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4" r:id="rId4"/>
    <p:sldMasterId id="2147483747" r:id="rId5"/>
  </p:sldMasterIdLst>
  <p:notesMasterIdLst>
    <p:notesMasterId r:id="rId95"/>
  </p:notesMasterIdLst>
  <p:sldIdLst>
    <p:sldId id="771" r:id="rId6"/>
    <p:sldId id="772" r:id="rId7"/>
    <p:sldId id="788" r:id="rId8"/>
    <p:sldId id="789" r:id="rId9"/>
    <p:sldId id="790" r:id="rId10"/>
    <p:sldId id="791" r:id="rId11"/>
    <p:sldId id="792" r:id="rId12"/>
    <p:sldId id="798" r:id="rId13"/>
    <p:sldId id="794" r:id="rId14"/>
    <p:sldId id="795" r:id="rId15"/>
    <p:sldId id="796" r:id="rId16"/>
    <p:sldId id="797" r:id="rId17"/>
    <p:sldId id="697" r:id="rId18"/>
    <p:sldId id="698" r:id="rId19"/>
    <p:sldId id="699" r:id="rId20"/>
    <p:sldId id="700" r:id="rId21"/>
    <p:sldId id="701" r:id="rId22"/>
    <p:sldId id="702" r:id="rId23"/>
    <p:sldId id="703" r:id="rId24"/>
    <p:sldId id="808" r:id="rId25"/>
    <p:sldId id="705" r:id="rId26"/>
    <p:sldId id="706" r:id="rId27"/>
    <p:sldId id="707" r:id="rId28"/>
    <p:sldId id="708" r:id="rId29"/>
    <p:sldId id="709" r:id="rId30"/>
    <p:sldId id="710" r:id="rId31"/>
    <p:sldId id="711" r:id="rId32"/>
    <p:sldId id="712" r:id="rId33"/>
    <p:sldId id="713" r:id="rId34"/>
    <p:sldId id="714" r:id="rId35"/>
    <p:sldId id="773" r:id="rId36"/>
    <p:sldId id="716" r:id="rId37"/>
    <p:sldId id="717" r:id="rId38"/>
    <p:sldId id="768" r:id="rId39"/>
    <p:sldId id="774" r:id="rId40"/>
    <p:sldId id="775" r:id="rId41"/>
    <p:sldId id="776" r:id="rId42"/>
    <p:sldId id="514" r:id="rId43"/>
    <p:sldId id="781" r:id="rId44"/>
    <p:sldId id="805" r:id="rId45"/>
    <p:sldId id="807" r:id="rId46"/>
    <p:sldId id="782" r:id="rId47"/>
    <p:sldId id="783" r:id="rId48"/>
    <p:sldId id="784" r:id="rId49"/>
    <p:sldId id="785" r:id="rId50"/>
    <p:sldId id="777" r:id="rId51"/>
    <p:sldId id="751" r:id="rId52"/>
    <p:sldId id="752" r:id="rId53"/>
    <p:sldId id="778" r:id="rId54"/>
    <p:sldId id="803" r:id="rId55"/>
    <p:sldId id="804" r:id="rId56"/>
    <p:sldId id="594" r:id="rId57"/>
    <p:sldId id="595" r:id="rId58"/>
    <p:sldId id="677" r:id="rId59"/>
    <p:sldId id="678" r:id="rId60"/>
    <p:sldId id="679" r:id="rId61"/>
    <p:sldId id="680" r:id="rId62"/>
    <p:sldId id="681" r:id="rId63"/>
    <p:sldId id="718" r:id="rId64"/>
    <p:sldId id="719" r:id="rId65"/>
    <p:sldId id="720" r:id="rId66"/>
    <p:sldId id="721" r:id="rId67"/>
    <p:sldId id="722" r:id="rId68"/>
    <p:sldId id="723" r:id="rId69"/>
    <p:sldId id="724" r:id="rId70"/>
    <p:sldId id="725" r:id="rId71"/>
    <p:sldId id="726" r:id="rId72"/>
    <p:sldId id="727" r:id="rId73"/>
    <p:sldId id="728" r:id="rId74"/>
    <p:sldId id="729" r:id="rId75"/>
    <p:sldId id="730" r:id="rId76"/>
    <p:sldId id="731" r:id="rId77"/>
    <p:sldId id="732" r:id="rId78"/>
    <p:sldId id="733" r:id="rId79"/>
    <p:sldId id="734" r:id="rId80"/>
    <p:sldId id="735" r:id="rId81"/>
    <p:sldId id="736" r:id="rId82"/>
    <p:sldId id="737" r:id="rId83"/>
    <p:sldId id="738" r:id="rId84"/>
    <p:sldId id="739" r:id="rId85"/>
    <p:sldId id="740" r:id="rId86"/>
    <p:sldId id="741" r:id="rId87"/>
    <p:sldId id="742" r:id="rId88"/>
    <p:sldId id="743" r:id="rId89"/>
    <p:sldId id="744" r:id="rId90"/>
    <p:sldId id="745" r:id="rId91"/>
    <p:sldId id="746" r:id="rId92"/>
    <p:sldId id="747" r:id="rId93"/>
    <p:sldId id="748" r:id="rId9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04A7B"/>
    <a:srgbClr val="00CCFF"/>
    <a:srgbClr val="00FF99"/>
    <a:srgbClr val="41719C"/>
    <a:srgbClr val="1F4E79"/>
    <a:srgbClr val="FCD5B5"/>
    <a:srgbClr val="8FAADC"/>
    <a:srgbClr val="CCE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333" autoAdjust="0"/>
  </p:normalViewPr>
  <p:slideViewPr>
    <p:cSldViewPr snapToGrid="0">
      <p:cViewPr varScale="1">
        <p:scale>
          <a:sx n="73" d="100"/>
          <a:sy n="73" d="100"/>
        </p:scale>
        <p:origin x="13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21103;&#39318;&#37117;&#12499;&#12472;&#12519;&#12531;&#12398;&#30446;&#27161;&#35373;&#23450;&#38306;&#20418;/230130&#23616;&#35696;&#24460;&#12398;&#12471;&#12511;&#12517;&#12524;&#12540;&#12471;&#12519;&#12531;&#12398;&#32117;/&#12467;&#12500;&#12540;&#20803;&#12487;&#12540;&#1247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85451941305827E-2"/>
          <c:y val="4.4807853851342484E-2"/>
          <c:w val="0.84281284949076052"/>
          <c:h val="0.76751491537024852"/>
        </c:manualLayout>
      </c:layout>
      <c:barChart>
        <c:barDir val="col"/>
        <c:grouping val="clustered"/>
        <c:varyColors val="0"/>
        <c:ser>
          <c:idx val="1"/>
          <c:order val="1"/>
          <c:tx>
            <c:strRef>
              <c:f>Sheet1!$E$2</c:f>
              <c:strCache>
                <c:ptCount val="1"/>
                <c:pt idx="0">
                  <c:v>【左軸】大阪のGDP</c:v>
                </c:pt>
              </c:strCache>
            </c:strRef>
          </c:tx>
          <c:spPr>
            <a:solidFill>
              <a:schemeClr val="bg1"/>
            </a:solidFill>
            <a:ln>
              <a:solidFill>
                <a:schemeClr val="tx1"/>
              </a:solidFill>
              <a:prstDash val="sysDot"/>
            </a:ln>
            <a:effectLst/>
          </c:spPr>
          <c:invertIfNegative val="0"/>
          <c:dPt>
            <c:idx val="0"/>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1-7B27-4816-9C49-E6320E28C949}"/>
              </c:ext>
            </c:extLst>
          </c:dPt>
          <c:dPt>
            <c:idx val="2"/>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3-7B27-4816-9C49-E6320E28C949}"/>
              </c:ext>
            </c:extLst>
          </c:dPt>
          <c:dPt>
            <c:idx val="3"/>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5-7B27-4816-9C49-E6320E28C949}"/>
              </c:ext>
            </c:extLst>
          </c:dPt>
          <c:dPt>
            <c:idx val="4"/>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7-7B27-4816-9C49-E6320E28C949}"/>
              </c:ext>
            </c:extLst>
          </c:dPt>
          <c:dPt>
            <c:idx val="6"/>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9-7B27-4816-9C49-E6320E28C949}"/>
              </c:ext>
            </c:extLst>
          </c:dPt>
          <c:dPt>
            <c:idx val="8"/>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B-7B27-4816-9C49-E6320E28C949}"/>
              </c:ext>
            </c:extLst>
          </c:dPt>
          <c:dPt>
            <c:idx val="10"/>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D-7B27-4816-9C49-E6320E28C949}"/>
              </c:ext>
            </c:extLst>
          </c:dPt>
          <c:val>
            <c:numRef>
              <c:f>Sheet1!$E$4:$E$15</c:f>
              <c:numCache>
                <c:formatCode>General</c:formatCode>
                <c:ptCount val="12"/>
                <c:pt idx="0">
                  <c:v>7.5</c:v>
                </c:pt>
                <c:pt idx="2">
                  <c:v>37.5</c:v>
                </c:pt>
                <c:pt idx="3" formatCode="0.0">
                  <c:v>40</c:v>
                </c:pt>
                <c:pt idx="4">
                  <c:v>41.2</c:v>
                </c:pt>
                <c:pt idx="6">
                  <c:v>50.4</c:v>
                </c:pt>
                <c:pt idx="8">
                  <c:v>60.9</c:v>
                </c:pt>
                <c:pt idx="10">
                  <c:v>80.400000000000006</c:v>
                </c:pt>
              </c:numCache>
            </c:numRef>
          </c:val>
          <c:extLst>
            <c:ext xmlns:c16="http://schemas.microsoft.com/office/drawing/2014/chart" uri="{C3380CC4-5D6E-409C-BE32-E72D297353CC}">
              <c16:uniqueId val="{0000000E-7B27-4816-9C49-E6320E28C949}"/>
            </c:ext>
          </c:extLst>
        </c:ser>
        <c:dLbls>
          <c:showLegendKey val="0"/>
          <c:showVal val="0"/>
          <c:showCatName val="0"/>
          <c:showSerName val="0"/>
          <c:showPercent val="0"/>
          <c:showBubbleSize val="0"/>
        </c:dLbls>
        <c:gapWidth val="150"/>
        <c:axId val="493394976"/>
        <c:axId val="493386776"/>
      </c:barChart>
      <c:lineChart>
        <c:grouping val="standard"/>
        <c:varyColors val="0"/>
        <c:ser>
          <c:idx val="0"/>
          <c:order val="0"/>
          <c:tx>
            <c:strRef>
              <c:f>Sheet1!$D$2</c:f>
              <c:strCache>
                <c:ptCount val="1"/>
                <c:pt idx="0">
                  <c:v>【右軸】国内シェア</c:v>
                </c:pt>
              </c:strCache>
            </c:strRef>
          </c:tx>
          <c:spPr>
            <a:ln w="15875" cap="rnd">
              <a:solidFill>
                <a:srgbClr val="002060"/>
              </a:solidFill>
              <a:round/>
            </a:ln>
            <a:effectLst/>
          </c:spPr>
          <c:marker>
            <c:symbol val="circle"/>
            <c:size val="4"/>
            <c:spPr>
              <a:solidFill>
                <a:srgbClr val="002060"/>
              </a:solidFill>
              <a:ln w="9525">
                <a:solidFill>
                  <a:srgbClr val="002060"/>
                </a:solidFill>
              </a:ln>
              <a:effectLst/>
            </c:spPr>
          </c:marker>
          <c:dPt>
            <c:idx val="6"/>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0F-FDA7-4FAF-8C51-6D3D6476BD9B}"/>
              </c:ext>
            </c:extLst>
          </c:dPt>
          <c:dPt>
            <c:idx val="8"/>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0-FDA7-4FAF-8C51-6D3D6476BD9B}"/>
              </c:ext>
            </c:extLst>
          </c:dPt>
          <c:dPt>
            <c:idx val="10"/>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1-FDA7-4FAF-8C51-6D3D6476BD9B}"/>
              </c:ext>
            </c:extLst>
          </c:dPt>
          <c:cat>
            <c:numRef>
              <c:f>Sheet1!$C$4:$C$15</c:f>
              <c:numCache>
                <c:formatCode>General</c:formatCode>
                <c:ptCount val="12"/>
                <c:pt idx="0">
                  <c:v>1970</c:v>
                </c:pt>
                <c:pt idx="2">
                  <c:v>2012</c:v>
                </c:pt>
                <c:pt idx="3">
                  <c:v>2015</c:v>
                </c:pt>
                <c:pt idx="4">
                  <c:v>2019</c:v>
                </c:pt>
                <c:pt idx="6">
                  <c:v>2030</c:v>
                </c:pt>
                <c:pt idx="8">
                  <c:v>2040</c:v>
                </c:pt>
                <c:pt idx="10">
                  <c:v>2055</c:v>
                </c:pt>
              </c:numCache>
            </c:numRef>
          </c:cat>
          <c:val>
            <c:numRef>
              <c:f>Sheet1!$D$4:$D$15</c:f>
              <c:numCache>
                <c:formatCode>0.0%</c:formatCode>
                <c:ptCount val="12"/>
                <c:pt idx="0">
                  <c:v>0.1</c:v>
                </c:pt>
                <c:pt idx="1">
                  <c:v>#N/A</c:v>
                </c:pt>
                <c:pt idx="2">
                  <c:v>7.5090108129755709E-2</c:v>
                </c:pt>
                <c:pt idx="3">
                  <c:v>7.3978176437950793E-2</c:v>
                </c:pt>
                <c:pt idx="4">
                  <c:v>7.3999999999999996E-2</c:v>
                </c:pt>
                <c:pt idx="5">
                  <c:v>#N/A</c:v>
                </c:pt>
                <c:pt idx="6">
                  <c:v>8.7999999999999995E-2</c:v>
                </c:pt>
                <c:pt idx="7">
                  <c:v>#N/A</c:v>
                </c:pt>
                <c:pt idx="8">
                  <c:v>0.10100000000000001</c:v>
                </c:pt>
                <c:pt idx="9">
                  <c:v>#N/A</c:v>
                </c:pt>
                <c:pt idx="10">
                  <c:v>0.124</c:v>
                </c:pt>
              </c:numCache>
            </c:numRef>
          </c:val>
          <c:smooth val="0"/>
          <c:extLst>
            <c:ext xmlns:c16="http://schemas.microsoft.com/office/drawing/2014/chart" uri="{C3380CC4-5D6E-409C-BE32-E72D297353CC}">
              <c16:uniqueId val="{0000000F-7B27-4816-9C49-E6320E28C949}"/>
            </c:ext>
          </c:extLst>
        </c:ser>
        <c:dLbls>
          <c:showLegendKey val="0"/>
          <c:showVal val="0"/>
          <c:showCatName val="0"/>
          <c:showSerName val="0"/>
          <c:showPercent val="0"/>
          <c:showBubbleSize val="0"/>
        </c:dLbls>
        <c:marker val="1"/>
        <c:smooth val="0"/>
        <c:axId val="497839608"/>
        <c:axId val="497836984"/>
      </c:lineChart>
      <c:catAx>
        <c:axId val="4933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86776"/>
        <c:crosses val="autoZero"/>
        <c:auto val="1"/>
        <c:lblAlgn val="ctr"/>
        <c:lblOffset val="100"/>
        <c:noMultiLvlLbl val="0"/>
      </c:catAx>
      <c:valAx>
        <c:axId val="493386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94976"/>
        <c:crosses val="autoZero"/>
        <c:crossBetween val="between"/>
      </c:valAx>
      <c:valAx>
        <c:axId val="49783698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7839608"/>
        <c:crosses val="max"/>
        <c:crossBetween val="between"/>
      </c:valAx>
      <c:catAx>
        <c:axId val="497839608"/>
        <c:scaling>
          <c:orientation val="minMax"/>
        </c:scaling>
        <c:delete val="1"/>
        <c:axPos val="b"/>
        <c:numFmt formatCode="General" sourceLinked="1"/>
        <c:majorTickMark val="out"/>
        <c:minorTickMark val="none"/>
        <c:tickLblPos val="nextTo"/>
        <c:crossAx val="497836984"/>
        <c:crosses val="autoZero"/>
        <c:auto val="1"/>
        <c:lblAlgn val="ctr"/>
        <c:lblOffset val="100"/>
        <c:noMultiLvlLbl val="0"/>
      </c:catAx>
      <c:spPr>
        <a:noFill/>
        <a:ln>
          <a:noFill/>
        </a:ln>
        <a:effectLst/>
      </c:spPr>
    </c:plotArea>
    <c:legend>
      <c:legendPos val="b"/>
      <c:layout>
        <c:manualLayout>
          <c:xMode val="edge"/>
          <c:yMode val="edge"/>
          <c:x val="0.1813391828493911"/>
          <c:y val="0.88237890252511664"/>
          <c:w val="0.63243055690034933"/>
          <c:h val="6.87398023643279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8966"/>
          </a:xfrm>
          <a:prstGeom prst="rect">
            <a:avLst/>
          </a:prstGeom>
        </p:spPr>
        <p:txBody>
          <a:bodyPr vert="horz" lIns="92226" tIns="46113" rIns="92226" bIns="4611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221" y="0"/>
            <a:ext cx="2950374" cy="498966"/>
          </a:xfrm>
          <a:prstGeom prst="rect">
            <a:avLst/>
          </a:prstGeom>
        </p:spPr>
        <p:txBody>
          <a:bodyPr vert="horz" lIns="92226" tIns="46113" rIns="92226" bIns="46113" rtlCol="0"/>
          <a:lstStyle>
            <a:lvl1pPr algn="r">
              <a:defRPr sz="1200"/>
            </a:lvl1pPr>
          </a:lstStyle>
          <a:p>
            <a:fld id="{3485B599-4712-4623-AF36-6C0FF6E9917D}" type="datetimeFigureOut">
              <a:rPr kumimoji="1" lang="ja-JP" altLang="en-US" smtClean="0"/>
              <a:t>2023/9/27</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6" tIns="46113" rIns="92226" bIns="46113" rtlCol="0" anchor="ctr"/>
          <a:lstStyle/>
          <a:p>
            <a:endParaRPr lang="ja-JP" altLang="en-US" dirty="0"/>
          </a:p>
        </p:txBody>
      </p:sp>
      <p:sp>
        <p:nvSpPr>
          <p:cNvPr id="5" name="ノート プレースホルダー 4"/>
          <p:cNvSpPr>
            <a:spLocks noGrp="1"/>
          </p:cNvSpPr>
          <p:nvPr>
            <p:ph type="body" sz="quarter" idx="3"/>
          </p:nvPr>
        </p:nvSpPr>
        <p:spPr>
          <a:xfrm>
            <a:off x="680240" y="4783358"/>
            <a:ext cx="5446723" cy="3913364"/>
          </a:xfrm>
          <a:prstGeom prst="rect">
            <a:avLst/>
          </a:prstGeom>
        </p:spPr>
        <p:txBody>
          <a:bodyPr vert="horz" lIns="92226" tIns="46113" rIns="92226"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373"/>
            <a:ext cx="2950375" cy="498966"/>
          </a:xfrm>
          <a:prstGeom prst="rect">
            <a:avLst/>
          </a:prstGeom>
        </p:spPr>
        <p:txBody>
          <a:bodyPr vert="horz" lIns="92226" tIns="46113" rIns="92226" bIns="4611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226" tIns="46113" rIns="92226" bIns="46113" rtlCol="0" anchor="b"/>
          <a:lstStyle>
            <a:lvl1pPr algn="r">
              <a:defRPr sz="1200"/>
            </a:lvl1pPr>
          </a:lstStyle>
          <a:p>
            <a:fld id="{F69BF6C2-1A91-4C55-8810-75A890F093AD}" type="slidenum">
              <a:rPr kumimoji="1" lang="ja-JP" altLang="en-US" smtClean="0"/>
              <a:t>‹#›</a:t>
            </a:fld>
            <a:endParaRPr kumimoji="1" lang="ja-JP" altLang="en-US" dirty="0"/>
          </a:p>
        </p:txBody>
      </p:sp>
    </p:spTree>
    <p:extLst>
      <p:ext uri="{BB962C8B-B14F-4D97-AF65-F5344CB8AC3E}">
        <p14:creationId xmlns:p14="http://schemas.microsoft.com/office/powerpoint/2010/main" val="654583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59448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F69BF6C2-1A91-4C55-8810-75A890F093A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1"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78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91159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7381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1634D-05D3-4D41-9B38-B57F14B3895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6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59980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242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09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89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68</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8316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70</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1728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29">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61129">
                <a:defRPr/>
              </a:pPr>
              <a:t>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048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71</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2503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75</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0006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78</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8316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81</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6054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86</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728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883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0898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50888"/>
            <a:ext cx="5005388" cy="375602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6528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2524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7539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85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034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4FC2D8-EE2E-4247-9630-A4EB9C9AEBA5}"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40516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91362D-A9BD-4CC8-A7E0-2BE61E8CF641}"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5721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CD3378-F8FE-4738-9DA7-0610C056775F}"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76533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208772" y="6492876"/>
            <a:ext cx="929690" cy="365125"/>
          </a:xfrm>
          <a:prstGeom prst="rect">
            <a:avLst/>
          </a:prstGeom>
        </p:spPr>
        <p:txBody>
          <a:bodyPr/>
          <a:lstStyle>
            <a:lvl1pPr algn="r">
              <a:defRPr sz="1477">
                <a:latin typeface="BIZ UDPゴシック" panose="020B0400000000000000" pitchFamily="50" charset="-128"/>
                <a:ea typeface="BIZ UDPゴシック" panose="020B0400000000000000" pitchFamily="50" charset="-128"/>
              </a:defRPr>
            </a:lvl1pPr>
          </a:lstStyle>
          <a:p>
            <a:fld id="{E61EF540-5CB6-483A-A4DA-F9E60F8B4EFB}" type="slidenum">
              <a:rPr kumimoji="1" lang="ja-JP" altLang="en-US" smtClean="0"/>
              <a:pPr/>
              <a:t>‹#›</a:t>
            </a:fld>
            <a:endParaRPr kumimoji="1" lang="ja-JP" altLang="en-US" dirty="0"/>
          </a:p>
        </p:txBody>
      </p:sp>
    </p:spTree>
    <p:extLst>
      <p:ext uri="{BB962C8B-B14F-4D97-AF65-F5344CB8AC3E}">
        <p14:creationId xmlns:p14="http://schemas.microsoft.com/office/powerpoint/2010/main" val="3585970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607398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411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0224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4068163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84652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57747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8454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E850A9-2649-4B67-9D69-E800A01DEA8E}"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864815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4029068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3058963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159363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88633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238D1E0-7C4D-4843-A211-706127AE13B2}" type="datetime1">
              <a:rPr kumimoji="1" lang="ja-JP" altLang="en-US" smtClean="0"/>
              <a:t>2023/9/27</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72601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38A2D5A-2D46-4739-89D9-6924FC027602}"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40556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C5A9A1-3A47-4241-80D1-C1CEB0D7C8E5}" type="datetime1">
              <a:rPr kumimoji="1" lang="ja-JP" altLang="en-US" smtClean="0"/>
              <a:t>2023/9/27</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2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5D2770A-5880-4724-A4FC-C3CB444B7A75}" type="datetime1">
              <a:rPr kumimoji="1" lang="ja-JP" altLang="en-US" smtClean="0"/>
              <a:t>2023/9/27</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103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4F4F0-3381-424F-B2CA-76FE90A6E551}" type="datetime1">
              <a:rPr kumimoji="1" lang="ja-JP" altLang="en-US" smtClean="0"/>
              <a:t>2023/9/27</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1606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084EC2-6556-4F2E-AE00-35E8C750DFFC}"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3467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545E44-2E18-447F-BCE9-3D4FCA45DA6F}" type="datetime1">
              <a:rPr kumimoji="1" lang="ja-JP" altLang="en-US" smtClean="0"/>
              <a:t>2023/9/27</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67648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BED7-6C73-47DA-AEC8-0FC3CE2458CB}" type="datetime1">
              <a:rPr kumimoji="1" lang="ja-JP" altLang="en-US" smtClean="0"/>
              <a:t>2023/9/27</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0257220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6EFFE-92A7-4BCB-9B4A-9F703442ADBD}" type="datetimeFigureOut">
              <a:rPr kumimoji="1" lang="ja-JP" altLang="en-US" smtClean="0"/>
              <a:t>2023/9/27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7200341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66.emf"/><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36.png"/><Relationship Id="rId4" Type="http://schemas.openxmlformats.org/officeDocument/2006/relationships/image" Target="../media/image91.png"/><Relationship Id="rId9" Type="http://schemas.openxmlformats.org/officeDocument/2006/relationships/image" Target="../media/image35.png"/></Relationships>
</file>

<file path=ppt/slides/_rels/slide6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97139" y="3540340"/>
            <a:ext cx="7879080" cy="400110"/>
          </a:xfrm>
          <a:prstGeom prst="rect">
            <a:avLst/>
          </a:prstGeom>
        </p:spPr>
        <p:txBody>
          <a:bodyPr wrap="none">
            <a:spAutoFit/>
          </a:bodyPr>
          <a:lstStyle/>
          <a:p>
            <a:pPr algn="ctr"/>
            <a:r>
              <a:rPr lang="ja-JP" altLang="en-US" sz="2000" dirty="0">
                <a:latin typeface="BIZ UDゴシック" panose="020B0400000000000000" pitchFamily="49" charset="-128"/>
                <a:ea typeface="BIZ UDゴシック" panose="020B0400000000000000" pitchFamily="49" charset="-128"/>
              </a:rPr>
              <a:t>～若者・女性のチャレンジにあふれ、ワクワクする副首都・大阪～</a:t>
            </a:r>
          </a:p>
        </p:txBody>
      </p:sp>
      <p:cxnSp>
        <p:nvCxnSpPr>
          <p:cNvPr id="7" name="直線コネクタ 6"/>
          <p:cNvCxnSpPr/>
          <p:nvPr/>
        </p:nvCxnSpPr>
        <p:spPr>
          <a:xfrm>
            <a:off x="662681" y="3560820"/>
            <a:ext cx="7956000"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019102" y="2836186"/>
            <a:ext cx="5109091" cy="584775"/>
          </a:xfrm>
          <a:prstGeom prst="rect">
            <a:avLst/>
          </a:prstGeom>
        </p:spPr>
        <p:txBody>
          <a:bodyPr wrap="none">
            <a:spAutoFit/>
          </a:bodyPr>
          <a:lstStyle/>
          <a:p>
            <a:pPr algn="ctr"/>
            <a:r>
              <a:rPr lang="ja-JP" altLang="en-US" sz="3200" dirty="0">
                <a:latin typeface="BIZ UDゴシック" panose="020B0400000000000000" pitchFamily="49" charset="-128"/>
                <a:ea typeface="BIZ UDゴシック" panose="020B0400000000000000" pitchFamily="49" charset="-128"/>
              </a:rPr>
              <a:t>副首都ビジョン</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改定版</a:t>
            </a:r>
            <a:r>
              <a:rPr lang="en-US" altLang="ja-JP" sz="3200" dirty="0">
                <a:latin typeface="BIZ UDゴシック" panose="020B0400000000000000" pitchFamily="49" charset="-128"/>
                <a:ea typeface="BIZ UDゴシック" panose="020B0400000000000000" pitchFamily="49" charset="-128"/>
              </a:rPr>
              <a:t>】</a:t>
            </a:r>
            <a:endParaRPr lang="ja-JP" altLang="en-US" sz="3200" dirty="0">
              <a:latin typeface="BIZ UDゴシック" panose="020B0400000000000000" pitchFamily="49" charset="-128"/>
              <a:ea typeface="BIZ UDゴシック" panose="020B0400000000000000" pitchFamily="49" charset="-128"/>
            </a:endParaRPr>
          </a:p>
        </p:txBody>
      </p:sp>
      <p:cxnSp>
        <p:nvCxnSpPr>
          <p:cNvPr id="10" name="直線コネクタ 9"/>
          <p:cNvCxnSpPr/>
          <p:nvPr/>
        </p:nvCxnSpPr>
        <p:spPr>
          <a:xfrm flipH="1">
            <a:off x="682766" y="2404098"/>
            <a:ext cx="7625" cy="155683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467128" y="5426719"/>
            <a:ext cx="2339102" cy="461665"/>
          </a:xfrm>
          <a:prstGeom prst="rect">
            <a:avLst/>
          </a:prstGeom>
        </p:spPr>
        <p:txBody>
          <a:bodyPr wrap="none">
            <a:spAutoFit/>
          </a:bodyPr>
          <a:lstStyle/>
          <a:p>
            <a:pPr algn="ctr"/>
            <a:r>
              <a:rPr lang="ja-JP" altLang="en-US" sz="2400" dirty="0">
                <a:latin typeface="BIZ UDゴシック" panose="020B0400000000000000" pitchFamily="49" charset="-128"/>
                <a:ea typeface="BIZ UDゴシック" panose="020B0400000000000000" pitchFamily="49" charset="-128"/>
              </a:rPr>
              <a:t>副首都推進本部</a:t>
            </a:r>
          </a:p>
        </p:txBody>
      </p:sp>
      <p:sp>
        <p:nvSpPr>
          <p:cNvPr id="11" name="正方形/長方形 10"/>
          <p:cNvSpPr/>
          <p:nvPr/>
        </p:nvSpPr>
        <p:spPr>
          <a:xfrm>
            <a:off x="3646664" y="5888384"/>
            <a:ext cx="1980029" cy="400110"/>
          </a:xfrm>
          <a:prstGeom prst="rect">
            <a:avLst/>
          </a:prstGeom>
        </p:spPr>
        <p:txBody>
          <a:bodyPr wrap="none">
            <a:spAutoFit/>
          </a:bodyPr>
          <a:lstStyle/>
          <a:p>
            <a:pPr algn="ctr"/>
            <a:r>
              <a:rPr lang="ja-JP" altLang="en-US" sz="2000" dirty="0">
                <a:latin typeface="BIZ UDゴシック" panose="020B0400000000000000" pitchFamily="49" charset="-128"/>
                <a:ea typeface="BIZ UDゴシック" panose="020B0400000000000000" pitchFamily="49" charset="-128"/>
              </a:rPr>
              <a:t>（</a:t>
            </a:r>
            <a:r>
              <a:rPr lang="en-US" altLang="ja-JP" sz="2000" dirty="0">
                <a:latin typeface="BIZ UDゴシック" panose="020B0400000000000000" pitchFamily="49" charset="-128"/>
                <a:ea typeface="BIZ UDゴシック" panose="020B0400000000000000" pitchFamily="49" charset="-128"/>
              </a:rPr>
              <a:t>2023</a:t>
            </a:r>
            <a:r>
              <a:rPr lang="ja-JP" altLang="en-US" sz="2000" dirty="0">
                <a:latin typeface="BIZ UDゴシック" panose="020B0400000000000000" pitchFamily="49" charset="-128"/>
                <a:ea typeface="BIZ UDゴシック" panose="020B0400000000000000" pitchFamily="49" charset="-128"/>
              </a:rPr>
              <a:t>年３月）</a:t>
            </a:r>
          </a:p>
        </p:txBody>
      </p:sp>
    </p:spTree>
    <p:extLst>
      <p:ext uri="{BB962C8B-B14F-4D97-AF65-F5344CB8AC3E}">
        <p14:creationId xmlns:p14="http://schemas.microsoft.com/office/powerpoint/2010/main" val="27942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33"/>
          <p:cNvSpPr/>
          <p:nvPr/>
        </p:nvSpPr>
        <p:spPr>
          <a:xfrm rot="5400000" flipH="1">
            <a:off x="6066502" y="4671067"/>
            <a:ext cx="661132" cy="3823571"/>
          </a:xfrm>
          <a:prstGeom prst="homePlate">
            <a:avLst>
              <a:gd name="adj" fmla="val 44029"/>
            </a:avLst>
          </a:prstGeom>
          <a:solidFill>
            <a:schemeClr val="bg2">
              <a:lumMod val="90000"/>
            </a:schemeClr>
          </a:solidFill>
          <a:ln w="28575">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a:t>
            </a:r>
            <a:r>
              <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・大阪</a:t>
            </a: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実現への全体イメージ図</a:t>
            </a:r>
          </a:p>
        </p:txBody>
      </p:sp>
      <p:grpSp>
        <p:nvGrpSpPr>
          <p:cNvPr id="5" name="グループ化 4"/>
          <p:cNvGrpSpPr/>
          <p:nvPr/>
        </p:nvGrpSpPr>
        <p:grpSpPr>
          <a:xfrm>
            <a:off x="713862" y="813308"/>
            <a:ext cx="7834440" cy="1252960"/>
            <a:chOff x="573123" y="788235"/>
            <a:chExt cx="8446748" cy="1252960"/>
          </a:xfrm>
        </p:grpSpPr>
        <p:sp>
          <p:nvSpPr>
            <p:cNvPr id="40" name="正方形/長方形 39"/>
            <p:cNvSpPr/>
            <p:nvPr/>
          </p:nvSpPr>
          <p:spPr>
            <a:xfrm>
              <a:off x="573123" y="788235"/>
              <a:ext cx="8446748" cy="125296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 name="グループ化 2"/>
            <p:cNvGrpSpPr/>
            <p:nvPr/>
          </p:nvGrpSpPr>
          <p:grpSpPr>
            <a:xfrm>
              <a:off x="733830" y="1104712"/>
              <a:ext cx="2909701" cy="792000"/>
              <a:chOff x="-2967828" y="1348311"/>
              <a:chExt cx="1832794" cy="959530"/>
            </a:xfrm>
            <a:solidFill>
              <a:schemeClr val="bg1">
                <a:alpha val="50000"/>
              </a:schemeClr>
            </a:solidFill>
          </p:grpSpPr>
          <p:sp>
            <p:nvSpPr>
              <p:cNvPr id="43" name="楕円 42"/>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テキスト ボックス 44"/>
              <p:cNvSpPr txBox="1"/>
              <p:nvPr/>
            </p:nvSpPr>
            <p:spPr>
              <a:xfrm>
                <a:off x="-2663231" y="1608791"/>
                <a:ext cx="1199824" cy="410168"/>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経済成長</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nvGrpSpPr>
            <p:cNvPr id="46" name="グループ化 45"/>
            <p:cNvGrpSpPr/>
            <p:nvPr/>
          </p:nvGrpSpPr>
          <p:grpSpPr>
            <a:xfrm>
              <a:off x="3286833" y="1093558"/>
              <a:ext cx="3002534" cy="792000"/>
              <a:chOff x="-2967828" y="1348311"/>
              <a:chExt cx="1832794" cy="959530"/>
            </a:xfrm>
            <a:solidFill>
              <a:schemeClr val="bg1">
                <a:alpha val="50000"/>
              </a:schemeClr>
            </a:solidFill>
          </p:grpSpPr>
          <p:sp>
            <p:nvSpPr>
              <p:cNvPr id="47" name="楕円 46"/>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8" name="テキスト ボックス 47"/>
              <p:cNvSpPr txBox="1"/>
              <p:nvPr/>
            </p:nvSpPr>
            <p:spPr>
              <a:xfrm>
                <a:off x="-2615383" y="1486749"/>
                <a:ext cx="1089537"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首都機能の</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バックアップ</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grpSp>
          <p:nvGrpSpPr>
            <p:cNvPr id="49" name="グループ化 48"/>
            <p:cNvGrpSpPr/>
            <p:nvPr/>
          </p:nvGrpSpPr>
          <p:grpSpPr>
            <a:xfrm>
              <a:off x="5932669" y="1090118"/>
              <a:ext cx="2879101" cy="792000"/>
              <a:chOff x="-2967828" y="1348311"/>
              <a:chExt cx="1832794" cy="959530"/>
            </a:xfrm>
            <a:solidFill>
              <a:schemeClr val="bg1">
                <a:alpha val="50000"/>
              </a:schemeClr>
            </a:solidFill>
          </p:grpSpPr>
          <p:sp>
            <p:nvSpPr>
              <p:cNvPr id="50" name="楕円 49"/>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1" name="テキスト ボックス 50"/>
              <p:cNvSpPr txBox="1"/>
              <p:nvPr/>
            </p:nvSpPr>
            <p:spPr>
              <a:xfrm>
                <a:off x="-2569804" y="1486749"/>
                <a:ext cx="1178116"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行政・政治基盤</a:t>
                </a:r>
                <a:endParaRPr kumimoji="1" lang="en-US" altLang="ja-JP"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充実</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sp>
        <p:nvSpPr>
          <p:cNvPr id="52" name="二等辺三角形 51"/>
          <p:cNvSpPr/>
          <p:nvPr/>
        </p:nvSpPr>
        <p:spPr>
          <a:xfrm>
            <a:off x="1039456" y="2115968"/>
            <a:ext cx="7269406" cy="712389"/>
          </a:xfrm>
          <a:prstGeom prst="triangle">
            <a:avLst>
              <a:gd name="adj" fmla="val 50462"/>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778708" y="564966"/>
            <a:ext cx="7788374" cy="26051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東西二極の一極　さらに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複数の都市が日本の成長をけん引（拠点分散・分権型の国の形）</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二等辺三角形 56"/>
          <p:cNvSpPr/>
          <p:nvPr/>
        </p:nvSpPr>
        <p:spPr>
          <a:xfrm rot="16200000">
            <a:off x="4472937" y="4708835"/>
            <a:ext cx="2628000" cy="180000"/>
          </a:xfrm>
          <a:prstGeom prst="triangle">
            <a:avLst>
              <a:gd name="adj" fmla="val 50418"/>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5903071" y="2981477"/>
            <a:ext cx="2484000" cy="3124298"/>
          </a:xfrm>
          <a:prstGeom prst="roundRect">
            <a:avLst>
              <a:gd name="adj" fmla="val 8274"/>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8" name="テキスト ボックス 57"/>
          <p:cNvSpPr txBox="1"/>
          <p:nvPr/>
        </p:nvSpPr>
        <p:spPr>
          <a:xfrm>
            <a:off x="6003497" y="4128339"/>
            <a:ext cx="2302488" cy="577081"/>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・「健康・医療関連分野」、「グリーン関連分野」をターゲットに、イノベーションを創出</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6009395" y="3535341"/>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大阪人気質を生かしたスタートアップの創出→成長の加速支援</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6019889" y="5474982"/>
            <a:ext cx="2282707" cy="430887"/>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・中小企業の新たな挑戦と万博レガシーの継承</a:t>
            </a:r>
          </a:p>
        </p:txBody>
      </p:sp>
      <p:sp>
        <p:nvSpPr>
          <p:cNvPr id="35" name="ホームベース 34"/>
          <p:cNvSpPr/>
          <p:nvPr/>
        </p:nvSpPr>
        <p:spPr>
          <a:xfrm rot="5400000" flipH="1">
            <a:off x="2111295" y="4709036"/>
            <a:ext cx="649258" cy="3735760"/>
          </a:xfrm>
          <a:prstGeom prst="homePlate">
            <a:avLst>
              <a:gd name="adj" fmla="val 45071"/>
            </a:avLst>
          </a:prstGeom>
          <a:solidFill>
            <a:schemeClr val="bg2">
              <a:lumMod val="9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2554629" y="2239601"/>
            <a:ext cx="4273017" cy="523220"/>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変革を先取り　</a:t>
            </a:r>
            <a:r>
              <a:rPr kumimoji="1" lang="ja-JP" altLang="en-US" sz="14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魅力にあふれ</a:t>
            </a:r>
            <a:r>
              <a:rPr kumimoji="1" lang="ja-JP" altLang="en-US" sz="14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ワクワク</a:t>
            </a:r>
            <a:r>
              <a:rPr kumimoji="1" lang="ja-JP" altLang="en-US"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する都市</a:t>
            </a:r>
            <a:endParaRPr kumimoji="1" lang="en-US" altLang="ja-JP"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国内外から多くの人や投資を惹きつける</a:t>
            </a:r>
            <a:endParaRPr kumimoji="1" lang="en-US" altLang="ja-JP"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38" name="上矢印 37"/>
          <p:cNvSpPr/>
          <p:nvPr/>
        </p:nvSpPr>
        <p:spPr>
          <a:xfrm>
            <a:off x="8479872" y="888193"/>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8621421" y="2099586"/>
            <a:ext cx="461665" cy="3679248"/>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都市ブランド向上</a:t>
            </a:r>
          </a:p>
        </p:txBody>
      </p:sp>
      <p:sp>
        <p:nvSpPr>
          <p:cNvPr id="70" name="スライド番号プレースホルダー 1"/>
          <p:cNvSpPr>
            <a:spLocks noGrp="1"/>
          </p:cNvSpPr>
          <p:nvPr>
            <p:ph type="sldNum" sz="quarter" idx="12"/>
          </p:nvPr>
        </p:nvSpPr>
        <p:spPr>
          <a:xfrm>
            <a:off x="846512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235279" y="2896376"/>
            <a:ext cx="5440048" cy="3191769"/>
          </a:xfrm>
          <a:prstGeom prst="rect">
            <a:avLst/>
          </a:prstGeom>
          <a:solidFill>
            <a:srgbClr val="5B9BD5">
              <a:lumMod val="20000"/>
              <a:lumOff val="80000"/>
            </a:srgbClr>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92" name="正方形/長方形 91"/>
          <p:cNvSpPr/>
          <p:nvPr/>
        </p:nvSpPr>
        <p:spPr>
          <a:xfrm>
            <a:off x="2312156" y="3628733"/>
            <a:ext cx="1242201" cy="383926"/>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3" name="正方形/長方形 92"/>
          <p:cNvSpPr/>
          <p:nvPr/>
        </p:nvSpPr>
        <p:spPr>
          <a:xfrm>
            <a:off x="1379367" y="3896545"/>
            <a:ext cx="3117352" cy="339786"/>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5" name="正方形/長方形 94"/>
          <p:cNvSpPr/>
          <p:nvPr/>
        </p:nvSpPr>
        <p:spPr>
          <a:xfrm>
            <a:off x="1414621" y="4165779"/>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3999814" y="3489141"/>
            <a:ext cx="1602541" cy="1510352"/>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5" name="正方形/長方形 74"/>
          <p:cNvSpPr/>
          <p:nvPr/>
        </p:nvSpPr>
        <p:spPr>
          <a:xfrm>
            <a:off x="4130817" y="3844966"/>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6" name="正方形/長方形 75"/>
          <p:cNvSpPr/>
          <p:nvPr/>
        </p:nvSpPr>
        <p:spPr>
          <a:xfrm>
            <a:off x="4060212" y="3579391"/>
            <a:ext cx="1493979" cy="397068"/>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316584" y="3519114"/>
            <a:ext cx="1545892" cy="1480379"/>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8" name="正方形/長方形 77"/>
          <p:cNvSpPr/>
          <p:nvPr/>
        </p:nvSpPr>
        <p:spPr>
          <a:xfrm>
            <a:off x="355725" y="3819578"/>
            <a:ext cx="146760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チャレンジの後押し</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正方形/長方形 79"/>
          <p:cNvSpPr/>
          <p:nvPr/>
        </p:nvSpPr>
        <p:spPr>
          <a:xfrm>
            <a:off x="4106955" y="4127808"/>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1" name="大かっこ 80"/>
          <p:cNvSpPr/>
          <p:nvPr/>
        </p:nvSpPr>
        <p:spPr>
          <a:xfrm>
            <a:off x="4084208" y="4496874"/>
            <a:ext cx="1461925" cy="366086"/>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2" name="大かっこ 81"/>
          <p:cNvSpPr/>
          <p:nvPr/>
        </p:nvSpPr>
        <p:spPr>
          <a:xfrm>
            <a:off x="420092" y="4472739"/>
            <a:ext cx="1295029" cy="322077"/>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3" name="角丸四角形 82"/>
          <p:cNvSpPr/>
          <p:nvPr/>
        </p:nvSpPr>
        <p:spPr>
          <a:xfrm>
            <a:off x="1485175" y="5233218"/>
            <a:ext cx="3068636" cy="765974"/>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nvGrpSpPr>
          <p:cNvPr id="84" name="グループ化 83"/>
          <p:cNvGrpSpPr/>
          <p:nvPr/>
        </p:nvGrpSpPr>
        <p:grpSpPr>
          <a:xfrm>
            <a:off x="1995498" y="3443568"/>
            <a:ext cx="1901083" cy="1584544"/>
            <a:chOff x="3574965" y="2137976"/>
            <a:chExt cx="2589815" cy="3572620"/>
          </a:xfrm>
        </p:grpSpPr>
        <p:sp>
          <p:nvSpPr>
            <p:cNvPr id="90" name="左カーブ矢印 89"/>
            <p:cNvSpPr/>
            <p:nvPr/>
          </p:nvSpPr>
          <p:spPr>
            <a:xfrm rot="16200000">
              <a:off x="4408430" y="135861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91" name="左カーブ矢印 90"/>
            <p:cNvSpPr/>
            <p:nvPr/>
          </p:nvSpPr>
          <p:spPr>
            <a:xfrm rot="5400000">
              <a:off x="4354326" y="395424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sp>
        <p:nvSpPr>
          <p:cNvPr id="85" name="正方形/長方形 84"/>
          <p:cNvSpPr/>
          <p:nvPr/>
        </p:nvSpPr>
        <p:spPr>
          <a:xfrm>
            <a:off x="1455924" y="5186555"/>
            <a:ext cx="299207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9" name="正方形/長方形 88"/>
          <p:cNvSpPr/>
          <p:nvPr/>
        </p:nvSpPr>
        <p:spPr>
          <a:xfrm>
            <a:off x="3551486" y="4465382"/>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26486" y="3021810"/>
            <a:ext cx="4008581" cy="246221"/>
          </a:xfrm>
          <a:prstGeom prst="rect">
            <a:avLst/>
          </a:prstGeom>
          <a:noFill/>
        </p:spPr>
        <p:txBody>
          <a:bodyPr wrap="square"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（副首都・大阪のめざす都市のイメージ）</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96" name="正方形/長方形 95"/>
          <p:cNvSpPr/>
          <p:nvPr/>
        </p:nvSpPr>
        <p:spPr>
          <a:xfrm>
            <a:off x="-196103" y="4420063"/>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ビジネス環境等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7" name="大かっこ 96"/>
          <p:cNvSpPr/>
          <p:nvPr/>
        </p:nvSpPr>
        <p:spPr>
          <a:xfrm>
            <a:off x="1555956" y="5538890"/>
            <a:ext cx="2929326" cy="361551"/>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 name="角丸四角形 1"/>
          <p:cNvSpPr/>
          <p:nvPr/>
        </p:nvSpPr>
        <p:spPr>
          <a:xfrm>
            <a:off x="6005920" y="3051267"/>
            <a:ext cx="2276808" cy="3701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4" name="テキスト ボックス 63"/>
          <p:cNvSpPr txBox="1"/>
          <p:nvPr/>
        </p:nvSpPr>
        <p:spPr>
          <a:xfrm>
            <a:off x="6004002" y="3135938"/>
            <a:ext cx="2291747" cy="226591"/>
          </a:xfrm>
          <a:prstGeom prst="rect">
            <a:avLst/>
          </a:prstGeom>
          <a:noFill/>
        </p:spPr>
        <p:txBody>
          <a:bodyPr wrap="square" lIns="36000" tIns="36000" rIns="36000" bIns="36000"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400" b="1" dirty="0">
                <a:latin typeface="BIZ UDPゴシック" panose="020B0400000000000000" pitchFamily="50" charset="-128"/>
                <a:ea typeface="BIZ UDPゴシック" panose="020B0400000000000000" pitchFamily="50" charset="-128"/>
              </a:rPr>
              <a:t>チャレンジ</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を促す経済政策</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2" name="正方形/長方形 41"/>
          <p:cNvSpPr/>
          <p:nvPr/>
        </p:nvSpPr>
        <p:spPr>
          <a:xfrm>
            <a:off x="27978" y="578447"/>
            <a:ext cx="715644" cy="147951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180000" tIns="0" rIns="180000" bIns="0" rtlCol="0" anchor="ctr"/>
          <a:lstStyle/>
          <a:p>
            <a:pPr marL="0" marR="0" lvl="0" indent="0" algn="l" defTabSz="457200" rtl="0" eaLnBrk="1" fontAlgn="auto" latinLnBrk="0" hangingPunct="1">
              <a:lnSpc>
                <a:spcPts val="1500"/>
              </a:lnSpc>
              <a:spcBef>
                <a:spcPts val="0"/>
              </a:spcBef>
              <a:spcAft>
                <a:spcPts val="0"/>
              </a:spcAft>
              <a:buClrTx/>
              <a:buSzTx/>
              <a:buFontTx/>
              <a:buNone/>
              <a:tabLst/>
              <a:defRPr/>
            </a:pP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副首都・大阪</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3" name="正方形/長方形 62"/>
          <p:cNvSpPr/>
          <p:nvPr/>
        </p:nvSpPr>
        <p:spPr>
          <a:xfrm>
            <a:off x="1417639" y="4446310"/>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テキスト ボックス 65"/>
          <p:cNvSpPr txBox="1"/>
          <p:nvPr/>
        </p:nvSpPr>
        <p:spPr>
          <a:xfrm>
            <a:off x="6015334" y="4861765"/>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dirty="0">
                <a:latin typeface="BIZ UDPゴシック" panose="020B0400000000000000" pitchFamily="50" charset="-128"/>
                <a:ea typeface="BIZ UDPゴシック" panose="020B0400000000000000" pitchFamily="50" charset="-128"/>
              </a:rPr>
              <a:t>・多様な観光産業の発展</a:t>
            </a:r>
            <a:r>
              <a:rPr kumimoji="1" lang="en-US" altLang="ja-JP" sz="1050" dirty="0">
                <a:latin typeface="BIZ UDPゴシック" panose="020B0400000000000000" pitchFamily="50" charset="-128"/>
                <a:ea typeface="BIZ UDPゴシック" panose="020B0400000000000000" pitchFamily="50" charset="-128"/>
              </a:rPr>
              <a:t/>
            </a:r>
            <a:br>
              <a:rPr kumimoji="1" lang="en-US" altLang="ja-JP" sz="1050" dirty="0">
                <a:latin typeface="BIZ UDPゴシック" panose="020B0400000000000000" pitchFamily="50" charset="-128"/>
                <a:ea typeface="BIZ UDPゴシック" panose="020B0400000000000000" pitchFamily="50" charset="-128"/>
              </a:rPr>
            </a:br>
            <a:r>
              <a:rPr kumimoji="1" lang="ja-JP" altLang="en-US" sz="1050" dirty="0">
                <a:latin typeface="BIZ UDPゴシック" panose="020B0400000000000000" pitchFamily="50" charset="-128"/>
                <a:ea typeface="BIZ UDPゴシック" panose="020B0400000000000000" pitchFamily="50" charset="-128"/>
              </a:rPr>
              <a:t>（ヘルスツーリズム、</a:t>
            </a:r>
            <a:r>
              <a:rPr kumimoji="1" lang="en-US" altLang="ja-JP" sz="1050" dirty="0">
                <a:latin typeface="BIZ UDPゴシック" panose="020B0400000000000000" pitchFamily="50" charset="-128"/>
                <a:ea typeface="BIZ UDPゴシック" panose="020B0400000000000000" pitchFamily="50" charset="-128"/>
              </a:rPr>
              <a:t>MICE</a:t>
            </a:r>
            <a:r>
              <a:rPr kumimoji="1" lang="ja-JP" altLang="en-US" sz="1050" dirty="0">
                <a:latin typeface="BIZ UDPゴシック" panose="020B0400000000000000" pitchFamily="50" charset="-128"/>
                <a:ea typeface="BIZ UDPゴシック" panose="020B0400000000000000" pitchFamily="50" charset="-128"/>
              </a:rPr>
              <a:t>等）</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 name="楕円 3"/>
          <p:cNvSpPr/>
          <p:nvPr/>
        </p:nvSpPr>
        <p:spPr>
          <a:xfrm>
            <a:off x="6353175" y="6170994"/>
            <a:ext cx="939826" cy="530796"/>
          </a:xfrm>
          <a:prstGeom prst="ellipse">
            <a:avLst/>
          </a:prstGeom>
          <a:solidFill>
            <a:schemeClr val="bg1"/>
          </a:solidFill>
          <a:ln w="1270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69" name="正方形/長方形 68"/>
          <p:cNvSpPr/>
          <p:nvPr/>
        </p:nvSpPr>
        <p:spPr>
          <a:xfrm>
            <a:off x="6259157" y="6278859"/>
            <a:ext cx="1127863"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万博</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楕円 72"/>
          <p:cNvSpPr/>
          <p:nvPr/>
        </p:nvSpPr>
        <p:spPr>
          <a:xfrm>
            <a:off x="7332655" y="6170994"/>
            <a:ext cx="939826" cy="530796"/>
          </a:xfrm>
          <a:prstGeom prst="ellipse">
            <a:avLst/>
          </a:prstGeom>
          <a:solidFill>
            <a:schemeClr val="bg1"/>
          </a:solidFill>
          <a:ln w="1270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65" name="正方形/長方形 64"/>
          <p:cNvSpPr/>
          <p:nvPr/>
        </p:nvSpPr>
        <p:spPr>
          <a:xfrm>
            <a:off x="7251062" y="6262120"/>
            <a:ext cx="1102890"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ＩＲ</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62" name="正方形/長方形 61"/>
          <p:cNvSpPr/>
          <p:nvPr/>
        </p:nvSpPr>
        <p:spPr>
          <a:xfrm>
            <a:off x="1444587" y="5616205"/>
            <a:ext cx="3151408" cy="21220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交通・まちづくり、安全・危機管理機能</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lang="ja-JP" altLang="en-US" sz="1200" kern="0" dirty="0">
                <a:latin typeface="BIZ UDゴシック" panose="020B0400000000000000" pitchFamily="49" charset="-128"/>
                <a:ea typeface="BIZ UDゴシック" panose="020B0400000000000000" pitchFamily="49" charset="-128"/>
              </a:rPr>
              <a:t>スマートシティ</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60614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p:cNvSpPr/>
          <p:nvPr/>
        </p:nvSpPr>
        <p:spPr>
          <a:xfrm>
            <a:off x="4208456" y="1541204"/>
            <a:ext cx="362895" cy="650783"/>
          </a:xfrm>
          <a:prstGeom prst="ellipse">
            <a:avLst/>
          </a:prstGeom>
          <a:solidFill>
            <a:schemeClr val="accent1">
              <a:lumMod val="20000"/>
              <a:lumOff val="80000"/>
            </a:schemeClr>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6" name="上矢印 45"/>
          <p:cNvSpPr/>
          <p:nvPr/>
        </p:nvSpPr>
        <p:spPr>
          <a:xfrm>
            <a:off x="8473277" y="-1379759"/>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ホームベース 1"/>
          <p:cNvSpPr/>
          <p:nvPr/>
        </p:nvSpPr>
        <p:spPr>
          <a:xfrm rot="5400000" flipH="1">
            <a:off x="-381907" y="451193"/>
            <a:ext cx="5620533" cy="3747747"/>
          </a:xfrm>
          <a:prstGeom prst="homePlate">
            <a:avLst>
              <a:gd name="adj" fmla="val 10474"/>
            </a:avLst>
          </a:prstGeom>
          <a:solidFill>
            <a:schemeClr val="bg2">
              <a:lumMod val="90000"/>
              <a:alpha val="4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ホームベース 7"/>
          <p:cNvSpPr/>
          <p:nvPr/>
        </p:nvSpPr>
        <p:spPr>
          <a:xfrm rot="5400000" flipH="1">
            <a:off x="3579842" y="371579"/>
            <a:ext cx="5656033" cy="3871474"/>
          </a:xfrm>
          <a:prstGeom prst="homePlate">
            <a:avLst>
              <a:gd name="adj" fmla="val 10339"/>
            </a:avLst>
          </a:prstGeom>
          <a:solidFill>
            <a:schemeClr val="bg2">
              <a:lumMod val="90000"/>
              <a:alpha val="40000"/>
            </a:schemeClr>
          </a:solidFill>
          <a:ln w="28575">
            <a:solidFill>
              <a:schemeClr val="accent1">
                <a:shade val="5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2586285" y="145485"/>
            <a:ext cx="1769971" cy="1051570"/>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国への働きかけ</a:t>
            </a: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200"/>
              </a:lnSpc>
              <a:spcBef>
                <a:spcPts val="0"/>
              </a:spcBef>
              <a:spcAft>
                <a:spcPct val="0"/>
              </a:spcAft>
              <a:buClrTx/>
              <a:buSzTx/>
              <a:buFontTx/>
              <a:buNone/>
              <a:tabLst>
                <a:tab pos="174625" algn="l"/>
              </a:tabLst>
              <a:defRPr/>
            </a:pP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800"/>
              </a:lnSpc>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大阪の取組を後押しする</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仕組みづくりと国への</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働きかけ</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2685672" y="3259648"/>
            <a:ext cx="1537616" cy="1015663"/>
          </a:xfrm>
          <a:prstGeom prst="rect">
            <a:avLst/>
          </a:prstGeom>
          <a:noFill/>
          <a:ln>
            <a:solidFill>
              <a:schemeClr val="tx1"/>
            </a:solidFill>
            <a:prstDash val="sysDash"/>
          </a:ln>
        </p:spPr>
        <p:txBody>
          <a:bodyPr wrap="square" rtlCol="0" anchor="ctr">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国と地方、広域自治体と</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基礎自治体のあり方に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ついて、公民連携や海外</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の取組事例も視野に、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引き続き調査・知見収集</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5" name="グループ化 24"/>
          <p:cNvGrpSpPr/>
          <p:nvPr/>
        </p:nvGrpSpPr>
        <p:grpSpPr>
          <a:xfrm>
            <a:off x="209131" y="5256461"/>
            <a:ext cx="8391189" cy="884446"/>
            <a:chOff x="265607" y="5359460"/>
            <a:chExt cx="8581003" cy="720000"/>
          </a:xfrm>
        </p:grpSpPr>
        <p:grpSp>
          <p:nvGrpSpPr>
            <p:cNvPr id="13" name="グループ化 12"/>
            <p:cNvGrpSpPr/>
            <p:nvPr/>
          </p:nvGrpSpPr>
          <p:grpSpPr>
            <a:xfrm>
              <a:off x="265607" y="5359460"/>
              <a:ext cx="8581003" cy="720000"/>
              <a:chOff x="5035628" y="3093455"/>
              <a:chExt cx="6305721" cy="738664"/>
            </a:xfrm>
          </p:grpSpPr>
          <p:grpSp>
            <p:nvGrpSpPr>
              <p:cNvPr id="3" name="グループ化 2"/>
              <p:cNvGrpSpPr/>
              <p:nvPr/>
            </p:nvGrpSpPr>
            <p:grpSpPr>
              <a:xfrm>
                <a:off x="5035628" y="3093455"/>
                <a:ext cx="6305721" cy="738664"/>
                <a:chOff x="5617045" y="3006250"/>
                <a:chExt cx="6508185" cy="689442"/>
              </a:xfrm>
            </p:grpSpPr>
            <p:sp>
              <p:nvSpPr>
                <p:cNvPr id="17" name="台形 16"/>
                <p:cNvSpPr/>
                <p:nvPr/>
              </p:nvSpPr>
              <p:spPr>
                <a:xfrm>
                  <a:off x="5617045" y="3006250"/>
                  <a:ext cx="6508185" cy="689442"/>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これまでの府市一体の取組</a:t>
                  </a:r>
                  <a:endParaRPr kumimoji="1" lang="en-US" altLang="ja-JP"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18"/>
                <p:cNvSpPr txBox="1"/>
                <p:nvPr/>
              </p:nvSpPr>
              <p:spPr>
                <a:xfrm>
                  <a:off x="7595805" y="3097514"/>
                  <a:ext cx="2461283" cy="203930"/>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二重行政・二元行政→サービス・投資の最適化</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grpSp>
          <p:sp>
            <p:nvSpPr>
              <p:cNvPr id="20" name="テキスト ボックス 19"/>
              <p:cNvSpPr txBox="1"/>
              <p:nvPr/>
            </p:nvSpPr>
            <p:spPr>
              <a:xfrm>
                <a:off x="5363311" y="3399885"/>
                <a:ext cx="3951680" cy="430553"/>
              </a:xfrm>
              <a:prstGeom prst="rect">
                <a:avLst/>
              </a:prstGeom>
              <a:noFill/>
            </p:spPr>
            <p:txBody>
              <a:bodyPr wrap="square" rtlCol="0">
                <a:spAutoFit/>
              </a:bodyPr>
              <a:lstStyle/>
              <a:p>
                <a:pPr marL="174625" marR="0" lvl="0" indent="-174625" algn="l" defTabSz="914400" rtl="0" eaLnBrk="1" fontAlgn="base" latinLnBrk="0" hangingPunct="1">
                  <a:lnSpc>
                    <a:spcPts val="11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・都市インフラの充実（交通網の整備・まちづくり）</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lvl="0" indent="-174625" defTabSz="914400" fontAlgn="base">
                  <a:lnSpc>
                    <a:spcPts val="1100"/>
                  </a:lnSpc>
                  <a:spcAft>
                    <a:spcPct val="0"/>
                  </a:spcAft>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ブランド・魅力の向上</a:t>
                </a: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（水都大阪、</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スーパーシティ型国家戦略特区、</a:t>
                </a:r>
                <a:endParaRPr kumimoji="1" lang="en-US" altLang="ja-JP"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lnSpc>
                    <a:spcPts val="1100"/>
                  </a:lnSpc>
                  <a:spcAft>
                    <a:spcPct val="0"/>
                  </a:spcAft>
                  <a:tabLst>
                    <a:tab pos="174625" algn="l"/>
                  </a:tabLst>
                  <a:defRPr/>
                </a:pPr>
                <a:r>
                  <a:rPr kumimoji="1" lang="en-US" altLang="ja-JP" sz="1000">
                    <a:effectLst>
                      <a:outerShdw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00">
                    <a:effectLst>
                      <a:outerShdw dir="2700000" algn="tl" rotWithShape="0">
                        <a:prstClr val="white"/>
                      </a:outerShdw>
                    </a:effectLst>
                    <a:latin typeface="BIZ UDPゴシック" panose="020B0400000000000000" pitchFamily="50" charset="-128"/>
                    <a:ea typeface="BIZ UDPゴシック" panose="020B0400000000000000" pitchFamily="50" charset="-128"/>
                  </a:rPr>
                  <a:t>大阪</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公立大学の開学</a:t>
                </a: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など</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sp>
          <p:nvSpPr>
            <p:cNvPr id="21" name="テキスト ボックス 20"/>
            <p:cNvSpPr txBox="1"/>
            <p:nvPr/>
          </p:nvSpPr>
          <p:spPr>
            <a:xfrm>
              <a:off x="5991805" y="5513339"/>
              <a:ext cx="2799178" cy="4071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a:t>
              </a:r>
              <a:r>
                <a:rPr kumimoji="1" lang="ja-JP" altLang="en-US" sz="1600" b="1" dirty="0">
                  <a:latin typeface="BIZ UDPゴシック" panose="020B0400000000000000" pitchFamily="50" charset="-128"/>
                  <a:ea typeface="BIZ UDPゴシック" panose="020B0400000000000000" pitchFamily="50" charset="-128"/>
                </a:rPr>
                <a:t>人気質</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フレンドリー、エネルギッシュ</a:t>
              </a: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cxnSp>
          <p:nvCxnSpPr>
            <p:cNvPr id="23" name="直線コネクタ 22"/>
            <p:cNvCxnSpPr/>
            <p:nvPr/>
          </p:nvCxnSpPr>
          <p:spPr>
            <a:xfrm>
              <a:off x="6016145" y="5359460"/>
              <a:ext cx="0" cy="720000"/>
            </a:xfrm>
            <a:prstGeom prst="line">
              <a:avLst/>
            </a:prstGeom>
            <a:ln w="28575">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角丸四角形 11"/>
          <p:cNvSpPr/>
          <p:nvPr/>
        </p:nvSpPr>
        <p:spPr>
          <a:xfrm>
            <a:off x="314460" y="225337"/>
            <a:ext cx="432000" cy="3852280"/>
          </a:xfrm>
          <a:prstGeom prst="roundRect">
            <a:avLst>
              <a:gd name="adj" fmla="val 9101"/>
            </a:avLst>
          </a:prstGeom>
          <a:gradFill>
            <a:gsLst>
              <a:gs pos="0">
                <a:schemeClr val="accent1">
                  <a:lumMod val="40000"/>
                  <a:lumOff val="60000"/>
                </a:schemeClr>
              </a:gs>
              <a:gs pos="50000">
                <a:schemeClr val="accent1">
                  <a:lumMod val="40000"/>
                  <a:lumOff val="60000"/>
                </a:schemeClr>
              </a:gs>
              <a:gs pos="100000">
                <a:schemeClr val="accent1">
                  <a:lumMod val="40000"/>
                  <a:lumOff val="60000"/>
                </a:schemeClr>
              </a:gs>
            </a:gsLst>
          </a:gradFill>
          <a:ln w="12700">
            <a:solidFill>
              <a:schemeClr val="tx1"/>
            </a:solid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府市一体を核に行政体制の整備</a:t>
            </a:r>
            <a:endParaRPr kumimoji="1" lang="en-US" altLang="ja-JP"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8078552" y="225337"/>
            <a:ext cx="432000" cy="3367266"/>
          </a:xfrm>
          <a:prstGeom prst="roundRect">
            <a:avLst>
              <a:gd name="adj" fmla="val 9101"/>
            </a:avLst>
          </a:prstGeom>
          <a:gradFill>
            <a:gsLst>
              <a:gs pos="0">
                <a:schemeClr val="accent4">
                  <a:satMod val="105000"/>
                  <a:tint val="67000"/>
                  <a:lumMod val="90000"/>
                </a:schemeClr>
              </a:gs>
              <a:gs pos="50000">
                <a:schemeClr val="accent4">
                  <a:lumMod val="105000"/>
                  <a:satMod val="103000"/>
                  <a:tint val="73000"/>
                </a:schemeClr>
              </a:gs>
              <a:gs pos="100000">
                <a:schemeClr val="accent4">
                  <a:lumMod val="105000"/>
                  <a:satMod val="109000"/>
                  <a:tint val="81000"/>
                </a:schemeClr>
              </a:gs>
            </a:gsLst>
          </a:gradFill>
          <a:ln w="12700">
            <a:solidFill>
              <a:schemeClr val="tx1"/>
            </a:solid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世界標準の都市機能の充実</a:t>
            </a:r>
            <a:endParaRPr kumimoji="1" lang="en-US" altLang="ja-JP" sz="1600" b="1" i="0" u="none" strike="noStrike" kern="1200" cap="none" spc="5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p:cNvSpPr txBox="1"/>
          <p:nvPr/>
        </p:nvSpPr>
        <p:spPr>
          <a:xfrm>
            <a:off x="885249" y="123930"/>
            <a:ext cx="2280269" cy="3793346"/>
          </a:xfrm>
          <a:prstGeom prst="rect">
            <a:avLst/>
          </a:prstGeom>
          <a:noFill/>
        </p:spPr>
        <p:txBody>
          <a:bodyPr wrap="square" rtlCol="0">
            <a:spAutoFit/>
          </a:bodyPr>
          <a:lstStyle/>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大阪自らの取組</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・統合機関等の機能強化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・府市一体の政策強化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府域の基礎自治強化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・ブロック内の連携に加え</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大阪市・堺市と周辺市との</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連携</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・町村などの基礎自治機能</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の</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充実強化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2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府域を越える広域行政強化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・京阪神の連携強化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2" name="グループ化 21"/>
          <p:cNvGrpSpPr/>
          <p:nvPr/>
        </p:nvGrpSpPr>
        <p:grpSpPr>
          <a:xfrm>
            <a:off x="825485" y="1831808"/>
            <a:ext cx="1725002" cy="415498"/>
            <a:chOff x="-1665026" y="2299629"/>
            <a:chExt cx="1608593" cy="415498"/>
          </a:xfrm>
        </p:grpSpPr>
        <p:sp>
          <p:nvSpPr>
            <p:cNvPr id="16" name="大かっこ 15"/>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a:off x="-1608596" y="2299629"/>
              <a:ext cx="155216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中核市並みのサービスが提供できるよう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grpSp>
        <p:nvGrpSpPr>
          <p:cNvPr id="31" name="グループ化 30"/>
          <p:cNvGrpSpPr/>
          <p:nvPr/>
        </p:nvGrpSpPr>
        <p:grpSpPr>
          <a:xfrm>
            <a:off x="879133" y="3304323"/>
            <a:ext cx="1439632" cy="415498"/>
            <a:chOff x="-1665026" y="2276037"/>
            <a:chExt cx="1595840" cy="415498"/>
          </a:xfrm>
        </p:grpSpPr>
        <p:sp>
          <p:nvSpPr>
            <p:cNvPr id="32" name="大かっこ 31"/>
            <p:cNvSpPr/>
            <p:nvPr/>
          </p:nvSpPr>
          <p:spPr>
            <a:xfrm>
              <a:off x="-1665026" y="2338991"/>
              <a:ext cx="1593106" cy="288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605861" y="2276037"/>
              <a:ext cx="153667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経済圏としての力を</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発揮できるよう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42" name="台形 41"/>
          <p:cNvSpPr/>
          <p:nvPr/>
        </p:nvSpPr>
        <p:spPr>
          <a:xfrm>
            <a:off x="739623" y="4420234"/>
            <a:ext cx="7443028" cy="804574"/>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6" name="グループ化 35"/>
          <p:cNvGrpSpPr/>
          <p:nvPr/>
        </p:nvGrpSpPr>
        <p:grpSpPr>
          <a:xfrm>
            <a:off x="6570021" y="4030444"/>
            <a:ext cx="1912577" cy="914149"/>
            <a:chOff x="-2152777" y="5037732"/>
            <a:chExt cx="2435435" cy="828412"/>
          </a:xfrm>
        </p:grpSpPr>
        <p:sp>
          <p:nvSpPr>
            <p:cNvPr id="37" name="楕円 36"/>
            <p:cNvSpPr>
              <a:spLocks noChangeAspect="1"/>
            </p:cNvSpPr>
            <p:nvPr/>
          </p:nvSpPr>
          <p:spPr>
            <a:xfrm>
              <a:off x="-1628594" y="5037732"/>
              <a:ext cx="1379503" cy="828412"/>
            </a:xfrm>
            <a:prstGeom prst="ellipse">
              <a:avLst/>
            </a:prstGeom>
            <a:solidFill>
              <a:schemeClr val="bg1">
                <a:lumMod val="95000"/>
              </a:schemeClr>
            </a:solidFill>
            <a:ln w="12700">
              <a:solidFill>
                <a:schemeClr val="tx1"/>
              </a:solidFill>
              <a:prstDash val="solid"/>
            </a:ln>
            <a:effectLst>
              <a:outerShdw blurRad="139700" dist="63500" dir="5400000" algn="ctr" rotWithShape="0">
                <a:schemeClr val="bg1">
                  <a:lumMod val="50000"/>
                </a:schemeClr>
              </a:outerShdw>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正方形/長方形 37"/>
            <p:cNvSpPr/>
            <p:nvPr/>
          </p:nvSpPr>
          <p:spPr>
            <a:xfrm>
              <a:off x="-2152777" y="5236988"/>
              <a:ext cx="2435435" cy="3830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東京とは</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異なる魅力</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の発信</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5" name="右矢印 4"/>
          <p:cNvSpPr/>
          <p:nvPr/>
        </p:nvSpPr>
        <p:spPr>
          <a:xfrm rot="16200000">
            <a:off x="2920972" y="2547133"/>
            <a:ext cx="893965" cy="2566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6" name="曲折矢印 25"/>
          <p:cNvSpPr/>
          <p:nvPr/>
        </p:nvSpPr>
        <p:spPr>
          <a:xfrm rot="16200000">
            <a:off x="1874998" y="3523560"/>
            <a:ext cx="379219" cy="1058777"/>
          </a:xfrm>
          <a:prstGeom prst="bentArrow">
            <a:avLst>
              <a:gd name="adj1" fmla="val 25000"/>
              <a:gd name="adj2" fmla="val 31293"/>
              <a:gd name="adj3" fmla="val 50000"/>
              <a:gd name="adj4"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768497" y="4677995"/>
            <a:ext cx="7671296" cy="592470"/>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・国内外とのビジネス、都市生活を支える交通ネットワーク　・都市に賑わい、魅力を呼び込むまちづくり</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・国内外から投資を惹きつけるビジネス、就業の魅力　・イノベーション、社会課題解決の基盤を成す学術研究集積　</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・利便性が高く健康で快適な暮らし　・歴史、伝統</a:t>
            </a:r>
            <a:r>
              <a:rPr kumimoji="1" lang="ja-JP" altLang="en-US" sz="1000" dirty="0">
                <a:latin typeface="BIZ UDPゴシック" panose="020B0400000000000000" pitchFamily="50" charset="-128"/>
                <a:ea typeface="BIZ UDPゴシック" panose="020B0400000000000000" pitchFamily="50" charset="-128"/>
              </a:rPr>
              <a:t>、</a:t>
            </a: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文化や自然を感じる都市空間</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3"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テキスト ボックス 53"/>
          <p:cNvSpPr txBox="1"/>
          <p:nvPr/>
        </p:nvSpPr>
        <p:spPr>
          <a:xfrm flipV="1">
            <a:off x="6010232" y="661756"/>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flipV="1">
            <a:off x="5916254" y="2100637"/>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flipV="1">
            <a:off x="6165403" y="3358184"/>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 name="ホームベース 6"/>
          <p:cNvSpPr/>
          <p:nvPr/>
        </p:nvSpPr>
        <p:spPr>
          <a:xfrm flipH="1">
            <a:off x="8099875" y="2833326"/>
            <a:ext cx="1003161" cy="3086448"/>
          </a:xfrm>
          <a:prstGeom prst="homePlate">
            <a:avLst>
              <a:gd name="adj" fmla="val 5590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8742051" y="2831563"/>
            <a:ext cx="369332" cy="306486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ウェルビーイングへの関心の高まり</a:t>
            </a:r>
          </a:p>
        </p:txBody>
      </p:sp>
      <p:sp>
        <p:nvSpPr>
          <p:cNvPr id="45" name="テキスト ボックス 44"/>
          <p:cNvSpPr txBox="1"/>
          <p:nvPr/>
        </p:nvSpPr>
        <p:spPr>
          <a:xfrm>
            <a:off x="8562270" y="2992449"/>
            <a:ext cx="364202" cy="3551682"/>
          </a:xfrm>
          <a:prstGeom prst="rect">
            <a:avLst/>
          </a:prstGeom>
          <a:noFill/>
        </p:spPr>
        <p:txBody>
          <a:bodyPr vert="wordArtVertRtl"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・脱炭素などの新たな社会潮流</a:t>
            </a:r>
          </a:p>
        </p:txBody>
      </p:sp>
      <p:sp>
        <p:nvSpPr>
          <p:cNvPr id="48" name="テキスト ボックス 47"/>
          <p:cNvSpPr txBox="1"/>
          <p:nvPr/>
        </p:nvSpPr>
        <p:spPr>
          <a:xfrm>
            <a:off x="8367787" y="3358184"/>
            <a:ext cx="369332" cy="212330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コロナからの経済回復　など</a:t>
            </a:r>
          </a:p>
        </p:txBody>
      </p:sp>
      <p:grpSp>
        <p:nvGrpSpPr>
          <p:cNvPr id="51" name="グループ化 50"/>
          <p:cNvGrpSpPr/>
          <p:nvPr/>
        </p:nvGrpSpPr>
        <p:grpSpPr>
          <a:xfrm>
            <a:off x="819159" y="692479"/>
            <a:ext cx="1767126" cy="577081"/>
            <a:chOff x="-1665026" y="2299629"/>
            <a:chExt cx="1647874" cy="417660"/>
          </a:xfrm>
        </p:grpSpPr>
        <p:sp>
          <p:nvSpPr>
            <p:cNvPr id="57" name="大かっこ 56"/>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58" name="テキスト ボックス 57"/>
            <p:cNvSpPr txBox="1"/>
            <p:nvPr/>
          </p:nvSpPr>
          <p:spPr>
            <a:xfrm>
              <a:off x="-1608596" y="2299629"/>
              <a:ext cx="1591444" cy="417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大阪・関西の</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中核となる</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府</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市一体が揺るぎない</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ものになるよう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34" name="山形 33"/>
          <p:cNvSpPr/>
          <p:nvPr/>
        </p:nvSpPr>
        <p:spPr>
          <a:xfrm>
            <a:off x="4354955" y="2098112"/>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0" name="山形 59"/>
          <p:cNvSpPr/>
          <p:nvPr/>
        </p:nvSpPr>
        <p:spPr>
          <a:xfrm flipH="1">
            <a:off x="4350610" y="1448051"/>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p:cNvSpPr txBox="1"/>
          <p:nvPr/>
        </p:nvSpPr>
        <p:spPr>
          <a:xfrm>
            <a:off x="7823029" y="3952019"/>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1" name="角丸四角形 70"/>
          <p:cNvSpPr/>
          <p:nvPr/>
        </p:nvSpPr>
        <p:spPr>
          <a:xfrm>
            <a:off x="4514243" y="1856489"/>
            <a:ext cx="1574964" cy="73485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・子育て、教育環境充実</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（学力向上など）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・治安の向上　　　　　</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・健康寿命の延伸</a:t>
            </a:r>
            <a:endParaRPr kumimoji="1" lang="ja-JP" altLang="en-US" sz="1050" dirty="0">
              <a:solidFill>
                <a:schemeClr val="tx1"/>
              </a:solidFill>
            </a:endParaRPr>
          </a:p>
        </p:txBody>
      </p:sp>
      <p:sp>
        <p:nvSpPr>
          <p:cNvPr id="72" name="角丸四角形 71"/>
          <p:cNvSpPr/>
          <p:nvPr/>
        </p:nvSpPr>
        <p:spPr>
          <a:xfrm>
            <a:off x="6217025" y="1849874"/>
            <a:ext cx="1836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050" dirty="0">
              <a:solidFill>
                <a:schemeClr val="tx1"/>
              </a:solidFill>
            </a:endParaRPr>
          </a:p>
        </p:txBody>
      </p:sp>
      <p:sp>
        <p:nvSpPr>
          <p:cNvPr id="75" name="テキスト ボックス 74"/>
          <p:cNvSpPr txBox="1"/>
          <p:nvPr/>
        </p:nvSpPr>
        <p:spPr>
          <a:xfrm>
            <a:off x="7646421" y="2677505"/>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6" name="角丸四角形 75"/>
          <p:cNvSpPr/>
          <p:nvPr/>
        </p:nvSpPr>
        <p:spPr>
          <a:xfrm>
            <a:off x="4502193" y="437477"/>
            <a:ext cx="1656000" cy="792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強化（技術インキュ</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77" name="角丸四角形 76"/>
          <p:cNvSpPr/>
          <p:nvPr/>
        </p:nvSpPr>
        <p:spPr>
          <a:xfrm>
            <a:off x="6315095" y="411351"/>
            <a:ext cx="1687048" cy="792000"/>
          </a:xfrm>
          <a:prstGeom prst="roundRect">
            <a:avLst>
              <a:gd name="adj" fmla="val 5071"/>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78" name="テキスト ボックス 77"/>
          <p:cNvSpPr txBox="1"/>
          <p:nvPr/>
        </p:nvSpPr>
        <p:spPr>
          <a:xfrm>
            <a:off x="7604516" y="1186464"/>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39" name="正方形/長方形 38"/>
          <p:cNvSpPr/>
          <p:nvPr/>
        </p:nvSpPr>
        <p:spPr>
          <a:xfrm>
            <a:off x="4450429" y="79375"/>
            <a:ext cx="2411238"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チャレンジを後押しする機能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4505135" y="1321531"/>
            <a:ext cx="4572000" cy="523220"/>
          </a:xfrm>
          <a:prstGeom prst="rect">
            <a:avLst/>
          </a:prstGeom>
        </p:spPr>
        <p:txBody>
          <a:bodyPr>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暮らしやすさ、働きやすさ、楽しさを</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高める機能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439502" y="2797407"/>
            <a:ext cx="2590774"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都市としてのベーシックな機能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7217370" y="5017555"/>
            <a:ext cx="644190" cy="235834"/>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など</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3" name="角丸四角形 62"/>
          <p:cNvSpPr/>
          <p:nvPr/>
        </p:nvSpPr>
        <p:spPr>
          <a:xfrm>
            <a:off x="4523520" y="3110104"/>
            <a:ext cx="1800000" cy="100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ja-JP" altLang="en-US" sz="1050" dirty="0">
              <a:solidFill>
                <a:schemeClr val="tx1"/>
              </a:solidFill>
            </a:endParaRPr>
          </a:p>
        </p:txBody>
      </p:sp>
      <p:grpSp>
        <p:nvGrpSpPr>
          <p:cNvPr id="14" name="グループ化 13"/>
          <p:cNvGrpSpPr/>
          <p:nvPr/>
        </p:nvGrpSpPr>
        <p:grpSpPr>
          <a:xfrm>
            <a:off x="6441463" y="3128710"/>
            <a:ext cx="1656000" cy="864000"/>
            <a:chOff x="6441463" y="3128710"/>
            <a:chExt cx="1656000" cy="864000"/>
          </a:xfrm>
        </p:grpSpPr>
        <p:sp>
          <p:nvSpPr>
            <p:cNvPr id="64" name="角丸四角形 63"/>
            <p:cNvSpPr/>
            <p:nvPr/>
          </p:nvSpPr>
          <p:spPr>
            <a:xfrm>
              <a:off x="6441463" y="3147121"/>
              <a:ext cx="1656000" cy="828000"/>
            </a:xfrm>
            <a:prstGeom prst="roundRect">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・自動運転、空飛ぶクル</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マ、</a:t>
              </a:r>
              <a:r>
                <a:rPr lang="en-US" altLang="ja-JP" sz="1050" dirty="0" err="1">
                  <a:solidFill>
                    <a:schemeClr val="tx1"/>
                  </a:solidFill>
                  <a:latin typeface="BIZ UDゴシック" panose="020B0400000000000000" pitchFamily="49" charset="-128"/>
                  <a:ea typeface="BIZ UDゴシック" panose="020B0400000000000000" pitchFamily="49" charset="-128"/>
                </a:rPr>
                <a:t>MaaS</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・都心部周辺や郊外部</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65" name="角丸四角形 64"/>
            <p:cNvSpPr/>
            <p:nvPr/>
          </p:nvSpPr>
          <p:spPr>
            <a:xfrm>
              <a:off x="6501596" y="3128710"/>
              <a:ext cx="1548000" cy="864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grpSp>
      <p:sp>
        <p:nvSpPr>
          <p:cNvPr id="66" name="テキスト ボックス 65"/>
          <p:cNvSpPr txBox="1"/>
          <p:nvPr/>
        </p:nvSpPr>
        <p:spPr>
          <a:xfrm>
            <a:off x="2592868" y="1115112"/>
            <a:ext cx="1664488" cy="1061829"/>
          </a:xfrm>
          <a:prstGeom prst="rect">
            <a:avLst/>
          </a:prstGeom>
          <a:noFill/>
        </p:spPr>
        <p:txBody>
          <a:bodyPr wrap="square" rtlCol="0">
            <a:spAutoFit/>
          </a:bodyPr>
          <a:lstStyle/>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・副首都（平時の成長、</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非常時のバックアップ）</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の推進</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・大阪・関西の国出先機</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関等の機能強化と府市 </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との連携</a:t>
            </a:r>
          </a:p>
        </p:txBody>
      </p:sp>
      <p:sp>
        <p:nvSpPr>
          <p:cNvPr id="10" name="テキスト ボックス 9"/>
          <p:cNvSpPr txBox="1"/>
          <p:nvPr/>
        </p:nvSpPr>
        <p:spPr>
          <a:xfrm>
            <a:off x="865604" y="4412516"/>
            <a:ext cx="4406976"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大阪の強みの再確認→更なる強化、新たな強み</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4455160" y="3086134"/>
            <a:ext cx="2104180" cy="1063463"/>
          </a:xfrm>
          <a:prstGeom prst="roundRect">
            <a:avLst>
              <a:gd name="adj" fmla="val 12250"/>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・交通ネットワーク</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・都心部やベイエリア</a:t>
            </a:r>
            <a:r>
              <a:rPr lang="en-US" altLang="ja-JP" sz="1050" dirty="0">
                <a:solidFill>
                  <a:schemeClr val="tx1"/>
                </a:solidFill>
                <a:latin typeface="BIZ UDゴシック" panose="020B0400000000000000" pitchFamily="49" charset="-128"/>
                <a:ea typeface="BIZ UDゴシック" panose="020B0400000000000000" pitchFamily="49" charset="-128"/>
              </a:rPr>
              <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・安全・危機管理機能の強化、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生活インフラの最適化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（消防・水道など）</a:t>
            </a:r>
            <a:endParaRPr kumimoji="1" lang="ja-JP" altLang="en-US" sz="1050" dirty="0">
              <a:solidFill>
                <a:schemeClr val="tx1"/>
              </a:solidFill>
            </a:endParaRPr>
          </a:p>
        </p:txBody>
      </p:sp>
    </p:spTree>
    <p:extLst>
      <p:ext uri="{BB962C8B-B14F-4D97-AF65-F5344CB8AC3E}">
        <p14:creationId xmlns:p14="http://schemas.microsoft.com/office/powerpoint/2010/main" val="65270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425417" y="1654697"/>
            <a:ext cx="8375683" cy="478100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0D75A1F8-8299-4D50-816B-A9D7F1833464}"/>
              </a:ext>
            </a:extLst>
          </p:cNvPr>
          <p:cNvSpPr txBox="1"/>
          <p:nvPr/>
        </p:nvSpPr>
        <p:spPr>
          <a:xfrm>
            <a:off x="1348649" y="1866182"/>
            <a:ext cx="2575170"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dirty="0">
                <a:solidFill>
                  <a:srgbClr val="000000"/>
                </a:solidFill>
                <a:latin typeface="BIZ UDPゴシック" panose="020B0400000000000000" pitchFamily="50" charset="-128"/>
                <a:ea typeface="BIZ UDPゴシック" panose="020B0400000000000000" pitchFamily="50" charset="-128"/>
              </a:rPr>
              <a:t>４</a:t>
            </a:r>
            <a:r>
              <a:rPr kumimoji="1" lang="ja-JP" altLang="en-US" sz="1477"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つの</a:t>
            </a: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役割</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角丸四角形 35">
            <a:extLst>
              <a:ext uri="{FF2B5EF4-FFF2-40B4-BE49-F238E27FC236}">
                <a16:creationId xmlns:a16="http://schemas.microsoft.com/office/drawing/2014/main" id="{EC60E185-357B-471A-895B-EABCFF1FFA14}"/>
              </a:ext>
            </a:extLst>
          </p:cNvPr>
          <p:cNvSpPr/>
          <p:nvPr/>
        </p:nvSpPr>
        <p:spPr>
          <a:xfrm>
            <a:off x="2636234" y="2438143"/>
            <a:ext cx="2107197"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中枢性・拠点性</a:t>
            </a:r>
            <a:r>
              <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a:r>
            <a:br>
              <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b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の充実</a:t>
            </a:r>
            <a:endParaRPr kumimoji="1" lang="en-US" altLang="ja-JP" sz="12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5">
            <a:extLst>
              <a:ext uri="{FF2B5EF4-FFF2-40B4-BE49-F238E27FC236}">
                <a16:creationId xmlns:a16="http://schemas.microsoft.com/office/drawing/2014/main" id="{EC60E185-357B-471A-895B-EABCFF1FFA14}"/>
              </a:ext>
            </a:extLst>
          </p:cNvPr>
          <p:cNvSpPr/>
          <p:nvPr/>
        </p:nvSpPr>
        <p:spPr>
          <a:xfrm>
            <a:off x="567965" y="2436630"/>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西日本の首都</a:t>
            </a:r>
            <a:endParaRPr kumimoji="1" lang="en-US" altLang="ja-JP" sz="1477" b="1" dirty="0">
              <a:solidFill>
                <a:prstClr val="white"/>
              </a:solidFill>
              <a:latin typeface="BIZ UDゴシック" panose="020B0400000000000000" pitchFamily="49" charset="-128"/>
              <a:ea typeface="BIZ UDゴシック" panose="020B0400000000000000" pitchFamily="49" charset="-128"/>
            </a:endParaRPr>
          </a:p>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（分都）</a:t>
            </a:r>
          </a:p>
        </p:txBody>
      </p:sp>
      <p:sp>
        <p:nvSpPr>
          <p:cNvPr id="46" name="テキスト ボックス 45">
            <a:extLst>
              <a:ext uri="{FF2B5EF4-FFF2-40B4-BE49-F238E27FC236}">
                <a16:creationId xmlns:a16="http://schemas.microsoft.com/office/drawing/2014/main" id="{9C962166-DD84-4AA9-8AB8-BF30D7337F8C}"/>
              </a:ext>
            </a:extLst>
          </p:cNvPr>
          <p:cNvSpPr txBox="1"/>
          <p:nvPr/>
        </p:nvSpPr>
        <p:spPr>
          <a:xfrm>
            <a:off x="4990793" y="2400144"/>
            <a:ext cx="3636000" cy="818812"/>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西日本の経済や人口動態の「ダム機能」、</a:t>
            </a:r>
            <a:endParaRPr kumimoji="0" lang="en-US" altLang="ja-JP"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さらには、首都圏からのＵターンの受皿</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の機能を果たしながら、わが国の成長エンジン</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の役割を担っていく</a:t>
            </a:r>
            <a:endParaRPr kumimoji="1" lang="en-US" altLang="ja-JP" sz="1108"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a:extLst>
              <a:ext uri="{FF2B5EF4-FFF2-40B4-BE49-F238E27FC236}">
                <a16:creationId xmlns:a16="http://schemas.microsoft.com/office/drawing/2014/main" id="{3B24FE58-65C7-450C-9F18-8C6F212BDB86}"/>
              </a:ext>
            </a:extLst>
          </p:cNvPr>
          <p:cNvSpPr txBox="1"/>
          <p:nvPr/>
        </p:nvSpPr>
        <p:spPr>
          <a:xfrm>
            <a:off x="4990793" y="3307191"/>
            <a:ext cx="3636000" cy="1010203"/>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lvl="0">
              <a:lnSpc>
                <a:spcPts val="1385"/>
              </a:lnSpc>
              <a:defRPr/>
            </a:pP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安全・危機管理機能の強化</a:t>
            </a:r>
            <a:r>
              <a:rPr lang="ja-JP" altLang="en-US" sz="1292" dirty="0">
                <a:latin typeface="BIZ UDゴシック" panose="020B0400000000000000" pitchFamily="49" charset="-128"/>
                <a:ea typeface="BIZ UDゴシック" panose="020B0400000000000000" pitchFamily="49" charset="-128"/>
                <a:cs typeface="Meiryo UI" panose="020B0604030504040204" pitchFamily="50" charset="-128"/>
              </a:rPr>
              <a:t>のうえに、さらに、</a:t>
            </a:r>
            <a:endParaRPr lang="en-US" altLang="ja-JP" sz="1292" dirty="0">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dirty="0">
                <a:latin typeface="BIZ UDゴシック" panose="020B0400000000000000" pitchFamily="49" charset="-128"/>
                <a:ea typeface="BIZ UDゴシック" panose="020B0400000000000000" pitchFamily="49" charset="-128"/>
                <a:cs typeface="Meiryo UI" panose="020B0604030504040204" pitchFamily="50" charset="-128"/>
              </a:rPr>
              <a:t>経済力を背景に、首都の非常時における</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経済面</a:t>
            </a:r>
            <a:endParaRPr lang="en-US" altLang="ja-JP" sz="1292" u="sng" dirty="0">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u="sng" dirty="0" err="1">
                <a:latin typeface="BIZ UDゴシック" panose="020B0400000000000000" pitchFamily="49" charset="-128"/>
                <a:ea typeface="BIZ UDゴシック" panose="020B0400000000000000" pitchFamily="49" charset="-128"/>
                <a:cs typeface="Meiryo UI" panose="020B0604030504040204" pitchFamily="50" charset="-128"/>
              </a:rPr>
              <a:t>での</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バックアップ機能、さらには</a:t>
            </a:r>
            <a:r>
              <a:rPr lang="ja-JP" altLang="en-US"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行政・政治面</a:t>
            </a:r>
            <a:endParaRPr lang="en-US" altLang="ja-JP"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u="sng" dirty="0" err="1">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での</a:t>
            </a:r>
            <a:r>
              <a:rPr lang="ja-JP" altLang="en-US"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バックアップ機能</a:t>
            </a:r>
            <a:r>
              <a:rPr lang="ja-JP" altLang="en-US"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を備えた副首都・大阪を</a:t>
            </a:r>
            <a:endParaRPr lang="en-US" altLang="ja-JP"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実現していく</a:t>
            </a:r>
            <a:endParaRPr kumimoji="1" lang="en-US" altLang="ja-JP" sz="1108" dirty="0">
              <a:solidFill>
                <a:srgbClr val="000000"/>
              </a:solidFill>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8E963739-FE9B-45BB-A58E-FB1355827C4B}"/>
              </a:ext>
            </a:extLst>
          </p:cNvPr>
          <p:cNvSpPr txBox="1"/>
          <p:nvPr/>
        </p:nvSpPr>
        <p:spPr>
          <a:xfrm>
            <a:off x="5008400" y="4384070"/>
            <a:ext cx="3636000" cy="818812"/>
          </a:xfrm>
          <a:prstGeom prst="rect">
            <a:avLst/>
          </a:prstGeom>
          <a:solidFill>
            <a:schemeClr val="bg2">
              <a:lumMod val="75000"/>
            </a:schemeClr>
          </a:solidFill>
          <a:ln>
            <a:solidFill>
              <a:schemeClr val="bg2">
                <a:lumMod val="50000"/>
              </a:schemeClr>
            </a:solidFill>
          </a:ln>
        </p:spPr>
        <p:txBody>
          <a:bodyPr wrap="square" lIns="132923" tIns="66462" rIns="132923"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中国に加え、</a:t>
            </a:r>
            <a:r>
              <a:rPr kumimoji="0" lang="en-US" altLang="ja-JP"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ASEAN</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（ベトナム・タイ・シンガポールなど）やインドなどとの交流と学び</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のなかから、新たな成長に向けた</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市場展開</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世界が求める都市像</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を発信していく</a:t>
            </a:r>
            <a:endParaRPr kumimoji="1" lang="en-US" altLang="ja-JP" sz="1108"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61DCBE94-512F-43FC-8B6C-2502F22AE3E3}"/>
              </a:ext>
            </a:extLst>
          </p:cNvPr>
          <p:cNvSpPr txBox="1"/>
          <p:nvPr/>
        </p:nvSpPr>
        <p:spPr>
          <a:xfrm>
            <a:off x="5008400" y="5343091"/>
            <a:ext cx="3636000" cy="818812"/>
          </a:xfrm>
          <a:prstGeom prst="rect">
            <a:avLst/>
          </a:prstGeom>
          <a:solidFill>
            <a:schemeClr val="bg2">
              <a:lumMod val="75000"/>
            </a:schemeClr>
          </a:solidFill>
          <a:ln>
            <a:solidFill>
              <a:schemeClr val="bg2">
                <a:lumMod val="50000"/>
              </a:schemeClr>
            </a:solidFill>
          </a:ln>
        </p:spPr>
        <p:txBody>
          <a:bodyPr wrap="square" lIns="108000" tIns="66462" rIns="72000"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公民連携の充実やフィランソロピー促進に加え、</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規制から自由で、民のダイナミズムとスピード感が最大限に生かされる最先端の「</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実証都市</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」としての機能を高める</a:t>
            </a:r>
            <a:endParaRPr kumimoji="1" lang="en-US" altLang="ja-JP" sz="1108"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A5C5AE0A-222D-4BDE-AA55-43BA1D835732}"/>
              </a:ext>
            </a:extLst>
          </p:cNvPr>
          <p:cNvSpPr txBox="1"/>
          <p:nvPr/>
        </p:nvSpPr>
        <p:spPr>
          <a:xfrm>
            <a:off x="5233636" y="1862150"/>
            <a:ext cx="3102104"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改定で付加する視点</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二等辺三角形 51">
            <a:extLst>
              <a:ext uri="{FF2B5EF4-FFF2-40B4-BE49-F238E27FC236}">
                <a16:creationId xmlns:a16="http://schemas.microsoft.com/office/drawing/2014/main" id="{812C32F7-1027-4D10-A38F-A7764856002C}"/>
              </a:ext>
            </a:extLst>
          </p:cNvPr>
          <p:cNvSpPr/>
          <p:nvPr/>
        </p:nvSpPr>
        <p:spPr>
          <a:xfrm rot="5400000">
            <a:off x="4707980" y="2708316"/>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二等辺三角形 52">
            <a:extLst>
              <a:ext uri="{FF2B5EF4-FFF2-40B4-BE49-F238E27FC236}">
                <a16:creationId xmlns:a16="http://schemas.microsoft.com/office/drawing/2014/main" id="{251B4C25-D65A-4EB9-9592-E6461D7E2180}"/>
              </a:ext>
            </a:extLst>
          </p:cNvPr>
          <p:cNvSpPr/>
          <p:nvPr/>
        </p:nvSpPr>
        <p:spPr>
          <a:xfrm rot="5400000">
            <a:off x="4707980" y="3696140"/>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二等辺三角形 53">
            <a:extLst>
              <a:ext uri="{FF2B5EF4-FFF2-40B4-BE49-F238E27FC236}">
                <a16:creationId xmlns:a16="http://schemas.microsoft.com/office/drawing/2014/main" id="{3315AAED-72C8-4684-8BEF-A6B91465950D}"/>
              </a:ext>
            </a:extLst>
          </p:cNvPr>
          <p:cNvSpPr/>
          <p:nvPr/>
        </p:nvSpPr>
        <p:spPr>
          <a:xfrm rot="5400000">
            <a:off x="4719356" y="4679623"/>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55" name="二等辺三角形 54">
            <a:extLst>
              <a:ext uri="{FF2B5EF4-FFF2-40B4-BE49-F238E27FC236}">
                <a16:creationId xmlns:a16="http://schemas.microsoft.com/office/drawing/2014/main" id="{D0954EA6-D2CA-47F0-A90D-7CB0CA5B3E9A}"/>
              </a:ext>
            </a:extLst>
          </p:cNvPr>
          <p:cNvSpPr/>
          <p:nvPr/>
        </p:nvSpPr>
        <p:spPr>
          <a:xfrm rot="5400000">
            <a:off x="4717505" y="5616939"/>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0" name="Rectangle 2"/>
          <p:cNvSpPr txBox="1">
            <a:spLocks noChangeArrowheads="1"/>
          </p:cNvSpPr>
          <p:nvPr/>
        </p:nvSpPr>
        <p:spPr>
          <a:xfrm>
            <a:off x="81771" y="66206"/>
            <a:ext cx="9144000" cy="52776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18AB3">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副首都として果たすべき４つの役割</a:t>
            </a:r>
          </a:p>
        </p:txBody>
      </p:sp>
      <p:sp>
        <p:nvSpPr>
          <p:cNvPr id="3" name="テキスト ボックス 2"/>
          <p:cNvSpPr txBox="1"/>
          <p:nvPr/>
        </p:nvSpPr>
        <p:spPr>
          <a:xfrm>
            <a:off x="198420" y="821655"/>
            <a:ext cx="88296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現行ビジョンに掲げる「西日本の首都」、「首都機能のバックアップ」、「アジアの主要都市」、「民都」という副首都</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・大阪が果たすべき</a:t>
            </a:r>
            <a:r>
              <a:rPr kumimoji="1" lang="ja-JP" altLang="en-US" sz="1400" dirty="0">
                <a:solidFill>
                  <a:srgbClr val="000000"/>
                </a:solidFill>
                <a:latin typeface="BIZ UDゴシック" panose="020B0400000000000000" pitchFamily="49" charset="-128"/>
                <a:ea typeface="BIZ UDゴシック" panose="020B0400000000000000" pitchFamily="49" charset="-128"/>
              </a:rPr>
              <a:t>４</a:t>
            </a:r>
            <a:r>
              <a:rPr kumimoji="1" lang="ja-JP" altLang="en-US" sz="1400" b="0" i="0" u="none" strike="noStrike" kern="1200" cap="none" spc="0" normalizeH="0" baseline="0" noProof="0" dirty="0" err="1">
                <a:ln>
                  <a:noFill/>
                </a:ln>
                <a:solidFill>
                  <a:srgbClr val="000000"/>
                </a:solidFill>
                <a:effectLst/>
                <a:uLnTx/>
                <a:uFillTx/>
                <a:latin typeface="BIZ UDゴシック" panose="020B0400000000000000" pitchFamily="49" charset="-128"/>
                <a:ea typeface="BIZ UDゴシック" panose="020B0400000000000000" pitchFamily="49" charset="-128"/>
                <a:cs typeface="+mn-cs"/>
              </a:rPr>
              <a:t>つの</a:t>
            </a: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役割に、改定にあたって、以下の視点を付加・強化していく。</a:t>
            </a:r>
          </a:p>
        </p:txBody>
      </p:sp>
      <p:sp>
        <p:nvSpPr>
          <p:cNvPr id="36" name="角丸四角形 35">
            <a:extLst>
              <a:ext uri="{FF2B5EF4-FFF2-40B4-BE49-F238E27FC236}">
                <a16:creationId xmlns:a16="http://schemas.microsoft.com/office/drawing/2014/main" id="{EC60E185-357B-471A-895B-EABCFF1FFA14}"/>
              </a:ext>
            </a:extLst>
          </p:cNvPr>
          <p:cNvSpPr/>
          <p:nvPr/>
        </p:nvSpPr>
        <p:spPr>
          <a:xfrm>
            <a:off x="2585060" y="3426442"/>
            <a:ext cx="2158371" cy="705551"/>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平時を含めた代替</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機能の確保</a:t>
            </a:r>
          </a:p>
        </p:txBody>
      </p:sp>
      <p:sp>
        <p:nvSpPr>
          <p:cNvPr id="59" name="角丸四角形 35">
            <a:extLst>
              <a:ext uri="{FF2B5EF4-FFF2-40B4-BE49-F238E27FC236}">
                <a16:creationId xmlns:a16="http://schemas.microsoft.com/office/drawing/2014/main" id="{EC60E185-357B-471A-895B-EABCFF1FFA14}"/>
              </a:ext>
            </a:extLst>
          </p:cNvPr>
          <p:cNvSpPr/>
          <p:nvPr/>
        </p:nvSpPr>
        <p:spPr>
          <a:xfrm>
            <a:off x="567965" y="3423340"/>
            <a:ext cx="2327635" cy="719033"/>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首都機能のバックアップ</a:t>
            </a:r>
            <a:endParaRPr kumimoji="1" lang="en-US" altLang="ja-JP"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（重都）</a:t>
            </a:r>
          </a:p>
        </p:txBody>
      </p:sp>
      <p:sp>
        <p:nvSpPr>
          <p:cNvPr id="61" name="角丸四角形 60">
            <a:extLst>
              <a:ext uri="{FF2B5EF4-FFF2-40B4-BE49-F238E27FC236}">
                <a16:creationId xmlns:a16="http://schemas.microsoft.com/office/drawing/2014/main" id="{EC60E185-357B-471A-895B-EABCFF1FFA14}"/>
              </a:ext>
            </a:extLst>
          </p:cNvPr>
          <p:cNvSpPr/>
          <p:nvPr/>
        </p:nvSpPr>
        <p:spPr>
          <a:xfrm>
            <a:off x="2556062" y="4409450"/>
            <a:ext cx="2187370"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東京と異なる個性・</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新たな価値観を発揮</a:t>
            </a:r>
          </a:p>
        </p:txBody>
      </p:sp>
      <p:sp>
        <p:nvSpPr>
          <p:cNvPr id="64" name="角丸四角形 35">
            <a:extLst>
              <a:ext uri="{FF2B5EF4-FFF2-40B4-BE49-F238E27FC236}">
                <a16:creationId xmlns:a16="http://schemas.microsoft.com/office/drawing/2014/main" id="{EC60E185-357B-471A-895B-EABCFF1FFA14}"/>
              </a:ext>
            </a:extLst>
          </p:cNvPr>
          <p:cNvSpPr/>
          <p:nvPr/>
        </p:nvSpPr>
        <p:spPr>
          <a:xfrm>
            <a:off x="567965" y="4405775"/>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アジアの主要都市</a:t>
            </a:r>
          </a:p>
        </p:txBody>
      </p:sp>
      <p:sp>
        <p:nvSpPr>
          <p:cNvPr id="66" name="角丸四角形 65">
            <a:extLst>
              <a:ext uri="{FF2B5EF4-FFF2-40B4-BE49-F238E27FC236}">
                <a16:creationId xmlns:a16="http://schemas.microsoft.com/office/drawing/2014/main" id="{EC60E185-357B-471A-895B-EABCFF1FFA14}"/>
              </a:ext>
            </a:extLst>
          </p:cNvPr>
          <p:cNvSpPr/>
          <p:nvPr/>
        </p:nvSpPr>
        <p:spPr>
          <a:xfrm>
            <a:off x="2515128" y="5346766"/>
            <a:ext cx="2228303"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民の力を最大限に</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生</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かす都市を実現</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0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フィランソロピーなど）</a:t>
            </a:r>
            <a:endParaRPr kumimoji="0" lang="en-US" altLang="ja-JP" sz="10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7" name="角丸四角形 35">
            <a:extLst>
              <a:ext uri="{FF2B5EF4-FFF2-40B4-BE49-F238E27FC236}">
                <a16:creationId xmlns:a16="http://schemas.microsoft.com/office/drawing/2014/main" id="{EC60E185-357B-471A-895B-EABCFF1FFA14}"/>
              </a:ext>
            </a:extLst>
          </p:cNvPr>
          <p:cNvSpPr/>
          <p:nvPr/>
        </p:nvSpPr>
        <p:spPr>
          <a:xfrm>
            <a:off x="567965" y="5343091"/>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民都</a:t>
            </a:r>
          </a:p>
        </p:txBody>
      </p:sp>
      <p:sp>
        <p:nvSpPr>
          <p:cNvPr id="27"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副首都・大阪</a:t>
            </a:r>
            <a:r>
              <a:rPr lang="ja-JP" altLang="en-US" sz="2400" b="1" kern="0" dirty="0">
                <a:solidFill>
                  <a:schemeClr val="bg1"/>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が果たすべき４つの役割</a:t>
            </a:r>
            <a:endPar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Tree>
    <p:extLst>
      <p:ext uri="{BB962C8B-B14F-4D97-AF65-F5344CB8AC3E}">
        <p14:creationId xmlns:p14="http://schemas.microsoft.com/office/powerpoint/2010/main" val="101990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6"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1572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14457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これまでの取組</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60311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p:cNvGraphicFramePr>
            <a:graphicFrameLocks noGrp="1"/>
          </p:cNvGraphicFramePr>
          <p:nvPr/>
        </p:nvGraphicFramePr>
        <p:xfrm>
          <a:off x="320092" y="3174431"/>
          <a:ext cx="8460598" cy="3597844"/>
        </p:xfrm>
        <a:graphic>
          <a:graphicData uri="http://schemas.openxmlformats.org/drawingml/2006/table">
            <a:tbl>
              <a:tblPr firstRow="1" bandRow="1">
                <a:tableStyleId>{5940675A-B579-460E-94D1-54222C63F5DA}</a:tableStyleId>
              </a:tblPr>
              <a:tblGrid>
                <a:gridCol w="696166">
                  <a:extLst>
                    <a:ext uri="{9D8B030D-6E8A-4147-A177-3AD203B41FA5}">
                      <a16:colId xmlns:a16="http://schemas.microsoft.com/office/drawing/2014/main" val="20002"/>
                    </a:ext>
                  </a:extLst>
                </a:gridCol>
                <a:gridCol w="696166">
                  <a:extLst>
                    <a:ext uri="{9D8B030D-6E8A-4147-A177-3AD203B41FA5}">
                      <a16:colId xmlns:a16="http://schemas.microsoft.com/office/drawing/2014/main" val="1836971030"/>
                    </a:ext>
                  </a:extLst>
                </a:gridCol>
                <a:gridCol w="696166">
                  <a:extLst>
                    <a:ext uri="{9D8B030D-6E8A-4147-A177-3AD203B41FA5}">
                      <a16:colId xmlns:a16="http://schemas.microsoft.com/office/drawing/2014/main" val="2704456511"/>
                    </a:ext>
                  </a:extLst>
                </a:gridCol>
                <a:gridCol w="696166">
                  <a:extLst>
                    <a:ext uri="{9D8B030D-6E8A-4147-A177-3AD203B41FA5}">
                      <a16:colId xmlns:a16="http://schemas.microsoft.com/office/drawing/2014/main" val="20003"/>
                    </a:ext>
                  </a:extLst>
                </a:gridCol>
                <a:gridCol w="696166">
                  <a:extLst>
                    <a:ext uri="{9D8B030D-6E8A-4147-A177-3AD203B41FA5}">
                      <a16:colId xmlns:a16="http://schemas.microsoft.com/office/drawing/2014/main" val="20004"/>
                    </a:ext>
                  </a:extLst>
                </a:gridCol>
                <a:gridCol w="696166">
                  <a:extLst>
                    <a:ext uri="{9D8B030D-6E8A-4147-A177-3AD203B41FA5}">
                      <a16:colId xmlns:a16="http://schemas.microsoft.com/office/drawing/2014/main" val="20005"/>
                    </a:ext>
                  </a:extLst>
                </a:gridCol>
                <a:gridCol w="696166">
                  <a:extLst>
                    <a:ext uri="{9D8B030D-6E8A-4147-A177-3AD203B41FA5}">
                      <a16:colId xmlns:a16="http://schemas.microsoft.com/office/drawing/2014/main" val="20006"/>
                    </a:ext>
                  </a:extLst>
                </a:gridCol>
                <a:gridCol w="696166">
                  <a:extLst>
                    <a:ext uri="{9D8B030D-6E8A-4147-A177-3AD203B41FA5}">
                      <a16:colId xmlns:a16="http://schemas.microsoft.com/office/drawing/2014/main" val="20007"/>
                    </a:ext>
                  </a:extLst>
                </a:gridCol>
                <a:gridCol w="696166">
                  <a:extLst>
                    <a:ext uri="{9D8B030D-6E8A-4147-A177-3AD203B41FA5}">
                      <a16:colId xmlns:a16="http://schemas.microsoft.com/office/drawing/2014/main" val="20008"/>
                    </a:ext>
                  </a:extLst>
                </a:gridCol>
                <a:gridCol w="696166">
                  <a:extLst>
                    <a:ext uri="{9D8B030D-6E8A-4147-A177-3AD203B41FA5}">
                      <a16:colId xmlns:a16="http://schemas.microsoft.com/office/drawing/2014/main" val="2178822066"/>
                    </a:ext>
                  </a:extLst>
                </a:gridCol>
                <a:gridCol w="696166">
                  <a:extLst>
                    <a:ext uri="{9D8B030D-6E8A-4147-A177-3AD203B41FA5}">
                      <a16:colId xmlns:a16="http://schemas.microsoft.com/office/drawing/2014/main" val="1145852998"/>
                    </a:ext>
                  </a:extLst>
                </a:gridCol>
                <a:gridCol w="802772">
                  <a:extLst>
                    <a:ext uri="{9D8B030D-6E8A-4147-A177-3AD203B41FA5}">
                      <a16:colId xmlns:a16="http://schemas.microsoft.com/office/drawing/2014/main" val="365522010"/>
                    </a:ext>
                  </a:extLst>
                </a:gridCol>
              </a:tblGrid>
              <a:tr h="236353">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00563">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89934774"/>
                  </a:ext>
                </a:extLst>
              </a:tr>
              <a:tr h="256654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9438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50" name="ホームベース 49"/>
          <p:cNvSpPr/>
          <p:nvPr/>
        </p:nvSpPr>
        <p:spPr>
          <a:xfrm>
            <a:off x="330869" y="3453254"/>
            <a:ext cx="3214772" cy="522095"/>
          </a:xfrm>
          <a:prstGeom prst="homePlate">
            <a:avLst>
              <a:gd name="adj" fmla="val 16736"/>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60666" y="3496208"/>
            <a:ext cx="2209740"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大阪府市統合本部会議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sp>
        <p:nvSpPr>
          <p:cNvPr id="52" name="山形 51"/>
          <p:cNvSpPr/>
          <p:nvPr/>
        </p:nvSpPr>
        <p:spPr>
          <a:xfrm>
            <a:off x="3530512" y="3453254"/>
            <a:ext cx="3753032" cy="522095"/>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p:cNvSpPr txBox="1"/>
          <p:nvPr/>
        </p:nvSpPr>
        <p:spPr>
          <a:xfrm>
            <a:off x="4507256" y="3490374"/>
            <a:ext cx="2207978"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cxnSp>
        <p:nvCxnSpPr>
          <p:cNvPr id="56" name="直線矢印コネクタ 55"/>
          <p:cNvCxnSpPr/>
          <p:nvPr/>
        </p:nvCxnSpPr>
        <p:spPr>
          <a:xfrm>
            <a:off x="315739" y="4021770"/>
            <a:ext cx="8456199" cy="0"/>
          </a:xfrm>
          <a:prstGeom prst="straightConnector1">
            <a:avLst/>
          </a:prstGeom>
          <a:ln w="222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1" name="山形 60"/>
          <p:cNvSpPr/>
          <p:nvPr/>
        </p:nvSpPr>
        <p:spPr>
          <a:xfrm>
            <a:off x="7283544" y="3460958"/>
            <a:ext cx="1474138" cy="507491"/>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p:cNvSpPr txBox="1"/>
          <p:nvPr/>
        </p:nvSpPr>
        <p:spPr>
          <a:xfrm>
            <a:off x="7270451" y="3551455"/>
            <a:ext cx="1553721" cy="34077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（全８回）</a:t>
            </a:r>
          </a:p>
        </p:txBody>
      </p:sp>
      <p:sp>
        <p:nvSpPr>
          <p:cNvPr id="63" name="正方形/長方形 62"/>
          <p:cNvSpPr/>
          <p:nvPr/>
        </p:nvSpPr>
        <p:spPr>
          <a:xfrm>
            <a:off x="2386466" y="6212139"/>
            <a:ext cx="114112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消防学校</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一体的運用</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73" name="正方形/長方形 72"/>
          <p:cNvSpPr/>
          <p:nvPr/>
        </p:nvSpPr>
        <p:spPr>
          <a:xfrm>
            <a:off x="3083189" y="5108439"/>
            <a:ext cx="88887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◎府営住宅</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市移管</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2" name="正方形/長方形 91"/>
          <p:cNvSpPr/>
          <p:nvPr/>
        </p:nvSpPr>
        <p:spPr>
          <a:xfrm>
            <a:off x="4464881" y="6165920"/>
            <a:ext cx="997302"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地方衛生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研究所統合</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（大阪健康</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安全基盤研究所）</a:t>
            </a:r>
            <a:endPar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5156667" y="5529664"/>
            <a:ext cx="95170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◎住吉母子</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医療</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150" normalizeH="0" baseline="0" noProof="0" dirty="0">
                <a:ln>
                  <a:noFill/>
                </a:ln>
                <a:effectLst/>
                <a:uLnTx/>
                <a:uFillTx/>
                <a:latin typeface="Meiryo UI" pitchFamily="50" charset="-128"/>
                <a:ea typeface="Meiryo UI" pitchFamily="50" charset="-128"/>
                <a:cs typeface="Meiryo UI" pitchFamily="50" charset="-128"/>
              </a:rPr>
              <a:t>供用開始</a:t>
            </a:r>
          </a:p>
        </p:txBody>
      </p:sp>
      <p:sp>
        <p:nvSpPr>
          <p:cNvPr id="94" name="正方形/長方形 93"/>
          <p:cNvSpPr/>
          <p:nvPr/>
        </p:nvSpPr>
        <p:spPr>
          <a:xfrm>
            <a:off x="5169537" y="487456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地下鉄</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2390485" y="5532134"/>
            <a:ext cx="8434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●市民病院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6" name="正方形/長方形 95"/>
          <p:cNvSpPr/>
          <p:nvPr/>
        </p:nvSpPr>
        <p:spPr>
          <a:xfrm>
            <a:off x="3082056" y="5529664"/>
            <a:ext cx="83227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ごみ焼却</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一部事務</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組合事業</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開始</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7" name="正方形/長方形 96"/>
          <p:cNvSpPr/>
          <p:nvPr/>
        </p:nvSpPr>
        <p:spPr>
          <a:xfrm>
            <a:off x="3760212" y="5731953"/>
            <a:ext cx="99189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ｸﾘｱｳｫｰﾀｰ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OSAKA</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8" name="角丸四角形 97"/>
          <p:cNvSpPr/>
          <p:nvPr/>
        </p:nvSpPr>
        <p:spPr>
          <a:xfrm>
            <a:off x="349919" y="4038195"/>
            <a:ext cx="576263" cy="26921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都市インフラの充実／</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公共機能の高度化など</a:t>
            </a:r>
          </a:p>
        </p:txBody>
      </p:sp>
      <p:sp>
        <p:nvSpPr>
          <p:cNvPr id="100" name="正方形/長方形 99"/>
          <p:cNvSpPr/>
          <p:nvPr/>
        </p:nvSpPr>
        <p:spPr>
          <a:xfrm>
            <a:off x="2389732" y="4688577"/>
            <a:ext cx="101118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◎防潮堤</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液状化対策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開始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1" name="正方形/長方形 100"/>
          <p:cNvSpPr/>
          <p:nvPr/>
        </p:nvSpPr>
        <p:spPr>
          <a:xfrm>
            <a:off x="4476857" y="5529664"/>
            <a:ext cx="994065"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ごみ収集</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輸送改革</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p>
        </p:txBody>
      </p:sp>
      <p:sp>
        <p:nvSpPr>
          <p:cNvPr id="102" name="正方形/長方形 101"/>
          <p:cNvSpPr/>
          <p:nvPr/>
        </p:nvSpPr>
        <p:spPr>
          <a:xfrm>
            <a:off x="5161917" y="519963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●ﾊﾞｽ</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a:off x="5164971" y="6170954"/>
            <a:ext cx="97886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消防広域化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推進計画策定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5" name="正方形/長方形 104"/>
          <p:cNvSpPr/>
          <p:nvPr/>
        </p:nvSpPr>
        <p:spPr>
          <a:xfrm>
            <a:off x="5859080" y="4874561"/>
            <a:ext cx="108946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府域一水道</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に向けたあり方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検討報告書</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とりまとめ</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7260685" y="5604182"/>
            <a:ext cx="91627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下水道</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4475044" y="4022558"/>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淀川左岸線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延伸部事業化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6553768" y="4335716"/>
            <a:ext cx="84732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港湾局設置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5849938" y="5529664"/>
            <a:ext cx="1247116"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●家庭系ごみ</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収集輸送</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改革ﾌﾟﾗﾝ</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966807" y="5354779"/>
            <a:ext cx="96839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水道基幹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管路</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7283546" y="6056291"/>
            <a:ext cx="75555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下水道汚泥</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処理施設整</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備運営事業</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6" name="正方形/長方形 115"/>
          <p:cNvSpPr/>
          <p:nvPr/>
        </p:nvSpPr>
        <p:spPr>
          <a:xfrm>
            <a:off x="7966807" y="4876796"/>
            <a:ext cx="802733"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工業用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7" name="正方形/長方形 116"/>
          <p:cNvSpPr/>
          <p:nvPr/>
        </p:nvSpPr>
        <p:spPr>
          <a:xfrm>
            <a:off x="1019135" y="5648136"/>
            <a:ext cx="1377934"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：現行ﾋﾞｼﾞｮﾝの機能面の</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：現行ﾋﾞｼﾞｮﾝの経済成長</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18" name="正方形/長方形 117"/>
          <p:cNvSpPr/>
          <p:nvPr/>
        </p:nvSpPr>
        <p:spPr>
          <a:xfrm>
            <a:off x="369725" y="3183384"/>
            <a:ext cx="71099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4" name="テキスト ボックス 63"/>
          <p:cNvSpPr txBox="1"/>
          <p:nvPr/>
        </p:nvSpPr>
        <p:spPr>
          <a:xfrm>
            <a:off x="0" y="42344"/>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府市一体の取組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テキスト ボックス 64"/>
          <p:cNvSpPr txBox="1"/>
          <p:nvPr/>
        </p:nvSpPr>
        <p:spPr>
          <a:xfrm>
            <a:off x="-393363" y="465671"/>
            <a:ext cx="9668968" cy="245195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過去の大阪は、府市の連携が不十分であったことにより、二重行政や二元的な政策の実施など、大阪全体を見たサービスの最適化が図られずにいた。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近年は、「副首都推進本部会議</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2014</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年までは府市統合本部</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」のもと、副首都ビジョンを中心に、スピード感をもって成長に向けた取組（交通網の整備など）を推進。府市それぞれの機関統合や民営化など、都市機能を高める改革にも戦略的に取り組んできた。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制度面では、府内市町村の基礎自治機能や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広域機能の充実に取り組んできたほか、大都市制度改革（いわゆる大阪都構想）に関しては、特別区の設置に関する二度目の住民投票が行われ、その結果は否決となった。その後、大阪市の存続を前提に、府市連携をより強固なものとするために「府市一体条例」を制定</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。大阪市が担っている基礎自治に関しては、これまでに区長の権限と裁量を拡大。総合区については、</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2017</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年に制度案が作成されている。</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109182" y="351785"/>
            <a:ext cx="8859055" cy="2556000"/>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p:cNvSpPr txBox="1"/>
          <p:nvPr/>
        </p:nvSpPr>
        <p:spPr>
          <a:xfrm>
            <a:off x="-14922" y="2888906"/>
            <a:ext cx="32341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主な取組</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山形 46"/>
          <p:cNvSpPr/>
          <p:nvPr/>
        </p:nvSpPr>
        <p:spPr>
          <a:xfrm>
            <a:off x="7112292" y="3467341"/>
            <a:ext cx="316317" cy="507491"/>
          </a:xfrm>
          <a:prstGeom prst="chevron">
            <a:avLst>
              <a:gd name="adj" fmla="val 18901"/>
            </a:avLst>
          </a:prstGeom>
          <a:solidFill>
            <a:schemeClr val="bg1"/>
          </a:solidFill>
          <a:ln w="28575">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7142830" y="3426705"/>
            <a:ext cx="281426" cy="5950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eaVert"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条例化</a:t>
            </a:r>
          </a:p>
        </p:txBody>
      </p:sp>
      <p:sp>
        <p:nvSpPr>
          <p:cNvPr id="57" name="正方形/長方形 56"/>
          <p:cNvSpPr/>
          <p:nvPr/>
        </p:nvSpPr>
        <p:spPr>
          <a:xfrm>
            <a:off x="7256979" y="5316679"/>
            <a:ext cx="866738" cy="34970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◎大阪ﾊﾟｰｸ</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8" name="正方形/長方形 57"/>
          <p:cNvSpPr/>
          <p:nvPr/>
        </p:nvSpPr>
        <p:spPr>
          <a:xfrm>
            <a:off x="6556497" y="4686556"/>
            <a:ext cx="93859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◎大阪“みなと”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5" name="正方形/長方形 54"/>
          <p:cNvSpPr/>
          <p:nvPr/>
        </p:nvSpPr>
        <p:spPr>
          <a:xfrm>
            <a:off x="986532" y="4335504"/>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関空・伊丹</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両空港経営統合</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59" name="正方形/長方形 58"/>
          <p:cNvSpPr/>
          <p:nvPr/>
        </p:nvSpPr>
        <p:spPr>
          <a:xfrm>
            <a:off x="5164806" y="4331546"/>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関西</a:t>
            </a:r>
            <a:r>
              <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3</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空港</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一体運営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9" name="正方形/長方形 68"/>
          <p:cNvSpPr/>
          <p:nvPr/>
        </p:nvSpPr>
        <p:spPr>
          <a:xfrm>
            <a:off x="5854568" y="4022408"/>
            <a:ext cx="92557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なにわ筋線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4" name="Rectangle 2"/>
          <p:cNvSpPr txBox="1">
            <a:spLocks noChangeArrowheads="1"/>
          </p:cNvSpPr>
          <p:nvPr/>
        </p:nvSpPr>
        <p:spPr>
          <a:xfrm>
            <a:off x="109182" y="28078"/>
            <a:ext cx="8859055" cy="377985"/>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府市一体の取組</a:t>
            </a:r>
          </a:p>
        </p:txBody>
      </p:sp>
      <p:sp>
        <p:nvSpPr>
          <p:cNvPr id="46" name="スライド番号プレースホルダー 1"/>
          <p:cNvSpPr>
            <a:spLocks noGrp="1"/>
          </p:cNvSpPr>
          <p:nvPr>
            <p:ph type="sldNum" sz="quarter" idx="12"/>
          </p:nvPr>
        </p:nvSpPr>
        <p:spPr>
          <a:xfrm>
            <a:off x="8443331"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8401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330603" y="33303"/>
          <a:ext cx="8457252" cy="6509435"/>
        </p:xfrm>
        <a:graphic>
          <a:graphicData uri="http://schemas.openxmlformats.org/drawingml/2006/table">
            <a:tbl>
              <a:tblPr firstRow="1" bandRow="1">
                <a:tableStyleId>{5940675A-B579-460E-94D1-54222C63F5DA}</a:tableStyleId>
              </a:tblPr>
              <a:tblGrid>
                <a:gridCol w="694137">
                  <a:extLst>
                    <a:ext uri="{9D8B030D-6E8A-4147-A177-3AD203B41FA5}">
                      <a16:colId xmlns:a16="http://schemas.microsoft.com/office/drawing/2014/main" val="20002"/>
                    </a:ext>
                  </a:extLst>
                </a:gridCol>
                <a:gridCol w="694137">
                  <a:extLst>
                    <a:ext uri="{9D8B030D-6E8A-4147-A177-3AD203B41FA5}">
                      <a16:colId xmlns:a16="http://schemas.microsoft.com/office/drawing/2014/main" val="1836971030"/>
                    </a:ext>
                  </a:extLst>
                </a:gridCol>
                <a:gridCol w="694137">
                  <a:extLst>
                    <a:ext uri="{9D8B030D-6E8A-4147-A177-3AD203B41FA5}">
                      <a16:colId xmlns:a16="http://schemas.microsoft.com/office/drawing/2014/main" val="2704456511"/>
                    </a:ext>
                  </a:extLst>
                </a:gridCol>
                <a:gridCol w="694137">
                  <a:extLst>
                    <a:ext uri="{9D8B030D-6E8A-4147-A177-3AD203B41FA5}">
                      <a16:colId xmlns:a16="http://schemas.microsoft.com/office/drawing/2014/main" val="20003"/>
                    </a:ext>
                  </a:extLst>
                </a:gridCol>
                <a:gridCol w="694137">
                  <a:extLst>
                    <a:ext uri="{9D8B030D-6E8A-4147-A177-3AD203B41FA5}">
                      <a16:colId xmlns:a16="http://schemas.microsoft.com/office/drawing/2014/main" val="20004"/>
                    </a:ext>
                  </a:extLst>
                </a:gridCol>
                <a:gridCol w="694137">
                  <a:extLst>
                    <a:ext uri="{9D8B030D-6E8A-4147-A177-3AD203B41FA5}">
                      <a16:colId xmlns:a16="http://schemas.microsoft.com/office/drawing/2014/main" val="20005"/>
                    </a:ext>
                  </a:extLst>
                </a:gridCol>
                <a:gridCol w="694137">
                  <a:extLst>
                    <a:ext uri="{9D8B030D-6E8A-4147-A177-3AD203B41FA5}">
                      <a16:colId xmlns:a16="http://schemas.microsoft.com/office/drawing/2014/main" val="20006"/>
                    </a:ext>
                  </a:extLst>
                </a:gridCol>
                <a:gridCol w="694137">
                  <a:extLst>
                    <a:ext uri="{9D8B030D-6E8A-4147-A177-3AD203B41FA5}">
                      <a16:colId xmlns:a16="http://schemas.microsoft.com/office/drawing/2014/main" val="20007"/>
                    </a:ext>
                  </a:extLst>
                </a:gridCol>
                <a:gridCol w="694137">
                  <a:extLst>
                    <a:ext uri="{9D8B030D-6E8A-4147-A177-3AD203B41FA5}">
                      <a16:colId xmlns:a16="http://schemas.microsoft.com/office/drawing/2014/main" val="20008"/>
                    </a:ext>
                  </a:extLst>
                </a:gridCol>
                <a:gridCol w="694137">
                  <a:extLst>
                    <a:ext uri="{9D8B030D-6E8A-4147-A177-3AD203B41FA5}">
                      <a16:colId xmlns:a16="http://schemas.microsoft.com/office/drawing/2014/main" val="2178822066"/>
                    </a:ext>
                  </a:extLst>
                </a:gridCol>
                <a:gridCol w="694137">
                  <a:extLst>
                    <a:ext uri="{9D8B030D-6E8A-4147-A177-3AD203B41FA5}">
                      <a16:colId xmlns:a16="http://schemas.microsoft.com/office/drawing/2014/main" val="1145852998"/>
                    </a:ext>
                  </a:extLst>
                </a:gridCol>
                <a:gridCol w="821745">
                  <a:extLst>
                    <a:ext uri="{9D8B030D-6E8A-4147-A177-3AD203B41FA5}">
                      <a16:colId xmlns:a16="http://schemas.microsoft.com/office/drawing/2014/main" val="365522010"/>
                    </a:ext>
                  </a:extLst>
                </a:gridCol>
              </a:tblGrid>
              <a:tr h="231672">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056471">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16590">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40" name="角丸四角形 39"/>
          <p:cNvSpPr/>
          <p:nvPr/>
        </p:nvSpPr>
        <p:spPr>
          <a:xfrm>
            <a:off x="378496" y="3978640"/>
            <a:ext cx="597600" cy="25593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6000" tIns="33231" rIns="33231" bIns="33231"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制度面の取組</a:t>
            </a:r>
          </a:p>
        </p:txBody>
      </p:sp>
      <p:sp>
        <p:nvSpPr>
          <p:cNvPr id="54" name="正方形/長方形 53"/>
          <p:cNvSpPr/>
          <p:nvPr/>
        </p:nvSpPr>
        <p:spPr>
          <a:xfrm>
            <a:off x="2394627" y="2247519"/>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◎信用保証</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協会合併</a:t>
            </a:r>
          </a:p>
        </p:txBody>
      </p:sp>
      <p:sp>
        <p:nvSpPr>
          <p:cNvPr id="57" name="正方形/長方形 56"/>
          <p:cNvSpPr/>
          <p:nvPr/>
        </p:nvSpPr>
        <p:spPr>
          <a:xfrm>
            <a:off x="5857220" y="2239838"/>
            <a:ext cx="94825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大阪産業局</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61" name="正方形/長方形 60"/>
          <p:cNvSpPr/>
          <p:nvPr/>
        </p:nvSpPr>
        <p:spPr>
          <a:xfrm>
            <a:off x="1726187" y="1410072"/>
            <a:ext cx="11150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大阪観光局設置</a:t>
            </a:r>
          </a:p>
        </p:txBody>
      </p:sp>
      <p:sp>
        <p:nvSpPr>
          <p:cNvPr id="64" name="角丸四角形 63"/>
          <p:cNvSpPr/>
          <p:nvPr/>
        </p:nvSpPr>
        <p:spPr>
          <a:xfrm>
            <a:off x="377983" y="293068"/>
            <a:ext cx="596279" cy="35540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成長を支える基盤となる機能強化／</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都市ブランド・魅力の向上など</a:t>
            </a:r>
          </a:p>
        </p:txBody>
      </p:sp>
      <p:sp>
        <p:nvSpPr>
          <p:cNvPr id="66" name="正方形/長方形 65"/>
          <p:cNvSpPr/>
          <p:nvPr/>
        </p:nvSpPr>
        <p:spPr>
          <a:xfrm>
            <a:off x="3073157" y="1632619"/>
            <a:ext cx="955336"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●大阪城公園</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PMO</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導入</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7" name="正方形/長方形 66"/>
          <p:cNvSpPr/>
          <p:nvPr/>
        </p:nvSpPr>
        <p:spPr>
          <a:xfrm>
            <a:off x="3076218" y="1924903"/>
            <a:ext cx="1673680"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●てんしば</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ﾘﾆｭｰｱﾙｵｰﾌﾟﾝ</a:t>
            </a:r>
          </a:p>
        </p:txBody>
      </p:sp>
      <p:sp>
        <p:nvSpPr>
          <p:cNvPr id="68" name="正方形/長方形 67"/>
          <p:cNvSpPr/>
          <p:nvPr/>
        </p:nvSpPr>
        <p:spPr>
          <a:xfrm>
            <a:off x="1027687" y="285711"/>
            <a:ext cx="1155539"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成長戦略一本化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0" name="正方形/長方形 69"/>
          <p:cNvSpPr/>
          <p:nvPr/>
        </p:nvSpPr>
        <p:spPr>
          <a:xfrm>
            <a:off x="3790281" y="277910"/>
            <a:ext cx="131815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◎副首都推進局設置</a:t>
            </a:r>
          </a:p>
        </p:txBody>
      </p:sp>
      <p:sp>
        <p:nvSpPr>
          <p:cNvPr id="71" name="正方形/長方形 70"/>
          <p:cNvSpPr/>
          <p:nvPr/>
        </p:nvSpPr>
        <p:spPr>
          <a:xfrm>
            <a:off x="1726515" y="2247776"/>
            <a:ext cx="913422"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大阪光の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饗宴開始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2" name="正方形/長方形 71"/>
          <p:cNvSpPr/>
          <p:nvPr/>
        </p:nvSpPr>
        <p:spPr>
          <a:xfrm>
            <a:off x="3108213" y="2252710"/>
            <a:ext cx="986777"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御堂筋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ｵｰﾀﾑﾊﾟｰﾃｨｰ</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開始</a:t>
            </a:r>
          </a:p>
        </p:txBody>
      </p:sp>
      <p:sp>
        <p:nvSpPr>
          <p:cNvPr id="73" name="正方形/長方形 72"/>
          <p:cNvSpPr/>
          <p:nvPr/>
        </p:nvSpPr>
        <p:spPr>
          <a:xfrm>
            <a:off x="3788675" y="2242229"/>
            <a:ext cx="91342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水都大阪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ｺﾝｿｰｼｱﾑ</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74" name="正方形/長方形 73"/>
          <p:cNvSpPr/>
          <p:nvPr/>
        </p:nvSpPr>
        <p:spPr>
          <a:xfrm>
            <a:off x="4488078" y="755780"/>
            <a:ext cx="84386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dirty="0">
                <a:latin typeface="Meiryo UI" pitchFamily="50" charset="-128"/>
                <a:ea typeface="Meiryo UI" pitchFamily="50" charset="-128"/>
                <a:cs typeface="Meiryo UI" pitchFamily="50" charset="-128"/>
              </a:rPr>
              <a:t>G</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p>
        </p:txBody>
      </p:sp>
      <p:sp>
        <p:nvSpPr>
          <p:cNvPr id="75" name="正方形/長方形 74"/>
          <p:cNvSpPr/>
          <p:nvPr/>
        </p:nvSpPr>
        <p:spPr>
          <a:xfrm>
            <a:off x="6560278" y="268974"/>
            <a:ext cx="1155539"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再生・成長</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新戦略策定</a:t>
            </a:r>
          </a:p>
        </p:txBody>
      </p:sp>
      <p:sp>
        <p:nvSpPr>
          <p:cNvPr id="79" name="正方形/長方形 78"/>
          <p:cNvSpPr/>
          <p:nvPr/>
        </p:nvSpPr>
        <p:spPr>
          <a:xfrm>
            <a:off x="5864805" y="1065338"/>
            <a:ext cx="84386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G20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a:t>
            </a:r>
          </a:p>
        </p:txBody>
      </p:sp>
      <p:sp>
        <p:nvSpPr>
          <p:cNvPr id="82" name="正方形/長方形 81"/>
          <p:cNvSpPr/>
          <p:nvPr/>
        </p:nvSpPr>
        <p:spPr>
          <a:xfrm>
            <a:off x="6552689" y="1070818"/>
            <a:ext cx="88212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◎おおさか</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ｽﾏｰﾄｴﾈﾙｷﾞｰ</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3" name="正方形/長方形 82"/>
          <p:cNvSpPr/>
          <p:nvPr/>
        </p:nvSpPr>
        <p:spPr>
          <a:xfrm>
            <a:off x="7242896" y="1431194"/>
            <a:ext cx="910030" cy="6267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◎国際金融</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OSAKA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戦略策定</a:t>
            </a:r>
          </a:p>
        </p:txBody>
      </p:sp>
      <p:sp>
        <p:nvSpPr>
          <p:cNvPr id="84" name="正方形/長方形 83"/>
          <p:cNvSpPr/>
          <p:nvPr/>
        </p:nvSpPr>
        <p:spPr>
          <a:xfrm flipH="1">
            <a:off x="7263789" y="2101948"/>
            <a:ext cx="67584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中之島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美術館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6" name="正方形/長方形 85"/>
          <p:cNvSpPr/>
          <p:nvPr/>
        </p:nvSpPr>
        <p:spPr>
          <a:xfrm>
            <a:off x="7932868" y="2514482"/>
            <a:ext cx="827604"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整備計画</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認定申請</a:t>
            </a:r>
          </a:p>
        </p:txBody>
      </p:sp>
      <p:sp>
        <p:nvSpPr>
          <p:cNvPr id="89" name="正方形/長方形 88"/>
          <p:cNvSpPr/>
          <p:nvPr/>
        </p:nvSpPr>
        <p:spPr>
          <a:xfrm>
            <a:off x="2395212" y="463540"/>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国家戦略</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特区指定</a:t>
            </a:r>
          </a:p>
        </p:txBody>
      </p:sp>
      <p:sp>
        <p:nvSpPr>
          <p:cNvPr id="90" name="正方形/長方形 89"/>
          <p:cNvSpPr/>
          <p:nvPr/>
        </p:nvSpPr>
        <p:spPr>
          <a:xfrm>
            <a:off x="1726515" y="1605990"/>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大阪ｱｰﾂ</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ｶｳﾝｼﾙ設置</a:t>
            </a:r>
          </a:p>
        </p:txBody>
      </p:sp>
      <p:sp>
        <p:nvSpPr>
          <p:cNvPr id="91" name="正方形/長方形 90"/>
          <p:cNvSpPr/>
          <p:nvPr/>
        </p:nvSpPr>
        <p:spPr>
          <a:xfrm>
            <a:off x="6552688" y="1632445"/>
            <a:ext cx="100856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SDGs</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未来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都市計画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2" name="正方形/長方形 91"/>
          <p:cNvSpPr/>
          <p:nvPr/>
        </p:nvSpPr>
        <p:spPr>
          <a:xfrm flipH="1">
            <a:off x="7927416" y="2928661"/>
            <a:ext cx="990408"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難波宮跡公園</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Park-PFI</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事業者選定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8" name="グループ化 7"/>
          <p:cNvGrpSpPr/>
          <p:nvPr/>
        </p:nvGrpSpPr>
        <p:grpSpPr>
          <a:xfrm>
            <a:off x="5873038" y="2575919"/>
            <a:ext cx="2185848" cy="382323"/>
            <a:chOff x="5989131" y="2741412"/>
            <a:chExt cx="2185848" cy="382323"/>
          </a:xfrm>
        </p:grpSpPr>
        <p:sp>
          <p:nvSpPr>
            <p:cNvPr id="60" name="正方形/長方形 59"/>
            <p:cNvSpPr/>
            <p:nvPr/>
          </p:nvSpPr>
          <p:spPr>
            <a:xfrm flipH="1">
              <a:off x="5989131" y="2743255"/>
              <a:ext cx="7876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博物館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7366402" y="2741412"/>
              <a:ext cx="80857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●動物園</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94" name="正方形/長方形 93"/>
          <p:cNvSpPr/>
          <p:nvPr/>
        </p:nvSpPr>
        <p:spPr>
          <a:xfrm>
            <a:off x="3777385" y="461726"/>
            <a:ext cx="1847949" cy="30353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5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副首都ビジョン策定</a:t>
            </a:r>
          </a:p>
        </p:txBody>
      </p:sp>
      <p:grpSp>
        <p:nvGrpSpPr>
          <p:cNvPr id="14" name="グループ化 13"/>
          <p:cNvGrpSpPr/>
          <p:nvPr/>
        </p:nvGrpSpPr>
        <p:grpSpPr>
          <a:xfrm>
            <a:off x="5174782" y="724601"/>
            <a:ext cx="3235059" cy="405907"/>
            <a:chOff x="5271764" y="936736"/>
            <a:chExt cx="3235059" cy="405907"/>
          </a:xfrm>
        </p:grpSpPr>
        <p:sp>
          <p:nvSpPr>
            <p:cNvPr id="76" name="正方形/長方形 75"/>
            <p:cNvSpPr/>
            <p:nvPr/>
          </p:nvSpPr>
          <p:spPr>
            <a:xfrm>
              <a:off x="5970962" y="942427"/>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◎万博を活かした　</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将来ﾋﾞｼﾞｮﾝ策定</a:t>
              </a:r>
            </a:p>
          </p:txBody>
        </p:sp>
        <p:sp>
          <p:nvSpPr>
            <p:cNvPr id="88" name="正方形/長方形 87"/>
            <p:cNvSpPr/>
            <p:nvPr/>
          </p:nvSpPr>
          <p:spPr>
            <a:xfrm>
              <a:off x="5271764" y="962163"/>
              <a:ext cx="91034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7351284" y="936736"/>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◎万博推進局</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1" name="グループ化 10"/>
          <p:cNvGrpSpPr/>
          <p:nvPr/>
        </p:nvGrpSpPr>
        <p:grpSpPr>
          <a:xfrm>
            <a:off x="4485458" y="1273002"/>
            <a:ext cx="2536443" cy="385947"/>
            <a:chOff x="4582441" y="1532441"/>
            <a:chExt cx="2536443" cy="385947"/>
          </a:xfrm>
        </p:grpSpPr>
        <p:sp>
          <p:nvSpPr>
            <p:cNvPr id="85" name="正方形/長方形 84"/>
            <p:cNvSpPr/>
            <p:nvPr/>
          </p:nvSpPr>
          <p:spPr>
            <a:xfrm>
              <a:off x="5963345" y="1537908"/>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p>
          </p:txBody>
        </p:sp>
        <p:sp>
          <p:nvSpPr>
            <p:cNvPr id="96" name="正方形/長方形 95"/>
            <p:cNvSpPr/>
            <p:nvPr/>
          </p:nvSpPr>
          <p:spPr>
            <a:xfrm>
              <a:off x="4582441" y="1532441"/>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推進局</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p>
          </p:txBody>
        </p:sp>
      </p:grpSp>
      <p:sp>
        <p:nvSpPr>
          <p:cNvPr id="97" name="正方形/長方形 96"/>
          <p:cNvSpPr/>
          <p:nvPr/>
        </p:nvSpPr>
        <p:spPr>
          <a:xfrm>
            <a:off x="1014086" y="1925678"/>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大阪ﾏﾗｿﾝ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p>
        </p:txBody>
      </p:sp>
      <p:grpSp>
        <p:nvGrpSpPr>
          <p:cNvPr id="15" name="グループ化 14"/>
          <p:cNvGrpSpPr/>
          <p:nvPr/>
        </p:nvGrpSpPr>
        <p:grpSpPr>
          <a:xfrm>
            <a:off x="5834612" y="268974"/>
            <a:ext cx="3000623" cy="661634"/>
            <a:chOff x="5931594" y="481109"/>
            <a:chExt cx="3000623" cy="661634"/>
          </a:xfrm>
        </p:grpSpPr>
        <p:sp>
          <p:nvSpPr>
            <p:cNvPr id="87" name="正方形/長方形 86"/>
            <p:cNvSpPr/>
            <p:nvPr/>
          </p:nvSpPr>
          <p:spPr>
            <a:xfrm>
              <a:off x="8049805" y="685319"/>
              <a:ext cx="882412" cy="45742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◎ｽｰﾊﾟｰｼﾃｨ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型国家戦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略特区指定</a:t>
              </a:r>
            </a:p>
          </p:txBody>
        </p:sp>
        <p:sp>
          <p:nvSpPr>
            <p:cNvPr id="98" name="正方形/長方形 97"/>
            <p:cNvSpPr/>
            <p:nvPr/>
          </p:nvSpPr>
          <p:spPr>
            <a:xfrm>
              <a:off x="7360771" y="488412"/>
              <a:ext cx="147752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u="sng" dirty="0">
                  <a:latin typeface="Meiryo UI" pitchFamily="50" charset="-128"/>
                  <a:ea typeface="Meiryo UI" pitchFamily="50" charset="-128"/>
                  <a:cs typeface="Meiryo UI" pitchFamily="50" charset="-128"/>
                </a:rPr>
                <a:t>v</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er.2.0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9" name="正方形/長方形 98"/>
            <p:cNvSpPr/>
            <p:nvPr/>
          </p:nvSpPr>
          <p:spPr>
            <a:xfrm>
              <a:off x="5931594" y="481109"/>
              <a:ext cx="115553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Ver.1.0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grpSp>
      <p:sp>
        <p:nvSpPr>
          <p:cNvPr id="100" name="正方形/長方形 99"/>
          <p:cNvSpPr/>
          <p:nvPr/>
        </p:nvSpPr>
        <p:spPr>
          <a:xfrm>
            <a:off x="3798961" y="485238"/>
            <a:ext cx="1761942" cy="297056"/>
          </a:xfrm>
          <a:prstGeom prst="rect">
            <a:avLst/>
          </a:prstGeom>
          <a:solidFill>
            <a:schemeClr val="tx1">
              <a:lumMod val="95000"/>
              <a:lumOff val="5000"/>
              <a:alpha val="2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nvGrpSpPr>
          <p:cNvPr id="10" name="グループ化 9"/>
          <p:cNvGrpSpPr/>
          <p:nvPr/>
        </p:nvGrpSpPr>
        <p:grpSpPr>
          <a:xfrm>
            <a:off x="5857974" y="2951023"/>
            <a:ext cx="2920668" cy="726781"/>
            <a:chOff x="5954956" y="3163158"/>
            <a:chExt cx="2920668" cy="726781"/>
          </a:xfrm>
        </p:grpSpPr>
        <p:sp>
          <p:nvSpPr>
            <p:cNvPr id="101" name="正方形/長方形 100"/>
            <p:cNvSpPr/>
            <p:nvPr/>
          </p:nvSpPr>
          <p:spPr>
            <a:xfrm flipH="1">
              <a:off x="5954956" y="3163158"/>
              <a:ext cx="116991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国際ﾊﾞｶﾛﾚｱ</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中高一貫校設置</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7" name="グループ化 6"/>
            <p:cNvGrpSpPr/>
            <p:nvPr/>
          </p:nvGrpSpPr>
          <p:grpSpPr>
            <a:xfrm>
              <a:off x="5967072" y="3507287"/>
              <a:ext cx="2908552" cy="382652"/>
              <a:chOff x="5967072" y="3507287"/>
              <a:chExt cx="2908552" cy="382652"/>
            </a:xfrm>
          </p:grpSpPr>
          <p:sp>
            <p:nvSpPr>
              <p:cNvPr id="102" name="正方形/長方形 101"/>
              <p:cNvSpPr/>
              <p:nvPr/>
            </p:nvSpPr>
            <p:spPr>
              <a:xfrm flipH="1">
                <a:off x="5967072" y="3507287"/>
                <a:ext cx="8423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大学法人</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統合</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flipH="1">
                <a:off x="8033249" y="3560755"/>
                <a:ext cx="842375"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大阪公立</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大学開学</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sp>
        <p:nvSpPr>
          <p:cNvPr id="106" name="正方形/長方形 105"/>
          <p:cNvSpPr/>
          <p:nvPr/>
        </p:nvSpPr>
        <p:spPr>
          <a:xfrm>
            <a:off x="1014408" y="1404442"/>
            <a:ext cx="115553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◎都市魅力</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創造戦略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58" name="正方形/長方形 57"/>
          <p:cNvSpPr/>
          <p:nvPr/>
        </p:nvSpPr>
        <p:spPr>
          <a:xfrm>
            <a:off x="1069999" y="2796437"/>
            <a:ext cx="1457685"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：現行ビジョンの機能面の</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：現行ビジョンの経済成長</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◎：府市の取組</a:t>
            </a:r>
          </a:p>
        </p:txBody>
      </p:sp>
      <p:cxnSp>
        <p:nvCxnSpPr>
          <p:cNvPr id="3" name="直線コネクタ 2"/>
          <p:cNvCxnSpPr/>
          <p:nvPr/>
        </p:nvCxnSpPr>
        <p:spPr>
          <a:xfrm>
            <a:off x="320091" y="3900154"/>
            <a:ext cx="8467764" cy="0"/>
          </a:xfrm>
          <a:prstGeom prst="line">
            <a:avLst/>
          </a:prstGeom>
          <a:ln w="19050"/>
        </p:spPr>
        <p:style>
          <a:lnRef idx="1">
            <a:schemeClr val="dk1"/>
          </a:lnRef>
          <a:fillRef idx="0">
            <a:schemeClr val="dk1"/>
          </a:fillRef>
          <a:effectRef idx="0">
            <a:schemeClr val="dk1"/>
          </a:effectRef>
          <a:fontRef idx="minor">
            <a:schemeClr val="tx1"/>
          </a:fontRef>
        </p:style>
      </p:cxnSp>
      <p:sp>
        <p:nvSpPr>
          <p:cNvPr id="59" name="正方形/長方形 58"/>
          <p:cNvSpPr/>
          <p:nvPr/>
        </p:nvSpPr>
        <p:spPr>
          <a:xfrm>
            <a:off x="1112214" y="5569566"/>
            <a:ext cx="30176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～◎首都機能ﾊﾞｯｸｱｯﾌﾟの位置づけ</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に関する国への働きかけ</a:t>
            </a:r>
          </a:p>
        </p:txBody>
      </p:sp>
      <p:sp>
        <p:nvSpPr>
          <p:cNvPr id="63" name="正方形/長方形 62"/>
          <p:cNvSpPr/>
          <p:nvPr/>
        </p:nvSpPr>
        <p:spPr>
          <a:xfrm>
            <a:off x="4486576" y="4375698"/>
            <a:ext cx="306360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○基礎自治機能の維持・充実に関する研究会</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4251581" y="3984676"/>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○地方分権改革</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ﾋﾞｼﾞｮﾝ改訂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8" name="正方形/長方形 107"/>
          <p:cNvSpPr/>
          <p:nvPr/>
        </p:nvSpPr>
        <p:spPr>
          <a:xfrm>
            <a:off x="5179924" y="3981853"/>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○八尾市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5857922" y="3978640"/>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○寝屋川市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0" name="正方形/長方形 109"/>
          <p:cNvSpPr/>
          <p:nvPr/>
        </p:nvSpPr>
        <p:spPr>
          <a:xfrm>
            <a:off x="6585636" y="3980052"/>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○吹田市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1023989"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○豊中市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2" name="正方形/長方形 111"/>
          <p:cNvSpPr/>
          <p:nvPr/>
        </p:nvSpPr>
        <p:spPr>
          <a:xfrm>
            <a:off x="2402593"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○枚方市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1075825" y="4480974"/>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～◎関西広域連合への参画</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467689" y="4669336"/>
            <a:ext cx="158010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○兵庫・大阪連携会議</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4797377" y="4837429"/>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◎大都市制度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協議会設置</a:t>
            </a:r>
          </a:p>
        </p:txBody>
      </p:sp>
      <p:sp>
        <p:nvSpPr>
          <p:cNvPr id="116" name="正方形/長方形 115"/>
          <p:cNvSpPr/>
          <p:nvPr/>
        </p:nvSpPr>
        <p:spPr>
          <a:xfrm>
            <a:off x="4954500" y="5513071"/>
            <a:ext cx="239653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●総合区制度案作成（副首都推進局案）</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9" name="正方形/長方形 118"/>
          <p:cNvSpPr/>
          <p:nvPr/>
        </p:nvSpPr>
        <p:spPr>
          <a:xfrm>
            <a:off x="7267520" y="5505877"/>
            <a:ext cx="129293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◎府市一体条例制定</a:t>
            </a:r>
          </a:p>
        </p:txBody>
      </p:sp>
      <p:cxnSp>
        <p:nvCxnSpPr>
          <p:cNvPr id="12" name="直線矢印コネクタ 11"/>
          <p:cNvCxnSpPr/>
          <p:nvPr/>
        </p:nvCxnSpPr>
        <p:spPr>
          <a:xfrm>
            <a:off x="2611723" y="4610817"/>
            <a:ext cx="6120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3079723" y="5771897"/>
            <a:ext cx="5652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1" name="正方形/長方形 120"/>
          <p:cNvSpPr/>
          <p:nvPr/>
        </p:nvSpPr>
        <p:spPr>
          <a:xfrm>
            <a:off x="5975562" y="5780256"/>
            <a:ext cx="25839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◎首都圏企業へのﾊﾞｯｸｱｯﾌﾟ拠点ﾌﾟﾛﾓｰｼｮﾝ</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cxnSp>
        <p:nvCxnSpPr>
          <p:cNvPr id="122" name="直線矢印コネクタ 121"/>
          <p:cNvCxnSpPr/>
          <p:nvPr/>
        </p:nvCxnSpPr>
        <p:spPr>
          <a:xfrm>
            <a:off x="8335723" y="5893551"/>
            <a:ext cx="396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3228621" y="5985885"/>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○政府関係機関移転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提案書提出</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4" name="正方形/長方形 123"/>
          <p:cNvSpPr/>
          <p:nvPr/>
        </p:nvSpPr>
        <p:spPr>
          <a:xfrm>
            <a:off x="4488378" y="5985885"/>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○中小企業政策調査課新設</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5" name="正方形/長方形 124"/>
          <p:cNvSpPr/>
          <p:nvPr/>
        </p:nvSpPr>
        <p:spPr>
          <a:xfrm>
            <a:off x="4674273" y="6160736"/>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INPIT</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近畿統括本部設置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6" name="正方形/長方形 125"/>
          <p:cNvSpPr/>
          <p:nvPr/>
        </p:nvSpPr>
        <p:spPr>
          <a:xfrm>
            <a:off x="7957882" y="5985885"/>
            <a:ext cx="971789"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solidFill>
                  <a:prstClr val="black"/>
                </a:solidFill>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国立健康・</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栄養研究所</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移転</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7" name="正方形/長方形 126"/>
          <p:cNvSpPr/>
          <p:nvPr/>
        </p:nvSpPr>
        <p:spPr>
          <a:xfrm>
            <a:off x="1086117" y="5947373"/>
            <a:ext cx="1367794" cy="559554"/>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28" name="正方形/長方形 127"/>
          <p:cNvSpPr/>
          <p:nvPr/>
        </p:nvSpPr>
        <p:spPr>
          <a:xfrm>
            <a:off x="1715712" y="4843354"/>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協議会設置</a:t>
            </a:r>
          </a:p>
        </p:txBody>
      </p:sp>
      <p:sp>
        <p:nvSpPr>
          <p:cNvPr id="130" name="正方形/長方形 129"/>
          <p:cNvSpPr/>
          <p:nvPr/>
        </p:nvSpPr>
        <p:spPr>
          <a:xfrm>
            <a:off x="3184462"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:694,844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:705,585</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1" name="正方形/長方形 130"/>
          <p:cNvSpPr/>
          <p:nvPr/>
        </p:nvSpPr>
        <p:spPr>
          <a:xfrm>
            <a:off x="6876326"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:675,829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:692,996</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 name="角丸四角形 12"/>
          <p:cNvSpPr/>
          <p:nvPr/>
        </p:nvSpPr>
        <p:spPr>
          <a:xfrm>
            <a:off x="677076" y="4045682"/>
            <a:ext cx="252000" cy="371631"/>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基礎</a:t>
            </a:r>
          </a:p>
        </p:txBody>
      </p:sp>
      <p:sp>
        <p:nvSpPr>
          <p:cNvPr id="132" name="角丸四角形 131"/>
          <p:cNvSpPr/>
          <p:nvPr/>
        </p:nvSpPr>
        <p:spPr>
          <a:xfrm>
            <a:off x="678782" y="4455177"/>
            <a:ext cx="252000" cy="374430"/>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a:t>
            </a:r>
          </a:p>
        </p:txBody>
      </p:sp>
      <p:sp>
        <p:nvSpPr>
          <p:cNvPr id="133" name="角丸四角形 132"/>
          <p:cNvSpPr/>
          <p:nvPr/>
        </p:nvSpPr>
        <p:spPr>
          <a:xfrm>
            <a:off x="677296" y="4864671"/>
            <a:ext cx="252000" cy="73640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大都市制度</a:t>
            </a:r>
          </a:p>
        </p:txBody>
      </p:sp>
      <p:sp>
        <p:nvSpPr>
          <p:cNvPr id="134" name="角丸四角形 133"/>
          <p:cNvSpPr/>
          <p:nvPr/>
        </p:nvSpPr>
        <p:spPr>
          <a:xfrm>
            <a:off x="683634" y="5654147"/>
            <a:ext cx="252000" cy="85342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国への</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働きかけ等</a:t>
            </a:r>
          </a:p>
        </p:txBody>
      </p:sp>
      <p:grpSp>
        <p:nvGrpSpPr>
          <p:cNvPr id="6" name="グループ化 5"/>
          <p:cNvGrpSpPr/>
          <p:nvPr/>
        </p:nvGrpSpPr>
        <p:grpSpPr>
          <a:xfrm>
            <a:off x="996684" y="2247776"/>
            <a:ext cx="4520190" cy="612318"/>
            <a:chOff x="1112860" y="2269591"/>
            <a:chExt cx="4520190" cy="612318"/>
          </a:xfrm>
        </p:grpSpPr>
        <p:sp>
          <p:nvSpPr>
            <p:cNvPr id="62" name="正方形/長方形 61"/>
            <p:cNvSpPr/>
            <p:nvPr/>
          </p:nvSpPr>
          <p:spPr>
            <a:xfrm>
              <a:off x="1112860" y="2269591"/>
              <a:ext cx="795496"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研究機関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独法化</a:t>
              </a:r>
            </a:p>
          </p:txBody>
        </p:sp>
        <p:sp>
          <p:nvSpPr>
            <p:cNvPr id="80" name="正方形/長方形 79"/>
            <p:cNvSpPr/>
            <p:nvPr/>
          </p:nvSpPr>
          <p:spPr>
            <a:xfrm>
              <a:off x="4604554" y="2270597"/>
              <a:ext cx="1028496"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研究機関統合 </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（大阪産業技術</a:t>
              </a:r>
              <a:endParaRPr kumimoji="1" lang="en-US" altLang="ja-JP"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a:t>
              </a:r>
              <a:endPar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7" name="グループ化 16"/>
          <p:cNvGrpSpPr/>
          <p:nvPr/>
        </p:nvGrpSpPr>
        <p:grpSpPr>
          <a:xfrm>
            <a:off x="1011274" y="1059719"/>
            <a:ext cx="7863664" cy="844820"/>
            <a:chOff x="1108256" y="1271854"/>
            <a:chExt cx="7863664" cy="844820"/>
          </a:xfrm>
        </p:grpSpPr>
        <p:sp>
          <p:nvSpPr>
            <p:cNvPr id="105" name="正方形/長方形 104"/>
            <p:cNvSpPr/>
            <p:nvPr/>
          </p:nvSpPr>
          <p:spPr>
            <a:xfrm>
              <a:off x="1108256" y="1271854"/>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大阪策定</a:t>
              </a:r>
            </a:p>
          </p:txBody>
        </p:sp>
        <p:sp>
          <p:nvSpPr>
            <p:cNvPr id="117" name="正方形/長方形 116"/>
            <p:cNvSpPr/>
            <p:nvPr/>
          </p:nvSpPr>
          <p:spPr>
            <a:xfrm>
              <a:off x="3895864" y="1274529"/>
              <a:ext cx="708416"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都市圏</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118" name="正方形/長方形 117"/>
            <p:cNvSpPr/>
            <p:nvPr/>
          </p:nvSpPr>
          <p:spPr>
            <a:xfrm>
              <a:off x="8066024" y="1288507"/>
              <a:ext cx="905896" cy="58566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ﾃﾞｻﾞｲﾝ策定</a:t>
              </a:r>
            </a:p>
          </p:txBody>
        </p:sp>
        <p:sp>
          <p:nvSpPr>
            <p:cNvPr id="129" name="正方形/長方形 128"/>
            <p:cNvSpPr/>
            <p:nvPr/>
          </p:nvSpPr>
          <p:spPr>
            <a:xfrm>
              <a:off x="2474184" y="1274476"/>
              <a:ext cx="12268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◎うめきた</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期区域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まちづくり方針策定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6" name="グループ化 15"/>
          <p:cNvGrpSpPr/>
          <p:nvPr/>
        </p:nvGrpSpPr>
        <p:grpSpPr>
          <a:xfrm>
            <a:off x="4484162" y="1629976"/>
            <a:ext cx="2389683" cy="688256"/>
            <a:chOff x="4582306" y="1928246"/>
            <a:chExt cx="2389683" cy="688256"/>
          </a:xfrm>
        </p:grpSpPr>
        <p:sp>
          <p:nvSpPr>
            <p:cNvPr id="135" name="正方形/長方形 134"/>
            <p:cNvSpPr/>
            <p:nvPr/>
          </p:nvSpPr>
          <p:spPr>
            <a:xfrm>
              <a:off x="4582306" y="1929260"/>
              <a:ext cx="1031668"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6" name="正方形/長方形 135"/>
            <p:cNvSpPr/>
            <p:nvPr/>
          </p:nvSpPr>
          <p:spPr>
            <a:xfrm>
              <a:off x="5964539" y="1928246"/>
              <a:ext cx="1007450"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基本方針</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137" name="正方形/長方形 136"/>
          <p:cNvSpPr/>
          <p:nvPr/>
        </p:nvSpPr>
        <p:spPr>
          <a:xfrm>
            <a:off x="6535884" y="2101401"/>
            <a:ext cx="1334471"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東部地区の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方向性</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8" name="正方形/長方形 137"/>
          <p:cNvSpPr/>
          <p:nvPr/>
        </p:nvSpPr>
        <p:spPr>
          <a:xfrm>
            <a:off x="7940065" y="1607129"/>
            <a:ext cx="965169" cy="970385"/>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◎新大阪駅</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周辺地域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都市再生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緊急整備</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地域まちづくり</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方針</a:t>
            </a: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2022</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5" name="グループ化 4"/>
          <p:cNvGrpSpPr/>
          <p:nvPr/>
        </p:nvGrpSpPr>
        <p:grpSpPr>
          <a:xfrm>
            <a:off x="2787622" y="3483765"/>
            <a:ext cx="5979535" cy="403522"/>
            <a:chOff x="2886235" y="3362027"/>
            <a:chExt cx="5979535" cy="403522"/>
          </a:xfrm>
        </p:grpSpPr>
        <p:sp>
          <p:nvSpPr>
            <p:cNvPr id="104" name="正方形/長方形 103"/>
            <p:cNvSpPr/>
            <p:nvPr/>
          </p:nvSpPr>
          <p:spPr>
            <a:xfrm>
              <a:off x="3114528" y="3538958"/>
              <a:ext cx="5751242" cy="226591"/>
            </a:xfrm>
            <a:prstGeom prst="rect">
              <a:avLst/>
            </a:prstGeom>
            <a:solidFill>
              <a:schemeClr val="bg1"/>
            </a:solidFill>
            <a:ln>
              <a:solidFill>
                <a:schemeClr val="dk1">
                  <a:shade val="50000"/>
                </a:schemeClr>
              </a:solidFill>
              <a:prstDash val="sysDash"/>
            </a:ln>
          </p:spPr>
          <p:txBody>
            <a:bodyPr wrap="square" lIns="36000" tIns="36000" rIns="36000" bIns="3600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a:ea typeface="Meiryo UI"/>
                  <a:cs typeface="+mn-cs"/>
                </a:rPr>
                <a:t>府市一体の取組に加え、府市それぞれで行った財政再建の取組により、教育・子育て環境の充実などを推進</a:t>
              </a:r>
              <a:endParaRPr kumimoji="1" lang="en-US" altLang="ja-JP" sz="1000" b="0" i="0" u="none" strike="noStrike" kern="1200" cap="none" spc="0" normalizeH="0" baseline="0" noProof="0" dirty="0">
                <a:ln>
                  <a:noFill/>
                </a:ln>
                <a:effectLst/>
                <a:uLnTx/>
                <a:uFillTx/>
                <a:latin typeface="Meiryo UI"/>
                <a:ea typeface="Meiryo UI"/>
                <a:cs typeface="+mn-cs"/>
              </a:endParaRPr>
            </a:p>
          </p:txBody>
        </p:sp>
        <p:sp>
          <p:nvSpPr>
            <p:cNvPr id="141" name="正方形/長方形 140"/>
            <p:cNvSpPr/>
            <p:nvPr/>
          </p:nvSpPr>
          <p:spPr>
            <a:xfrm>
              <a:off x="2886235" y="3362027"/>
              <a:ext cx="2257517" cy="226591"/>
            </a:xfrm>
            <a:prstGeom prst="rect">
              <a:avLst/>
            </a:prstGeom>
            <a:solidFill>
              <a:schemeClr val="bg1"/>
            </a:solidFill>
            <a:ln>
              <a:noFill/>
              <a:prstDash val="sysDash"/>
            </a:ln>
          </p:spPr>
          <p:txBody>
            <a:bodyPr wrap="square" lIns="36000" tIns="36000" rIns="36000" bIns="3600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effectLst/>
                  <a:uLnTx/>
                  <a:uFillTx/>
                  <a:latin typeface="Meiryo UI"/>
                  <a:ea typeface="Meiryo UI"/>
                  <a:cs typeface="+mn-cs"/>
                </a:rPr>
                <a:t>新たな投資～教育・子育て環境の充実～</a:t>
              </a:r>
              <a:endParaRPr kumimoji="1" lang="en-US" altLang="ja-JP" sz="1000" b="0" i="0" u="sng" strike="noStrike" kern="1200" cap="none" spc="0" normalizeH="0" baseline="0" noProof="0" dirty="0">
                <a:ln>
                  <a:noFill/>
                </a:ln>
                <a:effectLst/>
                <a:uLnTx/>
                <a:uFillTx/>
                <a:latin typeface="Meiryo UI"/>
                <a:ea typeface="Meiryo UI"/>
                <a:cs typeface="+mn-cs"/>
              </a:endParaRPr>
            </a:p>
          </p:txBody>
        </p:sp>
      </p:grpSp>
      <p:sp>
        <p:nvSpPr>
          <p:cNvPr id="139" name="正方形/長方形 138"/>
          <p:cNvSpPr/>
          <p:nvPr/>
        </p:nvSpPr>
        <p:spPr>
          <a:xfrm>
            <a:off x="7242689" y="1064646"/>
            <a:ext cx="1089461"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◎大阪都市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計画局設置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43" name="スライド番号プレースホルダー 1"/>
          <p:cNvSpPr>
            <a:spLocks noGrp="1"/>
          </p:cNvSpPr>
          <p:nvPr>
            <p:ph type="sldNum" sz="quarter" idx="12"/>
          </p:nvPr>
        </p:nvSpPr>
        <p:spPr>
          <a:xfrm>
            <a:off x="8424281" y="652924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40" name="正方形/長方形 139"/>
          <p:cNvSpPr/>
          <p:nvPr/>
        </p:nvSpPr>
        <p:spPr>
          <a:xfrm>
            <a:off x="373680" y="36011"/>
            <a:ext cx="71099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3417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39526"/>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副首都に必要な都市インフラの充実、公共機能の高度化など</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6103493" y="424509"/>
            <a:ext cx="2891272" cy="306484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5" name="グループ化 14"/>
          <p:cNvGrpSpPr/>
          <p:nvPr/>
        </p:nvGrpSpPr>
        <p:grpSpPr>
          <a:xfrm>
            <a:off x="6048671" y="415407"/>
            <a:ext cx="2047780" cy="1722421"/>
            <a:chOff x="108769" y="872864"/>
            <a:chExt cx="2644511" cy="1736223"/>
          </a:xfrm>
        </p:grpSpPr>
        <p:sp>
          <p:nvSpPr>
            <p:cNvPr id="16" name="テキスト ボックス 15"/>
            <p:cNvSpPr txBox="1"/>
            <p:nvPr/>
          </p:nvSpPr>
          <p:spPr>
            <a:xfrm>
              <a:off x="108769" y="1221983"/>
              <a:ext cx="1830206" cy="138710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4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年４月、国土交通省、阪神高速道路㈱、西日本高速道路㈱を事業主体として事業化。</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 name="角丸四角形 17"/>
            <p:cNvSpPr/>
            <p:nvPr/>
          </p:nvSpPr>
          <p:spPr>
            <a:xfrm>
              <a:off x="171357" y="872864"/>
              <a:ext cx="2581923" cy="3019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淀川左岸線の延伸</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28" name="正方形/長方形 27"/>
          <p:cNvSpPr/>
          <p:nvPr/>
        </p:nvSpPr>
        <p:spPr>
          <a:xfrm>
            <a:off x="12700" y="420802"/>
            <a:ext cx="6055131" cy="310571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72000" rIns="72000" bIns="108000" rtlCol="0" anchor="t" anchorCtr="0"/>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大阪都市再生環状道路のミッシングリンクの解消に向け、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淀川左岸線延伸部の整備</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について計画策定から迅速に対応し事業化。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財務構造の改善、国際競争力の強化に向け、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関空・伊丹空港の経営を統合</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するとともに、国内空港で初めてコンセッションを実施。その後、神戸空港も含めた関西３空港の一体運営を実現。</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経営の効率化、生産性の向上等に向け、全国初</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市営地下鉄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安全・危機管理機能など住民サービスの向上における主な実績として、府市機能の統合による経営の効率化や機能向上に向けた、地方独立行政法人</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大阪健康安全基盤研究所</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の設立。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また、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府域全体における機能の高度化・最適化に向けた消防機能の</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府内市町村水道の広域化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なども推進。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4" name="グループ化 33"/>
          <p:cNvGrpSpPr/>
          <p:nvPr/>
        </p:nvGrpSpPr>
        <p:grpSpPr>
          <a:xfrm>
            <a:off x="3137783" y="3562600"/>
            <a:ext cx="2910888" cy="3236322"/>
            <a:chOff x="6121928" y="314647"/>
            <a:chExt cx="2910888" cy="3236322"/>
          </a:xfrm>
        </p:grpSpPr>
        <p:sp>
          <p:nvSpPr>
            <p:cNvPr id="35" name="角丸四角形 34"/>
            <p:cNvSpPr/>
            <p:nvPr/>
          </p:nvSpPr>
          <p:spPr>
            <a:xfrm>
              <a:off x="6172918" y="325857"/>
              <a:ext cx="2826469" cy="322511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6" name="グループ化 35"/>
            <p:cNvGrpSpPr/>
            <p:nvPr/>
          </p:nvGrpSpPr>
          <p:grpSpPr>
            <a:xfrm>
              <a:off x="6121928" y="314647"/>
              <a:ext cx="2910888" cy="1372604"/>
              <a:chOff x="113721" y="808774"/>
              <a:chExt cx="3759131" cy="1377459"/>
            </a:xfrm>
          </p:grpSpPr>
          <p:sp>
            <p:nvSpPr>
              <p:cNvPr id="41" name="テキスト ボックス 40"/>
              <p:cNvSpPr txBox="1"/>
              <p:nvPr/>
            </p:nvSpPr>
            <p:spPr>
              <a:xfrm>
                <a:off x="113721" y="1139892"/>
                <a:ext cx="3759131" cy="10463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年４月、府立公衆衛生研究所と市立環境科学研究所を統合し設立。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西日本の中核的な地方衛生研究所として、健康危機事象への対応力等を確保。</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179557" y="808774"/>
                <a:ext cx="2897788"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大阪健康安全基盤研究所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37" name="正方形/長方形 36"/>
            <p:cNvSpPr/>
            <p:nvPr/>
          </p:nvSpPr>
          <p:spPr>
            <a:xfrm>
              <a:off x="6286223" y="1677535"/>
              <a:ext cx="2629101" cy="17986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サミット関連施設食中毒対策事業の実施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感染症強化サーベイランスの実施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30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新型コロナウイルス感染症対応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検査体制の強化</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検査機能の相互補完</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（森ノ宮・天王寺</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両センター間）</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疫学調査の充実</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（疫学調査チーム</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立ち上げ）</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38" name="グループ化 37"/>
            <p:cNvGrpSpPr/>
            <p:nvPr/>
          </p:nvGrpSpPr>
          <p:grpSpPr>
            <a:xfrm>
              <a:off x="7984936" y="2523606"/>
              <a:ext cx="845878" cy="808554"/>
              <a:chOff x="1999049" y="2380855"/>
              <a:chExt cx="845878" cy="757361"/>
            </a:xfrm>
          </p:grpSpPr>
          <p:sp>
            <p:nvSpPr>
              <p:cNvPr id="39" name="正方形/長方形 38">
                <a:extLst>
                  <a:ext uri="{FF2B5EF4-FFF2-40B4-BE49-F238E27FC236}">
                    <a16:creationId xmlns:a16="http://schemas.microsoft.com/office/drawing/2014/main" id="{8ACAD880-B161-5340-A65A-D40630EFBD93}"/>
                  </a:ext>
                </a:extLst>
              </p:cNvPr>
              <p:cNvSpPr/>
              <p:nvPr/>
            </p:nvSpPr>
            <p:spPr>
              <a:xfrm>
                <a:off x="1999049" y="2883561"/>
                <a:ext cx="813043" cy="25465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（一元化施設）</a:t>
                </a:r>
              </a:p>
            </p:txBody>
          </p:sp>
          <p:pic>
            <p:nvPicPr>
              <p:cNvPr id="40" name="図 3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16927" y="2380855"/>
                <a:ext cx="828000" cy="565305"/>
              </a:xfrm>
              <a:prstGeom prst="rect">
                <a:avLst/>
              </a:prstGeom>
            </p:spPr>
          </p:pic>
        </p:grpSp>
      </p:grpSp>
      <p:sp>
        <p:nvSpPr>
          <p:cNvPr id="49" name="角丸四角形 48"/>
          <p:cNvSpPr/>
          <p:nvPr/>
        </p:nvSpPr>
        <p:spPr>
          <a:xfrm>
            <a:off x="6180678" y="2217249"/>
            <a:ext cx="2755299" cy="1187383"/>
          </a:xfrm>
          <a:prstGeom prst="roundRect">
            <a:avLst>
              <a:gd name="adj" fmla="val 0"/>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72000" rIns="36000" bIns="108000" rtlCol="0" anchor="t"/>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整備効果</a:t>
            </a: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都心部の交通渋滞緩和、沿道環境の改善</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臨海部と内陸部の物流の効率化による、沿線地域への新たな企業進出等、地域経済の活性化など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第二京阪（枚方学研</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IC</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）～湾岸舞洲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ランプ 　所要時間が</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分短縮</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混雑時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 →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1" name="角丸四角形 50"/>
          <p:cNvSpPr/>
          <p:nvPr/>
        </p:nvSpPr>
        <p:spPr>
          <a:xfrm>
            <a:off x="6103485" y="3583899"/>
            <a:ext cx="2891282" cy="1437345"/>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2" name="グループ化 51"/>
          <p:cNvGrpSpPr/>
          <p:nvPr/>
        </p:nvGrpSpPr>
        <p:grpSpPr>
          <a:xfrm>
            <a:off x="6082137" y="3576793"/>
            <a:ext cx="2912628" cy="1444451"/>
            <a:chOff x="32517" y="841924"/>
            <a:chExt cx="3761379" cy="1394721"/>
          </a:xfrm>
        </p:grpSpPr>
        <p:sp>
          <p:nvSpPr>
            <p:cNvPr id="53" name="テキスト ボックス 52"/>
            <p:cNvSpPr txBox="1"/>
            <p:nvPr/>
          </p:nvSpPr>
          <p:spPr>
            <a:xfrm>
              <a:off x="66254" y="1155595"/>
              <a:ext cx="3727642" cy="1081050"/>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高齢化に伴う救急需要の増加や大規模災害への対応に向け、府内消防機能の一元化を将来像としている。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現在、一部事務組合や消防事務の委託など、市町村消防の広域化に向けた取組を進めている。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角丸四角形 53"/>
            <p:cNvSpPr/>
            <p:nvPr/>
          </p:nvSpPr>
          <p:spPr>
            <a:xfrm>
              <a:off x="32517" y="841924"/>
              <a:ext cx="2565702" cy="28115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府域消防機能の強化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55" name="角丸四角形 54"/>
          <p:cNvSpPr/>
          <p:nvPr/>
        </p:nvSpPr>
        <p:spPr>
          <a:xfrm>
            <a:off x="6102092" y="5114046"/>
            <a:ext cx="2844000" cy="167111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p:cNvSpPr txBox="1"/>
          <p:nvPr/>
        </p:nvSpPr>
        <p:spPr>
          <a:xfrm>
            <a:off x="6051331" y="5387278"/>
            <a:ext cx="2979523" cy="142737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水需要の減少や施設の老朽化などの課題に対応するため、水道事業の基盤の強化策として府域一水道をめざしている。</a:t>
            </a: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現在、大阪広域水道企業団と市町村水道事業者との統合や淀川系浄水場の最適配置として大阪市と守口市による浄水場共同化の取組など様々な広域連携の取組を進めている。</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7" name="角丸四角形 56"/>
          <p:cNvSpPr/>
          <p:nvPr/>
        </p:nvSpPr>
        <p:spPr>
          <a:xfrm>
            <a:off x="6097136" y="5100244"/>
            <a:ext cx="1986755" cy="3008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水道の広域化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F22BCF5A-1C7C-450E-B958-AFA477B8C913}"/>
              </a:ext>
            </a:extLst>
          </p:cNvPr>
          <p:cNvSpPr/>
          <p:nvPr/>
        </p:nvSpPr>
        <p:spPr>
          <a:xfrm>
            <a:off x="4833397" y="6488285"/>
            <a:ext cx="1238126"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3" name="角丸四角形 42"/>
          <p:cNvSpPr/>
          <p:nvPr/>
        </p:nvSpPr>
        <p:spPr>
          <a:xfrm>
            <a:off x="183412" y="3583899"/>
            <a:ext cx="2938466" cy="1648690"/>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p:cNvSpPr txBox="1"/>
          <p:nvPr/>
        </p:nvSpPr>
        <p:spPr>
          <a:xfrm>
            <a:off x="154689" y="3892729"/>
            <a:ext cx="2998725" cy="1324780"/>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年７月、経営統合。同年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11</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LCC</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専用ターミナルオープン。</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年４月、世界最大手の航空貨物会社の北太平洋地区のハブ施設誘致成功。</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年４月、関空・伊丹空港のコンセッションを開始、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年４月、神戸空港のコンセッションを開始。⇒３空港一体運営の実現。</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5" name="角丸四角形 44"/>
          <p:cNvSpPr/>
          <p:nvPr/>
        </p:nvSpPr>
        <p:spPr>
          <a:xfrm>
            <a:off x="164290" y="3568821"/>
            <a:ext cx="2426177" cy="2746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関空・伊丹空港の経営統合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6" name="スライド番号プレースホルダー 1"/>
          <p:cNvSpPr>
            <a:spLocks noGrp="1"/>
          </p:cNvSpPr>
          <p:nvPr>
            <p:ph type="sldNum" sz="quarter" idx="12"/>
          </p:nvPr>
        </p:nvSpPr>
        <p:spPr>
          <a:xfrm>
            <a:off x="8456394" y="651972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2" name="正方形/長方形 61"/>
          <p:cNvSpPr/>
          <p:nvPr/>
        </p:nvSpPr>
        <p:spPr>
          <a:xfrm>
            <a:off x="180013" y="5795748"/>
            <a:ext cx="2854706" cy="9449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民営化後もサービス拡大</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180012" y="5912848"/>
            <a:ext cx="140369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駅のリニューアル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5" name="テキスト ボックス 64"/>
          <p:cNvSpPr txBox="1"/>
          <p:nvPr/>
        </p:nvSpPr>
        <p:spPr>
          <a:xfrm>
            <a:off x="1419302" y="5900389"/>
            <a:ext cx="157214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トイレのリニューアル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nvGrpSpPr>
          <p:cNvPr id="47" name="グループ化 46"/>
          <p:cNvGrpSpPr/>
          <p:nvPr/>
        </p:nvGrpSpPr>
        <p:grpSpPr>
          <a:xfrm>
            <a:off x="154689" y="5289452"/>
            <a:ext cx="2938801" cy="1499432"/>
            <a:chOff x="127673" y="1511293"/>
            <a:chExt cx="2938801" cy="1499432"/>
          </a:xfrm>
        </p:grpSpPr>
        <p:sp>
          <p:nvSpPr>
            <p:cNvPr id="48" name="角丸四角形 47"/>
            <p:cNvSpPr/>
            <p:nvPr/>
          </p:nvSpPr>
          <p:spPr>
            <a:xfrm>
              <a:off x="133898" y="1511293"/>
              <a:ext cx="2932575" cy="149943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0" name="グループ化 49"/>
            <p:cNvGrpSpPr/>
            <p:nvPr/>
          </p:nvGrpSpPr>
          <p:grpSpPr>
            <a:xfrm>
              <a:off x="127673" y="1511928"/>
              <a:ext cx="2938801" cy="565898"/>
              <a:chOff x="34502" y="844615"/>
              <a:chExt cx="3795176" cy="567893"/>
            </a:xfrm>
          </p:grpSpPr>
          <p:sp>
            <p:nvSpPr>
              <p:cNvPr id="59" name="テキスト ボックス 58"/>
              <p:cNvSpPr txBox="1"/>
              <p:nvPr/>
            </p:nvSpPr>
            <p:spPr>
              <a:xfrm>
                <a:off x="42543" y="1138334"/>
                <a:ext cx="3787135" cy="27417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200"/>
                  </a:lnSpc>
                  <a:spcBef>
                    <a:spcPts val="300"/>
                  </a:spcBef>
                  <a:spcAft>
                    <a:spcPts val="0"/>
                  </a:spcAft>
                  <a:buClrTx/>
                  <a:buSzTx/>
                  <a:buFont typeface="Meiryo UI" panose="020B0604030504040204" pitchFamily="50" charset="-128"/>
                  <a:buChar char="○"/>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Osaka Metro</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を設立。</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0" name="角丸四角形 59"/>
              <p:cNvSpPr/>
              <p:nvPr/>
            </p:nvSpPr>
            <p:spPr>
              <a:xfrm>
                <a:off x="34502" y="844615"/>
                <a:ext cx="2842848" cy="30059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大阪市営地下鉄の民営化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pic>
        <p:nvPicPr>
          <p:cNvPr id="66" name="図 65" descr="タイル床と白い壁があるバスルーム&#10;&#10;自動的に生成された説明">
            <a:extLst>
              <a:ext uri="{FF2B5EF4-FFF2-40B4-BE49-F238E27FC236}">
                <a16:creationId xmlns:a16="http://schemas.microsoft.com/office/drawing/2014/main" id="{781463BC-B6EF-4468-A422-EA2A230F4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179" y="6118111"/>
            <a:ext cx="765740" cy="584940"/>
          </a:xfrm>
          <a:prstGeom prst="rect">
            <a:avLst/>
          </a:prstGeom>
        </p:spPr>
      </p:pic>
      <p:pic>
        <p:nvPicPr>
          <p:cNvPr id="67" name="図 66" descr="駅のホームに停まっている電車&#10;&#10;自動的に生成された説明">
            <a:extLst>
              <a:ext uri="{FF2B5EF4-FFF2-40B4-BE49-F238E27FC236}">
                <a16:creationId xmlns:a16="http://schemas.microsoft.com/office/drawing/2014/main" id="{68C1047E-A0A6-413C-8ADB-C804A5447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61" y="6102237"/>
            <a:ext cx="935450" cy="621235"/>
          </a:xfrm>
          <a:prstGeom prst="rect">
            <a:avLst/>
          </a:prstGeom>
        </p:spPr>
      </p:pic>
      <p:sp>
        <p:nvSpPr>
          <p:cNvPr id="68" name="正方形/長方形 67">
            <a:extLst>
              <a:ext uri="{FF2B5EF4-FFF2-40B4-BE49-F238E27FC236}">
                <a16:creationId xmlns:a16="http://schemas.microsoft.com/office/drawing/2014/main" id="{97E9D4A5-AC92-41F4-B9C9-FF454F43C214}"/>
              </a:ext>
            </a:extLst>
          </p:cNvPr>
          <p:cNvSpPr/>
          <p:nvPr/>
        </p:nvSpPr>
        <p:spPr>
          <a:xfrm>
            <a:off x="799133" y="6594326"/>
            <a:ext cx="511544" cy="133834"/>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心斎橋駅</a:t>
            </a:r>
          </a:p>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（ジ・オオサカ・ブランド）</a:t>
            </a:r>
          </a:p>
        </p:txBody>
      </p:sp>
      <p:pic>
        <p:nvPicPr>
          <p:cNvPr id="70" name="図 69">
            <a:extLst>
              <a:ext uri="{FF2B5EF4-FFF2-40B4-BE49-F238E27FC236}">
                <a16:creationId xmlns:a16="http://schemas.microsoft.com/office/drawing/2014/main" id="{452F6215-2570-413C-A0F6-B68FA94CE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3712" y="6119218"/>
            <a:ext cx="774699" cy="583833"/>
          </a:xfrm>
          <a:prstGeom prst="rect">
            <a:avLst/>
          </a:prstGeom>
        </p:spPr>
      </p:pic>
      <p:pic>
        <p:nvPicPr>
          <p:cNvPr id="2" name="図 1"/>
          <p:cNvPicPr>
            <a:picLocks noChangeAspect="1"/>
          </p:cNvPicPr>
          <p:nvPr/>
        </p:nvPicPr>
        <p:blipFill>
          <a:blip r:embed="rId6"/>
          <a:stretch>
            <a:fillRect/>
          </a:stretch>
        </p:blipFill>
        <p:spPr>
          <a:xfrm>
            <a:off x="7318220" y="851780"/>
            <a:ext cx="1617757" cy="1164786"/>
          </a:xfrm>
          <a:prstGeom prst="rect">
            <a:avLst/>
          </a:prstGeom>
        </p:spPr>
      </p:pic>
    </p:spTree>
    <p:extLst>
      <p:ext uri="{BB962C8B-B14F-4D97-AF65-F5344CB8AC3E}">
        <p14:creationId xmlns:p14="http://schemas.microsoft.com/office/powerpoint/2010/main" val="256797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テキスト ボックス 57"/>
          <p:cNvSpPr txBox="1"/>
          <p:nvPr/>
        </p:nvSpPr>
        <p:spPr>
          <a:xfrm>
            <a:off x="6139121" y="4345473"/>
            <a:ext cx="2792266" cy="73487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2050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年までに海洋プラスチックごみによる追加的な汚染をゼロにまで削減することをめざす「大阪ブルー・オーシャン</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ビジョン」を共有。</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6139123" y="3625914"/>
            <a:ext cx="2826469" cy="1404415"/>
          </a:xfrm>
          <a:prstGeom prst="roundRect">
            <a:avLst>
              <a:gd name="adj" fmla="val 1241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大阪の成長を支える基盤となる機能の強化や、都市ブランド向上</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228903" y="448008"/>
            <a:ext cx="5813688" cy="307211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t" anchorCtr="0"/>
          <a:lstStyle/>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産業支援・技術開発機能</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における主な実績として、府市機能の統合による相乗効果の創出に向けた、地方独立行政法人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大阪産業技術研究所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の設置、公益財団法人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人材育成環境の充実</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における主な実績として、大阪のさらなる成長への貢献に向けた、大阪府立大学と大阪市立大学の統合による</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の開学。</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都市ブランド向上</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に向けた主な実績として、日本が初めて議長国となった</a:t>
            </a:r>
            <a:r>
              <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の大阪開催</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。この</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開催誘致に加え、府市共同で提案した</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スーパーシティ型国家戦略特区</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は、府市に加え、経済界等との協調連携により特区指定に至ったもの。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1" name="グループ化 30"/>
          <p:cNvGrpSpPr/>
          <p:nvPr/>
        </p:nvGrpSpPr>
        <p:grpSpPr>
          <a:xfrm>
            <a:off x="3218672" y="3583591"/>
            <a:ext cx="2826477" cy="3221054"/>
            <a:chOff x="166786" y="3628135"/>
            <a:chExt cx="2826477" cy="3221054"/>
          </a:xfrm>
        </p:grpSpPr>
        <p:grpSp>
          <p:nvGrpSpPr>
            <p:cNvPr id="32" name="グループ化 31"/>
            <p:cNvGrpSpPr/>
            <p:nvPr/>
          </p:nvGrpSpPr>
          <p:grpSpPr>
            <a:xfrm>
              <a:off x="166786" y="3628135"/>
              <a:ext cx="2826477" cy="3221054"/>
              <a:chOff x="166786" y="3628135"/>
              <a:chExt cx="2826477" cy="3221054"/>
            </a:xfrm>
          </p:grpSpPr>
          <p:sp>
            <p:nvSpPr>
              <p:cNvPr id="36" name="角丸四角形 35"/>
              <p:cNvSpPr/>
              <p:nvPr/>
            </p:nvSpPr>
            <p:spPr>
              <a:xfrm>
                <a:off x="166794" y="3640616"/>
                <a:ext cx="2826469" cy="320857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7" name="グループ化 36"/>
              <p:cNvGrpSpPr/>
              <p:nvPr/>
            </p:nvGrpSpPr>
            <p:grpSpPr>
              <a:xfrm>
                <a:off x="166786" y="3628135"/>
                <a:ext cx="2826477" cy="1829519"/>
                <a:chOff x="179558" y="912579"/>
                <a:chExt cx="3650122" cy="1835994"/>
              </a:xfrm>
            </p:grpSpPr>
            <p:sp>
              <p:nvSpPr>
                <p:cNvPr id="38" name="テキスト ボックス 37"/>
                <p:cNvSpPr txBox="1"/>
                <p:nvPr/>
              </p:nvSpPr>
              <p:spPr>
                <a:xfrm>
                  <a:off x="179558" y="1238932"/>
                  <a:ext cx="3650122" cy="15096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年４月、府立大学と市立大学を　統合し開学。</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新たに「都市シンクタンク」・「技術インキュベーション」の二つの機能を強化・充実。</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幅広い学問領域を擁する総合大学として、大阪の成長</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への貢献をめざす。</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角丸四角形 38"/>
                <p:cNvSpPr/>
                <p:nvPr/>
              </p:nvSpPr>
              <p:spPr>
                <a:xfrm>
                  <a:off x="179558" y="912579"/>
                  <a:ext cx="1966995" cy="29681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3" name="グループ化 32"/>
            <p:cNvGrpSpPr/>
            <p:nvPr/>
          </p:nvGrpSpPr>
          <p:grpSpPr>
            <a:xfrm>
              <a:off x="314304" y="5504517"/>
              <a:ext cx="2359972" cy="1220433"/>
              <a:chOff x="1687398" y="5617146"/>
              <a:chExt cx="1422814" cy="619830"/>
            </a:xfrm>
          </p:grpSpPr>
          <p:pic>
            <p:nvPicPr>
              <p:cNvPr id="34" name="図 33">
                <a:extLst>
                  <a:ext uri="{FF2B5EF4-FFF2-40B4-BE49-F238E27FC236}">
                    <a16:creationId xmlns:a16="http://schemas.microsoft.com/office/drawing/2014/main" id="{21DEEB4C-F641-4432-8E51-162340EAEC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8241" y="5617146"/>
                <a:ext cx="1028579" cy="531229"/>
              </a:xfrm>
              <a:prstGeom prst="rect">
                <a:avLst/>
              </a:prstGeom>
            </p:spPr>
          </p:pic>
          <p:sp>
            <p:nvSpPr>
              <p:cNvPr id="35" name="正方形/長方形 34">
                <a:extLst>
                  <a:ext uri="{FF2B5EF4-FFF2-40B4-BE49-F238E27FC236}">
                    <a16:creationId xmlns:a16="http://schemas.microsoft.com/office/drawing/2014/main" id="{8ACAD880-B161-5340-A65A-D40630EFBD93}"/>
                  </a:ext>
                </a:extLst>
              </p:cNvPr>
              <p:cNvSpPr/>
              <p:nvPr/>
            </p:nvSpPr>
            <p:spPr>
              <a:xfrm>
                <a:off x="1687398" y="6151004"/>
                <a:ext cx="1422814" cy="8597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（森之宮キャンパス　イメージパース）</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年開設予定</a:t>
                </a:r>
              </a:p>
            </p:txBody>
          </p:sp>
        </p:grpSp>
      </p:grpSp>
      <p:sp>
        <p:nvSpPr>
          <p:cNvPr id="40" name="角丸四角形 39"/>
          <p:cNvSpPr/>
          <p:nvPr/>
        </p:nvSpPr>
        <p:spPr>
          <a:xfrm>
            <a:off x="6131726" y="3608507"/>
            <a:ext cx="1558242" cy="30135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G20</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大阪サミット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41" name="図 40"/>
          <p:cNvPicPr>
            <a:picLocks noChangeAspect="1"/>
          </p:cNvPicPr>
          <p:nvPr/>
        </p:nvPicPr>
        <p:blipFill>
          <a:blip r:embed="rId3"/>
          <a:stretch>
            <a:fillRect/>
          </a:stretch>
        </p:blipFill>
        <p:spPr>
          <a:xfrm>
            <a:off x="7666912" y="3622464"/>
            <a:ext cx="1247295" cy="648503"/>
          </a:xfrm>
          <a:prstGeom prst="rect">
            <a:avLst/>
          </a:prstGeom>
        </p:spPr>
      </p:pic>
      <p:grpSp>
        <p:nvGrpSpPr>
          <p:cNvPr id="2" name="グループ化 1"/>
          <p:cNvGrpSpPr/>
          <p:nvPr/>
        </p:nvGrpSpPr>
        <p:grpSpPr>
          <a:xfrm>
            <a:off x="6158156" y="388821"/>
            <a:ext cx="2826477" cy="3131297"/>
            <a:chOff x="3194008" y="377517"/>
            <a:chExt cx="2826477" cy="3131297"/>
          </a:xfrm>
        </p:grpSpPr>
        <p:sp>
          <p:nvSpPr>
            <p:cNvPr id="43" name="角丸四角形 42"/>
            <p:cNvSpPr/>
            <p:nvPr/>
          </p:nvSpPr>
          <p:spPr>
            <a:xfrm>
              <a:off x="3194016" y="382280"/>
              <a:ext cx="2826469" cy="312653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4" name="グループ化 43"/>
            <p:cNvGrpSpPr/>
            <p:nvPr/>
          </p:nvGrpSpPr>
          <p:grpSpPr>
            <a:xfrm>
              <a:off x="3194008" y="377517"/>
              <a:ext cx="2826477" cy="1348251"/>
              <a:chOff x="179558" y="914170"/>
              <a:chExt cx="3650122" cy="1353023"/>
            </a:xfrm>
          </p:grpSpPr>
          <p:sp>
            <p:nvSpPr>
              <p:cNvPr id="45" name="テキスト ボックス 44"/>
              <p:cNvSpPr txBox="1"/>
              <p:nvPr/>
            </p:nvSpPr>
            <p:spPr>
              <a:xfrm>
                <a:off x="179558" y="1220851"/>
                <a:ext cx="3650122" cy="104634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年４月、府立産業技術総合研究所と市立工業研究所を統合し設立。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研究開発から製造まで、企業の開発</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ステージに応じた支援を一気通貫で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dirty="0">
                    <a:solidFill>
                      <a:prstClr val="black"/>
                    </a:solidFill>
                    <a:latin typeface="BIZ UDゴシック" panose="020B0400000000000000" pitchFamily="49" charset="-128"/>
                    <a:ea typeface="BIZ UDゴシック" panose="020B0400000000000000" pitchFamily="49" charset="-128"/>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6" name="角丸四角形 45"/>
              <p:cNvSpPr/>
              <p:nvPr/>
            </p:nvSpPr>
            <p:spPr>
              <a:xfrm>
                <a:off x="179558" y="914170"/>
                <a:ext cx="2960403" cy="3019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大阪産業技術研究所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47" name="正方形/長方形 46"/>
            <p:cNvSpPr/>
            <p:nvPr/>
          </p:nvSpPr>
          <p:spPr>
            <a:xfrm>
              <a:off x="3314478" y="1664939"/>
              <a:ext cx="2626088" cy="17875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3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NEDO</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・革新的電池開発プロジェクト</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3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公設試験研究機関として唯一参画。</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軽量化等により「空飛ぶクルマ」の実用化に貢献</a:t>
              </a:r>
            </a:p>
          </p:txBody>
        </p:sp>
        <p:sp>
          <p:nvSpPr>
            <p:cNvPr id="48" name="正方形/長方形 47"/>
            <p:cNvSpPr/>
            <p:nvPr/>
          </p:nvSpPr>
          <p:spPr>
            <a:xfrm>
              <a:off x="3350129" y="2436852"/>
              <a:ext cx="2578805" cy="93871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電気自動車用蓄電池開発プロジェクト　</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事業総額</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億円（５年間）</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小型化・軽量化（重量</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安価（製造コスト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充電時間の短縮</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（充電時間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49" name="グループ化 48"/>
            <p:cNvGrpSpPr/>
            <p:nvPr/>
          </p:nvGrpSpPr>
          <p:grpSpPr>
            <a:xfrm>
              <a:off x="5055453" y="2475202"/>
              <a:ext cx="882271" cy="707824"/>
              <a:chOff x="4595275" y="1810397"/>
              <a:chExt cx="912766" cy="655463"/>
            </a:xfrm>
          </p:grpSpPr>
          <p:pic>
            <p:nvPicPr>
              <p:cNvPr id="55" name="図 54">
                <a:extLst>
                  <a:ext uri="{FF2B5EF4-FFF2-40B4-BE49-F238E27FC236}">
                    <a16:creationId xmlns:a16="http://schemas.microsoft.com/office/drawing/2014/main" id="{BA4C1E19-1A8E-A84E-81CC-2302AF2A82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8904"/>
              <a:stretch/>
            </p:blipFill>
            <p:spPr>
              <a:xfrm>
                <a:off x="4595275" y="1988823"/>
                <a:ext cx="864443" cy="477037"/>
              </a:xfrm>
              <a:prstGeom prst="rect">
                <a:avLst/>
              </a:prstGeom>
            </p:spPr>
          </p:pic>
          <p:sp>
            <p:nvSpPr>
              <p:cNvPr id="56" name="正方形/長方形 55">
                <a:extLst>
                  <a:ext uri="{FF2B5EF4-FFF2-40B4-BE49-F238E27FC236}">
                    <a16:creationId xmlns:a16="http://schemas.microsoft.com/office/drawing/2014/main" id="{8ACAD880-B161-5340-A65A-D40630EFBD93}"/>
                  </a:ext>
                </a:extLst>
              </p:cNvPr>
              <p:cNvSpPr/>
              <p:nvPr/>
            </p:nvSpPr>
            <p:spPr>
              <a:xfrm>
                <a:off x="4875600" y="1810397"/>
                <a:ext cx="632441" cy="204011"/>
              </a:xfrm>
              <a:prstGeom prst="rect">
                <a:avLst/>
              </a:prstGeom>
            </p:spPr>
            <p:txBody>
              <a:bodyPr wrap="none" lIns="36000" tIns="36000" rIns="36000" b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空飛ぶクルマ</a:t>
                </a:r>
              </a:p>
            </p:txBody>
          </p:sp>
        </p:grpSp>
      </p:grpSp>
      <p:sp>
        <p:nvSpPr>
          <p:cNvPr id="57" name="テキスト ボックス 56"/>
          <p:cNvSpPr txBox="1"/>
          <p:nvPr/>
        </p:nvSpPr>
        <p:spPr>
          <a:xfrm>
            <a:off x="6139122" y="3943383"/>
            <a:ext cx="1611069" cy="42709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年６月</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日開催。</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59" name="グループ化 58"/>
          <p:cNvGrpSpPr/>
          <p:nvPr/>
        </p:nvGrpSpPr>
        <p:grpSpPr>
          <a:xfrm>
            <a:off x="152400" y="3589938"/>
            <a:ext cx="2943842" cy="3198444"/>
            <a:chOff x="3113454" y="3634658"/>
            <a:chExt cx="2901888" cy="3206990"/>
          </a:xfrm>
        </p:grpSpPr>
        <p:sp>
          <p:nvSpPr>
            <p:cNvPr id="60" name="角丸四角形 59"/>
            <p:cNvSpPr/>
            <p:nvPr/>
          </p:nvSpPr>
          <p:spPr>
            <a:xfrm>
              <a:off x="3188873" y="3655650"/>
              <a:ext cx="2826469" cy="318599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61" name="グループ化 60"/>
            <p:cNvGrpSpPr/>
            <p:nvPr/>
          </p:nvGrpSpPr>
          <p:grpSpPr>
            <a:xfrm>
              <a:off x="3113454" y="3634658"/>
              <a:ext cx="2898657" cy="1997979"/>
              <a:chOff x="82172" y="904039"/>
              <a:chExt cx="3743334" cy="2005049"/>
            </a:xfrm>
          </p:grpSpPr>
          <p:sp>
            <p:nvSpPr>
              <p:cNvPr id="62" name="テキスト ボックス 61"/>
              <p:cNvSpPr txBox="1"/>
              <p:nvPr/>
            </p:nvSpPr>
            <p:spPr>
              <a:xfrm>
                <a:off x="82172" y="1227667"/>
                <a:ext cx="3743334" cy="1681421"/>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年４月、大阪産業振興機構と大阪市都市型産業振興センターを統合し設立。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国際化、事業承継、創業・ベンチャー支援が主な３本柱。</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府内の様々な支援機関と連携、オール大阪で中小企業支援機能・体制を強化。</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大阪におけるスタートアップ・エコシステムの構築、促進に向けた取組を実施。</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角丸四角形 62"/>
              <p:cNvSpPr/>
              <p:nvPr/>
            </p:nvSpPr>
            <p:spPr>
              <a:xfrm>
                <a:off x="179558" y="904039"/>
                <a:ext cx="1853751" cy="29121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sp>
        <p:nvSpPr>
          <p:cNvPr id="52" name="正方形/長方形 51">
            <a:extLst>
              <a:ext uri="{FF2B5EF4-FFF2-40B4-BE49-F238E27FC236}">
                <a16:creationId xmlns:a16="http://schemas.microsoft.com/office/drawing/2014/main" id="{F22BCF5A-1C7C-450E-B958-AFA477B8C913}"/>
              </a:ext>
            </a:extLst>
          </p:cNvPr>
          <p:cNvSpPr/>
          <p:nvPr/>
        </p:nvSpPr>
        <p:spPr>
          <a:xfrm>
            <a:off x="8317858" y="4237597"/>
            <a:ext cx="831416"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：外務省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F22BCF5A-1C7C-450E-B958-AFA477B8C913}"/>
              </a:ext>
            </a:extLst>
          </p:cNvPr>
          <p:cNvSpPr/>
          <p:nvPr/>
        </p:nvSpPr>
        <p:spPr>
          <a:xfrm>
            <a:off x="4458649" y="6613796"/>
            <a:ext cx="1724049"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：公立大学法人大阪</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F22BCF5A-1C7C-450E-B958-AFA477B8C913}"/>
              </a:ext>
            </a:extLst>
          </p:cNvPr>
          <p:cNvSpPr/>
          <p:nvPr/>
        </p:nvSpPr>
        <p:spPr>
          <a:xfrm>
            <a:off x="7905851" y="3171244"/>
            <a:ext cx="1812925"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スライド番号プレースホルダー 1"/>
          <p:cNvSpPr>
            <a:spLocks noGrp="1"/>
          </p:cNvSpPr>
          <p:nvPr>
            <p:ph type="sldNum" sz="quarter" idx="12"/>
          </p:nvPr>
        </p:nvSpPr>
        <p:spPr>
          <a:xfrm>
            <a:off x="8465957" y="657506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6162617" y="5136125"/>
            <a:ext cx="2772000" cy="166904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角丸四角形 28"/>
          <p:cNvSpPr/>
          <p:nvPr/>
        </p:nvSpPr>
        <p:spPr>
          <a:xfrm>
            <a:off x="6158156" y="5119372"/>
            <a:ext cx="2746557" cy="29298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スーパーシティ型国家戦略</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a:t>
            </a:r>
            <a:endParaRPr kumimoji="0" lang="en-US" altLang="ja-JP" sz="1400" b="1" i="0" u="none" strike="noStrike" kern="1200" cap="none" spc="0" normalizeH="0" baseline="0" noProof="0" dirty="0">
              <a:ln>
                <a:noFill/>
              </a:ln>
              <a:solidFill>
                <a:srgbClr val="FFC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テキスト ボックス 50"/>
          <p:cNvSpPr txBox="1"/>
          <p:nvPr/>
        </p:nvSpPr>
        <p:spPr>
          <a:xfrm>
            <a:off x="6134425" y="5414846"/>
            <a:ext cx="2792266" cy="128630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年４月、スーパーシティ型国家戦略特区に区域指定。</a:t>
            </a: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endPar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夢洲及びうめきた２期を対象エリアとして、様々な先端的サービスの実証や実装を進めることで、住民</a:t>
            </a: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QOL</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の向上と都市競争力の強化をめざす。</a:t>
            </a:r>
            <a:endPar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5" name="正方形/長方形 64"/>
          <p:cNvSpPr/>
          <p:nvPr/>
        </p:nvSpPr>
        <p:spPr>
          <a:xfrm>
            <a:off x="304800" y="5549900"/>
            <a:ext cx="2721570" cy="11322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defTabSz="914372">
              <a:lnSpc>
                <a:spcPts val="1200"/>
              </a:lnSpc>
              <a:defRPr/>
            </a:pP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r>
              <a:rPr kumimoji="0" lang="ja-JP" altLang="en-US" sz="1000" b="1" dirty="0">
                <a:solidFill>
                  <a:prstClr val="black"/>
                </a:solidFill>
                <a:latin typeface="BIZ UDゴシック" panose="020B0400000000000000" pitchFamily="49" charset="-128"/>
                <a:ea typeface="BIZ UDゴシック" panose="020B0400000000000000" pitchFamily="49" charset="-128"/>
              </a:rPr>
              <a:t>スタートアップへの支援</a:t>
            </a: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endParaRPr kumimoji="0" lang="en-US" altLang="ja-JP" sz="1000" i="1"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大阪産業局、大阪府、大阪市、堺市、経済団体、大学、金融機関等で連携</a:t>
            </a: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スタートアップの創出・成長支援、人材育成・流動化、海外スタートアップの誘致</a:t>
            </a:r>
            <a:endParaRPr kumimoji="0" lang="en-US" altLang="ja-JP" sz="1000"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万博で活躍する、スタートアップの創出</a:t>
            </a:r>
          </a:p>
        </p:txBody>
      </p:sp>
    </p:spTree>
    <p:extLst>
      <p:ext uri="{BB962C8B-B14F-4D97-AF65-F5344CB8AC3E}">
        <p14:creationId xmlns:p14="http://schemas.microsoft.com/office/powerpoint/2010/main" val="176027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目次</a:t>
            </a:r>
          </a:p>
        </p:txBody>
      </p:sp>
      <p:sp>
        <p:nvSpPr>
          <p:cNvPr id="3" name="テキスト ボックス 2">
            <a:extLst>
              <a:ext uri="{FF2B5EF4-FFF2-40B4-BE49-F238E27FC236}">
                <a16:creationId xmlns:a16="http://schemas.microsoft.com/office/drawing/2014/main" id="{97A54F4A-1B56-4A73-9511-CD6A2ABD06EA}"/>
              </a:ext>
            </a:extLst>
          </p:cNvPr>
          <p:cNvSpPr txBox="1"/>
          <p:nvPr/>
        </p:nvSpPr>
        <p:spPr>
          <a:xfrm>
            <a:off x="235245" y="910422"/>
            <a:ext cx="4206126" cy="5447645"/>
          </a:xfrm>
          <a:prstGeom prst="rect">
            <a:avLst/>
          </a:prstGeom>
          <a:noFill/>
        </p:spPr>
        <p:txBody>
          <a:bodyPr wrap="square" rtlCol="0">
            <a:spAutoFit/>
          </a:bodyPr>
          <a:lstStyle/>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第１章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改定趣旨</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４</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ビジョン改定の基本的な考え方 </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大阪が</a:t>
            </a:r>
            <a:r>
              <a:rPr kumimoji="1" lang="ja-JP" altLang="en-US" sz="1400" dirty="0">
                <a:solidFill>
                  <a:prstClr val="black"/>
                </a:solidFill>
                <a:latin typeface="BIZ UDゴシック" panose="020B0400000000000000" pitchFamily="49" charset="-128"/>
                <a:ea typeface="BIZ UDゴシック" panose="020B0400000000000000" pitchFamily="49" charset="-128"/>
              </a:rPr>
              <a:t>めざ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す副首都の姿の再定義 </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目標と戦略・工程の再構築</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７</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数値目標</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８</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副首都・大阪実現への全体イメージ図</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10</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副首都・大阪が果たすべき４つの役割</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12</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　これまでの取組</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15</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　大阪の強み</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27</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defTabSz="415925">
              <a:tabLst>
                <a:tab pos="7354888" algn="r"/>
              </a:tabLst>
              <a:defRPr/>
            </a:pPr>
            <a:r>
              <a:rPr kumimoji="1" lang="ja-JP" altLang="en-US" sz="1600" b="1" dirty="0">
                <a:solidFill>
                  <a:prstClr val="black"/>
                </a:solidFill>
                <a:latin typeface="BIZ UDゴシック" panose="020B0400000000000000" pitchFamily="49" charset="-128"/>
                <a:ea typeface="BIZ UDゴシック" panose="020B0400000000000000" pitchFamily="49" charset="-128"/>
              </a:rPr>
              <a:t>第３章</a:t>
            </a:r>
            <a:endParaRPr kumimoji="1" lang="en-US" altLang="ja-JP" sz="1600"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今後の取組の方向性</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36</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世界標準の都市機能の充実</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noProof="0" dirty="0">
                <a:latin typeface="BIZ UDゴシック" panose="020B0400000000000000" pitchFamily="49" charset="-128"/>
                <a:ea typeface="BIZ UDゴシック" panose="020B0400000000000000" pitchFamily="49" charset="-128"/>
              </a:rPr>
              <a:t>39</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府市一体を核に行政体制の整備</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46</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チャレンジを促す経済政策</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50</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defTabSz="415925">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今後の進め方</a:t>
            </a:r>
            <a:r>
              <a:rPr kumimoji="1" lang="en-US" altLang="ja-JP" sz="16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6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solidFill>
                  <a:prstClr val="black"/>
                </a:solidFill>
                <a:latin typeface="BIZ UDゴシック" panose="020B0400000000000000" pitchFamily="49" charset="-128"/>
                <a:ea typeface="BIZ UDゴシック" panose="020B0400000000000000" pitchFamily="49" charset="-128"/>
              </a:rPr>
              <a:t>52</a:t>
            </a:r>
          </a:p>
          <a:p>
            <a:pPr defTabSz="415925">
              <a:tabLst>
                <a:tab pos="7354888" algn="r"/>
              </a:tabLst>
              <a:defRPr/>
            </a:pPr>
            <a:endParaRPr kumimoji="1" lang="en-US" altLang="ja-JP" sz="1400" b="1" dirty="0">
              <a:solidFill>
                <a:prstClr val="black"/>
              </a:solidFill>
              <a:latin typeface="BIZ UDゴシック" panose="020B0400000000000000" pitchFamily="49" charset="-128"/>
              <a:ea typeface="BIZ UDゴシック" panose="020B0400000000000000" pitchFamily="49" charset="-128"/>
            </a:endParaRPr>
          </a:p>
          <a:p>
            <a:pPr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用語解説</a:t>
            </a:r>
            <a:r>
              <a:rPr kumimoji="1" lang="en-US" altLang="ja-JP" sz="14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solidFill>
                  <a:prstClr val="black"/>
                </a:solidFill>
                <a:latin typeface="BIZ UDゴシック" panose="020B0400000000000000" pitchFamily="49" charset="-128"/>
                <a:ea typeface="BIZ UDゴシック" panose="020B0400000000000000" pitchFamily="49" charset="-128"/>
              </a:rPr>
              <a:t>54</a:t>
            </a:r>
          </a:p>
          <a:p>
            <a:pPr defTabSz="415925">
              <a:tabLst>
                <a:tab pos="7354888" algn="r"/>
              </a:tabLst>
              <a:defRPr/>
            </a:pP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7A54F4A-1B56-4A73-9511-CD6A2ABD06EA}"/>
              </a:ext>
            </a:extLst>
          </p:cNvPr>
          <p:cNvSpPr txBox="1"/>
          <p:nvPr/>
        </p:nvSpPr>
        <p:spPr>
          <a:xfrm>
            <a:off x="4536885" y="674199"/>
            <a:ext cx="4398109" cy="2954655"/>
          </a:xfrm>
          <a:prstGeom prst="rect">
            <a:avLst/>
          </a:prstGeom>
          <a:noFill/>
        </p:spPr>
        <p:txBody>
          <a:bodyPr wrap="square" rtlCol="0">
            <a:spAutoFit/>
          </a:bodyPr>
          <a:lstStyle/>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defTabSz="415925">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参考資料</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　参考１</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指標でみる経済・社会の動き</a:t>
            </a:r>
            <a:r>
              <a:rPr kumimoji="1" lang="en-US" altLang="ja-JP" sz="14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60</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参考２</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海外の成長都市の取組</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66</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参考３</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「副首都ビジョン」のバージョンアップ</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に向けた意見交換会</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68</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参考４</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副首都の必要性について</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「世界経済の動きと日本の状況」</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88</a:t>
            </a:r>
          </a:p>
          <a:p>
            <a:pPr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466930785"/>
              </p:ext>
            </p:extLst>
          </p:nvPr>
        </p:nvGraphicFramePr>
        <p:xfrm>
          <a:off x="7312253" y="3944983"/>
          <a:ext cx="1622741" cy="447305"/>
        </p:xfrm>
        <a:graphic>
          <a:graphicData uri="http://schemas.openxmlformats.org/drawingml/2006/table">
            <a:tbl>
              <a:tblPr firstRow="1" firstCol="1" bandRow="1">
                <a:tableStyleId>{5C22544A-7EE6-4342-B048-85BDC9FD1C3A}</a:tableStyleId>
              </a:tblPr>
              <a:tblGrid>
                <a:gridCol w="1622741">
                  <a:extLst>
                    <a:ext uri="{9D8B030D-6E8A-4147-A177-3AD203B41FA5}">
                      <a16:colId xmlns:a16="http://schemas.microsoft.com/office/drawing/2014/main" val="436663866"/>
                    </a:ext>
                  </a:extLst>
                </a:gridCol>
              </a:tblGrid>
              <a:tr h="447305">
                <a:tc>
                  <a:txBody>
                    <a:bodyPr/>
                    <a:lstStyle/>
                    <a:p>
                      <a:pPr marL="104775" marR="0" lvl="0" indent="-104775" algn="just" defTabSz="914400" rtl="0" eaLnBrk="1" fontAlgn="auto" latinLnBrk="0" hangingPunct="1">
                        <a:lnSpc>
                          <a:spcPct val="100000"/>
                        </a:lnSpc>
                        <a:spcBef>
                          <a:spcPts val="0"/>
                        </a:spcBef>
                        <a:spcAft>
                          <a:spcPts val="0"/>
                        </a:spcAft>
                        <a:buClrTx/>
                        <a:buSzTx/>
                        <a:buFontTx/>
                        <a:buNone/>
                        <a:tabLst/>
                        <a:defRPr/>
                      </a:pPr>
                      <a:r>
                        <a:rPr lang="en-US" altLang="ja-JP" sz="1000" b="0" kern="100" dirty="0">
                          <a:solidFill>
                            <a:schemeClr val="tx1"/>
                          </a:solidFill>
                          <a:effectLst/>
                          <a:latin typeface="BIZ UDゴシック" panose="020B0400000000000000" pitchFamily="49" charset="-128"/>
                          <a:ea typeface="BIZ UDゴシック" panose="020B0400000000000000" pitchFamily="49" charset="-128"/>
                          <a:cs typeface="+mn-cs"/>
                        </a:rPr>
                        <a:t>2023</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mn-cs"/>
                        </a:rPr>
                        <a:t>年</a:t>
                      </a:r>
                      <a:r>
                        <a:rPr lang="ja-JP" altLang="en-US" sz="1000" b="0" kern="100" dirty="0" smtClean="0">
                          <a:solidFill>
                            <a:schemeClr val="tx1"/>
                          </a:solidFill>
                          <a:effectLst/>
                          <a:latin typeface="BIZ UDゴシック" panose="020B0400000000000000" pitchFamily="49" charset="-128"/>
                          <a:ea typeface="BIZ UDゴシック" panose="020B0400000000000000" pitchFamily="49" charset="-128"/>
                          <a:cs typeface="+mn-cs"/>
                        </a:rPr>
                        <a:t>９月</a:t>
                      </a:r>
                      <a:r>
                        <a:rPr lang="en-US" altLang="ja-JP" sz="1000" b="0" kern="100" smtClean="0">
                          <a:solidFill>
                            <a:schemeClr val="tx1"/>
                          </a:solidFill>
                          <a:effectLst/>
                          <a:latin typeface="BIZ UDゴシック" panose="020B0400000000000000" pitchFamily="49" charset="-128"/>
                          <a:ea typeface="BIZ UDゴシック" panose="020B0400000000000000" pitchFamily="49" charset="-128"/>
                          <a:cs typeface="+mn-cs"/>
                        </a:rPr>
                        <a:t>28</a:t>
                      </a:r>
                      <a:r>
                        <a:rPr lang="ja-JP" altLang="en-US" sz="1000" b="0" kern="100" smtClean="0">
                          <a:solidFill>
                            <a:schemeClr val="tx1"/>
                          </a:solidFill>
                          <a:effectLst/>
                          <a:latin typeface="BIZ UDゴシック" panose="020B0400000000000000" pitchFamily="49" charset="-128"/>
                          <a:ea typeface="BIZ UDゴシック" panose="020B0400000000000000" pitchFamily="49" charset="-128"/>
                          <a:cs typeface="+mn-cs"/>
                        </a:rPr>
                        <a:t>日</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mn-cs"/>
                        </a:rPr>
                        <a:t>　第４版</a:t>
                      </a:r>
                      <a:endParaRPr lang="ja-JP" sz="105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168227036"/>
                  </a:ext>
                </a:extLst>
              </a:tr>
            </a:tbl>
          </a:graphicData>
        </a:graphic>
      </p:graphicFrame>
    </p:spTree>
    <p:extLst>
      <p:ext uri="{BB962C8B-B14F-4D97-AF65-F5344CB8AC3E}">
        <p14:creationId xmlns:p14="http://schemas.microsoft.com/office/powerpoint/2010/main" val="361518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a:t>
            </a:r>
            <a:r>
              <a:rPr kumimoji="1" lang="ja-JP" altLang="en-US" sz="1600" b="1" dirty="0">
                <a:solidFill>
                  <a:prstClr val="black"/>
                </a:solidFill>
                <a:latin typeface="BIZ UDゴシック" panose="020B0400000000000000" pitchFamily="49" charset="-128"/>
                <a:ea typeface="BIZ UDゴシック" panose="020B0400000000000000" pitchFamily="49" charset="-128"/>
              </a:rPr>
              <a:t>生か</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した取組～都市魅力の向上と大阪の発展に向けたインパクト創出～</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150673" y="494332"/>
            <a:ext cx="5821493" cy="220064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36000" bIns="144000" rtlCol="0" anchor="ctr" anchorCtr="0">
            <a:noAutofit/>
          </a:bodyPr>
          <a:lstStyle/>
          <a:p>
            <a:pPr marL="108000" marR="0" lvl="0" indent="-10800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民間活力を</a:t>
            </a:r>
            <a:r>
              <a:rPr kumimoji="1" lang="ja-JP" altLang="en-US" sz="1400" b="1" dirty="0">
                <a:solidFill>
                  <a:prstClr val="black"/>
                </a:solidFill>
                <a:latin typeface="BIZ UDゴシック" panose="020B0400000000000000" pitchFamily="49" charset="-128"/>
                <a:ea typeface="BIZ UDゴシック" panose="020B0400000000000000" pitchFamily="49" charset="-128"/>
              </a:rPr>
              <a:t>生か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した都市魅力の向上</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等に関する主な実績として、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経営改善やポテンシャルの更なる有効活用に向けた、</a:t>
            </a:r>
            <a:r>
              <a:rPr kumimoji="1" lang="ja-JP" altLang="en-US" sz="1400" dirty="0">
                <a:solidFill>
                  <a:prstClr val="black"/>
                </a:solidFill>
                <a:latin typeface="BIZ UDゴシック" panose="020B0400000000000000" pitchFamily="49" charset="-128"/>
                <a:ea typeface="BIZ UDゴシック" panose="020B0400000000000000" pitchFamily="49" charset="-128"/>
              </a:rPr>
              <a:t>全国でも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先駆的な取組である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大阪城公園パークマネジメント</a:t>
            </a:r>
            <a:r>
              <a:rPr kumimoji="1" lang="ja-JP" altLang="en-US" sz="1400" b="1" dirty="0">
                <a:solidFill>
                  <a:prstClr val="black"/>
                </a:solidFill>
                <a:latin typeface="BIZ UDゴシック" panose="020B0400000000000000" pitchFamily="49" charset="-128"/>
                <a:ea typeface="BIZ UDゴシック" panose="020B0400000000000000" pitchFamily="49" charset="-128"/>
              </a:rPr>
              <a:t>事業（</a:t>
            </a:r>
            <a:r>
              <a:rPr kumimoji="1" lang="en-US" altLang="ja-JP" sz="1400" b="1" dirty="0">
                <a:solidFill>
                  <a:prstClr val="black"/>
                </a:solidFill>
                <a:latin typeface="BIZ UDゴシック" panose="020B0400000000000000" pitchFamily="49" charset="-128"/>
                <a:ea typeface="BIZ UDゴシック" panose="020B0400000000000000" pitchFamily="49" charset="-128"/>
              </a:rPr>
              <a:t>PMO</a:t>
            </a:r>
            <a:r>
              <a:rPr kumimoji="1" lang="ja-JP" altLang="en-US" sz="1400" b="1" dirty="0">
                <a:solidFill>
                  <a:prstClr val="black"/>
                </a:solidFill>
                <a:latin typeface="BIZ UDゴシック" panose="020B0400000000000000" pitchFamily="49" charset="-128"/>
                <a:ea typeface="BIZ UDゴシック" panose="020B0400000000000000" pitchFamily="49" charset="-128"/>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の実施、</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PPP</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事業による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天王寺公園</a:t>
            </a:r>
            <a:r>
              <a:rPr kumimoji="1" lang="ja-JP" altLang="en-US" sz="1400" b="1" dirty="0">
                <a:solidFill>
                  <a:prstClr val="black"/>
                </a:solidFill>
                <a:latin typeface="BIZ UDゴシック" panose="020B0400000000000000" pitchFamily="49" charset="-128"/>
                <a:ea typeface="BIZ UDゴシック" panose="020B0400000000000000" pitchFamily="49" charset="-128"/>
              </a:rPr>
              <a:t>エントランスエリアのリニュ</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ー</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アルオープン</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大阪発展の起爆剤</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として、構想から数年で開催決定に</a:t>
            </a:r>
            <a:r>
              <a:rPr kumimoji="1" lang="ja-JP" altLang="en-US" sz="1400" dirty="0">
                <a:solidFill>
                  <a:prstClr val="black"/>
                </a:solidFill>
                <a:latin typeface="BIZ UDゴシック" panose="020B0400000000000000" pitchFamily="49" charset="-128"/>
                <a:ea typeface="BIZ UDゴシック" panose="020B0400000000000000" pitchFamily="49" charset="-128"/>
              </a:rPr>
              <a:t>至った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や、国へ法整備を要望して実現した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dirty="0" err="1">
                <a:solidFill>
                  <a:prstClr val="black"/>
                </a:solidFill>
                <a:latin typeface="BIZ UDゴシック" panose="020B0400000000000000" pitchFamily="49" charset="-128"/>
                <a:ea typeface="BIZ UDゴシック" panose="020B0400000000000000" pitchFamily="49" charset="-128"/>
              </a:rPr>
              <a:t>の立地推</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dirty="0">
                <a:solidFill>
                  <a:prstClr val="black"/>
                </a:solidFill>
                <a:latin typeface="BIZ UDゴシック" panose="020B0400000000000000" pitchFamily="49" charset="-128"/>
                <a:ea typeface="BIZ UDゴシック" panose="020B0400000000000000" pitchFamily="49" charset="-128"/>
              </a:rPr>
              <a:t>進</a:t>
            </a: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a:t>
            </a:r>
            <a:r>
              <a:rPr kumimoji="1" lang="ja-JP" altLang="en-US" sz="1400" dirty="0">
                <a:solidFill>
                  <a:prstClr val="black"/>
                </a:solidFill>
                <a:latin typeface="BIZ UDゴシック" panose="020B0400000000000000" pitchFamily="49" charset="-128"/>
                <a:ea typeface="BIZ UDゴシック" panose="020B0400000000000000" pitchFamily="49" charset="-128"/>
              </a:rPr>
              <a:t>生か</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し、大阪が国を動かしてきた取組。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2" name="グループ化 1"/>
          <p:cNvGrpSpPr/>
          <p:nvPr/>
        </p:nvGrpSpPr>
        <p:grpSpPr>
          <a:xfrm>
            <a:off x="218679" y="2832575"/>
            <a:ext cx="2839641" cy="3607990"/>
            <a:chOff x="6123172" y="359509"/>
            <a:chExt cx="2839641" cy="3151919"/>
          </a:xfrm>
        </p:grpSpPr>
        <p:sp>
          <p:nvSpPr>
            <p:cNvPr id="10" name="角丸四角形 9"/>
            <p:cNvSpPr/>
            <p:nvPr/>
          </p:nvSpPr>
          <p:spPr>
            <a:xfrm>
              <a:off x="6136344" y="368865"/>
              <a:ext cx="2826469" cy="314256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1" name="グループ化 10"/>
            <p:cNvGrpSpPr/>
            <p:nvPr/>
          </p:nvGrpSpPr>
          <p:grpSpPr>
            <a:xfrm>
              <a:off x="6123172" y="359509"/>
              <a:ext cx="2826478" cy="1540053"/>
              <a:chOff x="162558" y="551999"/>
              <a:chExt cx="3650122" cy="1719034"/>
            </a:xfrm>
          </p:grpSpPr>
          <p:sp>
            <p:nvSpPr>
              <p:cNvPr id="12" name="テキスト ボックス 11"/>
              <p:cNvSpPr txBox="1"/>
              <p:nvPr/>
            </p:nvSpPr>
            <p:spPr>
              <a:xfrm>
                <a:off x="162558" y="954202"/>
                <a:ext cx="3650122" cy="131683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未来社会の実験場として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Society5.0</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社会を体現すること、ポストコロナの時代を生きていけることに希望を持つことができるような「いのち輝く未来社会」 をテーマとして開催。</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政府、地元自治体、経済界などオールジャパン体制で準備中。</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角丸四角形 13"/>
              <p:cNvSpPr/>
              <p:nvPr/>
            </p:nvSpPr>
            <p:spPr>
              <a:xfrm>
                <a:off x="174859" y="551999"/>
                <a:ext cx="2307354" cy="3543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大阪・関西万博</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 name="グループ化 2"/>
          <p:cNvGrpSpPr/>
          <p:nvPr/>
        </p:nvGrpSpPr>
        <p:grpSpPr>
          <a:xfrm>
            <a:off x="3143684" y="2843284"/>
            <a:ext cx="2855052" cy="3597279"/>
            <a:chOff x="200025" y="3576668"/>
            <a:chExt cx="2855052" cy="3112681"/>
          </a:xfrm>
        </p:grpSpPr>
        <p:sp>
          <p:nvSpPr>
            <p:cNvPr id="16" name="角丸四角形 15"/>
            <p:cNvSpPr/>
            <p:nvPr/>
          </p:nvSpPr>
          <p:spPr>
            <a:xfrm>
              <a:off x="228608" y="3582802"/>
              <a:ext cx="2826469" cy="310654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8" name="グループ化 17"/>
            <p:cNvGrpSpPr/>
            <p:nvPr/>
          </p:nvGrpSpPr>
          <p:grpSpPr>
            <a:xfrm>
              <a:off x="200025" y="3576668"/>
              <a:ext cx="2826477" cy="1242906"/>
              <a:chOff x="142655" y="918950"/>
              <a:chExt cx="3650122" cy="1252866"/>
            </a:xfrm>
          </p:grpSpPr>
          <p:sp>
            <p:nvSpPr>
              <p:cNvPr id="19" name="テキスト ボックス 18"/>
              <p:cNvSpPr txBox="1"/>
              <p:nvPr/>
            </p:nvSpPr>
            <p:spPr>
              <a:xfrm>
                <a:off x="142655" y="1262392"/>
                <a:ext cx="3650122" cy="90942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民間の知恵と工夫を最大限に</a:t>
                </a: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生か</a:t>
                </a:r>
                <a:r>
                  <a:rPr kumimoji="0" lang="ja-JP" altLang="en-US" sz="12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す民設</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民営のプロジェクト。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「大阪・夢洲地区特定複合観光施設区域の整備に関する計画」について、国へ認定申請済（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角丸四角形 19"/>
              <p:cNvSpPr/>
              <p:nvPr/>
            </p:nvSpPr>
            <p:spPr>
              <a:xfrm>
                <a:off x="179558" y="918950"/>
                <a:ext cx="2307353"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IR</a:t>
                </a:r>
              </a:p>
            </p:txBody>
          </p:sp>
        </p:grpSp>
      </p:grpSp>
      <p:grpSp>
        <p:nvGrpSpPr>
          <p:cNvPr id="31" name="グループ化 30"/>
          <p:cNvGrpSpPr/>
          <p:nvPr/>
        </p:nvGrpSpPr>
        <p:grpSpPr>
          <a:xfrm>
            <a:off x="6062458" y="518997"/>
            <a:ext cx="3044049" cy="5927830"/>
            <a:chOff x="4638537" y="778831"/>
            <a:chExt cx="3402571" cy="2579976"/>
          </a:xfrm>
        </p:grpSpPr>
        <p:pic>
          <p:nvPicPr>
            <p:cNvPr id="33" name="図 32"/>
            <p:cNvPicPr>
              <a:picLocks noChangeAspect="1"/>
            </p:cNvPicPr>
            <p:nvPr/>
          </p:nvPicPr>
          <p:blipFill>
            <a:blip r:embed="rId3"/>
            <a:stretch>
              <a:fillRect/>
            </a:stretch>
          </p:blipFill>
          <p:spPr>
            <a:xfrm>
              <a:off x="5355633" y="2625814"/>
              <a:ext cx="1949356" cy="526766"/>
            </a:xfrm>
            <a:prstGeom prst="rect">
              <a:avLst/>
            </a:prstGeom>
          </p:spPr>
        </p:pic>
        <p:sp>
          <p:nvSpPr>
            <p:cNvPr id="32" name="角丸四角形 31"/>
            <p:cNvSpPr/>
            <p:nvPr/>
          </p:nvSpPr>
          <p:spPr>
            <a:xfrm>
              <a:off x="4638537" y="820356"/>
              <a:ext cx="3402571" cy="2538451"/>
            </a:xfrm>
            <a:prstGeom prst="roundRect">
              <a:avLst>
                <a:gd name="adj" fmla="val 632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ts val="156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年４月より、大阪城パークマネジメント事業（</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PMO</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）による飲食店やショップの充実、駅前エリアの整備、</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園内交通システム</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による回遊性向上などの取組を実施。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月に天王寺公園エントランスエリアがリニューアルオープン。</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中心に大規模な芝生広場を整備するなど、シンボル性の高い景観を形成。</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8ACAD880-B161-5340-A65A-D40630EFBD93}"/>
                </a:ext>
              </a:extLst>
            </p:cNvPr>
            <p:cNvSpPr/>
            <p:nvPr/>
          </p:nvSpPr>
          <p:spPr>
            <a:xfrm>
              <a:off x="5230690" y="2419587"/>
              <a:ext cx="2744935"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JO-TERRACE</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OSAKA</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（物販・飲食施設））</a:t>
              </a:r>
            </a:p>
          </p:txBody>
        </p:sp>
        <p:sp>
          <p:nvSpPr>
            <p:cNvPr id="35" name="正方形/長方形 34">
              <a:extLst>
                <a:ext uri="{FF2B5EF4-FFF2-40B4-BE49-F238E27FC236}">
                  <a16:creationId xmlns:a16="http://schemas.microsoft.com/office/drawing/2014/main" id="{8ACAD880-B161-5340-A65A-D40630EFBD93}"/>
                </a:ext>
              </a:extLst>
            </p:cNvPr>
            <p:cNvSpPr/>
            <p:nvPr/>
          </p:nvSpPr>
          <p:spPr>
            <a:xfrm>
              <a:off x="5446038" y="3156033"/>
              <a:ext cx="2401969"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（天王寺公園エントランスエリア）</a:t>
              </a:r>
            </a:p>
          </p:txBody>
        </p:sp>
        <p:sp>
          <p:nvSpPr>
            <p:cNvPr id="36" name="角丸四角形 35"/>
            <p:cNvSpPr/>
            <p:nvPr/>
          </p:nvSpPr>
          <p:spPr>
            <a:xfrm>
              <a:off x="4684997" y="778831"/>
              <a:ext cx="3290628" cy="151811"/>
            </a:xfrm>
            <a:prstGeom prst="roundRect">
              <a:avLst>
                <a:gd name="adj" fmla="val 21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民間活力の導入による公園の魅力向上</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7" name="図 3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372396" y="1924492"/>
              <a:ext cx="1934850" cy="501641"/>
            </a:xfrm>
            <a:prstGeom prst="rect">
              <a:avLst/>
            </a:prstGeom>
            <a:ln>
              <a:solidFill>
                <a:schemeClr val="tx1"/>
              </a:solidFill>
            </a:ln>
          </p:spPr>
        </p:pic>
      </p:grpSp>
      <p:pic>
        <p:nvPicPr>
          <p:cNvPr id="24" name="図 23"/>
          <p:cNvPicPr>
            <a:picLocks noChangeAspect="1"/>
          </p:cNvPicPr>
          <p:nvPr/>
        </p:nvPicPr>
        <p:blipFill>
          <a:blip r:embed="rId5"/>
          <a:stretch>
            <a:fillRect/>
          </a:stretch>
        </p:blipFill>
        <p:spPr>
          <a:xfrm>
            <a:off x="390373" y="4637332"/>
            <a:ext cx="2590032" cy="1347363"/>
          </a:xfrm>
          <a:prstGeom prst="rect">
            <a:avLst/>
          </a:prstGeom>
        </p:spPr>
      </p:pic>
      <p:sp>
        <p:nvSpPr>
          <p:cNvPr id="28" name="正方形/長方形 27">
            <a:extLst>
              <a:ext uri="{FF2B5EF4-FFF2-40B4-BE49-F238E27FC236}">
                <a16:creationId xmlns:a16="http://schemas.microsoft.com/office/drawing/2014/main" id="{F22BCF5A-1C7C-450E-B958-AFA477B8C913}"/>
              </a:ext>
            </a:extLst>
          </p:cNvPr>
          <p:cNvSpPr/>
          <p:nvPr/>
        </p:nvSpPr>
        <p:spPr>
          <a:xfrm>
            <a:off x="910797" y="5980927"/>
            <a:ext cx="2306616"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2025</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年日本国際博覧会出展参加説明会資料</a:t>
            </a:r>
            <a:endParaRPr kumimoji="0" lang="en-US" altLang="zh-TW"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9" name="スライド番号プレースホルダー 1"/>
          <p:cNvSpPr>
            <a:spLocks noGrp="1"/>
          </p:cNvSpPr>
          <p:nvPr>
            <p:ph type="sldNum" sz="quarter" idx="12"/>
          </p:nvPr>
        </p:nvSpPr>
        <p:spPr>
          <a:xfrm>
            <a:off x="8436891" y="649023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7" name="図 6" descr="草, 建物, 市, 跡 が含まれている画像&#10;&#10;自動的に生成された説明">
            <a:extLst>
              <a:ext uri="{FF2B5EF4-FFF2-40B4-BE49-F238E27FC236}">
                <a16:creationId xmlns:a16="http://schemas.microsoft.com/office/drawing/2014/main" id="{DBC6CBE7-7635-5C7C-F22C-464223ABF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988" y="4548381"/>
            <a:ext cx="2713992" cy="1525264"/>
          </a:xfrm>
          <a:prstGeom prst="rect">
            <a:avLst/>
          </a:prstGeom>
        </p:spPr>
      </p:pic>
      <p:sp>
        <p:nvSpPr>
          <p:cNvPr id="13" name="テキスト ボックス 12">
            <a:extLst>
              <a:ext uri="{FF2B5EF4-FFF2-40B4-BE49-F238E27FC236}">
                <a16:creationId xmlns:a16="http://schemas.microsoft.com/office/drawing/2014/main" id="{736FFEEF-2560-47CE-EFC8-B830B2BA8B5D}"/>
              </a:ext>
            </a:extLst>
          </p:cNvPr>
          <p:cNvSpPr txBox="1"/>
          <p:nvPr/>
        </p:nvSpPr>
        <p:spPr>
          <a:xfrm>
            <a:off x="4859910" y="6070466"/>
            <a:ext cx="1563756" cy="200055"/>
          </a:xfrm>
          <a:prstGeom prst="rect">
            <a:avLst/>
          </a:prstGeom>
          <a:noFill/>
        </p:spPr>
        <p:txBody>
          <a:bodyPr wrap="square">
            <a:spAutoFit/>
          </a:bodyPr>
          <a:lstStyle/>
          <a:p>
            <a:r>
              <a:rPr lang="zh-CN" altLang="en-US" sz="700" dirty="0">
                <a:solidFill>
                  <a:prstClr val="black"/>
                </a:solidFill>
                <a:latin typeface="BIZ UDゴシック" panose="020B0400000000000000" pitchFamily="49" charset="-128"/>
                <a:ea typeface="BIZ UDゴシック" panose="020B0400000000000000" pitchFamily="49" charset="-128"/>
              </a:rPr>
              <a:t>提供：大阪ＩＲ株式会社</a:t>
            </a:r>
            <a:endParaRPr lang="ja-JP" altLang="en-US" sz="7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28889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789" y="141527"/>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持続的な経済成長のための取組～世界に誇れる都市空間の創造～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正方形/長方形 19"/>
          <p:cNvSpPr/>
          <p:nvPr/>
        </p:nvSpPr>
        <p:spPr>
          <a:xfrm>
            <a:off x="228600" y="496302"/>
            <a:ext cx="8753369" cy="84808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285750" marR="0" lvl="0" indent="-285750" algn="l" defTabSz="457200" rtl="0" eaLnBrk="1" fontAlgn="auto" latinLnBrk="0" hangingPunct="1">
              <a:lnSpc>
                <a:spcPts val="2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グローバル競争力の更なる強化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の民間開発を推進するとともに、</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東海道線支線の地下化及び新駅設置、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といった国際的広域拠点と都心部との結節強化に着手。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角丸四角形 20"/>
          <p:cNvSpPr/>
          <p:nvPr/>
        </p:nvSpPr>
        <p:spPr>
          <a:xfrm>
            <a:off x="221420" y="1503619"/>
            <a:ext cx="2768425" cy="327249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5" name="グループ化 34"/>
          <p:cNvGrpSpPr/>
          <p:nvPr/>
        </p:nvGrpSpPr>
        <p:grpSpPr>
          <a:xfrm>
            <a:off x="172027" y="1495889"/>
            <a:ext cx="2826477" cy="1116712"/>
            <a:chOff x="144239" y="941269"/>
            <a:chExt cx="3650122" cy="1106431"/>
          </a:xfrm>
        </p:grpSpPr>
        <p:sp>
          <p:nvSpPr>
            <p:cNvPr id="37" name="テキスト ボックス 36"/>
            <p:cNvSpPr txBox="1"/>
            <p:nvPr/>
          </p:nvSpPr>
          <p:spPr>
            <a:xfrm>
              <a:off x="144239" y="1258602"/>
              <a:ext cx="3650122" cy="789098"/>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「みどり」と「イノベーション」の融合拠点の実現を</a:t>
              </a:r>
              <a:r>
                <a:rPr lang="ja-JP" altLang="en-US" sz="1100" dirty="0" err="1">
                  <a:solidFill>
                    <a:prstClr val="black"/>
                  </a:solidFill>
                  <a:latin typeface="BIZ UDゴシック" panose="020B0400000000000000" pitchFamily="49" charset="-128"/>
                  <a:ea typeface="BIZ UDゴシック" panose="020B0400000000000000" pitchFamily="49" charset="-128"/>
                </a:rPr>
                <a:t>めざ</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し、大阪・関西万博の前年の</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2024</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年夏頃の一部先行まちびらきに向け、民間整備等を着実に推進。</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7"/>
            <p:cNvSpPr/>
            <p:nvPr/>
          </p:nvSpPr>
          <p:spPr>
            <a:xfrm>
              <a:off x="193156" y="941269"/>
              <a:ext cx="3279323" cy="317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a:t>
              </a:r>
              <a:r>
                <a:rPr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２</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期のまちづくり</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nvGrpSpPr>
          <p:cNvPr id="47" name="グループ化 46"/>
          <p:cNvGrpSpPr/>
          <p:nvPr/>
        </p:nvGrpSpPr>
        <p:grpSpPr>
          <a:xfrm>
            <a:off x="3117031" y="1498949"/>
            <a:ext cx="5850572" cy="3277159"/>
            <a:chOff x="4662496" y="50886"/>
            <a:chExt cx="4440694" cy="3277159"/>
          </a:xfrm>
        </p:grpSpPr>
        <p:sp>
          <p:nvSpPr>
            <p:cNvPr id="48" name="角丸四角形 47"/>
            <p:cNvSpPr/>
            <p:nvPr/>
          </p:nvSpPr>
          <p:spPr>
            <a:xfrm>
              <a:off x="4669960" y="55555"/>
              <a:ext cx="4433230" cy="3272490"/>
            </a:xfrm>
            <a:prstGeom prst="roundRect">
              <a:avLst>
                <a:gd name="adj" fmla="val 4542"/>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50" name="テキスト ボックス 49"/>
            <p:cNvSpPr txBox="1"/>
            <p:nvPr/>
          </p:nvSpPr>
          <p:spPr>
            <a:xfrm>
              <a:off x="4736908" y="1596070"/>
              <a:ext cx="2338619" cy="1505985"/>
            </a:xfrm>
            <a:prstGeom prst="rect">
              <a:avLst/>
            </a:prstGeom>
            <a:solidFill>
              <a:schemeClr val="accent5">
                <a:lumMod val="20000"/>
                <a:lumOff val="80000"/>
              </a:schemeClr>
            </a:solidFill>
            <a:ln>
              <a:noFill/>
            </a:ln>
          </p:spPr>
          <p:txBody>
            <a:bodyPr wrap="square" lIns="36000" tIns="36000" rIns="36000" bIns="0" rtlCol="0" anchor="t" anchorCtr="0">
              <a:spAutoFit/>
            </a:bodyPr>
            <a:lstStyle/>
            <a:p>
              <a:pPr marL="144000" marR="0" lvl="0" indent="-144000" algn="l"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東海道線支線の地下化及び新駅設置、なにわ</a:t>
              </a:r>
              <a:r>
                <a:rPr kumimoji="0"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筋線の</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整備効果＞</a:t>
              </a:r>
              <a:endPar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東海道線支線の地下化やうめきた地区と関空を直結する新駅設置（大阪駅の新たな地下ホームとして整備）、なにわ筋線の整備により、アクセス時間は約</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2/3</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に短縮可能</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関西国際</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空港からの都心アクセス</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現在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整備後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p>
          </p:txBody>
        </p:sp>
        <p:sp>
          <p:nvSpPr>
            <p:cNvPr id="51" name="角丸四角形 50"/>
            <p:cNvSpPr/>
            <p:nvPr/>
          </p:nvSpPr>
          <p:spPr>
            <a:xfrm>
              <a:off x="4662496" y="50886"/>
              <a:ext cx="3910281" cy="3407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JR</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東海道線支線の地下化及び新駅設置、なに</a:t>
              </a: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わ筋線の整備</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2" name="正方形/長方形 10"/>
            <p:cNvSpPr>
              <a:spLocks noChangeArrowheads="1"/>
            </p:cNvSpPr>
            <p:nvPr/>
          </p:nvSpPr>
          <p:spPr bwMode="auto">
            <a:xfrm>
              <a:off x="5970558" y="3060760"/>
              <a:ext cx="1431800" cy="20005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関空快速利用</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4668293" y="617594"/>
              <a:ext cx="2360642" cy="857986"/>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国土軸（リニア・北陸新幹線、新名神高速等）や国際的広域拠点（関空、臨海部）と、「成長エンジン」である都心部との結節強化を実施。</a:t>
              </a:r>
            </a:p>
          </p:txBody>
        </p:sp>
      </p:grpSp>
      <p:pic>
        <p:nvPicPr>
          <p:cNvPr id="32" name="図 31"/>
          <p:cNvPicPr>
            <a:picLocks noChangeAspect="1"/>
          </p:cNvPicPr>
          <p:nvPr/>
        </p:nvPicPr>
        <p:blipFill>
          <a:blip r:embed="rId2"/>
          <a:stretch>
            <a:fillRect/>
          </a:stretch>
        </p:blipFill>
        <p:spPr>
          <a:xfrm>
            <a:off x="300564" y="2698235"/>
            <a:ext cx="1268262" cy="870735"/>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513" y="3728233"/>
            <a:ext cx="1274768" cy="718756"/>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9867" y="3728233"/>
            <a:ext cx="1249656" cy="718756"/>
          </a:xfrm>
          <a:prstGeom prst="rect">
            <a:avLst/>
          </a:prstGeom>
        </p:spPr>
      </p:pic>
      <p:sp>
        <p:nvSpPr>
          <p:cNvPr id="39" name="テキスト ボックス 38"/>
          <p:cNvSpPr txBox="1"/>
          <p:nvPr/>
        </p:nvSpPr>
        <p:spPr>
          <a:xfrm>
            <a:off x="325573" y="4425380"/>
            <a:ext cx="278153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年５月時点のイメージパースであり、今後変更となる可能性があります。</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1" name="テキスト ボックス 40"/>
          <p:cNvSpPr txBox="1"/>
          <p:nvPr/>
        </p:nvSpPr>
        <p:spPr>
          <a:xfrm>
            <a:off x="1910043" y="3521000"/>
            <a:ext cx="1178528"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2" name="テキスト ボックス 41"/>
          <p:cNvSpPr txBox="1"/>
          <p:nvPr/>
        </p:nvSpPr>
        <p:spPr>
          <a:xfrm>
            <a:off x="300340" y="2698235"/>
            <a:ext cx="1082527" cy="112432"/>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開発前のうめきた（</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2004</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44" name="テキスト ボックス 43"/>
          <p:cNvSpPr txBox="1"/>
          <p:nvPr/>
        </p:nvSpPr>
        <p:spPr>
          <a:xfrm>
            <a:off x="309867" y="3677782"/>
            <a:ext cx="2600414" cy="10672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うめきた</a:t>
            </a:r>
            <a:r>
              <a:rPr kumimoji="1" lang="ja-JP" altLang="en-US" sz="600" dirty="0">
                <a:solidFill>
                  <a:prstClr val="black"/>
                </a:solidFill>
                <a:latin typeface="BIZ UDゴシック" panose="020B0400000000000000" pitchFamily="49" charset="-128"/>
                <a:ea typeface="BIZ UDゴシック" panose="020B0400000000000000" pitchFamily="49" charset="-128"/>
              </a:rPr>
              <a:t>２</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期完成予定イメージ</a:t>
            </a:r>
          </a:p>
        </p:txBody>
      </p:sp>
      <p:pic>
        <p:nvPicPr>
          <p:cNvPr id="3" name="図 2"/>
          <p:cNvPicPr>
            <a:picLocks noChangeAspect="1"/>
          </p:cNvPicPr>
          <p:nvPr/>
        </p:nvPicPr>
        <p:blipFill>
          <a:blip r:embed="rId5"/>
          <a:stretch>
            <a:fillRect/>
          </a:stretch>
        </p:blipFill>
        <p:spPr>
          <a:xfrm>
            <a:off x="1607852" y="2696992"/>
            <a:ext cx="1366674" cy="864083"/>
          </a:xfrm>
          <a:prstGeom prst="rect">
            <a:avLst/>
          </a:prstGeom>
        </p:spPr>
      </p:pic>
      <p:sp>
        <p:nvSpPr>
          <p:cNvPr id="43" name="テキスト ボックス 42"/>
          <p:cNvSpPr txBox="1"/>
          <p:nvPr/>
        </p:nvSpPr>
        <p:spPr>
          <a:xfrm>
            <a:off x="1607077" y="2695116"/>
            <a:ext cx="1196513" cy="11555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現在のうめきた（</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11</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a:t>
            </a:r>
          </a:p>
        </p:txBody>
      </p:sp>
      <p:sp>
        <p:nvSpPr>
          <p:cNvPr id="25" name="テキスト ボックス 24"/>
          <p:cNvSpPr txBox="1"/>
          <p:nvPr/>
        </p:nvSpPr>
        <p:spPr>
          <a:xfrm>
            <a:off x="172027" y="5124319"/>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都市機能の充実を支える府市の制度に対する取組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正方形/長方形 25"/>
          <p:cNvSpPr/>
          <p:nvPr/>
        </p:nvSpPr>
        <p:spPr>
          <a:xfrm>
            <a:off x="228600" y="5564313"/>
            <a:ext cx="8739003" cy="79200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285750" marR="0" lvl="0" indent="-285750" algn="l" defTabSz="457200" rtl="0" eaLnBrk="1" fontAlgn="auto" latinLnBrk="0" hangingPunct="1">
              <a:lnSpc>
                <a:spcPts val="14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府市の一体的な行政運営の推進に向けた取組として、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成長戦略</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をはじめとする大阪の各種戦略の一元化や、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府市共同による副首都推進局や万博推進局、</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推進局、大阪都市計画局、大阪港湾局の設置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が挙げられる。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38342"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8" name="図 27"/>
          <p:cNvPicPr>
            <a:picLocks noChangeAspect="1"/>
          </p:cNvPicPr>
          <p:nvPr/>
        </p:nvPicPr>
        <p:blipFill rotWithShape="1">
          <a:blip r:embed="rId6"/>
          <a:srcRect l="349" r="1" b="2270"/>
          <a:stretch/>
        </p:blipFill>
        <p:spPr>
          <a:xfrm>
            <a:off x="6459775" y="1894302"/>
            <a:ext cx="2212222" cy="2814630"/>
          </a:xfrm>
          <a:prstGeom prst="rect">
            <a:avLst/>
          </a:prstGeom>
        </p:spPr>
      </p:pic>
    </p:spTree>
    <p:extLst>
      <p:ext uri="{BB962C8B-B14F-4D97-AF65-F5344CB8AC3E}">
        <p14:creationId xmlns:p14="http://schemas.microsoft.com/office/powerpoint/2010/main" val="192301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697518" y="2723447"/>
            <a:ext cx="2334970" cy="1530229"/>
          </a:xfrm>
          <a:prstGeom prst="rect">
            <a:avLst/>
          </a:prstGeom>
        </p:spPr>
      </p:pic>
      <p:pic>
        <p:nvPicPr>
          <p:cNvPr id="3" name="図 2"/>
          <p:cNvPicPr>
            <a:picLocks noChangeAspect="1"/>
          </p:cNvPicPr>
          <p:nvPr/>
        </p:nvPicPr>
        <p:blipFill>
          <a:blip r:embed="rId3"/>
          <a:stretch>
            <a:fillRect/>
          </a:stretch>
        </p:blipFill>
        <p:spPr>
          <a:xfrm>
            <a:off x="118996" y="2560988"/>
            <a:ext cx="2810500" cy="1658256"/>
          </a:xfrm>
          <a:prstGeom prst="rect">
            <a:avLst/>
          </a:prstGeom>
        </p:spPr>
      </p:pic>
      <p:sp>
        <p:nvSpPr>
          <p:cNvPr id="7" name="正方形/長方形 6"/>
          <p:cNvSpPr/>
          <p:nvPr/>
        </p:nvSpPr>
        <p:spPr>
          <a:xfrm>
            <a:off x="102353" y="813234"/>
            <a:ext cx="8957603" cy="11077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先に記載の府市一体の取組に加えて、府、市それぞれの財政再建の取組により、財政状況は大きく改善。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将来世代に負担を先送りしないことを基本に、健全で規律ある財政運営を行ってきた結果、府市ともに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地方債の残高は減少し財政調整基金が増加。また、経常収支比率は府市税収の増などにより回復。</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大阪府の減債基金については、計画的に復元が進み、</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年度末に復元が完了する見込み。</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大阪市の財務リスクの処理についても、阿倍野再開発やオーク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について市負担解消に目処。</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府市の財政再建の取組</a:t>
            </a:r>
          </a:p>
        </p:txBody>
      </p:sp>
      <p:sp>
        <p:nvSpPr>
          <p:cNvPr id="13" name="テキスト ボックス 12"/>
          <p:cNvSpPr txBox="1"/>
          <p:nvPr/>
        </p:nvSpPr>
        <p:spPr>
          <a:xfrm>
            <a:off x="102353" y="192474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1" name="テキスト ボックス 20"/>
          <p:cNvSpPr txBox="1"/>
          <p:nvPr/>
        </p:nvSpPr>
        <p:spPr>
          <a:xfrm>
            <a:off x="108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23" name="直線矢印コネクタ 22"/>
          <p:cNvCxnSpPr/>
          <p:nvPr/>
        </p:nvCxnSpPr>
        <p:spPr>
          <a:xfrm flipV="1">
            <a:off x="712337" y="2803108"/>
            <a:ext cx="1876395" cy="418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271598" y="2799372"/>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テキスト ボックス 24"/>
          <p:cNvSpPr txBox="1"/>
          <p:nvPr/>
        </p:nvSpPr>
        <p:spPr>
          <a:xfrm>
            <a:off x="563671" y="4181146"/>
            <a:ext cx="26001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：大阪府「大阪府の財政状況等について（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00" dirty="0">
                <a:solidFill>
                  <a:prstClr val="black"/>
                </a:solidFill>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案の概要」をもとに副首都推進局で作成</a:t>
            </a:r>
          </a:p>
        </p:txBody>
      </p:sp>
      <p:sp>
        <p:nvSpPr>
          <p:cNvPr id="26" name="テキスト ボックス 25"/>
          <p:cNvSpPr txBox="1"/>
          <p:nvPr/>
        </p:nvSpPr>
        <p:spPr>
          <a:xfrm>
            <a:off x="313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8" name="テキスト ボックス 27"/>
          <p:cNvSpPr txBox="1"/>
          <p:nvPr/>
        </p:nvSpPr>
        <p:spPr>
          <a:xfrm>
            <a:off x="4312019" y="4234476"/>
            <a:ext cx="198607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9" name="テキスト ボックス 28"/>
          <p:cNvSpPr txBox="1"/>
          <p:nvPr/>
        </p:nvSpPr>
        <p:spPr>
          <a:xfrm>
            <a:off x="619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0" name="正方形/長方形 29"/>
          <p:cNvSpPr/>
          <p:nvPr/>
        </p:nvSpPr>
        <p:spPr>
          <a:xfrm>
            <a:off x="6179421" y="2842505"/>
            <a:ext cx="344703" cy="1294848"/>
          </a:xfrm>
          <a:prstGeom prst="rect">
            <a:avLst/>
          </a:prstGeom>
          <a:gradFill flip="none" rotWithShape="1">
            <a:gsLst>
              <a:gs pos="14000">
                <a:srgbClr val="6F89B7"/>
              </a:gs>
              <a:gs pos="0">
                <a:schemeClr val="accent1">
                  <a:lumMod val="67000"/>
                </a:schemeClr>
              </a:gs>
              <a:gs pos="100000">
                <a:schemeClr val="accent1">
                  <a:lumMod val="97000"/>
                  <a:lumOff val="3000"/>
                </a:schemeClr>
              </a:gs>
              <a:gs pos="49000">
                <a:schemeClr val="accent1">
                  <a:lumMod val="40000"/>
                  <a:lumOff val="60000"/>
                  <a:alpha val="23000"/>
                </a:schemeClr>
              </a:gs>
            </a:gsLst>
            <a:lin ang="0" scaled="1"/>
            <a:tileRect/>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p:cNvSpPr/>
          <p:nvPr/>
        </p:nvSpPr>
        <p:spPr>
          <a:xfrm>
            <a:off x="6128039" y="3376038"/>
            <a:ext cx="467405" cy="255909"/>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減債基金</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借入累計額</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5,202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p:cNvSpPr/>
          <p:nvPr/>
        </p:nvSpPr>
        <p:spPr>
          <a:xfrm>
            <a:off x="6393064" y="2906394"/>
            <a:ext cx="386257" cy="1234685"/>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marL="0" marR="0" lvl="0" indent="0" algn="ctr" defTabSz="457200" rtl="0" eaLnBrk="1" fontAlgn="auto" latinLnBrk="0" hangingPunct="1">
              <a:lnSpc>
                <a:spcPts val="2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550" b="1" i="0" u="none" strike="noStrike" kern="1200" cap="none" spc="0" normalizeH="0" baseline="0" noProof="0" dirty="0">
                <a:ln>
                  <a:noFill/>
                </a:ln>
                <a:solidFill>
                  <a:prstClr val="black"/>
                </a:solidFill>
                <a:effectLst/>
                <a:uLnTx/>
                <a:uFillTx/>
                <a:latin typeface="Meiryo UI"/>
                <a:ea typeface="Meiryo UI"/>
                <a:cs typeface="+mn-cs"/>
              </a:rPr>
              <a:t>借入 ストップ</a:t>
            </a:r>
          </a:p>
        </p:txBody>
      </p:sp>
      <p:sp>
        <p:nvSpPr>
          <p:cNvPr id="33" name="テキスト ボックス 32"/>
          <p:cNvSpPr txBox="1"/>
          <p:nvPr/>
        </p:nvSpPr>
        <p:spPr>
          <a:xfrm>
            <a:off x="7056000" y="2573296"/>
            <a:ext cx="1537089"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これまでの減債基金の復元額</a:t>
            </a:r>
          </a:p>
        </p:txBody>
      </p:sp>
      <p:sp>
        <p:nvSpPr>
          <p:cNvPr id="35" name="テキスト ボックス 34"/>
          <p:cNvSpPr txBox="1"/>
          <p:nvPr/>
        </p:nvSpPr>
        <p:spPr>
          <a:xfrm>
            <a:off x="6473550" y="4246890"/>
            <a:ext cx="2746361"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36" name="テキスト ボックス 35"/>
          <p:cNvSpPr txBox="1"/>
          <p:nvPr/>
        </p:nvSpPr>
        <p:spPr>
          <a:xfrm>
            <a:off x="94393" y="4440168"/>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7" name="テキスト ボックス 36"/>
          <p:cNvSpPr txBox="1"/>
          <p:nvPr/>
        </p:nvSpPr>
        <p:spPr>
          <a:xfrm>
            <a:off x="108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39" name="直線矢印コネクタ 38"/>
          <p:cNvCxnSpPr/>
          <p:nvPr/>
        </p:nvCxnSpPr>
        <p:spPr>
          <a:xfrm>
            <a:off x="483948" y="5546009"/>
            <a:ext cx="2333171" cy="450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23724" y="6610436"/>
            <a:ext cx="293259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出典：大阪市「財政のあらまし」「令和３年度　一般会計決算見込（速報版）」をもとに副首都</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500" dirty="0">
                <a:solidFill>
                  <a:prstClr val="black"/>
                </a:solidFill>
                <a:latin typeface="BIZ UDゴシック" panose="020B0400000000000000" pitchFamily="49" charset="-128"/>
                <a:ea typeface="BIZ UDゴシック" panose="020B0400000000000000" pitchFamily="49" charset="-128"/>
              </a:rPr>
              <a:t> </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推進局で作成</a:t>
            </a:r>
          </a:p>
        </p:txBody>
      </p:sp>
      <p:sp>
        <p:nvSpPr>
          <p:cNvPr id="41" name="テキスト ボックス 40"/>
          <p:cNvSpPr txBox="1"/>
          <p:nvPr/>
        </p:nvSpPr>
        <p:spPr>
          <a:xfrm>
            <a:off x="313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3" name="テキスト ボックス 42"/>
          <p:cNvSpPr txBox="1"/>
          <p:nvPr/>
        </p:nvSpPr>
        <p:spPr>
          <a:xfrm>
            <a:off x="4154020" y="6636877"/>
            <a:ext cx="198000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44" name="テキスト ボックス 128"/>
          <p:cNvSpPr txBox="1"/>
          <p:nvPr/>
        </p:nvSpPr>
        <p:spPr>
          <a:xfrm>
            <a:off x="619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財務リスクの処理（阿倍野・オーク</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7" name="テキスト ボックス 46"/>
          <p:cNvSpPr txBox="1"/>
          <p:nvPr/>
        </p:nvSpPr>
        <p:spPr>
          <a:xfrm>
            <a:off x="5730120" y="396372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9" name="テキスト ボックス 48"/>
          <p:cNvSpPr txBox="1"/>
          <p:nvPr/>
        </p:nvSpPr>
        <p:spPr>
          <a:xfrm>
            <a:off x="8676599" y="412728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0" name="テキスト ボックス 49"/>
          <p:cNvSpPr txBox="1"/>
          <p:nvPr/>
        </p:nvSpPr>
        <p:spPr>
          <a:xfrm>
            <a:off x="2696570" y="640839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1" name="テキスト ボックス 50"/>
          <p:cNvSpPr txBox="1"/>
          <p:nvPr/>
        </p:nvSpPr>
        <p:spPr>
          <a:xfrm>
            <a:off x="5731769" y="6371233"/>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2" name="テキスト ボックス 51"/>
          <p:cNvSpPr txBox="1"/>
          <p:nvPr/>
        </p:nvSpPr>
        <p:spPr>
          <a:xfrm>
            <a:off x="8775512" y="49736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3" name="テキスト ボックス 52"/>
          <p:cNvSpPr txBox="1"/>
          <p:nvPr/>
        </p:nvSpPr>
        <p:spPr>
          <a:xfrm>
            <a:off x="109471" y="2495048"/>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4" name="テキスト ボックス 53"/>
          <p:cNvSpPr txBox="1"/>
          <p:nvPr/>
        </p:nvSpPr>
        <p:spPr>
          <a:xfrm>
            <a:off x="6583220" y="2615491"/>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5" name="テキスト ボックス 54"/>
          <p:cNvSpPr txBox="1"/>
          <p:nvPr/>
        </p:nvSpPr>
        <p:spPr>
          <a:xfrm>
            <a:off x="3290275" y="4962449"/>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6" name="テキスト ボックス 55"/>
          <p:cNvSpPr txBox="1"/>
          <p:nvPr/>
        </p:nvSpPr>
        <p:spPr>
          <a:xfrm>
            <a:off x="3072051" y="2491063"/>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7" name="テキスト ボックス 56"/>
          <p:cNvSpPr txBox="1"/>
          <p:nvPr/>
        </p:nvSpPr>
        <p:spPr>
          <a:xfrm>
            <a:off x="0" y="4973651"/>
            <a:ext cx="4924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9" name="角丸四角形 58"/>
          <p:cNvSpPr/>
          <p:nvPr/>
        </p:nvSpPr>
        <p:spPr>
          <a:xfrm>
            <a:off x="7883184" y="2899974"/>
            <a:ext cx="670516" cy="247280"/>
          </a:xfrm>
          <a:prstGeom prst="roundRect">
            <a:avLst/>
          </a:prstGeom>
          <a:ln w="9525">
            <a:solidFill>
              <a:schemeClr val="tx2"/>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2009</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累計</a:t>
            </a:r>
            <a:endPar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4,992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2" name="テキスト ボックス 47"/>
          <p:cNvSpPr txBox="1"/>
          <p:nvPr/>
        </p:nvSpPr>
        <p:spPr>
          <a:xfrm>
            <a:off x="6163702" y="6545820"/>
            <a:ext cx="514350"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8" name="スライド番号プレースホルダー 1"/>
          <p:cNvSpPr>
            <a:spLocks noGrp="1"/>
          </p:cNvSpPr>
          <p:nvPr>
            <p:ph type="sldNum" sz="quarter" idx="12"/>
          </p:nvPr>
        </p:nvSpPr>
        <p:spPr>
          <a:xfrm>
            <a:off x="8446226" y="650955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109471" y="4816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■財政再建の取組</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0" name="テキスト ボックス 59"/>
          <p:cNvSpPr txBox="1"/>
          <p:nvPr/>
        </p:nvSpPr>
        <p:spPr>
          <a:xfrm>
            <a:off x="2661216" y="3951107"/>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pic>
        <p:nvPicPr>
          <p:cNvPr id="4" name="図 3"/>
          <p:cNvPicPr>
            <a:picLocks noChangeAspect="1"/>
          </p:cNvPicPr>
          <p:nvPr/>
        </p:nvPicPr>
        <p:blipFill>
          <a:blip r:embed="rId4"/>
          <a:stretch>
            <a:fillRect/>
          </a:stretch>
        </p:blipFill>
        <p:spPr>
          <a:xfrm>
            <a:off x="3166750" y="2618161"/>
            <a:ext cx="2810500" cy="1621677"/>
          </a:xfrm>
          <a:prstGeom prst="rect">
            <a:avLst/>
          </a:prstGeom>
        </p:spPr>
      </p:pic>
      <p:pic>
        <p:nvPicPr>
          <p:cNvPr id="6" name="図 5"/>
          <p:cNvPicPr>
            <a:picLocks noChangeAspect="1"/>
          </p:cNvPicPr>
          <p:nvPr/>
        </p:nvPicPr>
        <p:blipFill>
          <a:blip r:embed="rId5"/>
          <a:stretch>
            <a:fillRect/>
          </a:stretch>
        </p:blipFill>
        <p:spPr>
          <a:xfrm>
            <a:off x="97099" y="5129842"/>
            <a:ext cx="2810500" cy="1585097"/>
          </a:xfrm>
          <a:prstGeom prst="rect">
            <a:avLst/>
          </a:prstGeom>
        </p:spPr>
      </p:pic>
      <p:sp>
        <p:nvSpPr>
          <p:cNvPr id="61" name="正方形/長方形 60"/>
          <p:cNvSpPr/>
          <p:nvPr/>
        </p:nvSpPr>
        <p:spPr>
          <a:xfrm>
            <a:off x="6837440" y="3549858"/>
            <a:ext cx="22341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500" b="1" dirty="0"/>
              <a:t>当初予算</a:t>
            </a:r>
            <a:endParaRPr kumimoji="1" lang="ja-JP" altLang="en-US" sz="600" b="1" dirty="0"/>
          </a:p>
        </p:txBody>
      </p:sp>
      <p:sp>
        <p:nvSpPr>
          <p:cNvPr id="63" name="正方形/長方形 62"/>
          <p:cNvSpPr/>
          <p:nvPr/>
        </p:nvSpPr>
        <p:spPr>
          <a:xfrm>
            <a:off x="6881926" y="3088220"/>
            <a:ext cx="277915"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500" b="1" dirty="0"/>
              <a:t>決算</a:t>
            </a:r>
            <a:endParaRPr kumimoji="1" lang="en-US" altLang="ja-JP" sz="500" b="1" dirty="0"/>
          </a:p>
          <a:p>
            <a:pPr algn="ctr"/>
            <a:r>
              <a:rPr kumimoji="1" lang="ja-JP" altLang="en-US" sz="500" b="1" dirty="0"/>
              <a:t>剰余金</a:t>
            </a:r>
            <a:endParaRPr kumimoji="1" lang="ja-JP" altLang="en-US" sz="600" b="1" dirty="0"/>
          </a:p>
        </p:txBody>
      </p:sp>
      <p:sp>
        <p:nvSpPr>
          <p:cNvPr id="64" name="正方形/長方形 63"/>
          <p:cNvSpPr/>
          <p:nvPr/>
        </p:nvSpPr>
        <p:spPr>
          <a:xfrm>
            <a:off x="7230628" y="2852240"/>
            <a:ext cx="20224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en-US" altLang="ja-JP" sz="500" b="1" dirty="0"/>
              <a:t>2</a:t>
            </a:r>
            <a:r>
              <a:rPr kumimoji="1" lang="ja-JP" altLang="en-US" sz="500" b="1" dirty="0"/>
              <a:t>月補正</a:t>
            </a:r>
            <a:endParaRPr kumimoji="1" lang="ja-JP" altLang="en-US" sz="600" b="1" dirty="0"/>
          </a:p>
        </p:txBody>
      </p:sp>
      <p:cxnSp>
        <p:nvCxnSpPr>
          <p:cNvPr id="65" name="直線コネクタ 64"/>
          <p:cNvCxnSpPr/>
          <p:nvPr/>
        </p:nvCxnSpPr>
        <p:spPr>
          <a:xfrm>
            <a:off x="7133494" y="3193471"/>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7421979" y="2909059"/>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a:xfrm>
            <a:off x="7023372" y="3676747"/>
            <a:ext cx="45105" cy="81337"/>
          </a:xfrm>
          <a:prstGeom prst="line">
            <a:avLst/>
          </a:prstGeom>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6"/>
          <a:stretch>
            <a:fillRect/>
          </a:stretch>
        </p:blipFill>
        <p:spPr>
          <a:xfrm>
            <a:off x="3172847" y="4980727"/>
            <a:ext cx="2804403" cy="1658256"/>
          </a:xfrm>
          <a:prstGeom prst="rect">
            <a:avLst/>
          </a:prstGeom>
        </p:spPr>
      </p:pic>
      <p:pic>
        <p:nvPicPr>
          <p:cNvPr id="8" name="図 7"/>
          <p:cNvPicPr>
            <a:picLocks noChangeAspect="1"/>
          </p:cNvPicPr>
          <p:nvPr/>
        </p:nvPicPr>
        <p:blipFill>
          <a:blip r:embed="rId7"/>
          <a:stretch>
            <a:fillRect/>
          </a:stretch>
        </p:blipFill>
        <p:spPr>
          <a:xfrm>
            <a:off x="6162097" y="4926862"/>
            <a:ext cx="2816059" cy="1846896"/>
          </a:xfrm>
          <a:prstGeom prst="rect">
            <a:avLst/>
          </a:prstGeom>
        </p:spPr>
      </p:pic>
    </p:spTree>
    <p:extLst>
      <p:ext uri="{BB962C8B-B14F-4D97-AF65-F5344CB8AC3E}">
        <p14:creationId xmlns:p14="http://schemas.microsoft.com/office/powerpoint/2010/main" val="413693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7442" y="1249491"/>
            <a:ext cx="7876715" cy="4359018"/>
          </a:xfrm>
          <a:prstGeom prst="rect">
            <a:avLst/>
          </a:prstGeom>
        </p:spPr>
      </p:pic>
      <p:sp>
        <p:nvSpPr>
          <p:cNvPr id="7" name="Rectangle 28"/>
          <p:cNvSpPr>
            <a:spLocks noChangeArrowheads="1"/>
          </p:cNvSpPr>
          <p:nvPr/>
        </p:nvSpPr>
        <p:spPr bwMode="auto">
          <a:xfrm>
            <a:off x="674291" y="1138083"/>
            <a:ext cx="7147982" cy="423863"/>
          </a:xfrm>
          <a:prstGeom prst="rect">
            <a:avLst/>
          </a:prstGeom>
          <a:noFill/>
          <a:ln w="0">
            <a:noFill/>
            <a:miter lim="800000"/>
            <a:headEnd/>
            <a:tailEnd/>
          </a:ln>
        </p:spPr>
        <p:txBody>
          <a:bodyPr wrap="none" tIns="0" anchor="ct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a:t>
            </a:r>
            <a:r>
              <a:rPr kumimoji="1"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「現役世代への重点投資」（こども・教育）の予算およびこども人口の推移</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（大阪市）</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50" name="正方形/長方形 49"/>
          <p:cNvSpPr/>
          <p:nvPr/>
        </p:nvSpPr>
        <p:spPr>
          <a:xfrm>
            <a:off x="7842912" y="1603845"/>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21" name="正方形/長方形 20"/>
          <p:cNvSpPr/>
          <p:nvPr/>
        </p:nvSpPr>
        <p:spPr>
          <a:xfrm>
            <a:off x="315492" y="5594606"/>
            <a:ext cx="831766" cy="851225"/>
          </a:xfrm>
          <a:prstGeom prst="rect">
            <a:avLst/>
          </a:prstGeom>
          <a:noFill/>
          <a:ln>
            <a:tailEnd type="triangle"/>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全体（一般会計・当初予算）に占める割合（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テキスト ボックス 7"/>
          <p:cNvSpPr txBox="1"/>
          <p:nvPr/>
        </p:nvSpPr>
        <p:spPr>
          <a:xfrm>
            <a:off x="7515416" y="5413638"/>
            <a:ext cx="74766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45" name="テキスト ボックス 44"/>
          <p:cNvSpPr txBox="1"/>
          <p:nvPr/>
        </p:nvSpPr>
        <p:spPr>
          <a:xfrm>
            <a:off x="1382206" y="460498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テキスト ボックス 45"/>
          <p:cNvSpPr txBox="1"/>
          <p:nvPr/>
        </p:nvSpPr>
        <p:spPr>
          <a:xfrm>
            <a:off x="1860857" y="4205795"/>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159</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p:cNvSpPr txBox="1"/>
          <p:nvPr/>
        </p:nvSpPr>
        <p:spPr>
          <a:xfrm>
            <a:off x="2453069" y="3887816"/>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225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3002619" y="3700174"/>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テキスト ボックス 48"/>
          <p:cNvSpPr txBox="1"/>
          <p:nvPr/>
        </p:nvSpPr>
        <p:spPr>
          <a:xfrm>
            <a:off x="3606827" y="344570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 name="テキスト ボックス 50"/>
          <p:cNvSpPr txBox="1"/>
          <p:nvPr/>
        </p:nvSpPr>
        <p:spPr>
          <a:xfrm>
            <a:off x="4144381" y="311772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a:off x="4721856" y="2720838"/>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483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テキスト ボックス 52"/>
          <p:cNvSpPr txBox="1"/>
          <p:nvPr/>
        </p:nvSpPr>
        <p:spPr>
          <a:xfrm>
            <a:off x="5292073" y="24915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537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テキスト ボックス 53"/>
          <p:cNvSpPr txBox="1"/>
          <p:nvPr/>
        </p:nvSpPr>
        <p:spPr>
          <a:xfrm>
            <a:off x="5855121" y="23530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563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テキスト ボックス 54"/>
          <p:cNvSpPr txBox="1"/>
          <p:nvPr/>
        </p:nvSpPr>
        <p:spPr>
          <a:xfrm>
            <a:off x="6420288" y="2267357"/>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582</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7017794" y="2375309"/>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556</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テキスト ボックス 56"/>
          <p:cNvSpPr txBox="1"/>
          <p:nvPr/>
        </p:nvSpPr>
        <p:spPr>
          <a:xfrm>
            <a:off x="7582961" y="2029371"/>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テキスト ボックス 58"/>
          <p:cNvSpPr txBox="1"/>
          <p:nvPr/>
        </p:nvSpPr>
        <p:spPr>
          <a:xfrm>
            <a:off x="141324" y="240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■新たな投資（教育・子育て環境の充実）</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7" name="正方形/長方形 36"/>
          <p:cNvSpPr/>
          <p:nvPr/>
        </p:nvSpPr>
        <p:spPr>
          <a:xfrm>
            <a:off x="103987" y="476557"/>
            <a:ext cx="8957603" cy="392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財政再建の取組などで生み出された財源を活用。教育・子育て環境の充実など現役世代への重点投資。</a:t>
            </a:r>
          </a:p>
        </p:txBody>
      </p:sp>
      <p:sp>
        <p:nvSpPr>
          <p:cNvPr id="63" name="スライド番号プレースホルダー 1"/>
          <p:cNvSpPr txBox="1">
            <a:spLocks/>
          </p:cNvSpPr>
          <p:nvPr/>
        </p:nvSpPr>
        <p:spPr>
          <a:xfrm>
            <a:off x="8436891" y="6490239"/>
            <a:ext cx="1163783" cy="365125"/>
          </a:xfrm>
          <a:prstGeom prst="rect">
            <a:avLst/>
          </a:prstGeom>
        </p:spPr>
        <p:txBody>
          <a:bodyPr anchor="b" anchorCtr="0"/>
          <a:lstStyle>
            <a:defPPr>
              <a:defRPr lang="en-US"/>
            </a:defPPr>
            <a:lvl1pPr marL="0" algn="r"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 name="右中かっこ 1"/>
          <p:cNvSpPr/>
          <p:nvPr/>
        </p:nvSpPr>
        <p:spPr>
          <a:xfrm>
            <a:off x="8527192" y="2320291"/>
            <a:ext cx="292920" cy="1544722"/>
          </a:xfrm>
          <a:prstGeom prst="rightBrace">
            <a:avLst>
              <a:gd name="adj1" fmla="val 8333"/>
              <a:gd name="adj2" fmla="val 51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0" name="右中かっこ 59"/>
          <p:cNvSpPr/>
          <p:nvPr/>
        </p:nvSpPr>
        <p:spPr>
          <a:xfrm>
            <a:off x="8558104" y="3893588"/>
            <a:ext cx="292920" cy="1274415"/>
          </a:xfrm>
          <a:prstGeom prst="rightBrace">
            <a:avLst>
              <a:gd name="adj1" fmla="val 8333"/>
              <a:gd name="adj2" fmla="val 4894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8774668" y="2627442"/>
            <a:ext cx="369332" cy="1083264"/>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こども予算</a:t>
            </a:r>
          </a:p>
        </p:txBody>
      </p:sp>
      <p:sp>
        <p:nvSpPr>
          <p:cNvPr id="61" name="テキスト ボックス 60"/>
          <p:cNvSpPr txBox="1"/>
          <p:nvPr/>
        </p:nvSpPr>
        <p:spPr>
          <a:xfrm>
            <a:off x="8774668" y="4117690"/>
            <a:ext cx="369332" cy="935195"/>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教育予算</a:t>
            </a:r>
          </a:p>
        </p:txBody>
      </p:sp>
      <p:sp>
        <p:nvSpPr>
          <p:cNvPr id="58" name="正方形/長方形 57"/>
          <p:cNvSpPr/>
          <p:nvPr/>
        </p:nvSpPr>
        <p:spPr>
          <a:xfrm>
            <a:off x="331232" y="1615870"/>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4" name="テキスト ボックス 63"/>
          <p:cNvSpPr txBox="1"/>
          <p:nvPr/>
        </p:nvSpPr>
        <p:spPr>
          <a:xfrm>
            <a:off x="5578625" y="1419244"/>
            <a:ext cx="1321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歳以下）</a:t>
            </a:r>
          </a:p>
        </p:txBody>
      </p:sp>
      <p:sp>
        <p:nvSpPr>
          <p:cNvPr id="65" name="テキスト ボックス 64"/>
          <p:cNvSpPr txBox="1"/>
          <p:nvPr/>
        </p:nvSpPr>
        <p:spPr>
          <a:xfrm>
            <a:off x="7032865" y="3643015"/>
            <a:ext cx="917786" cy="276999"/>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363,834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6" name="テキスト ボックス 65"/>
          <p:cNvSpPr txBox="1"/>
          <p:nvPr/>
        </p:nvSpPr>
        <p:spPr>
          <a:xfrm>
            <a:off x="1342533" y="2128857"/>
            <a:ext cx="886317" cy="277000"/>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392,842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2" name="角丸四角形 61"/>
          <p:cNvSpPr/>
          <p:nvPr/>
        </p:nvSpPr>
        <p:spPr>
          <a:xfrm>
            <a:off x="125383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85450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24297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13.5‰</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9" name="角丸四角形 68"/>
          <p:cNvSpPr/>
          <p:nvPr/>
        </p:nvSpPr>
        <p:spPr>
          <a:xfrm>
            <a:off x="30050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角丸四角形 69"/>
          <p:cNvSpPr/>
          <p:nvPr/>
        </p:nvSpPr>
        <p:spPr>
          <a:xfrm>
            <a:off x="35612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19.1‰</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角丸四角形 70"/>
          <p:cNvSpPr/>
          <p:nvPr/>
        </p:nvSpPr>
        <p:spPr>
          <a:xfrm>
            <a:off x="41365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23.9‰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2" name="角丸四角形 71"/>
          <p:cNvSpPr/>
          <p:nvPr/>
        </p:nvSpPr>
        <p:spPr>
          <a:xfrm>
            <a:off x="47054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27.4‰</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角丸四角形 72"/>
          <p:cNvSpPr/>
          <p:nvPr/>
        </p:nvSpPr>
        <p:spPr>
          <a:xfrm>
            <a:off x="52807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58496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30.7‰</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5" name="角丸四角形 74"/>
          <p:cNvSpPr/>
          <p:nvPr/>
        </p:nvSpPr>
        <p:spPr>
          <a:xfrm>
            <a:off x="64249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32.9‰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6" name="角丸四角形 75"/>
          <p:cNvSpPr/>
          <p:nvPr/>
        </p:nvSpPr>
        <p:spPr>
          <a:xfrm>
            <a:off x="69811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7575506"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34.2‰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56935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4455880" y="342900"/>
            <a:ext cx="4644938" cy="4785649"/>
          </a:xfrm>
          <a:prstGeom prst="roundRect">
            <a:avLst>
              <a:gd name="adj" fmla="val 19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角丸四角形 48"/>
          <p:cNvSpPr/>
          <p:nvPr/>
        </p:nvSpPr>
        <p:spPr>
          <a:xfrm>
            <a:off x="4156362" y="5195251"/>
            <a:ext cx="4932217" cy="1353044"/>
          </a:xfrm>
          <a:prstGeom prst="roundRect">
            <a:avLst>
              <a:gd name="adj" fmla="val 133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角丸四角形 1"/>
          <p:cNvSpPr/>
          <p:nvPr/>
        </p:nvSpPr>
        <p:spPr>
          <a:xfrm>
            <a:off x="13570" y="342900"/>
            <a:ext cx="4372626" cy="6205395"/>
          </a:xfrm>
          <a:prstGeom prst="roundRect">
            <a:avLst>
              <a:gd name="adj" fmla="val 274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タイトル 1">
            <a:extLst>
              <a:ext uri="{FF2B5EF4-FFF2-40B4-BE49-F238E27FC236}">
                <a16:creationId xmlns:a16="http://schemas.microsoft.com/office/drawing/2014/main" id="{95B39D0B-A9E8-4C54-99A9-BE3BAD5C6157}"/>
              </a:ext>
            </a:extLst>
          </p:cNvPr>
          <p:cNvSpPr txBox="1"/>
          <p:nvPr/>
        </p:nvSpPr>
        <p:spPr>
          <a:xfrm>
            <a:off x="-54602" y="421271"/>
            <a:ext cx="2322346" cy="19086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教育・学習環境の充実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8" name="タイトル 1">
            <a:extLst>
              <a:ext uri="{FF2B5EF4-FFF2-40B4-BE49-F238E27FC236}">
                <a16:creationId xmlns:a16="http://schemas.microsoft.com/office/drawing/2014/main" id="{8CD5A155-1540-4CEA-8AD2-851FEC86B22F}"/>
              </a:ext>
            </a:extLst>
          </p:cNvPr>
          <p:cNvSpPr txBox="1"/>
          <p:nvPr/>
        </p:nvSpPr>
        <p:spPr>
          <a:xfrm>
            <a:off x="4309999" y="426025"/>
            <a:ext cx="2051719" cy="23761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子育て環境の充実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9" name="テキスト ボックス 28">
            <a:extLst>
              <a:ext uri="{FF2B5EF4-FFF2-40B4-BE49-F238E27FC236}">
                <a16:creationId xmlns:a16="http://schemas.microsoft.com/office/drawing/2014/main" id="{51CD519E-B2B2-48FD-BDA3-E95A5B75E7D9}"/>
              </a:ext>
            </a:extLst>
          </p:cNvPr>
          <p:cNvSpPr txBox="1"/>
          <p:nvPr/>
        </p:nvSpPr>
        <p:spPr>
          <a:xfrm>
            <a:off x="987892" y="696417"/>
            <a:ext cx="3564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市内在住の中学生に学校外教育に利用できる「塾代助成カード」を交付。</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98D44F00-E10C-492D-B4CE-B35431DBA17A}"/>
              </a:ext>
            </a:extLst>
          </p:cNvPr>
          <p:cNvSpPr txBox="1"/>
          <p:nvPr/>
        </p:nvSpPr>
        <p:spPr>
          <a:xfrm>
            <a:off x="997386" y="2786214"/>
            <a:ext cx="3564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年度に達成予定だった、</a:t>
            </a:r>
            <a:r>
              <a:rPr kumimoji="1" lang="ja-JP" altLang="en-US" sz="11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市立</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全小中学校における学習者用端末の１人１台環境の整備を、</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年度に前倒して整備　など</a:t>
            </a:r>
          </a:p>
        </p:txBody>
      </p:sp>
      <p:sp>
        <p:nvSpPr>
          <p:cNvPr id="32" name="角丸四角形 2">
            <a:extLst>
              <a:ext uri="{FF2B5EF4-FFF2-40B4-BE49-F238E27FC236}">
                <a16:creationId xmlns:a16="http://schemas.microsoft.com/office/drawing/2014/main" id="{E26875A8-7EE8-4E6F-BDC3-FCB673360371}"/>
              </a:ext>
            </a:extLst>
          </p:cNvPr>
          <p:cNvSpPr/>
          <p:nvPr/>
        </p:nvSpPr>
        <p:spPr>
          <a:xfrm>
            <a:off x="38101" y="738189"/>
            <a:ext cx="1011186" cy="888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塾代助成</a:t>
            </a:r>
          </a:p>
        </p:txBody>
      </p:sp>
      <p:sp>
        <p:nvSpPr>
          <p:cNvPr id="34" name="角丸四角形 18">
            <a:extLst>
              <a:ext uri="{FF2B5EF4-FFF2-40B4-BE49-F238E27FC236}">
                <a16:creationId xmlns:a16="http://schemas.microsoft.com/office/drawing/2014/main" id="{56ADF0FE-78A9-48AF-98C0-1A8C6A4AB39B}"/>
              </a:ext>
            </a:extLst>
          </p:cNvPr>
          <p:cNvSpPr/>
          <p:nvPr/>
        </p:nvSpPr>
        <p:spPr>
          <a:xfrm>
            <a:off x="38100" y="1735628"/>
            <a:ext cx="1011187" cy="978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学校給食</a:t>
            </a:r>
          </a:p>
        </p:txBody>
      </p:sp>
      <p:sp>
        <p:nvSpPr>
          <p:cNvPr id="35" name="角丸四角形 20">
            <a:extLst>
              <a:ext uri="{FF2B5EF4-FFF2-40B4-BE49-F238E27FC236}">
                <a16:creationId xmlns:a16="http://schemas.microsoft.com/office/drawing/2014/main" id="{4B7D85F8-4C29-46A9-A1E1-06CB52756B8E}"/>
              </a:ext>
            </a:extLst>
          </p:cNvPr>
          <p:cNvSpPr/>
          <p:nvPr/>
        </p:nvSpPr>
        <p:spPr>
          <a:xfrm>
            <a:off x="38102" y="2831279"/>
            <a:ext cx="1011185" cy="859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教育</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の推進</a:t>
            </a:r>
          </a:p>
        </p:txBody>
      </p:sp>
      <p:sp>
        <p:nvSpPr>
          <p:cNvPr id="36" name="角丸四角形 22">
            <a:extLst>
              <a:ext uri="{FF2B5EF4-FFF2-40B4-BE49-F238E27FC236}">
                <a16:creationId xmlns:a16="http://schemas.microsoft.com/office/drawing/2014/main" id="{06CD7EDB-72B8-4142-A975-548C963B3715}"/>
              </a:ext>
            </a:extLst>
          </p:cNvPr>
          <p:cNvSpPr/>
          <p:nvPr/>
        </p:nvSpPr>
        <p:spPr>
          <a:xfrm>
            <a:off x="38103" y="3823311"/>
            <a:ext cx="1011184" cy="13396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私立高校</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の授業料</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38" name="角丸四角形 25">
            <a:extLst>
              <a:ext uri="{FF2B5EF4-FFF2-40B4-BE49-F238E27FC236}">
                <a16:creationId xmlns:a16="http://schemas.microsoft.com/office/drawing/2014/main" id="{FE708A5A-81AD-49FE-B6F6-0E1CCB26195B}"/>
              </a:ext>
            </a:extLst>
          </p:cNvPr>
          <p:cNvSpPr/>
          <p:nvPr/>
        </p:nvSpPr>
        <p:spPr>
          <a:xfrm>
            <a:off x="57150" y="5274693"/>
            <a:ext cx="992138" cy="10321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大阪公立大学等の授業料等</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無償化</a:t>
            </a:r>
          </a:p>
        </p:txBody>
      </p:sp>
      <p:sp>
        <p:nvSpPr>
          <p:cNvPr id="39" name="角丸四角形 29">
            <a:extLst>
              <a:ext uri="{FF2B5EF4-FFF2-40B4-BE49-F238E27FC236}">
                <a16:creationId xmlns:a16="http://schemas.microsoft.com/office/drawing/2014/main" id="{9F279289-748E-4734-9225-09D2BD20D713}"/>
              </a:ext>
            </a:extLst>
          </p:cNvPr>
          <p:cNvSpPr/>
          <p:nvPr/>
        </p:nvSpPr>
        <p:spPr>
          <a:xfrm>
            <a:off x="188308" y="2256490"/>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0" name="角丸四角形 32">
            <a:extLst>
              <a:ext uri="{FF2B5EF4-FFF2-40B4-BE49-F238E27FC236}">
                <a16:creationId xmlns:a16="http://schemas.microsoft.com/office/drawing/2014/main" id="{7A74A57C-AB08-4E4C-8691-7839B36C4348}"/>
              </a:ext>
            </a:extLst>
          </p:cNvPr>
          <p:cNvSpPr/>
          <p:nvPr/>
        </p:nvSpPr>
        <p:spPr>
          <a:xfrm>
            <a:off x="204656" y="4649216"/>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1" name="角丸四角形 35">
            <a:extLst>
              <a:ext uri="{FF2B5EF4-FFF2-40B4-BE49-F238E27FC236}">
                <a16:creationId xmlns:a16="http://schemas.microsoft.com/office/drawing/2014/main" id="{79E3C431-36C8-4AF2-8966-C3D05C5E3C86}"/>
              </a:ext>
            </a:extLst>
          </p:cNvPr>
          <p:cNvSpPr/>
          <p:nvPr/>
        </p:nvSpPr>
        <p:spPr>
          <a:xfrm>
            <a:off x="191800" y="1202242"/>
            <a:ext cx="666214" cy="30734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3" name="テキスト ボックス 42">
            <a:extLst>
              <a:ext uri="{FF2B5EF4-FFF2-40B4-BE49-F238E27FC236}">
                <a16:creationId xmlns:a16="http://schemas.microsoft.com/office/drawing/2014/main" id="{4A8DF4D6-0130-4063-959A-479C0B8D585D}"/>
              </a:ext>
            </a:extLst>
          </p:cNvPr>
          <p:cNvSpPr txBox="1"/>
          <p:nvPr/>
        </p:nvSpPr>
        <p:spPr>
          <a:xfrm>
            <a:off x="1002180" y="3792338"/>
            <a:ext cx="3564000" cy="1052596"/>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年度に全国に先駆けて私立高校等授業料無償化制度を創設</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年度より多子世帯（子ども三人以上）に配慮した制度を創設</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年度より多子世帯支援の要件を緩和（子ども二人以上世帯も対象）</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239CB8E-9429-4EF9-B137-05E3CE6F395D}"/>
              </a:ext>
            </a:extLst>
          </p:cNvPr>
          <p:cNvSpPr txBox="1"/>
          <p:nvPr/>
        </p:nvSpPr>
        <p:spPr>
          <a:xfrm>
            <a:off x="980432" y="5227038"/>
            <a:ext cx="3564000" cy="806375"/>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年度より国制度に府独自の制度を加え、公立大学法人大阪が設置する大学等（大阪公立大学・府立大学・市立大学・大阪公立大学高専）の授業料等を支援</a:t>
            </a:r>
          </a:p>
        </p:txBody>
      </p:sp>
      <p:sp>
        <p:nvSpPr>
          <p:cNvPr id="46" name="正方形/長方形 45">
            <a:extLst>
              <a:ext uri="{FF2B5EF4-FFF2-40B4-BE49-F238E27FC236}">
                <a16:creationId xmlns:a16="http://schemas.microsoft.com/office/drawing/2014/main" id="{77342FC3-A035-41D9-AB49-71066F7A9B80}"/>
              </a:ext>
            </a:extLst>
          </p:cNvPr>
          <p:cNvSpPr/>
          <p:nvPr/>
        </p:nvSpPr>
        <p:spPr>
          <a:xfrm>
            <a:off x="1115616" y="2282158"/>
            <a:ext cx="3202384" cy="415498"/>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小学校・中学校の９年間で学校給食を教材とした食育を推進</a:t>
            </a:r>
          </a:p>
        </p:txBody>
      </p:sp>
      <p:sp>
        <p:nvSpPr>
          <p:cNvPr id="47" name="テキスト ボックス 46">
            <a:extLst>
              <a:ext uri="{FF2B5EF4-FFF2-40B4-BE49-F238E27FC236}">
                <a16:creationId xmlns:a16="http://schemas.microsoft.com/office/drawing/2014/main" id="{35EB6BE3-76B0-4A5B-A0AA-6E1A871B9C65}"/>
              </a:ext>
            </a:extLst>
          </p:cNvPr>
          <p:cNvSpPr txBox="1"/>
          <p:nvPr/>
        </p:nvSpPr>
        <p:spPr>
          <a:xfrm>
            <a:off x="1016312" y="1667637"/>
            <a:ext cx="3410548" cy="590931"/>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年度に市立全中学校の給食提供方法を学校調理方式へ移行。コロナウイルス感染症を踏まえ、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年度から</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年度までの市立学校の学校給食を無償化。</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1C98DCC4-3017-4E1C-8CDC-52D92B8382C8}"/>
              </a:ext>
            </a:extLst>
          </p:cNvPr>
          <p:cNvSpPr/>
          <p:nvPr/>
        </p:nvSpPr>
        <p:spPr>
          <a:xfrm>
            <a:off x="1120462" y="4803691"/>
            <a:ext cx="3253106"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lvl="0" algn="ctr" defTabSz="914400">
              <a:defRPr/>
            </a:pPr>
            <a:r>
              <a:rPr lang="ja-JP" altLang="en-US" sz="1050" b="1" kern="0" dirty="0">
                <a:latin typeface="BIZ UDゴシック" panose="020B0400000000000000" pitchFamily="49" charset="-128"/>
                <a:ea typeface="BIZ UDゴシック" panose="020B0400000000000000" pitchFamily="49" charset="-128"/>
              </a:rPr>
              <a:t>全国ナンバー１</a:t>
            </a:r>
            <a:r>
              <a:rPr lang="en-US" altLang="ja-JP" sz="700" b="1" kern="0" dirty="0">
                <a:latin typeface="BIZ UDゴシック" panose="020B0400000000000000" pitchFamily="49" charset="-128"/>
                <a:ea typeface="BIZ UDゴシック" panose="020B0400000000000000" pitchFamily="49" charset="-128"/>
              </a:rPr>
              <a:t>※</a:t>
            </a:r>
            <a:r>
              <a:rPr lang="ja-JP" altLang="en-US" sz="1050" b="1" kern="0" dirty="0">
                <a:latin typeface="BIZ UDゴシック" panose="020B0400000000000000" pitchFamily="49" charset="-128"/>
                <a:ea typeface="BIZ UDゴシック" panose="020B0400000000000000" pitchFamily="49" charset="-128"/>
              </a:rPr>
              <a:t>の授業料支援</a:t>
            </a:r>
            <a:endParaRPr lang="en-US" altLang="ja-JP" sz="1050" b="1" kern="0" dirty="0">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61D24C34-BD37-4EA2-A10D-0AA5B3518381}"/>
              </a:ext>
            </a:extLst>
          </p:cNvPr>
          <p:cNvSpPr/>
          <p:nvPr/>
        </p:nvSpPr>
        <p:spPr>
          <a:xfrm>
            <a:off x="1098842" y="1167336"/>
            <a:ext cx="3219158" cy="415498"/>
          </a:xfrm>
          <a:prstGeom prst="rect">
            <a:avLst/>
          </a:prstGeom>
          <a:solidFill>
            <a:srgbClr val="ED7D31">
              <a:lumMod val="20000"/>
              <a:lumOff val="80000"/>
            </a:srgbClr>
          </a:solidFill>
          <a:ln>
            <a:solidFill>
              <a:sysClr val="window" lastClr="FFFFFF">
                <a:lumMod val="50000"/>
              </a:sysClr>
            </a:solidFill>
          </a:ln>
        </p:spPr>
        <p:txBody>
          <a:bodyPr wrap="square" lIns="72000" rIns="72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子育て世帯の経済的負担を軽減。こどもたちが</a:t>
            </a:r>
            <a:endParaRPr lang="en-US" altLang="ja-JP" sz="1050" b="1" kern="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学力や学習意欲、個性や才能を伸ばす機会を提供</a:t>
            </a:r>
            <a:endParaRPr kumimoji="0" lang="ja-JP" altLang="en-US" sz="12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a:extLst>
              <a:ext uri="{FF2B5EF4-FFF2-40B4-BE49-F238E27FC236}">
                <a16:creationId xmlns:a16="http://schemas.microsoft.com/office/drawing/2014/main" id="{87C660A7-2F18-450A-8DCE-6B97E04A8340}"/>
              </a:ext>
            </a:extLst>
          </p:cNvPr>
          <p:cNvSpPr/>
          <p:nvPr/>
        </p:nvSpPr>
        <p:spPr>
          <a:xfrm>
            <a:off x="1115616" y="3398599"/>
            <a:ext cx="3202384"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を活用した教育の深化</a:t>
            </a:r>
          </a:p>
        </p:txBody>
      </p:sp>
      <p:sp>
        <p:nvSpPr>
          <p:cNvPr id="54" name="正方形/長方形 53">
            <a:extLst>
              <a:ext uri="{FF2B5EF4-FFF2-40B4-BE49-F238E27FC236}">
                <a16:creationId xmlns:a16="http://schemas.microsoft.com/office/drawing/2014/main" id="{584C7990-63BD-4546-8CD0-CD6BEB5A6305}"/>
              </a:ext>
            </a:extLst>
          </p:cNvPr>
          <p:cNvSpPr/>
          <p:nvPr/>
        </p:nvSpPr>
        <p:spPr>
          <a:xfrm>
            <a:off x="1100876" y="5993258"/>
            <a:ext cx="3255100" cy="255969"/>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rPr>
              <a:t>子育て世帯の経済的負担を軽減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5" name="角丸四角形 29">
            <a:extLst>
              <a:ext uri="{FF2B5EF4-FFF2-40B4-BE49-F238E27FC236}">
                <a16:creationId xmlns:a16="http://schemas.microsoft.com/office/drawing/2014/main" id="{7BE2113E-7BB2-4A00-9007-F6C810A5EFDB}"/>
              </a:ext>
            </a:extLst>
          </p:cNvPr>
          <p:cNvSpPr/>
          <p:nvPr/>
        </p:nvSpPr>
        <p:spPr>
          <a:xfrm>
            <a:off x="205673" y="3330518"/>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6" name="角丸四角形 32">
            <a:extLst>
              <a:ext uri="{FF2B5EF4-FFF2-40B4-BE49-F238E27FC236}">
                <a16:creationId xmlns:a16="http://schemas.microsoft.com/office/drawing/2014/main" id="{B582E074-97FD-4954-86DA-F8843686AA3C}"/>
              </a:ext>
            </a:extLst>
          </p:cNvPr>
          <p:cNvSpPr/>
          <p:nvPr/>
        </p:nvSpPr>
        <p:spPr>
          <a:xfrm>
            <a:off x="191043" y="5932453"/>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57" name="テキスト ボックス 56">
            <a:extLst>
              <a:ext uri="{FF2B5EF4-FFF2-40B4-BE49-F238E27FC236}">
                <a16:creationId xmlns:a16="http://schemas.microsoft.com/office/drawing/2014/main" id="{494CFC51-CB6C-4A97-81F2-5F91C9D1BDF7}"/>
              </a:ext>
            </a:extLst>
          </p:cNvPr>
          <p:cNvSpPr txBox="1"/>
          <p:nvPr/>
        </p:nvSpPr>
        <p:spPr>
          <a:xfrm>
            <a:off x="5500819" y="3058476"/>
            <a:ext cx="3600000" cy="683264"/>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歳までの入・通院医療費助成を実施</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a:extLst>
              <a:ext uri="{FF2B5EF4-FFF2-40B4-BE49-F238E27FC236}">
                <a16:creationId xmlns:a16="http://schemas.microsoft.com/office/drawing/2014/main" id="{FA5EF30F-68CC-430F-911A-0CF883CB7053}"/>
              </a:ext>
            </a:extLst>
          </p:cNvPr>
          <p:cNvSpPr txBox="1"/>
          <p:nvPr/>
        </p:nvSpPr>
        <p:spPr>
          <a:xfrm>
            <a:off x="5545709" y="769990"/>
            <a:ext cx="3600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年度より区役所庁舎・市役所本庁舎、市営住宅などを活用した保育施設の整備　など</a:t>
            </a:r>
          </a:p>
        </p:txBody>
      </p:sp>
      <p:sp>
        <p:nvSpPr>
          <p:cNvPr id="60" name="角丸四角形 2">
            <a:extLst>
              <a:ext uri="{FF2B5EF4-FFF2-40B4-BE49-F238E27FC236}">
                <a16:creationId xmlns:a16="http://schemas.microsoft.com/office/drawing/2014/main" id="{3DD5C73D-AF4E-4772-A588-E6C87A1DB75E}"/>
              </a:ext>
            </a:extLst>
          </p:cNvPr>
          <p:cNvSpPr/>
          <p:nvPr/>
        </p:nvSpPr>
        <p:spPr>
          <a:xfrm>
            <a:off x="4528242" y="3064296"/>
            <a:ext cx="1007497" cy="8740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こども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医療費助成</a:t>
            </a:r>
          </a:p>
        </p:txBody>
      </p:sp>
      <p:sp>
        <p:nvSpPr>
          <p:cNvPr id="61" name="角丸四角形 18">
            <a:extLst>
              <a:ext uri="{FF2B5EF4-FFF2-40B4-BE49-F238E27FC236}">
                <a16:creationId xmlns:a16="http://schemas.microsoft.com/office/drawing/2014/main" id="{7D6F1357-C753-4E21-A48C-73E421FAF8DC}"/>
              </a:ext>
            </a:extLst>
          </p:cNvPr>
          <p:cNvSpPr/>
          <p:nvPr/>
        </p:nvSpPr>
        <p:spPr>
          <a:xfrm>
            <a:off x="4527070" y="1900750"/>
            <a:ext cx="1008670" cy="9969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幼児教育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62" name="角丸四角形 20">
            <a:extLst>
              <a:ext uri="{FF2B5EF4-FFF2-40B4-BE49-F238E27FC236}">
                <a16:creationId xmlns:a16="http://schemas.microsoft.com/office/drawing/2014/main" id="{078BD305-5685-49B7-8A96-27A5D8E9E75D}"/>
              </a:ext>
            </a:extLst>
          </p:cNvPr>
          <p:cNvSpPr/>
          <p:nvPr/>
        </p:nvSpPr>
        <p:spPr>
          <a:xfrm>
            <a:off x="4524139" y="775958"/>
            <a:ext cx="1011600" cy="9740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待機児童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対策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63" name="角丸四角形 22">
            <a:extLst>
              <a:ext uri="{FF2B5EF4-FFF2-40B4-BE49-F238E27FC236}">
                <a16:creationId xmlns:a16="http://schemas.microsoft.com/office/drawing/2014/main" id="{BB41DE48-85B6-49DB-A009-8861588FD3D0}"/>
              </a:ext>
            </a:extLst>
          </p:cNvPr>
          <p:cNvSpPr/>
          <p:nvPr/>
        </p:nvSpPr>
        <p:spPr>
          <a:xfrm>
            <a:off x="4554618" y="4117611"/>
            <a:ext cx="981121" cy="9289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病後児保育</a:t>
            </a:r>
          </a:p>
        </p:txBody>
      </p:sp>
      <p:sp>
        <p:nvSpPr>
          <p:cNvPr id="64" name="角丸四角形 25">
            <a:extLst>
              <a:ext uri="{FF2B5EF4-FFF2-40B4-BE49-F238E27FC236}">
                <a16:creationId xmlns:a16="http://schemas.microsoft.com/office/drawing/2014/main" id="{4ADA4762-7A18-47B5-94DB-1E13CF701A6E}"/>
              </a:ext>
            </a:extLst>
          </p:cNvPr>
          <p:cNvSpPr/>
          <p:nvPr/>
        </p:nvSpPr>
        <p:spPr>
          <a:xfrm>
            <a:off x="4566180" y="5236063"/>
            <a:ext cx="981122" cy="10785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ケア児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通学支援</a:t>
            </a:r>
          </a:p>
        </p:txBody>
      </p:sp>
      <p:sp>
        <p:nvSpPr>
          <p:cNvPr id="65" name="テキスト ボックス 64">
            <a:extLst>
              <a:ext uri="{FF2B5EF4-FFF2-40B4-BE49-F238E27FC236}">
                <a16:creationId xmlns:a16="http://schemas.microsoft.com/office/drawing/2014/main" id="{FA97BC1C-EB1D-4CB7-9109-843F8385E101}"/>
              </a:ext>
            </a:extLst>
          </p:cNvPr>
          <p:cNvSpPr txBox="1"/>
          <p:nvPr/>
        </p:nvSpPr>
        <p:spPr>
          <a:xfrm>
            <a:off x="5543444" y="4103065"/>
            <a:ext cx="3600000" cy="637097"/>
          </a:xfrm>
          <a:prstGeom prst="rect">
            <a:avLst/>
          </a:prstGeom>
          <a:noFill/>
          <a:ln>
            <a:noFill/>
          </a:ln>
        </p:spPr>
        <p:txBody>
          <a:bodyPr wrap="square" lIns="72000"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年度よりひとり親家庭等を対象とした利用料減免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年度より病児保育施設の開設準備や予約システム導入の経費を補助　など</a:t>
            </a:r>
          </a:p>
        </p:txBody>
      </p:sp>
      <p:sp>
        <p:nvSpPr>
          <p:cNvPr id="66" name="テキスト ボックス 65">
            <a:extLst>
              <a:ext uri="{FF2B5EF4-FFF2-40B4-BE49-F238E27FC236}">
                <a16:creationId xmlns:a16="http://schemas.microsoft.com/office/drawing/2014/main" id="{C4258C74-C408-4883-AC0A-077334C42374}"/>
              </a:ext>
            </a:extLst>
          </p:cNvPr>
          <p:cNvSpPr txBox="1"/>
          <p:nvPr/>
        </p:nvSpPr>
        <p:spPr>
          <a:xfrm>
            <a:off x="5500819" y="5260698"/>
            <a:ext cx="3600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年度より医療的ケアが必要な児童生徒の通学体制を整備するため、介護タクシー等に看護師が同乗し、通学を支援　など</a:t>
            </a:r>
          </a:p>
        </p:txBody>
      </p:sp>
      <p:sp>
        <p:nvSpPr>
          <p:cNvPr id="67" name="正方形/長方形 66">
            <a:extLst>
              <a:ext uri="{FF2B5EF4-FFF2-40B4-BE49-F238E27FC236}">
                <a16:creationId xmlns:a16="http://schemas.microsoft.com/office/drawing/2014/main" id="{ADD40A1B-B075-472A-8C5D-ABDD2A2D4F52}"/>
              </a:ext>
            </a:extLst>
          </p:cNvPr>
          <p:cNvSpPr/>
          <p:nvPr/>
        </p:nvSpPr>
        <p:spPr>
          <a:xfrm>
            <a:off x="5579490" y="2445326"/>
            <a:ext cx="3385842" cy="430887"/>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質の高い幼児教育とあわせ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社会全体でこどもの成長を支える環境を構築</a:t>
            </a:r>
          </a:p>
        </p:txBody>
      </p:sp>
      <p:sp>
        <p:nvSpPr>
          <p:cNvPr id="70" name="テキスト ボックス 69">
            <a:extLst>
              <a:ext uri="{FF2B5EF4-FFF2-40B4-BE49-F238E27FC236}">
                <a16:creationId xmlns:a16="http://schemas.microsoft.com/office/drawing/2014/main" id="{0A557733-1D7B-47A0-B5E9-09AA1428893D}"/>
              </a:ext>
            </a:extLst>
          </p:cNvPr>
          <p:cNvSpPr txBox="1"/>
          <p:nvPr/>
        </p:nvSpPr>
        <p:spPr>
          <a:xfrm>
            <a:off x="5527205" y="1850110"/>
            <a:ext cx="3600000" cy="630942"/>
          </a:xfrm>
          <a:prstGeom prst="rect">
            <a:avLst/>
          </a:prstGeom>
          <a:noFill/>
          <a:ln>
            <a:noFill/>
          </a:ln>
        </p:spPr>
        <p:txBody>
          <a:bodyPr wrap="square" lIns="108000" tIns="64008" rIns="720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2016</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年度に５歳児の</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幼児教育の無償化を</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国に</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先駆け実施</a:t>
            </a:r>
            <a:endPar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a:t>
            </a:r>
            <a:r>
              <a:rPr kumimoji="1" lang="ja-JP" altLang="en-US" sz="1100" dirty="0">
                <a:solidFill>
                  <a:prstClr val="black"/>
                </a:solidFill>
                <a:latin typeface="BIZ UDゴシック" panose="020B0400000000000000" pitchFamily="49" charset="-128"/>
                <a:ea typeface="BIZ UDゴシック" panose="020B0400000000000000" pitchFamily="49" charset="-128"/>
                <a:sym typeface="+mn-ea"/>
              </a:rPr>
              <a:t>４</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歳児、認可外保育施設のこどもも新たに対象</a:t>
            </a:r>
          </a:p>
        </p:txBody>
      </p:sp>
      <p:sp>
        <p:nvSpPr>
          <p:cNvPr id="71" name="正方形/長方形 70">
            <a:extLst>
              <a:ext uri="{FF2B5EF4-FFF2-40B4-BE49-F238E27FC236}">
                <a16:creationId xmlns:a16="http://schemas.microsoft.com/office/drawing/2014/main" id="{3ECECCE0-63B0-4F49-B879-FFE7AAB7D76C}"/>
              </a:ext>
            </a:extLst>
          </p:cNvPr>
          <p:cNvSpPr/>
          <p:nvPr/>
        </p:nvSpPr>
        <p:spPr>
          <a:xfrm>
            <a:off x="5565923" y="4758364"/>
            <a:ext cx="336422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子育てしながら働き続けられる環境を整備</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3" name="正方形/長方形 72">
            <a:extLst>
              <a:ext uri="{FF2B5EF4-FFF2-40B4-BE49-F238E27FC236}">
                <a16:creationId xmlns:a16="http://schemas.microsoft.com/office/drawing/2014/main" id="{1D081EDD-97A3-42E2-AEEE-2D951292B948}"/>
              </a:ext>
            </a:extLst>
          </p:cNvPr>
          <p:cNvSpPr/>
          <p:nvPr/>
        </p:nvSpPr>
        <p:spPr>
          <a:xfrm>
            <a:off x="5598998" y="3472071"/>
            <a:ext cx="3344712" cy="412421"/>
          </a:xfrm>
          <a:prstGeom prst="rect">
            <a:avLst/>
          </a:prstGeom>
          <a:solidFill>
            <a:srgbClr val="ED7D31">
              <a:lumMod val="20000"/>
              <a:lumOff val="80000"/>
            </a:srgbClr>
          </a:solidFill>
          <a:ln>
            <a:solidFill>
              <a:sysClr val="window" lastClr="FFFFFF">
                <a:lumMod val="50000"/>
              </a:sysClr>
            </a:solidFill>
          </a:ln>
        </p:spPr>
        <p:txBody>
          <a:bodyPr wrap="square" lIns="36000" rIns="360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こどもの医療に係る負担を軽減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3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安心してこどもを生み・育てることのできる環境を整備</a:t>
            </a:r>
          </a:p>
        </p:txBody>
      </p:sp>
      <p:sp>
        <p:nvSpPr>
          <p:cNvPr id="74" name="正方形/長方形 73">
            <a:extLst>
              <a:ext uri="{FF2B5EF4-FFF2-40B4-BE49-F238E27FC236}">
                <a16:creationId xmlns:a16="http://schemas.microsoft.com/office/drawing/2014/main" id="{F8324471-2303-4758-B829-0F0FD915F16E}"/>
              </a:ext>
            </a:extLst>
          </p:cNvPr>
          <p:cNvSpPr/>
          <p:nvPr/>
        </p:nvSpPr>
        <p:spPr>
          <a:xfrm>
            <a:off x="5620620" y="1272441"/>
            <a:ext cx="3344712"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従来の手法にとらわれない特別対策の取組</a:t>
            </a:r>
          </a:p>
        </p:txBody>
      </p:sp>
      <p:sp>
        <p:nvSpPr>
          <p:cNvPr id="76" name="正方形/長方形 75">
            <a:extLst>
              <a:ext uri="{FF2B5EF4-FFF2-40B4-BE49-F238E27FC236}">
                <a16:creationId xmlns:a16="http://schemas.microsoft.com/office/drawing/2014/main" id="{314B90B3-24FF-4322-9888-6696336C6387}"/>
              </a:ext>
            </a:extLst>
          </p:cNvPr>
          <p:cNvSpPr/>
          <p:nvPr/>
        </p:nvSpPr>
        <p:spPr>
          <a:xfrm>
            <a:off x="5605893" y="5964497"/>
            <a:ext cx="332425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児童生徒の学習機会の保障</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6">
            <a:extLst>
              <a:ext uri="{FF2B5EF4-FFF2-40B4-BE49-F238E27FC236}">
                <a16:creationId xmlns:a16="http://schemas.microsoft.com/office/drawing/2014/main" id="{05AAA120-49E5-44D3-BFEC-A12A0C9BC4F0}"/>
              </a:ext>
            </a:extLst>
          </p:cNvPr>
          <p:cNvSpPr/>
          <p:nvPr/>
        </p:nvSpPr>
        <p:spPr>
          <a:xfrm>
            <a:off x="4720324" y="5952653"/>
            <a:ext cx="666000" cy="313690"/>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81" name="角丸四角形 8">
            <a:extLst>
              <a:ext uri="{FF2B5EF4-FFF2-40B4-BE49-F238E27FC236}">
                <a16:creationId xmlns:a16="http://schemas.microsoft.com/office/drawing/2014/main" id="{664CC754-E4B2-4B5F-9981-40860EDFE0BF}"/>
              </a:ext>
            </a:extLst>
          </p:cNvPr>
          <p:cNvSpPr/>
          <p:nvPr/>
        </p:nvSpPr>
        <p:spPr>
          <a:xfrm>
            <a:off x="4666736" y="1305119"/>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3" name="角丸四角形 11">
            <a:extLst>
              <a:ext uri="{FF2B5EF4-FFF2-40B4-BE49-F238E27FC236}">
                <a16:creationId xmlns:a16="http://schemas.microsoft.com/office/drawing/2014/main" id="{AFF600BD-2069-42BF-8816-268185326538}"/>
              </a:ext>
            </a:extLst>
          </p:cNvPr>
          <p:cNvSpPr/>
          <p:nvPr/>
        </p:nvSpPr>
        <p:spPr>
          <a:xfrm>
            <a:off x="4693293" y="465780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4" name="角丸四角形 15">
            <a:extLst>
              <a:ext uri="{FF2B5EF4-FFF2-40B4-BE49-F238E27FC236}">
                <a16:creationId xmlns:a16="http://schemas.microsoft.com/office/drawing/2014/main" id="{065CE202-CF85-4AD4-ADEF-7C79D622DE29}"/>
              </a:ext>
            </a:extLst>
          </p:cNvPr>
          <p:cNvSpPr/>
          <p:nvPr/>
        </p:nvSpPr>
        <p:spPr>
          <a:xfrm>
            <a:off x="4696939" y="358263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5" name="角丸四角形 16">
            <a:extLst>
              <a:ext uri="{FF2B5EF4-FFF2-40B4-BE49-F238E27FC236}">
                <a16:creationId xmlns:a16="http://schemas.microsoft.com/office/drawing/2014/main" id="{AA747993-A80C-4574-A163-F14C7E4D55D8}"/>
              </a:ext>
            </a:extLst>
          </p:cNvPr>
          <p:cNvSpPr/>
          <p:nvPr/>
        </p:nvSpPr>
        <p:spPr>
          <a:xfrm>
            <a:off x="4713466" y="2493102"/>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2" name="スライド番号プレースホルダー 1"/>
          <p:cNvSpPr>
            <a:spLocks noGrp="1"/>
          </p:cNvSpPr>
          <p:nvPr>
            <p:ph type="sldNum" sz="quarter" idx="12"/>
          </p:nvPr>
        </p:nvSpPr>
        <p:spPr>
          <a:xfrm>
            <a:off x="8435440"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98D44F00-E10C-492D-B4CE-B35431DBA17A}"/>
              </a:ext>
            </a:extLst>
          </p:cNvPr>
          <p:cNvSpPr txBox="1"/>
          <p:nvPr/>
        </p:nvSpPr>
        <p:spPr>
          <a:xfrm>
            <a:off x="2591568" y="4997634"/>
            <a:ext cx="3564000" cy="25237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生徒一人あたりの授業料助成額</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426710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stretch>
            <a:fillRect/>
          </a:stretch>
        </p:blipFill>
        <p:spPr>
          <a:xfrm>
            <a:off x="1993126" y="4965579"/>
            <a:ext cx="1072989" cy="1670449"/>
          </a:xfrm>
          <a:prstGeom prst="rect">
            <a:avLst/>
          </a:prstGeom>
        </p:spPr>
      </p:pic>
      <p:pic>
        <p:nvPicPr>
          <p:cNvPr id="2" name="図 1"/>
          <p:cNvPicPr>
            <a:picLocks noChangeAspect="1"/>
          </p:cNvPicPr>
          <p:nvPr/>
        </p:nvPicPr>
        <p:blipFill>
          <a:blip r:embed="rId3"/>
          <a:stretch>
            <a:fillRect/>
          </a:stretch>
        </p:blipFill>
        <p:spPr>
          <a:xfrm>
            <a:off x="95273" y="2491632"/>
            <a:ext cx="2883658" cy="1828959"/>
          </a:xfrm>
          <a:prstGeom prst="rect">
            <a:avLst/>
          </a:prstGeom>
        </p:spPr>
      </p:pic>
      <p:sp>
        <p:nvSpPr>
          <p:cNvPr id="30" name="右矢印 29"/>
          <p:cNvSpPr/>
          <p:nvPr/>
        </p:nvSpPr>
        <p:spPr>
          <a:xfrm rot="17849449">
            <a:off x="2085967" y="5758697"/>
            <a:ext cx="540000" cy="288000"/>
          </a:xfrm>
          <a:prstGeom prst="rightArrow">
            <a:avLst>
              <a:gd name="adj1" fmla="val 50000"/>
              <a:gd name="adj2" fmla="val 43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指標で見る経済・社会の動き</a:t>
            </a:r>
          </a:p>
        </p:txBody>
      </p:sp>
      <p:sp>
        <p:nvSpPr>
          <p:cNvPr id="6" name="正方形/長方形 5"/>
          <p:cNvSpPr/>
          <p:nvPr/>
        </p:nvSpPr>
        <p:spPr>
          <a:xfrm>
            <a:off x="102353" y="926002"/>
            <a:ext cx="8957603" cy="1024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新型コロナ拡大以前は、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年のリーマンショック後に急速に落ち込んだ後、インバウンドの飛躍的な</a:t>
            </a:r>
            <a:r>
              <a:rPr lang="ja-JP" altLang="en-US" sz="1300" dirty="0">
                <a:solidFill>
                  <a:prstClr val="black"/>
                </a:solidFill>
                <a:latin typeface="BIZ UDゴシック" panose="020B0400000000000000" pitchFamily="49" charset="-128"/>
                <a:ea typeface="BIZ UDゴシック" panose="020B0400000000000000" pitchFamily="49" charset="-128"/>
              </a:rPr>
              <a:t>増加など</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も背景に、緩やかな回復基調が続いていた。景気動向指数と府内総生産をかけあわせた動きを見ると、</a:t>
            </a:r>
            <a:r>
              <a:rPr lang="ja-JP" altLang="en-US" sz="1300" dirty="0">
                <a:solidFill>
                  <a:prstClr val="black"/>
                </a:solidFill>
                <a:latin typeface="BIZ UDゴシック" panose="020B0400000000000000" pitchFamily="49" charset="-128"/>
                <a:ea typeface="BIZ UDゴシック" panose="020B0400000000000000" pitchFamily="49" charset="-128"/>
              </a:rPr>
              <a:t>景気動向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指数が先行する形で府内総生産が増加。開業率も上昇し、企業本社の転出超過も縮小傾向。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新型コロナ拡大前後は、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年春から急速に悪化し、好調であったインバウンドはほぼ蒸発。現在は</a:t>
            </a:r>
            <a:r>
              <a:rPr lang="ja-JP" altLang="en-US" sz="1300" dirty="0">
                <a:solidFill>
                  <a:prstClr val="black"/>
                </a:solidFill>
                <a:latin typeface="BIZ UDゴシック" panose="020B0400000000000000" pitchFamily="49" charset="-128"/>
                <a:ea typeface="BIZ UDゴシック" panose="020B0400000000000000" pitchFamily="49" charset="-128"/>
              </a:rPr>
              <a:t>中小企業景</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況調査で悪化が見られるものの、有効求人倍率や商業地価は改善傾向。</a:t>
            </a:r>
          </a:p>
        </p:txBody>
      </p:sp>
      <p:sp>
        <p:nvSpPr>
          <p:cNvPr id="8" name="テキスト ボックス 7"/>
          <p:cNvSpPr txBox="1"/>
          <p:nvPr/>
        </p:nvSpPr>
        <p:spPr>
          <a:xfrm>
            <a:off x="108000"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景気動向指数と府内総生産（</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GDP</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0" name="テキスト ボックス 1">
            <a:extLst>
              <a:ext uri="{FF2B5EF4-FFF2-40B4-BE49-F238E27FC236}">
                <a16:creationId xmlns:a16="http://schemas.microsoft.com/office/drawing/2014/main" id="{9F72E808-89EC-4D2B-BD76-A66B4D273B18}"/>
              </a:ext>
            </a:extLst>
          </p:cNvPr>
          <p:cNvSpPr txBox="1"/>
          <p:nvPr/>
        </p:nvSpPr>
        <p:spPr>
          <a:xfrm>
            <a:off x="102353" y="2338039"/>
            <a:ext cx="789162" cy="253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府内総生産</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2414054" y="2356475"/>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BE5F99DD-638C-4328-87A5-91752CC8BA04}"/>
              </a:ext>
            </a:extLst>
          </p:cNvPr>
          <p:cNvSpPr/>
          <p:nvPr/>
        </p:nvSpPr>
        <p:spPr>
          <a:xfrm>
            <a:off x="274005" y="4227183"/>
            <a:ext cx="2874019"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0" lang="ja-JP" altLang="en-US" sz="5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3" name="正方形/長方形 12">
            <a:extLst>
              <a:ext uri="{FF2B5EF4-FFF2-40B4-BE49-F238E27FC236}">
                <a16:creationId xmlns:a16="http://schemas.microsoft.com/office/drawing/2014/main" id="{F3662101-EE3B-4931-808C-B5FA454754EE}"/>
              </a:ext>
            </a:extLst>
          </p:cNvPr>
          <p:cNvSpPr/>
          <p:nvPr/>
        </p:nvSpPr>
        <p:spPr>
          <a:xfrm>
            <a:off x="372875" y="4024703"/>
            <a:ext cx="504000" cy="10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a:ea typeface="Meiryo UI"/>
                <a:cs typeface="+mn-cs"/>
              </a:rPr>
              <a:t>リーマンショック</a:t>
            </a:r>
            <a:endParaRPr kumimoji="0"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線吹き出し 1 (枠付き) 13"/>
          <p:cNvSpPr/>
          <p:nvPr/>
        </p:nvSpPr>
        <p:spPr>
          <a:xfrm>
            <a:off x="574763" y="2721883"/>
            <a:ext cx="972000" cy="144000"/>
          </a:xfrm>
          <a:prstGeom prst="borderCallout1">
            <a:avLst>
              <a:gd name="adj1" fmla="val 93914"/>
              <a:gd name="adj2" fmla="val 50307"/>
              <a:gd name="adj3" fmla="val 239892"/>
              <a:gd name="adj4" fmla="val 83009"/>
            </a:avLst>
          </a:prstGeom>
        </p:spPr>
        <p:style>
          <a:lnRef idx="2">
            <a:schemeClr val="dk1"/>
          </a:lnRef>
          <a:fillRef idx="1">
            <a:schemeClr val="lt1"/>
          </a:fillRef>
          <a:effectRef idx="0">
            <a:schemeClr val="dk1"/>
          </a:effectRef>
          <a:fontRef idx="minor">
            <a:schemeClr val="dk1"/>
          </a:fontRef>
        </p:style>
        <p:txBody>
          <a:bodyPr lIns="36000" tIns="0" rIns="36000" bIns="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5" name="テキスト ボックス 14">
            <a:extLst>
              <a:ext uri="{FF2B5EF4-FFF2-40B4-BE49-F238E27FC236}">
                <a16:creationId xmlns:a16="http://schemas.microsoft.com/office/drawing/2014/main" id="{E272E932-21FB-41AA-8D47-84DBC78E0F80}"/>
              </a:ext>
            </a:extLst>
          </p:cNvPr>
          <p:cNvSpPr txBox="1"/>
          <p:nvPr/>
        </p:nvSpPr>
        <p:spPr>
          <a:xfrm>
            <a:off x="6145415"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8624563" y="3021080"/>
            <a:ext cx="64401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全国</a:t>
            </a:r>
          </a:p>
        </p:txBody>
      </p:sp>
      <p:sp>
        <p:nvSpPr>
          <p:cNvPr id="18" name="テキスト ボックス 17"/>
          <p:cNvSpPr txBox="1"/>
          <p:nvPr/>
        </p:nvSpPr>
        <p:spPr>
          <a:xfrm>
            <a:off x="8620573" y="3122375"/>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 大阪</a:t>
            </a:r>
          </a:p>
        </p:txBody>
      </p:sp>
      <p:sp>
        <p:nvSpPr>
          <p:cNvPr id="19" name="テキスト ボックス 18"/>
          <p:cNvSpPr txBox="1"/>
          <p:nvPr/>
        </p:nvSpPr>
        <p:spPr>
          <a:xfrm>
            <a:off x="8624563" y="2831240"/>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1.65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東京</a:t>
            </a:r>
          </a:p>
        </p:txBody>
      </p:sp>
      <p:sp>
        <p:nvSpPr>
          <p:cNvPr id="20" name="テキスト ボックス 19"/>
          <p:cNvSpPr txBox="1"/>
          <p:nvPr/>
        </p:nvSpPr>
        <p:spPr>
          <a:xfrm>
            <a:off x="6782990" y="4165425"/>
            <a:ext cx="2242426"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テキスト ボックス 20"/>
          <p:cNvSpPr txBox="1"/>
          <p:nvPr/>
        </p:nvSpPr>
        <p:spPr>
          <a:xfrm>
            <a:off x="3173183"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業況判断（</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3" name="テキスト ボックス 22"/>
          <p:cNvSpPr txBox="1"/>
          <p:nvPr/>
        </p:nvSpPr>
        <p:spPr>
          <a:xfrm>
            <a:off x="5556205" y="5139237"/>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5536320" y="5561622"/>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27.7</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91B5FA7C-113F-48BA-BD5D-E7EEB4705D30}"/>
              </a:ext>
            </a:extLst>
          </p:cNvPr>
          <p:cNvSpPr/>
          <p:nvPr/>
        </p:nvSpPr>
        <p:spPr>
          <a:xfrm>
            <a:off x="3218478" y="6468328"/>
            <a:ext cx="2772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※DI</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：景気の見通しについて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「好転」企業割合から「悪化」企業割合を差し引いた値</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08000"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開業率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4" name="右矢印 33"/>
          <p:cNvSpPr/>
          <p:nvPr/>
        </p:nvSpPr>
        <p:spPr>
          <a:xfrm rot="20000851">
            <a:off x="2285559" y="5980290"/>
            <a:ext cx="504000" cy="288000"/>
          </a:xfrm>
          <a:prstGeom prst="rightArrow">
            <a:avLst>
              <a:gd name="adj1" fmla="val 50000"/>
              <a:gd name="adj2" fmla="val 35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テキスト ボックス 30"/>
          <p:cNvSpPr txBox="1"/>
          <p:nvPr/>
        </p:nvSpPr>
        <p:spPr>
          <a:xfrm rot="20382048" flipH="1">
            <a:off x="2289436" y="5991635"/>
            <a:ext cx="68968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29" name="テキスト ボックス 28"/>
          <p:cNvSpPr txBox="1"/>
          <p:nvPr/>
        </p:nvSpPr>
        <p:spPr>
          <a:xfrm rot="17920927">
            <a:off x="2131994" y="5852768"/>
            <a:ext cx="44794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35" name="テキスト ボックス 34"/>
          <p:cNvSpPr txBox="1"/>
          <p:nvPr/>
        </p:nvSpPr>
        <p:spPr>
          <a:xfrm>
            <a:off x="1774568" y="5409423"/>
            <a:ext cx="415498" cy="553998"/>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0" lang="en-US" altLang="ja-JP"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1005335" y="6605575"/>
            <a:ext cx="249274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出典：厚生労働省</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「雇用保険事業</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報」</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3122727"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本社転入出</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9" name="テキスト ボックス 38"/>
          <p:cNvSpPr txBox="1"/>
          <p:nvPr/>
        </p:nvSpPr>
        <p:spPr>
          <a:xfrm>
            <a:off x="3730963" y="2562095"/>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p:cNvSpPr txBox="1"/>
          <p:nvPr/>
        </p:nvSpPr>
        <p:spPr>
          <a:xfrm>
            <a:off x="3730963" y="2919857"/>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5650377" y="3370502"/>
            <a:ext cx="5757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転出超過</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棒グラフ</a:t>
            </a: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右矢印 41"/>
          <p:cNvSpPr/>
          <p:nvPr/>
        </p:nvSpPr>
        <p:spPr>
          <a:xfrm rot="360000">
            <a:off x="3407413" y="3320689"/>
            <a:ext cx="2236300" cy="10923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3" name="正方形/長方形 42"/>
          <p:cNvSpPr/>
          <p:nvPr/>
        </p:nvSpPr>
        <p:spPr>
          <a:xfrm>
            <a:off x="3612078" y="4169263"/>
            <a:ext cx="2364750"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出典：帝国データバンク「本社移転企業調査」をもとに副首都推進局で作成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5642947" y="3804249"/>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5" name="テキスト ボックス 44"/>
          <p:cNvSpPr txBox="1"/>
          <p:nvPr/>
        </p:nvSpPr>
        <p:spPr>
          <a:xfrm>
            <a:off x="2730749" y="640098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6" name="テキスト ボックス 45"/>
          <p:cNvSpPr txBox="1"/>
          <p:nvPr/>
        </p:nvSpPr>
        <p:spPr>
          <a:xfrm>
            <a:off x="1579659" y="632002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7" name="テキスト ボックス 46"/>
          <p:cNvSpPr txBox="1"/>
          <p:nvPr/>
        </p:nvSpPr>
        <p:spPr>
          <a:xfrm>
            <a:off x="2492703" y="3811767"/>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8" name="テキスト ボックス 47"/>
          <p:cNvSpPr txBox="1"/>
          <p:nvPr/>
        </p:nvSpPr>
        <p:spPr>
          <a:xfrm>
            <a:off x="5560733" y="6265656"/>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9" name="テキスト ボックス 48"/>
          <p:cNvSpPr txBox="1"/>
          <p:nvPr/>
        </p:nvSpPr>
        <p:spPr>
          <a:xfrm>
            <a:off x="6201325"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商業地価</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1" name="正方形/長方形 50"/>
          <p:cNvSpPr/>
          <p:nvPr/>
        </p:nvSpPr>
        <p:spPr>
          <a:xfrm>
            <a:off x="7246245" y="6541817"/>
            <a:ext cx="194582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出典：国土交通省「地価公示」</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2" name="テキスト ボックス 51"/>
          <p:cNvSpPr txBox="1"/>
          <p:nvPr/>
        </p:nvSpPr>
        <p:spPr>
          <a:xfrm>
            <a:off x="8699330" y="6278091"/>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3" name="テキスト ボックス 52">
            <a:extLst>
              <a:ext uri="{FF2B5EF4-FFF2-40B4-BE49-F238E27FC236}">
                <a16:creationId xmlns:a16="http://schemas.microsoft.com/office/drawing/2014/main" id="{32AD7D31-6B83-4A12-9600-0832993C4849}"/>
              </a:ext>
            </a:extLst>
          </p:cNvPr>
          <p:cNvSpPr txBox="1"/>
          <p:nvPr/>
        </p:nvSpPr>
        <p:spPr>
          <a:xfrm>
            <a:off x="6068712" y="2455798"/>
            <a:ext cx="33855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（倍）</a:t>
            </a:r>
            <a:endParaRPr kumimoji="1" lang="ja-JP" altLang="en-US"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p:cNvSpPr/>
          <p:nvPr/>
        </p:nvSpPr>
        <p:spPr>
          <a:xfrm>
            <a:off x="3713966" y="6590219"/>
            <a:ext cx="2772000"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出典：中小企業基盤整備機構「</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5" name="テキスト ボックス 54"/>
          <p:cNvSpPr txBox="1"/>
          <p:nvPr/>
        </p:nvSpPr>
        <p:spPr>
          <a:xfrm>
            <a:off x="3104443" y="2409379"/>
            <a:ext cx="49970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55"/>
          <p:cNvSpPr txBox="1"/>
          <p:nvPr/>
        </p:nvSpPr>
        <p:spPr>
          <a:xfrm>
            <a:off x="6252581" y="486230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8" name="テキスト ボックス 57"/>
          <p:cNvSpPr txBox="1"/>
          <p:nvPr/>
        </p:nvSpPr>
        <p:spPr>
          <a:xfrm>
            <a:off x="97962" y="4905658"/>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p:cNvSpPr txBox="1"/>
          <p:nvPr/>
        </p:nvSpPr>
        <p:spPr>
          <a:xfrm>
            <a:off x="8567554" y="3803708"/>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7" name="テキスト ボックス 56"/>
          <p:cNvSpPr txBox="1"/>
          <p:nvPr/>
        </p:nvSpPr>
        <p:spPr>
          <a:xfrm>
            <a:off x="167373" y="538459"/>
            <a:ext cx="2290193"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■経済関連の指標</a:t>
            </a:r>
          </a:p>
        </p:txBody>
      </p:sp>
      <p:sp>
        <p:nvSpPr>
          <p:cNvPr id="64" name="スライド番号プレースホルダー 1"/>
          <p:cNvSpPr>
            <a:spLocks noGrp="1"/>
          </p:cNvSpPr>
          <p:nvPr>
            <p:ph type="sldNum" sz="quarter" idx="12"/>
          </p:nvPr>
        </p:nvSpPr>
        <p:spPr>
          <a:xfrm>
            <a:off x="8443523" y="655681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4"/>
          <a:stretch>
            <a:fillRect/>
          </a:stretch>
        </p:blipFill>
        <p:spPr>
          <a:xfrm>
            <a:off x="3160728" y="2473756"/>
            <a:ext cx="2743438" cy="1621677"/>
          </a:xfrm>
          <a:prstGeom prst="rect">
            <a:avLst/>
          </a:prstGeom>
        </p:spPr>
      </p:pic>
      <p:pic>
        <p:nvPicPr>
          <p:cNvPr id="4" name="図 3"/>
          <p:cNvPicPr>
            <a:picLocks noChangeAspect="1"/>
          </p:cNvPicPr>
          <p:nvPr/>
        </p:nvPicPr>
        <p:blipFill>
          <a:blip r:embed="rId5"/>
          <a:stretch>
            <a:fillRect/>
          </a:stretch>
        </p:blipFill>
        <p:spPr>
          <a:xfrm>
            <a:off x="6057402" y="2407055"/>
            <a:ext cx="2877561" cy="1670449"/>
          </a:xfrm>
          <a:prstGeom prst="rect">
            <a:avLst/>
          </a:prstGeom>
        </p:spPr>
      </p:pic>
      <p:pic>
        <p:nvPicPr>
          <p:cNvPr id="7" name="図 6"/>
          <p:cNvPicPr>
            <a:picLocks noChangeAspect="1"/>
          </p:cNvPicPr>
          <p:nvPr/>
        </p:nvPicPr>
        <p:blipFill>
          <a:blip r:embed="rId6"/>
          <a:stretch>
            <a:fillRect/>
          </a:stretch>
        </p:blipFill>
        <p:spPr>
          <a:xfrm>
            <a:off x="121450" y="4963242"/>
            <a:ext cx="1749704" cy="1658256"/>
          </a:xfrm>
          <a:prstGeom prst="rect">
            <a:avLst/>
          </a:prstGeom>
        </p:spPr>
      </p:pic>
      <p:pic>
        <p:nvPicPr>
          <p:cNvPr id="27" name="図 26"/>
          <p:cNvPicPr>
            <a:picLocks noChangeAspect="1"/>
          </p:cNvPicPr>
          <p:nvPr/>
        </p:nvPicPr>
        <p:blipFill>
          <a:blip r:embed="rId7"/>
          <a:stretch>
            <a:fillRect/>
          </a:stretch>
        </p:blipFill>
        <p:spPr>
          <a:xfrm>
            <a:off x="3253629" y="4954633"/>
            <a:ext cx="2883658" cy="1621677"/>
          </a:xfrm>
          <a:prstGeom prst="rect">
            <a:avLst/>
          </a:prstGeom>
        </p:spPr>
      </p:pic>
      <p:pic>
        <p:nvPicPr>
          <p:cNvPr id="32" name="図 31"/>
          <p:cNvPicPr>
            <a:picLocks noChangeAspect="1"/>
          </p:cNvPicPr>
          <p:nvPr/>
        </p:nvPicPr>
        <p:blipFill>
          <a:blip r:embed="rId8"/>
          <a:stretch>
            <a:fillRect/>
          </a:stretch>
        </p:blipFill>
        <p:spPr>
          <a:xfrm>
            <a:off x="6324801" y="4905658"/>
            <a:ext cx="2731245" cy="1658256"/>
          </a:xfrm>
          <a:prstGeom prst="rect">
            <a:avLst/>
          </a:prstGeom>
        </p:spPr>
      </p:pic>
    </p:spTree>
    <p:extLst>
      <p:ext uri="{BB962C8B-B14F-4D97-AF65-F5344CB8AC3E}">
        <p14:creationId xmlns:p14="http://schemas.microsoft.com/office/powerpoint/2010/main" val="356010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451492" y="4747204"/>
            <a:ext cx="2737341" cy="1798476"/>
          </a:xfrm>
          <a:prstGeom prst="rect">
            <a:avLst/>
          </a:prstGeom>
        </p:spPr>
      </p:pic>
      <p:sp>
        <p:nvSpPr>
          <p:cNvPr id="6" name="正方形/長方形 5"/>
          <p:cNvSpPr/>
          <p:nvPr/>
        </p:nvSpPr>
        <p:spPr>
          <a:xfrm>
            <a:off x="102353" y="618210"/>
            <a:ext cx="8957603" cy="1278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安全・安心や健康、教育などの暮らしに密接に関連する社会関連の指標の改善には息の長い取組が必要　</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であり、官民の力をあわせたより一層の努力が不可欠。</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そのうえで、近年の推移を見ると、刑法犯や街頭犯罪の認知件数は大きく減少。健康寿命の全国平均と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の差も、男女とも縮小傾向。学力テストの正答率も、小・中学校ともに理科については全国平均との差</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はあるが、国語、算数、数学は</a:t>
            </a:r>
            <a:r>
              <a:rPr lang="ja-JP" altLang="en-US" sz="1400" dirty="0">
                <a:solidFill>
                  <a:prstClr val="black"/>
                </a:solidFill>
                <a:latin typeface="BIZ UDゴシック" panose="020B0400000000000000" pitchFamily="49" charset="-128"/>
                <a:ea typeface="BIZ UDゴシック" panose="020B0400000000000000" pitchFamily="49" charset="-128"/>
              </a:rPr>
              <a:t>おおむね</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全国平均まで改善。一人当たりの府民所得は東京都に比べ低い</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水準も、市民所得は政令指定都市（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市）で高い水準を維持しており１位。　</a:t>
            </a:r>
          </a:p>
        </p:txBody>
      </p:sp>
      <p:sp>
        <p:nvSpPr>
          <p:cNvPr id="8" name="テキスト ボックス 7"/>
          <p:cNvSpPr txBox="1"/>
          <p:nvPr/>
        </p:nvSpPr>
        <p:spPr>
          <a:xfrm>
            <a:off x="108000" y="2123112"/>
            <a:ext cx="324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刑法犯と街頭犯罪</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東京都との推移比較</a:t>
            </a:r>
            <a:endPar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 name="正方形/長方形 9"/>
          <p:cNvSpPr/>
          <p:nvPr/>
        </p:nvSpPr>
        <p:spPr>
          <a:xfrm>
            <a:off x="390476" y="2364572"/>
            <a:ext cx="9028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刑法犯認知件数</a:t>
            </a:r>
          </a:p>
        </p:txBody>
      </p:sp>
      <p:sp>
        <p:nvSpPr>
          <p:cNvPr id="11" name="テキスト ボックス 10"/>
          <p:cNvSpPr txBox="1"/>
          <p:nvPr/>
        </p:nvSpPr>
        <p:spPr>
          <a:xfrm rot="10800000" flipV="1">
            <a:off x="884411" y="2795460"/>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12" name="テキスト ボックス 11"/>
          <p:cNvSpPr txBox="1"/>
          <p:nvPr/>
        </p:nvSpPr>
        <p:spPr>
          <a:xfrm>
            <a:off x="315486" y="3026292"/>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テキスト ボックス 12"/>
          <p:cNvSpPr txBox="1"/>
          <p:nvPr/>
        </p:nvSpPr>
        <p:spPr>
          <a:xfrm>
            <a:off x="362390" y="3392321"/>
            <a:ext cx="612000" cy="276999"/>
          </a:xfrm>
          <a:prstGeom prst="rect">
            <a:avLst/>
          </a:prstGeom>
          <a:noFill/>
          <a:ln>
            <a:solidFill>
              <a:schemeClr val="bg1">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1419943" y="3774820"/>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5" name="正方形/長方形 14"/>
          <p:cNvSpPr/>
          <p:nvPr/>
        </p:nvSpPr>
        <p:spPr>
          <a:xfrm>
            <a:off x="1670172" y="3959486"/>
            <a:ext cx="1764000" cy="1692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出典：警察庁「犯罪統計資料」</a:t>
            </a:r>
          </a:p>
        </p:txBody>
      </p:sp>
      <p:sp>
        <p:nvSpPr>
          <p:cNvPr id="17" name="テキスト ボックス 16"/>
          <p:cNvSpPr txBox="1"/>
          <p:nvPr/>
        </p:nvSpPr>
        <p:spPr>
          <a:xfrm>
            <a:off x="3099410" y="380123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8" name="正方形/長方形 17"/>
          <p:cNvSpPr/>
          <p:nvPr/>
        </p:nvSpPr>
        <p:spPr>
          <a:xfrm>
            <a:off x="2094007" y="2385119"/>
            <a:ext cx="100540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街頭犯罪認知件数</a:t>
            </a:r>
            <a:endPar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rot="10800000" flipV="1">
            <a:off x="2044179" y="3152717"/>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20" name="テキスト ボックス 19"/>
          <p:cNvSpPr txBox="1"/>
          <p:nvPr/>
        </p:nvSpPr>
        <p:spPr>
          <a:xfrm>
            <a:off x="2747675" y="3015300"/>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1" name="テキスト ボックス 20"/>
          <p:cNvSpPr txBox="1"/>
          <p:nvPr/>
        </p:nvSpPr>
        <p:spPr>
          <a:xfrm>
            <a:off x="2094007" y="3392321"/>
            <a:ext cx="612000" cy="276999"/>
          </a:xfrm>
          <a:prstGeom prst="rect">
            <a:avLst/>
          </a:prstGeom>
          <a:noFill/>
          <a:ln>
            <a:solidFill>
              <a:schemeClr val="bg1">
                <a:lumMod val="8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08000" y="4356000"/>
            <a:ext cx="3208444"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健康寿命</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23" name="グループ化 22"/>
          <p:cNvGrpSpPr/>
          <p:nvPr/>
        </p:nvGrpSpPr>
        <p:grpSpPr>
          <a:xfrm>
            <a:off x="172448" y="5020224"/>
            <a:ext cx="513144" cy="478684"/>
            <a:chOff x="4679722" y="4188126"/>
            <a:chExt cx="513144" cy="478684"/>
          </a:xfrm>
        </p:grpSpPr>
        <p:sp>
          <p:nvSpPr>
            <p:cNvPr id="24" name="正方形/長方形 23"/>
            <p:cNvSpPr/>
            <p:nvPr/>
          </p:nvSpPr>
          <p:spPr>
            <a:xfrm>
              <a:off x="4769582" y="4486810"/>
              <a:ext cx="72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正方形/長方形 24"/>
            <p:cNvSpPr/>
            <p:nvPr/>
          </p:nvSpPr>
          <p:spPr>
            <a:xfrm>
              <a:off x="4887894" y="4485229"/>
              <a:ext cx="72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p:cNvSpPr txBox="1"/>
            <p:nvPr/>
          </p:nvSpPr>
          <p:spPr>
            <a:xfrm>
              <a:off x="4679722" y="4195883"/>
              <a:ext cx="384721" cy="303929"/>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p:cNvSpPr txBox="1"/>
            <p:nvPr/>
          </p:nvSpPr>
          <p:spPr>
            <a:xfrm>
              <a:off x="4923562" y="4188126"/>
              <a:ext cx="269304" cy="43537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全国との差</a:t>
              </a:r>
            </a:p>
          </p:txBody>
        </p:sp>
        <p:cxnSp>
          <p:nvCxnSpPr>
            <p:cNvPr id="28" name="直線コネクタ 27"/>
            <p:cNvCxnSpPr/>
            <p:nvPr/>
          </p:nvCxnSpPr>
          <p:spPr>
            <a:xfrm>
              <a:off x="5136762" y="4433842"/>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9" name="テキスト ボックス 28"/>
          <p:cNvSpPr txBox="1"/>
          <p:nvPr/>
        </p:nvSpPr>
        <p:spPr>
          <a:xfrm>
            <a:off x="861651" y="4670101"/>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男性の健康寿命</a:t>
            </a:r>
          </a:p>
        </p:txBody>
      </p:sp>
      <p:sp>
        <p:nvSpPr>
          <p:cNvPr id="31" name="テキスト ボックス 30"/>
          <p:cNvSpPr txBox="1"/>
          <p:nvPr/>
        </p:nvSpPr>
        <p:spPr>
          <a:xfrm>
            <a:off x="1671488" y="627327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2" name="テキスト ボックス 31"/>
          <p:cNvSpPr txBox="1"/>
          <p:nvPr/>
        </p:nvSpPr>
        <p:spPr>
          <a:xfrm>
            <a:off x="2204613" y="4680536"/>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女性の健康寿命</a:t>
            </a:r>
          </a:p>
        </p:txBody>
      </p:sp>
      <p:sp>
        <p:nvSpPr>
          <p:cNvPr id="34" name="テキスト ボックス 33"/>
          <p:cNvSpPr txBox="1"/>
          <p:nvPr/>
        </p:nvSpPr>
        <p:spPr>
          <a:xfrm>
            <a:off x="2955424" y="630257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5" name="テキスト ボックス 34"/>
          <p:cNvSpPr txBox="1"/>
          <p:nvPr/>
        </p:nvSpPr>
        <p:spPr>
          <a:xfrm>
            <a:off x="1936945" y="4858568"/>
            <a:ext cx="50687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6" name="テキスト ボックス 35"/>
          <p:cNvSpPr txBox="1"/>
          <p:nvPr/>
        </p:nvSpPr>
        <p:spPr>
          <a:xfrm>
            <a:off x="559823" y="4843315"/>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7" name="正方形/長方形 36"/>
          <p:cNvSpPr/>
          <p:nvPr/>
        </p:nvSpPr>
        <p:spPr>
          <a:xfrm>
            <a:off x="320798" y="6509308"/>
            <a:ext cx="2871299"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出典：厚生労働省「健康日本</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の推進に関する研究」をもとに副首都推進局で作成</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p:cNvSpPr txBox="1"/>
          <p:nvPr/>
        </p:nvSpPr>
        <p:spPr>
          <a:xfrm>
            <a:off x="3486339" y="2124211"/>
            <a:ext cx="5573617"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学力テスト（小学校・中学校）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39" name="図 38"/>
          <p:cNvPicPr>
            <a:picLocks noChangeAspect="1"/>
          </p:cNvPicPr>
          <p:nvPr/>
        </p:nvPicPr>
        <p:blipFill>
          <a:blip r:embed="rId3"/>
          <a:stretch>
            <a:fillRect/>
          </a:stretch>
        </p:blipFill>
        <p:spPr>
          <a:xfrm>
            <a:off x="3454619" y="2783342"/>
            <a:ext cx="1797918" cy="1169777"/>
          </a:xfrm>
          <a:prstGeom prst="rect">
            <a:avLst/>
          </a:prstGeom>
        </p:spPr>
      </p:pic>
      <p:grpSp>
        <p:nvGrpSpPr>
          <p:cNvPr id="40" name="グループ化 39"/>
          <p:cNvGrpSpPr/>
          <p:nvPr/>
        </p:nvGrpSpPr>
        <p:grpSpPr>
          <a:xfrm>
            <a:off x="5234177" y="3003726"/>
            <a:ext cx="1057394" cy="759647"/>
            <a:chOff x="1927249" y="3269398"/>
            <a:chExt cx="1057394" cy="759647"/>
          </a:xfrm>
        </p:grpSpPr>
        <p:sp>
          <p:nvSpPr>
            <p:cNvPr id="41" name="正方形/長方形 40"/>
            <p:cNvSpPr/>
            <p:nvPr/>
          </p:nvSpPr>
          <p:spPr>
            <a:xfrm>
              <a:off x="1934495" y="35509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42" name="正方形/長方形 41"/>
            <p:cNvSpPr/>
            <p:nvPr/>
          </p:nvSpPr>
          <p:spPr>
            <a:xfrm>
              <a:off x="1927249" y="3292448"/>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43" name="正方形/長方形 42"/>
            <p:cNvSpPr/>
            <p:nvPr/>
          </p:nvSpPr>
          <p:spPr>
            <a:xfrm>
              <a:off x="2350548" y="3269398"/>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4" name="正方形/長方形 43"/>
            <p:cNvSpPr/>
            <p:nvPr/>
          </p:nvSpPr>
          <p:spPr>
            <a:xfrm>
              <a:off x="2347022" y="350861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5" name="正方形/長方形 44"/>
            <p:cNvSpPr/>
            <p:nvPr/>
          </p:nvSpPr>
          <p:spPr>
            <a:xfrm>
              <a:off x="2353152" y="3752046"/>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17</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46" name="正方形/長方形 45"/>
            <p:cNvSpPr/>
            <p:nvPr/>
          </p:nvSpPr>
          <p:spPr>
            <a:xfrm>
              <a:off x="1934089" y="37768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47" name="正方形/長方形 46"/>
            <p:cNvSpPr/>
            <p:nvPr/>
          </p:nvSpPr>
          <p:spPr>
            <a:xfrm>
              <a:off x="2052000" y="330114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2052000" y="354326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正方形/長方形 48"/>
            <p:cNvSpPr/>
            <p:nvPr/>
          </p:nvSpPr>
          <p:spPr>
            <a:xfrm>
              <a:off x="2052000" y="378302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50" name="図 49"/>
          <p:cNvPicPr>
            <a:picLocks noChangeAspect="1"/>
          </p:cNvPicPr>
          <p:nvPr/>
        </p:nvPicPr>
        <p:blipFill>
          <a:blip r:embed="rId4"/>
          <a:stretch>
            <a:fillRect/>
          </a:stretch>
        </p:blipFill>
        <p:spPr>
          <a:xfrm>
            <a:off x="6174062" y="2780601"/>
            <a:ext cx="1929604" cy="1158743"/>
          </a:xfrm>
          <a:prstGeom prst="rect">
            <a:avLst/>
          </a:prstGeom>
        </p:spPr>
      </p:pic>
      <p:grpSp>
        <p:nvGrpSpPr>
          <p:cNvPr id="51" name="グループ化 50"/>
          <p:cNvGrpSpPr/>
          <p:nvPr/>
        </p:nvGrpSpPr>
        <p:grpSpPr>
          <a:xfrm>
            <a:off x="8175799" y="2980417"/>
            <a:ext cx="1055243" cy="721405"/>
            <a:chOff x="4989739" y="3381307"/>
            <a:chExt cx="1055243" cy="721405"/>
          </a:xfrm>
        </p:grpSpPr>
        <p:sp>
          <p:nvSpPr>
            <p:cNvPr id="52" name="正方形/長方形 51"/>
            <p:cNvSpPr/>
            <p:nvPr/>
          </p:nvSpPr>
          <p:spPr>
            <a:xfrm>
              <a:off x="4989739" y="362520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p:cNvSpPr/>
            <p:nvPr/>
          </p:nvSpPr>
          <p:spPr>
            <a:xfrm>
              <a:off x="4996123" y="339653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54" name="正方形/長方形 53"/>
            <p:cNvSpPr/>
            <p:nvPr/>
          </p:nvSpPr>
          <p:spPr>
            <a:xfrm>
              <a:off x="5401707" y="3381307"/>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5" name="正方形/長方形 54"/>
            <p:cNvSpPr/>
            <p:nvPr/>
          </p:nvSpPr>
          <p:spPr>
            <a:xfrm>
              <a:off x="5407390" y="360798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6" name="正方形/長方形 55"/>
            <p:cNvSpPr/>
            <p:nvPr/>
          </p:nvSpPr>
          <p:spPr>
            <a:xfrm>
              <a:off x="5413491" y="3825713"/>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21</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0.6</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57" name="正方形/長方形 56"/>
            <p:cNvSpPr/>
            <p:nvPr/>
          </p:nvSpPr>
          <p:spPr>
            <a:xfrm>
              <a:off x="4997113" y="383735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58" name="正方形/長方形 57"/>
            <p:cNvSpPr/>
            <p:nvPr/>
          </p:nvSpPr>
          <p:spPr>
            <a:xfrm>
              <a:off x="5113438" y="341553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a:off x="5113438" y="364300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正方形/長方形 59"/>
            <p:cNvSpPr/>
            <p:nvPr/>
          </p:nvSpPr>
          <p:spPr>
            <a:xfrm>
              <a:off x="5113438" y="3855436"/>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61" name="正方形/長方形 60"/>
          <p:cNvSpPr/>
          <p:nvPr/>
        </p:nvSpPr>
        <p:spPr>
          <a:xfrm>
            <a:off x="5305906" y="2844739"/>
            <a:ext cx="979560"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2" name="正方形/長方形 61"/>
          <p:cNvSpPr/>
          <p:nvPr/>
        </p:nvSpPr>
        <p:spPr>
          <a:xfrm>
            <a:off x="8254517" y="2844388"/>
            <a:ext cx="881962"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3" name="テキスト ボックス 62"/>
          <p:cNvSpPr txBox="1"/>
          <p:nvPr/>
        </p:nvSpPr>
        <p:spPr>
          <a:xfrm>
            <a:off x="5121340" y="376337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4" name="テキスト ボックス 63"/>
          <p:cNvSpPr txBox="1"/>
          <p:nvPr/>
        </p:nvSpPr>
        <p:spPr>
          <a:xfrm>
            <a:off x="7935520" y="374921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5" name="正方形/長方形 64"/>
          <p:cNvSpPr/>
          <p:nvPr/>
        </p:nvSpPr>
        <p:spPr>
          <a:xfrm>
            <a:off x="6104459" y="3945497"/>
            <a:ext cx="3007175" cy="169277"/>
          </a:xfrm>
          <a:prstGeom prst="rect">
            <a:avLst/>
          </a:prstGeom>
        </p:spPr>
        <p:txBody>
          <a:bodyPr wrap="square">
            <a:spAutoFit/>
          </a:bodyPr>
          <a:lstStyle/>
          <a:p>
            <a:pPr marL="0" marR="0" lvl="0" indent="0" algn="r"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出典：大阪府教育庁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「全国学力・学習状況調査結果概要」をもとに副首都推進局で作成</a:t>
            </a:r>
          </a:p>
        </p:txBody>
      </p:sp>
      <p:sp>
        <p:nvSpPr>
          <p:cNvPr id="66" name="テキスト ボックス 65"/>
          <p:cNvSpPr txBox="1"/>
          <p:nvPr/>
        </p:nvSpPr>
        <p:spPr>
          <a:xfrm>
            <a:off x="5066828" y="304734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テキスト ボックス 66"/>
          <p:cNvSpPr txBox="1"/>
          <p:nvPr/>
        </p:nvSpPr>
        <p:spPr>
          <a:xfrm>
            <a:off x="5086723" y="3155695"/>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テキスト ボックス 67"/>
          <p:cNvSpPr txBox="1"/>
          <p:nvPr/>
        </p:nvSpPr>
        <p:spPr>
          <a:xfrm>
            <a:off x="5035719" y="346620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0.954</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9" name="テキスト ボックス 68"/>
          <p:cNvSpPr txBox="1"/>
          <p:nvPr/>
        </p:nvSpPr>
        <p:spPr>
          <a:xfrm>
            <a:off x="7940641" y="3005576"/>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テキスト ボックス 69"/>
          <p:cNvSpPr txBox="1"/>
          <p:nvPr/>
        </p:nvSpPr>
        <p:spPr>
          <a:xfrm>
            <a:off x="7912084" y="3154453"/>
            <a:ext cx="384772"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テキスト ボックス 70"/>
          <p:cNvSpPr txBox="1"/>
          <p:nvPr/>
        </p:nvSpPr>
        <p:spPr>
          <a:xfrm>
            <a:off x="7920928" y="3334784"/>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0.945</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3469057"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一人当たり府民所得の推移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5" name="テキスト ボックス 74"/>
          <p:cNvSpPr txBox="1"/>
          <p:nvPr/>
        </p:nvSpPr>
        <p:spPr>
          <a:xfrm>
            <a:off x="6324190"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一人当たり市民所得の推移（指定都市比較）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7" name="テキスト ボックス 76"/>
          <p:cNvSpPr txBox="1"/>
          <p:nvPr/>
        </p:nvSpPr>
        <p:spPr>
          <a:xfrm>
            <a:off x="5733121" y="603277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78" name="テキスト ボックス 77"/>
          <p:cNvSpPr txBox="1"/>
          <p:nvPr/>
        </p:nvSpPr>
        <p:spPr>
          <a:xfrm>
            <a:off x="3697249" y="6509308"/>
            <a:ext cx="26518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※2009</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年度について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を使用</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8736852" y="623824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1" name="テキスト ボックス 80"/>
          <p:cNvSpPr txBox="1"/>
          <p:nvPr/>
        </p:nvSpPr>
        <p:spPr>
          <a:xfrm>
            <a:off x="6819728" y="6501168"/>
            <a:ext cx="2323838" cy="1692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p:cNvSpPr txBox="1"/>
          <p:nvPr/>
        </p:nvSpPr>
        <p:spPr>
          <a:xfrm>
            <a:off x="1679507" y="2626498"/>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3" name="テキスト ボックス 82"/>
          <p:cNvSpPr txBox="1"/>
          <p:nvPr/>
        </p:nvSpPr>
        <p:spPr>
          <a:xfrm>
            <a:off x="-68643" y="2619216"/>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4" name="テキスト ボックス 3"/>
          <p:cNvSpPr txBox="1"/>
          <p:nvPr/>
        </p:nvSpPr>
        <p:spPr>
          <a:xfrm>
            <a:off x="3380892" y="4604383"/>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5" name="テキスト ボックス 3"/>
          <p:cNvSpPr txBox="1"/>
          <p:nvPr/>
        </p:nvSpPr>
        <p:spPr>
          <a:xfrm>
            <a:off x="6349057" y="4633764"/>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6" name="正方形/長方形 85"/>
          <p:cNvSpPr/>
          <p:nvPr/>
        </p:nvSpPr>
        <p:spPr>
          <a:xfrm>
            <a:off x="5166994" y="2403209"/>
            <a:ext cx="3924000" cy="32661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「全国学力・学習状況調査」</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文部科学省が</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より実施。</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調査の対象学年：小学校第６学年、中学校第３学年</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正方形/長方形 86"/>
          <p:cNvSpPr/>
          <p:nvPr/>
        </p:nvSpPr>
        <p:spPr>
          <a:xfrm>
            <a:off x="3436619" y="2352541"/>
            <a:ext cx="1800000" cy="360000"/>
          </a:xfrm>
          <a:prstGeom prst="rect">
            <a:avLst/>
          </a:prstGeom>
          <a:noFill/>
        </p:spPr>
        <p:txBody>
          <a:bodyPr wrap="square" rtlCol="0">
            <a:spAutoFit/>
          </a:bodyPr>
          <a:lstStyle/>
          <a:p>
            <a:pPr marL="0" marR="0" lvl="0" indent="0" algn="l" defTabSz="457200" rtl="0" eaLnBrk="1" fontAlgn="auto" latinLnBrk="0" hangingPunct="1">
              <a:lnSpc>
                <a:spcPts val="65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全国の平均正答率を</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としたときの、大阪府（政令市を含む）の各教科の平均正答率の推移</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65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（平成</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年までは各教科Ａ・Ｂの</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区分）</a:t>
            </a:r>
          </a:p>
        </p:txBody>
      </p:sp>
      <p:sp>
        <p:nvSpPr>
          <p:cNvPr id="88" name="テキスト ボックス 87"/>
          <p:cNvSpPr txBox="1"/>
          <p:nvPr/>
        </p:nvSpPr>
        <p:spPr>
          <a:xfrm>
            <a:off x="6837729" y="2373317"/>
            <a:ext cx="2176321"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年度から理科を追加。理科は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年度（令和元年度）から英語を追加。英語は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endPar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出題数：１教科あたりおおむね</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問程度</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9" name="テキスト ボックス 1"/>
          <p:cNvSpPr txBox="1"/>
          <p:nvPr/>
        </p:nvSpPr>
        <p:spPr>
          <a:xfrm>
            <a:off x="5811061" y="4691062"/>
            <a:ext cx="614796" cy="320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90" name="テキスト ボックス 4"/>
          <p:cNvSpPr txBox="1"/>
          <p:nvPr/>
        </p:nvSpPr>
        <p:spPr>
          <a:xfrm>
            <a:off x="5772494" y="5307790"/>
            <a:ext cx="463262" cy="132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91" name="テキスト ボックス 5"/>
          <p:cNvSpPr txBox="1"/>
          <p:nvPr/>
        </p:nvSpPr>
        <p:spPr>
          <a:xfrm>
            <a:off x="5811005" y="5754336"/>
            <a:ext cx="457241" cy="207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92" name="テキスト ボックス 3"/>
          <p:cNvSpPr txBox="1"/>
          <p:nvPr/>
        </p:nvSpPr>
        <p:spPr>
          <a:xfrm>
            <a:off x="5800233" y="5540089"/>
            <a:ext cx="580909" cy="1446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神奈川県</a:t>
            </a:r>
          </a:p>
        </p:txBody>
      </p:sp>
      <p:sp>
        <p:nvSpPr>
          <p:cNvPr id="93" name="テキスト ボックス 6"/>
          <p:cNvSpPr txBox="1"/>
          <p:nvPr/>
        </p:nvSpPr>
        <p:spPr>
          <a:xfrm>
            <a:off x="5782129" y="5981068"/>
            <a:ext cx="432000" cy="1170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福岡県</a:t>
            </a:r>
          </a:p>
        </p:txBody>
      </p:sp>
      <p:sp>
        <p:nvSpPr>
          <p:cNvPr id="94" name="テキスト ボックス 93"/>
          <p:cNvSpPr txBox="1"/>
          <p:nvPr/>
        </p:nvSpPr>
        <p:spPr>
          <a:xfrm>
            <a:off x="172448" y="186194"/>
            <a:ext cx="2858144"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■社会関連の指標</a:t>
            </a:r>
          </a:p>
        </p:txBody>
      </p:sp>
      <p:sp>
        <p:nvSpPr>
          <p:cNvPr id="95" name="スライド番号プレースホルダー 1"/>
          <p:cNvSpPr>
            <a:spLocks noGrp="1"/>
          </p:cNvSpPr>
          <p:nvPr>
            <p:ph type="sldNum" sz="quarter" idx="12"/>
          </p:nvPr>
        </p:nvSpPr>
        <p:spPr>
          <a:xfrm>
            <a:off x="8448502" y="651781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5"/>
          <a:stretch>
            <a:fillRect/>
          </a:stretch>
        </p:blipFill>
        <p:spPr>
          <a:xfrm>
            <a:off x="51402" y="2605164"/>
            <a:ext cx="1889924" cy="1438781"/>
          </a:xfrm>
          <a:prstGeom prst="rect">
            <a:avLst/>
          </a:prstGeom>
        </p:spPr>
      </p:pic>
      <p:pic>
        <p:nvPicPr>
          <p:cNvPr id="3" name="図 2"/>
          <p:cNvPicPr>
            <a:picLocks noChangeAspect="1"/>
          </p:cNvPicPr>
          <p:nvPr/>
        </p:nvPicPr>
        <p:blipFill>
          <a:blip r:embed="rId6"/>
          <a:stretch>
            <a:fillRect/>
          </a:stretch>
        </p:blipFill>
        <p:spPr>
          <a:xfrm>
            <a:off x="1763229" y="2630166"/>
            <a:ext cx="1743607" cy="1383912"/>
          </a:xfrm>
          <a:prstGeom prst="rect">
            <a:avLst/>
          </a:prstGeom>
        </p:spPr>
      </p:pic>
      <p:pic>
        <p:nvPicPr>
          <p:cNvPr id="4" name="図 3"/>
          <p:cNvPicPr>
            <a:picLocks noChangeAspect="1"/>
          </p:cNvPicPr>
          <p:nvPr/>
        </p:nvPicPr>
        <p:blipFill>
          <a:blip r:embed="rId7"/>
          <a:stretch>
            <a:fillRect/>
          </a:stretch>
        </p:blipFill>
        <p:spPr>
          <a:xfrm>
            <a:off x="627943" y="4917524"/>
            <a:ext cx="1402202" cy="1548518"/>
          </a:xfrm>
          <a:prstGeom prst="rect">
            <a:avLst/>
          </a:prstGeom>
        </p:spPr>
      </p:pic>
      <p:pic>
        <p:nvPicPr>
          <p:cNvPr id="5" name="図 4"/>
          <p:cNvPicPr>
            <a:picLocks noChangeAspect="1"/>
          </p:cNvPicPr>
          <p:nvPr/>
        </p:nvPicPr>
        <p:blipFill>
          <a:blip r:embed="rId8"/>
          <a:stretch>
            <a:fillRect/>
          </a:stretch>
        </p:blipFill>
        <p:spPr>
          <a:xfrm>
            <a:off x="1930883" y="4907375"/>
            <a:ext cx="1408298" cy="1554615"/>
          </a:xfrm>
          <a:prstGeom prst="rect">
            <a:avLst/>
          </a:prstGeom>
        </p:spPr>
      </p:pic>
      <p:pic>
        <p:nvPicPr>
          <p:cNvPr id="72" name="図 71"/>
          <p:cNvPicPr>
            <a:picLocks noChangeAspect="1"/>
          </p:cNvPicPr>
          <p:nvPr/>
        </p:nvPicPr>
        <p:blipFill>
          <a:blip r:embed="rId9"/>
          <a:stretch>
            <a:fillRect/>
          </a:stretch>
        </p:blipFill>
        <p:spPr>
          <a:xfrm>
            <a:off x="6415488" y="4731286"/>
            <a:ext cx="2737341" cy="1798476"/>
          </a:xfrm>
          <a:prstGeom prst="rect">
            <a:avLst/>
          </a:prstGeom>
        </p:spPr>
      </p:pic>
    </p:spTree>
    <p:extLst>
      <p:ext uri="{BB962C8B-B14F-4D97-AF65-F5344CB8AC3E}">
        <p14:creationId xmlns:p14="http://schemas.microsoft.com/office/powerpoint/2010/main" val="2728647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5575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大阪の強み</a:t>
            </a:r>
            <a:endParaRPr kumimoji="1" lang="en-US" altLang="ja-JP"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0" name="スライド番号プレースホルダー 1"/>
          <p:cNvSpPr>
            <a:spLocks noGrp="1"/>
          </p:cNvSpPr>
          <p:nvPr>
            <p:ph type="sldNum" sz="quarter" idx="12"/>
          </p:nvPr>
        </p:nvSpPr>
        <p:spPr>
          <a:xfrm>
            <a:off x="8438209" y="652058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787160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3387" y="580105"/>
            <a:ext cx="8973398" cy="82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52000" rIns="324000" rtlCol="0" anchor="ctr"/>
          <a:lstStyle/>
          <a:p>
            <a:pPr marL="176213" marR="0" lvl="0" indent="-176213" algn="l" defTabSz="457200" rtl="0" eaLnBrk="1" fontAlgn="auto" latinLnBrk="0" hangingPunct="1">
              <a:lnSpc>
                <a:spcPts val="1600"/>
              </a:lnSpc>
              <a:spcBef>
                <a:spcPts val="0"/>
              </a:spcBef>
              <a:spcAft>
                <a:spcPts val="0"/>
              </a:spcAft>
              <a:buClrTx/>
              <a:buSzTx/>
              <a:buFontTx/>
              <a:buNone/>
              <a:tabLst>
                <a:tab pos="622300" algn="l"/>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○先に記載のこれ</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ま</a:t>
            </a:r>
            <a:r>
              <a:rPr lang="ja-JP" altLang="en-US" sz="1400" dirty="0" err="1">
                <a:solidFill>
                  <a:schemeClr val="tx1"/>
                </a:solidFill>
                <a:latin typeface="BIZ UDゴシック" panose="020B0400000000000000" pitchFamily="49" charset="-128"/>
                <a:ea typeface="BIZ UDゴシック" panose="020B0400000000000000" pitchFamily="49" charset="-128"/>
              </a:rPr>
              <a:t>での</a:t>
            </a:r>
            <a:r>
              <a:rPr lang="ja-JP" altLang="en-US" sz="1400" dirty="0">
                <a:solidFill>
                  <a:schemeClr val="tx1"/>
                </a:solidFill>
                <a:latin typeface="BIZ UDゴシック" panose="020B0400000000000000" pitchFamily="49" charset="-128"/>
                <a:ea typeface="BIZ UDゴシック" panose="020B0400000000000000" pitchFamily="49" charset="-128"/>
              </a:rPr>
              <a:t>取組実績と経済・社会の動きを踏まえ、</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現時点での大阪の強みを「交通ネットワーク・まちづくり」「ビジネス・働く」「学術研究・学ぶ」「暮らす・楽しむ」の</a:t>
            </a:r>
            <a:r>
              <a:rPr lang="ja-JP" altLang="en-US" sz="1400" dirty="0">
                <a:solidFill>
                  <a:schemeClr val="tx1"/>
                </a:solidFill>
                <a:latin typeface="BIZ UDゴシック" panose="020B0400000000000000" pitchFamily="49" charset="-128"/>
                <a:ea typeface="BIZ UDゴシック" panose="020B0400000000000000" pitchFamily="49" charset="-128"/>
              </a:rPr>
              <a:t>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つに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分けて整理。</a:t>
            </a:r>
            <a:r>
              <a:rPr lang="ja-JP" altLang="en-US" sz="1400" noProof="0" dirty="0">
                <a:solidFill>
                  <a:schemeClr val="tx1"/>
                </a:solidFill>
                <a:latin typeface="BIZ UDゴシック" panose="020B0400000000000000" pitchFamily="49" charset="-128"/>
                <a:ea typeface="BIZ UDゴシック" panose="020B0400000000000000" pitchFamily="49" charset="-128"/>
              </a:rPr>
              <a:t>あわせて、大阪の強みの根底にある「大阪人気質」、また</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noProof="0" dirty="0">
                <a:solidFill>
                  <a:schemeClr val="tx1"/>
                </a:solidFill>
                <a:latin typeface="BIZ UDゴシック" panose="020B0400000000000000" pitchFamily="49" charset="-128"/>
                <a:ea typeface="BIZ UDゴシック" panose="020B0400000000000000" pitchFamily="49" charset="-128"/>
              </a:rPr>
              <a:t>大阪が世界でどう見られているかについても確認。</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p>
        </p:txBody>
      </p:sp>
      <p:sp>
        <p:nvSpPr>
          <p:cNvPr id="5" name="テキスト ボックス 4"/>
          <p:cNvSpPr txBox="1"/>
          <p:nvPr/>
        </p:nvSpPr>
        <p:spPr>
          <a:xfrm>
            <a:off x="-152290" y="1376255"/>
            <a:ext cx="316163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交通ネットワーク・まちづくり</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p:cNvSpPr/>
          <p:nvPr/>
        </p:nvSpPr>
        <p:spPr>
          <a:xfrm>
            <a:off x="109182" y="1917428"/>
            <a:ext cx="4464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関西国際空港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は大阪が有する国際的な　　</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人流・物流の拠点。</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lnSpc>
                <a:spcPts val="1800"/>
              </a:lnSpc>
              <a:buFont typeface="BIZ UDゴシック" panose="020B0400000000000000" pitchFamily="49" charset="-128"/>
              <a:buChar char="○"/>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道路、鉄道ネットワークについても、阪神高速大和川線に加え、</a:t>
            </a:r>
            <a:r>
              <a:rPr kumimoji="1" lang="ja-JP" altLang="en-US" sz="1400" b="1" dirty="0">
                <a:solidFill>
                  <a:schemeClr val="tx1"/>
                </a:solidFill>
                <a:latin typeface="BIZ UDゴシック" panose="020B0400000000000000" pitchFamily="49" charset="-128"/>
                <a:ea typeface="BIZ UDゴシック" panose="020B0400000000000000" pitchFamily="49" charset="-128"/>
              </a:rPr>
              <a:t>淀川左岸線</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など府市が連携して整備を促進。</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lvl="0" indent="-285750">
              <a:lnSpc>
                <a:spcPts val="1800"/>
              </a:lnSpc>
              <a:buFont typeface="BIZ UDゴシック" panose="020B0400000000000000" pitchFamily="49" charset="-128"/>
              <a:buChar char="○"/>
              <a:defRPr/>
            </a:pPr>
            <a:r>
              <a:rPr kumimoji="1" lang="en-US" altLang="ja-JP" sz="1400" b="1" dirty="0">
                <a:solidFill>
                  <a:schemeClr val="tx1"/>
                </a:solidFill>
                <a:latin typeface="BIZ UDゴシック" panose="020B0400000000000000" pitchFamily="49" charset="-128"/>
                <a:ea typeface="BIZ UDゴシック" panose="020B0400000000000000" pitchFamily="49" charset="-128"/>
              </a:rPr>
              <a:t>Osaka Metro</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など利便性の高い都市内交通網は大阪の強み。東京に比べ</a:t>
            </a:r>
            <a:r>
              <a:rPr kumimoji="1" lang="ja-JP" altLang="en-US" sz="1400" b="1" dirty="0">
                <a:solidFill>
                  <a:schemeClr val="tx1"/>
                </a:solidFill>
                <a:latin typeface="BIZ UDゴシック" panose="020B0400000000000000" pitchFamily="49" charset="-128"/>
                <a:ea typeface="BIZ UDゴシック" panose="020B0400000000000000" pitchFamily="49" charset="-128"/>
              </a:rPr>
              <a:t>鉄道混雑度も低い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今後も、</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北大阪急行や大阪モノレールの延伸</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などが進行。引き続き、着実な整備が必要。</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p:cNvSpPr/>
          <p:nvPr/>
        </p:nvSpPr>
        <p:spPr>
          <a:xfrm>
            <a:off x="4668701" y="1915145"/>
            <a:ext cx="4428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13" name="図 12">
            <a:extLst>
              <a:ext uri="{FF2B5EF4-FFF2-40B4-BE49-F238E27FC236}">
                <a16:creationId xmlns:a16="http://schemas.microsoft.com/office/drawing/2014/main" id="{6AFBB3C9-2C94-48EE-9AF0-9968D6F17454}"/>
              </a:ext>
            </a:extLst>
          </p:cNvPr>
          <p:cNvPicPr/>
          <p:nvPr/>
        </p:nvPicPr>
        <p:blipFill>
          <a:blip r:embed="rId2"/>
          <a:stretch>
            <a:fillRect/>
          </a:stretch>
        </p:blipFill>
        <p:spPr>
          <a:xfrm>
            <a:off x="407321" y="4617551"/>
            <a:ext cx="2912364" cy="2109337"/>
          </a:xfrm>
          <a:prstGeom prst="rect">
            <a:avLst/>
          </a:prstGeom>
        </p:spPr>
      </p:pic>
      <p:sp>
        <p:nvSpPr>
          <p:cNvPr id="14" name="正方形/長方形 13">
            <a:extLst>
              <a:ext uri="{FF2B5EF4-FFF2-40B4-BE49-F238E27FC236}">
                <a16:creationId xmlns:a16="http://schemas.microsoft.com/office/drawing/2014/main" id="{37495696-486D-9747-16E1-54F31C1A88C8}"/>
              </a:ext>
            </a:extLst>
          </p:cNvPr>
          <p:cNvSpPr/>
          <p:nvPr/>
        </p:nvSpPr>
        <p:spPr>
          <a:xfrm>
            <a:off x="1959049" y="6657266"/>
            <a:ext cx="1447966"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関西エアポート</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 name="角丸四角形 14"/>
          <p:cNvSpPr/>
          <p:nvPr/>
        </p:nvSpPr>
        <p:spPr>
          <a:xfrm>
            <a:off x="65677" y="4617550"/>
            <a:ext cx="288000" cy="219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関西国際空港からの時間</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角丸四角形 15"/>
          <p:cNvSpPr/>
          <p:nvPr/>
        </p:nvSpPr>
        <p:spPr>
          <a:xfrm>
            <a:off x="-166622" y="1566850"/>
            <a:ext cx="5265420" cy="453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3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国内外とのビジネス、都市生活を支える交通</a:t>
            </a:r>
            <a:r>
              <a:rPr kumimoji="0" lang="ja-JP" altLang="en-US" sz="135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ネットワーク</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7" name="角丸四角形 16"/>
          <p:cNvSpPr/>
          <p:nvPr/>
        </p:nvSpPr>
        <p:spPr>
          <a:xfrm>
            <a:off x="4502937" y="1491664"/>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都市に賑わい、魅力を呼び込むまちづくり</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26" name="角丸四角形 25"/>
          <p:cNvSpPr/>
          <p:nvPr/>
        </p:nvSpPr>
        <p:spPr>
          <a:xfrm>
            <a:off x="3514709"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三大都市圏主要区間平均混雑度</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27" name="表 26"/>
          <p:cNvGraphicFramePr>
            <a:graphicFrameLocks noGrp="1"/>
          </p:cNvGraphicFramePr>
          <p:nvPr/>
        </p:nvGraphicFramePr>
        <p:xfrm>
          <a:off x="3902754" y="4632641"/>
          <a:ext cx="2109767" cy="1340312"/>
        </p:xfrm>
        <a:graphic>
          <a:graphicData uri="http://schemas.openxmlformats.org/drawingml/2006/table">
            <a:tbl>
              <a:tblPr firstRow="1" bandRow="1">
                <a:tableStyleId>{5940675A-B579-460E-94D1-54222C63F5DA}</a:tableStyleId>
              </a:tblPr>
              <a:tblGrid>
                <a:gridCol w="805180">
                  <a:extLst>
                    <a:ext uri="{9D8B030D-6E8A-4147-A177-3AD203B41FA5}">
                      <a16:colId xmlns:a16="http://schemas.microsoft.com/office/drawing/2014/main" val="4098468789"/>
                    </a:ext>
                  </a:extLst>
                </a:gridCol>
                <a:gridCol w="1304587">
                  <a:extLst>
                    <a:ext uri="{9D8B030D-6E8A-4147-A177-3AD203B41FA5}">
                      <a16:colId xmlns:a16="http://schemas.microsoft.com/office/drawing/2014/main" val="2179682595"/>
                    </a:ext>
                  </a:extLst>
                </a:gridCol>
              </a:tblGrid>
              <a:tr h="504000">
                <a:tc>
                  <a:txBody>
                    <a:bodyPr/>
                    <a:lstStyle/>
                    <a:p>
                      <a:r>
                        <a:rPr kumimoji="1" lang="ja-JP" altLang="en-US" sz="1400" dirty="0">
                          <a:latin typeface="BIZ UDゴシック" panose="020B0400000000000000" pitchFamily="49" charset="-128"/>
                          <a:ea typeface="BIZ UDゴシック" panose="020B0400000000000000" pitchFamily="49" charset="-128"/>
                        </a:rPr>
                        <a:t>東　京</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108</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(107</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1259990957"/>
                  </a:ext>
                </a:extLst>
              </a:tr>
              <a:tr h="42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BIZ UDゴシック" panose="020B0400000000000000" pitchFamily="49" charset="-128"/>
                          <a:ea typeface="BIZ UDゴシック" panose="020B0400000000000000" pitchFamily="49" charset="-128"/>
                        </a:rPr>
                        <a:t>大</a:t>
                      </a:r>
                      <a:r>
                        <a:rPr lang="ja-JP" altLang="en-US" sz="1400" baseline="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阪</a:t>
                      </a:r>
                    </a:p>
                  </a:txBody>
                  <a:tcPr anchor="ctr">
                    <a:solidFill>
                      <a:srgbClr val="FCD5B5"/>
                    </a:solidFill>
                  </a:tcPr>
                </a:tc>
                <a:tc>
                  <a:txBody>
                    <a:bodyPr/>
                    <a:lstStyle/>
                    <a:p>
                      <a:r>
                        <a:rPr lang="en-US" altLang="ja-JP" sz="1400" dirty="0">
                          <a:latin typeface="BIZ UDゴシック" panose="020B0400000000000000" pitchFamily="49" charset="-128"/>
                          <a:ea typeface="BIZ UDゴシック" panose="020B0400000000000000" pitchFamily="49" charset="-128"/>
                        </a:rPr>
                        <a:t>104</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(103</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a:t>
                      </a:r>
                      <a:endParaRPr lang="ja-JP" altLang="en-US" sz="1400" dirty="0">
                        <a:latin typeface="BIZ UDゴシック" panose="020B0400000000000000" pitchFamily="49" charset="-128"/>
                        <a:ea typeface="BIZ UDゴシック" panose="020B0400000000000000" pitchFamily="49" charset="-128"/>
                      </a:endParaRPr>
                    </a:p>
                  </a:txBody>
                  <a:tcPr anchor="ctr">
                    <a:solidFill>
                      <a:srgbClr val="FCD5B5"/>
                    </a:solidFill>
                  </a:tcPr>
                </a:tc>
                <a:extLst>
                  <a:ext uri="{0D108BD9-81ED-4DB2-BD59-A6C34878D82A}">
                    <a16:rowId xmlns:a16="http://schemas.microsoft.com/office/drawing/2014/main" val="2049635956"/>
                  </a:ext>
                </a:extLst>
              </a:tr>
              <a:tr h="414140">
                <a:tc>
                  <a:txBody>
                    <a:bodyPr/>
                    <a:lstStyle/>
                    <a:p>
                      <a:r>
                        <a:rPr kumimoji="1" lang="ja-JP" altLang="en-US" sz="1400" dirty="0">
                          <a:latin typeface="BIZ UDゴシック" panose="020B0400000000000000" pitchFamily="49" charset="-128"/>
                          <a:ea typeface="BIZ UDゴシック" panose="020B0400000000000000" pitchFamily="49" charset="-128"/>
                        </a:rPr>
                        <a:t>名古屋</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110</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(104</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2781833567"/>
                  </a:ext>
                </a:extLst>
              </a:tr>
            </a:tbl>
          </a:graphicData>
        </a:graphic>
      </p:graphicFrame>
      <p:sp>
        <p:nvSpPr>
          <p:cNvPr id="28" name="正方形/長方形 27"/>
          <p:cNvSpPr/>
          <p:nvPr/>
        </p:nvSpPr>
        <p:spPr>
          <a:xfrm>
            <a:off x="3812086" y="6046062"/>
            <a:ext cx="2329646" cy="59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年度実績　カッコ内は前年度</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混雑率：最混雑時間帯</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時間の平均</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（主に</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月の１日又は複数日の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乗車人員データを基に算出）</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p:txBody>
      </p:sp>
      <p:sp>
        <p:nvSpPr>
          <p:cNvPr id="29" name="角丸四角形 28"/>
          <p:cNvSpPr/>
          <p:nvPr/>
        </p:nvSpPr>
        <p:spPr>
          <a:xfrm>
            <a:off x="6141732"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新大阪駅周辺地域のまちづくり</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0" name="正方形/長方形 29"/>
          <p:cNvSpPr/>
          <p:nvPr/>
        </p:nvSpPr>
        <p:spPr>
          <a:xfrm>
            <a:off x="4606619" y="1901198"/>
            <a:ext cx="4537381" cy="2580194"/>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「みどり」空間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の形成に向け、</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の民間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開発を推進中。</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a:t>
            </a:r>
            <a:r>
              <a:rPr kumimoji="1" lang="ja-JP" altLang="en-US" sz="1400" dirty="0">
                <a:latin typeface="BIZ UDゴシック" panose="020B0400000000000000" pitchFamily="49" charset="-128"/>
                <a:ea typeface="BIZ UDゴシック" panose="020B0400000000000000" pitchFamily="49" charset="-128"/>
              </a:rPr>
              <a:t>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月に</a:t>
            </a:r>
            <a:r>
              <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大阪駅うめきた地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下ホーム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がオープン。</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2024</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年夏ごろに一部先行</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ま</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ちびらき。着実に都市魅力は向上。</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世界有数の広域交通ターミナルのまちづくりの実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現（</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30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年先）をめざし、</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新大阪駅周辺地域の</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も進んでいく。</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さらに</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、夢洲や大阪城東部地区のまちづくり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の予定。</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今後は、都心部等の拠点開発に加え、郊外部等で</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の拠点エリア形成や身近なまちづくりも重要。</a:t>
            </a:r>
            <a:endParaRPr kumimoji="1" lang="en-US" altLang="ja-JP" sz="1400" dirty="0">
              <a:latin typeface="BIZ UDゴシック" panose="020B0400000000000000" pitchFamily="49" charset="-128"/>
              <a:ea typeface="BIZ UDゴシック" panose="020B0400000000000000" pitchFamily="49" charset="-128"/>
            </a:endParaRPr>
          </a:p>
        </p:txBody>
      </p:sp>
      <p:pic>
        <p:nvPicPr>
          <p:cNvPr id="31" name="図 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459" y="5672219"/>
            <a:ext cx="2434859" cy="1027968"/>
          </a:xfrm>
          <a:prstGeom prst="rect">
            <a:avLst/>
          </a:prstGeom>
          <a:ln>
            <a:solidFill>
              <a:schemeClr val="bg2">
                <a:lumMod val="90000"/>
              </a:schemeClr>
            </a:solidFill>
          </a:ln>
        </p:spPr>
      </p:pic>
      <p:pic>
        <p:nvPicPr>
          <p:cNvPr id="32" name="図 31"/>
          <p:cNvPicPr>
            <a:picLocks noChangeAspect="1"/>
          </p:cNvPicPr>
          <p:nvPr/>
        </p:nvPicPr>
        <p:blipFill rotWithShape="1">
          <a:blip r:embed="rId4" cstate="screen">
            <a:extLst>
              <a:ext uri="{28A0092B-C50C-407E-A947-70E740481C1C}">
                <a14:useLocalDpi xmlns:a14="http://schemas.microsoft.com/office/drawing/2010/main"/>
              </a:ext>
            </a:extLst>
          </a:blip>
          <a:srcRect b="-2992"/>
          <a:stretch/>
        </p:blipFill>
        <p:spPr>
          <a:xfrm>
            <a:off x="6559921" y="4599455"/>
            <a:ext cx="2425398" cy="1127559"/>
          </a:xfrm>
          <a:prstGeom prst="rect">
            <a:avLst/>
          </a:prstGeom>
          <a:ln>
            <a:solidFill>
              <a:schemeClr val="bg2"/>
            </a:solidFill>
          </a:ln>
        </p:spPr>
      </p:pic>
      <p:sp>
        <p:nvSpPr>
          <p:cNvPr id="33" name="正方形/長方形 32">
            <a:extLst>
              <a:ext uri="{FF2B5EF4-FFF2-40B4-BE49-F238E27FC236}">
                <a16:creationId xmlns:a16="http://schemas.microsoft.com/office/drawing/2014/main" id="{37495696-486D-9747-16E1-54F31C1A88C8}"/>
              </a:ext>
            </a:extLst>
          </p:cNvPr>
          <p:cNvSpPr/>
          <p:nvPr/>
        </p:nvSpPr>
        <p:spPr>
          <a:xfrm>
            <a:off x="6419031" y="6658625"/>
            <a:ext cx="254072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新大阪駅周辺地域都市再生緊急整備地域まちづくり方針</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下矢印 39"/>
          <p:cNvSpPr/>
          <p:nvPr/>
        </p:nvSpPr>
        <p:spPr>
          <a:xfrm>
            <a:off x="2225248" y="3564300"/>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下矢印 23"/>
          <p:cNvSpPr/>
          <p:nvPr/>
        </p:nvSpPr>
        <p:spPr>
          <a:xfrm>
            <a:off x="6627314" y="3781802"/>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Rectangle 2"/>
          <p:cNvSpPr txBox="1">
            <a:spLocks noChangeArrowheads="1"/>
          </p:cNvSpPr>
          <p:nvPr/>
        </p:nvSpPr>
        <p:spPr>
          <a:xfrm>
            <a:off x="0" y="-1687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lang="ja-JP" altLang="en-US" sz="2400" b="1"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大阪の強み</a:t>
            </a:r>
          </a:p>
        </p:txBody>
      </p:sp>
      <p:sp>
        <p:nvSpPr>
          <p:cNvPr id="37"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a:extLst>
              <a:ext uri="{FF2B5EF4-FFF2-40B4-BE49-F238E27FC236}">
                <a16:creationId xmlns:a16="http://schemas.microsoft.com/office/drawing/2014/main" id="{37495696-486D-9747-16E1-54F31C1A88C8}"/>
              </a:ext>
            </a:extLst>
          </p:cNvPr>
          <p:cNvSpPr/>
          <p:nvPr/>
        </p:nvSpPr>
        <p:spPr>
          <a:xfrm>
            <a:off x="3830492" y="6652406"/>
            <a:ext cx="2391488" cy="215444"/>
          </a:xfrm>
          <a:prstGeom prst="rect">
            <a:avLst/>
          </a:prstGeom>
        </p:spPr>
        <p:txBody>
          <a:bodyPr wrap="square">
            <a:spAutoFit/>
          </a:bodyPr>
          <a:lstStyle/>
          <a:p>
            <a:pPr lvl="0" algn="r">
              <a:defRPr/>
            </a:pPr>
            <a:r>
              <a:rPr kumimoji="1" lang="ja-JP" altLang="en-US" sz="800" dirty="0">
                <a:solidFill>
                  <a:prstClr val="black"/>
                </a:solidFill>
                <a:latin typeface="BIZ UDゴシック" panose="020B0400000000000000" pitchFamily="49" charset="-128"/>
                <a:ea typeface="BIZ UDゴシック" panose="020B0400000000000000" pitchFamily="49" charset="-128"/>
              </a:rPr>
              <a:t>出典：国土交通省「都市鉄道の混雑率調査」</a:t>
            </a:r>
          </a:p>
        </p:txBody>
      </p:sp>
    </p:spTree>
    <p:extLst>
      <p:ext uri="{BB962C8B-B14F-4D97-AF65-F5344CB8AC3E}">
        <p14:creationId xmlns:p14="http://schemas.microsoft.com/office/powerpoint/2010/main" val="4210451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ビジネス・働く</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角丸四角形 4"/>
          <p:cNvSpPr/>
          <p:nvPr/>
        </p:nvSpPr>
        <p:spPr>
          <a:xfrm>
            <a:off x="4545042" y="276049"/>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国内外から人を惹きつける就業の魅力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6" name="角丸四角形 5"/>
          <p:cNvSpPr/>
          <p:nvPr/>
        </p:nvSpPr>
        <p:spPr>
          <a:xfrm>
            <a:off x="-40604" y="270665"/>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国内外から投資を惹きつけるビジネスの魅力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7" name="正方形/長方形 6"/>
          <p:cNvSpPr/>
          <p:nvPr/>
        </p:nvSpPr>
        <p:spPr>
          <a:xfrm>
            <a:off x="54704" y="723899"/>
            <a:ext cx="4606195" cy="388620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27237" y="710672"/>
            <a:ext cx="4627841" cy="4106252"/>
          </a:xfrm>
          <a:prstGeom prst="rect">
            <a:avLst/>
          </a:prstGeom>
        </p:spPr>
        <p:txBody>
          <a:bodyPr wrap="square">
            <a:spAutoFit/>
          </a:bodyPr>
          <a:lstStyle/>
          <a:p>
            <a:pPr marL="285750" marR="0" lvl="0" indent="-285750" algn="l" defTabSz="457200" rtl="0" eaLnBrk="1" fontAlgn="auto" latinLnBrk="0" hangingPunct="1">
              <a:lnSpc>
                <a:spcPts val="154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大阪を中心とする関西で見ると、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オランダ一国に匹敵する巨大な経済集積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バランスのとれた産業構造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を有するのが、大阪の優位性。</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市場規模も大きい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6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関西国際空港などのインフラもあり、</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成長するアジ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アとの強い経済関係</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個別の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産業分野を見ると、ライフサイエンスやエネ</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ルギー分野</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の研究や生産の拠点集積が大阪の強み。</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1" dirty="0">
                <a:latin typeface="BIZ UDゴシック" panose="020B0400000000000000" pitchFamily="49" charset="-128"/>
                <a:ea typeface="BIZ UDゴシック" panose="020B0400000000000000" pitchFamily="49" charset="-128"/>
              </a:rPr>
              <a:t>大阪観光局</a:t>
            </a:r>
            <a:r>
              <a:rPr kumimoji="1" lang="ja-JP" altLang="en-US" sz="1400" dirty="0">
                <a:latin typeface="BIZ UDゴシック" panose="020B0400000000000000" pitchFamily="49" charset="-128"/>
                <a:ea typeface="BIZ UDゴシック" panose="020B0400000000000000" pitchFamily="49" charset="-128"/>
              </a:rPr>
              <a:t>に加え、</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大阪産業技術研究</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などによる産業支援</a:t>
            </a:r>
            <a:r>
              <a:rPr kumimoji="1" lang="ja-JP" altLang="en-US" sz="1400" dirty="0">
                <a:latin typeface="BIZ UDゴシック" panose="020B0400000000000000" pitchFamily="49" charset="-128"/>
                <a:ea typeface="BIZ UDゴシック" panose="020B0400000000000000" pitchFamily="49" charset="-128"/>
              </a:rPr>
              <a:t>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の仕組みも整ってきた。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地価やオフィス賃料などの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ビジネスコストは東京よ</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り低廉。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経済指標も、新型コロナからの改善傾向。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力強い成長に向けて、大阪産業局の産業支援機能</a:t>
            </a:r>
            <a:r>
              <a:rPr kumimoji="1" lang="ja-JP" altLang="en-US" sz="1400" dirty="0">
                <a:latin typeface="BIZ UDゴシック" panose="020B0400000000000000" pitchFamily="49" charset="-128"/>
                <a:ea typeface="BIZ UDゴシック" panose="020B0400000000000000" pitchFamily="49" charset="-128"/>
              </a:rPr>
              <a:t>な</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どの強化を着実に進めるとともに、ライフサイエン</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スなどの</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強みを生かしたイノベーション創出に加え</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今後は社会課題解決や若者のチャレンジの観点から</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a:t>
            </a:r>
            <a:r>
              <a:rPr kumimoji="1" lang="ja-JP" altLang="en-US" sz="1400" dirty="0">
                <a:latin typeface="BIZ UDゴシック" panose="020B0400000000000000" pitchFamily="49" charset="-128"/>
                <a:ea typeface="BIZ UDゴシック" panose="020B0400000000000000" pitchFamily="49" charset="-128"/>
              </a:rPr>
              <a:t>創出と成長支援</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が重要。</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4743819" y="723899"/>
            <a:ext cx="4387095" cy="2341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正方形/長方形 13"/>
          <p:cNvSpPr/>
          <p:nvPr/>
        </p:nvSpPr>
        <p:spPr>
          <a:xfrm>
            <a:off x="4751335" y="733019"/>
            <a:ext cx="4392666" cy="2516073"/>
          </a:xfrm>
          <a:prstGeom prst="rect">
            <a:avLst/>
          </a:prstGeom>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多くの働く場が存在。有効求人倍率は新型コロナ</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で急激に落ち込むも改善傾向。</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東京に比べて、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通勤時間も短く、混雑度も低い</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一方で、大学卒業を機に多くの若者が東京に移る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現状を踏まえ、今後は、働き方や働きがいも含め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て、より魅力的な就業の場を官民一体で多く作っ</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ていくことが重要。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また、女性</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や外国人をはじめ、さまざまな人が仕</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事</a:t>
            </a:r>
            <a:r>
              <a:rPr kumimoji="1" lang="ja-JP" altLang="en-US" sz="1400" dirty="0">
                <a:latin typeface="BIZ UDゴシック" panose="020B0400000000000000" pitchFamily="49" charset="-128"/>
                <a:ea typeface="BIZ UDゴシック" panose="020B0400000000000000" pitchFamily="49" charset="-128"/>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を通じて活躍できる環境づくりも重要。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72062" y="4662620"/>
            <a:ext cx="1878414"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低いビジネスコスト</a:t>
            </a:r>
          </a:p>
        </p:txBody>
      </p:sp>
      <p:pic>
        <p:nvPicPr>
          <p:cNvPr id="16" name="図 15">
            <a:extLst>
              <a:ext uri="{FF2B5EF4-FFF2-40B4-BE49-F238E27FC236}">
                <a16:creationId xmlns:a16="http://schemas.microsoft.com/office/drawing/2014/main" id="{4D39DCD2-0F07-3F88-684E-47AFD4C027F5}"/>
              </a:ext>
            </a:extLst>
          </p:cNvPr>
          <p:cNvPicPr>
            <a:picLocks noChangeAspect="1"/>
          </p:cNvPicPr>
          <p:nvPr/>
        </p:nvPicPr>
        <p:blipFill rotWithShape="1">
          <a:blip r:embed="rId2"/>
          <a:srcRect l="543" r="2619"/>
          <a:stretch/>
        </p:blipFill>
        <p:spPr>
          <a:xfrm>
            <a:off x="72061" y="4951050"/>
            <a:ext cx="4637581" cy="1693100"/>
          </a:xfrm>
          <a:prstGeom prst="rect">
            <a:avLst/>
          </a:prstGeom>
        </p:spPr>
      </p:pic>
      <p:sp>
        <p:nvSpPr>
          <p:cNvPr id="17" name="正方形/長方形 16">
            <a:extLst>
              <a:ext uri="{FF2B5EF4-FFF2-40B4-BE49-F238E27FC236}">
                <a16:creationId xmlns:a16="http://schemas.microsoft.com/office/drawing/2014/main" id="{37495696-486D-9747-16E1-54F31C1A88C8}"/>
              </a:ext>
            </a:extLst>
          </p:cNvPr>
          <p:cNvSpPr/>
          <p:nvPr/>
        </p:nvSpPr>
        <p:spPr>
          <a:xfrm>
            <a:off x="3299436" y="6583508"/>
            <a:ext cx="1447966" cy="22195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INVEST OSAKA 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4743819" y="4655706"/>
            <a:ext cx="2368683"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職場までの通勤時間（比率）</a:t>
            </a:r>
          </a:p>
        </p:txBody>
      </p:sp>
      <p:pic>
        <p:nvPicPr>
          <p:cNvPr id="19" name="図 18">
            <a:extLst>
              <a:ext uri="{FF2B5EF4-FFF2-40B4-BE49-F238E27FC236}">
                <a16:creationId xmlns:a16="http://schemas.microsoft.com/office/drawing/2014/main" id="{7BC4EC08-EE49-ADCA-CD57-82A466B24BA5}"/>
              </a:ext>
            </a:extLst>
          </p:cNvPr>
          <p:cNvPicPr>
            <a:picLocks noChangeAspect="1"/>
          </p:cNvPicPr>
          <p:nvPr/>
        </p:nvPicPr>
        <p:blipFill rotWithShape="1">
          <a:blip r:embed="rId3"/>
          <a:srcRect l="1596" r="1476" b="3877"/>
          <a:stretch/>
        </p:blipFill>
        <p:spPr>
          <a:xfrm>
            <a:off x="4819679" y="4951050"/>
            <a:ext cx="4037718" cy="1613408"/>
          </a:xfrm>
          <a:prstGeom prst="rect">
            <a:avLst/>
          </a:prstGeom>
        </p:spPr>
      </p:pic>
      <p:sp>
        <p:nvSpPr>
          <p:cNvPr id="20" name="正方形/長方形 19">
            <a:extLst>
              <a:ext uri="{FF2B5EF4-FFF2-40B4-BE49-F238E27FC236}">
                <a16:creationId xmlns:a16="http://schemas.microsoft.com/office/drawing/2014/main" id="{511C34DF-EA22-8654-F4FD-D28C8A58D7CC}"/>
              </a:ext>
            </a:extLst>
          </p:cNvPr>
          <p:cNvSpPr/>
          <p:nvPr/>
        </p:nvSpPr>
        <p:spPr>
          <a:xfrm>
            <a:off x="5286376" y="6579436"/>
            <a:ext cx="3688738"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総務省「住宅・土地統計調査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1" name="角丸四角形 20"/>
          <p:cNvSpPr/>
          <p:nvPr/>
        </p:nvSpPr>
        <p:spPr>
          <a:xfrm>
            <a:off x="4743819" y="3121529"/>
            <a:ext cx="1878414" cy="2953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大阪・関西の経済規模</a:t>
            </a:r>
          </a:p>
        </p:txBody>
      </p:sp>
      <p:graphicFrame>
        <p:nvGraphicFramePr>
          <p:cNvPr id="23" name="表 22"/>
          <p:cNvGraphicFramePr>
            <a:graphicFrameLocks noGrp="1"/>
          </p:cNvGraphicFramePr>
          <p:nvPr/>
        </p:nvGraphicFramePr>
        <p:xfrm>
          <a:off x="4751335" y="3459790"/>
          <a:ext cx="4106062" cy="914400"/>
        </p:xfrm>
        <a:graphic>
          <a:graphicData uri="http://schemas.openxmlformats.org/drawingml/2006/table">
            <a:tbl>
              <a:tblPr firstRow="1" bandRow="1">
                <a:tableStyleId>{5940675A-B579-460E-94D1-54222C63F5DA}</a:tableStyleId>
              </a:tblPr>
              <a:tblGrid>
                <a:gridCol w="2053031">
                  <a:extLst>
                    <a:ext uri="{9D8B030D-6E8A-4147-A177-3AD203B41FA5}">
                      <a16:colId xmlns:a16="http://schemas.microsoft.com/office/drawing/2014/main" val="1549244262"/>
                    </a:ext>
                  </a:extLst>
                </a:gridCol>
                <a:gridCol w="2053031">
                  <a:extLst>
                    <a:ext uri="{9D8B030D-6E8A-4147-A177-3AD203B41FA5}">
                      <a16:colId xmlns:a16="http://schemas.microsoft.com/office/drawing/2014/main" val="3027706644"/>
                    </a:ext>
                  </a:extLst>
                </a:gridCol>
              </a:tblGrid>
              <a:tr h="370840">
                <a:tc>
                  <a:txBody>
                    <a:bodyPr/>
                    <a:lstStyle/>
                    <a:p>
                      <a:r>
                        <a:rPr kumimoji="1" lang="ja-JP" altLang="en-US" sz="1200" dirty="0">
                          <a:latin typeface="BIZ UDゴシック" panose="020B0400000000000000" pitchFamily="49" charset="-128"/>
                          <a:ea typeface="BIZ UDゴシック" panose="020B0400000000000000" pitchFamily="49" charset="-128"/>
                        </a:rPr>
                        <a:t>大阪　府内総生産</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3,620</a:t>
                      </a:r>
                      <a:r>
                        <a:rPr kumimoji="1" lang="ja-JP" altLang="en-US" sz="1200" dirty="0">
                          <a:latin typeface="BIZ UDゴシック" panose="020B0400000000000000" pitchFamily="49" charset="-128"/>
                          <a:ea typeface="BIZ UDゴシック" panose="020B0400000000000000" pitchFamily="49" charset="-128"/>
                        </a:rPr>
                        <a:t>億ドル</a:t>
                      </a:r>
                    </a:p>
                  </a:txBody>
                  <a:tcPr/>
                </a:tc>
                <a:tc>
                  <a:txBody>
                    <a:bodyPr/>
                    <a:lstStyle/>
                    <a:p>
                      <a:r>
                        <a:rPr kumimoji="1" lang="ja-JP" altLang="en-US" sz="1200" dirty="0">
                          <a:latin typeface="BIZ UDゴシック" panose="020B0400000000000000" pitchFamily="49" charset="-128"/>
                          <a:ea typeface="BIZ UDゴシック" panose="020B0400000000000000" pitchFamily="49" charset="-128"/>
                        </a:rPr>
                        <a:t>アラブ首長国連邦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3,780</a:t>
                      </a:r>
                      <a:r>
                        <a:rPr kumimoji="1" lang="ja-JP" altLang="en-US" sz="1200" dirty="0">
                          <a:latin typeface="BIZ UDゴシック" panose="020B0400000000000000" pitchFamily="49" charset="-128"/>
                          <a:ea typeface="BIZ UDゴシック" panose="020B0400000000000000" pitchFamily="49" charset="-128"/>
                        </a:rPr>
                        <a:t>億ドル</a:t>
                      </a:r>
                    </a:p>
                  </a:txBody>
                  <a:tcPr/>
                </a:tc>
                <a:extLst>
                  <a:ext uri="{0D108BD9-81ED-4DB2-BD59-A6C34878D82A}">
                    <a16:rowId xmlns:a16="http://schemas.microsoft.com/office/drawing/2014/main" val="7562106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　域内総生産</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7,750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rgbClr val="FCD5B5"/>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オランダ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8,340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chemeClr val="accent6">
                        <a:lumMod val="40000"/>
                        <a:lumOff val="60000"/>
                      </a:schemeClr>
                    </a:solidFill>
                  </a:tcPr>
                </a:tc>
                <a:extLst>
                  <a:ext uri="{0D108BD9-81ED-4DB2-BD59-A6C34878D82A}">
                    <a16:rowId xmlns:a16="http://schemas.microsoft.com/office/drawing/2014/main" val="3456596929"/>
                  </a:ext>
                </a:extLst>
              </a:tr>
            </a:tbl>
          </a:graphicData>
        </a:graphic>
      </p:graphicFrame>
      <p:sp>
        <p:nvSpPr>
          <p:cNvPr id="25" name="正方形/長方形 24">
            <a:extLst>
              <a:ext uri="{FF2B5EF4-FFF2-40B4-BE49-F238E27FC236}">
                <a16:creationId xmlns:a16="http://schemas.microsoft.com/office/drawing/2014/main" id="{511C34DF-EA22-8654-F4FD-D28C8A58D7CC}"/>
              </a:ext>
            </a:extLst>
          </p:cNvPr>
          <p:cNvSpPr/>
          <p:nvPr/>
        </p:nvSpPr>
        <p:spPr>
          <a:xfrm>
            <a:off x="4487052" y="4381679"/>
            <a:ext cx="4458111"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年度版なにわの経済データ（</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年名目値）をもとに副首都推進局で作成</a:t>
            </a:r>
          </a:p>
        </p:txBody>
      </p:sp>
      <p:sp>
        <p:nvSpPr>
          <p:cNvPr id="30" name="下矢印 29"/>
          <p:cNvSpPr/>
          <p:nvPr/>
        </p:nvSpPr>
        <p:spPr>
          <a:xfrm>
            <a:off x="2252219" y="3295177"/>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下矢印 32"/>
          <p:cNvSpPr/>
          <p:nvPr/>
        </p:nvSpPr>
        <p:spPr>
          <a:xfrm>
            <a:off x="6666110" y="1605206"/>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スライド番号プレースホルダー 1"/>
          <p:cNvSpPr>
            <a:spLocks noGrp="1"/>
          </p:cNvSpPr>
          <p:nvPr>
            <p:ph type="sldNum" sz="quarter" idx="12"/>
          </p:nvPr>
        </p:nvSpPr>
        <p:spPr>
          <a:xfrm>
            <a:off x="8447232" y="64847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3484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06832"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第１章</a:t>
            </a:r>
          </a:p>
        </p:txBody>
      </p:sp>
      <p:cxnSp>
        <p:nvCxnSpPr>
          <p:cNvPr id="5" name="直線コネクタ 4">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504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学術研究・学ぶ</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86113" y="247209"/>
            <a:ext cx="5465853"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イノベーション、社会課題解決の基盤を成す学術研究集積</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正方形/長方形 7"/>
          <p:cNvSpPr/>
          <p:nvPr/>
        </p:nvSpPr>
        <p:spPr>
          <a:xfrm>
            <a:off x="54700" y="713485"/>
            <a:ext cx="4735128" cy="368329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9" name="正方形/長方形 8"/>
          <p:cNvSpPr/>
          <p:nvPr/>
        </p:nvSpPr>
        <p:spPr>
          <a:xfrm>
            <a:off x="48160" y="709330"/>
            <a:ext cx="4865820" cy="3657411"/>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適塾、懐徳堂などの歴史。今も東京に次ぐ大学数。</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1" dirty="0">
                <a:solidFill>
                  <a:prstClr val="black"/>
                </a:solidFill>
                <a:latin typeface="BIZ UDゴシック" panose="020B0400000000000000" pitchFamily="49" charset="-128"/>
                <a:ea typeface="BIZ UDゴシック" panose="020B0400000000000000" pitchFamily="49" charset="-128"/>
              </a:rPr>
              <a:t> 大阪公立大学</a:t>
            </a:r>
            <a:r>
              <a:rPr kumimoji="1" lang="ja-JP" altLang="en-US" sz="1400" dirty="0">
                <a:solidFill>
                  <a:prstClr val="black"/>
                </a:solidFill>
                <a:latin typeface="BIZ UDゴシック" panose="020B0400000000000000" pitchFamily="49" charset="-128"/>
                <a:ea typeface="BIZ UDゴシック" panose="020B0400000000000000" pitchFamily="49" charset="-128"/>
              </a:rPr>
              <a:t>も開学。</a:t>
            </a:r>
            <a:r>
              <a:rPr kumimoji="1" lang="en-US" altLang="ja-JP" sz="1400" dirty="0">
                <a:solidFill>
                  <a:prstClr val="black"/>
                </a:solidFill>
                <a:latin typeface="BIZ UDゴシック" panose="020B0400000000000000" pitchFamily="49" charset="-128"/>
                <a:ea typeface="BIZ UDゴシック" panose="020B0400000000000000" pitchFamily="49" charset="-128"/>
              </a:rPr>
              <a:t>2025</a:t>
            </a:r>
            <a:r>
              <a:rPr kumimoji="1" lang="ja-JP" altLang="en-US" sz="1400" dirty="0">
                <a:latin typeface="BIZ UDゴシック" panose="020B0400000000000000" pitchFamily="49" charset="-128"/>
                <a:ea typeface="BIZ UDゴシック" panose="020B0400000000000000" pitchFamily="49" charset="-128"/>
              </a:rPr>
              <a:t>年秋頃には大阪城東部地区</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のまちづくりを先導する</a:t>
            </a:r>
            <a:r>
              <a:rPr kumimoji="1" lang="ja-JP" altLang="en-US" sz="1400" b="1" dirty="0">
                <a:latin typeface="BIZ UDゴシック" panose="020B0400000000000000" pitchFamily="49" charset="-128"/>
                <a:ea typeface="BIZ UDゴシック" panose="020B0400000000000000" pitchFamily="49" charset="-128"/>
              </a:rPr>
              <a:t>新キャンパスを森之宮に開設</a:t>
            </a:r>
            <a:endParaRPr kumimoji="1" lang="en-US" altLang="ja-JP" sz="1400" b="1"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b="1" dirty="0">
                <a:latin typeface="BIZ UDゴシック" panose="020B0400000000000000" pitchFamily="49" charset="-128"/>
                <a:ea typeface="BIZ UDゴシック" panose="020B0400000000000000" pitchFamily="49" charset="-128"/>
              </a:rPr>
              <a:t>　 予定</a:t>
            </a:r>
            <a:r>
              <a:rPr kumimoji="1" lang="ja-JP" altLang="en-US" sz="1400" dirty="0">
                <a:latin typeface="BIZ UDゴシック" panose="020B0400000000000000" pitchFamily="49" charset="-128"/>
                <a:ea typeface="BIZ UDゴシック" panose="020B0400000000000000" pitchFamily="49" charset="-128"/>
              </a:rPr>
              <a:t>。他の大学もビジネスの中心に近い都心部への</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サテライト設置を進めている。</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ライフサイエンス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分野において、イノベーションを生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み出す大学や研究開発機関等の集積。中之島における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未来医療国際拠点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の整備も進んでいる。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エネルギー分野についても、世界最大級の</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大型蓄電シ</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1"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ステムの試験・評価施設</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を有している。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引き続き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、大阪公立大学における都市シンクタンク機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能や技術インキュベーション機能の強化のほか、学術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研究機関での高度な研究成果の発現と</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、行政、経済界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と一体での研究発のイノベーション創出が必要。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角丸四角形 9"/>
          <p:cNvSpPr/>
          <p:nvPr/>
        </p:nvSpPr>
        <p:spPr>
          <a:xfrm>
            <a:off x="4709332" y="235632"/>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国内外から人を惹きつける学びの環境の充実</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1" name="正方形/長方形 10"/>
          <p:cNvSpPr/>
          <p:nvPr/>
        </p:nvSpPr>
        <p:spPr>
          <a:xfrm>
            <a:off x="4930604" y="713486"/>
            <a:ext cx="4143102" cy="3683295"/>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4913980" y="681490"/>
            <a:ext cx="4230020" cy="3760004"/>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京都、兵庫などを加えた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関西において多くの大</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が学んでいる。女性の大学・短大等への進</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学率は全国平均を上回り、地元進学率も全国の</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なかで上位。</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外国人留学生の受入数も、東京に次いで多い。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18,232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　全国シェア</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 専門学校等含む。）</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社会人をはじめとする学び直しの環境も整いつ</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つある。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（文部科学省「マナパス</a:t>
            </a:r>
            <a:r>
              <a:rPr kumimoji="1" lang="ja-JP" altLang="en-US" sz="1100" dirty="0">
                <a:solidFill>
                  <a:prstClr val="black"/>
                </a:solidFill>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掲載の通学用講座数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東京</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1,263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神奈川</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小・中・高等学校における教育環境の充実にも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取り組んでいる。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引き続き、教育・子育て環境の充実、小・中学</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校における学力向上に取り組むととも</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に、大阪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公立大学を</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はじめ、大学における教育環境の充</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実や学び直しの機能</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強化を着実に進めることが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角丸四角形 12"/>
          <p:cNvSpPr/>
          <p:nvPr/>
        </p:nvSpPr>
        <p:spPr>
          <a:xfrm>
            <a:off x="54700" y="4460855"/>
            <a:ext cx="4212772" cy="302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ライフサイエンス分野における研究・開発機関の集積</a:t>
            </a:r>
            <a:endPar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4" name="図 13"/>
          <p:cNvPicPr/>
          <p:nvPr/>
        </p:nvPicPr>
        <p:blipFill>
          <a:blip r:embed="rId2">
            <a:extLst>
              <a:ext uri="{28A0092B-C50C-407E-A947-70E740481C1C}">
                <a14:useLocalDpi xmlns:a14="http://schemas.microsoft.com/office/drawing/2010/main" val="0"/>
              </a:ext>
            </a:extLst>
          </a:blip>
          <a:stretch>
            <a:fillRect/>
          </a:stretch>
        </p:blipFill>
        <p:spPr>
          <a:xfrm>
            <a:off x="480385" y="4823733"/>
            <a:ext cx="3645735" cy="1909025"/>
          </a:xfrm>
          <a:prstGeom prst="rect">
            <a:avLst/>
          </a:prstGeom>
        </p:spPr>
      </p:pic>
      <p:sp>
        <p:nvSpPr>
          <p:cNvPr id="15" name="角丸四角形 14"/>
          <p:cNvSpPr/>
          <p:nvPr/>
        </p:nvSpPr>
        <p:spPr>
          <a:xfrm>
            <a:off x="4930604" y="4459056"/>
            <a:ext cx="2618031" cy="30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大学進学率・大学数（</a:t>
            </a:r>
            <a:r>
              <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2016</a:t>
            </a: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年）</a:t>
            </a: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979" y="4820476"/>
            <a:ext cx="4230021" cy="1672022"/>
          </a:xfrm>
          <a:prstGeom prst="rect">
            <a:avLst/>
          </a:prstGeom>
        </p:spPr>
      </p:pic>
      <p:sp>
        <p:nvSpPr>
          <p:cNvPr id="17" name="正方形/長方形 16"/>
          <p:cNvSpPr/>
          <p:nvPr/>
        </p:nvSpPr>
        <p:spPr>
          <a:xfrm>
            <a:off x="5554252" y="6492876"/>
            <a:ext cx="3740726" cy="27699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出典：大阪府「令和の地方分権改革に向けて～</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阪・関</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における分権型社会に向けた検討報</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告書〜」</a:t>
            </a:r>
            <a:endPar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（中央教育審議会大学分科会将来構想部会資料）</a:t>
            </a:r>
          </a:p>
        </p:txBody>
      </p:sp>
      <p:sp>
        <p:nvSpPr>
          <p:cNvPr id="23" name="下矢印 22"/>
          <p:cNvSpPr/>
          <p:nvPr/>
        </p:nvSpPr>
        <p:spPr>
          <a:xfrm>
            <a:off x="6804347" y="3118116"/>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下矢印 25"/>
          <p:cNvSpPr/>
          <p:nvPr/>
        </p:nvSpPr>
        <p:spPr>
          <a:xfrm>
            <a:off x="2078609" y="3188232"/>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スライド番号プレースホルダー 1"/>
          <p:cNvSpPr>
            <a:spLocks noGrp="1"/>
          </p:cNvSpPr>
          <p:nvPr>
            <p:ph type="sldNum" sz="quarter" idx="12"/>
          </p:nvPr>
        </p:nvSpPr>
        <p:spPr>
          <a:xfrm>
            <a:off x="8440882" y="652543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1756859" y="6681717"/>
            <a:ext cx="2586541" cy="184666"/>
          </a:xfrm>
          <a:prstGeom prst="rect">
            <a:avLst/>
          </a:prstGeom>
        </p:spPr>
        <p:txBody>
          <a:bodyPr wrap="square"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大阪府・大阪市「副首都ビジョン（</a:t>
            </a: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2020</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年３月修正版）」</a:t>
            </a:r>
            <a:endPar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250635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暮らす・楽しむ</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43078" y="23773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利便性が高く、健康で快適な暮らし</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5" name="正方形/長方形 4"/>
          <p:cNvSpPr/>
          <p:nvPr/>
        </p:nvSpPr>
        <p:spPr>
          <a:xfrm>
            <a:off x="54702" y="673296"/>
            <a:ext cx="4329596" cy="348047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26884" y="683621"/>
            <a:ext cx="4432542" cy="3375283"/>
          </a:xfrm>
          <a:prstGeom prst="rect">
            <a:avLst/>
          </a:prstGeom>
        </p:spPr>
        <p:txBody>
          <a:bodyPr wrap="square">
            <a:spAutoFit/>
          </a:bodyPr>
          <a:lstStyle/>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全国平均より低い物価</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東京より低くほぼ全国</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平均である家賃水準。</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充実した交通ネットワークと</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多くの商業施設</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、豊</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かな</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食の魅力</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を有するなど、ウォーカブルで暮ら</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しやすいまちとしての高いポテンシャル。</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10</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歳若返りなど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健康寿命延伸</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治安向上</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の取組も進めている。社会関連の指標からも犯罪</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件数は大きく減少。健康寿命の全国平均との差も</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縮小傾向。</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今後は、大阪市・堺市を含む市町村間の連携など</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により住民に身近なサービスの維持、向上を図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るとともに、人中心の身近なまちづくりや、健康</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寿命の延伸、さらなる治安の向上などに注力する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ことが重要。また、外国人にとって暮らしやすい</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環境整備も重要。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7" name="角丸四角形 6"/>
          <p:cNvSpPr/>
          <p:nvPr/>
        </p:nvSpPr>
        <p:spPr>
          <a:xfrm>
            <a:off x="4270511" y="22846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歴史・伝統・文化や自然を感じる都市空間</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テキスト ボックス 7"/>
          <p:cNvSpPr txBox="1"/>
          <p:nvPr/>
        </p:nvSpPr>
        <p:spPr>
          <a:xfrm>
            <a:off x="72701" y="4255291"/>
            <a:ext cx="2880000" cy="230832"/>
          </a:xfrm>
          <a:prstGeom prst="rect">
            <a:avLst/>
          </a:prstGeom>
          <a:solidFill>
            <a:schemeClr val="accent1">
              <a:lumMod val="40000"/>
              <a:lumOff val="60000"/>
            </a:schemeClr>
          </a:solidFill>
          <a:ln>
            <a:solidFill>
              <a:schemeClr val="accent2"/>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借家の</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か月あたり家賃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9" name="図 8">
            <a:extLst>
              <a:ext uri="{FF2B5EF4-FFF2-40B4-BE49-F238E27FC236}">
                <a16:creationId xmlns:a16="http://schemas.microsoft.com/office/drawing/2014/main" id="{F154EA18-3D77-68B6-3785-838F57C31BE0}"/>
              </a:ext>
            </a:extLst>
          </p:cNvPr>
          <p:cNvPicPr>
            <a:picLocks/>
          </p:cNvPicPr>
          <p:nvPr/>
        </p:nvPicPr>
        <p:blipFill>
          <a:blip r:embed="rId2"/>
          <a:stretch>
            <a:fillRect/>
          </a:stretch>
        </p:blipFill>
        <p:spPr>
          <a:xfrm>
            <a:off x="90701" y="4609798"/>
            <a:ext cx="2844000" cy="1883078"/>
          </a:xfrm>
          <a:prstGeom prst="rect">
            <a:avLst/>
          </a:prstGeom>
        </p:spPr>
      </p:pic>
      <p:sp>
        <p:nvSpPr>
          <p:cNvPr id="10" name="正方形/長方形 9">
            <a:extLst>
              <a:ext uri="{FF2B5EF4-FFF2-40B4-BE49-F238E27FC236}">
                <a16:creationId xmlns:a16="http://schemas.microsoft.com/office/drawing/2014/main" id="{43B01A3D-7F8B-9CEC-DCE4-EDC0EACB1BB9}"/>
              </a:ext>
            </a:extLst>
          </p:cNvPr>
          <p:cNvSpPr/>
          <p:nvPr/>
        </p:nvSpPr>
        <p:spPr>
          <a:xfrm>
            <a:off x="280503" y="6548821"/>
            <a:ext cx="2739924"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総務省「住宅・土地統計調査</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年</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」をもとに副首都推進局で作成</a:t>
            </a:r>
          </a:p>
        </p:txBody>
      </p:sp>
      <p:sp>
        <p:nvSpPr>
          <p:cNvPr id="11" name="テキスト ボックス 10"/>
          <p:cNvSpPr txBox="1"/>
          <p:nvPr/>
        </p:nvSpPr>
        <p:spPr>
          <a:xfrm>
            <a:off x="3186473" y="4252355"/>
            <a:ext cx="2880000" cy="230832"/>
          </a:xfrm>
          <a:prstGeom prst="rect">
            <a:avLst/>
          </a:prstGeom>
          <a:solidFill>
            <a:schemeClr val="accent1">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消費者物価地域差指数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13" name="図 12">
            <a:extLst>
              <a:ext uri="{FF2B5EF4-FFF2-40B4-BE49-F238E27FC236}">
                <a16:creationId xmlns:a16="http://schemas.microsoft.com/office/drawing/2014/main" id="{2B8E8AA1-B482-3B76-5FF4-4991FFBD1489}"/>
              </a:ext>
            </a:extLst>
          </p:cNvPr>
          <p:cNvPicPr>
            <a:picLocks noChangeAspect="1"/>
          </p:cNvPicPr>
          <p:nvPr/>
        </p:nvPicPr>
        <p:blipFill>
          <a:blip r:embed="rId3"/>
          <a:stretch>
            <a:fillRect/>
          </a:stretch>
        </p:blipFill>
        <p:spPr>
          <a:xfrm>
            <a:off x="3173613" y="4609798"/>
            <a:ext cx="2880000" cy="1883078"/>
          </a:xfrm>
          <a:prstGeom prst="rect">
            <a:avLst/>
          </a:prstGeom>
        </p:spPr>
      </p:pic>
      <p:sp>
        <p:nvSpPr>
          <p:cNvPr id="15" name="正方形/長方形 14">
            <a:extLst>
              <a:ext uri="{FF2B5EF4-FFF2-40B4-BE49-F238E27FC236}">
                <a16:creationId xmlns:a16="http://schemas.microsoft.com/office/drawing/2014/main" id="{6A746C51-FEDD-EAF7-1182-54D9423ADF42}"/>
              </a:ext>
            </a:extLst>
          </p:cNvPr>
          <p:cNvSpPr/>
          <p:nvPr/>
        </p:nvSpPr>
        <p:spPr>
          <a:xfrm>
            <a:off x="4094210" y="6506222"/>
            <a:ext cx="2096652"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出典：総務省「小売物価統計調査」</a:t>
            </a:r>
            <a:endPar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endParaRPr>
          </a:p>
        </p:txBody>
      </p:sp>
      <p:sp>
        <p:nvSpPr>
          <p:cNvPr id="16" name="正方形/長方形 15"/>
          <p:cNvSpPr/>
          <p:nvPr/>
        </p:nvSpPr>
        <p:spPr>
          <a:xfrm>
            <a:off x="4427980" y="683816"/>
            <a:ext cx="4710482" cy="3375283"/>
          </a:xfrm>
          <a:prstGeom prst="rect">
            <a:avLst/>
          </a:prstGeom>
        </p:spPr>
        <p:txBody>
          <a:bodyPr wrap="square">
            <a:spAutoFit/>
          </a:bodyPr>
          <a:lstStyle/>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商人のたしなみとして育まれてきた</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上方芸能の伝統</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都心部から近くに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周辺山系の豊かな自然</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2013</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大阪観光局</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を設置。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水都大阪</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などを推進。</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年２月開</a:t>
            </a:r>
            <a:r>
              <a:rPr kumimoji="1" lang="ja-JP" altLang="en-US" sz="1350" dirty="0">
                <a:latin typeface="BIZ UDゴシック" panose="020B0400000000000000" pitchFamily="49" charset="-128"/>
                <a:ea typeface="BIZ UDゴシック" panose="020B0400000000000000" pitchFamily="49" charset="-128"/>
              </a:rPr>
              <a:t>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大阪中之島美術館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を核にミュージ</a:t>
            </a:r>
            <a:r>
              <a:rPr kumimoji="1" lang="ja-JP" altLang="en-US" sz="1350" dirty="0">
                <a:latin typeface="BIZ UDゴシック" panose="020B0400000000000000" pitchFamily="49" charset="-128"/>
                <a:ea typeface="BIZ UDゴシック" panose="020B0400000000000000" pitchFamily="49" charset="-128"/>
              </a:rPr>
              <a:t>ア</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ムゾーン</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の形成など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中之島エリアブランド化</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も進んで</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いる。</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難波宮跡公園</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の整備にも着手。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大阪市域外でも</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世界遺産の百舌鳥・古市古墳群</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noProof="0" dirty="0">
                <a:latin typeface="BIZ UDゴシック" panose="020B0400000000000000" pitchFamily="49" charset="-128"/>
                <a:ea typeface="BIZ UDゴシック" panose="020B0400000000000000" pitchFamily="49" charset="-128"/>
              </a:rPr>
              <a:t>保</a:t>
            </a:r>
            <a:endParaRPr kumimoji="1" lang="en-US" altLang="ja-JP" sz="1350"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dirty="0">
                <a:ln>
                  <a:noFill/>
                </a:ln>
                <a:effectLst/>
                <a:uLnTx/>
                <a:uFillTx/>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存・活用の取組。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万博記念公園駅前では大規模アリー</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ナ</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を核にスポーツ・文化拠点づくりも予定。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350" dirty="0">
                <a:latin typeface="BIZ UDゴシック" panose="020B0400000000000000" pitchFamily="49" charset="-128"/>
                <a:ea typeface="BIZ UDゴシック" panose="020B0400000000000000" pitchFamily="49" charset="-128"/>
              </a:rPr>
              <a:t>今後は、歴史・伝統・文化を感じることのできる都市</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空間の形成とともに、都市</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のみどりの充実やカーボン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ニュートラル実現への取組等に一層注力する必要。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加えて、</a:t>
            </a:r>
            <a:r>
              <a:rPr kumimoji="1" lang="en-US" altLang="ja-JP" sz="1350" dirty="0">
                <a:latin typeface="BIZ UDゴシック" panose="020B0400000000000000" pitchFamily="49" charset="-128"/>
                <a:ea typeface="BIZ UDゴシック" panose="020B0400000000000000" pitchFamily="49" charset="-128"/>
              </a:rPr>
              <a:t>G</a:t>
            </a:r>
            <a:r>
              <a:rPr kumimoji="1" lang="ja-JP" altLang="en-US" sz="1350" dirty="0">
                <a:latin typeface="BIZ UDゴシック" panose="020B0400000000000000" pitchFamily="49" charset="-128"/>
                <a:ea typeface="BIZ UDゴシック" panose="020B0400000000000000" pitchFamily="49" charset="-128"/>
              </a:rPr>
              <a:t>７</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大阪・堺貿易大臣会合や大阪・関西万博、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IR</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の立地などにより、大阪の都市ブランドを向上させ</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ていくことが重要。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4487244" y="673296"/>
            <a:ext cx="4561671" cy="348424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pic>
        <p:nvPicPr>
          <p:cNvPr id="18" name="図 17"/>
          <p:cNvPicPr>
            <a:picLocks noChangeAspect="1"/>
          </p:cNvPicPr>
          <p:nvPr/>
        </p:nvPicPr>
        <p:blipFill>
          <a:blip r:embed="rId4"/>
          <a:stretch>
            <a:fillRect/>
          </a:stretch>
        </p:blipFill>
        <p:spPr>
          <a:xfrm>
            <a:off x="7810376" y="4529434"/>
            <a:ext cx="1134382" cy="1404286"/>
          </a:xfrm>
          <a:prstGeom prst="rect">
            <a:avLst/>
          </a:prstGeom>
        </p:spPr>
      </p:pic>
      <p:pic>
        <p:nvPicPr>
          <p:cNvPr id="19" name="図 18"/>
          <p:cNvPicPr>
            <a:picLocks noChangeAspect="1"/>
          </p:cNvPicPr>
          <p:nvPr/>
        </p:nvPicPr>
        <p:blipFill>
          <a:blip r:embed="rId5"/>
          <a:stretch>
            <a:fillRect/>
          </a:stretch>
        </p:blipFill>
        <p:spPr>
          <a:xfrm>
            <a:off x="6310516" y="5512471"/>
            <a:ext cx="1345138" cy="921076"/>
          </a:xfrm>
          <a:prstGeom prst="rect">
            <a:avLst/>
          </a:prstGeom>
        </p:spPr>
      </p:pic>
      <p:pic>
        <p:nvPicPr>
          <p:cNvPr id="20" name="図 19"/>
          <p:cNvPicPr>
            <a:picLocks noChangeAspect="1"/>
          </p:cNvPicPr>
          <p:nvPr/>
        </p:nvPicPr>
        <p:blipFill>
          <a:blip r:embed="rId6"/>
          <a:stretch>
            <a:fillRect/>
          </a:stretch>
        </p:blipFill>
        <p:spPr>
          <a:xfrm>
            <a:off x="6316017" y="4252355"/>
            <a:ext cx="1344567" cy="957811"/>
          </a:xfrm>
          <a:prstGeom prst="rect">
            <a:avLst/>
          </a:prstGeom>
        </p:spPr>
      </p:pic>
      <p:sp>
        <p:nvSpPr>
          <p:cNvPr id="21" name="正方形/長方形 20">
            <a:extLst>
              <a:ext uri="{FF2B5EF4-FFF2-40B4-BE49-F238E27FC236}">
                <a16:creationId xmlns:a16="http://schemas.microsoft.com/office/drawing/2014/main" id="{37495696-486D-9747-16E1-54F31C1A88C8}"/>
              </a:ext>
            </a:extLst>
          </p:cNvPr>
          <p:cNvSpPr/>
          <p:nvPr/>
        </p:nvSpPr>
        <p:spPr>
          <a:xfrm>
            <a:off x="6649808" y="5194122"/>
            <a:ext cx="1318259"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（大阪中之島美術館）</a:t>
            </a:r>
          </a:p>
        </p:txBody>
      </p:sp>
      <p:sp>
        <p:nvSpPr>
          <p:cNvPr id="22" name="正方形/長方形 21">
            <a:extLst>
              <a:ext uri="{FF2B5EF4-FFF2-40B4-BE49-F238E27FC236}">
                <a16:creationId xmlns:a16="http://schemas.microsoft.com/office/drawing/2014/main" id="{37495696-486D-9747-16E1-54F31C1A88C8}"/>
              </a:ext>
            </a:extLst>
          </p:cNvPr>
          <p:cNvSpPr/>
          <p:nvPr/>
        </p:nvSpPr>
        <p:spPr>
          <a:xfrm>
            <a:off x="7733139" y="5906685"/>
            <a:ext cx="1405323"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（難波宮跡公園）</a:t>
            </a:r>
          </a:p>
        </p:txBody>
      </p:sp>
      <p:sp>
        <p:nvSpPr>
          <p:cNvPr id="23" name="正方形/長方形 22">
            <a:extLst>
              <a:ext uri="{FF2B5EF4-FFF2-40B4-BE49-F238E27FC236}">
                <a16:creationId xmlns:a16="http://schemas.microsoft.com/office/drawing/2014/main" id="{37495696-486D-9747-16E1-54F31C1A88C8}"/>
              </a:ext>
            </a:extLst>
          </p:cNvPr>
          <p:cNvSpPr/>
          <p:nvPr/>
        </p:nvSpPr>
        <p:spPr>
          <a:xfrm>
            <a:off x="6177954" y="6452362"/>
            <a:ext cx="1620691"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（百舌鳥・古市古墳群</a:t>
            </a:r>
            <a:r>
              <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（仁徳天皇陵古墳）</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2" name="下矢印 31"/>
          <p:cNvSpPr/>
          <p:nvPr/>
        </p:nvSpPr>
        <p:spPr>
          <a:xfrm>
            <a:off x="6585584" y="2577542"/>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下矢印 34"/>
          <p:cNvSpPr/>
          <p:nvPr/>
        </p:nvSpPr>
        <p:spPr>
          <a:xfrm>
            <a:off x="2162024" y="2539079"/>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50407" y="65006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正方形/長方形 25">
            <a:extLst>
              <a:ext uri="{FF2B5EF4-FFF2-40B4-BE49-F238E27FC236}">
                <a16:creationId xmlns:a16="http://schemas.microsoft.com/office/drawing/2014/main" id="{6A746C51-FEDD-EAF7-1182-54D9423ADF42}"/>
              </a:ext>
            </a:extLst>
          </p:cNvPr>
          <p:cNvSpPr/>
          <p:nvPr/>
        </p:nvSpPr>
        <p:spPr>
          <a:xfrm>
            <a:off x="6585584" y="5309538"/>
            <a:ext cx="1147307"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大阪観光局</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6A746C51-FEDD-EAF7-1182-54D9423ADF42}"/>
              </a:ext>
            </a:extLst>
          </p:cNvPr>
          <p:cNvSpPr/>
          <p:nvPr/>
        </p:nvSpPr>
        <p:spPr>
          <a:xfrm>
            <a:off x="6514241" y="6567778"/>
            <a:ext cx="1158017" cy="176972"/>
          </a:xfrm>
          <a:prstGeom prst="rect">
            <a:avLst/>
          </a:prstGeom>
        </p:spPr>
        <p:txBody>
          <a:bodyPr wrap="square">
            <a:spAutoFit/>
          </a:bodyPr>
          <a:lstStyle/>
          <a:p>
            <a:pPr lvl="0" algn="r">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lang="en-US" altLang="zh-TW"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rPr>
              <a:t>大阪観光局</a:t>
            </a:r>
            <a:r>
              <a:rPr lang="en-US" altLang="ja-JP" sz="550" dirty="0">
                <a:solidFill>
                  <a:prstClr val="black"/>
                </a:solidFill>
                <a:latin typeface="BIZ UDゴシック" panose="020B0400000000000000" pitchFamily="49" charset="-128"/>
                <a:ea typeface="BIZ UDゴシック" panose="020B0400000000000000" pitchFamily="49" charset="-128"/>
              </a:rPr>
              <a:t>HP</a:t>
            </a:r>
            <a:endParaRPr lang="ja-JP" altLang="en-US" sz="550" dirty="0">
              <a:solidFill>
                <a:prstClr val="black"/>
              </a:solidFill>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6A746C51-FEDD-EAF7-1182-54D9423ADF42}"/>
              </a:ext>
            </a:extLst>
          </p:cNvPr>
          <p:cNvSpPr/>
          <p:nvPr/>
        </p:nvSpPr>
        <p:spPr>
          <a:xfrm>
            <a:off x="7579296" y="6034378"/>
            <a:ext cx="1400399"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大阪市役所の点検・棚卸し結果</a:t>
            </a:r>
          </a:p>
        </p:txBody>
      </p:sp>
      <p:sp>
        <p:nvSpPr>
          <p:cNvPr id="2" name="テキスト ボックス 1"/>
          <p:cNvSpPr txBox="1"/>
          <p:nvPr/>
        </p:nvSpPr>
        <p:spPr>
          <a:xfrm>
            <a:off x="124050" y="6283085"/>
            <a:ext cx="312906" cy="169277"/>
          </a:xfrm>
          <a:prstGeom prst="rect">
            <a:avLst/>
          </a:prstGeom>
          <a:noFill/>
        </p:spPr>
        <p:txBody>
          <a:bodyPr wrap="none" rtlCol="0">
            <a:spAutoFit/>
          </a:bodyPr>
          <a:lstStyle/>
          <a:p>
            <a:r>
              <a:rPr kumimoji="1" lang="en-US" altLang="ja-JP" sz="500" dirty="0">
                <a:latin typeface="BIZ UDゴシック" panose="020B0400000000000000" pitchFamily="49" charset="-128"/>
                <a:ea typeface="BIZ UDゴシック" panose="020B0400000000000000" pitchFamily="49" charset="-128"/>
              </a:rPr>
              <a:t>(</a:t>
            </a:r>
            <a:r>
              <a:rPr kumimoji="1" lang="ja-JP" altLang="en-US" sz="500" dirty="0">
                <a:latin typeface="BIZ UDゴシック" panose="020B0400000000000000" pitchFamily="49" charset="-128"/>
                <a:ea typeface="BIZ UDゴシック" panose="020B0400000000000000" pitchFamily="49" charset="-128"/>
              </a:rPr>
              <a:t>円</a:t>
            </a:r>
            <a:r>
              <a:rPr kumimoji="1" lang="en-US" altLang="ja-JP" sz="500" dirty="0">
                <a:latin typeface="BIZ UDゴシック" panose="020B0400000000000000" pitchFamily="49" charset="-128"/>
                <a:ea typeface="BIZ UDゴシック" panose="020B0400000000000000" pitchFamily="49" charset="-128"/>
              </a:rPr>
              <a:t>)</a:t>
            </a:r>
            <a:endParaRPr kumimoji="1" lang="ja-JP" altLang="en-US" sz="500" dirty="0">
              <a:latin typeface="BIZ UDゴシック" panose="020B0400000000000000" pitchFamily="49" charset="-128"/>
              <a:ea typeface="BIZ UDゴシック" panose="020B0400000000000000" pitchFamily="49" charset="-128"/>
            </a:endParaRPr>
          </a:p>
        </p:txBody>
      </p:sp>
      <p:sp>
        <p:nvSpPr>
          <p:cNvPr id="25" name="正方形/長方形 24"/>
          <p:cNvSpPr/>
          <p:nvPr/>
        </p:nvSpPr>
        <p:spPr>
          <a:xfrm>
            <a:off x="4024313" y="5233988"/>
            <a:ext cx="69897" cy="1152000"/>
          </a:xfrm>
          <a:prstGeom prst="rect">
            <a:avLst/>
          </a:prstGeom>
          <a:noFill/>
          <a:ln>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Tree>
    <p:extLst>
      <p:ext uri="{BB962C8B-B14F-4D97-AF65-F5344CB8AC3E}">
        <p14:creationId xmlns:p14="http://schemas.microsoft.com/office/powerpoint/2010/main" val="3402509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7490" y="48102"/>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a:t>
            </a:r>
            <a:r>
              <a:rPr kumimoji="1" lang="ja-JP" altLang="en-US" sz="1600" b="1" dirty="0">
                <a:latin typeface="BIZ UDゴシック" panose="020B0400000000000000" pitchFamily="49" charset="-128"/>
                <a:ea typeface="BIZ UDゴシック" panose="020B0400000000000000" pitchFamily="49" charset="-128"/>
              </a:rPr>
              <a:t>人気質（フレンドリー、エネルギッシュ）</a:t>
            </a:r>
            <a:r>
              <a:rPr kumimoji="1" lang="en-US" altLang="ja-JP" sz="1600" b="1" dirty="0">
                <a:solidFill>
                  <a:srgbClr val="C00000"/>
                </a:solidFill>
                <a:latin typeface="BIZ UDゴシック" panose="020B0400000000000000" pitchFamily="49" charset="-128"/>
                <a:ea typeface="BIZ UDゴシック" panose="020B0400000000000000" pitchFamily="49" charset="-128"/>
              </a:rPr>
              <a:t/>
            </a:r>
            <a:br>
              <a:rPr kumimoji="1" lang="en-US" altLang="ja-JP" sz="1600" b="1" dirty="0">
                <a:solidFill>
                  <a:srgbClr val="C00000"/>
                </a:solidFill>
                <a:latin typeface="BIZ UDゴシック" panose="020B0400000000000000" pitchFamily="49" charset="-128"/>
                <a:ea typeface="BIZ UDゴシック" panose="020B0400000000000000" pitchFamily="49" charset="-128"/>
              </a:rPr>
            </a:br>
            <a:endParaRPr kumimoji="1" lang="en-US" altLang="ja-JP" sz="16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endParaRPr>
          </a:p>
        </p:txBody>
      </p:sp>
      <p:sp>
        <p:nvSpPr>
          <p:cNvPr id="12" name="テキスト ボックス 11"/>
          <p:cNvSpPr txBox="1"/>
          <p:nvPr/>
        </p:nvSpPr>
        <p:spPr>
          <a:xfrm>
            <a:off x="-526508" y="405979"/>
            <a:ext cx="10399545" cy="140038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大阪の強みの言わば根底にある、寛容性が高くノリのいい大阪人気質についても確認。</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大阪は、古くから国内外から人を呼び込み、海外と交流するなかで独自の歴史や文化を育んで成長。世界に先駆けた</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先物取引</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市場の開設</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自治都市の歴史</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など進取の気性。今も</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エネルギッシュ</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といったイメージが強い。</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1" dirty="0">
                <a:latin typeface="BIZ UDゴシック" panose="020B0400000000000000" pitchFamily="49" charset="-128"/>
                <a:ea typeface="BIZ UDゴシック" panose="020B0400000000000000" pitchFamily="49" charset="-128"/>
              </a:rPr>
              <a:t>また、大阪人には、</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カオス</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フレンドリー</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といった言葉に代表される若者や女性、多様な個人に対する寛容な気質。</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dirty="0">
                <a:latin typeface="BIZ UDゴシック" panose="020B0400000000000000" pitchFamily="49" charset="-128"/>
                <a:ea typeface="BIZ UDゴシック" panose="020B0400000000000000" pitchFamily="49" charset="-128"/>
              </a:rPr>
              <a:t>これを</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最大限に生かし、国内外から多くの人を集め、多様な交流からスタートアップやイノベーションにつなげていく。</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1700"/>
              </a:lnSpc>
              <a:spcBef>
                <a:spcPts val="0"/>
              </a:spcBef>
              <a:spcAft>
                <a:spcPts val="0"/>
              </a:spcAft>
              <a:buClrTx/>
              <a:buSzTx/>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フレンドリー、エネルギッシュな大阪人気質は副首都実現の大きな力となるもの</a:t>
            </a:r>
            <a:r>
              <a:rPr kumimoji="1" lang="ja-JP" altLang="en-US" sz="1200" dirty="0" err="1">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104833" y="408370"/>
            <a:ext cx="8961523" cy="141737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0" name="スライド番号プレースホルダー 1"/>
          <p:cNvSpPr>
            <a:spLocks noGrp="1"/>
          </p:cNvSpPr>
          <p:nvPr>
            <p:ph type="sldNum" sz="quarter" idx="12"/>
          </p:nvPr>
        </p:nvSpPr>
        <p:spPr>
          <a:xfrm>
            <a:off x="8412307" y="65387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595495" y="1864322"/>
            <a:ext cx="10795564" cy="810478"/>
          </a:xfrm>
          <a:prstGeom prst="rect">
            <a:avLst/>
          </a:prstGeom>
          <a:noFill/>
        </p:spPr>
        <p:txBody>
          <a:bodyPr wrap="square" lIns="720000" rIns="720000" rtlCol="0">
            <a:spAutoFit/>
          </a:bodyPr>
          <a:lstStyle/>
          <a:p>
            <a:pPr marR="0" lvl="0" algn="l" defTabSz="457200" rtl="0" eaLnBrk="1" fontAlgn="auto" latinLnBrk="0" hangingPunct="1">
              <a:lnSpc>
                <a:spcPts val="1200"/>
              </a:lnSpc>
              <a:spcBef>
                <a:spcPts val="0"/>
              </a:spcBef>
              <a:spcAft>
                <a:spcPts val="0"/>
              </a:spcAft>
              <a:buClrTx/>
              <a:buSzTx/>
              <a:tabLst/>
              <a:defRPr/>
            </a:pPr>
            <a:endParaRPr kumimoji="1" lang="en-US" altLang="ja-JP" sz="1200" dirty="0">
              <a:solidFill>
                <a:srgbClr val="C00000"/>
              </a:solidFill>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府民アンケート調査では、若者は、将来の大阪に大切だと思うこととして、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「働く場所や時間が自由に選択できる都市」</a:t>
            </a:r>
            <a:r>
              <a:rPr kumimoji="1" lang="ja-JP" altLang="en-US" sz="1000" noProof="0" dirty="0">
                <a:solidFill>
                  <a:prstClr val="black"/>
                </a:solidFill>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経済成長している都市」を</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選択した割合が高いことに加え、「一人ひとりのウェルビーイングが重視さ</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れる</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都市」など</a:t>
            </a:r>
            <a:r>
              <a:rPr kumimoji="1" lang="ja-JP" altLang="en-US" sz="1000" dirty="0">
                <a:solidFill>
                  <a:prstClr val="black"/>
                </a:solidFill>
                <a:latin typeface="BIZ UDゴシック" panose="020B0400000000000000" pitchFamily="49" charset="-128"/>
                <a:ea typeface="BIZ UDゴシック" panose="020B0400000000000000" pitchFamily="49" charset="-128"/>
              </a:rPr>
              <a:t>の</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項目を大切とした回答割合が他世代より高くなっている。</a:t>
            </a:r>
          </a:p>
        </p:txBody>
      </p:sp>
      <p:pic>
        <p:nvPicPr>
          <p:cNvPr id="19" name="図 18"/>
          <p:cNvPicPr/>
          <p:nvPr/>
        </p:nvPicPr>
        <p:blipFill rotWithShape="1">
          <a:blip r:embed="rId2" cstate="print">
            <a:extLst>
              <a:ext uri="{28A0092B-C50C-407E-A947-70E740481C1C}">
                <a14:useLocalDpi xmlns:a14="http://schemas.microsoft.com/office/drawing/2010/main" val="0"/>
              </a:ext>
            </a:extLst>
          </a:blip>
          <a:srcRect/>
          <a:stretch/>
        </p:blipFill>
        <p:spPr bwMode="auto">
          <a:xfrm>
            <a:off x="4789382" y="3033744"/>
            <a:ext cx="4127693" cy="3182347"/>
          </a:xfrm>
          <a:prstGeom prst="rect">
            <a:avLst/>
          </a:prstGeom>
          <a:ln>
            <a:noFill/>
          </a:ln>
          <a:extLst>
            <a:ext uri="{53640926-AAD7-44D8-BBD7-CCE9431645EC}">
              <a14:shadowObscured xmlns:a14="http://schemas.microsoft.com/office/drawing/2010/main"/>
            </a:ext>
          </a:extLst>
        </p:spPr>
      </p:pic>
      <p:sp>
        <p:nvSpPr>
          <p:cNvPr id="20" name="正方形/長方形 19"/>
          <p:cNvSpPr/>
          <p:nvPr/>
        </p:nvSpPr>
        <p:spPr>
          <a:xfrm>
            <a:off x="4903129" y="3237932"/>
            <a:ext cx="3900200" cy="715682"/>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楕円 20"/>
          <p:cNvSpPr/>
          <p:nvPr/>
        </p:nvSpPr>
        <p:spPr>
          <a:xfrm>
            <a:off x="7684937" y="3261204"/>
            <a:ext cx="1144959" cy="159185"/>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楕円 21"/>
          <p:cNvSpPr/>
          <p:nvPr/>
        </p:nvSpPr>
        <p:spPr>
          <a:xfrm>
            <a:off x="7619278" y="3493057"/>
            <a:ext cx="113491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楕円 22"/>
          <p:cNvSpPr/>
          <p:nvPr/>
        </p:nvSpPr>
        <p:spPr>
          <a:xfrm>
            <a:off x="7513810" y="3730074"/>
            <a:ext cx="1168103"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楕円 23"/>
          <p:cNvSpPr/>
          <p:nvPr/>
        </p:nvSpPr>
        <p:spPr>
          <a:xfrm>
            <a:off x="7260669" y="4451827"/>
            <a:ext cx="111657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楕円 24"/>
          <p:cNvSpPr/>
          <p:nvPr/>
        </p:nvSpPr>
        <p:spPr>
          <a:xfrm>
            <a:off x="7253850" y="4703838"/>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楕円 25"/>
          <p:cNvSpPr/>
          <p:nvPr/>
        </p:nvSpPr>
        <p:spPr>
          <a:xfrm>
            <a:off x="7088852" y="4963941"/>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楕円 26"/>
          <p:cNvSpPr/>
          <p:nvPr/>
        </p:nvSpPr>
        <p:spPr>
          <a:xfrm>
            <a:off x="6969496" y="5675933"/>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8" name="直線コネクタ 27"/>
          <p:cNvCxnSpPr/>
          <p:nvPr/>
        </p:nvCxnSpPr>
        <p:spPr>
          <a:xfrm flipV="1">
            <a:off x="4800172" y="4665693"/>
            <a:ext cx="1545554" cy="6444"/>
          </a:xfrm>
          <a:prstGeom prst="line">
            <a:avLst/>
          </a:prstGeom>
          <a:noFill/>
          <a:ln w="28575" cap="flat" cmpd="sng" algn="ctr">
            <a:solidFill>
              <a:srgbClr val="FF0000"/>
            </a:solidFill>
            <a:prstDash val="solid"/>
            <a:miter lim="800000"/>
          </a:ln>
          <a:effectLst/>
        </p:spPr>
      </p:cxnSp>
      <p:cxnSp>
        <p:nvCxnSpPr>
          <p:cNvPr id="29" name="直線コネクタ 28"/>
          <p:cNvCxnSpPr/>
          <p:nvPr/>
        </p:nvCxnSpPr>
        <p:spPr>
          <a:xfrm flipV="1">
            <a:off x="5366915" y="4896983"/>
            <a:ext cx="938413" cy="93"/>
          </a:xfrm>
          <a:prstGeom prst="line">
            <a:avLst/>
          </a:prstGeom>
          <a:noFill/>
          <a:ln w="28575" cap="flat" cmpd="sng" algn="ctr">
            <a:solidFill>
              <a:srgbClr val="FF0000"/>
            </a:solidFill>
            <a:prstDash val="solid"/>
            <a:miter lim="800000"/>
          </a:ln>
          <a:effectLst/>
        </p:spPr>
      </p:cxnSp>
      <p:cxnSp>
        <p:nvCxnSpPr>
          <p:cNvPr id="30" name="直線コネクタ 29"/>
          <p:cNvCxnSpPr/>
          <p:nvPr/>
        </p:nvCxnSpPr>
        <p:spPr>
          <a:xfrm>
            <a:off x="4817527" y="5072816"/>
            <a:ext cx="1549898" cy="7291"/>
          </a:xfrm>
          <a:prstGeom prst="line">
            <a:avLst/>
          </a:prstGeom>
          <a:noFill/>
          <a:ln w="28575" cap="flat" cmpd="sng" algn="ctr">
            <a:solidFill>
              <a:srgbClr val="FF0000"/>
            </a:solidFill>
            <a:prstDash val="solid"/>
            <a:miter lim="800000"/>
          </a:ln>
          <a:effectLst/>
        </p:spPr>
      </p:cxnSp>
      <p:cxnSp>
        <p:nvCxnSpPr>
          <p:cNvPr id="31" name="直線コネクタ 30"/>
          <p:cNvCxnSpPr/>
          <p:nvPr/>
        </p:nvCxnSpPr>
        <p:spPr>
          <a:xfrm flipV="1">
            <a:off x="5127737" y="5182561"/>
            <a:ext cx="893044" cy="94"/>
          </a:xfrm>
          <a:prstGeom prst="line">
            <a:avLst/>
          </a:prstGeom>
          <a:noFill/>
          <a:ln w="28575" cap="flat" cmpd="sng" algn="ctr">
            <a:solidFill>
              <a:srgbClr val="FF0000"/>
            </a:solidFill>
            <a:prstDash val="solid"/>
            <a:miter lim="800000"/>
          </a:ln>
          <a:effectLst/>
        </p:spPr>
      </p:cxnSp>
      <p:cxnSp>
        <p:nvCxnSpPr>
          <p:cNvPr id="32" name="直線コネクタ 31"/>
          <p:cNvCxnSpPr/>
          <p:nvPr/>
        </p:nvCxnSpPr>
        <p:spPr>
          <a:xfrm>
            <a:off x="5009074" y="5876321"/>
            <a:ext cx="1296254" cy="0"/>
          </a:xfrm>
          <a:prstGeom prst="line">
            <a:avLst/>
          </a:prstGeom>
          <a:noFill/>
          <a:ln w="28575" cap="flat" cmpd="sng" algn="ctr">
            <a:solidFill>
              <a:srgbClr val="FF0000"/>
            </a:solidFill>
            <a:prstDash val="solid"/>
            <a:miter lim="800000"/>
          </a:ln>
          <a:effectLst/>
        </p:spPr>
      </p:cxnSp>
      <p:sp>
        <p:nvSpPr>
          <p:cNvPr id="33" name="正方形/長方形 32"/>
          <p:cNvSpPr/>
          <p:nvPr/>
        </p:nvSpPr>
        <p:spPr>
          <a:xfrm>
            <a:off x="4817528" y="6010262"/>
            <a:ext cx="422312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それぞれの項目について、</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「大切だと思う」、「どちらかというと大切だと思う」、「あまり大切と思わない」、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「全く大切と思わない」、「わからない」の五つの選択肢のうち、「わからない」は除いて集計。</a:t>
            </a:r>
          </a:p>
        </p:txBody>
      </p:sp>
      <p:sp>
        <p:nvSpPr>
          <p:cNvPr id="39" name="正方形/長方形 38"/>
          <p:cNvSpPr/>
          <p:nvPr/>
        </p:nvSpPr>
        <p:spPr>
          <a:xfrm>
            <a:off x="5323174" y="6292653"/>
            <a:ext cx="412184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大阪府政策マーケティングリサーチ「おおさかＱネット」を活用した</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府民アンケート調査（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年７月実施）</a:t>
            </a:r>
          </a:p>
        </p:txBody>
      </p:sp>
      <p:sp>
        <p:nvSpPr>
          <p:cNvPr id="46" name="角丸四角形 45"/>
          <p:cNvSpPr/>
          <p:nvPr/>
        </p:nvSpPr>
        <p:spPr>
          <a:xfrm>
            <a:off x="4495115" y="2871328"/>
            <a:ext cx="4449028" cy="3751499"/>
          </a:xfrm>
          <a:prstGeom prst="roundRect">
            <a:avLst>
              <a:gd name="adj" fmla="val 322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角丸四角形 46"/>
          <p:cNvSpPr/>
          <p:nvPr/>
        </p:nvSpPr>
        <p:spPr>
          <a:xfrm>
            <a:off x="4629700" y="2829687"/>
            <a:ext cx="4174489" cy="25577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府民アンケート若者が将来の大阪にとって大切に思うこと</a:t>
            </a:r>
          </a:p>
        </p:txBody>
      </p:sp>
      <p:sp>
        <p:nvSpPr>
          <p:cNvPr id="10" name="正方形/長方形 9"/>
          <p:cNvSpPr/>
          <p:nvPr/>
        </p:nvSpPr>
        <p:spPr>
          <a:xfrm>
            <a:off x="747245" y="6407384"/>
            <a:ext cx="412184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三菱</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UFJ</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リサーチ＆コンサルティング「市民のプライド・ランキング」</a:t>
            </a:r>
          </a:p>
        </p:txBody>
      </p:sp>
      <p:sp>
        <p:nvSpPr>
          <p:cNvPr id="42" name="角丸四角形 41"/>
          <p:cNvSpPr/>
          <p:nvPr/>
        </p:nvSpPr>
        <p:spPr>
          <a:xfrm>
            <a:off x="75680" y="4453718"/>
            <a:ext cx="4286314" cy="217825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角丸四角形 42"/>
          <p:cNvSpPr/>
          <p:nvPr/>
        </p:nvSpPr>
        <p:spPr>
          <a:xfrm>
            <a:off x="64120" y="4412342"/>
            <a:ext cx="4297873" cy="26395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都市イメージへの共感度合いランキングで大阪が上位の項目</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p:cNvSpPr/>
          <p:nvPr/>
        </p:nvSpPr>
        <p:spPr>
          <a:xfrm>
            <a:off x="1436311" y="6255527"/>
            <a:ext cx="296937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回答者が住んでいる都市に対するイメージ。複数回答。</a:t>
            </a:r>
          </a:p>
        </p:txBody>
      </p:sp>
      <p:pic>
        <p:nvPicPr>
          <p:cNvPr id="15" name="図 14"/>
          <p:cNvPicPr/>
          <p:nvPr/>
        </p:nvPicPr>
        <p:blipFill>
          <a:blip r:embed="rId3">
            <a:extLst>
              <a:ext uri="{28A0092B-C50C-407E-A947-70E740481C1C}">
                <a14:useLocalDpi xmlns:a14="http://schemas.microsoft.com/office/drawing/2010/main" val="0"/>
              </a:ext>
            </a:extLst>
          </a:blip>
          <a:srcRect/>
          <a:stretch>
            <a:fillRect/>
          </a:stretch>
        </p:blipFill>
        <p:spPr bwMode="auto">
          <a:xfrm>
            <a:off x="114226" y="4761835"/>
            <a:ext cx="1011503" cy="1393746"/>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val="0"/>
              </a:ext>
            </a:extLst>
          </a:blip>
          <a:srcRect/>
          <a:stretch>
            <a:fillRect/>
          </a:stretch>
        </p:blipFill>
        <p:spPr bwMode="auto">
          <a:xfrm>
            <a:off x="1167282" y="4760319"/>
            <a:ext cx="995363" cy="1394904"/>
          </a:xfrm>
          <a:prstGeom prst="rect">
            <a:avLst/>
          </a:prstGeom>
          <a:noFill/>
          <a:ln>
            <a:noFill/>
          </a:ln>
        </p:spPr>
      </p:pic>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2212989" y="4757582"/>
            <a:ext cx="1011675" cy="1406183"/>
          </a:xfrm>
          <a:prstGeom prst="rect">
            <a:avLst/>
          </a:prstGeom>
          <a:noFill/>
          <a:ln>
            <a:noFill/>
          </a:ln>
        </p:spPr>
      </p:pic>
      <p:pic>
        <p:nvPicPr>
          <p:cNvPr id="2" name="図 1"/>
          <p:cNvPicPr>
            <a:picLocks noChangeAspect="1"/>
          </p:cNvPicPr>
          <p:nvPr/>
        </p:nvPicPr>
        <p:blipFill>
          <a:blip r:embed="rId6"/>
          <a:stretch>
            <a:fillRect/>
          </a:stretch>
        </p:blipFill>
        <p:spPr>
          <a:xfrm>
            <a:off x="3265815" y="4758053"/>
            <a:ext cx="1063264" cy="1394340"/>
          </a:xfrm>
          <a:prstGeom prst="rect">
            <a:avLst/>
          </a:prstGeom>
        </p:spPr>
      </p:pic>
      <p:sp>
        <p:nvSpPr>
          <p:cNvPr id="52" name="正方形/長方形 51"/>
          <p:cNvSpPr/>
          <p:nvPr/>
        </p:nvSpPr>
        <p:spPr>
          <a:xfrm>
            <a:off x="51094" y="614351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lang="en-US" altLang="ja-JP" sz="600" dirty="0">
                <a:latin typeface="BIZ UDゴシック" panose="020B0400000000000000" pitchFamily="49" charset="-128"/>
                <a:ea typeface="BIZ UDゴシック" panose="020B0400000000000000" pitchFamily="49" charset="-128"/>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3" name="正方形/長方形 52"/>
          <p:cNvSpPr/>
          <p:nvPr/>
        </p:nvSpPr>
        <p:spPr>
          <a:xfrm>
            <a:off x="1087736" y="6129918"/>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4" name="正方形/長方形 53"/>
          <p:cNvSpPr/>
          <p:nvPr/>
        </p:nvSpPr>
        <p:spPr>
          <a:xfrm>
            <a:off x="2134578" y="6131350"/>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5" name="正方形/長方形 54"/>
          <p:cNvSpPr/>
          <p:nvPr/>
        </p:nvSpPr>
        <p:spPr>
          <a:xfrm>
            <a:off x="3178230" y="612136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6" name="正方形/長方形 55"/>
          <p:cNvSpPr/>
          <p:nvPr/>
        </p:nvSpPr>
        <p:spPr>
          <a:xfrm flipV="1">
            <a:off x="107139" y="4972160"/>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p:cNvSpPr/>
          <p:nvPr/>
        </p:nvSpPr>
        <p:spPr>
          <a:xfrm flipV="1">
            <a:off x="1152846" y="5114993"/>
            <a:ext cx="994301" cy="110973"/>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p:cNvSpPr/>
          <p:nvPr/>
        </p:nvSpPr>
        <p:spPr>
          <a:xfrm flipV="1">
            <a:off x="2212326" y="4992385"/>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flipV="1">
            <a:off x="3244131" y="5146333"/>
            <a:ext cx="1069450" cy="110852"/>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 name="グループ化 3"/>
          <p:cNvGrpSpPr/>
          <p:nvPr/>
        </p:nvGrpSpPr>
        <p:grpSpPr>
          <a:xfrm>
            <a:off x="69058" y="2001891"/>
            <a:ext cx="4303953" cy="1378353"/>
            <a:chOff x="365460" y="1944901"/>
            <a:chExt cx="4303953" cy="1378353"/>
          </a:xfrm>
        </p:grpSpPr>
        <p:pic>
          <p:nvPicPr>
            <p:cNvPr id="34" name="図 3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598" y="2224859"/>
              <a:ext cx="958021" cy="745003"/>
            </a:xfrm>
            <a:prstGeom prst="rect">
              <a:avLst/>
            </a:prstGeom>
            <a:noFill/>
            <a:ln>
              <a:noFill/>
            </a:ln>
          </p:spPr>
        </p:pic>
        <p:sp>
          <p:nvSpPr>
            <p:cNvPr id="36" name="正方形/長方形 35"/>
            <p:cNvSpPr/>
            <p:nvPr/>
          </p:nvSpPr>
          <p:spPr>
            <a:xfrm>
              <a:off x="501982" y="2953922"/>
              <a:ext cx="1606188" cy="369332"/>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出典：大阪府・大阪市「万博のインパクトを活かした大阪の将来に向けたビジョン資料編（大阪の将来像を導くにあたっての基礎資料）」</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365460" y="1949406"/>
              <a:ext cx="4303953" cy="1364389"/>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角丸四角形 40"/>
            <p:cNvSpPr/>
            <p:nvPr/>
          </p:nvSpPr>
          <p:spPr>
            <a:xfrm>
              <a:off x="2668628" y="1944901"/>
              <a:ext cx="1366083" cy="2428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自治都市　堺</a:t>
              </a:r>
            </a:p>
          </p:txBody>
        </p:sp>
        <p:sp>
          <p:nvSpPr>
            <p:cNvPr id="45" name="角丸四角形 44"/>
            <p:cNvSpPr/>
            <p:nvPr/>
          </p:nvSpPr>
          <p:spPr>
            <a:xfrm>
              <a:off x="545875" y="1952403"/>
              <a:ext cx="1366104" cy="25647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堂島米相場会所　</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4278" y="2213298"/>
              <a:ext cx="2394785" cy="765792"/>
            </a:xfrm>
            <a:prstGeom prst="rect">
              <a:avLst/>
            </a:prstGeom>
          </p:spPr>
        </p:pic>
      </p:grpSp>
      <p:sp>
        <p:nvSpPr>
          <p:cNvPr id="61" name="正方形/長方形 60"/>
          <p:cNvSpPr/>
          <p:nvPr/>
        </p:nvSpPr>
        <p:spPr>
          <a:xfrm>
            <a:off x="4495115" y="2027052"/>
            <a:ext cx="4449029" cy="629749"/>
          </a:xfrm>
          <a:prstGeom prst="rect">
            <a:avLst/>
          </a:prstGeom>
          <a:noFill/>
          <a:ln w="9525">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3" name="角丸四角形 62"/>
          <p:cNvSpPr/>
          <p:nvPr/>
        </p:nvSpPr>
        <p:spPr>
          <a:xfrm>
            <a:off x="80893" y="3473799"/>
            <a:ext cx="4292120" cy="902718"/>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角丸四角形 61"/>
          <p:cNvSpPr/>
          <p:nvPr/>
        </p:nvSpPr>
        <p:spPr>
          <a:xfrm>
            <a:off x="74483" y="3430830"/>
            <a:ext cx="4306885" cy="28322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大阪の人のイメージとして「フレンドリー」と回答した人の割合</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155178" y="3704941"/>
            <a:ext cx="4224245" cy="823302"/>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「当てはまる」「どちらかというと当てはまる」と回答した人は</a:t>
            </a:r>
            <a:r>
              <a:rPr kumimoji="1" lang="en-US" altLang="ja-JP" sz="1050" dirty="0">
                <a:latin typeface="BIZ UDPゴシック" panose="020B0400000000000000" pitchFamily="50" charset="-128"/>
                <a:ea typeface="BIZ UDPゴシック" panose="020B0400000000000000" pitchFamily="50" charset="-128"/>
              </a:rPr>
              <a:t>87.8</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832</a:t>
            </a:r>
            <a:r>
              <a:rPr kumimoji="1" lang="ja-JP" altLang="en-US" sz="1050" dirty="0">
                <a:latin typeface="BIZ UDPゴシック" panose="020B0400000000000000" pitchFamily="50" charset="-128"/>
                <a:ea typeface="BIZ UDPゴシック" panose="020B0400000000000000" pitchFamily="50" charset="-128"/>
              </a:rPr>
              <a:t>人）</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わからないは除いて集計。全体サンプル数</a:t>
            </a:r>
            <a:r>
              <a:rPr kumimoji="1" lang="en-US" altLang="ja-JP" sz="900" dirty="0">
                <a:latin typeface="BIZ UDPゴシック" panose="020B0400000000000000" pitchFamily="50" charset="-128"/>
                <a:ea typeface="BIZ UDPゴシック" panose="020B0400000000000000" pitchFamily="50" charset="-128"/>
              </a:rPr>
              <a:t>948</a:t>
            </a:r>
            <a:r>
              <a:rPr kumimoji="1" lang="ja-JP" altLang="en-US" sz="900" dirty="0">
                <a:latin typeface="BIZ UDPゴシック" panose="020B0400000000000000" pitchFamily="50" charset="-128"/>
                <a:ea typeface="BIZ UDPゴシック" panose="020B0400000000000000" pitchFamily="50" charset="-128"/>
              </a:rPr>
              <a:t>人</a:t>
            </a:r>
            <a:endParaRPr kumimoji="1" lang="en-US" altLang="ja-JP" sz="900" dirty="0">
              <a:latin typeface="BIZ UDPゴシック" panose="020B0400000000000000" pitchFamily="50" charset="-128"/>
              <a:ea typeface="BIZ UDPゴシック" panose="020B0400000000000000" pitchFamily="50" charset="-128"/>
            </a:endParaRPr>
          </a:p>
          <a:p>
            <a:pPr>
              <a:lnSpc>
                <a:spcPts val="300"/>
              </a:lnSpc>
            </a:pP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800" dirty="0">
                <a:latin typeface="BIZ UDゴシック" panose="020B0400000000000000" pitchFamily="49" charset="-128"/>
                <a:ea typeface="BIZ UDゴシック" panose="020B0400000000000000" pitchFamily="49" charset="-128"/>
              </a:rPr>
              <a:t>　　　　　出典：大阪府政策マーケティングリサーチ「おおさかＱネット」を活用した</a:t>
            </a:r>
          </a:p>
          <a:p>
            <a:r>
              <a:rPr kumimoji="1" lang="ja-JP" altLang="en-US" sz="800" dirty="0">
                <a:latin typeface="BIZ UDゴシック" panose="020B0400000000000000" pitchFamily="49" charset="-128"/>
                <a:ea typeface="BIZ UDゴシック" panose="020B0400000000000000" pitchFamily="49" charset="-128"/>
              </a:rPr>
              <a:t>　　  　        府民アンケート調査（</a:t>
            </a:r>
            <a:r>
              <a:rPr kumimoji="1" lang="en-US" altLang="ja-JP" sz="800" dirty="0">
                <a:latin typeface="BIZ UDゴシック" panose="020B0400000000000000" pitchFamily="49" charset="-128"/>
                <a:ea typeface="BIZ UDゴシック" panose="020B0400000000000000" pitchFamily="49" charset="-128"/>
              </a:rPr>
              <a:t>2022</a:t>
            </a:r>
            <a:r>
              <a:rPr kumimoji="1" lang="ja-JP" altLang="en-US" sz="800" dirty="0">
                <a:latin typeface="BIZ UDゴシック" panose="020B0400000000000000" pitchFamily="49" charset="-128"/>
                <a:ea typeface="BIZ UDゴシック" panose="020B0400000000000000" pitchFamily="49" charset="-128"/>
              </a:rPr>
              <a:t>年７月実施） </a:t>
            </a:r>
          </a:p>
          <a:p>
            <a:r>
              <a:rPr kumimoji="1"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4" name="正方形/長方形 63"/>
          <p:cNvSpPr/>
          <p:nvPr/>
        </p:nvSpPr>
        <p:spPr>
          <a:xfrm>
            <a:off x="3761373" y="3010912"/>
            <a:ext cx="547731" cy="184666"/>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堺市</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85653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1511" y="452944"/>
            <a:ext cx="8741828" cy="495166"/>
          </a:xfrm>
          <a:prstGeom prst="rect">
            <a:avLst/>
          </a:prstGeom>
          <a:noFill/>
          <a:ln>
            <a:solidFill>
              <a:schemeClr val="tx1"/>
            </a:solidFill>
          </a:ln>
        </p:spPr>
        <p:txBody>
          <a:bodyPr wrap="square" rtlCol="0" anchor="ctr">
            <a:noAutofit/>
          </a:bodyPr>
          <a:lstStyle/>
          <a:p>
            <a:pPr lvl="0">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世界の様々な都市ランキングの中で、近年、大阪が高く評価されている。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スライド番号プレースホルダー 1"/>
          <p:cNvSpPr>
            <a:spLocks noGrp="1"/>
          </p:cNvSpPr>
          <p:nvPr>
            <p:ph type="sldNum" sz="quarter" idx="12"/>
          </p:nvPr>
        </p:nvSpPr>
        <p:spPr>
          <a:xfrm>
            <a:off x="8427819" y="65355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p:cNvSpPr txBox="1"/>
          <p:nvPr/>
        </p:nvSpPr>
        <p:spPr>
          <a:xfrm>
            <a:off x="0" y="94596"/>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世界の都市ランキング（大阪が高い評価を受けている）</a:t>
            </a:r>
            <a:r>
              <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1" lang="en-US" altLang="ja-JP"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14" name="グループ化 13"/>
          <p:cNvGrpSpPr/>
          <p:nvPr/>
        </p:nvGrpSpPr>
        <p:grpSpPr>
          <a:xfrm>
            <a:off x="141511" y="1033591"/>
            <a:ext cx="8877016" cy="5160484"/>
            <a:chOff x="141511" y="1304183"/>
            <a:chExt cx="8877016" cy="5160484"/>
          </a:xfrm>
        </p:grpSpPr>
        <p:sp>
          <p:nvSpPr>
            <p:cNvPr id="43" name="角丸四角形 42"/>
            <p:cNvSpPr/>
            <p:nvPr/>
          </p:nvSpPr>
          <p:spPr>
            <a:xfrm>
              <a:off x="238347" y="4634157"/>
              <a:ext cx="2592849"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正方形/長方形 3"/>
            <p:cNvSpPr/>
            <p:nvPr/>
          </p:nvSpPr>
          <p:spPr>
            <a:xfrm>
              <a:off x="3106116"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正方形/長方形 31"/>
            <p:cNvSpPr/>
            <p:nvPr/>
          </p:nvSpPr>
          <p:spPr>
            <a:xfrm>
              <a:off x="141511" y="1304183"/>
              <a:ext cx="2770333" cy="5160484"/>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3216355" y="1373470"/>
              <a:ext cx="2757269" cy="8771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○最も魅力的な都市ランキング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コンデ・ナスト・トラベラー誌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角丸四角形 8"/>
            <p:cNvSpPr/>
            <p:nvPr/>
          </p:nvSpPr>
          <p:spPr>
            <a:xfrm>
              <a:off x="3283921" y="4634157"/>
              <a:ext cx="2495006"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テキスト ボックス 9"/>
            <p:cNvSpPr txBox="1"/>
            <p:nvPr/>
          </p:nvSpPr>
          <p:spPr>
            <a:xfrm>
              <a:off x="3399734" y="4680955"/>
              <a:ext cx="2495006"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・アメリカのコンデ・ナスト・</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トラベラー誌が実施したもの。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・対象となる都市として定められた</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基準はなく読者が自由に好きな</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都市を投票し、ランキングを</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決定している。</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・読者数は米国版で約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英国版で約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198164" y="1373428"/>
              <a:ext cx="2757269"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○最も住みやすい都市ランキング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エコノミスト誌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233162" y="4680954"/>
              <a:ext cx="251672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・イギリスのエコノミスト誌の</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調査部門が実施したもの。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・対象都市は世界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173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・評価項目を</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点満点で採点し、平均</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得点の高い順にランキングを決定。</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・評価項目は「安定性」、「医療」、</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「文化・環境」、「教育」、</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「インフラ」の５項目。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正方形/長方形 46"/>
            <p:cNvSpPr/>
            <p:nvPr/>
          </p:nvSpPr>
          <p:spPr>
            <a:xfrm>
              <a:off x="6071467"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110908" y="1373428"/>
              <a:ext cx="2823841"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○都市活力ランキング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（商業用不動産部門）</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ジョーンズ・ラング・ラサール社</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09576" y="4632708"/>
              <a:ext cx="2495006" cy="1692817"/>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p:cNvSpPr txBox="1"/>
            <p:nvPr/>
          </p:nvSpPr>
          <p:spPr>
            <a:xfrm>
              <a:off x="6234281" y="4721462"/>
              <a:ext cx="260591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・アメリカのジョーンズ・ラング・</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ラサール株式会社が実施したもの。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・現在最も成長している都市経済や</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不動産市場を分析した年次レポート。</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都市を対象としており、</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社会経済及び商業用不動産の</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モメンタムから構成されるスコアを</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加重平均し評価。</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p:cNvSpPr txBox="1"/>
            <p:nvPr/>
          </p:nvSpPr>
          <p:spPr>
            <a:xfrm>
              <a:off x="6061136" y="2915031"/>
              <a:ext cx="2952206" cy="17774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・大阪の市場ファンダメンタルが好調で、</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数年間は底堅いオフィス需要と</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力強い賃料上昇が予想されること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サミット開催や大阪・関西万博の</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開催地に決定したことで、インフラ</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整備や再開発の増加が見込まれること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dirty="0">
                  <a:solidFill>
                    <a:prstClr val="black"/>
                  </a:solidFill>
                  <a:latin typeface="BIZ UDゴシック" panose="020B0400000000000000" pitchFamily="49" charset="-128"/>
                  <a:ea typeface="BIZ UDゴシック" panose="020B0400000000000000" pitchFamily="49" charset="-128"/>
                </a:rPr>
                <a:t>など</a:t>
              </a:r>
              <a:r>
                <a:rPr kumimoji="1" lang="en-US" altLang="ja-JP" sz="1100" dirty="0">
                  <a:solidFill>
                    <a:prstClr val="black"/>
                  </a:solidFill>
                  <a:latin typeface="BIZ UDゴシック" panose="020B0400000000000000" pitchFamily="49" charset="-128"/>
                  <a:ea typeface="BIZ UDゴシック" panose="020B0400000000000000" pitchFamily="49" charset="-128"/>
                </a:rPr>
                <a:t/>
              </a:r>
              <a:br>
                <a:rPr kumimoji="1" lang="en-US" altLang="ja-JP" sz="1100" dirty="0">
                  <a:solidFill>
                    <a:prstClr val="black"/>
                  </a:solidFill>
                  <a:latin typeface="BIZ UDゴシック" panose="020B0400000000000000" pitchFamily="49" charset="-128"/>
                  <a:ea typeface="BIZ UDゴシック" panose="020B0400000000000000" pitchFamily="49" charset="-128"/>
                </a:rPr>
              </a:br>
              <a:r>
                <a:rPr kumimoji="1" lang="en-US" altLang="ja-JP" sz="1100" dirty="0">
                  <a:solidFill>
                    <a:prstClr val="black"/>
                  </a:solidFill>
                  <a:latin typeface="BIZ UDゴシック" panose="020B0400000000000000" pitchFamily="49" charset="-128"/>
                  <a:ea typeface="BIZ UDゴシック" panose="020B0400000000000000" pitchFamily="49" charset="-128"/>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年、日本で大阪</a:t>
              </a:r>
              <a:r>
                <a:rPr kumimoji="1" lang="ja-JP" altLang="en-US" sz="1000" dirty="0">
                  <a:solidFill>
                    <a:prstClr val="black"/>
                  </a:solidFill>
                  <a:latin typeface="BIZ UDゴシック" panose="020B0400000000000000" pitchFamily="49" charset="-128"/>
                  <a:ea typeface="BIZ UDゴシック" panose="020B0400000000000000" pitchFamily="49" charset="-128"/>
                </a:rPr>
                <a:t>のみがトップ</a:t>
              </a:r>
              <a:r>
                <a:rPr kumimoji="1" lang="en-US" altLang="ja-JP" sz="1000" dirty="0">
                  <a:solidFill>
                    <a:prstClr val="black"/>
                  </a:solidFill>
                  <a:latin typeface="BIZ UDゴシック" panose="020B0400000000000000" pitchFamily="49" charset="-128"/>
                  <a:ea typeface="BIZ UDゴシック" panose="020B0400000000000000" pitchFamily="49" charset="-128"/>
                </a:rPr>
                <a:t>10</a:t>
              </a:r>
              <a:r>
                <a:rPr kumimoji="1" lang="ja-JP" altLang="en-US" sz="1000" dirty="0">
                  <a:solidFill>
                    <a:prstClr val="black"/>
                  </a:solidFill>
                  <a:latin typeface="BIZ UDゴシック" panose="020B0400000000000000" pitchFamily="49" charset="-128"/>
                  <a:ea typeface="BIZ UDゴシック" panose="020B0400000000000000" pitchFamily="49" charset="-128"/>
                </a:rPr>
                <a:t>入り</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6027132" y="1982185"/>
              <a:ext cx="2991395"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年：１位</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年：７位</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3158449" y="2951190"/>
              <a:ext cx="285035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・必ず食べるべき名物料理がある</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美食都市であること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・プロ</a:t>
              </a:r>
              <a:r>
                <a:rPr kumimoji="1" lang="ja-JP" altLang="en-US" sz="1100" dirty="0">
                  <a:solidFill>
                    <a:prstClr val="black"/>
                  </a:solidFill>
                  <a:latin typeface="BIZ UDゴシック" panose="020B0400000000000000" pitchFamily="49" charset="-128"/>
                  <a:ea typeface="BIZ UDゴシック" panose="020B0400000000000000" pitchFamily="49" charset="-128"/>
                </a:rPr>
                <a:t>スポーツ</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の盛り上がりや地元</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ファンの熱狂ぶりは、ニューヨークや</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ロンドンに匹敵すること　　　　など</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p:cNvSpPr txBox="1"/>
            <p:nvPr/>
          </p:nvSpPr>
          <p:spPr>
            <a:xfrm>
              <a:off x="3158449" y="1982185"/>
              <a:ext cx="3130516"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年：圏外（トップ</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p:cNvSpPr txBox="1"/>
            <p:nvPr/>
          </p:nvSpPr>
          <p:spPr>
            <a:xfrm>
              <a:off x="198164" y="2974188"/>
              <a:ext cx="3526972" cy="14696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・治安などの安定性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・医療サービスの提供や質、</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医薬品へのアクセス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・私立、公立教育の量と質</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４年連続でトップ</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入りしているのは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大阪とメルボルンのみ</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p:cNvSpPr txBox="1"/>
            <p:nvPr/>
          </p:nvSpPr>
          <p:spPr>
            <a:xfrm>
              <a:off x="288581" y="1983047"/>
              <a:ext cx="3114587"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位</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3" name="正方形/長方形 22"/>
          <p:cNvSpPr/>
          <p:nvPr/>
        </p:nvSpPr>
        <p:spPr>
          <a:xfrm>
            <a:off x="2911844" y="6305756"/>
            <a:ext cx="5398499" cy="48507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次章以降</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では、これまでの取組と大阪の強みの再確認を踏まえ、今後の取組の方向性と具体の取組を明示。</a:t>
            </a:r>
          </a:p>
        </p:txBody>
      </p:sp>
      <p:grpSp>
        <p:nvGrpSpPr>
          <p:cNvPr id="24" name="グループ化 23"/>
          <p:cNvGrpSpPr/>
          <p:nvPr/>
        </p:nvGrpSpPr>
        <p:grpSpPr>
          <a:xfrm>
            <a:off x="8389572" y="6322268"/>
            <a:ext cx="545177" cy="417749"/>
            <a:chOff x="-928047" y="5529463"/>
            <a:chExt cx="928047" cy="1131070"/>
          </a:xfrm>
        </p:grpSpPr>
        <p:sp>
          <p:nvSpPr>
            <p:cNvPr id="25" name="山形 2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山形 2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4869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34</a:t>
            </a:fld>
            <a:endParaRPr kumimoji="1" lang="ja-JP" altLang="en-US" dirty="0"/>
          </a:p>
        </p:txBody>
      </p:sp>
    </p:spTree>
    <p:extLst>
      <p:ext uri="{BB962C8B-B14F-4D97-AF65-F5344CB8AC3E}">
        <p14:creationId xmlns:p14="http://schemas.microsoft.com/office/powerpoint/2010/main" val="1935072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5" y="3387632"/>
            <a:ext cx="1415773"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第３章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1366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3856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矢印 1"/>
          <p:cNvSpPr/>
          <p:nvPr/>
        </p:nvSpPr>
        <p:spPr>
          <a:xfrm rot="16200000">
            <a:off x="6579098" y="3891311"/>
            <a:ext cx="4352083" cy="452859"/>
          </a:xfrm>
          <a:prstGeom prst="rightArrow">
            <a:avLst/>
          </a:prstGeom>
          <a:gradFill>
            <a:gsLst>
              <a:gs pos="0">
                <a:schemeClr val="tx2">
                  <a:lumMod val="20000"/>
                  <a:lumOff val="80000"/>
                </a:schemeClr>
              </a:gs>
              <a:gs pos="50000">
                <a:schemeClr val="accent1">
                  <a:lumMod val="40000"/>
                  <a:lumOff val="60000"/>
                </a:schemeClr>
              </a:gs>
              <a:gs pos="100000">
                <a:schemeClr val="accent1">
                  <a:lumMod val="60000"/>
                  <a:lumOff val="40000"/>
                </a:schemeClr>
              </a:gs>
            </a:gsLst>
            <a:lin ang="0" scaled="0"/>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5" name="Rectangle 2"/>
          <p:cNvSpPr txBox="1">
            <a:spLocks noChangeArrowheads="1"/>
          </p:cNvSpPr>
          <p:nvPr/>
        </p:nvSpPr>
        <p:spPr>
          <a:xfrm>
            <a:off x="4260" y="-8033"/>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今後の取組の方向性</a:t>
            </a:r>
          </a:p>
        </p:txBody>
      </p:sp>
      <p:sp>
        <p:nvSpPr>
          <p:cNvPr id="6" name="テキスト ボックス 5"/>
          <p:cNvSpPr txBox="1"/>
          <p:nvPr/>
        </p:nvSpPr>
        <p:spPr>
          <a:xfrm>
            <a:off x="4682961" y="756876"/>
            <a:ext cx="44652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（都市の強みを生かした都市ブランド向上イメージ）</a:t>
            </a:r>
          </a:p>
        </p:txBody>
      </p:sp>
      <p:sp>
        <p:nvSpPr>
          <p:cNvPr id="11" name="正方形/長方形 10"/>
          <p:cNvSpPr/>
          <p:nvPr/>
        </p:nvSpPr>
        <p:spPr>
          <a:xfrm>
            <a:off x="5098949" y="5213782"/>
            <a:ext cx="2972861" cy="10800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2" name="正方形/長方形 11"/>
          <p:cNvSpPr/>
          <p:nvPr/>
        </p:nvSpPr>
        <p:spPr>
          <a:xfrm>
            <a:off x="5599822" y="3765913"/>
            <a:ext cx="2471988" cy="1440000"/>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6269285" y="2325913"/>
            <a:ext cx="1802525" cy="1440000"/>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6" name="テキスト ボックス 15"/>
          <p:cNvSpPr txBox="1"/>
          <p:nvPr/>
        </p:nvSpPr>
        <p:spPr>
          <a:xfrm>
            <a:off x="6225331" y="2658903"/>
            <a:ext cx="197510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暮らしやすさ、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働きやすさ、楽しさ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ウェルビーイング</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社会課題解決</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6020938" y="4200271"/>
            <a:ext cx="1798208"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チャレンジの後押し</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ビジネス環境等</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8200435" y="2626328"/>
            <a:ext cx="353898" cy="72000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新たな強みに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 name="角丸四角形 18"/>
          <p:cNvSpPr/>
          <p:nvPr/>
        </p:nvSpPr>
        <p:spPr>
          <a:xfrm>
            <a:off x="8245988" y="3946790"/>
            <a:ext cx="283907" cy="1080554"/>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更に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角丸四角形 19"/>
          <p:cNvSpPr/>
          <p:nvPr/>
        </p:nvSpPr>
        <p:spPr>
          <a:xfrm flipH="1">
            <a:off x="8245988" y="5138907"/>
            <a:ext cx="258374" cy="122975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引き続き注力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角丸四角形 21"/>
          <p:cNvSpPr/>
          <p:nvPr/>
        </p:nvSpPr>
        <p:spPr>
          <a:xfrm>
            <a:off x="7388006" y="1428531"/>
            <a:ext cx="1646981" cy="477402"/>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国内外から選ばれる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都市ブランドの向上</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35361" y="549542"/>
            <a:ext cx="4646803" cy="6192001"/>
          </a:xfrm>
          <a:prstGeom prst="rect">
            <a:avLst/>
          </a:prstGeom>
          <a:noFill/>
          <a:ln>
            <a:solidFill>
              <a:schemeClr val="tx1"/>
            </a:solidFill>
          </a:ln>
        </p:spPr>
        <p:txBody>
          <a:bodyPr wrap="square" lIns="72000" tIns="36000" rIns="72000" b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前章の「大阪の強み」において、個々の項目ごとに</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整理しているが、引き続き、軌道に乗りつつある</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市としてのベーシックな基盤整備（交通ネットワー</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クや都心部などの拠点エリアの形成に加え、</a:t>
            </a:r>
            <a:r>
              <a:rPr kumimoji="1" lang="ja-JP" altLang="en-US" sz="1400" b="1" noProof="0" dirty="0">
                <a:latin typeface="BIZ UDゴシック" panose="020B0400000000000000" pitchFamily="49" charset="-128"/>
                <a:ea typeface="BIZ UDゴシック" panose="020B0400000000000000" pitchFamily="49" charset="-128"/>
              </a:rPr>
              <a:t>スマー</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トシティ</a:t>
            </a:r>
            <a:r>
              <a:rPr kumimoji="1" lang="ja-JP" altLang="en-US" sz="1400" b="1" dirty="0">
                <a:latin typeface="BIZ UDゴシック" panose="020B0400000000000000" pitchFamily="49" charset="-128"/>
                <a:ea typeface="BIZ UDゴシック" panose="020B0400000000000000" pitchFamily="49" charset="-128"/>
              </a:rPr>
              <a:t>等</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）を着実に推進</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加えて、これまでの取組を土台に、大阪の強みで</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る</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分厚い経済や学術研究の集積等を生かしたスター</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トアップやイノベーションを促すための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チャレンジ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の後押</a:t>
            </a:r>
            <a:r>
              <a:rPr kumimoji="1" lang="ja-JP" altLang="en-US" sz="1400" b="1" dirty="0">
                <a:latin typeface="BIZ UDゴシック" panose="020B0400000000000000" pitchFamily="49" charset="-128"/>
                <a:ea typeface="BIZ UDゴシック" panose="020B0400000000000000" pitchFamily="49" charset="-128"/>
              </a:rPr>
              <a:t>し</a:t>
            </a:r>
            <a:r>
              <a:rPr kumimoji="1" lang="ja-JP" altLang="en-US" sz="1400" b="1"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への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更なる注力。</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さらに、ウェルビーイングや社会課題解決（環境・</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少子</a:t>
            </a:r>
            <a:r>
              <a:rPr kumimoji="1" lang="ja-JP" altLang="en-US" sz="1400" dirty="0">
                <a:latin typeface="BIZ UDゴシック" panose="020B0400000000000000" pitchFamily="49" charset="-128"/>
                <a:ea typeface="BIZ UDゴシック" panose="020B0400000000000000" pitchFamily="49" charset="-128"/>
              </a:rPr>
              <a:t>高</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齢化・多様性等）の観点から、都市に不可欠</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暮らしやすさ・働きやすさ・楽しさに関する、新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たな強みの付加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に努めていくべき。</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大阪の将来を担っていく若者</a:t>
            </a:r>
            <a:r>
              <a:rPr kumimoji="1" lang="ja-JP" altLang="en-US" sz="1400" dirty="0">
                <a:latin typeface="BIZ UDゴシック" panose="020B0400000000000000" pitchFamily="49" charset="-128"/>
                <a:ea typeface="BIZ UDゴシック" panose="020B0400000000000000" pitchFamily="49" charset="-128"/>
              </a:rPr>
              <a:t>は、</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ウェルビーイン</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グや女性活躍、環境、外国人共生などを大切にする</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傾向。</a:t>
            </a: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府市一体で副首都化を進める段階から、府市一体を</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核として、</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市町村、経済界、住民の共感を得ながら、</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一緒に取組を加速させていく段階</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となっている。</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その大きな推進力になるのが、</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フレンドリー、</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エネルギッシュな大阪人気質</a:t>
            </a:r>
            <a:r>
              <a:rPr kumimoji="1" lang="ja-JP" altLang="en-US" sz="1400" b="1" noProof="0" dirty="0">
                <a:latin typeface="BIZ UDゴシック" panose="020B0400000000000000" pitchFamily="49" charset="-128"/>
                <a:ea typeface="BIZ UDゴシック" panose="020B0400000000000000" pitchFamily="49" charset="-128"/>
              </a:rPr>
              <a:t>。</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noProof="0" dirty="0">
                <a:latin typeface="BIZ UDゴシック" panose="020B0400000000000000" pitchFamily="49" charset="-128"/>
                <a:ea typeface="BIZ UDゴシック" panose="020B0400000000000000" pitchFamily="49" charset="-128"/>
              </a:rPr>
              <a:t>これを最大限生かして、</a:t>
            </a:r>
            <a:r>
              <a:rPr kumimoji="1" lang="ja-JP" altLang="en-US" sz="1400" b="1" noProof="0" dirty="0">
                <a:latin typeface="BIZ UDゴシック" panose="020B0400000000000000" pitchFamily="49" charset="-128"/>
                <a:ea typeface="BIZ UDゴシック" panose="020B0400000000000000" pitchFamily="49" charset="-128"/>
              </a:rPr>
              <a:t>オール大阪で取組を進め</a:t>
            </a:r>
            <a:r>
              <a:rPr kumimoji="1" lang="ja-JP" altLang="en-US" sz="1400" b="1" dirty="0" err="1">
                <a:latin typeface="BIZ UDゴシック" panose="020B0400000000000000" pitchFamily="49" charset="-128"/>
                <a:ea typeface="BIZ UDゴシック" panose="020B0400000000000000" pitchFamily="49" charset="-128"/>
              </a:rPr>
              <a:t>、</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noProof="0" dirty="0">
                <a:latin typeface="BIZ UDゴシック" panose="020B0400000000000000" pitchFamily="49" charset="-128"/>
                <a:ea typeface="BIZ UDゴシック" panose="020B0400000000000000" pitchFamily="49" charset="-128"/>
              </a:rPr>
              <a:t>世界的な大阪の評価を上げ、</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ブランド力</a:t>
            </a:r>
            <a:r>
              <a:rPr kumimoji="1" lang="ja-JP" altLang="en-US" sz="1400" b="1" dirty="0">
                <a:latin typeface="BIZ UDゴシック" panose="020B0400000000000000" pitchFamily="49" charset="-128"/>
                <a:ea typeface="BIZ UDゴシック" panose="020B0400000000000000" pitchFamily="49" charset="-128"/>
              </a:rPr>
              <a:t>を向上。</a:t>
            </a:r>
            <a:endParaRPr kumimoji="1" lang="en-US" altLang="ja-JP" sz="1400" b="1" dirty="0">
              <a:latin typeface="BIZ UDゴシック" panose="020B0400000000000000" pitchFamily="49" charset="-128"/>
              <a:ea typeface="BIZ UDゴシック" panose="020B0400000000000000" pitchFamily="49" charset="-128"/>
            </a:endParaRPr>
          </a:p>
          <a:p>
            <a:pPr lvl="0">
              <a:tabLst>
                <a:tab pos="179388" algn="l"/>
                <a:tab pos="263525" algn="l"/>
                <a:tab pos="539750" algn="l"/>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変革を先取りし、</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魅力にあふれ</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ワクワクする都市</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として、国内外から選ばれる副首都・大阪</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を創って</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いく。</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21" name="図形 20"/>
          <p:cNvSpPr/>
          <p:nvPr/>
        </p:nvSpPr>
        <p:spPr>
          <a:xfrm rot="16200000" flipV="1">
            <a:off x="3782013" y="3170324"/>
            <a:ext cx="3871356" cy="1802563"/>
          </a:xfrm>
          <a:custGeom>
            <a:avLst/>
            <a:gdLst>
              <a:gd name="connsiteX0" fmla="*/ 0 w 4312460"/>
              <a:gd name="connsiteY0" fmla="*/ 2751865 h 2751865"/>
              <a:gd name="connsiteX1" fmla="*/ 4091183 w 4312460"/>
              <a:gd name="connsiteY1" fmla="*/ 343983 h 2751865"/>
              <a:gd name="connsiteX2" fmla="*/ 4052425 w 4312460"/>
              <a:gd name="connsiteY2" fmla="*/ 0 h 2751865"/>
              <a:gd name="connsiteX3" fmla="*/ 4312460 w 4312460"/>
              <a:gd name="connsiteY3" fmla="*/ 553758 h 2751865"/>
              <a:gd name="connsiteX4" fmla="*/ 4208218 w 4312460"/>
              <a:gd name="connsiteY4" fmla="*/ 1382702 h 2751865"/>
              <a:gd name="connsiteX5" fmla="*/ 4169460 w 4312460"/>
              <a:gd name="connsiteY5" fmla="*/ 1038719 h 2751865"/>
              <a:gd name="connsiteX6" fmla="*/ 0 w 4312460"/>
              <a:gd name="connsiteY6" fmla="*/ 2751865 h 2751865"/>
              <a:gd name="connsiteX0" fmla="*/ 0 w 4567818"/>
              <a:gd name="connsiteY0" fmla="*/ 2751865 h 2751865"/>
              <a:gd name="connsiteX1" fmla="*/ 4091183 w 4567818"/>
              <a:gd name="connsiteY1" fmla="*/ 343983 h 2751865"/>
              <a:gd name="connsiteX2" fmla="*/ 4052425 w 4567818"/>
              <a:gd name="connsiteY2" fmla="*/ 0 h 2751865"/>
              <a:gd name="connsiteX3" fmla="*/ 4567818 w 4567818"/>
              <a:gd name="connsiteY3" fmla="*/ 521796 h 2751865"/>
              <a:gd name="connsiteX4" fmla="*/ 4208218 w 4567818"/>
              <a:gd name="connsiteY4" fmla="*/ 1382702 h 2751865"/>
              <a:gd name="connsiteX5" fmla="*/ 4169460 w 4567818"/>
              <a:gd name="connsiteY5" fmla="*/ 1038719 h 2751865"/>
              <a:gd name="connsiteX6" fmla="*/ 0 w 4567818"/>
              <a:gd name="connsiteY6" fmla="*/ 2751865 h 2751865"/>
              <a:gd name="connsiteX0" fmla="*/ 0 w 4334386"/>
              <a:gd name="connsiteY0" fmla="*/ 2664462 h 2664461"/>
              <a:gd name="connsiteX1" fmla="*/ 3857751 w 4334386"/>
              <a:gd name="connsiteY1" fmla="*/ 343983 h 2664461"/>
              <a:gd name="connsiteX2" fmla="*/ 3818993 w 4334386"/>
              <a:gd name="connsiteY2" fmla="*/ 0 h 2664461"/>
              <a:gd name="connsiteX3" fmla="*/ 4334386 w 4334386"/>
              <a:gd name="connsiteY3" fmla="*/ 521796 h 2664461"/>
              <a:gd name="connsiteX4" fmla="*/ 3974786 w 4334386"/>
              <a:gd name="connsiteY4" fmla="*/ 1382702 h 2664461"/>
              <a:gd name="connsiteX5" fmla="*/ 3936028 w 4334386"/>
              <a:gd name="connsiteY5" fmla="*/ 1038719 h 2664461"/>
              <a:gd name="connsiteX6" fmla="*/ 0 w 4334386"/>
              <a:gd name="connsiteY6" fmla="*/ 2664462 h 2664461"/>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74786 w 4451101"/>
              <a:gd name="connsiteY4" fmla="*/ 1382702 h 2664462"/>
              <a:gd name="connsiteX5" fmla="*/ 3936028 w 4451101"/>
              <a:gd name="connsiteY5" fmla="*/ 1038719 h 2664462"/>
              <a:gd name="connsiteX6" fmla="*/ 0 w 4451101"/>
              <a:gd name="connsiteY6" fmla="*/ 2664462 h 2664462"/>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31018 w 4451101"/>
              <a:gd name="connsiteY4" fmla="*/ 1644913 h 2664462"/>
              <a:gd name="connsiteX5" fmla="*/ 3936028 w 4451101"/>
              <a:gd name="connsiteY5" fmla="*/ 1038719 h 2664462"/>
              <a:gd name="connsiteX6" fmla="*/ 0 w 4451101"/>
              <a:gd name="connsiteY6" fmla="*/ 2664462 h 2664462"/>
              <a:gd name="connsiteX0" fmla="*/ 0 w 4451101"/>
              <a:gd name="connsiteY0" fmla="*/ 2996594 h 2996594"/>
              <a:gd name="connsiteX1" fmla="*/ 3857751 w 4451101"/>
              <a:gd name="connsiteY1" fmla="*/ 676115 h 2996594"/>
              <a:gd name="connsiteX2" fmla="*/ 3818992 w 4451101"/>
              <a:gd name="connsiteY2" fmla="*/ 1 h 2996594"/>
              <a:gd name="connsiteX3" fmla="*/ 4451101 w 4451101"/>
              <a:gd name="connsiteY3" fmla="*/ 853928 h 2996594"/>
              <a:gd name="connsiteX4" fmla="*/ 3931018 w 4451101"/>
              <a:gd name="connsiteY4" fmla="*/ 1977045 h 2996594"/>
              <a:gd name="connsiteX5" fmla="*/ 3936028 w 4451101"/>
              <a:gd name="connsiteY5" fmla="*/ 1370851 h 2996594"/>
              <a:gd name="connsiteX6" fmla="*/ 0 w 4451101"/>
              <a:gd name="connsiteY6" fmla="*/ 2996594 h 299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101" h="2996594">
                <a:moveTo>
                  <a:pt x="0" y="2996594"/>
                </a:moveTo>
                <a:cubicBezTo>
                  <a:pt x="479162" y="1773543"/>
                  <a:pt x="1609458" y="1058318"/>
                  <a:pt x="3857751" y="676115"/>
                </a:cubicBezTo>
                <a:lnTo>
                  <a:pt x="3818992" y="1"/>
                </a:lnTo>
                <a:lnTo>
                  <a:pt x="4451101" y="853928"/>
                </a:lnTo>
                <a:lnTo>
                  <a:pt x="3931018" y="1977045"/>
                </a:lnTo>
                <a:lnTo>
                  <a:pt x="3936028" y="1370851"/>
                </a:lnTo>
                <a:cubicBezTo>
                  <a:pt x="1875131" y="1523732"/>
                  <a:pt x="718743" y="2007378"/>
                  <a:pt x="0" y="2996594"/>
                </a:cubicBezTo>
                <a:close/>
              </a:path>
            </a:pathLst>
          </a:cu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角丸四角形 13"/>
          <p:cNvSpPr/>
          <p:nvPr/>
        </p:nvSpPr>
        <p:spPr>
          <a:xfrm>
            <a:off x="4799381" y="2769061"/>
            <a:ext cx="1486933" cy="87118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内外の人を</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惹きつける魅力</a:t>
            </a:r>
            <a:r>
              <a:rPr lang="ja-JP" altLang="en-US" sz="1200" noProof="0" dirty="0">
                <a:solidFill>
                  <a:prstClr val="black"/>
                </a:solidFill>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若者のチャレンジ、</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女性の活躍</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二等辺三角形 4"/>
          <p:cNvSpPr/>
          <p:nvPr/>
        </p:nvSpPr>
        <p:spPr>
          <a:xfrm rot="5400000">
            <a:off x="7875392" y="5527417"/>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3" name="二等辺三角形 22"/>
          <p:cNvSpPr/>
          <p:nvPr/>
        </p:nvSpPr>
        <p:spPr>
          <a:xfrm rot="5400000">
            <a:off x="7868490" y="4255445"/>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4" name="二等辺三角形 23"/>
          <p:cNvSpPr/>
          <p:nvPr/>
        </p:nvSpPr>
        <p:spPr>
          <a:xfrm rot="5400000">
            <a:off x="7842867" y="2823661"/>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4770518" y="549542"/>
            <a:ext cx="4306382" cy="6192000"/>
          </a:xfrm>
          <a:prstGeom prst="rect">
            <a:avLst/>
          </a:prstGeom>
          <a:noFill/>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楕円 24"/>
          <p:cNvSpPr/>
          <p:nvPr/>
        </p:nvSpPr>
        <p:spPr>
          <a:xfrm>
            <a:off x="6020939" y="1368096"/>
            <a:ext cx="1367068" cy="665044"/>
          </a:xfrm>
          <a:prstGeom prst="ellipse">
            <a:avLst/>
          </a:prstGeom>
          <a:solidFill>
            <a:schemeClr val="accent1">
              <a:lumMod val="60000"/>
              <a:lumOff val="4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6" name="テキスト ボックス 25"/>
          <p:cNvSpPr txBox="1"/>
          <p:nvPr/>
        </p:nvSpPr>
        <p:spPr>
          <a:xfrm>
            <a:off x="6093118" y="1550518"/>
            <a:ext cx="13824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副首都・大阪</a:t>
            </a:r>
          </a:p>
        </p:txBody>
      </p:sp>
      <p:sp>
        <p:nvSpPr>
          <p:cNvPr id="27" name="スライド番号プレースホルダー 1"/>
          <p:cNvSpPr>
            <a:spLocks noGrp="1"/>
          </p:cNvSpPr>
          <p:nvPr>
            <p:ph type="sldNum" sz="quarter" idx="12"/>
          </p:nvPr>
        </p:nvSpPr>
        <p:spPr>
          <a:xfrm>
            <a:off x="8453095" y="660189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角丸四角形 28"/>
          <p:cNvSpPr/>
          <p:nvPr/>
        </p:nvSpPr>
        <p:spPr>
          <a:xfrm>
            <a:off x="4724823" y="4574028"/>
            <a:ext cx="2124000" cy="682706"/>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フレンドリー、</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エネルギッシュな大阪人気質</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8" name="大かっこ 27"/>
          <p:cNvSpPr/>
          <p:nvPr/>
        </p:nvSpPr>
        <p:spPr>
          <a:xfrm>
            <a:off x="6427060" y="3162939"/>
            <a:ext cx="1548000" cy="432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大かっこ 29"/>
          <p:cNvSpPr/>
          <p:nvPr/>
        </p:nvSpPr>
        <p:spPr>
          <a:xfrm>
            <a:off x="6189854" y="4485913"/>
            <a:ext cx="1493051" cy="18327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3" name="テキスト ボックス 32"/>
          <p:cNvSpPr txBox="1"/>
          <p:nvPr/>
        </p:nvSpPr>
        <p:spPr>
          <a:xfrm>
            <a:off x="5374641" y="5261900"/>
            <a:ext cx="2819399" cy="96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都市としてのベーシックな基盤</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交通・まちづくり、</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　　　 安全・危機管理機能</a:t>
            </a:r>
            <a:endParaRPr kumimoji="1" lang="en-US" altLang="ja-JP" sz="1200" dirty="0">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＋スマートシティ等</a:t>
            </a:r>
          </a:p>
        </p:txBody>
      </p:sp>
      <p:sp>
        <p:nvSpPr>
          <p:cNvPr id="31" name="大かっこ 30"/>
          <p:cNvSpPr/>
          <p:nvPr/>
        </p:nvSpPr>
        <p:spPr>
          <a:xfrm>
            <a:off x="5777049" y="5551723"/>
            <a:ext cx="1872000" cy="63879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02320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正方形/長方形 60"/>
          <p:cNvSpPr/>
          <p:nvPr/>
        </p:nvSpPr>
        <p:spPr>
          <a:xfrm>
            <a:off x="5088493" y="2581399"/>
            <a:ext cx="3358280" cy="3402445"/>
          </a:xfrm>
          <a:prstGeom prst="rect">
            <a:avLst/>
          </a:prstGeom>
          <a:noFill/>
          <a:ln w="952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ホームベース 71"/>
          <p:cNvSpPr/>
          <p:nvPr/>
        </p:nvSpPr>
        <p:spPr>
          <a:xfrm flipH="1">
            <a:off x="4990349" y="2749452"/>
            <a:ext cx="3364437"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5" name="ホームベース 74"/>
          <p:cNvSpPr/>
          <p:nvPr/>
        </p:nvSpPr>
        <p:spPr>
          <a:xfrm flipH="1">
            <a:off x="5001606" y="3772094"/>
            <a:ext cx="3353255" cy="909000"/>
          </a:xfrm>
          <a:prstGeom prst="homePlate">
            <a:avLst>
              <a:gd name="adj" fmla="val 33421"/>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ホームベース 75"/>
          <p:cNvSpPr/>
          <p:nvPr/>
        </p:nvSpPr>
        <p:spPr>
          <a:xfrm flipH="1">
            <a:off x="4992004" y="4833631"/>
            <a:ext cx="3362782"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7" name="正方形/長方形 76"/>
          <p:cNvSpPr/>
          <p:nvPr/>
        </p:nvSpPr>
        <p:spPr>
          <a:xfrm>
            <a:off x="5314010" y="3841552"/>
            <a:ext cx="3187004" cy="6054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府市一体を核に行政体制の整備</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78" name="正方形/長方形 77"/>
          <p:cNvSpPr/>
          <p:nvPr/>
        </p:nvSpPr>
        <p:spPr>
          <a:xfrm>
            <a:off x="5420121" y="4958530"/>
            <a:ext cx="2826327" cy="5452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チャレンジを促す経済政策</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79" name="正方形/長方形 78"/>
          <p:cNvSpPr/>
          <p:nvPr/>
        </p:nvSpPr>
        <p:spPr>
          <a:xfrm>
            <a:off x="7084636" y="5348633"/>
            <a:ext cx="1637395" cy="4495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lvl="0" algn="ctr">
              <a:lnSpc>
                <a:spcPts val="1800"/>
              </a:lnSpc>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noProof="0" dirty="0">
                <a:solidFill>
                  <a:schemeClr val="bg1"/>
                </a:solidFill>
                <a:latin typeface="BIZ UDゴシック" panose="020B0400000000000000" pitchFamily="49" charset="-128"/>
                <a:ea typeface="BIZ UDゴシック" panose="020B0400000000000000" pitchFamily="49" charset="-128"/>
              </a:rPr>
              <a:t>50</a:t>
            </a:r>
            <a:r>
              <a:rPr lang="ja-JP" altLang="en-US" sz="1400" dirty="0">
                <a:solidFill>
                  <a:schemeClr val="bg1"/>
                </a:solidFill>
                <a:latin typeface="BIZ UDゴシック" panose="020B0400000000000000" pitchFamily="49" charset="-128"/>
                <a:ea typeface="BIZ UDゴシック" panose="020B0400000000000000" pitchFamily="49" charset="-128"/>
              </a:rPr>
              <a:t> ～</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0" name="正方形/長方形 79"/>
          <p:cNvSpPr/>
          <p:nvPr/>
        </p:nvSpPr>
        <p:spPr>
          <a:xfrm>
            <a:off x="7042538" y="4354896"/>
            <a:ext cx="1710084" cy="3494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lvl="0" algn="ctr">
              <a:lnSpc>
                <a:spcPts val="1800"/>
              </a:lnSpc>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noProof="0" dirty="0">
                <a:solidFill>
                  <a:schemeClr val="bg1"/>
                </a:solidFill>
                <a:latin typeface="BIZ UDゴシック" panose="020B0400000000000000" pitchFamily="49" charset="-128"/>
                <a:ea typeface="BIZ UDゴシック" panose="020B0400000000000000" pitchFamily="49" charset="-128"/>
              </a:rPr>
              <a:t>46</a:t>
            </a:r>
            <a:r>
              <a:rPr lang="ja-JP" altLang="en-US" sz="1400" dirty="0">
                <a:solidFill>
                  <a:schemeClr val="bg1"/>
                </a:solidFill>
                <a:latin typeface="BIZ UDゴシック" panose="020B0400000000000000" pitchFamily="49" charset="-128"/>
                <a:ea typeface="BIZ UDゴシック" panose="020B0400000000000000" pitchFamily="49" charset="-128"/>
              </a:rPr>
              <a:t> ～</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2" name="正方形/長方形 81"/>
          <p:cNvSpPr/>
          <p:nvPr/>
        </p:nvSpPr>
        <p:spPr>
          <a:xfrm>
            <a:off x="6992841" y="3320000"/>
            <a:ext cx="1710084" cy="3460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dirty="0">
                <a:solidFill>
                  <a:schemeClr val="bg1"/>
                </a:solidFill>
                <a:latin typeface="BIZ UDゴシック" panose="020B0400000000000000" pitchFamily="49" charset="-128"/>
                <a:ea typeface="BIZ UDゴシック" panose="020B0400000000000000" pitchFamily="49" charset="-128"/>
              </a:rPr>
              <a:t>39</a:t>
            </a:r>
            <a:r>
              <a:rPr kumimoji="0" lang="ja-JP" altLang="en-US"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83" name="正方形/長方形 82"/>
          <p:cNvSpPr/>
          <p:nvPr/>
        </p:nvSpPr>
        <p:spPr>
          <a:xfrm>
            <a:off x="5372029" y="2786937"/>
            <a:ext cx="3003781" cy="693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lang="ja-JP" altLang="en-US" sz="1600" b="1" dirty="0">
                <a:solidFill>
                  <a:schemeClr val="bg1"/>
                </a:solidFill>
                <a:latin typeface="BIZ UDゴシック" panose="020B0400000000000000" pitchFamily="49" charset="-128"/>
                <a:ea typeface="BIZ UDゴシック" panose="020B0400000000000000" pitchFamily="49" charset="-128"/>
              </a:rPr>
              <a:t>世界標準の</a:t>
            </a: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都市機能の充実</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4" name="テキスト ボックス 83"/>
          <p:cNvSpPr txBox="1"/>
          <p:nvPr/>
        </p:nvSpPr>
        <p:spPr>
          <a:xfrm>
            <a:off x="5790066" y="5770677"/>
            <a:ext cx="2167706" cy="391881"/>
          </a:xfrm>
          <a:prstGeom prst="rect">
            <a:avLst/>
          </a:prstGeom>
          <a:solidFill>
            <a:schemeClr val="bg1"/>
          </a:solid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を支える</a:t>
            </a:r>
          </a:p>
        </p:txBody>
      </p:sp>
      <p:sp>
        <p:nvSpPr>
          <p:cNvPr id="53" name="正方形/長方形 52"/>
          <p:cNvSpPr/>
          <p:nvPr/>
        </p:nvSpPr>
        <p:spPr>
          <a:xfrm>
            <a:off x="8555390" y="2256952"/>
            <a:ext cx="409360" cy="12081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0" name="正方形/長方形 69"/>
          <p:cNvSpPr/>
          <p:nvPr/>
        </p:nvSpPr>
        <p:spPr>
          <a:xfrm flipH="1">
            <a:off x="8628187" y="3199720"/>
            <a:ext cx="298913" cy="291154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（フレンドリー、エネルギッシュ）</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6" name="正方形/長方形 45"/>
          <p:cNvSpPr/>
          <p:nvPr/>
        </p:nvSpPr>
        <p:spPr>
          <a:xfrm>
            <a:off x="149320" y="2819093"/>
            <a:ext cx="4830221" cy="3212761"/>
          </a:xfrm>
          <a:prstGeom prst="rect">
            <a:avLst/>
          </a:prstGeom>
          <a:solidFill>
            <a:schemeClr val="accent5">
              <a:lumMod val="20000"/>
              <a:lumOff val="80000"/>
            </a:schemeClr>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1849833" y="3210076"/>
            <a:ext cx="1326147"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正方形/長方形 14"/>
          <p:cNvSpPr/>
          <p:nvPr/>
        </p:nvSpPr>
        <p:spPr>
          <a:xfrm>
            <a:off x="1127644" y="3511421"/>
            <a:ext cx="2962074"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1382851" y="3766862"/>
            <a:ext cx="2414366"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3427696" y="3090080"/>
            <a:ext cx="1435480" cy="1662363"/>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3493651" y="3553970"/>
            <a:ext cx="1498354" cy="4169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正方形/長方形 48"/>
          <p:cNvSpPr/>
          <p:nvPr/>
        </p:nvSpPr>
        <p:spPr>
          <a:xfrm>
            <a:off x="3431252" y="3180655"/>
            <a:ext cx="1648382" cy="56125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3456721" y="3828266"/>
            <a:ext cx="1431124" cy="4375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大かっこ 1"/>
          <p:cNvSpPr/>
          <p:nvPr/>
        </p:nvSpPr>
        <p:spPr>
          <a:xfrm>
            <a:off x="3566127" y="4229050"/>
            <a:ext cx="1167493" cy="43259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角丸四角形 53"/>
          <p:cNvSpPr/>
          <p:nvPr/>
        </p:nvSpPr>
        <p:spPr>
          <a:xfrm>
            <a:off x="1082792" y="4939984"/>
            <a:ext cx="2963985" cy="924557"/>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左カーブ矢印 38"/>
          <p:cNvSpPr/>
          <p:nvPr/>
        </p:nvSpPr>
        <p:spPr>
          <a:xfrm rot="5400000">
            <a:off x="2196373" y="3565601"/>
            <a:ext cx="543209" cy="1724828"/>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左カーブ矢印 36"/>
          <p:cNvSpPr/>
          <p:nvPr/>
        </p:nvSpPr>
        <p:spPr>
          <a:xfrm rot="16200000">
            <a:off x="2242830" y="2446083"/>
            <a:ext cx="592901" cy="1724828"/>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p:cNvSpPr/>
          <p:nvPr/>
        </p:nvSpPr>
        <p:spPr>
          <a:xfrm>
            <a:off x="1169465" y="4949110"/>
            <a:ext cx="2866027"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0" name="正方形/長方形 49"/>
          <p:cNvSpPr/>
          <p:nvPr/>
        </p:nvSpPr>
        <p:spPr>
          <a:xfrm>
            <a:off x="3312363" y="4156936"/>
            <a:ext cx="171226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正方形/長方形 66"/>
          <p:cNvSpPr/>
          <p:nvPr/>
        </p:nvSpPr>
        <p:spPr>
          <a:xfrm>
            <a:off x="1792015" y="4026120"/>
            <a:ext cx="1546304"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240148" y="3012047"/>
            <a:ext cx="1309716" cy="1739033"/>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正方形/長方形 41"/>
          <p:cNvSpPr/>
          <p:nvPr/>
        </p:nvSpPr>
        <p:spPr>
          <a:xfrm>
            <a:off x="191519" y="3417108"/>
            <a:ext cx="143112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チャレンジの</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後押し</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正方形/長方形 42"/>
          <p:cNvSpPr/>
          <p:nvPr/>
        </p:nvSpPr>
        <p:spPr>
          <a:xfrm>
            <a:off x="172418" y="3946922"/>
            <a:ext cx="1479250"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ビジネス環境等</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大かっこ 35"/>
          <p:cNvSpPr/>
          <p:nvPr/>
        </p:nvSpPr>
        <p:spPr>
          <a:xfrm>
            <a:off x="403535" y="4055380"/>
            <a:ext cx="1017017" cy="37873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大かっこ 57"/>
          <p:cNvSpPr/>
          <p:nvPr/>
        </p:nvSpPr>
        <p:spPr>
          <a:xfrm>
            <a:off x="1169465" y="5363875"/>
            <a:ext cx="2821231" cy="37425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2" name="正方形/長方形 51"/>
          <p:cNvSpPr/>
          <p:nvPr/>
        </p:nvSpPr>
        <p:spPr>
          <a:xfrm>
            <a:off x="2486817" y="6186680"/>
            <a:ext cx="5609319" cy="576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次ページ以降で、世界標準の都市機能の充実、府市一体を核に行政体制の整備、チャレンジを促す経済政策について、順次記載。</a:t>
            </a:r>
          </a:p>
        </p:txBody>
      </p:sp>
      <p:grpSp>
        <p:nvGrpSpPr>
          <p:cNvPr id="62" name="グループ化 61"/>
          <p:cNvGrpSpPr/>
          <p:nvPr/>
        </p:nvGrpSpPr>
        <p:grpSpPr>
          <a:xfrm>
            <a:off x="8182969" y="6233811"/>
            <a:ext cx="545177" cy="485093"/>
            <a:chOff x="-928047" y="5529463"/>
            <a:chExt cx="928047" cy="1131070"/>
          </a:xfrm>
        </p:grpSpPr>
        <p:sp>
          <p:nvSpPr>
            <p:cNvPr id="63" name="山形 62"/>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山形 63"/>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66" name="正方形/長方形 65"/>
          <p:cNvSpPr/>
          <p:nvPr/>
        </p:nvSpPr>
        <p:spPr>
          <a:xfrm>
            <a:off x="8797418" y="2258948"/>
            <a:ext cx="382385" cy="27392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これまでの府市一体の取組・</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9" name="正方形/長方形 68"/>
          <p:cNvSpPr/>
          <p:nvPr/>
        </p:nvSpPr>
        <p:spPr>
          <a:xfrm>
            <a:off x="8808704" y="4748468"/>
            <a:ext cx="382385" cy="12003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大阪の強み</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テキスト ボックス 46"/>
          <p:cNvSpPr txBox="1"/>
          <p:nvPr/>
        </p:nvSpPr>
        <p:spPr>
          <a:xfrm>
            <a:off x="-181846" y="55394"/>
            <a:ext cx="99060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大阪のめざす都市のイメージ</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テキスト ボックス 56"/>
          <p:cNvSpPr txBox="1"/>
          <p:nvPr/>
        </p:nvSpPr>
        <p:spPr>
          <a:xfrm>
            <a:off x="93601" y="510912"/>
            <a:ext cx="8870478" cy="116955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ja-JP" altLang="en-US" sz="1400" dirty="0">
                <a:latin typeface="BIZ UDゴシック" panose="020B0400000000000000" pitchFamily="49" charset="-128"/>
                <a:ea typeface="BIZ UDゴシック" panose="020B0400000000000000" pitchFamily="49" charset="-128"/>
              </a:rPr>
              <a:t>スタートアップと</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イノベーション</a:t>
            </a:r>
            <a:r>
              <a:rPr kumimoji="1" lang="ja-JP" altLang="en-US" sz="1400" dirty="0">
                <a:latin typeface="BIZ UDゴシック" panose="020B0400000000000000" pitchFamily="49" charset="-128"/>
                <a:ea typeface="BIZ UDゴシック" panose="020B0400000000000000" pitchFamily="49" charset="-128"/>
              </a:rPr>
              <a:t>の創出、</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産業構造の転換による成長と、社会課題の解決を、ビジネス</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環境などのチャレンジしやすさに加え、都市としての暮らしやすさや、働きやすさ、楽しさの面からも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追求。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〇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変革を先取り、魅力にあふれ、ワクワクする都市として、国内外から多くの人や投資を惹きつける都市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をめざす。</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9" name="二等辺三角形 58"/>
          <p:cNvSpPr/>
          <p:nvPr/>
        </p:nvSpPr>
        <p:spPr>
          <a:xfrm>
            <a:off x="1775224" y="2507222"/>
            <a:ext cx="1497146" cy="392269"/>
          </a:xfrm>
          <a:prstGeom prst="triangle">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正方形/長方形 59"/>
          <p:cNvSpPr/>
          <p:nvPr/>
        </p:nvSpPr>
        <p:spPr>
          <a:xfrm>
            <a:off x="809676" y="1496965"/>
            <a:ext cx="3899148" cy="102198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300"/>
              </a:lnSpc>
              <a:spcBef>
                <a:spcPts val="0"/>
              </a:spcBef>
              <a:spcAft>
                <a:spcPts val="0"/>
              </a:spcAft>
              <a:buClrTx/>
              <a:buSzTx/>
              <a:buFontTx/>
              <a:buNone/>
              <a:tabLst/>
              <a:defRPr/>
            </a:pPr>
            <a:endParaRPr kumimoji="0" lang="en-US" altLang="ja-JP"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p:cNvSpPr/>
          <p:nvPr/>
        </p:nvSpPr>
        <p:spPr>
          <a:xfrm>
            <a:off x="386398" y="1919163"/>
            <a:ext cx="4572000" cy="523220"/>
          </a:xfrm>
          <a:prstGeom prst="rect">
            <a:avLst/>
          </a:prstGeom>
        </p:spPr>
        <p:txBody>
          <a:bodyPr>
            <a:spAutoFit/>
          </a:bodyPr>
          <a:lstStyle/>
          <a:p>
            <a:pPr marL="174625" lvl="0" indent="-174625" algn="ctr" defTabSz="914400" fontAlgn="base">
              <a:spcAft>
                <a:spcPct val="0"/>
              </a:spcAft>
              <a:tabLst>
                <a:tab pos="174625" algn="l"/>
              </a:tabLst>
              <a:defRPr/>
            </a:pPr>
            <a:r>
              <a:rPr kumimoji="1" lang="ja-JP" altLang="en-US" sz="1400" b="1" dirty="0">
                <a:solidFill>
                  <a:prstClr val="black"/>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変革を先取り　魅力にあふれ　ワクワク</a:t>
            </a:r>
            <a:r>
              <a:rPr kumimoji="1" lang="ja-JP" altLang="en-US"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する都市</a:t>
            </a:r>
            <a:endParaRPr kumimoji="1" lang="en-US" altLang="ja-JP" sz="7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algn="ctr" defTabSz="914400" fontAlgn="base">
              <a:spcAft>
                <a:spcPct val="0"/>
              </a:spcAft>
              <a:tabLst>
                <a:tab pos="174625" algn="l"/>
              </a:tabLst>
              <a:defRPr/>
            </a:pPr>
            <a:r>
              <a:rPr kumimoji="1" lang="ja-JP" altLang="en-US"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国内外から多くの人や投資を惹きつける</a:t>
            </a:r>
            <a:endParaRPr kumimoji="1" lang="en-US" altLang="ja-JP"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365842" y="2410439"/>
            <a:ext cx="2812825" cy="33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イノベーション</a:t>
            </a:r>
            <a:r>
              <a:rPr lang="ja-JP" altLang="en-US" sz="1100" dirty="0">
                <a:solidFill>
                  <a:schemeClr val="tx1"/>
                </a:solidFill>
                <a:latin typeface="BIZ UDゴシック" panose="020B0400000000000000" pitchFamily="49" charset="-128"/>
                <a:ea typeface="BIZ UDゴシック" panose="020B0400000000000000" pitchFamily="49" charset="-128"/>
              </a:rPr>
              <a:t>の創出</a:t>
            </a:r>
            <a:endParaRPr kumimoji="0"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1" name="楕円 70"/>
          <p:cNvSpPr/>
          <p:nvPr/>
        </p:nvSpPr>
        <p:spPr>
          <a:xfrm>
            <a:off x="144091" y="2412062"/>
            <a:ext cx="1607765" cy="367184"/>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1" name="正方形/長方形 80"/>
          <p:cNvSpPr/>
          <p:nvPr/>
        </p:nvSpPr>
        <p:spPr>
          <a:xfrm>
            <a:off x="2740179" y="2405975"/>
            <a:ext cx="2812825" cy="33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スタートアップの創出</a:t>
            </a:r>
            <a:endParaRPr kumimoji="0"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85" name="楕円 84"/>
          <p:cNvSpPr/>
          <p:nvPr/>
        </p:nvSpPr>
        <p:spPr>
          <a:xfrm>
            <a:off x="3250112" y="2407598"/>
            <a:ext cx="1607765" cy="367184"/>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6" name="正方形/長方形 55"/>
          <p:cNvSpPr/>
          <p:nvPr/>
        </p:nvSpPr>
        <p:spPr>
          <a:xfrm>
            <a:off x="452019" y="5327166"/>
            <a:ext cx="4174522" cy="4563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lang="ja-JP" altLang="en-US" sz="1100" dirty="0">
                <a:solidFill>
                  <a:prstClr val="black"/>
                </a:solidFill>
                <a:latin typeface="BIZ UDゴシック" panose="020B0400000000000000" pitchFamily="49" charset="-128"/>
                <a:ea typeface="BIZ UDゴシック" panose="020B0400000000000000" pitchFamily="49" charset="-128"/>
              </a:rPr>
              <a:t>交通・まちづくり、安全・危機管理機能</a:t>
            </a:r>
            <a:endParaRPr lang="en-US" altLang="ja-JP" sz="1100" dirty="0">
              <a:solidFill>
                <a:prstClr val="black"/>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600"/>
              </a:lnSpc>
              <a:spcBef>
                <a:spcPts val="0"/>
              </a:spcBef>
              <a:spcAft>
                <a:spcPts val="0"/>
              </a:spcAft>
              <a:buClrTx/>
              <a:buSzTx/>
              <a:buFontTx/>
              <a:buNone/>
              <a:tabLst/>
              <a:defRPr/>
            </a:pPr>
            <a:r>
              <a:rPr lang="ja-JP" altLang="en-US" sz="1100" dirty="0">
                <a:solidFill>
                  <a:prstClr val="black"/>
                </a:solidFill>
                <a:latin typeface="BIZ UDゴシック" panose="020B0400000000000000" pitchFamily="49" charset="-128"/>
                <a:ea typeface="BIZ UDゴシック" panose="020B0400000000000000" pitchFamily="49" charset="-128"/>
              </a:rPr>
              <a:t>＋スマートシティ等　</a:t>
            </a:r>
            <a:endParaRPr lang="en-US" altLang="ja-JP" sz="11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89857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53634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世界標準の都市機能の充実</a:t>
            </a:r>
          </a:p>
        </p:txBody>
      </p:sp>
      <p:sp>
        <p:nvSpPr>
          <p:cNvPr id="20" name="正方形/長方形 19"/>
          <p:cNvSpPr/>
          <p:nvPr/>
        </p:nvSpPr>
        <p:spPr>
          <a:xfrm>
            <a:off x="130629" y="571378"/>
            <a:ext cx="8745654" cy="2127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354013" marR="0" lvl="0" indent="-354013" algn="l" defTabSz="457200" rtl="0" eaLnBrk="1" fontAlgn="auto" latinLnBrk="0" hangingPunct="1">
              <a:lnSpc>
                <a:spcPct val="100000"/>
              </a:lnSpc>
              <a:spcBef>
                <a:spcPts val="0"/>
              </a:spcBef>
              <a:spcAft>
                <a:spcPts val="60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世界の先進的な都市に目を向けると、それぞれが持つ強みを生かして、スタートアップと</a:t>
            </a:r>
            <a:r>
              <a:rPr lang="ja-JP" altLang="en-US" sz="1400" dirty="0">
                <a:solidFill>
                  <a:schemeClr val="tx1"/>
                </a:solidFill>
                <a:latin typeface="BIZ UDゴシック" panose="020B0400000000000000" pitchFamily="49" charset="-128"/>
                <a:ea typeface="BIZ UDゴシック" panose="020B0400000000000000" pitchFamily="49" charset="-128"/>
              </a:rPr>
              <a:t>イノベーションの創出、</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産業構造の転換により経済成長を実現することに加え、経済の基盤となる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人や暮らしに着目した都市機能の充実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を図ることにより、世界の中でその優位性を発揮し、都市のブランドを確立しようとしている。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54013" lvl="0" indent="-354013">
              <a:spcAft>
                <a:spcPts val="600"/>
              </a:spcAf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国内はもとより、世界を視野に副首都・大阪を実現していくうえでは、これまで注力してきた</a:t>
            </a:r>
            <a:r>
              <a:rPr lang="ja-JP" altLang="en-US" sz="1400" dirty="0">
                <a:solidFill>
                  <a:schemeClr val="tx1"/>
                </a:solidFill>
                <a:latin typeface="BIZ UDゴシック" panose="020B0400000000000000" pitchFamily="49" charset="-128"/>
                <a:ea typeface="BIZ UDゴシック" panose="020B0400000000000000" pitchFamily="49" charset="-128"/>
              </a:rPr>
              <a:t>交通ネットワーク整備</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をはじめとする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「都市としてのベーシックな機能」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の向上はもちろんのこと、経済活動などでの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「チャレンジを後押しする機能」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、さらには、豊かで楽しさに満ちた生活を実現するための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「暮らしやすさ、働きやすさ、楽しさを高める機能」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の充実を図ることが重要。</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136817" y="3265465"/>
            <a:ext cx="4204441" cy="3151696"/>
          </a:xfrm>
          <a:prstGeom prst="rect">
            <a:avLst/>
          </a:prstGeom>
          <a:solidFill>
            <a:schemeClr val="tx2">
              <a:lumMod val="20000"/>
              <a:lumOff val="80000"/>
            </a:schemeClr>
          </a:solidFill>
          <a:ln w="25400">
            <a:solidFill>
              <a:schemeClr val="tx1">
                <a:lumMod val="50000"/>
                <a:lumOff val="50000"/>
              </a:schemeClr>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182037" y="5085578"/>
            <a:ext cx="4185674" cy="932437"/>
            <a:chOff x="2383038" y="4795255"/>
            <a:chExt cx="4185674" cy="932437"/>
          </a:xfrm>
        </p:grpSpPr>
        <p:sp>
          <p:nvSpPr>
            <p:cNvPr id="5" name="台形 4"/>
            <p:cNvSpPr/>
            <p:nvPr/>
          </p:nvSpPr>
          <p:spPr>
            <a:xfrm>
              <a:off x="2588630" y="4795255"/>
              <a:ext cx="3650376" cy="932437"/>
            </a:xfrm>
            <a:prstGeom prst="trapezoid">
              <a:avLst>
                <a:gd name="adj" fmla="val 17763"/>
              </a:avLst>
            </a:prstGeom>
            <a:solidFill>
              <a:schemeClr val="accent2">
                <a:lumMod val="75000"/>
                <a:alpha val="50000"/>
              </a:schemeClr>
            </a:solidFill>
            <a:ln w="12700">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2383038" y="5180354"/>
              <a:ext cx="4185674" cy="297517"/>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3" name="グループ化 2"/>
          <p:cNvGrpSpPr/>
          <p:nvPr/>
        </p:nvGrpSpPr>
        <p:grpSpPr>
          <a:xfrm>
            <a:off x="195753" y="3512347"/>
            <a:ext cx="1893869" cy="1462381"/>
            <a:chOff x="2483919" y="3440788"/>
            <a:chExt cx="2202823" cy="1588425"/>
          </a:xfrm>
        </p:grpSpPr>
        <p:sp>
          <p:nvSpPr>
            <p:cNvPr id="10" name="楕円 9"/>
            <p:cNvSpPr/>
            <p:nvPr/>
          </p:nvSpPr>
          <p:spPr>
            <a:xfrm>
              <a:off x="2541331" y="3440788"/>
              <a:ext cx="2088000" cy="1588425"/>
            </a:xfrm>
            <a:prstGeom prst="ellipse">
              <a:avLst/>
            </a:prstGeom>
            <a:solidFill>
              <a:srgbClr val="2E75B6">
                <a:alpha val="49804"/>
              </a:srgbClr>
            </a:solidFill>
            <a:ln>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2483919" y="3964553"/>
              <a:ext cx="2202823" cy="502702"/>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後押しする機能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6" name="グループ化 15"/>
          <p:cNvGrpSpPr/>
          <p:nvPr/>
        </p:nvGrpSpPr>
        <p:grpSpPr>
          <a:xfrm>
            <a:off x="2403294" y="3512347"/>
            <a:ext cx="1862153" cy="1462381"/>
            <a:chOff x="4317192" y="3473839"/>
            <a:chExt cx="2088000" cy="1588425"/>
          </a:xfrm>
        </p:grpSpPr>
        <p:sp>
          <p:nvSpPr>
            <p:cNvPr id="9" name="楕円 8"/>
            <p:cNvSpPr/>
            <p:nvPr/>
          </p:nvSpPr>
          <p:spPr>
            <a:xfrm>
              <a:off x="4317192" y="3473839"/>
              <a:ext cx="2088000" cy="1588425"/>
            </a:xfrm>
            <a:prstGeom prst="ellipse">
              <a:avLst/>
            </a:prstGeom>
            <a:solidFill>
              <a:srgbClr val="548235">
                <a:alpha val="49804"/>
              </a:srgbClr>
            </a:solidFill>
            <a:ln>
              <a:solidFill>
                <a:schemeClr val="accent6">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4395498" y="3795790"/>
              <a:ext cx="1975759" cy="991768"/>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高める機能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3" name="テキスト ボックス 12"/>
          <p:cNvSpPr txBox="1"/>
          <p:nvPr/>
        </p:nvSpPr>
        <p:spPr>
          <a:xfrm>
            <a:off x="136817" y="2835516"/>
            <a:ext cx="41856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世界標準の都市機能</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p:cNvSpPr txBox="1"/>
          <p:nvPr/>
        </p:nvSpPr>
        <p:spPr>
          <a:xfrm>
            <a:off x="4487542" y="2839253"/>
            <a:ext cx="2686749"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チャレンジを後押しする機能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25" name="グループ化 24"/>
          <p:cNvGrpSpPr/>
          <p:nvPr/>
        </p:nvGrpSpPr>
        <p:grpSpPr>
          <a:xfrm>
            <a:off x="1674742" y="3635561"/>
            <a:ext cx="947632" cy="1164342"/>
            <a:chOff x="4155290" y="2237856"/>
            <a:chExt cx="2572215" cy="3331786"/>
          </a:xfrm>
        </p:grpSpPr>
        <p:sp>
          <p:nvSpPr>
            <p:cNvPr id="26" name="左カーブ矢印 25"/>
            <p:cNvSpPr/>
            <p:nvPr/>
          </p:nvSpPr>
          <p:spPr>
            <a:xfrm rot="16200000">
              <a:off x="5012701" y="1434181"/>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左カーブ矢印 26"/>
            <p:cNvSpPr/>
            <p:nvPr/>
          </p:nvSpPr>
          <p:spPr>
            <a:xfrm rot="5400000">
              <a:off x="4958965" y="3854837"/>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8" name="テキスト ボックス 27"/>
          <p:cNvSpPr txBox="1"/>
          <p:nvPr/>
        </p:nvSpPr>
        <p:spPr>
          <a:xfrm>
            <a:off x="4487542" y="4106801"/>
            <a:ext cx="4224200"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暮らしやすさ、働きやすさ、楽しさを高める機能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4464171" y="5218778"/>
            <a:ext cx="4076282" cy="324000"/>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都市としてのベーシックな機能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4526215" y="2769099"/>
            <a:ext cx="4398718" cy="386792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8483863" y="3996983"/>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4571435" y="4457362"/>
            <a:ext cx="1922315" cy="861774"/>
          </a:xfrm>
          <a:prstGeom prst="rect">
            <a:avLst/>
          </a:prstGeom>
          <a:noFill/>
        </p:spPr>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・子育て、教育環境充実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（学力向上など）</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・治安の向上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・健康寿命の延伸</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9" name="角丸四角形 38"/>
          <p:cNvSpPr/>
          <p:nvPr/>
        </p:nvSpPr>
        <p:spPr>
          <a:xfrm>
            <a:off x="4579119" y="4420738"/>
            <a:ext cx="1921378" cy="828000"/>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8494534" y="519069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45" name="テキスト ボックス 44"/>
          <p:cNvSpPr txBox="1"/>
          <p:nvPr/>
        </p:nvSpPr>
        <p:spPr>
          <a:xfrm>
            <a:off x="8497399" y="6409374"/>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33" name="テキスト ボックス 32"/>
          <p:cNvSpPr txBox="1"/>
          <p:nvPr/>
        </p:nvSpPr>
        <p:spPr>
          <a:xfrm flipV="1">
            <a:off x="6407426" y="3435665"/>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6" name="角丸四角形 45"/>
          <p:cNvSpPr/>
          <p:nvPr/>
        </p:nvSpPr>
        <p:spPr>
          <a:xfrm>
            <a:off x="4571435" y="3170027"/>
            <a:ext cx="1929062"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発揮（技術インキュ</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47" name="角丸四角形 46"/>
          <p:cNvSpPr/>
          <p:nvPr/>
        </p:nvSpPr>
        <p:spPr>
          <a:xfrm>
            <a:off x="6760976" y="3170027"/>
            <a:ext cx="1980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48" name="角丸四角形 47"/>
          <p:cNvSpPr/>
          <p:nvPr/>
        </p:nvSpPr>
        <p:spPr>
          <a:xfrm>
            <a:off x="6760374" y="4420738"/>
            <a:ext cx="1980000" cy="82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100" dirty="0">
              <a:solidFill>
                <a:schemeClr val="tx1"/>
              </a:solidFill>
            </a:endParaRPr>
          </a:p>
        </p:txBody>
      </p:sp>
      <p:sp>
        <p:nvSpPr>
          <p:cNvPr id="50" name="角丸四角形 49"/>
          <p:cNvSpPr/>
          <p:nvPr/>
        </p:nvSpPr>
        <p:spPr>
          <a:xfrm>
            <a:off x="6755975" y="5534657"/>
            <a:ext cx="1980000" cy="936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・自動運転、空飛ぶクルマ、</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a:t>
            </a:r>
            <a:r>
              <a:rPr lang="en-US" altLang="ja-JP" sz="1100" dirty="0" err="1">
                <a:solidFill>
                  <a:schemeClr val="tx1"/>
                </a:solidFill>
                <a:latin typeface="BIZ UDゴシック" panose="020B0400000000000000" pitchFamily="49" charset="-128"/>
                <a:ea typeface="BIZ UDゴシック" panose="020B0400000000000000" pitchFamily="49" charset="-128"/>
              </a:rPr>
              <a:t>MaaS</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・都心部周辺や郊外部の</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拠点エリア形成</a:t>
            </a:r>
          </a:p>
        </p:txBody>
      </p:sp>
      <p:sp>
        <p:nvSpPr>
          <p:cNvPr id="3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flipV="1">
            <a:off x="6407426" y="4686338"/>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flipV="1">
            <a:off x="6407426" y="5833349"/>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3" name="角丸四角形 42"/>
          <p:cNvSpPr/>
          <p:nvPr/>
        </p:nvSpPr>
        <p:spPr>
          <a:xfrm>
            <a:off x="4579119" y="5534657"/>
            <a:ext cx="1914631" cy="1013638"/>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4487542" y="5542778"/>
            <a:ext cx="2664000" cy="1015663"/>
          </a:xfrm>
          <a:prstGeom prst="rect">
            <a:avLst/>
          </a:prstGeom>
          <a:noFill/>
        </p:spPr>
        <p:txBody>
          <a:bodyPr wrap="square" rtlCol="0">
            <a:spAutoFit/>
          </a:bodyPr>
          <a:lstStyle/>
          <a:p>
            <a:pPr lvl="0">
              <a:lnSpc>
                <a:spcPts val="1200"/>
              </a:lnSpc>
              <a:defRPr/>
            </a:pPr>
            <a:r>
              <a:rPr lang="ja-JP" altLang="en-US" sz="1100" dirty="0">
                <a:latin typeface="BIZ UDゴシック" panose="020B0400000000000000" pitchFamily="49" charset="-128"/>
                <a:ea typeface="BIZ UDゴシック" panose="020B0400000000000000" pitchFamily="49" charset="-128"/>
              </a:rPr>
              <a:t>・交通ネットワーク</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・都心部やベイエリアの</a:t>
            </a:r>
            <a:r>
              <a:rPr lang="en-US" altLang="ja-JP" sz="1100" dirty="0">
                <a:latin typeface="BIZ UDゴシック" panose="020B0400000000000000" pitchFamily="49" charset="-128"/>
                <a:ea typeface="BIZ UDゴシック" panose="020B0400000000000000" pitchFamily="49" charset="-128"/>
              </a:rPr>
              <a:t/>
            </a:r>
            <a:br>
              <a:rPr lang="en-US" altLang="ja-JP" sz="1100" dirty="0">
                <a:latin typeface="BIZ UDゴシック" panose="020B0400000000000000" pitchFamily="49" charset="-128"/>
                <a:ea typeface="BIZ UDゴシック" panose="020B0400000000000000" pitchFamily="49" charset="-128"/>
              </a:rPr>
            </a:br>
            <a:r>
              <a:rPr lang="ja-JP" altLang="en-US" sz="1100" dirty="0">
                <a:latin typeface="BIZ UDゴシック" panose="020B0400000000000000" pitchFamily="49" charset="-128"/>
                <a:ea typeface="BIZ UDゴシック" panose="020B0400000000000000" pitchFamily="49" charset="-128"/>
              </a:rPr>
              <a:t>　拠点エリア形成</a:t>
            </a: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・安全・危機管理機能の強化、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生活インフラの最適化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（消防・水道など）</a:t>
            </a:r>
            <a:endParaRPr kumimoji="1" lang="ja-JP" altLang="en-US" sz="1100" dirty="0"/>
          </a:p>
        </p:txBody>
      </p:sp>
    </p:spTree>
    <p:extLst>
      <p:ext uri="{BB962C8B-B14F-4D97-AF65-F5344CB8AC3E}">
        <p14:creationId xmlns:p14="http://schemas.microsoft.com/office/powerpoint/2010/main" val="197404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404" y="1075673"/>
            <a:ext cx="8957603" cy="1259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この間、</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年日本国際博覧会（大阪・関西万博）の開催決定や大阪ベイエリアにおける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の具体化、なにわ筋線、淀川左岸線などの道路・鉄道をはじめとする都市インフラの強化、スーパーシティ型国家戦略特区の実証の場でもある「うめきた２期」のまちづくり等を進めてきた。</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また、大阪の成長と安全を支える大阪産業技術研究所や大阪産業局、大阪健康安全基盤研究所、そして大阪公立大学などの府市の機関統合にも取り組んできた。</a:t>
            </a:r>
          </a:p>
        </p:txBody>
      </p:sp>
      <p:sp>
        <p:nvSpPr>
          <p:cNvPr id="8" name="正方形/長方形 7"/>
          <p:cNvSpPr/>
          <p:nvPr/>
        </p:nvSpPr>
        <p:spPr>
          <a:xfrm>
            <a:off x="73775" y="618950"/>
            <a:ext cx="86760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年に副首都推進本部会議を設置し、</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年に副首都ビジョンを策定。</a:t>
            </a:r>
          </a:p>
        </p:txBody>
      </p:sp>
      <p:sp>
        <p:nvSpPr>
          <p:cNvPr id="9" name="正方形/長方形 8"/>
          <p:cNvSpPr/>
          <p:nvPr/>
        </p:nvSpPr>
        <p:spPr>
          <a:xfrm>
            <a:off x="84404" y="2433529"/>
            <a:ext cx="8957603" cy="1201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一方で、制度面では首都機能のバックアップエリアの位置づけを得るには至っておらず、大都市制度改革をめざす、特別区の設置（いわゆる大阪都構想）については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年の住民投票で否決となった。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これを受け、現在、府市一体条例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を制定し、府市共同設置組織である大阪都市計画局の設置等、府市連携の更なる強化を図っている。</a:t>
            </a:r>
          </a:p>
        </p:txBody>
      </p:sp>
      <p:sp>
        <p:nvSpPr>
          <p:cNvPr id="10" name="正方形/長方形 9"/>
          <p:cNvSpPr/>
          <p:nvPr/>
        </p:nvSpPr>
        <p:spPr>
          <a:xfrm>
            <a:off x="84404" y="3733460"/>
            <a:ext cx="8957603" cy="692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さらに、</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カーボンニュートラル（脱炭素）等の新たな</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社会潮流への対応やコロナ禍からの経済回復、新たな働き方に対応したウェルビーイングの向上が重視されるようになっている。</a:t>
            </a:r>
          </a:p>
        </p:txBody>
      </p:sp>
      <p:sp>
        <p:nvSpPr>
          <p:cNvPr id="11" name="正方形/長方形 10"/>
          <p:cNvSpPr/>
          <p:nvPr/>
        </p:nvSpPr>
        <p:spPr>
          <a:xfrm>
            <a:off x="84404" y="4556291"/>
            <a:ext cx="8957603" cy="157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こうしたことを踏まえ、これまでは、都市機能や制度、経済政策面の</a:t>
            </a:r>
            <a:r>
              <a:rPr lang="ja-JP" altLang="en-US" sz="1400" dirty="0">
                <a:solidFill>
                  <a:schemeClr val="tx1"/>
                </a:solidFill>
                <a:latin typeface="BIZ UDゴシック" panose="020B0400000000000000" pitchFamily="49" charset="-128"/>
                <a:ea typeface="BIZ UDゴシック" panose="020B0400000000000000" pitchFamily="49" charset="-128"/>
              </a:rPr>
              <a:t>取組をそれぞれ</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進めていくこととしていたが、</a:t>
            </a:r>
            <a:r>
              <a:rPr lang="ja-JP" altLang="en-US" sz="1400" dirty="0">
                <a:solidFill>
                  <a:schemeClr val="tx1"/>
                </a:solidFill>
                <a:latin typeface="BIZ UDゴシック" panose="020B0400000000000000" pitchFamily="49" charset="-128"/>
                <a:ea typeface="BIZ UDゴシック" panose="020B0400000000000000" pitchFamily="49" charset="-128"/>
              </a:rPr>
              <a:t>今回からは</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限られた資源をいかに効果的に投入していくのか、これらの関係を整理して検討していくこととした。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あわせて、</a:t>
            </a:r>
            <a:r>
              <a:rPr lang="ja-JP" altLang="en-US" sz="1400" noProof="0" dirty="0">
                <a:solidFill>
                  <a:schemeClr val="tx1"/>
                </a:solidFill>
                <a:latin typeface="BIZ UDゴシック" panose="020B0400000000000000" pitchFamily="49" charset="-128"/>
                <a:ea typeface="BIZ UDゴシック" panose="020B0400000000000000" pitchFamily="49" charset="-128"/>
              </a:rPr>
              <a:t>住</a:t>
            </a:r>
            <a:r>
              <a:rPr lang="ja-JP" altLang="en-US" sz="1400" dirty="0">
                <a:solidFill>
                  <a:schemeClr val="tx1"/>
                </a:solidFill>
                <a:latin typeface="BIZ UDゴシック" panose="020B0400000000000000" pitchFamily="49" charset="-128"/>
                <a:ea typeface="BIZ UDゴシック" panose="020B0400000000000000" pitchFamily="49" charset="-128"/>
              </a:rPr>
              <a:t>民</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多くの人々の共感を得ながらいかに副首都を実現していくのか、そのトリガーになるのは何か、副首都に至る戦略と工程をどのように組み立てていくのかについて、府市で立ち上げた有識者の意見交換会の議論も踏まえ、副首都推進本部会議において議論を行いながら、</a:t>
            </a:r>
            <a:r>
              <a:rPr lang="ja-JP" altLang="en-US" sz="1400" dirty="0">
                <a:solidFill>
                  <a:schemeClr val="tx1"/>
                </a:solidFill>
                <a:latin typeface="BIZ UDゴシック" panose="020B0400000000000000" pitchFamily="49" charset="-128"/>
                <a:ea typeface="BIZ UDゴシック" panose="020B0400000000000000" pitchFamily="49" charset="-128"/>
              </a:rPr>
              <a:t>改定</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を進めてきた。</a:t>
            </a:r>
          </a:p>
        </p:txBody>
      </p:sp>
      <p:sp>
        <p:nvSpPr>
          <p:cNvPr id="12" name="正方形/長方形 11"/>
          <p:cNvSpPr/>
          <p:nvPr/>
        </p:nvSpPr>
        <p:spPr>
          <a:xfrm>
            <a:off x="1998617" y="6168789"/>
            <a:ext cx="6385971" cy="5549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次ページ以降で、改定の基本的な考え方をもとに、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大阪のめざす副首都</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の姿を再定義するとともに、そのための目標やそれに至る戦略や工程を明示。</a:t>
            </a:r>
          </a:p>
        </p:txBody>
      </p:sp>
      <p:grpSp>
        <p:nvGrpSpPr>
          <p:cNvPr id="14" name="グループ化 13"/>
          <p:cNvGrpSpPr/>
          <p:nvPr/>
        </p:nvGrpSpPr>
        <p:grpSpPr>
          <a:xfrm>
            <a:off x="8468254" y="6240229"/>
            <a:ext cx="545177" cy="417749"/>
            <a:chOff x="-928047" y="5529463"/>
            <a:chExt cx="928047" cy="1131070"/>
          </a:xfrm>
        </p:grpSpPr>
        <p:sp>
          <p:nvSpPr>
            <p:cNvPr id="15" name="山形 1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山形 1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改定趣旨</a:t>
            </a:r>
          </a:p>
        </p:txBody>
      </p:sp>
      <p:sp>
        <p:nvSpPr>
          <p:cNvPr id="13"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7" name="表 16"/>
          <p:cNvGraphicFramePr>
            <a:graphicFrameLocks noGrp="1"/>
          </p:cNvGraphicFramePr>
          <p:nvPr/>
        </p:nvGraphicFramePr>
        <p:xfrm>
          <a:off x="2962322" y="3281800"/>
          <a:ext cx="6051109" cy="426220"/>
        </p:xfrm>
        <a:graphic>
          <a:graphicData uri="http://schemas.openxmlformats.org/drawingml/2006/table">
            <a:tbl>
              <a:tblPr firstRow="1" firstCol="1" bandRow="1">
                <a:tableStyleId>{5C22544A-7EE6-4342-B048-85BDC9FD1C3A}</a:tableStyleId>
              </a:tblPr>
              <a:tblGrid>
                <a:gridCol w="6051109">
                  <a:extLst>
                    <a:ext uri="{9D8B030D-6E8A-4147-A177-3AD203B41FA5}">
                      <a16:colId xmlns:a16="http://schemas.microsoft.com/office/drawing/2014/main" val="436663866"/>
                    </a:ext>
                  </a:extLst>
                </a:gridCol>
              </a:tblGrid>
              <a:tr h="426220">
                <a:tc>
                  <a:txBody>
                    <a:bodyPr/>
                    <a:lstStyle/>
                    <a:p>
                      <a:pPr marL="104775" marR="0" lvl="0" indent="-104775" algn="just" defTabSz="914400" rtl="0" eaLnBrk="1" fontAlgn="auto" latinLnBrk="0" hangingPunct="1">
                        <a:lnSpc>
                          <a:spcPct val="100000"/>
                        </a:lnSpc>
                        <a:spcBef>
                          <a:spcPts val="0"/>
                        </a:spcBef>
                        <a:spcAft>
                          <a:spcPts val="0"/>
                        </a:spcAft>
                        <a:buClrTx/>
                        <a:buSzTx/>
                        <a:buFontTx/>
                        <a:buNone/>
                        <a:tabLst/>
                        <a:defRPr/>
                      </a:pPr>
                      <a:r>
                        <a:rPr lang="ja-JP" sz="1000" b="0" kern="100" dirty="0">
                          <a:solidFill>
                            <a:schemeClr val="tx1"/>
                          </a:solidFill>
                          <a:effectLst/>
                          <a:latin typeface="BIZ UDゴシック" panose="020B0400000000000000" pitchFamily="49" charset="-128"/>
                          <a:ea typeface="BIZ UDゴシック" panose="020B0400000000000000" pitchFamily="49" charset="-128"/>
                        </a:rPr>
                        <a:t>※以下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「大阪府及び大阪市における一体的な行政運営の推進に関する条例」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「大阪市及び大阪府における一体的な行政運営の推進に関する条例」</a:t>
                      </a:r>
                      <a:r>
                        <a:rPr lang="ja-JP" altLang="ja-JP" sz="1000" b="0" kern="100" dirty="0">
                          <a:solidFill>
                            <a:schemeClr val="tx1"/>
                          </a:solidFill>
                          <a:effectLst/>
                          <a:latin typeface="BIZ UDゴシック" panose="020B0400000000000000" pitchFamily="49" charset="-128"/>
                          <a:ea typeface="BIZ UDゴシック" panose="020B0400000000000000" pitchFamily="49" charset="-128"/>
                        </a:rPr>
                        <a:t>の二つの条例を総称して、「府市一体条例」と記載。</a:t>
                      </a:r>
                      <a:endParaRPr lang="ja-JP" sz="105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4168227036"/>
                  </a:ext>
                </a:extLst>
              </a:tr>
            </a:tbl>
          </a:graphicData>
        </a:graphic>
      </p:graphicFrame>
    </p:spTree>
    <p:extLst>
      <p:ext uri="{BB962C8B-B14F-4D97-AF65-F5344CB8AC3E}">
        <p14:creationId xmlns:p14="http://schemas.microsoft.com/office/powerpoint/2010/main" val="309190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8900" y="12656"/>
            <a:ext cx="4876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都市としてのベーシックな機能</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1" name="正方形/長方形 30"/>
          <p:cNvSpPr/>
          <p:nvPr/>
        </p:nvSpPr>
        <p:spPr>
          <a:xfrm>
            <a:off x="79465" y="351210"/>
            <a:ext cx="8923370" cy="290403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これまでの府市一体でのインフラ整備などの取組を更に前進させ、</a:t>
            </a: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面での市町村、民間も巻き込んだ基盤強化など、都市としてのベーシックな機能をより分厚いものにしていく。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国内外とのビジネスや都市生活を支える交通ネットワーク、海外都市との玄関口となる空港や港湾機能の充実、</a:t>
            </a:r>
            <a:r>
              <a:rPr kumimoji="1" lang="en-US" altLang="ja-JP" sz="1300" dirty="0">
                <a:solidFill>
                  <a:schemeClr val="tx1"/>
                </a:solidFill>
                <a:latin typeface="BIZ UDゴシック" panose="020B0400000000000000" pitchFamily="49" charset="-128"/>
                <a:ea typeface="BIZ UDゴシック" panose="020B0400000000000000" pitchFamily="49" charset="-128"/>
              </a:rPr>
              <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都心部・ベイエリアに加え、都心部周辺、郊外部での拠点</a:t>
            </a:r>
            <a:r>
              <a:rPr kumimoji="1" lang="ja-JP" altLang="en-US" sz="1300" dirty="0">
                <a:solidFill>
                  <a:schemeClr val="tx1"/>
                </a:solidFill>
                <a:latin typeface="BIZ UDゴシック" panose="020B0400000000000000" pitchFamily="49" charset="-128"/>
                <a:ea typeface="BIZ UDゴシック" panose="020B0400000000000000" pitchFamily="49" charset="-128"/>
              </a:rPr>
              <a:t>形成など</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により、成長を支えるインフラの整備と高いアクセシビリティを実現。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消防力の強化や地震・津波対策等の安全・危機管理機能の強化、府内市町村水道の広域化などの生活インフラの最適化など、府民の安全・安心を支える基盤的な公共機能を高度化し、持続的、安定的な住民サービスを提供。</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住民</a:t>
            </a:r>
            <a:r>
              <a:rPr kumimoji="1" lang="en-US" altLang="ja-JP" sz="1300" dirty="0">
                <a:solidFill>
                  <a:schemeClr val="tx1"/>
                </a:solidFill>
                <a:latin typeface="BIZ UDゴシック" panose="020B0400000000000000" pitchFamily="49" charset="-128"/>
                <a:ea typeface="BIZ UDゴシック" panose="020B0400000000000000" pitchFamily="49" charset="-128"/>
              </a:rPr>
              <a:t>QOL</a:t>
            </a:r>
            <a:r>
              <a:rPr kumimoji="1" lang="ja-JP" altLang="en-US" sz="1300" dirty="0">
                <a:solidFill>
                  <a:schemeClr val="tx1"/>
                </a:solidFill>
                <a:latin typeface="BIZ UDゴシック" panose="020B0400000000000000" pitchFamily="49" charset="-128"/>
                <a:ea typeface="BIZ UDゴシック" panose="020B0400000000000000" pitchFamily="49" charset="-128"/>
              </a:rPr>
              <a:t>向上と都市競争力の強化をめざし、行政データと民間データを連携して様々なサービスを提供する大阪広域データ連携基盤（</a:t>
            </a:r>
            <a:r>
              <a:rPr kumimoji="1" lang="en-US" altLang="ja-JP" sz="1300" dirty="0">
                <a:solidFill>
                  <a:schemeClr val="tx1"/>
                </a:solidFill>
                <a:latin typeface="BIZ UDゴシック" panose="020B0400000000000000" pitchFamily="49" charset="-128"/>
                <a:ea typeface="BIZ UDゴシック" panose="020B0400000000000000" pitchFamily="49" charset="-128"/>
              </a:rPr>
              <a:t>ORDEN</a:t>
            </a:r>
            <a:r>
              <a:rPr kumimoji="1" lang="ja-JP" altLang="en-US" sz="1300" dirty="0">
                <a:solidFill>
                  <a:schemeClr val="tx1"/>
                </a:solidFill>
                <a:latin typeface="BIZ UDゴシック" panose="020B0400000000000000" pitchFamily="49" charset="-128"/>
                <a:ea typeface="BIZ UDゴシック" panose="020B0400000000000000" pitchFamily="49" charset="-128"/>
              </a:rPr>
              <a:t>）を整備し、スーパーシティ型国家戦略特区の仕組みも活用しながら、モビリティ（自動運転、空飛ぶクルマ、</a:t>
            </a:r>
            <a:r>
              <a:rPr kumimoji="1" lang="en-US" altLang="ja-JP" sz="1300"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1300" dirty="0">
                <a:solidFill>
                  <a:schemeClr val="tx1"/>
                </a:solidFill>
                <a:latin typeface="BIZ UDゴシック" panose="020B0400000000000000" pitchFamily="49" charset="-128"/>
                <a:ea typeface="BIZ UDゴシック" panose="020B0400000000000000" pitchFamily="49" charset="-128"/>
              </a:rPr>
              <a:t>）をはじめとする先端的サービスを展開。</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商いのまちとして育んできた「民都」のポテンシャルを生かし、公と民が手を携え、社会課題の解決を図る公民連携やフィランソロピーを促進。</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角丸四角形 46"/>
          <p:cNvSpPr/>
          <p:nvPr/>
        </p:nvSpPr>
        <p:spPr>
          <a:xfrm>
            <a:off x="6285514" y="3371853"/>
            <a:ext cx="2787522" cy="333233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48" name="テキスト ボックス 47"/>
          <p:cNvSpPr txBox="1"/>
          <p:nvPr/>
        </p:nvSpPr>
        <p:spPr>
          <a:xfrm>
            <a:off x="6262041" y="3757120"/>
            <a:ext cx="2895331" cy="188903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民主導での関西国際空港と大阪国際（伊丹）空港の一体運営により、便利で快適な空港機能の更なる強化を図る。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6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関西国際空港のより一層の国際ネットワークの充実や、空港キャパシティの拡充、さらには交通</a:t>
            </a:r>
            <a:r>
              <a:rPr lang="ja-JP" altLang="en-US" sz="1050" dirty="0">
                <a:latin typeface="BIZ UDゴシック" panose="020B0400000000000000" pitchFamily="49" charset="-128"/>
                <a:ea typeface="BIZ UDゴシック" panose="020B0400000000000000" pitchFamily="49" charset="-128"/>
              </a:rPr>
              <a:t>ネットワーク</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の充</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600"/>
              </a:lnSpc>
              <a:spcBef>
                <a:spcPts val="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大阪港湾局のもと、大阪港と府営港湾の強みを生かし、物流拠点面や観光・クルーズ面での機能強化を推進する。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75572" y="3369190"/>
            <a:ext cx="2489605" cy="4161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関西国際空港　大阪港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空港・港湾機能の高度化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9A678E82-45A0-9695-08BB-1CE38823DA73}"/>
              </a:ext>
            </a:extLst>
          </p:cNvPr>
          <p:cNvSpPr/>
          <p:nvPr/>
        </p:nvSpPr>
        <p:spPr>
          <a:xfrm>
            <a:off x="6876327" y="6543035"/>
            <a:ext cx="212650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a:t>
            </a:r>
            <a:r>
              <a:rPr kumimoji="1" lang="zh-TW"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関西国際空港全体構想促進協議会</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812" y="5626778"/>
            <a:ext cx="1463774" cy="953590"/>
          </a:xfrm>
          <a:prstGeom prst="rect">
            <a:avLst/>
          </a:prstGeom>
        </p:spPr>
      </p:pic>
      <p:sp>
        <p:nvSpPr>
          <p:cNvPr id="43" name="角丸四角形 42"/>
          <p:cNvSpPr/>
          <p:nvPr/>
        </p:nvSpPr>
        <p:spPr>
          <a:xfrm>
            <a:off x="3084423" y="3371854"/>
            <a:ext cx="3107940" cy="3355847"/>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テキスト ボックス 19"/>
          <p:cNvSpPr txBox="1"/>
          <p:nvPr/>
        </p:nvSpPr>
        <p:spPr>
          <a:xfrm>
            <a:off x="3080271" y="3802404"/>
            <a:ext cx="296627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大阪モノレール延伸や、なにわ筋線の整備などを着実に進めるとともに、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MaaS</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の導入などによるアクセシビリティの強化を図り、国内外とのビジネス、都市生活を支える交通ネットワークの強化をめざす。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3074727" y="3363139"/>
            <a:ext cx="3131167" cy="43164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南北軸・空港アクセスの充実　なにわ筋線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鉄道インフラの整備</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4" name="図 23"/>
          <p:cNvPicPr>
            <a:picLocks noChangeAspect="1"/>
          </p:cNvPicPr>
          <p:nvPr/>
        </p:nvPicPr>
        <p:blipFill rotWithShape="1">
          <a:blip r:embed="rId4"/>
          <a:srcRect l="8046" b="39998"/>
          <a:stretch/>
        </p:blipFill>
        <p:spPr>
          <a:xfrm>
            <a:off x="3438920" y="4715898"/>
            <a:ext cx="2418020" cy="1737893"/>
          </a:xfrm>
          <a:prstGeom prst="rect">
            <a:avLst/>
          </a:prstGeom>
          <a:ln>
            <a:noFill/>
          </a:ln>
        </p:spPr>
      </p:pic>
      <p:sp>
        <p:nvSpPr>
          <p:cNvPr id="82" name="角丸四角形 81"/>
          <p:cNvSpPr/>
          <p:nvPr/>
        </p:nvSpPr>
        <p:spPr>
          <a:xfrm>
            <a:off x="74995" y="3370759"/>
            <a:ext cx="2901675" cy="333452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4" name="テキスト ボックス 83"/>
          <p:cNvSpPr txBox="1"/>
          <p:nvPr/>
        </p:nvSpPr>
        <p:spPr>
          <a:xfrm>
            <a:off x="36188" y="3788663"/>
            <a:ext cx="293840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ミッシングリンクの解消に引き続き取り組むとともに、高速道路ネットワークを有効に活用するため、都心部の渋滞緩和などに向けた、公平で利用しやすい料金体系の実現をめざす。</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角丸四角形 79"/>
          <p:cNvSpPr/>
          <p:nvPr/>
        </p:nvSpPr>
        <p:spPr>
          <a:xfrm>
            <a:off x="63045" y="3363950"/>
            <a:ext cx="2906005"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ミッシングリンクの解消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高速道路ネットワーク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5" name="図 24"/>
          <p:cNvPicPr>
            <a:picLocks noChangeAspect="1"/>
          </p:cNvPicPr>
          <p:nvPr/>
        </p:nvPicPr>
        <p:blipFill>
          <a:blip r:embed="rId5"/>
          <a:stretch>
            <a:fillRect/>
          </a:stretch>
        </p:blipFill>
        <p:spPr>
          <a:xfrm>
            <a:off x="506202" y="4701638"/>
            <a:ext cx="2034930" cy="1797912"/>
          </a:xfrm>
          <a:prstGeom prst="rect">
            <a:avLst/>
          </a:prstGeom>
        </p:spPr>
      </p:pic>
      <p:sp>
        <p:nvSpPr>
          <p:cNvPr id="18" name="スライド番号プレースホルダー 1"/>
          <p:cNvSpPr>
            <a:spLocks noGrp="1"/>
          </p:cNvSpPr>
          <p:nvPr>
            <p:ph type="sldNum" sz="quarter" idx="12"/>
          </p:nvPr>
        </p:nvSpPr>
        <p:spPr>
          <a:xfrm>
            <a:off x="8426730" y="657442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256056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6057266" y="110715"/>
            <a:ext cx="3023239" cy="3269868"/>
            <a:chOff x="6083901" y="96944"/>
            <a:chExt cx="2901313" cy="3269868"/>
          </a:xfrm>
        </p:grpSpPr>
        <p:sp>
          <p:nvSpPr>
            <p:cNvPr id="11" name="角丸四角形 10"/>
            <p:cNvSpPr/>
            <p:nvPr/>
          </p:nvSpPr>
          <p:spPr>
            <a:xfrm>
              <a:off x="6105214" y="104565"/>
              <a:ext cx="2880000" cy="3262247"/>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角丸四角形 11"/>
            <p:cNvSpPr/>
            <p:nvPr/>
          </p:nvSpPr>
          <p:spPr>
            <a:xfrm>
              <a:off x="6096504" y="96944"/>
              <a:ext cx="2726308" cy="5078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消防　地震・津波対策　感染症対策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安全・危機管理機能の強化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テキスト ボックス 13"/>
            <p:cNvSpPr txBox="1"/>
            <p:nvPr/>
          </p:nvSpPr>
          <p:spPr>
            <a:xfrm>
              <a:off x="6083901" y="590042"/>
              <a:ext cx="2868615" cy="2740552"/>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消防・防災力の向上、さらには西日本の消防・防災の拠点とするため、将来の消防の一元化を進め、府域全体における機能の高度化、最適化を図る。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4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地震や津波などの防災面</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での</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危機管理対策として、</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防潮堤の液状化対策や三</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大水門の更新、密集市街</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地対策など、安全・安心</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なまちづくりを推進する。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大阪健康安全基盤研究所の検査・研究体制や疫学調査研究機能の強化、感染症などの危機事象に対応するため、疫学専門家の育成を推進する。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6" name="角丸四角形 15"/>
          <p:cNvSpPr/>
          <p:nvPr/>
        </p:nvSpPr>
        <p:spPr>
          <a:xfrm>
            <a:off x="3136021" y="5706672"/>
            <a:ext cx="5944484" cy="931487"/>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角丸四角形 16"/>
          <p:cNvSpPr/>
          <p:nvPr/>
        </p:nvSpPr>
        <p:spPr>
          <a:xfrm>
            <a:off x="3136021" y="5708292"/>
            <a:ext cx="1128557" cy="360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民都・大阪</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テキスト ボックス 18"/>
          <p:cNvSpPr txBox="1"/>
          <p:nvPr/>
        </p:nvSpPr>
        <p:spPr>
          <a:xfrm>
            <a:off x="3091483" y="6034778"/>
            <a:ext cx="5949147" cy="60406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スピード感やダイナミズムを社会課題の解決に生かす観点から、公民連携を推進するとともに、「民都・大阪」フィランソロピー会議のもと、引き続きフィランソロピー（寄附や社会的投資等を通じた公益的活動）を促進し、社会課題の解決につなげ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65740" y="3504766"/>
            <a:ext cx="2958849" cy="2362634"/>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角丸四角形 29"/>
          <p:cNvSpPr/>
          <p:nvPr/>
        </p:nvSpPr>
        <p:spPr>
          <a:xfrm>
            <a:off x="64485" y="3494129"/>
            <a:ext cx="2004345"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　下水道　ごみ処理</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生活インフラの最適化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2" name="テキスト ボックス 31"/>
          <p:cNvSpPr txBox="1"/>
          <p:nvPr/>
        </p:nvSpPr>
        <p:spPr>
          <a:xfrm>
            <a:off x="54895" y="3998334"/>
            <a:ext cx="2882191" cy="1735149"/>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府内水道の基盤強化を図るため、大阪広域水道企業団と市町村水道事業者との統合を進めるとともに、市町村間の広域連携を推進し、さらなる技術連携の拡大や人材育成を推進する。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生活インフラである下水道事業やごみ処理事業については、持続性を確保する観点から、広域化・共同化や人材育成などソフト施策の充実を図る。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角丸四角形 35"/>
          <p:cNvSpPr/>
          <p:nvPr/>
        </p:nvSpPr>
        <p:spPr>
          <a:xfrm>
            <a:off x="80815" y="140583"/>
            <a:ext cx="2943775" cy="324000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角丸四角形 36"/>
          <p:cNvSpPr/>
          <p:nvPr/>
        </p:nvSpPr>
        <p:spPr>
          <a:xfrm>
            <a:off x="72105" y="125907"/>
            <a:ext cx="2864982" cy="44596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うめきた２期　新大阪　夢洲・咲洲</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都心部などの拠点エリア形成</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0" y="575014"/>
            <a:ext cx="2963577" cy="108881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に賑わいを呼び込むまちづくりとして、開発中のうめきた２期などの新大阪・大阪エリア、大阪城周辺エリア、なんば・天王寺・あべのエリアなどの都心部や、夢洲・咲洲エリアなどのベイエリアにおける拠点エリアの形成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50" y="1627437"/>
            <a:ext cx="2511827" cy="1439615"/>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025021" y="3041050"/>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（提供：うめきた事業者）</a:t>
            </a:r>
          </a:p>
        </p:txBody>
      </p:sp>
      <p:grpSp>
        <p:nvGrpSpPr>
          <p:cNvPr id="51" name="グループ化 50"/>
          <p:cNvGrpSpPr/>
          <p:nvPr/>
        </p:nvGrpSpPr>
        <p:grpSpPr>
          <a:xfrm>
            <a:off x="3091484" y="132962"/>
            <a:ext cx="3000206" cy="1530870"/>
            <a:chOff x="6149521" y="3566135"/>
            <a:chExt cx="3043171" cy="1530870"/>
          </a:xfrm>
        </p:grpSpPr>
        <p:sp>
          <p:nvSpPr>
            <p:cNvPr id="52" name="角丸四角形 51"/>
            <p:cNvSpPr/>
            <p:nvPr/>
          </p:nvSpPr>
          <p:spPr>
            <a:xfrm>
              <a:off x="6194059" y="3573791"/>
              <a:ext cx="2891272" cy="1523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ts val="14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角丸四角形 52"/>
            <p:cNvSpPr/>
            <p:nvPr/>
          </p:nvSpPr>
          <p:spPr>
            <a:xfrm>
              <a:off x="6189901" y="3566135"/>
              <a:ext cx="2895429" cy="44709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都心部周辺や郊外部の拠点エリア形成</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6149521" y="4048579"/>
              <a:ext cx="3043171" cy="101700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4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都心部の拠点開発効果の波及と多様な働き方・暮らしが選択できるまちの実現に向け、堺都心周辺エリアや中央環状等の都市軸上のエリアにおいて、多様な都市機能を備えた拠点エリアの形成を図る。</a:t>
              </a:r>
            </a:p>
          </p:txBody>
        </p:sp>
      </p:grpSp>
      <p:sp>
        <p:nvSpPr>
          <p:cNvPr id="4" name="角丸四角形 3"/>
          <p:cNvSpPr/>
          <p:nvPr/>
        </p:nvSpPr>
        <p:spPr>
          <a:xfrm>
            <a:off x="3136021" y="3518439"/>
            <a:ext cx="5936102" cy="2091786"/>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角丸四角形 4"/>
          <p:cNvSpPr/>
          <p:nvPr/>
        </p:nvSpPr>
        <p:spPr>
          <a:xfrm>
            <a:off x="3128402" y="3515178"/>
            <a:ext cx="3072104"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スマートシティの実現　</a:t>
            </a:r>
            <a:r>
              <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ORDEN</a:t>
            </a: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の実装</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更なるデータ利活用</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3154102" y="4006375"/>
            <a:ext cx="5854519" cy="145558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市町村</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の支援や地域</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の推進に加え、</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大阪広域データ連携基盤（</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ORDEN</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）の実装と</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更なる発展を図ることにより、大阪全体で</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先端的サービスが提供されるスマートシティ</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の実現をめざす。</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オプトイン型により住民がデータ利活用への参画を促進することで、ウェルビーイングの</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向上と合わせ、環境に配慮した生活様式への転換や社会課題の解決につなげていく。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角丸四角形 33"/>
          <p:cNvSpPr/>
          <p:nvPr/>
        </p:nvSpPr>
        <p:spPr>
          <a:xfrm>
            <a:off x="3149943" y="1882682"/>
            <a:ext cx="2805736" cy="149790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角丸四角形 38"/>
          <p:cNvSpPr/>
          <p:nvPr/>
        </p:nvSpPr>
        <p:spPr>
          <a:xfrm>
            <a:off x="3139484" y="1875828"/>
            <a:ext cx="2410368" cy="4319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自動運転　空飛ぶクルマ　</a:t>
            </a:r>
            <a:r>
              <a:rPr kumimoji="0" lang="en-US" altLang="ja-JP" sz="1200" b="1" i="0" u="none" strike="noStrike" kern="1200" cap="none" spc="0" normalizeH="0" baseline="0" noProof="0" dirty="0" err="1">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MaaS</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0" name="テキスト ボックス 39"/>
          <p:cNvSpPr txBox="1"/>
          <p:nvPr/>
        </p:nvSpPr>
        <p:spPr>
          <a:xfrm>
            <a:off x="3091483" y="2347245"/>
            <a:ext cx="3043171" cy="76565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60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自動運転、空飛ぶクルマ、</a:t>
            </a:r>
            <a:r>
              <a:rPr kumimoji="0" lang="en-US" altLang="ja-JP" sz="105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MaaS</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など、利便性の高い次世代モビリティを、スーパーシティ型国家戦略特区の仕組みも活用しながら、他都市に先駆けて実装していく。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6451800" y="3632943"/>
            <a:ext cx="2387925" cy="1421870"/>
          </a:xfrm>
          <a:prstGeom prst="rect">
            <a:avLst/>
          </a:prstGeom>
        </p:spPr>
      </p:pic>
      <p:pic>
        <p:nvPicPr>
          <p:cNvPr id="33" name="図 32"/>
          <p:cNvPicPr>
            <a:picLocks noChangeAspect="1"/>
          </p:cNvPicPr>
          <p:nvPr/>
        </p:nvPicPr>
        <p:blipFill rotWithShape="1">
          <a:blip r:embed="rId5"/>
          <a:srcRect r="21640"/>
          <a:stretch/>
        </p:blipFill>
        <p:spPr>
          <a:xfrm>
            <a:off x="7850730" y="1517751"/>
            <a:ext cx="1152000" cy="829493"/>
          </a:xfrm>
          <a:prstGeom prst="rect">
            <a:avLst/>
          </a:prstGeom>
        </p:spPr>
      </p:pic>
      <p:sp>
        <p:nvSpPr>
          <p:cNvPr id="35" name="正方形/長方形 34">
            <a:extLst>
              <a:ext uri="{FF2B5EF4-FFF2-40B4-BE49-F238E27FC236}">
                <a16:creationId xmlns:a16="http://schemas.microsoft.com/office/drawing/2014/main" id="{9A678E82-45A0-9695-08BB-1CE38823DA73}"/>
              </a:ext>
            </a:extLst>
          </p:cNvPr>
          <p:cNvSpPr/>
          <p:nvPr/>
        </p:nvSpPr>
        <p:spPr>
          <a:xfrm>
            <a:off x="8120529" y="2322209"/>
            <a:ext cx="959976"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安治川水門 パース図</a:t>
            </a:r>
          </a:p>
        </p:txBody>
      </p:sp>
    </p:spTree>
    <p:extLst>
      <p:ext uri="{BB962C8B-B14F-4D97-AF65-F5344CB8AC3E}">
        <p14:creationId xmlns:p14="http://schemas.microsoft.com/office/powerpoint/2010/main" val="2427522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8500" y="-4986"/>
            <a:ext cx="572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 チャレンジを後押しする機能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p:cNvSpPr/>
          <p:nvPr/>
        </p:nvSpPr>
        <p:spPr>
          <a:xfrm>
            <a:off x="87382" y="294303"/>
            <a:ext cx="8971116" cy="423201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t" anchorCtr="0"/>
          <a:lstStyle/>
          <a:p>
            <a:pPr marL="252000" marR="0" lvl="0" indent="-252000" algn="l" defTabSz="4572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これまでの府市一体の</a:t>
            </a:r>
            <a:r>
              <a:rPr kumimoji="1" lang="ja-JP" altLang="en-US" sz="1300" noProof="0" dirty="0">
                <a:solidFill>
                  <a:schemeClr val="tx1"/>
                </a:solidFill>
                <a:latin typeface="BIZ UDゴシック" panose="020B0400000000000000" pitchFamily="49" charset="-128"/>
                <a:ea typeface="BIZ UDゴシック" panose="020B0400000000000000" pitchFamily="49" charset="-128"/>
              </a:rPr>
              <a:t>取組を</a:t>
            </a:r>
            <a:r>
              <a:rPr kumimoji="1" lang="ja-JP" altLang="en-US" sz="1300" dirty="0">
                <a:solidFill>
                  <a:schemeClr val="tx1"/>
                </a:solidFill>
                <a:latin typeface="BIZ UDゴシック" panose="020B0400000000000000" pitchFamily="49" charset="-128"/>
                <a:ea typeface="BIZ UDゴシック" panose="020B0400000000000000" pitchFamily="49" charset="-128"/>
              </a:rPr>
              <a:t>土台に、大阪人気質（フレンドリー、エネルギッシュ）を生かして、</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大阪を、</a:t>
            </a:r>
            <a:r>
              <a:rPr kumimoji="1" lang="en-US" altLang="ja-JP" sz="1300" dirty="0">
                <a:solidFill>
                  <a:schemeClr val="tx1"/>
                </a:solidFill>
                <a:latin typeface="BIZ UDゴシック" panose="020B0400000000000000" pitchFamily="49" charset="-128"/>
                <a:ea typeface="BIZ UDゴシック" panose="020B0400000000000000" pitchFamily="49" charset="-128"/>
              </a:rPr>
              <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チャレンジが次々生まれる都市にしていく。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50825" marR="0" lvl="0" indent="-250825" algn="l" defTabSz="457200" rtl="0" eaLnBrk="1" fontAlgn="auto" latinLnBrk="0" hangingPunct="1">
              <a:lnSpc>
                <a:spcPct val="100000"/>
              </a:lnSpc>
              <a:spcBef>
                <a:spcPts val="0"/>
              </a:spcBef>
              <a:spcAft>
                <a:spcPts val="600"/>
              </a:spcAft>
              <a:buClrTx/>
              <a:buSzTx/>
              <a:buFontTx/>
              <a:buNone/>
              <a:tabLs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スーパーシティ型国家戦略特区などをはじめ、規制改革や特区の仕組みを拡大し、規制から自由で、民の</a:t>
            </a:r>
            <a:r>
              <a:rPr kumimoji="1" lang="en-US" altLang="ja-JP" sz="1300" dirty="0">
                <a:solidFill>
                  <a:schemeClr val="tx1"/>
                </a:solidFill>
                <a:latin typeface="BIZ UDゴシック" panose="020B0400000000000000" pitchFamily="49" charset="-128"/>
                <a:ea typeface="BIZ UDゴシック" panose="020B0400000000000000" pitchFamily="49" charset="-128"/>
              </a:rPr>
              <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ダイナミズムとスピード感が最大限に生かされる「最先端の実証</a:t>
            </a:r>
            <a:r>
              <a:rPr kumimoji="1" lang="ja-JP" altLang="en-US" sz="1300" dirty="0">
                <a:solidFill>
                  <a:schemeClr val="tx1"/>
                </a:solidFill>
                <a:latin typeface="BIZ UDゴシック" panose="020B0400000000000000" pitchFamily="49" charset="-128"/>
                <a:ea typeface="BIZ UDゴシック" panose="020B0400000000000000" pitchFamily="49" charset="-128"/>
              </a:rPr>
              <a:t>都市」</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323850" lvl="0" indent="-323850">
              <a:spcAft>
                <a:spcPts val="600"/>
              </a:spcAf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大阪で企業が生まれ、大阪で成長できるよう、リスクマネーの供給など、起業やイノベーションを支えるための多様な資金調達のメニューを提供。アジア・世界の活力を呼び込み「国際金融都市</a:t>
            </a:r>
            <a:r>
              <a:rPr kumimoji="1" lang="en-US" altLang="ja-JP" sz="1300" dirty="0">
                <a:solidFill>
                  <a:schemeClr val="tx1"/>
                </a:solidFill>
                <a:latin typeface="BIZ UDゴシック" panose="020B0400000000000000" pitchFamily="49" charset="-128"/>
                <a:ea typeface="BIZ UDゴシック" panose="020B0400000000000000" pitchFamily="49" charset="-128"/>
              </a:rPr>
              <a:t>OSAKA</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大阪公立大学において、若者の人材育成はもとより、大阪の成長に寄与する「都市シンクタンク機能」と「技術インキュベーション機能」を充実。</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大阪観光局による観光面での取組に加え、大阪産業局や大阪産業技術研究所</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による経営支援・技術支援を強化し、中小企業における経営高度化やスタートアップ、イノベーション創出に向けた環境を整備。</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Aft>
                <a:spcPts val="600"/>
              </a:spcAft>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これらの学術研究機関、産業支援機関を核に、教育・研修機能や検査・研究機能、</a:t>
            </a:r>
            <a:r>
              <a:rPr kumimoji="1" lang="en-US" altLang="ja-JP" sz="1300" dirty="0">
                <a:solidFill>
                  <a:schemeClr val="tx1"/>
                </a:solidFill>
                <a:latin typeface="BIZ UDゴシック" panose="020B0400000000000000" pitchFamily="49" charset="-128"/>
                <a:ea typeface="BIZ UDゴシック" panose="020B0400000000000000" pitchFamily="49" charset="-128"/>
              </a:rPr>
              <a:t>ORDEN</a:t>
            </a:r>
            <a:r>
              <a:rPr kumimoji="1" lang="ja-JP" altLang="en-US" sz="1300" dirty="0">
                <a:solidFill>
                  <a:schemeClr val="tx1"/>
                </a:solidFill>
                <a:latin typeface="BIZ UDゴシック" panose="020B0400000000000000" pitchFamily="49" charset="-128"/>
                <a:ea typeface="BIZ UDゴシック" panose="020B0400000000000000" pitchFamily="49" charset="-128"/>
              </a:rPr>
              <a:t>を活用した市場データなどの連携機能を、広く経済界や大学などとともに、中小企業やスタートアップ支援の一元的な都市共通基盤として整備。</a:t>
            </a: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若者をはじめ、ユニークな発想を持つ人が出会い、新規事業・社会課題の解決の新しいアイデアが磨かれる、</a:t>
            </a:r>
            <a:r>
              <a:rPr kumimoji="1" lang="ja-JP" altLang="en-US" sz="1300" dirty="0">
                <a:solidFill>
                  <a:schemeClr val="tx1"/>
                </a:solidFill>
                <a:latin typeface="BIZ UDゴシック" panose="020B0400000000000000" pitchFamily="49" charset="-128"/>
                <a:ea typeface="BIZ UDゴシック" panose="020B0400000000000000" pitchFamily="49" charset="-128"/>
              </a:rPr>
              <a:t>大阪ならではの「おもろい」アイデアの出会う</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場を多く創設。</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などにおいて、学び直しやリカレント教育を充実。加えて、経済界などと連携して人材マッチングの仕組みづくりを進めることで、人材の流動化を加速。高度人材の国内外からの呼び込みとあわせて、成長分野への人材供給を推進。</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角丸四角形 5"/>
          <p:cNvSpPr/>
          <p:nvPr/>
        </p:nvSpPr>
        <p:spPr>
          <a:xfrm>
            <a:off x="87382" y="4574967"/>
            <a:ext cx="4581967" cy="2245405"/>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角丸四角形 6"/>
          <p:cNvSpPr/>
          <p:nvPr/>
        </p:nvSpPr>
        <p:spPr>
          <a:xfrm>
            <a:off x="79762" y="4560932"/>
            <a:ext cx="4075143"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「最先端の実証都市」の確立</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（特区制度のフル活用）</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テキスト ボックス 7"/>
          <p:cNvSpPr txBox="1"/>
          <p:nvPr/>
        </p:nvSpPr>
        <p:spPr>
          <a:xfrm>
            <a:off x="52965" y="4972172"/>
            <a:ext cx="3101547" cy="181209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大阪は東京に次ぐ経済規模と寛容性など、首都圏では難しいトライ・アンド・エラーを行うことができる最適な都市。</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これまでの特区などの制度的検証を民間の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意見も聴きながら実施。</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それを踏まえ、現状の規制改革や特区の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仕組みを拡大するとともに、リビングラボ</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の仕組みを広げていくなど、副首都として、</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規制から自由な実証都市を実現していく。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 name="角丸四角形 10"/>
          <p:cNvSpPr/>
          <p:nvPr/>
        </p:nvSpPr>
        <p:spPr>
          <a:xfrm>
            <a:off x="4846867" y="4574967"/>
            <a:ext cx="4126129" cy="2245403"/>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角丸四角形 11"/>
          <p:cNvSpPr/>
          <p:nvPr/>
        </p:nvSpPr>
        <p:spPr>
          <a:xfrm>
            <a:off x="4839247" y="4560932"/>
            <a:ext cx="3449407"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国際金融都市の実現</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（リスクマネーの供給）</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テキスト ボックス 12"/>
          <p:cNvSpPr txBox="1"/>
          <p:nvPr/>
        </p:nvSpPr>
        <p:spPr>
          <a:xfrm>
            <a:off x="4885972" y="4994530"/>
            <a:ext cx="4172526" cy="1611586"/>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多様な資金ニーズに対応できるよう、</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ベンチャーキャピタル、ファンド、</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税制優遇など、企業誘致のインセンティブ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や投資・資金調達の仕組みを整備していく。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indent="0">
              <a:lnSpc>
                <a:spcPts val="1200"/>
              </a:lnSpc>
              <a:buFontTx/>
              <a:buNone/>
              <a:defRPr/>
            </a:pPr>
            <a:r>
              <a:rPr lang="ja-JP" altLang="en-US" sz="1050" dirty="0">
                <a:latin typeface="BIZ UDゴシック" panose="020B0400000000000000" pitchFamily="49" charset="-128"/>
                <a:ea typeface="BIZ UDゴシック" panose="020B0400000000000000" pitchFamily="49" charset="-128"/>
              </a:rPr>
              <a:t>○ あわせて、エッジの効いた先駆的な</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金融商品・市場の形成などを進め、</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アジア・世界から投資を呼び込み、</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ビジネスチャンスが生まれる</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「国際金融都市</a:t>
            </a:r>
            <a:r>
              <a:rPr lang="en-US" altLang="ja-JP" sz="1050" dirty="0">
                <a:latin typeface="BIZ UDゴシック" panose="020B0400000000000000" pitchFamily="49" charset="-128"/>
                <a:ea typeface="BIZ UDゴシック" panose="020B0400000000000000" pitchFamily="49" charset="-128"/>
              </a:rPr>
              <a:t>OSAKA</a:t>
            </a:r>
            <a:r>
              <a:rPr lang="ja-JP" altLang="en-US" sz="1050" dirty="0">
                <a:latin typeface="BIZ UDゴシック" panose="020B0400000000000000" pitchFamily="49" charset="-128"/>
                <a:ea typeface="BIZ UDゴシック" panose="020B0400000000000000" pitchFamily="49" charset="-128"/>
              </a:rPr>
              <a:t>」を実現していく</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672" y="5177632"/>
            <a:ext cx="1081655" cy="1296000"/>
          </a:xfrm>
          <a:prstGeom prst="rect">
            <a:avLst/>
          </a:prstGeom>
        </p:spPr>
      </p:pic>
      <p:sp>
        <p:nvSpPr>
          <p:cNvPr id="21" name="正方形/長方形 20">
            <a:extLst>
              <a:ext uri="{FF2B5EF4-FFF2-40B4-BE49-F238E27FC236}">
                <a16:creationId xmlns:a16="http://schemas.microsoft.com/office/drawing/2014/main" id="{9A678E82-45A0-9695-08BB-1CE38823DA73}"/>
              </a:ext>
            </a:extLst>
          </p:cNvPr>
          <p:cNvSpPr/>
          <p:nvPr/>
        </p:nvSpPr>
        <p:spPr>
          <a:xfrm>
            <a:off x="7516626" y="6497686"/>
            <a:ext cx="1421953" cy="29238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大阪取引所</a:t>
            </a:r>
            <a:endParaRPr kumimoji="1"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6" name="図 15"/>
          <p:cNvPicPr>
            <a:picLocks noChangeAspect="1"/>
          </p:cNvPicPr>
          <p:nvPr/>
        </p:nvPicPr>
        <p:blipFill>
          <a:blip r:embed="rId3"/>
          <a:stretch>
            <a:fillRect/>
          </a:stretch>
        </p:blipFill>
        <p:spPr>
          <a:xfrm>
            <a:off x="3240014" y="4988152"/>
            <a:ext cx="1191095" cy="885686"/>
          </a:xfrm>
          <a:prstGeom prst="rect">
            <a:avLst/>
          </a:prstGeom>
        </p:spPr>
      </p:pic>
      <p:pic>
        <p:nvPicPr>
          <p:cNvPr id="17" name="図 16"/>
          <p:cNvPicPr>
            <a:picLocks noChangeAspect="1"/>
          </p:cNvPicPr>
          <p:nvPr/>
        </p:nvPicPr>
        <p:blipFill>
          <a:blip r:embed="rId4"/>
          <a:stretch>
            <a:fillRect/>
          </a:stretch>
        </p:blipFill>
        <p:spPr>
          <a:xfrm>
            <a:off x="3325675" y="5889818"/>
            <a:ext cx="1019772" cy="761707"/>
          </a:xfrm>
          <a:prstGeom prst="rect">
            <a:avLst/>
          </a:prstGeom>
        </p:spPr>
      </p:pic>
      <p:sp>
        <p:nvSpPr>
          <p:cNvPr id="22" name="正方形/長方形 21">
            <a:extLst>
              <a:ext uri="{FF2B5EF4-FFF2-40B4-BE49-F238E27FC236}">
                <a16:creationId xmlns:a16="http://schemas.microsoft.com/office/drawing/2014/main" id="{9A678E82-45A0-9695-08BB-1CE38823DA73}"/>
              </a:ext>
            </a:extLst>
          </p:cNvPr>
          <p:cNvSpPr/>
          <p:nvPr/>
        </p:nvSpPr>
        <p:spPr>
          <a:xfrm>
            <a:off x="2378365" y="6561845"/>
            <a:ext cx="2527625" cy="276999"/>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出典：大阪府・大阪市</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a:defRPr/>
            </a:pPr>
            <a:r>
              <a:rPr kumimoji="1" lang="ja-JP" altLang="en-US" sz="600" dirty="0">
                <a:latin typeface="BIZ UDゴシック" panose="020B0400000000000000" pitchFamily="49" charset="-128"/>
                <a:ea typeface="BIZ UDゴシック" panose="020B0400000000000000" pitchFamily="49" charset="-128"/>
              </a:rPr>
              <a:t>　　　</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「大阪版万博アクションプラン（</a:t>
            </a:r>
            <a:r>
              <a:rPr kumimoji="1" lang="en-US" altLang="ja-JP" sz="600" dirty="0">
                <a:latin typeface="BIZ UDゴシック" panose="020B0400000000000000" pitchFamily="49" charset="-128"/>
                <a:ea typeface="BIZ UDゴシック" panose="020B0400000000000000" pitchFamily="49" charset="-128"/>
              </a:rPr>
              <a:t>2022</a:t>
            </a:r>
            <a:r>
              <a:rPr kumimoji="1" lang="ja-JP" altLang="en-US" sz="600" dirty="0">
                <a:latin typeface="BIZ UDゴシック" panose="020B0400000000000000" pitchFamily="49" charset="-128"/>
                <a:ea typeface="BIZ UDゴシック" panose="020B0400000000000000" pitchFamily="49" charset="-128"/>
              </a:rPr>
              <a:t>年</a:t>
            </a:r>
            <a:r>
              <a:rPr kumimoji="1" lang="en-US" altLang="ja-JP" sz="600" dirty="0">
                <a:latin typeface="BIZ UDゴシック" panose="020B0400000000000000" pitchFamily="49" charset="-128"/>
                <a:ea typeface="BIZ UDゴシック" panose="020B0400000000000000" pitchFamily="49" charset="-128"/>
              </a:rPr>
              <a:t>12</a:t>
            </a:r>
            <a:r>
              <a:rPr kumimoji="1" lang="ja-JP" altLang="en-US" sz="600" dirty="0">
                <a:latin typeface="BIZ UDゴシック" panose="020B0400000000000000" pitchFamily="49" charset="-128"/>
                <a:ea typeface="BIZ UDゴシック" panose="020B0400000000000000" pitchFamily="49" charset="-128"/>
              </a:rPr>
              <a:t>月改訂版）」</a:t>
            </a:r>
          </a:p>
        </p:txBody>
      </p:sp>
      <p:sp>
        <p:nvSpPr>
          <p:cNvPr id="1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p:cNvSpPr txBox="1"/>
          <p:nvPr/>
        </p:nvSpPr>
        <p:spPr>
          <a:xfrm>
            <a:off x="3736033" y="5718596"/>
            <a:ext cx="771365" cy="169277"/>
          </a:xfrm>
          <a:prstGeom prst="rect">
            <a:avLst/>
          </a:prstGeom>
          <a:noFill/>
        </p:spPr>
        <p:txBody>
          <a:bodyPr wrap="none" rtlCol="0">
            <a:spAutoFit/>
          </a:bodyPr>
          <a:lstStyle/>
          <a:p>
            <a:r>
              <a:rPr lang="ja-JP" altLang="ja-JP" sz="500" dirty="0">
                <a:solidFill>
                  <a:schemeClr val="bg1"/>
                </a:solidFill>
                <a:latin typeface="BIZ UDゴシック" panose="020B0400000000000000" pitchFamily="49" charset="-128"/>
                <a:ea typeface="BIZ UDゴシック" panose="020B0400000000000000" pitchFamily="49" charset="-128"/>
              </a:rPr>
              <a:t>画像：経済産業省</a:t>
            </a:r>
            <a:r>
              <a:rPr lang="en-US" altLang="ja-JP" sz="500" dirty="0">
                <a:solidFill>
                  <a:schemeClr val="bg1"/>
                </a:solidFill>
                <a:latin typeface="BIZ UDゴシック" panose="020B0400000000000000" pitchFamily="49" charset="-128"/>
                <a:ea typeface="BIZ UDゴシック" panose="020B0400000000000000" pitchFamily="49" charset="-128"/>
              </a:rPr>
              <a:t>HP</a:t>
            </a:r>
            <a:endParaRPr kumimoji="1" lang="ja-JP" altLang="en-US" sz="5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04079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51595" y="531297"/>
            <a:ext cx="2870598" cy="285853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大阪産業局が中心となり、専門家・サポーターとともに、中小企業の経営力強化、創業支援、国際ビジネス支援</a:t>
            </a:r>
            <a:r>
              <a:rPr lang="ja-JP" altLang="en-US" sz="1050" dirty="0">
                <a:latin typeface="BIZ UDゴシック" panose="020B0400000000000000" pitchFamily="49" charset="-128"/>
                <a:ea typeface="BIZ UDゴシック" panose="020B0400000000000000" pitchFamily="49" charset="-128"/>
              </a:rPr>
              <a:t>、事業</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承継支援などを引き続き実施。</a:t>
            </a:r>
            <a:r>
              <a:rPr lang="ja-JP" altLang="en-US" sz="1050" dirty="0">
                <a:latin typeface="BIZ UDゴシック" panose="020B0400000000000000" pitchFamily="49" charset="-128"/>
                <a:ea typeface="BIZ UDゴシック" panose="020B0400000000000000" pitchFamily="49" charset="-128"/>
              </a:rPr>
              <a:t>加えて、</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経営人材の育成、スタートアップの裾野拡大、チャレンジしやすい環境づくり</a:t>
            </a:r>
            <a:r>
              <a:rPr lang="ja-JP" altLang="en-US" sz="1050" dirty="0">
                <a:latin typeface="BIZ UDゴシック" panose="020B0400000000000000" pitchFamily="49" charset="-128"/>
                <a:ea typeface="BIZ UDゴシック" panose="020B0400000000000000" pitchFamily="49" charset="-128"/>
              </a:rPr>
              <a:t>を進める</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大阪観光局が中心となり、観光関連産業の高付加価値化や新しい多様なサービス展開などを支援していく。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lang="ja-JP" altLang="en-US" sz="1050" dirty="0">
                <a:latin typeface="BIZ UDゴシック" panose="020B0400000000000000" pitchFamily="49" charset="-128"/>
                <a:ea typeface="BIZ UDゴシック" panose="020B0400000000000000" pitchFamily="49" charset="-128"/>
              </a:rPr>
              <a:t>大阪産業技術研究所が中心となり、産学官連携によるオープンイノベーションを推進しながら、多様な分野の技術支援に対応。環境など社会課題の解決にも資する研究を拡大。関西の他の公設試との連携を進める。</a:t>
            </a:r>
            <a:endParaRPr lang="en-US" altLang="ja-JP" sz="1050" dirty="0">
              <a:latin typeface="BIZ UDゴシック" panose="020B0400000000000000" pitchFamily="49" charset="-128"/>
              <a:ea typeface="BIZ UDゴシック" panose="020B0400000000000000" pitchFamily="49" charset="-128"/>
            </a:endParaRPr>
          </a:p>
        </p:txBody>
      </p:sp>
      <p:sp>
        <p:nvSpPr>
          <p:cNvPr id="14" name="角丸四角形 13"/>
          <p:cNvSpPr/>
          <p:nvPr/>
        </p:nvSpPr>
        <p:spPr>
          <a:xfrm>
            <a:off x="6162561" y="142875"/>
            <a:ext cx="2884301" cy="3332479"/>
          </a:xfrm>
          <a:prstGeom prst="roundRect">
            <a:avLst>
              <a:gd name="adj" fmla="val 39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6153470" y="138162"/>
            <a:ext cx="2680708" cy="54634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「おもろい」アイデアの出会う場</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→スタートアップ、イノベーション</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テキスト ボックス 16"/>
          <p:cNvSpPr txBox="1"/>
          <p:nvPr/>
        </p:nvSpPr>
        <p:spPr>
          <a:xfrm>
            <a:off x="6234398" y="709563"/>
            <a:ext cx="2774405" cy="996032"/>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イデアと挑戦心をもった若者など多くの人が集まるということが発展の基盤。こうした人が出会い、新規事業・社会課題解決の新しいアイデアが磨かれ、社会に実装されていく多くの場を経済界、大学などと連携して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正方形/長方形 18"/>
          <p:cNvSpPr/>
          <p:nvPr/>
        </p:nvSpPr>
        <p:spPr>
          <a:xfrm>
            <a:off x="6247174" y="1713210"/>
            <a:ext cx="2748852" cy="1717284"/>
          </a:xfrm>
          <a:prstGeom prst="rect">
            <a:avLst/>
          </a:prstGeom>
          <a:solidFill>
            <a:schemeClr val="bg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民間</a:t>
            </a:r>
            <a:r>
              <a:rPr kumimoji="1"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の取組事例：</a:t>
            </a: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QUINTBRIDGE】</a:t>
            </a:r>
          </a:p>
          <a:p>
            <a:pPr marL="82550" lvl="0">
              <a:spcBef>
                <a:spcPts val="600"/>
              </a:spcBef>
              <a:defRPr/>
            </a:pPr>
            <a:r>
              <a:rPr kumimoji="1" lang="en-US" altLang="ja-JP" sz="1000" dirty="0">
                <a:solidFill>
                  <a:schemeClr val="tx1"/>
                </a:solidFill>
                <a:latin typeface="BIZ UDゴシック" panose="020B0400000000000000" pitchFamily="49" charset="-128"/>
                <a:ea typeface="BIZ UDゴシック" panose="020B0400000000000000" pitchFamily="49" charset="-128"/>
              </a:rPr>
              <a:t>NTT</a:t>
            </a:r>
            <a:r>
              <a:rPr kumimoji="1" lang="ja-JP" altLang="en-US" sz="1000" dirty="0">
                <a:solidFill>
                  <a:schemeClr val="tx1"/>
                </a:solidFill>
                <a:latin typeface="BIZ UDゴシック" panose="020B0400000000000000" pitchFamily="49" charset="-128"/>
                <a:ea typeface="BIZ UDゴシック" panose="020B0400000000000000" pitchFamily="49" charset="-128"/>
              </a:rPr>
              <a:t>西日本が運営。</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企業・スタート</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アップ・自治体・</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大学などと共に、</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「業界・地域課題の</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解決」と「未来社会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の創造」をめざして</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いる。</a:t>
            </a:r>
            <a:endPar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3129218" y="142875"/>
            <a:ext cx="2880000" cy="33240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角丸四角形 29"/>
          <p:cNvSpPr/>
          <p:nvPr/>
        </p:nvSpPr>
        <p:spPr>
          <a:xfrm>
            <a:off x="3123037" y="136824"/>
            <a:ext cx="2268847" cy="636853"/>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技術インキュベーション機能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都市シンクタンク機能</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発揮</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8" name="テキスト ボックス 27"/>
          <p:cNvSpPr txBox="1"/>
          <p:nvPr/>
        </p:nvSpPr>
        <p:spPr>
          <a:xfrm>
            <a:off x="3169069" y="804640"/>
            <a:ext cx="2673008" cy="2411805"/>
          </a:xfrm>
          <a:prstGeom prst="rect">
            <a:avLst/>
          </a:prstGeom>
          <a:noFill/>
          <a:ln>
            <a:noFill/>
            <a:prstDash val="sysDot"/>
          </a:ln>
        </p:spPr>
        <p:txBody>
          <a:bodyPr wrap="square" lIns="36000" tIns="36000" rIns="36000" bIns="36000" rtlCol="0" anchor="t" anchorCtr="0">
            <a:spAutoFit/>
          </a:bodyPr>
          <a:lstStyle/>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理系・文系・医療系の幅広い学問体系を擁する総合大学として、様々な社会課題解決に総合知を結集して取り組む。</a:t>
            </a:r>
            <a:r>
              <a:rPr lang="en-US" altLang="ja-JP" sz="1050" dirty="0">
                <a:latin typeface="BIZ UDゴシック" panose="020B0400000000000000" pitchFamily="49" charset="-128"/>
                <a:ea typeface="BIZ UDゴシック" panose="020B0400000000000000" pitchFamily="49" charset="-128"/>
              </a:rPr>
              <a:t/>
            </a:r>
            <a:br>
              <a:rPr lang="en-US" altLang="ja-JP" sz="1050" dirty="0">
                <a:latin typeface="BIZ UDゴシック" panose="020B0400000000000000" pitchFamily="49" charset="-128"/>
                <a:ea typeface="BIZ UDゴシック" panose="020B0400000000000000" pitchFamily="49" charset="-128"/>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「教育」、「研究」、「社会貢献」の基本機能に加え、「都市シンクタンク機能」、「技術インキュベーション機能」を発揮し大阪の成長に寄与。</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各キャンパスに「産学官民共創リビングラボ」を配置し、「全学ネットワーク型イノベーションエコシステム」を構築することで、産学官共創により社会課題の解決に貢献する「知の拠点」をめざす。</a:t>
            </a:r>
            <a:endPar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97055" y="3661921"/>
            <a:ext cx="2880000" cy="3143409"/>
          </a:xfrm>
          <a:prstGeom prst="roundRect">
            <a:avLst>
              <a:gd name="adj" fmla="val 8809"/>
            </a:avLst>
          </a:prstGeom>
          <a:noFill/>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テキスト ボックス 39"/>
          <p:cNvSpPr txBox="1"/>
          <p:nvPr/>
        </p:nvSpPr>
        <p:spPr>
          <a:xfrm>
            <a:off x="103992" y="4174139"/>
            <a:ext cx="2792888" cy="996033"/>
          </a:xfrm>
          <a:prstGeom prst="rect">
            <a:avLst/>
          </a:prstGeom>
          <a:noFill/>
          <a:ln>
            <a:noFill/>
          </a:ln>
        </p:spPr>
        <p:txBody>
          <a:bodyPr wrap="square" lIns="36000" tIns="36000" rIns="36000" bIns="36000" rtlCol="0" anchor="t" anchorCtr="0">
            <a:spAutoFit/>
          </a:bodyPr>
          <a:lstStyle/>
          <a:p>
            <a:pPr marL="171450" lvl="0" indent="-171450">
              <a:lnSpc>
                <a:spcPts val="1200"/>
              </a:lnSpc>
              <a:buFontTx/>
              <a:buChar char="○"/>
              <a:defRPr/>
            </a:pPr>
            <a:r>
              <a:rPr lang="ja-JP" altLang="en-US" sz="1050" dirty="0">
                <a:solidFill>
                  <a:prstClr val="black"/>
                </a:solidFill>
                <a:latin typeface="BIZ UDゴシック" panose="020B0400000000000000" pitchFamily="49" charset="-128"/>
                <a:ea typeface="BIZ UDゴシック" panose="020B0400000000000000" pitchFamily="49" charset="-128"/>
              </a:rPr>
              <a:t>大阪産業局、大阪産業技術研究所、大阪公立大学を核に、広く経済界、大学などとも連携して、中小企業、スタートアップ向けの教育・研修機能や検査・研究</a:t>
            </a:r>
            <a:r>
              <a:rPr lang="ja-JP" altLang="en-US" sz="1050" dirty="0">
                <a:latin typeface="BIZ UDゴシック" panose="020B0400000000000000" pitchFamily="49" charset="-128"/>
                <a:ea typeface="BIZ UDゴシック" panose="020B0400000000000000" pitchFamily="49" charset="-128"/>
              </a:rPr>
              <a:t>機能、</a:t>
            </a:r>
            <a:r>
              <a:rPr lang="en-US" altLang="ja-JP" sz="1050" dirty="0">
                <a:latin typeface="BIZ UDゴシック" panose="020B0400000000000000" pitchFamily="49" charset="-128"/>
                <a:ea typeface="BIZ UDゴシック" panose="020B0400000000000000" pitchFamily="49" charset="-128"/>
              </a:rPr>
              <a:t>ORDEN</a:t>
            </a:r>
            <a:r>
              <a:rPr lang="ja-JP" altLang="en-US" sz="1050" dirty="0">
                <a:latin typeface="BIZ UDゴシック" panose="020B0400000000000000" pitchFamily="49" charset="-128"/>
                <a:ea typeface="BIZ UDゴシック" panose="020B0400000000000000" pitchFamily="49" charset="-128"/>
              </a:rPr>
              <a:t>を活用した市場データ等の連携機能を</a:t>
            </a:r>
            <a:r>
              <a:rPr lang="ja-JP" altLang="en-US" sz="1050" dirty="0">
                <a:solidFill>
                  <a:prstClr val="black"/>
                </a:solidFill>
                <a:latin typeface="BIZ UDゴシック" panose="020B0400000000000000" pitchFamily="49" charset="-128"/>
                <a:ea typeface="BIZ UDゴシック" panose="020B0400000000000000" pitchFamily="49" charset="-128"/>
              </a:rPr>
              <a:t>都市共通基盤として整備していく。</a:t>
            </a:r>
          </a:p>
        </p:txBody>
      </p:sp>
      <p:sp>
        <p:nvSpPr>
          <p:cNvPr id="53" name="角丸四角形 52"/>
          <p:cNvSpPr/>
          <p:nvPr/>
        </p:nvSpPr>
        <p:spPr>
          <a:xfrm>
            <a:off x="3136889" y="3661921"/>
            <a:ext cx="2870481" cy="314340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角丸四角形 53"/>
          <p:cNvSpPr/>
          <p:nvPr/>
        </p:nvSpPr>
        <p:spPr>
          <a:xfrm>
            <a:off x="3129994" y="3654301"/>
            <a:ext cx="2827436" cy="45625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「チャレンジ、トライ＆</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エラー」</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評価</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人材育成環境の構築</a:t>
            </a:r>
          </a:p>
        </p:txBody>
      </p:sp>
      <p:sp>
        <p:nvSpPr>
          <p:cNvPr id="56" name="正方形/長方形 55"/>
          <p:cNvSpPr/>
          <p:nvPr/>
        </p:nvSpPr>
        <p:spPr>
          <a:xfrm>
            <a:off x="3169069" y="4160956"/>
            <a:ext cx="2838301" cy="2624684"/>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大学等で学んだ学生の大阪への定着や</a:t>
            </a:r>
            <a:r>
              <a:rPr lang="en-US" altLang="ja-JP" sz="1050" dirty="0">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ターンの促進に加えて、転職、</a:t>
            </a:r>
            <a:r>
              <a:rPr lang="ja-JP" altLang="en-US" sz="1050" dirty="0">
                <a:latin typeface="BIZ UDゴシック" panose="020B0400000000000000" pitchFamily="49" charset="-128"/>
                <a:ea typeface="BIZ UDゴシック" panose="020B0400000000000000" pitchFamily="49" charset="-128"/>
              </a:rPr>
              <a:t>スタート</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アップなど、失敗をおそれず何度もチャレンジできる環境を整え、国内外から高度人材の呼び込みを進める</a:t>
            </a:r>
            <a:r>
              <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5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大阪公立大学などの学術研究機関の集積を生かして、高度人材の育成を進める。</a:t>
            </a:r>
            <a:endParaRPr lang="en-US" altLang="ja-JP" sz="1050" dirty="0">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リカレント教育のハードルとなっている職場理解を深めるための啓発に経済界と連携して取り組む。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あわせて、大阪公立大学における学び直し　 の機会の充実などにより他大学の取組を先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導していく。</a:t>
            </a:r>
          </a:p>
        </p:txBody>
      </p:sp>
      <p:sp>
        <p:nvSpPr>
          <p:cNvPr id="58" name="角丸四角形 57"/>
          <p:cNvSpPr/>
          <p:nvPr/>
        </p:nvSpPr>
        <p:spPr>
          <a:xfrm>
            <a:off x="6161090" y="3657600"/>
            <a:ext cx="2808000" cy="314773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角丸四角形 58"/>
          <p:cNvSpPr/>
          <p:nvPr/>
        </p:nvSpPr>
        <p:spPr>
          <a:xfrm>
            <a:off x="6153470" y="3650994"/>
            <a:ext cx="2005638"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人材マッチングシステム</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成長分野へ人材流動</a:t>
            </a:r>
            <a:endPar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p:cNvSpPr/>
          <p:nvPr/>
        </p:nvSpPr>
        <p:spPr>
          <a:xfrm>
            <a:off x="6236725" y="4163480"/>
            <a:ext cx="2769749" cy="1137097"/>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学び直しとも連動させながら、人材のマッチングの仕組みを経済界と検討。</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8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求人企業のニーズと必要なスキル、給与・処遇等に関するデータを見える化。スキルアップとマッチングにつなげるシステムの実現に取り組む。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5" name="右矢印 64"/>
          <p:cNvSpPr/>
          <p:nvPr/>
        </p:nvSpPr>
        <p:spPr>
          <a:xfrm>
            <a:off x="6044496" y="1055058"/>
            <a:ext cx="117738" cy="689813"/>
          </a:xfrm>
          <a:prstGeom prst="rightArrow">
            <a:avLst>
              <a:gd name="adj1" fmla="val 50000"/>
              <a:gd name="adj2" fmla="val 100000"/>
            </a:avLst>
          </a:prstGeom>
          <a:solidFill>
            <a:schemeClr val="accent1">
              <a:lumMod val="60000"/>
              <a:lumOff val="4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 name="下矢印 2"/>
          <p:cNvSpPr/>
          <p:nvPr/>
        </p:nvSpPr>
        <p:spPr>
          <a:xfrm>
            <a:off x="1202727" y="3473758"/>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5" name="下矢印 74"/>
          <p:cNvSpPr/>
          <p:nvPr/>
        </p:nvSpPr>
        <p:spPr>
          <a:xfrm rot="2700000">
            <a:off x="2837747" y="3356083"/>
            <a:ext cx="392866" cy="340721"/>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3" name="楕円 62"/>
          <p:cNvSpPr/>
          <p:nvPr/>
        </p:nvSpPr>
        <p:spPr>
          <a:xfrm>
            <a:off x="8079634" y="5516058"/>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成長分野</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の企業</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30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ライフサイエンス、   </a:t>
            </a:r>
            <a:r>
              <a:rPr kumimoji="1" lang="en-US" altLang="ja-JP" sz="600" dirty="0">
                <a:solidFill>
                  <a:schemeClr val="tx1"/>
                </a:solidFill>
                <a:latin typeface="BIZ UDPゴシック" panose="020B0400000000000000" pitchFamily="50" charset="-128"/>
                <a:ea typeface="BIZ UDPゴシック" panose="020B0400000000000000" pitchFamily="50" charset="-128"/>
              </a:rPr>
              <a:t>  </a:t>
            </a: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a:t>
            </a:r>
            <a:endParaRPr kumimoji="1" lang="en-US" altLang="ja-JP"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エネルギーなど</a:t>
            </a:r>
          </a:p>
        </p:txBody>
      </p:sp>
      <p:grpSp>
        <p:nvGrpSpPr>
          <p:cNvPr id="11" name="グループ化 10"/>
          <p:cNvGrpSpPr/>
          <p:nvPr/>
        </p:nvGrpSpPr>
        <p:grpSpPr>
          <a:xfrm>
            <a:off x="6192154" y="5295619"/>
            <a:ext cx="2649644" cy="1372803"/>
            <a:chOff x="6192154" y="5399902"/>
            <a:chExt cx="2649644" cy="1372803"/>
          </a:xfrm>
        </p:grpSpPr>
        <p:sp>
          <p:nvSpPr>
            <p:cNvPr id="70" name="正方形/長方形 69"/>
            <p:cNvSpPr/>
            <p:nvPr/>
          </p:nvSpPr>
          <p:spPr>
            <a:xfrm>
              <a:off x="6871819" y="6463701"/>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成長分野への流動性を高める</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正方形/長方形 73"/>
            <p:cNvSpPr/>
            <p:nvPr/>
          </p:nvSpPr>
          <p:spPr>
            <a:xfrm>
              <a:off x="6192154" y="5399902"/>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6263454" y="5625283"/>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7200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現在の就業先</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転職希望者</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大かっこ 4"/>
            <p:cNvSpPr/>
            <p:nvPr/>
          </p:nvSpPr>
          <p:spPr>
            <a:xfrm>
              <a:off x="8197792" y="6017075"/>
              <a:ext cx="644006" cy="26967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241386" y="5609795"/>
              <a:ext cx="735771" cy="864671"/>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スキルアップ</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マッチング</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データ集積</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4" name="正方形/長方形 63"/>
            <p:cNvSpPr/>
            <p:nvPr/>
          </p:nvSpPr>
          <p:spPr>
            <a:xfrm>
              <a:off x="7308675" y="6056761"/>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キャリア、</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希望業務など</a:t>
              </a:r>
            </a:p>
          </p:txBody>
        </p:sp>
        <p:sp>
          <p:nvSpPr>
            <p:cNvPr id="66" name="正方形/長方形 65"/>
            <p:cNvSpPr/>
            <p:nvPr/>
          </p:nvSpPr>
          <p:spPr>
            <a:xfrm>
              <a:off x="7652359" y="6056760"/>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必要なスキル、</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処遇など</a:t>
              </a:r>
            </a:p>
          </p:txBody>
        </p:sp>
        <p:sp>
          <p:nvSpPr>
            <p:cNvPr id="25" name="U ターン矢印 24"/>
            <p:cNvSpPr/>
            <p:nvPr/>
          </p:nvSpPr>
          <p:spPr>
            <a:xfrm flipV="1">
              <a:off x="6665673" y="6472164"/>
              <a:ext cx="1973372" cy="300541"/>
            </a:xfrm>
            <a:prstGeom prst="uturnArrow">
              <a:avLst>
                <a:gd name="adj1" fmla="val 25399"/>
                <a:gd name="adj2" fmla="val 25000"/>
                <a:gd name="adj3" fmla="val 30545"/>
                <a:gd name="adj4" fmla="val 43750"/>
                <a:gd name="adj5" fmla="val 993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grpSp>
      <p:grpSp>
        <p:nvGrpSpPr>
          <p:cNvPr id="10" name="グループ化 9"/>
          <p:cNvGrpSpPr/>
          <p:nvPr/>
        </p:nvGrpSpPr>
        <p:grpSpPr>
          <a:xfrm>
            <a:off x="60451" y="5208065"/>
            <a:ext cx="2820619" cy="1551470"/>
            <a:chOff x="69324" y="5228125"/>
            <a:chExt cx="2820619" cy="1551470"/>
          </a:xfrm>
        </p:grpSpPr>
        <p:sp>
          <p:nvSpPr>
            <p:cNvPr id="88" name="正方形/長方形 87"/>
            <p:cNvSpPr/>
            <p:nvPr/>
          </p:nvSpPr>
          <p:spPr>
            <a:xfrm>
              <a:off x="1361304" y="5298865"/>
              <a:ext cx="972000" cy="1480730"/>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共通のビジネス</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基盤の整備</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30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大阪産業局、大阪</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産業技術研究所、</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大阪公立大学等</a:t>
              </a:r>
              <a:endPar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87" name="正方形/長方形 86"/>
            <p:cNvSpPr/>
            <p:nvPr/>
          </p:nvSpPr>
          <p:spPr>
            <a:xfrm>
              <a:off x="199195" y="5633087"/>
              <a:ext cx="936000" cy="1082451"/>
            </a:xfrm>
            <a:prstGeom prst="rect">
              <a:avLst/>
            </a:prstGeom>
            <a:noFill/>
            <a:ln>
              <a:solidFill>
                <a:schemeClr val="tx1"/>
              </a:solidFill>
            </a:ln>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正方形/長方形 75"/>
            <p:cNvSpPr/>
            <p:nvPr/>
          </p:nvSpPr>
          <p:spPr>
            <a:xfrm>
              <a:off x="69324" y="5228125"/>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6" name="正方形/長方形 85"/>
            <p:cNvSpPr/>
            <p:nvPr/>
          </p:nvSpPr>
          <p:spPr>
            <a:xfrm>
              <a:off x="222839" y="5693856"/>
              <a:ext cx="973162" cy="1021682"/>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800"/>
                </a:lnSpc>
                <a:spcBef>
                  <a:spcPts val="0"/>
                </a:spcBef>
                <a:spcAft>
                  <a:spcPts val="300"/>
                </a:spcAft>
                <a:buClrTx/>
                <a:buSzTx/>
                <a:buFontTx/>
                <a:buNone/>
                <a:tabLst/>
                <a:defRPr/>
              </a:pP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30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個々の企業による</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・社員教育</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・研究開発</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（研究、検査設備）</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・データセンター</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4" name="右矢印 23"/>
            <p:cNvSpPr/>
            <p:nvPr/>
          </p:nvSpPr>
          <p:spPr>
            <a:xfrm>
              <a:off x="1104350" y="6252592"/>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7" name="楕円 76"/>
            <p:cNvSpPr/>
            <p:nvPr/>
          </p:nvSpPr>
          <p:spPr>
            <a:xfrm>
              <a:off x="207826" y="5417659"/>
              <a:ext cx="900000" cy="446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中小企業</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スタートアップ</a:t>
              </a:r>
            </a:p>
          </p:txBody>
        </p:sp>
        <p:sp>
          <p:nvSpPr>
            <p:cNvPr id="89" name="大かっこ 88"/>
            <p:cNvSpPr/>
            <p:nvPr/>
          </p:nvSpPr>
          <p:spPr>
            <a:xfrm>
              <a:off x="1394830" y="5620920"/>
              <a:ext cx="900000" cy="324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91" name="正方形/長方形 90"/>
            <p:cNvSpPr/>
            <p:nvPr/>
          </p:nvSpPr>
          <p:spPr>
            <a:xfrm>
              <a:off x="1190066" y="5370044"/>
              <a:ext cx="74278" cy="1404075"/>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アウトソーシング（強みに専念、産業構造転換）</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3" name="右矢印 92"/>
            <p:cNvSpPr/>
            <p:nvPr/>
          </p:nvSpPr>
          <p:spPr>
            <a:xfrm rot="10800000">
              <a:off x="2264466" y="6236426"/>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4" name="正方形/長方形 93"/>
            <p:cNvSpPr/>
            <p:nvPr/>
          </p:nvSpPr>
          <p:spPr>
            <a:xfrm>
              <a:off x="2435668" y="5370044"/>
              <a:ext cx="88551" cy="1404548"/>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連携・協力により（共通基盤のビジネス化含む）</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p:cNvSpPr/>
            <p:nvPr/>
          </p:nvSpPr>
          <p:spPr>
            <a:xfrm>
              <a:off x="2565943" y="5428505"/>
              <a:ext cx="324000" cy="1304027"/>
            </a:xfrm>
            <a:prstGeom prst="ellipse">
              <a:avLst/>
            </a:prstGeom>
          </p:spPr>
          <p:style>
            <a:lnRef idx="1">
              <a:schemeClr val="accent3"/>
            </a:lnRef>
            <a:fillRef idx="2">
              <a:schemeClr val="accent3"/>
            </a:fillRef>
            <a:effectRef idx="1">
              <a:schemeClr val="accent3"/>
            </a:effectRef>
            <a:fontRef idx="minor">
              <a:schemeClr val="dk1"/>
            </a:fontRef>
          </p:style>
          <p:txBody>
            <a:bodyPr vert="eaVert" lIns="0" tIns="0" rIns="0" bIns="0" rtlCol="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経済界、府内の大学・</a:t>
              </a: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研究機関、市町村 など</a:t>
              </a:r>
            </a:p>
          </p:txBody>
        </p:sp>
      </p:grpSp>
      <p:sp>
        <p:nvSpPr>
          <p:cNvPr id="62" name="角丸四角形 61"/>
          <p:cNvSpPr/>
          <p:nvPr/>
        </p:nvSpPr>
        <p:spPr>
          <a:xfrm>
            <a:off x="110930" y="142875"/>
            <a:ext cx="2893086" cy="332762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03992" y="138162"/>
            <a:ext cx="2779014"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大阪産業局、大阪観光局など</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オール大阪でのチャレンジ支援強化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1" name="テキスト ボックス 70"/>
          <p:cNvSpPr txBox="1"/>
          <p:nvPr/>
        </p:nvSpPr>
        <p:spPr>
          <a:xfrm>
            <a:off x="127615" y="3258221"/>
            <a:ext cx="2509020" cy="215444"/>
          </a:xfrm>
          <a:prstGeom prst="rect">
            <a:avLst/>
          </a:prstGeom>
          <a:noFill/>
        </p:spPr>
        <p:txBody>
          <a:bodyPr wrap="none" rtlCol="0">
            <a:spAutoFit/>
          </a:bodyPr>
          <a:lstStyle/>
          <a:p>
            <a:r>
              <a:rPr kumimoji="1" lang="ja-JP" altLang="en-US" sz="800" b="1" dirty="0"/>
              <a:t>（スタートアップに関しては、</a:t>
            </a:r>
            <a:r>
              <a:rPr kumimoji="1" lang="en-US" altLang="ja-JP" sz="800" b="1" dirty="0"/>
              <a:t>P.50</a:t>
            </a:r>
            <a:r>
              <a:rPr kumimoji="1" lang="ja-JP" altLang="en-US" sz="800" b="1" dirty="0"/>
              <a:t>の経済政策も参照）</a:t>
            </a:r>
            <a:endParaRPr kumimoji="1" lang="en-US" altLang="ja-JP" sz="800" b="1" dirty="0"/>
          </a:p>
        </p:txBody>
      </p:sp>
      <p:sp>
        <p:nvSpPr>
          <p:cNvPr id="78" name="角丸四角形 77"/>
          <p:cNvSpPr/>
          <p:nvPr/>
        </p:nvSpPr>
        <p:spPr>
          <a:xfrm>
            <a:off x="89435" y="3656956"/>
            <a:ext cx="2341471" cy="504000"/>
          </a:xfrm>
          <a:prstGeom prst="roundRect">
            <a:avLst>
              <a:gd name="adj" fmla="val 1239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ビジネス共通基盤の整備</a:t>
            </a:r>
          </a:p>
          <a:p>
            <a:pPr lvl="0">
              <a:defRPr/>
            </a:pP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ORDEN</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の活用、人材育成、研究　</a:t>
            </a:r>
          </a:p>
        </p:txBody>
      </p:sp>
      <p:sp>
        <p:nvSpPr>
          <p:cNvPr id="80" name="下矢印 79"/>
          <p:cNvSpPr/>
          <p:nvPr/>
        </p:nvSpPr>
        <p:spPr>
          <a:xfrm>
            <a:off x="4268559" y="3465963"/>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1" name="正方形/長方形 80"/>
          <p:cNvSpPr/>
          <p:nvPr/>
        </p:nvSpPr>
        <p:spPr>
          <a:xfrm>
            <a:off x="1431207" y="5938585"/>
            <a:ext cx="836117" cy="780145"/>
          </a:xfrm>
          <a:prstGeom prst="rect">
            <a:avLst/>
          </a:prstGeom>
          <a:solidFill>
            <a:schemeClr val="bg1"/>
          </a:solidFill>
          <a:ln>
            <a:solidFill>
              <a:schemeClr val="accent1">
                <a:lumMod val="50000"/>
              </a:schemeClr>
            </a:solidFill>
          </a:ln>
        </p:spPr>
        <p:txBody>
          <a:bodyPr wrap="square" lIns="0" tIns="36000" rIns="0" bIns="0" rtlCol="0" anchor="t" anchorCtr="0">
            <a:spAutoFit/>
          </a:bodyPr>
          <a:lstStyle/>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・人材育成機能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・研究開発支援機能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・研究、検査設備、</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データセンター</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  </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300"/>
              </a:spcBef>
              <a:spcAft>
                <a:spcPts val="0"/>
              </a:spcAft>
              <a:buClrTx/>
              <a:buSzTx/>
              <a:buFontTx/>
              <a:buNone/>
              <a:tabLst/>
              <a:defRPr/>
            </a:pPr>
            <a:r>
              <a:rPr lang="ja-JP" altLang="en-US" sz="700" dirty="0">
                <a:latin typeface="BIZ UDゴシック" panose="020B0400000000000000" pitchFamily="49" charset="-128"/>
                <a:ea typeface="BIZ UDゴシック" panose="020B0400000000000000" pitchFamily="49" charset="-128"/>
              </a:rPr>
              <a:t>・</a:t>
            </a:r>
            <a:r>
              <a:rPr lang="en-US" altLang="ja-JP" sz="700" dirty="0">
                <a:latin typeface="BIZ UDゴシック" panose="020B0400000000000000" pitchFamily="49" charset="-128"/>
                <a:ea typeface="BIZ UDゴシック" panose="020B0400000000000000" pitchFamily="49" charset="-128"/>
              </a:rPr>
              <a:t>ORDEN</a:t>
            </a:r>
            <a:r>
              <a:rPr lang="ja-JP" altLang="en-US" sz="700" dirty="0">
                <a:latin typeface="BIZ UDゴシック" panose="020B0400000000000000" pitchFamily="49" charset="-128"/>
                <a:ea typeface="BIZ UDゴシック" panose="020B0400000000000000" pitchFamily="49" charset="-128"/>
              </a:rPr>
              <a:t>の活用</a:t>
            </a:r>
            <a:endParaRPr lang="en-US" altLang="ja-JP" sz="7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04711" y="2152560"/>
            <a:ext cx="1364328" cy="1018949"/>
          </a:xfrm>
          <a:prstGeom prst="rect">
            <a:avLst/>
          </a:prstGeom>
        </p:spPr>
      </p:pic>
      <p:sp>
        <p:nvSpPr>
          <p:cNvPr id="6" name="右矢印 5"/>
          <p:cNvSpPr/>
          <p:nvPr/>
        </p:nvSpPr>
        <p:spPr>
          <a:xfrm>
            <a:off x="7016142" y="6060458"/>
            <a:ext cx="233454" cy="186996"/>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右矢印 56"/>
          <p:cNvSpPr/>
          <p:nvPr/>
        </p:nvSpPr>
        <p:spPr>
          <a:xfrm rot="10800000">
            <a:off x="7967200" y="6060458"/>
            <a:ext cx="233454" cy="186996"/>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276484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1534" y="371475"/>
            <a:ext cx="8976819" cy="2639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全国平均より低い物価や東京より低い家賃水準、多くの商業施設や食の魅力などの強みに、更に新たな強みを付加。若者をはじめ、国内外の多くの人が、大阪で学びたい、働きたい、暮らしたいと思い、ワクワクし、楽しさを感じるような魅力ある都市を作っ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女性、障がい者、高齢者、外国人など、様々な人が活躍することができる、とりわけ、働きたい人に、性別に関わりなく、多様な選択肢や機会を提供。</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世界の多くの都市で取り組んでいる人中心の身近なまちづくりや健康寿命の延伸、さらなる治安の向上を図り、利便性が高く、健康で快適な暮らしを実現。また、</a:t>
            </a:r>
            <a:r>
              <a:rPr kumimoji="1" lang="ja-JP" altLang="en-US" sz="1300" dirty="0">
                <a:solidFill>
                  <a:schemeClr val="tx1"/>
                </a:solidFill>
                <a:latin typeface="BIZ UDゴシック" panose="020B0400000000000000" pitchFamily="49" charset="-128"/>
                <a:ea typeface="BIZ UDゴシック" panose="020B0400000000000000" pitchFamily="49" charset="-128"/>
              </a:rPr>
              <a:t>スーパーシティ型国家戦略特区の仕組みを活用しながら、先端医療サービスを、国籍や場所を問わず、日常的に享受することができる環境整備を検討。</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豊富な歴史、文化を誰もが気軽に</a:t>
            </a:r>
            <a:r>
              <a:rPr kumimoji="1" lang="ja-JP" altLang="en-US" sz="13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感じられる空間やスポーツの推進・交流の創出、</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ならではの賑わいを創出するイベント開催などによる都市魅力の創造、都市のみどりの充実、都市全体でのカーボンニュートラルへの取組などを通じて、住民の大阪への誇りを醸成するとともに、国内外に向けた都市ブランドの向上と発信を拡大。</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暮らしやすさ、働きやすさ、楽しさを高める機能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6260890" y="3080436"/>
            <a:ext cx="2798683" cy="358682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6189807" y="3501068"/>
            <a:ext cx="2848546" cy="270464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子育てや教育における負担軽減や地域での多様な支援の推進など、安心して子育てや教育を行うことができる環境を整備。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基礎学力の向上に取り組むとともに、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機器の活用による情報活用能力の向上や、グローバルリーダーズハイスクールなど、国内外で活躍できる人材づくりを進める。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国際バカロレア校や職業教育を行う高等専門学校で課題解決力や専門性を身に付けたうえで、大学進学により知識・教養の幅を広げるなど、多様な学習ルートの整備を進める。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1" name="角丸四角形 40"/>
          <p:cNvSpPr/>
          <p:nvPr/>
        </p:nvSpPr>
        <p:spPr>
          <a:xfrm>
            <a:off x="6252855" y="3072816"/>
            <a:ext cx="1971030" cy="43165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子育て、教育環境の充実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「次世代を育む」</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角丸四角形 42"/>
          <p:cNvSpPr/>
          <p:nvPr/>
        </p:nvSpPr>
        <p:spPr>
          <a:xfrm>
            <a:off x="61534" y="3072002"/>
            <a:ext cx="3028081" cy="359525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53914" y="3060002"/>
            <a:ext cx="2967416" cy="41738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人を惹きつける魅力的な就業の場づ</a:t>
            </a:r>
            <a:r>
              <a:rPr lang="ja-JP" altLang="en-US"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くり</a:t>
            </a:r>
            <a:endParaRPr lang="en-US" altLang="ja-JP"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「チャレンジ、トライ＆エラー」</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正方形/長方形 2"/>
          <p:cNvSpPr/>
          <p:nvPr/>
        </p:nvSpPr>
        <p:spPr>
          <a:xfrm>
            <a:off x="103203" y="3531058"/>
            <a:ext cx="2986412" cy="3162404"/>
          </a:xfrm>
          <a:prstGeom prst="rect">
            <a:avLst/>
          </a:prstGeom>
        </p:spPr>
        <p:txBody>
          <a:bodyPr wrap="square" lIns="72000" rIns="7200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大阪で学んだ若者が大阪に定着し、様々なチャレンジができる多くの魅力的な就業機会を提供していく。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誰もが、いつでも、能力開発や学び直しを行うことができ、年齢等に応じて転職や起業、新たな分野での活躍などを選択できる環境を整えていく。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一度大阪を離れた人の</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ターンの促進や国内外への大阪の魅力発信を進めることで、大阪への人材の集積を加速していく。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具体的な取組を経済界、大学などと連携して検討、講じていく。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チャレンジを後押しする機能に同趣旨の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記述。</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7" name="角丸四角形 36"/>
          <p:cNvSpPr/>
          <p:nvPr/>
        </p:nvSpPr>
        <p:spPr>
          <a:xfrm>
            <a:off x="3191483" y="3072002"/>
            <a:ext cx="2967539" cy="359525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3179303" y="3064353"/>
            <a:ext cx="2910921" cy="42147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女性をはじめ、誰もが活躍できる</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環境づくり</a:t>
            </a:r>
            <a:r>
              <a:rPr kumimoji="0" lang="ja-JP" altLang="en-US" sz="1200" b="1" i="0" u="none" strike="noStrike" kern="1200" cap="none" spc="0" normalizeH="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「働きやすさ＋働きがい」　</a:t>
            </a:r>
          </a:p>
        </p:txBody>
      </p:sp>
      <p:sp>
        <p:nvSpPr>
          <p:cNvPr id="32" name="テキスト ボックス 31"/>
          <p:cNvSpPr txBox="1"/>
          <p:nvPr/>
        </p:nvSpPr>
        <p:spPr>
          <a:xfrm>
            <a:off x="3189198" y="3508659"/>
            <a:ext cx="2901026" cy="3027811"/>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性別、国籍、年齢、障がいの有無などに関わらず、誰もが自らのアイデアや能力を生かし、活躍できる環境を整備していく。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りわけ、全国に比べて女性の就業率が低い大阪から、女性が様々な場面で活躍できる社会を先導できるよう、個人の意識啓発や子育て負担の軽減から、自治体・企業における意識変革、女性の意見を吸い上げる場づくり、組織改革などの取組を総合的に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あわせて、高齢者が自らの意思と健康等の状態にあわせ、生涯にわたって、生き生きと活躍できる環境を作っていく。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4"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505252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角丸四角形 86"/>
          <p:cNvSpPr/>
          <p:nvPr/>
        </p:nvSpPr>
        <p:spPr>
          <a:xfrm>
            <a:off x="6165670" y="223706"/>
            <a:ext cx="2848730" cy="134696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8" name="角丸四角形 87"/>
          <p:cNvSpPr/>
          <p:nvPr/>
        </p:nvSpPr>
        <p:spPr>
          <a:xfrm>
            <a:off x="6167532" y="215236"/>
            <a:ext cx="1695630" cy="3565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さらなる治安の向上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6103339" y="579409"/>
            <a:ext cx="2911061"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大阪府の刑法犯認知件数は、平成</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年をピークに減少傾向にある。刑法犯認知件数の更なる減少、治安の向上に向け、官民が一体となった取組を推進。「安全なまち大阪」の確立を図る。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089948" y="2099820"/>
            <a:ext cx="3292177" cy="1640282"/>
          </a:xfrm>
          <a:prstGeom prst="rect">
            <a:avLst/>
          </a:prstGeom>
          <a:noFill/>
          <a:ln>
            <a:noFill/>
          </a:ln>
        </p:spPr>
        <p:txBody>
          <a:bodyPr wrap="square" lIns="118169" tIns="59084" rIns="93046" bIns="59084" rtlCol="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健康寿命の全国との差は縮小傾向にある。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更なる健康寿命の延伸に向けて、住民の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日々の健康活動等の促進に加え、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を最大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限に活用。</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健康・医療・介護のビッグデータを活用し、</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一人ひとりの健康状態に応じて、健康づく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り・予防、医療や介護などの最適なサービ</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スを提供。</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歳若返りの実現を図る。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角丸四角形 18"/>
          <p:cNvSpPr/>
          <p:nvPr/>
        </p:nvSpPr>
        <p:spPr>
          <a:xfrm>
            <a:off x="6165671" y="1713938"/>
            <a:ext cx="2848730" cy="181908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角丸四角形 19"/>
          <p:cNvSpPr/>
          <p:nvPr/>
        </p:nvSpPr>
        <p:spPr>
          <a:xfrm>
            <a:off x="6158007" y="1706317"/>
            <a:ext cx="1456037" cy="41229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健康寿命の延伸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10</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歳若返り」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1" name="テキスト ボックス 40"/>
          <p:cNvSpPr txBox="1"/>
          <p:nvPr/>
        </p:nvSpPr>
        <p:spPr>
          <a:xfrm>
            <a:off x="3393838" y="680231"/>
            <a:ext cx="2562139" cy="108881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世界の多くの都市で、ウォーカブルシティの実現や、健康増進にも寄与する自転車交通の推進により、都市の魅力が高まっている。大阪においても、官民が連携して、人中心のまちづくりを進めていく。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角丸四角形 41"/>
          <p:cNvSpPr/>
          <p:nvPr/>
        </p:nvSpPr>
        <p:spPr>
          <a:xfrm>
            <a:off x="3467402" y="230592"/>
            <a:ext cx="2556190" cy="156052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角丸四角形 42"/>
          <p:cNvSpPr/>
          <p:nvPr/>
        </p:nvSpPr>
        <p:spPr>
          <a:xfrm>
            <a:off x="3461853" y="216086"/>
            <a:ext cx="2089971"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人中心の身近なまちづくり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「ウォーカブルシティ</a:t>
            </a:r>
            <a:r>
              <a:rPr lang="ja-JP" altLang="en-US" sz="1200" dirty="0">
                <a:solidFill>
                  <a:schemeClr val="bg1"/>
                </a:solidFill>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 name="角丸四角形 23"/>
          <p:cNvSpPr/>
          <p:nvPr/>
        </p:nvSpPr>
        <p:spPr>
          <a:xfrm>
            <a:off x="3465603" y="3633503"/>
            <a:ext cx="2557989" cy="3106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5" name="角丸四角形 24"/>
          <p:cNvSpPr/>
          <p:nvPr/>
        </p:nvSpPr>
        <p:spPr>
          <a:xfrm>
            <a:off x="3457983" y="3625883"/>
            <a:ext cx="2490426"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都市のみどりの充実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「みどりを感じる大都市・大阪」</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5" name="テキスト ボックス 34"/>
          <p:cNvSpPr txBox="1"/>
          <p:nvPr/>
        </p:nvSpPr>
        <p:spPr>
          <a:xfrm>
            <a:off x="3465602" y="4134137"/>
            <a:ext cx="2418612"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都心近郊における豊かな自然に加え、うめきた２期区域のまちづくりにおける「みどり」の空間の創出など、市街地におけるみどりの充実を推進。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2" name="図 1"/>
          <p:cNvPicPr>
            <a:picLocks noChangeAspect="1"/>
          </p:cNvPicPr>
          <p:nvPr/>
        </p:nvPicPr>
        <p:blipFill>
          <a:blip r:embed="rId2"/>
          <a:stretch>
            <a:fillRect/>
          </a:stretch>
        </p:blipFill>
        <p:spPr>
          <a:xfrm>
            <a:off x="3697487" y="5216110"/>
            <a:ext cx="2094220" cy="1245835"/>
          </a:xfrm>
          <a:prstGeom prst="rect">
            <a:avLst/>
          </a:prstGeom>
        </p:spPr>
      </p:pic>
      <p:sp>
        <p:nvSpPr>
          <p:cNvPr id="51" name="角丸四角形 50"/>
          <p:cNvSpPr/>
          <p:nvPr/>
        </p:nvSpPr>
        <p:spPr>
          <a:xfrm>
            <a:off x="62105" y="230850"/>
            <a:ext cx="3283923" cy="330217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2" name="角丸四角形 51"/>
          <p:cNvSpPr/>
          <p:nvPr/>
        </p:nvSpPr>
        <p:spPr>
          <a:xfrm>
            <a:off x="54751" y="222971"/>
            <a:ext cx="2888474" cy="65261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外国人をはじめ多様な人々が安心して暮らせる共生社会の実現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「インクルーシブシティ」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15795" y="915578"/>
            <a:ext cx="3204000" cy="157356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外国人をはじめ、多様な人々が安心して大阪で暮らし、働くことのできるよう、子どもの公教育や医療提供、生活相談など、外国人と地域住民が</a:t>
            </a:r>
            <a:r>
              <a:rPr lang="ja-JP" altLang="en-US" sz="1050" dirty="0">
                <a:latin typeface="BIZ UDゴシック" panose="020B0400000000000000" pitchFamily="49" charset="-128"/>
                <a:ea typeface="BIZ UDゴシック" panose="020B0400000000000000" pitchFamily="49" charset="-128"/>
              </a:rPr>
              <a:t>共</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に暮らし、支えあう共生環境づくりを進める。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大阪で学ぶ留学生が、卒業後も大阪で就職・定着できるよう、大学や経済界と連携して、留学生が活躍しやすい環境整備を進めていく。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0" name="図 59">
            <a:extLst>
              <a:ext uri="{FF2B5EF4-FFF2-40B4-BE49-F238E27FC236}">
                <a16:creationId xmlns:a16="http://schemas.microsoft.com/office/drawing/2014/main" id="{052CB5ED-9A0E-48A5-9304-D94C742B7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147" y="2612392"/>
            <a:ext cx="1009634" cy="845564"/>
          </a:xfrm>
          <a:prstGeom prst="rect">
            <a:avLst/>
          </a:prstGeom>
        </p:spPr>
      </p:pic>
      <p:sp>
        <p:nvSpPr>
          <p:cNvPr id="85" name="角丸四角形 84"/>
          <p:cNvSpPr/>
          <p:nvPr/>
        </p:nvSpPr>
        <p:spPr>
          <a:xfrm>
            <a:off x="103075" y="3638828"/>
            <a:ext cx="3242953" cy="3100889"/>
          </a:xfrm>
          <a:prstGeom prst="roundRect">
            <a:avLst>
              <a:gd name="adj" fmla="val 6994"/>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6" name="角丸四角形 85"/>
          <p:cNvSpPr/>
          <p:nvPr/>
        </p:nvSpPr>
        <p:spPr>
          <a:xfrm>
            <a:off x="101233" y="3631208"/>
            <a:ext cx="2916000"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大阪観光局を核に国際観光都市の実現</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「クリエイティブシティ」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4" name="テキスト ボックス 33"/>
          <p:cNvSpPr txBox="1"/>
          <p:nvPr/>
        </p:nvSpPr>
        <p:spPr>
          <a:xfrm>
            <a:off x="31274" y="4068858"/>
            <a:ext cx="3330000" cy="151457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大阪観光局を核に、世界最高水準、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50" noProof="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アジア</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No.</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１の国際観光都市の実現をめざす。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8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が誇る文化力を生かし、誰もが芸術文化を身近に、気軽に感じることができる環境整備や、スポーツの推進・交流の創出、大阪ならではの賑わいを創出するイベント開催など都市魅力の創造。また、住民が愛着や誇りを</a:t>
            </a:r>
            <a:r>
              <a:rPr lang="ja-JP" altLang="en-US" sz="1050" dirty="0">
                <a:latin typeface="BIZ UDゴシック" panose="020B0400000000000000" pitchFamily="49" charset="-128"/>
                <a:ea typeface="BIZ UDゴシック" panose="020B0400000000000000" pitchFamily="49" charset="-128"/>
              </a:rPr>
              <a:t>持てる</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魅力あふれるクリエイティブシティを形成していく。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正方形/長方形 55">
            <a:extLst>
              <a:ext uri="{FF2B5EF4-FFF2-40B4-BE49-F238E27FC236}">
                <a16:creationId xmlns:a16="http://schemas.microsoft.com/office/drawing/2014/main" id="{9A678E82-45A0-9695-08BB-1CE38823DA73}"/>
              </a:ext>
            </a:extLst>
          </p:cNvPr>
          <p:cNvSpPr/>
          <p:nvPr/>
        </p:nvSpPr>
        <p:spPr>
          <a:xfrm>
            <a:off x="267142"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81" y="5583646"/>
            <a:ext cx="1349030" cy="931124"/>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506200" y="6450795"/>
            <a:ext cx="1714735"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百舌鳥・古市古墳群</a:t>
            </a:r>
            <a:r>
              <a:rPr kumimoji="1" lang="ja-JP" altLang="en-US" sz="600" dirty="0">
                <a:latin typeface="BIZ UDゴシック" panose="020B0400000000000000" pitchFamily="49" charset="-128"/>
                <a:ea typeface="BIZ UDゴシック" panose="020B0400000000000000" pitchFamily="49" charset="-128"/>
              </a:rPr>
              <a:t>（仁徳天皇陵古墳）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252" y="5590099"/>
            <a:ext cx="1340760" cy="893840"/>
          </a:xfrm>
          <a:prstGeom prst="rect">
            <a:avLst/>
          </a:prstGeom>
        </p:spPr>
      </p:pic>
      <p:sp>
        <p:nvSpPr>
          <p:cNvPr id="47" name="テキスト ボックス 46"/>
          <p:cNvSpPr txBox="1"/>
          <p:nvPr/>
        </p:nvSpPr>
        <p:spPr>
          <a:xfrm>
            <a:off x="3399246" y="2449930"/>
            <a:ext cx="2581723" cy="1088818"/>
          </a:xfrm>
          <a:prstGeom prst="rect">
            <a:avLst/>
          </a:prstGeom>
          <a:noFill/>
          <a:ln>
            <a:noFill/>
          </a:ln>
        </p:spPr>
        <p:txBody>
          <a:bodyPr wrap="square" lIns="118169" tIns="59084" rIns="93046" bIns="59084" rtlCol="0" anchor="t" anchorCtr="0">
            <a:spAutoFit/>
          </a:bodyPr>
          <a:lstStyle/>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スーパーシティ型国家戦略特区の仕組みを活用しながら、遠隔医療、</a:t>
            </a:r>
            <a:r>
              <a:rPr lang="en-US" altLang="ja-JP" sz="1050" dirty="0">
                <a:latin typeface="BIZ UDゴシック" panose="020B0400000000000000" pitchFamily="49" charset="-128"/>
                <a:ea typeface="BIZ UDゴシック" panose="020B0400000000000000" pitchFamily="49" charset="-128"/>
              </a:rPr>
              <a:t>AI</a:t>
            </a:r>
            <a:r>
              <a:rPr lang="ja-JP" altLang="en-US" sz="1050" dirty="0">
                <a:latin typeface="BIZ UDゴシック" panose="020B0400000000000000" pitchFamily="49" charset="-128"/>
                <a:ea typeface="BIZ UDゴシック" panose="020B0400000000000000" pitchFamily="49" charset="-128"/>
              </a:rPr>
              <a:t>やロボットによる診療支援などの先端医療サービスを、国籍や場所を問わず、日常的に享受することができる環境整備を検討していく。</a:t>
            </a:r>
            <a:endParaRPr lang="en-US" altLang="ja-JP" sz="1050" dirty="0">
              <a:latin typeface="BIZ UDゴシック" panose="020B0400000000000000" pitchFamily="49" charset="-128"/>
              <a:ea typeface="BIZ UDゴシック" panose="020B0400000000000000" pitchFamily="49" charset="-128"/>
            </a:endParaRPr>
          </a:p>
        </p:txBody>
      </p:sp>
      <p:sp>
        <p:nvSpPr>
          <p:cNvPr id="53" name="角丸四角形 52"/>
          <p:cNvSpPr/>
          <p:nvPr/>
        </p:nvSpPr>
        <p:spPr>
          <a:xfrm>
            <a:off x="3465602" y="2068890"/>
            <a:ext cx="2557990" cy="14641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角丸四角形 57"/>
          <p:cNvSpPr/>
          <p:nvPr/>
        </p:nvSpPr>
        <p:spPr>
          <a:xfrm>
            <a:off x="3461853" y="2058008"/>
            <a:ext cx="2033670" cy="43200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先端国際医療</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（スーパーシティ）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角丸四角形 48"/>
          <p:cNvSpPr/>
          <p:nvPr/>
        </p:nvSpPr>
        <p:spPr>
          <a:xfrm>
            <a:off x="6175152" y="3667186"/>
            <a:ext cx="2839248" cy="30725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5" name="角丸四角形 54"/>
          <p:cNvSpPr/>
          <p:nvPr/>
        </p:nvSpPr>
        <p:spPr>
          <a:xfrm>
            <a:off x="6167532" y="3659566"/>
            <a:ext cx="2700403" cy="46695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カーボンニュートラル</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の推進</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その先の「カーボンネガティブ」へ</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p:cNvSpPr txBox="1"/>
          <p:nvPr/>
        </p:nvSpPr>
        <p:spPr>
          <a:xfrm>
            <a:off x="6116098" y="4154695"/>
            <a:ext cx="2890602" cy="221989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カーボンニュートラル（脱炭素）の実現やサーキュラーエコノミーの推進、さらにその先のカーボンネガティブに向けて、住民や企業とともに、消費活動における意識改革と行動変容の促進やエネルギー消費をゼロに近づけた住宅やビルの普及、環境にやさしいまちづくり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官民連携による革新的環境イノベーションの普及・拡大などに取り組み、住民が日々の暮らしで誇りを感じられる持続可能な大阪を作っていく。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1" name="正方形/長方形 60">
            <a:extLst>
              <a:ext uri="{FF2B5EF4-FFF2-40B4-BE49-F238E27FC236}">
                <a16:creationId xmlns:a16="http://schemas.microsoft.com/office/drawing/2014/main" id="{9A678E82-45A0-9695-08BB-1CE38823DA73}"/>
              </a:ext>
            </a:extLst>
          </p:cNvPr>
          <p:cNvSpPr/>
          <p:nvPr/>
        </p:nvSpPr>
        <p:spPr>
          <a:xfrm>
            <a:off x="370679" y="6451054"/>
            <a:ext cx="1318416"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dirty="0">
                <a:latin typeface="BIZ UDゴシック" panose="020B0400000000000000" pitchFamily="49" charset="-128"/>
                <a:ea typeface="BIZ UDゴシック" panose="020B0400000000000000" pitchFamily="49" charset="-128"/>
              </a:rPr>
              <a:t>御堂筋イルミネーション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9A678E82-45A0-9695-08BB-1CE38823DA73}"/>
              </a:ext>
            </a:extLst>
          </p:cNvPr>
          <p:cNvSpPr/>
          <p:nvPr/>
        </p:nvSpPr>
        <p:spPr>
          <a:xfrm>
            <a:off x="1723403"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noProof="0" dirty="0">
                <a:latin typeface="BIZ UDゴシック" panose="020B0400000000000000" pitchFamily="49" charset="-128"/>
                <a:ea typeface="BIZ UDゴシック" panose="020B0400000000000000" pitchFamily="49" charset="-128"/>
              </a:rPr>
              <a:t>出典</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a:t>
            </a:r>
            <a:r>
              <a:rPr kumimoji="1" lang="en-US" altLang="ja-JP" sz="600" b="0" i="0" u="none" strike="noStrike" kern="1200" cap="none" spc="0" normalizeH="0" baseline="0" noProof="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3" name="正方形/長方形 62">
            <a:extLst>
              <a:ext uri="{FF2B5EF4-FFF2-40B4-BE49-F238E27FC236}">
                <a16:creationId xmlns:a16="http://schemas.microsoft.com/office/drawing/2014/main" id="{9A678E82-45A0-9695-08BB-1CE38823DA73}"/>
              </a:ext>
            </a:extLst>
          </p:cNvPr>
          <p:cNvSpPr/>
          <p:nvPr/>
        </p:nvSpPr>
        <p:spPr>
          <a:xfrm>
            <a:off x="4099448" y="6462718"/>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（提供：うめきた事業者）</a:t>
            </a:r>
          </a:p>
        </p:txBody>
      </p:sp>
      <p:sp>
        <p:nvSpPr>
          <p:cNvPr id="36"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84828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3793178" y="3471880"/>
            <a:ext cx="2088000" cy="2546942"/>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大阪の取組を</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後押しする仕組み</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づくり</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1342039" y="3476438"/>
            <a:ext cx="2088000" cy="2542384"/>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府市一体の強化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府域の</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基礎自治強化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府域を越える</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広域行政強化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府市一体を核に行政体制の整備</a:t>
            </a:r>
          </a:p>
        </p:txBody>
      </p:sp>
      <p:sp>
        <p:nvSpPr>
          <p:cNvPr id="15" name="角丸四角形 14"/>
          <p:cNvSpPr/>
          <p:nvPr/>
        </p:nvSpPr>
        <p:spPr>
          <a:xfrm>
            <a:off x="1466075" y="3604255"/>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大阪自らの取組</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6" name="角丸四角形 15"/>
          <p:cNvSpPr/>
          <p:nvPr/>
        </p:nvSpPr>
        <p:spPr>
          <a:xfrm>
            <a:off x="3944969" y="3593536"/>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国への働きかけ</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3" name="下カーブ矢印 12"/>
          <p:cNvSpPr/>
          <p:nvPr/>
        </p:nvSpPr>
        <p:spPr>
          <a:xfrm>
            <a:off x="3153429" y="4552379"/>
            <a:ext cx="989491" cy="451127"/>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下カーブ矢印 13"/>
          <p:cNvSpPr/>
          <p:nvPr/>
        </p:nvSpPr>
        <p:spPr>
          <a:xfrm rot="10800000">
            <a:off x="3123515" y="5113804"/>
            <a:ext cx="934839" cy="450522"/>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666688" y="6157987"/>
            <a:ext cx="5868000" cy="5085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府市一体を核に行政体制の整備</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p:cNvSpPr/>
          <p:nvPr/>
        </p:nvSpPr>
        <p:spPr>
          <a:xfrm>
            <a:off x="1227309" y="3361582"/>
            <a:ext cx="4824000" cy="278407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1239633" y="1985752"/>
            <a:ext cx="4834771" cy="7266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latin typeface="BIZ UDゴシック" panose="020B0400000000000000" pitchFamily="49" charset="-128"/>
                <a:ea typeface="BIZ UDゴシック" panose="020B0400000000000000" pitchFamily="49" charset="-128"/>
              </a:rPr>
              <a:t>副首都・大阪</a:t>
            </a:r>
            <a:endParaRPr kumimoji="0" lang="en-US" altLang="ja-JP" sz="1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lang="ja-JP" altLang="en-US" sz="1600" dirty="0">
                <a:solidFill>
                  <a:schemeClr val="tx1"/>
                </a:solidFill>
                <a:latin typeface="BIZ UDゴシック" panose="020B0400000000000000" pitchFamily="49" charset="-128"/>
                <a:ea typeface="BIZ UDゴシック" panose="020B0400000000000000" pitchFamily="49" charset="-128"/>
              </a:rPr>
              <a:t>経済、バックアップ、行政・政治</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2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正方形/長方形 41"/>
          <p:cNvSpPr/>
          <p:nvPr/>
        </p:nvSpPr>
        <p:spPr>
          <a:xfrm>
            <a:off x="13855" y="773413"/>
            <a:ext cx="9108000" cy="900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「大阪自らの取組」と「国への働きかけ」の両輪で、副</a:t>
            </a:r>
            <a:r>
              <a:rPr lang="ja-JP" altLang="en-US" sz="1400" dirty="0">
                <a:solidFill>
                  <a:schemeClr val="tx1"/>
                </a:solidFill>
                <a:latin typeface="BIZ UDゴシック" panose="020B0400000000000000" pitchFamily="49" charset="-128"/>
                <a:ea typeface="BIZ UDゴシック" panose="020B0400000000000000" pitchFamily="49" charset="-128"/>
              </a:rPr>
              <a:t>首都・大阪（経済、バックアップ、行政・政治）の実現に向けて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行政体制を整備していく。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4" name="二等辺三角形 33"/>
          <p:cNvSpPr/>
          <p:nvPr/>
        </p:nvSpPr>
        <p:spPr>
          <a:xfrm>
            <a:off x="2713321" y="2794618"/>
            <a:ext cx="1781218" cy="432000"/>
          </a:xfrm>
          <a:prstGeom prst="triangle">
            <a:avLst>
              <a:gd name="adj" fmla="val 50418"/>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4" name="グループ化 3"/>
          <p:cNvGrpSpPr/>
          <p:nvPr/>
        </p:nvGrpSpPr>
        <p:grpSpPr>
          <a:xfrm>
            <a:off x="6373100" y="1845470"/>
            <a:ext cx="1600175" cy="4567675"/>
            <a:chOff x="6521141" y="2119745"/>
            <a:chExt cx="1600175" cy="4567675"/>
          </a:xfrm>
        </p:grpSpPr>
        <p:sp>
          <p:nvSpPr>
            <p:cNvPr id="31" name="角丸四角形 30"/>
            <p:cNvSpPr/>
            <p:nvPr/>
          </p:nvSpPr>
          <p:spPr>
            <a:xfrm>
              <a:off x="6521141" y="2119745"/>
              <a:ext cx="1600175" cy="4567675"/>
            </a:xfrm>
            <a:prstGeom prst="roundRect">
              <a:avLst>
                <a:gd name="adj" fmla="val 19759"/>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108000" rIns="108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大阪から</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東京一極集中・中央集権　</a:t>
              </a: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拠点分散・分権型の国の形</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正方形/長方形 23"/>
            <p:cNvSpPr/>
            <p:nvPr/>
          </p:nvSpPr>
          <p:spPr>
            <a:xfrm>
              <a:off x="6722916" y="4268515"/>
              <a:ext cx="465893" cy="1877141"/>
            </a:xfrm>
            <a:prstGeom prst="rect">
              <a:avLst/>
            </a:prstGeom>
            <a:solidFill>
              <a:schemeClr val="bg1">
                <a:alpha val="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lIns="180000" rIns="216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道州制を視野に</a:t>
              </a: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grpSp>
      <p:sp>
        <p:nvSpPr>
          <p:cNvPr id="2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517363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4152477" y="1930873"/>
            <a:ext cx="4932000" cy="19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0" rtlCol="0" anchor="t" anchorCtr="0"/>
          <a:lstStyle/>
          <a:p>
            <a:pPr marL="176213" marR="0" lvl="0" indent="-176213"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府内の７地域ブロック内での連携の推進に加え、</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大阪市・堺市と周辺市の連携強化などを進める。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6213" marR="0" lvl="0" indent="-1762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町村などにおいて身近な基礎自治機能の充実・強化に向けた取組を強化する。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正方形/長方形 27"/>
          <p:cNvSpPr/>
          <p:nvPr/>
        </p:nvSpPr>
        <p:spPr>
          <a:xfrm>
            <a:off x="23370" y="2008160"/>
            <a:ext cx="3477597" cy="343720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432000" rtlCol="0" anchor="t" anchorCtr="0"/>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a:t>
            </a:r>
            <a:r>
              <a:rPr kumimoji="1" lang="ja-JP" altLang="en-US" sz="1400" dirty="0">
                <a:solidFill>
                  <a:schemeClr val="tx1"/>
                </a:solidFill>
                <a:latin typeface="BIZ UDゴシック" panose="020B0400000000000000" pitchFamily="49" charset="-128"/>
                <a:ea typeface="BIZ UDゴシック" panose="020B0400000000000000" pitchFamily="49" charset="-128"/>
              </a:rPr>
              <a:t>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をはじめとする府市統合機関の機能強化を進める。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大阪都市計画局でのグランドデザインの</a:t>
            </a:r>
            <a:r>
              <a:rPr kumimoji="1" lang="ja-JP" altLang="en-US" sz="1400" dirty="0">
                <a:solidFill>
                  <a:schemeClr val="tx1"/>
                </a:solidFill>
                <a:latin typeface="BIZ UDゴシック" panose="020B0400000000000000" pitchFamily="49" charset="-128"/>
                <a:ea typeface="BIZ UDゴシック" panose="020B0400000000000000" pitchFamily="49" charset="-128"/>
              </a:rPr>
              <a:t>推進</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など、府市共同設置組織における副首都化に向けた取組をはじめ、府市一体で進める政策の進行管理を強化する。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四角形: 角を丸くする 42">
            <a:extLst>
              <a:ext uri="{FF2B5EF4-FFF2-40B4-BE49-F238E27FC236}">
                <a16:creationId xmlns:a16="http://schemas.microsoft.com/office/drawing/2014/main" id="{65BAA35C-F6D5-4151-9889-28026A40EB08}"/>
              </a:ext>
            </a:extLst>
          </p:cNvPr>
          <p:cNvSpPr/>
          <p:nvPr/>
        </p:nvSpPr>
        <p:spPr>
          <a:xfrm>
            <a:off x="49740" y="1724644"/>
            <a:ext cx="1800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府市一体の強化</a:t>
            </a:r>
          </a:p>
        </p:txBody>
      </p:sp>
      <p:sp>
        <p:nvSpPr>
          <p:cNvPr id="3" name="二等辺三角形 2"/>
          <p:cNvSpPr/>
          <p:nvPr/>
        </p:nvSpPr>
        <p:spPr>
          <a:xfrm rot="5400000">
            <a:off x="3107055" y="2729121"/>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二等辺三角形 34"/>
          <p:cNvSpPr/>
          <p:nvPr/>
        </p:nvSpPr>
        <p:spPr>
          <a:xfrm rot="5400000">
            <a:off x="3116214" y="4456759"/>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249381" y="6149175"/>
            <a:ext cx="8581109" cy="523220"/>
          </a:xfrm>
          <a:prstGeom prst="rect">
            <a:avLst/>
          </a:prstGeom>
          <a:noFill/>
          <a:ln w="12700">
            <a:solidFill>
              <a:schemeClr val="tx1"/>
            </a:solidFill>
            <a:prstDash val="dash"/>
          </a:ln>
        </p:spPr>
        <p:txBody>
          <a:bodyPr wrap="square" rtlCol="0" anchor="ctr">
            <a:spAutoFit/>
          </a:bodyPr>
          <a:lstStyle/>
          <a:p>
            <a:pPr marL="0" marR="0" lvl="0" indent="0"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大都市における国と地方、広域自治体と基礎自治体のあり方について、公民連携や海外の取組事例も視野に、引き続き調査・知見収集を進める。</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49740" y="468113"/>
            <a:ext cx="9043459"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年に高齢者人口がピークを迎えることを見据え、副首都としての成長と豊かな住民生活の基盤となる行政体制の整備を進める。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府市一体を推進力に、府域全体での基礎自治機能の</a:t>
            </a:r>
            <a:r>
              <a:rPr lang="ja-JP" altLang="en-US" sz="1400" noProof="0" dirty="0">
                <a:solidFill>
                  <a:schemeClr val="tx1"/>
                </a:solidFill>
                <a:latin typeface="BIZ UDゴシック" panose="020B0400000000000000" pitchFamily="49" charset="-128"/>
                <a:ea typeface="BIZ UDゴシック" panose="020B0400000000000000" pitchFamily="49" charset="-128"/>
              </a:rPr>
              <a:t>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と、経済圏の広がりを踏まえた京阪神での広域</a:t>
            </a:r>
            <a:r>
              <a:rPr lang="en-US" altLang="ja-JP" sz="1400" dirty="0">
                <a:solidFill>
                  <a:schemeClr val="tx1"/>
                </a:solidFill>
                <a:latin typeface="BIZ UDゴシック" panose="020B0400000000000000" pitchFamily="49" charset="-128"/>
                <a:ea typeface="BIZ UDゴシック" panose="020B0400000000000000" pitchFamily="49" charset="-128"/>
              </a:rPr>
              <a:t/>
            </a:r>
            <a:br>
              <a:rPr lang="en-US" altLang="ja-JP" sz="1400" dirty="0">
                <a:solidFill>
                  <a:schemeClr val="tx1"/>
                </a:solidFill>
                <a:latin typeface="BIZ UDゴシック" panose="020B0400000000000000" pitchFamily="49" charset="-128"/>
                <a:ea typeface="BIZ UDゴシック" panose="020B0400000000000000" pitchFamily="49" charset="-128"/>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連携の強化を推進する。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4" name="正方形/長方形 23"/>
          <p:cNvSpPr/>
          <p:nvPr/>
        </p:nvSpPr>
        <p:spPr>
          <a:xfrm>
            <a:off x="4153839" y="3933362"/>
            <a:ext cx="4932000" cy="151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関西広域連合の活動継続（広域的な医療や防災に加え、申請様式の統一など）に加え、一体的な経済圏を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構成する京阪神レベルでの連携を強化していく。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正方形/長方形 24"/>
          <p:cNvSpPr/>
          <p:nvPr/>
        </p:nvSpPr>
        <p:spPr>
          <a:xfrm>
            <a:off x="3504468" y="3886952"/>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府域を越える</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広域行政強化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p:cNvSpPr/>
          <p:nvPr/>
        </p:nvSpPr>
        <p:spPr>
          <a:xfrm>
            <a:off x="3533967" y="2196774"/>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府域の</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基礎自治強化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 name="グループ化 6"/>
          <p:cNvGrpSpPr/>
          <p:nvPr/>
        </p:nvGrpSpPr>
        <p:grpSpPr>
          <a:xfrm>
            <a:off x="4308764" y="3127245"/>
            <a:ext cx="4682835" cy="697902"/>
            <a:chOff x="4308764" y="3385552"/>
            <a:chExt cx="4682835" cy="697902"/>
          </a:xfrm>
        </p:grpSpPr>
        <p:sp>
          <p:nvSpPr>
            <p:cNvPr id="5" name="角丸四角形 4"/>
            <p:cNvSpPr/>
            <p:nvPr/>
          </p:nvSpPr>
          <p:spPr>
            <a:xfrm>
              <a:off x="4566256" y="3385552"/>
              <a:ext cx="4425343" cy="697902"/>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の進展状況を踏まえつつ、中核市並みの基礎自治機能を担える行政体制を整備し、ウェルビーイングの基盤となる身近な暮らしの充実を図っていく。</a:t>
              </a:r>
            </a:p>
          </p:txBody>
        </p:sp>
        <p:sp>
          <p:nvSpPr>
            <p:cNvPr id="6" name="右矢印 5"/>
            <p:cNvSpPr/>
            <p:nvPr/>
          </p:nvSpPr>
          <p:spPr>
            <a:xfrm>
              <a:off x="4308764" y="3657284"/>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8" name="グループ化 7"/>
          <p:cNvGrpSpPr/>
          <p:nvPr/>
        </p:nvGrpSpPr>
        <p:grpSpPr>
          <a:xfrm>
            <a:off x="4308764" y="4718449"/>
            <a:ext cx="4682835" cy="648000"/>
            <a:chOff x="4308764" y="5279724"/>
            <a:chExt cx="4682835" cy="648000"/>
          </a:xfrm>
        </p:grpSpPr>
        <p:sp>
          <p:nvSpPr>
            <p:cNvPr id="18" name="角丸四角形 17"/>
            <p:cNvSpPr/>
            <p:nvPr/>
          </p:nvSpPr>
          <p:spPr>
            <a:xfrm>
              <a:off x="4566256" y="5279724"/>
              <a:ext cx="4425343" cy="648000"/>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将来的な道州制を視野に、経済圏として個々の利害を超える一体的な政策推進へのステップアップを進めていく。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右矢印 20"/>
            <p:cNvSpPr/>
            <p:nvPr/>
          </p:nvSpPr>
          <p:spPr>
            <a:xfrm>
              <a:off x="4308764" y="5513328"/>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23" name="グループ化 22"/>
          <p:cNvGrpSpPr/>
          <p:nvPr/>
        </p:nvGrpSpPr>
        <p:grpSpPr>
          <a:xfrm>
            <a:off x="106562" y="4336546"/>
            <a:ext cx="3191641" cy="814323"/>
            <a:chOff x="4310865" y="5345038"/>
            <a:chExt cx="3163538" cy="814323"/>
          </a:xfrm>
        </p:grpSpPr>
        <p:sp>
          <p:nvSpPr>
            <p:cNvPr id="26" name="角丸四角形 25"/>
            <p:cNvSpPr/>
            <p:nvPr/>
          </p:nvSpPr>
          <p:spPr>
            <a:xfrm>
              <a:off x="4566257" y="5345038"/>
              <a:ext cx="2908146" cy="814323"/>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大阪・関西の中核となる府市一体の行政体制をゆるぎないものにしていく。</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右矢印 28"/>
            <p:cNvSpPr/>
            <p:nvPr/>
          </p:nvSpPr>
          <p:spPr>
            <a:xfrm>
              <a:off x="4310865" y="5674980"/>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sp>
        <p:nvSpPr>
          <p:cNvPr id="2" name="テキスト ボックス 1"/>
          <p:cNvSpPr txBox="1"/>
          <p:nvPr/>
        </p:nvSpPr>
        <p:spPr>
          <a:xfrm>
            <a:off x="106562" y="5571333"/>
            <a:ext cx="3064270" cy="307777"/>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dirty="0">
                <a:latin typeface="BIZ UDゴシック" panose="020B0400000000000000" pitchFamily="49" charset="-128"/>
                <a:ea typeface="BIZ UDゴシック" panose="020B0400000000000000" pitchFamily="49" charset="-128"/>
              </a:rPr>
              <a:t> 引き続き、総合区の検討。</a:t>
            </a:r>
          </a:p>
        </p:txBody>
      </p:sp>
      <p:sp>
        <p:nvSpPr>
          <p:cNvPr id="30" name="正方形/長方形 29"/>
          <p:cNvSpPr/>
          <p:nvPr/>
        </p:nvSpPr>
        <p:spPr>
          <a:xfrm>
            <a:off x="23370" y="5522154"/>
            <a:ext cx="3477597" cy="40677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540000" rtlCol="0" anchor="ctr" anchorCtr="0"/>
          <a:lstStyle/>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大阪自らの取組</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436596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65976" y="5755234"/>
            <a:ext cx="1836001" cy="78846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対象プロジェクトと支援メニュー</a:t>
            </a:r>
          </a:p>
        </p:txBody>
      </p:sp>
      <p:sp>
        <p:nvSpPr>
          <p:cNvPr id="19" name="正方形/長方形 18"/>
          <p:cNvSpPr/>
          <p:nvPr/>
        </p:nvSpPr>
        <p:spPr>
          <a:xfrm>
            <a:off x="85725" y="1879487"/>
            <a:ext cx="8928000" cy="468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副首都の実現に向けて、大阪の取組を効果的に後押し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副首都の位置づけだけではなく、内実の獲得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85725" y="2667370"/>
            <a:ext cx="8928000" cy="90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大阪の自律性や創意工夫が十分に生かされる仕組み（国は大阪を支える役割に徹する）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めざす姿として、複数の都市（圏）が日本の成長をけん引する国の形への転換を掲げる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対象地域、計画づくり、対象プロジェクト、支援メニューなどをパッケージで構成</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既存の地域振興等に係る各種支援策との関係を整理</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正方形/長方形 20"/>
          <p:cNvSpPr/>
          <p:nvPr/>
        </p:nvSpPr>
        <p:spPr>
          <a:xfrm>
            <a:off x="1903405" y="3879954"/>
            <a:ext cx="7128000" cy="468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・複数の都市（圏）が日本の成長をけん引する国の形への転換、まず大阪から先導</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・大阪が、平時</a:t>
            </a:r>
            <a:r>
              <a:rPr kumimoji="1" lang="ja-JP" altLang="en-US" sz="1400" dirty="0">
                <a:solidFill>
                  <a:schemeClr val="tx1"/>
                </a:solidFill>
                <a:latin typeface="BIZ UDゴシック" panose="020B0400000000000000" pitchFamily="49" charset="-128"/>
                <a:ea typeface="BIZ UDゴシック" panose="020B0400000000000000" pitchFamily="49" charset="-128"/>
              </a:rPr>
              <a:t>における日本の成長、非常時</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におけるバックアップを担</a:t>
            </a:r>
            <a:r>
              <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う　</a:t>
            </a:r>
          </a:p>
        </p:txBody>
      </p:sp>
      <p:sp>
        <p:nvSpPr>
          <p:cNvPr id="26" name="正方形/長方形 25"/>
          <p:cNvSpPr/>
          <p:nvPr/>
        </p:nvSpPr>
        <p:spPr>
          <a:xfrm>
            <a:off x="1903405" y="5755234"/>
            <a:ext cx="7128000" cy="788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・規制緩和、権限移譲、財源移譲・財源措置、国出先機関</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の機能強化と府市との連携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政府機関の移転については、国において</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年度中に実施予定のこれまでの</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総括的評価を踏まえた今後の対応を注視</a:t>
            </a:r>
          </a:p>
        </p:txBody>
      </p:sp>
      <p:sp>
        <p:nvSpPr>
          <p:cNvPr id="27" name="正方形/長方形 26"/>
          <p:cNvSpPr/>
          <p:nvPr/>
        </p:nvSpPr>
        <p:spPr>
          <a:xfrm>
            <a:off x="1903405" y="4394160"/>
            <a:ext cx="7128000" cy="864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・大阪府域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府域を越える連携の進捗に応じて、対象拡大も視野</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地方自治特別法（一の地方公共団体のみに適用される法律の制定には、</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住民投票が必要）との関係を整理</a:t>
            </a:r>
          </a:p>
        </p:txBody>
      </p:sp>
      <p:sp>
        <p:nvSpPr>
          <p:cNvPr id="28" name="正方形/長方形 27"/>
          <p:cNvSpPr/>
          <p:nvPr/>
        </p:nvSpPr>
        <p:spPr>
          <a:xfrm>
            <a:off x="1903405" y="5310652"/>
            <a:ext cx="7128000" cy="4144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・大阪の自主性に基づく計画が作れるような協議と、実効性ある計画</a:t>
            </a:r>
          </a:p>
        </p:txBody>
      </p:sp>
      <p:sp>
        <p:nvSpPr>
          <p:cNvPr id="38" name="正方形/長方形 37"/>
          <p:cNvSpPr/>
          <p:nvPr/>
        </p:nvSpPr>
        <p:spPr>
          <a:xfrm>
            <a:off x="64548" y="5310652"/>
            <a:ext cx="1836001" cy="41441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国との協議と</a:t>
            </a:r>
            <a:endParaRPr kumimoji="1" lang="en-US" altLang="ja-JP" sz="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計画づくり</a:t>
            </a:r>
          </a:p>
        </p:txBody>
      </p:sp>
      <p:sp>
        <p:nvSpPr>
          <p:cNvPr id="39" name="正方形/長方形 38"/>
          <p:cNvSpPr/>
          <p:nvPr/>
        </p:nvSpPr>
        <p:spPr>
          <a:xfrm>
            <a:off x="64547" y="4394160"/>
            <a:ext cx="1836001" cy="864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a:t>
            </a:r>
          </a:p>
        </p:txBody>
      </p:sp>
      <p:sp>
        <p:nvSpPr>
          <p:cNvPr id="40" name="正方形/長方形 39"/>
          <p:cNvSpPr/>
          <p:nvPr/>
        </p:nvSpPr>
        <p:spPr>
          <a:xfrm>
            <a:off x="64546" y="3879954"/>
            <a:ext cx="1836001" cy="468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目的</a:t>
            </a:r>
          </a:p>
        </p:txBody>
      </p:sp>
      <p:sp>
        <p:nvSpPr>
          <p:cNvPr id="41" name="四角形: 角を丸くする 42">
            <a:extLst>
              <a:ext uri="{FF2B5EF4-FFF2-40B4-BE49-F238E27FC236}">
                <a16:creationId xmlns:a16="http://schemas.microsoft.com/office/drawing/2014/main" id="{65BAA35C-F6D5-4151-9889-28026A40EB08}"/>
              </a:ext>
            </a:extLst>
          </p:cNvPr>
          <p:cNvSpPr/>
          <p:nvPr/>
        </p:nvSpPr>
        <p:spPr>
          <a:xfrm>
            <a:off x="64546" y="1604446"/>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考え方</a:t>
            </a:r>
          </a:p>
        </p:txBody>
      </p:sp>
      <p:sp>
        <p:nvSpPr>
          <p:cNvPr id="42" name="四角形: 角を丸くする 42">
            <a:extLst>
              <a:ext uri="{FF2B5EF4-FFF2-40B4-BE49-F238E27FC236}">
                <a16:creationId xmlns:a16="http://schemas.microsoft.com/office/drawing/2014/main" id="{65BAA35C-F6D5-4151-9889-28026A40EB08}"/>
              </a:ext>
            </a:extLst>
          </p:cNvPr>
          <p:cNvSpPr/>
          <p:nvPr/>
        </p:nvSpPr>
        <p:spPr>
          <a:xfrm>
            <a:off x="64546" y="2395161"/>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視点</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64546" y="3613576"/>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構成</a:t>
            </a:r>
          </a:p>
        </p:txBody>
      </p:sp>
      <p:sp>
        <p:nvSpPr>
          <p:cNvPr id="24" name="正方形/長方形 23"/>
          <p:cNvSpPr/>
          <p:nvPr/>
        </p:nvSpPr>
        <p:spPr>
          <a:xfrm>
            <a:off x="12257" y="419822"/>
            <a:ext cx="9108000" cy="831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副首都の実現に向けた大阪の取組を後押しする仕組みづくりを進め、国に法整備を働きかける。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「旗印」としての副首都の位置づけの獲得に加えて、「実」としての支援が得られる仕組みをめざす。</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Rectangle 2"/>
          <p:cNvSpPr txBox="1">
            <a:spLocks noChangeArrowheads="1"/>
          </p:cNvSpPr>
          <p:nvPr/>
        </p:nvSpPr>
        <p:spPr>
          <a:xfrm>
            <a:off x="-108245" y="1322602"/>
            <a:ext cx="2075584" cy="32479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法整備のイメージ</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22"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国への働きかけ</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174501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8F9B27B7-805D-41F0-B385-212151CA3647}"/>
              </a:ext>
            </a:extLst>
          </p:cNvPr>
          <p:cNvSpPr txBox="1">
            <a:spLocks/>
          </p:cNvSpPr>
          <p:nvPr/>
        </p:nvSpPr>
        <p:spPr>
          <a:xfrm>
            <a:off x="223321" y="2943038"/>
            <a:ext cx="4248000" cy="3883358"/>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68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タイトル 1">
            <a:extLst>
              <a:ext uri="{FF2B5EF4-FFF2-40B4-BE49-F238E27FC236}">
                <a16:creationId xmlns:a16="http://schemas.microsoft.com/office/drawing/2014/main" id="{8F9B27B7-805D-41F0-B385-212151CA3647}"/>
              </a:ext>
            </a:extLst>
          </p:cNvPr>
          <p:cNvSpPr txBox="1">
            <a:spLocks/>
          </p:cNvSpPr>
          <p:nvPr/>
        </p:nvSpPr>
        <p:spPr>
          <a:xfrm>
            <a:off x="4891672" y="2943038"/>
            <a:ext cx="4032000" cy="3883358"/>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四角形: 角を丸くする 42">
            <a:extLst>
              <a:ext uri="{FF2B5EF4-FFF2-40B4-BE49-F238E27FC236}">
                <a16:creationId xmlns:a16="http://schemas.microsoft.com/office/drawing/2014/main" id="{65BAA35C-F6D5-4151-9889-28026A40EB08}"/>
              </a:ext>
            </a:extLst>
          </p:cNvPr>
          <p:cNvSpPr/>
          <p:nvPr/>
        </p:nvSpPr>
        <p:spPr>
          <a:xfrm>
            <a:off x="662878" y="2943038"/>
            <a:ext cx="3345573" cy="288000"/>
          </a:xfrm>
          <a:prstGeom prst="roundRect">
            <a:avLst>
              <a:gd name="adj" fmla="val 2606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経済面の主な取組の方向性</a:t>
            </a:r>
          </a:p>
        </p:txBody>
      </p:sp>
      <p:sp>
        <p:nvSpPr>
          <p:cNvPr id="2" name="角丸四角形 1"/>
          <p:cNvSpPr/>
          <p:nvPr/>
        </p:nvSpPr>
        <p:spPr>
          <a:xfrm>
            <a:off x="409665" y="4174042"/>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既に大阪でバックアップ体制をとっている首都圏企業や国の指定公共機関等に対する、</a:t>
            </a:r>
            <a:r>
              <a:rPr kumimoji="1" lang="ja-JP" altLang="en-US" sz="1200" dirty="0">
                <a:solidFill>
                  <a:schemeClr val="tx1"/>
                </a:solidFill>
                <a:latin typeface="BIZ UDゴシック" panose="020B0400000000000000" pitchFamily="49" charset="-128"/>
                <a:ea typeface="BIZ UDゴシック" panose="020B0400000000000000" pitchFamily="49" charset="-128"/>
              </a:rPr>
              <a:t>更なる</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経済基盤の充実・強化に向けた働きかけ</a:t>
            </a:r>
          </a:p>
        </p:txBody>
      </p:sp>
      <p:sp>
        <p:nvSpPr>
          <p:cNvPr id="18" name="角丸四角形 17"/>
          <p:cNvSpPr/>
          <p:nvPr/>
        </p:nvSpPr>
        <p:spPr>
          <a:xfrm>
            <a:off x="427878" y="5079734"/>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首都圏企業と、大阪や関西の企業による代替生産や代替輸送など、組織間の連携体制の構築によるサプライチェーンの維持とともに、非常時に</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人・モノ・情報・金が集まる仕組みの構築が必要</a:t>
            </a:r>
          </a:p>
        </p:txBody>
      </p:sp>
      <p:sp>
        <p:nvSpPr>
          <p:cNvPr id="19" name="角丸四角形 18"/>
          <p:cNvSpPr/>
          <p:nvPr/>
        </p:nvSpPr>
        <p:spPr>
          <a:xfrm>
            <a:off x="427878" y="5972050"/>
            <a:ext cx="3852000" cy="576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非常時、首都圏企業が大阪の拠点に人員を</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移す際の執務環境の整備など、支援方策の検討</a:t>
            </a:r>
          </a:p>
        </p:txBody>
      </p:sp>
      <p:sp>
        <p:nvSpPr>
          <p:cNvPr id="20" name="角丸四角形 19"/>
          <p:cNvSpPr/>
          <p:nvPr/>
        </p:nvSpPr>
        <p:spPr>
          <a:xfrm>
            <a:off x="409665" y="3348882"/>
            <a:ext cx="3852000" cy="720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lvl="0">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首都圏企業に対する大阪で</a:t>
            </a:r>
            <a:r>
              <a:rPr kumimoji="1" lang="ja-JP" altLang="en-US" sz="1200" dirty="0">
                <a:solidFill>
                  <a:schemeClr val="tx1"/>
                </a:solidFill>
                <a:latin typeface="BIZ UDゴシック" panose="020B0400000000000000" pitchFamily="49" charset="-128"/>
                <a:ea typeface="BIZ UDゴシック" panose="020B0400000000000000" pitchFamily="49" charset="-128"/>
              </a:rPr>
              <a:t>の新たな拠点整備や既設拠点の</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機能強化、</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BCP</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での代替拠点の位置づけなどを促進させるための働きかけ</a:t>
            </a:r>
          </a:p>
        </p:txBody>
      </p:sp>
      <p:sp>
        <p:nvSpPr>
          <p:cNvPr id="21" name="Rectangle 2"/>
          <p:cNvSpPr txBox="1">
            <a:spLocks noChangeArrowheads="1"/>
          </p:cNvSpPr>
          <p:nvPr/>
        </p:nvSpPr>
        <p:spPr>
          <a:xfrm>
            <a:off x="3892178" y="6490606"/>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2" name="角丸四角形 21"/>
          <p:cNvSpPr/>
          <p:nvPr/>
        </p:nvSpPr>
        <p:spPr>
          <a:xfrm>
            <a:off x="4983907" y="4178478"/>
            <a:ext cx="3852000" cy="702496"/>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政府業務継続計画など、既存の国土・防災・非常時に関する法律や計画等における、バックアップエリアとしての位置づけに向けた働きかけ</a:t>
            </a:r>
          </a:p>
        </p:txBody>
      </p:sp>
      <p:sp>
        <p:nvSpPr>
          <p:cNvPr id="23" name="角丸四角形 22"/>
          <p:cNvSpPr/>
          <p:nvPr/>
        </p:nvSpPr>
        <p:spPr>
          <a:xfrm>
            <a:off x="4983907" y="5079694"/>
            <a:ext cx="3852000" cy="695528"/>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lvl="0">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大阪・関西に拠点を置く、国の出先機関等の更なる機能強化と府市連携に向けた働きかけ</a:t>
            </a:r>
          </a:p>
        </p:txBody>
      </p:sp>
      <p:sp>
        <p:nvSpPr>
          <p:cNvPr id="24" name="角丸四角形 23"/>
          <p:cNvSpPr/>
          <p:nvPr/>
        </p:nvSpPr>
        <p:spPr>
          <a:xfrm>
            <a:off x="4999668" y="5909482"/>
            <a:ext cx="3852000" cy="660597"/>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職員の移動手段や庁舎、設備等の活用など、</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大阪での中央省庁の業務継続に向けた具体的な</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オペレーションの検討</a:t>
            </a:r>
          </a:p>
        </p:txBody>
      </p:sp>
      <p:sp>
        <p:nvSpPr>
          <p:cNvPr id="25" name="角丸四角形 24"/>
          <p:cNvSpPr/>
          <p:nvPr/>
        </p:nvSpPr>
        <p:spPr>
          <a:xfrm>
            <a:off x="4983907" y="3387506"/>
            <a:ext cx="3852000" cy="605402"/>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副首都化に向けた大阪自らの取組を後押しする</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仕組みづくりと国への法整備の働きかけ</a:t>
            </a:r>
          </a:p>
        </p:txBody>
      </p:sp>
      <p:sp>
        <p:nvSpPr>
          <p:cNvPr id="26" name="Rectangle 2"/>
          <p:cNvSpPr txBox="1">
            <a:spLocks noChangeArrowheads="1"/>
          </p:cNvSpPr>
          <p:nvPr/>
        </p:nvSpPr>
        <p:spPr>
          <a:xfrm>
            <a:off x="8439922" y="6494171"/>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7" name="四角形: 角を丸くする 42">
            <a:extLst>
              <a:ext uri="{FF2B5EF4-FFF2-40B4-BE49-F238E27FC236}">
                <a16:creationId xmlns:a16="http://schemas.microsoft.com/office/drawing/2014/main" id="{65BAA35C-F6D5-4151-9889-28026A40EB08}"/>
              </a:ext>
            </a:extLst>
          </p:cNvPr>
          <p:cNvSpPr/>
          <p:nvPr/>
        </p:nvSpPr>
        <p:spPr>
          <a:xfrm>
            <a:off x="5252881" y="2939645"/>
            <a:ext cx="3345573" cy="288000"/>
          </a:xfrm>
          <a:prstGeom prst="roundRect">
            <a:avLst>
              <a:gd name="adj" fmla="val 260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行政・政治面の主な取組の方向性</a:t>
            </a:r>
          </a:p>
        </p:txBody>
      </p:sp>
      <p:grpSp>
        <p:nvGrpSpPr>
          <p:cNvPr id="8" name="グループ化 7"/>
          <p:cNvGrpSpPr/>
          <p:nvPr/>
        </p:nvGrpSpPr>
        <p:grpSpPr>
          <a:xfrm>
            <a:off x="4295830" y="4360929"/>
            <a:ext cx="787000" cy="746474"/>
            <a:chOff x="2482630" y="3186754"/>
            <a:chExt cx="1011313" cy="986568"/>
          </a:xfrm>
        </p:grpSpPr>
        <p:sp>
          <p:nvSpPr>
            <p:cNvPr id="13" name="下カーブ矢印 12"/>
            <p:cNvSpPr/>
            <p:nvPr/>
          </p:nvSpPr>
          <p:spPr>
            <a:xfrm>
              <a:off x="2504452" y="3186754"/>
              <a:ext cx="989491" cy="45112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5" name="下カーブ矢印 14"/>
            <p:cNvSpPr/>
            <p:nvPr/>
          </p:nvSpPr>
          <p:spPr>
            <a:xfrm rot="10800000">
              <a:off x="2482630" y="3723156"/>
              <a:ext cx="933197" cy="45016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30" name="スライド番号プレースホルダー 1"/>
          <p:cNvSpPr>
            <a:spLocks noGrp="1"/>
          </p:cNvSpPr>
          <p:nvPr>
            <p:ph type="sldNum" sz="quarter" idx="12"/>
          </p:nvPr>
        </p:nvSpPr>
        <p:spPr>
          <a:xfrm>
            <a:off x="8452856" y="658748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p:cNvSpPr txBox="1"/>
          <p:nvPr/>
        </p:nvSpPr>
        <p:spPr>
          <a:xfrm>
            <a:off x="0" y="131680"/>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首都機能バックアップの取組</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8" name="正方形/長方形 27"/>
          <p:cNvSpPr/>
          <p:nvPr/>
        </p:nvSpPr>
        <p:spPr>
          <a:xfrm>
            <a:off x="70747" y="496360"/>
            <a:ext cx="8964000" cy="2210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bIns="0" rtlCol="0" anchor="t"/>
          <a:lstStyle/>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地震をはじめとする大規模災害はもとより、近年、ロシアによるウクライナ侵攻、東アジアにおける地政学的リスクの高まりなど、世界情勢が大きく変化しており、世界から信頼を得て投資や交流の加速を図る上で、安定的なサプライチェーンの確保といった幅広い観点からのリスク回避が重視されるようになっ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こうしたなか、首都圏と同時被災リスクの少ない大阪が、そのポテンシャルを最大限生かして、首都圏の非常時に対応したバックアップ機能を副首都として備える重要性が増している。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このため、大阪自らの安全・危機管理機能の強化のうえに、さらに、経済力を背景に、平時にも、非常時にも日本を支える拠点となるべく、首都のバックアップ機能の向上を図る。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具体的には、首都圏に本社・本部機能がある企業の</a:t>
            </a:r>
            <a:r>
              <a:rPr lang="ja-JP" altLang="en-US" sz="1300" dirty="0">
                <a:solidFill>
                  <a:schemeClr val="tx1"/>
                </a:solidFill>
                <a:latin typeface="BIZ UDゴシック" panose="020B0400000000000000" pitchFamily="49" charset="-128"/>
                <a:ea typeface="BIZ UDゴシック" panose="020B0400000000000000" pitchFamily="49" charset="-128"/>
              </a:rPr>
              <a:t>大阪での</a:t>
            </a: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新たな拠点整備等に伴う経済面のバックアップ機能の強化、さらには、中央省庁の業務継続等を担う行政・政治面のバックアップ機能の強化を並行して進めていく。</a:t>
            </a:r>
            <a:endParaRPr kumimoji="0" lang="en-US" altLang="ja-JP"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0048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2580" y="799218"/>
            <a:ext cx="8857397" cy="1855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●視点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１．大阪のみならず、広く関西、西日本、全国の共感を得られるみんなの羅針盤とする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これまでの取組を強みに、民都として、オール大阪で力を合わせ、前向きに進めるものとする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３．国</a:t>
            </a:r>
            <a:r>
              <a:rPr lang="ja-JP" altLang="en-US" sz="1400" noProof="0" dirty="0">
                <a:solidFill>
                  <a:schemeClr val="tx1"/>
                </a:solidFill>
                <a:latin typeface="BIZ UDゴシック" panose="020B0400000000000000" pitchFamily="49" charset="-128"/>
                <a:ea typeface="BIZ UDゴシック" panose="020B0400000000000000" pitchFamily="49" charset="-128"/>
              </a:rPr>
              <a:t>内外の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若者や女性をはじめ、誰もがワクワクしてチャレンジできる</a:t>
            </a:r>
            <a:r>
              <a:rPr lang="ja-JP" altLang="en-US" sz="1400" dirty="0">
                <a:solidFill>
                  <a:schemeClr val="tx1"/>
                </a:solidFill>
                <a:latin typeface="BIZ UDゴシック" panose="020B0400000000000000" pitchFamily="49" charset="-128"/>
                <a:ea typeface="BIZ UDゴシック" panose="020B0400000000000000" pitchFamily="49" charset="-128"/>
              </a:rPr>
              <a:t>都市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をつくる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４．大阪の歴史と伝統・文化に育まれてきた</a:t>
            </a: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をふまえ、経済を起点に考える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５．ウェルビーイング</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社会課題解決への貢献などを重視、グローバルな視点で大阪を考える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６．分かりやすく、明快であることを重視</a:t>
            </a:r>
          </a:p>
        </p:txBody>
      </p:sp>
      <p:sp>
        <p:nvSpPr>
          <p:cNvPr id="9" name="正方形/長方形 8"/>
          <p:cNvSpPr/>
          <p:nvPr/>
        </p:nvSpPr>
        <p:spPr>
          <a:xfrm>
            <a:off x="102580" y="3140462"/>
            <a:ext cx="9144000" cy="189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●時間軸（目標）の設定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これまで</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明確で</a:t>
            </a:r>
            <a:r>
              <a:rPr lang="ja-JP" altLang="en-US" sz="1400" dirty="0">
                <a:solidFill>
                  <a:schemeClr val="tx1"/>
                </a:solidFill>
                <a:latin typeface="BIZ UDゴシック" panose="020B0400000000000000" pitchFamily="49" charset="-128"/>
                <a:ea typeface="BIZ UDゴシック" panose="020B0400000000000000" pitchFamily="49" charset="-128"/>
              </a:rPr>
              <a:t>なかった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目標年次</a:t>
            </a:r>
            <a:r>
              <a:rPr lang="ja-JP" altLang="en-US" sz="1400" dirty="0">
                <a:solidFill>
                  <a:schemeClr val="tx1"/>
                </a:solidFill>
                <a:latin typeface="BIZ UDゴシック" panose="020B0400000000000000" pitchFamily="49" charset="-128"/>
                <a:ea typeface="BIZ UDゴシック" panose="020B0400000000000000" pitchFamily="49" charset="-128"/>
              </a:rPr>
              <a:t>について、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ビジョンとして未来感を持てるよう、また、以下の理由から「</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a:t>
            </a:r>
            <a:r>
              <a:rPr lang="ja-JP" altLang="en-US" sz="1400" dirty="0">
                <a:solidFill>
                  <a:schemeClr val="tx1"/>
                </a:solidFill>
                <a:latin typeface="BIZ UDゴシック" panose="020B0400000000000000" pitchFamily="49" charset="-128"/>
                <a:ea typeface="BIZ UDゴシック" panose="020B0400000000000000" pitchFamily="49" charset="-128"/>
              </a:rPr>
              <a:t>それまでの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年」の工程を設定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それぞれの分かりやすい目標として、大阪の</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シェアなどを掲げる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年の大阪・関西万博を体験する若者が活躍する時代を想定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SDGs</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やカーボンニュートラルの目標年次を意識</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p:cNvSpPr/>
          <p:nvPr/>
        </p:nvSpPr>
        <p:spPr>
          <a:xfrm>
            <a:off x="102580" y="5032730"/>
            <a:ext cx="8857397" cy="182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●アプローチの考え方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１．これまで大阪にゆかりの無い方を含め広範な分野の有識者による意見交換会で議論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２．意見交換会での議論をもとに、特別顧問（戦略アドバイザー）の参画する副首都推進本部会議で議論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⇒「１」「２」のサイクルで改定版を導くアプローチ</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ビジョン改定の基本的な考え方</a:t>
            </a: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264398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4147" y="65722"/>
            <a:ext cx="9931673" cy="343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Rectangle 2"/>
          <p:cNvSpPr txBox="1">
            <a:spLocks noChangeArrowheads="1"/>
          </p:cNvSpPr>
          <p:nvPr/>
        </p:nvSpPr>
        <p:spPr>
          <a:xfrm>
            <a:off x="3041" y="-8515"/>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チャレンジを促す経済政策</a:t>
            </a:r>
          </a:p>
        </p:txBody>
      </p:sp>
      <p:sp>
        <p:nvSpPr>
          <p:cNvPr id="5" name="正方形/長方形 4"/>
          <p:cNvSpPr/>
          <p:nvPr/>
        </p:nvSpPr>
        <p:spPr>
          <a:xfrm>
            <a:off x="119764" y="565488"/>
            <a:ext cx="8928000" cy="3431516"/>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テキスト ボックス 30"/>
          <p:cNvSpPr txBox="1"/>
          <p:nvPr/>
        </p:nvSpPr>
        <p:spPr>
          <a:xfrm>
            <a:off x="-542008" y="591776"/>
            <a:ext cx="10152000" cy="2702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副首都の実現に向けた都市機能の向上や行政体制の整備にあわせ、以下の経済面の政策を重点的に実施。</a:t>
            </a:r>
          </a:p>
        </p:txBody>
      </p:sp>
      <p:sp>
        <p:nvSpPr>
          <p:cNvPr id="32" name="テキスト ボックス 31"/>
          <p:cNvSpPr txBox="1"/>
          <p:nvPr/>
        </p:nvSpPr>
        <p:spPr>
          <a:xfrm>
            <a:off x="-519881" y="3742800"/>
            <a:ext cx="10122526" cy="297517"/>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これらの成長・発展の取組を加速させるため、</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を最大限に活用。</a:t>
            </a:r>
          </a:p>
        </p:txBody>
      </p:sp>
      <p:sp>
        <p:nvSpPr>
          <p:cNvPr id="33" name="テキスト ボックス 32"/>
          <p:cNvSpPr txBox="1"/>
          <p:nvPr/>
        </p:nvSpPr>
        <p:spPr>
          <a:xfrm>
            <a:off x="-542008" y="1802153"/>
            <a:ext cx="10166781"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あわせて、大阪・関西万博のテーマである「いのち輝く未来社会のデザイン」や、ウェルビーイング、社会課題と関係が深く、大阪が強みとする「</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」をターゲットに、「観光」や、分厚い集積を持つその他の業種をかけあわせることで、イノベーションを創出。</a:t>
            </a:r>
          </a:p>
        </p:txBody>
      </p:sp>
      <p:sp>
        <p:nvSpPr>
          <p:cNvPr id="34" name="テキスト ボックス 33"/>
          <p:cNvSpPr txBox="1"/>
          <p:nvPr/>
        </p:nvSpPr>
        <p:spPr>
          <a:xfrm>
            <a:off x="-542008" y="2492106"/>
            <a:ext cx="10152000" cy="5027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健康・医療関連産業を生かしたヘルスツーリズムや、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開業に併せた</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MICE</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の更なる振興、コト消費・イミ消費を意識した体験型ツーリズムなど、新たな価値を創出する多様な</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観光産業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へ発展させる。</a:t>
            </a:r>
          </a:p>
        </p:txBody>
      </p:sp>
      <p:sp>
        <p:nvSpPr>
          <p:cNvPr id="35" name="テキスト ボックス 34"/>
          <p:cNvSpPr txBox="1"/>
          <p:nvPr/>
        </p:nvSpPr>
        <p:spPr>
          <a:xfrm>
            <a:off x="-543072" y="892304"/>
            <a:ext cx="10160453" cy="913070"/>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経済成長と社会課題の解決の両面において</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スタートアップの創出が鍵となる</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大阪人はフレンドリーでエネルギッシュな気質に富み、チャレンジやイノベーションを生み出すポテンシャルがあるとともに</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、大学・研究機関も多数集積。こうした強みを生かしながら、社会課題の解決等にチャレンジするスタートアップを創出。さらに、</a:t>
            </a:r>
            <a:r>
              <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3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スタートアップの成長</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を加速させるため、アクセラレータ等の専門人材や投資を呼び込める環境を整備。</a:t>
            </a:r>
            <a:endPar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テキスト ボックス 35"/>
          <p:cNvSpPr txBox="1"/>
          <p:nvPr/>
        </p:nvSpPr>
        <p:spPr>
          <a:xfrm>
            <a:off x="-549398" y="3023431"/>
            <a:ext cx="10166779"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中小企業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が活躍し、それぞれの企業のもつ強みを最大限生かしながら、成長著しい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ASEAN</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などアジア市場への</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r>
            <a:b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参入や、</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新事業への転換を促進</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することも重要。大阪の強みである産業の集積を生かし、「健康・医療関連分野」、「グリーン関連分野」等との融合により、既存産業を磨き、イノベーションの好循環につなげる。</a:t>
            </a:r>
          </a:p>
        </p:txBody>
      </p:sp>
      <p:sp>
        <p:nvSpPr>
          <p:cNvPr id="43" name="角丸四角形 42"/>
          <p:cNvSpPr/>
          <p:nvPr/>
        </p:nvSpPr>
        <p:spPr>
          <a:xfrm>
            <a:off x="5540103" y="4454546"/>
            <a:ext cx="3468518"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スタートアップの創業後も、起業経験者やベンチャーキャピタル等と連携し、資金調達や事業連携のサポートにより、成長の加速支援を行う。</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233774CE-BB03-49E5-94E8-1F2C71E354FD}"/>
              </a:ext>
            </a:extLst>
          </p:cNvPr>
          <p:cNvSpPr txBox="1"/>
          <p:nvPr/>
        </p:nvSpPr>
        <p:spPr>
          <a:xfrm>
            <a:off x="6591846" y="6473603"/>
            <a:ext cx="2341010" cy="32225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OIH </a:t>
            </a: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スタートアップアクセラレーションプログラム</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出典：</a:t>
            </a:r>
            <a:r>
              <a:rPr kumimoji="0"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STARTUP ACCELERATION PROGRAM </a:t>
            </a:r>
            <a:r>
              <a:rPr kumimoji="0"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HP</a:t>
            </a:r>
          </a:p>
        </p:txBody>
      </p:sp>
      <p:pic>
        <p:nvPicPr>
          <p:cNvPr id="45" name="図 44"/>
          <p:cNvPicPr>
            <a:picLocks noChangeAspect="1"/>
          </p:cNvPicPr>
          <p:nvPr/>
        </p:nvPicPr>
        <p:blipFill>
          <a:blip r:embed="rId2"/>
          <a:stretch>
            <a:fillRect/>
          </a:stretch>
        </p:blipFill>
        <p:spPr>
          <a:xfrm>
            <a:off x="6146807" y="5098153"/>
            <a:ext cx="2316545" cy="1375450"/>
          </a:xfrm>
          <a:prstGeom prst="rect">
            <a:avLst/>
          </a:prstGeom>
        </p:spPr>
      </p:pic>
      <p:sp>
        <p:nvSpPr>
          <p:cNvPr id="46" name="角丸四角形 45"/>
          <p:cNvSpPr/>
          <p:nvPr/>
        </p:nvSpPr>
        <p:spPr>
          <a:xfrm>
            <a:off x="5454081" y="4035802"/>
            <a:ext cx="359368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角丸四角形 46"/>
          <p:cNvSpPr/>
          <p:nvPr/>
        </p:nvSpPr>
        <p:spPr>
          <a:xfrm>
            <a:off x="5441323" y="4022739"/>
            <a:ext cx="3027693" cy="4389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スタートアップ成長の加速支援</a:t>
            </a:r>
          </a:p>
        </p:txBody>
      </p:sp>
      <p:sp>
        <p:nvSpPr>
          <p:cNvPr id="16" name="角丸四角形 15"/>
          <p:cNvSpPr/>
          <p:nvPr/>
        </p:nvSpPr>
        <p:spPr>
          <a:xfrm>
            <a:off x="210118" y="4512654"/>
            <a:ext cx="5243964"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の開催を契機に、大阪人気質を最大限生かして、チャレンジしたい人が国内外から集まる交流の場を作り、社会課題の解決等にチャレンジするスタートアップを創出支援。あわせて、国内外からスタートアップを誘致する。</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152665" y="4035802"/>
            <a:ext cx="524396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角丸四角形 17"/>
          <p:cNvSpPr/>
          <p:nvPr/>
        </p:nvSpPr>
        <p:spPr>
          <a:xfrm>
            <a:off x="139601" y="4030175"/>
            <a:ext cx="4938880" cy="4573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大阪人気質（フレンドリー、エネルギッシュ）を生かしたスタートアップの創出</a:t>
            </a:r>
          </a:p>
        </p:txBody>
      </p:sp>
      <p:pic>
        <p:nvPicPr>
          <p:cNvPr id="19" name="図 18"/>
          <p:cNvPicPr>
            <a:picLocks noChangeAspect="1"/>
          </p:cNvPicPr>
          <p:nvPr/>
        </p:nvPicPr>
        <p:blipFill rotWithShape="1">
          <a:blip r:embed="rId3"/>
          <a:srcRect l="21205" t="25695" r="25988" b="14409"/>
          <a:stretch/>
        </p:blipFill>
        <p:spPr>
          <a:xfrm>
            <a:off x="1546524" y="5156434"/>
            <a:ext cx="2151159" cy="1371811"/>
          </a:xfrm>
          <a:prstGeom prst="rect">
            <a:avLst/>
          </a:prstGeom>
        </p:spPr>
      </p:pic>
      <p:sp>
        <p:nvSpPr>
          <p:cNvPr id="20" name="テキスト ボックス 19">
            <a:extLst>
              <a:ext uri="{FF2B5EF4-FFF2-40B4-BE49-F238E27FC236}">
                <a16:creationId xmlns:a16="http://schemas.microsoft.com/office/drawing/2014/main" id="{233774CE-BB03-49E5-94E8-1F2C71E354FD}"/>
              </a:ext>
            </a:extLst>
          </p:cNvPr>
          <p:cNvSpPr txBox="1"/>
          <p:nvPr/>
        </p:nvSpPr>
        <p:spPr>
          <a:xfrm>
            <a:off x="1548753" y="6422814"/>
            <a:ext cx="4000445" cy="42383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優れた大阪の中小企業・スタートアップの技術・サービスを発信する「展示・出展ゾーン」</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22"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69474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194113" y="214898"/>
            <a:ext cx="8837216" cy="311711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49" name="図 48"/>
          <p:cNvPicPr>
            <a:picLocks noChangeAspect="1"/>
          </p:cNvPicPr>
          <p:nvPr/>
        </p:nvPicPr>
        <p:blipFill>
          <a:blip r:embed="rId2"/>
          <a:stretch>
            <a:fillRect/>
          </a:stretch>
        </p:blipFill>
        <p:spPr>
          <a:xfrm>
            <a:off x="181298" y="968758"/>
            <a:ext cx="4431423" cy="2340107"/>
          </a:xfrm>
          <a:prstGeom prst="rect">
            <a:avLst/>
          </a:prstGeom>
        </p:spPr>
      </p:pic>
      <p:pic>
        <p:nvPicPr>
          <p:cNvPr id="50" name="図 49"/>
          <p:cNvPicPr>
            <a:picLocks noChangeAspect="1"/>
          </p:cNvPicPr>
          <p:nvPr/>
        </p:nvPicPr>
        <p:blipFill>
          <a:blip r:embed="rId3"/>
          <a:stretch>
            <a:fillRect/>
          </a:stretch>
        </p:blipFill>
        <p:spPr>
          <a:xfrm>
            <a:off x="4612300" y="964332"/>
            <a:ext cx="4418780" cy="2329965"/>
          </a:xfrm>
          <a:prstGeom prst="rect">
            <a:avLst/>
          </a:prstGeom>
        </p:spPr>
      </p:pic>
      <p:sp>
        <p:nvSpPr>
          <p:cNvPr id="68" name="角丸四角形 67"/>
          <p:cNvSpPr/>
          <p:nvPr/>
        </p:nvSpPr>
        <p:spPr>
          <a:xfrm>
            <a:off x="194113" y="200735"/>
            <a:ext cx="6872894" cy="3601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健康・医療関連分野、グリーン関連分野をターゲットに、イノベーションを創出</a:t>
            </a:r>
          </a:p>
        </p:txBody>
      </p:sp>
      <p:sp>
        <p:nvSpPr>
          <p:cNvPr id="25" name="角丸四角形 24"/>
          <p:cNvSpPr/>
          <p:nvPr/>
        </p:nvSpPr>
        <p:spPr>
          <a:xfrm>
            <a:off x="300891" y="3752941"/>
            <a:ext cx="3841180" cy="838351"/>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ヘルスツーリズムや、大阪ならではの体験型プログラムの提供とともに、世界水準のオールインワン</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MICE</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拠点を有する</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を生かし、観光産業を発展させる。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181299" y="3420247"/>
            <a:ext cx="4168502" cy="33234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角丸四角形 26"/>
          <p:cNvSpPr/>
          <p:nvPr/>
        </p:nvSpPr>
        <p:spPr>
          <a:xfrm>
            <a:off x="181298" y="3405926"/>
            <a:ext cx="2444202" cy="4597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ヘルスツーリズム、</a:t>
            </a: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多様な観光産業の発展</a:t>
            </a:r>
          </a:p>
        </p:txBody>
      </p:sp>
      <p:pic>
        <p:nvPicPr>
          <p:cNvPr id="28" name="図 27"/>
          <p:cNvPicPr>
            <a:picLocks noChangeAspect="1"/>
          </p:cNvPicPr>
          <p:nvPr/>
        </p:nvPicPr>
        <p:blipFill>
          <a:blip r:embed="rId4"/>
          <a:stretch>
            <a:fillRect/>
          </a:stretch>
        </p:blipFill>
        <p:spPr>
          <a:xfrm>
            <a:off x="705658" y="4610138"/>
            <a:ext cx="2786345" cy="1671807"/>
          </a:xfrm>
          <a:prstGeom prst="rect">
            <a:avLst/>
          </a:prstGeom>
        </p:spPr>
      </p:pic>
      <p:sp>
        <p:nvSpPr>
          <p:cNvPr id="29" name="テキスト ボックス 28">
            <a:extLst>
              <a:ext uri="{FF2B5EF4-FFF2-40B4-BE49-F238E27FC236}">
                <a16:creationId xmlns:a16="http://schemas.microsoft.com/office/drawing/2014/main" id="{233774CE-BB03-49E5-94E8-1F2C71E354FD}"/>
              </a:ext>
            </a:extLst>
          </p:cNvPr>
          <p:cNvSpPr txBox="1"/>
          <p:nvPr/>
        </p:nvSpPr>
        <p:spPr>
          <a:xfrm>
            <a:off x="727525" y="6265543"/>
            <a:ext cx="3784325" cy="29174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ミライのヘルスケア体験</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31" name="角丸四角形 30"/>
          <p:cNvSpPr/>
          <p:nvPr/>
        </p:nvSpPr>
        <p:spPr>
          <a:xfrm>
            <a:off x="4627108" y="3809505"/>
            <a:ext cx="4243820" cy="832009"/>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小企業が培ってきた経営資源を生かした新技術開発を支援・発信。健康・医療関連分野、グリーン関連分野との融合により、成長・発展、イノベーションの好循環につなげ、万博のレガシーを継承・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角丸四角形 31"/>
          <p:cNvSpPr/>
          <p:nvPr/>
        </p:nvSpPr>
        <p:spPr>
          <a:xfrm>
            <a:off x="4496120" y="3400877"/>
            <a:ext cx="4534960" cy="334282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角丸四角形 32"/>
          <p:cNvSpPr/>
          <p:nvPr/>
        </p:nvSpPr>
        <p:spPr>
          <a:xfrm>
            <a:off x="4476919" y="3387989"/>
            <a:ext cx="4134093" cy="4086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中小企業の新たな挑戦と万博レガシーの継承</a:t>
            </a:r>
          </a:p>
        </p:txBody>
      </p:sp>
      <p:grpSp>
        <p:nvGrpSpPr>
          <p:cNvPr id="2" name="グループ化 1"/>
          <p:cNvGrpSpPr/>
          <p:nvPr/>
        </p:nvGrpSpPr>
        <p:grpSpPr>
          <a:xfrm>
            <a:off x="4563843" y="4613316"/>
            <a:ext cx="4393625" cy="2042145"/>
            <a:chOff x="4563843" y="4547647"/>
            <a:chExt cx="4393625" cy="2042145"/>
          </a:xfrm>
        </p:grpSpPr>
        <p:sp>
          <p:nvSpPr>
            <p:cNvPr id="34" name="楕円 33"/>
            <p:cNvSpPr/>
            <p:nvPr/>
          </p:nvSpPr>
          <p:spPr>
            <a:xfrm>
              <a:off x="6144734" y="4664082"/>
              <a:ext cx="2812734" cy="1412439"/>
            </a:xfrm>
            <a:prstGeom prst="ellipse">
              <a:avLst/>
            </a:prstGeom>
            <a:solidFill>
              <a:schemeClr val="accent1">
                <a:lumMod val="20000"/>
                <a:lumOff val="8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楕円 34"/>
            <p:cNvSpPr/>
            <p:nvPr/>
          </p:nvSpPr>
          <p:spPr>
            <a:xfrm>
              <a:off x="4701180" y="4826977"/>
              <a:ext cx="1224000" cy="1116000"/>
            </a:xfrm>
            <a:prstGeom prst="ellipse">
              <a:avLst/>
            </a:prstGeom>
            <a:solidFill>
              <a:schemeClr val="accent5">
                <a:lumMod val="75000"/>
              </a:schemeClr>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p:cNvSpPr txBox="1"/>
            <p:nvPr/>
          </p:nvSpPr>
          <p:spPr>
            <a:xfrm>
              <a:off x="4563843" y="4983753"/>
              <a:ext cx="147177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中小企業の</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強み</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受け継がれる</a:t>
              </a:r>
              <a:endPar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経営資源</a:t>
              </a: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
          <p:nvSpPr>
            <p:cNvPr id="37" name="乗算 36"/>
            <p:cNvSpPr/>
            <p:nvPr/>
          </p:nvSpPr>
          <p:spPr>
            <a:xfrm>
              <a:off x="5927335" y="5170304"/>
              <a:ext cx="331228" cy="456982"/>
            </a:xfrm>
            <a:prstGeom prst="mathMultiply">
              <a:avLst>
                <a:gd name="adj1" fmla="val 15987"/>
              </a:avLst>
            </a:prstGeom>
            <a:solidFill>
              <a:schemeClr val="accent1"/>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角丸四角形 37"/>
            <p:cNvSpPr/>
            <p:nvPr/>
          </p:nvSpPr>
          <p:spPr>
            <a:xfrm>
              <a:off x="6552435" y="4840693"/>
              <a:ext cx="1220236" cy="1062620"/>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p:cNvSpPr txBox="1"/>
            <p:nvPr/>
          </p:nvSpPr>
          <p:spPr>
            <a:xfrm>
              <a:off x="6541132" y="4878648"/>
              <a:ext cx="1231539" cy="101566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異業種・他分野のノウハウ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海外展開、</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未開拓市場</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デジタル活用</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4867236" y="6328182"/>
              <a:ext cx="2848723" cy="261610"/>
            </a:xfrm>
            <a:prstGeom prst="rect">
              <a:avLst/>
            </a:prstGeom>
            <a:noFill/>
            <a:ln w="22225">
              <a:solidFill>
                <a:schemeClr val="accent5">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新規事業、業態転換、新市場参入</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7737233" y="4866428"/>
              <a:ext cx="1113516" cy="11644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大阪の強み</a:t>
              </a:r>
              <a:endParaRPr kumimoji="1" lang="en-US" altLang="ja-JP"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endParaRPr kumimoji="1" lang="en-US" altLang="ja-JP" sz="1050"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二等辺三角形 42"/>
            <p:cNvSpPr/>
            <p:nvPr/>
          </p:nvSpPr>
          <p:spPr>
            <a:xfrm rot="10800000">
              <a:off x="5423440" y="6127874"/>
              <a:ext cx="1512000" cy="144000"/>
            </a:xfrm>
            <a:prstGeom prs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4680193" y="5870103"/>
              <a:ext cx="2848723" cy="261610"/>
            </a:xfrm>
            <a:prstGeom prst="rect">
              <a:avLst/>
            </a:prstGeom>
            <a:noFill/>
            <a:ln w="22225">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経営資源を最大限活用</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4701180" y="4547647"/>
              <a:ext cx="1776589" cy="22834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＜成長・発展のイメージ＞</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角丸四角形 29"/>
          <p:cNvSpPr/>
          <p:nvPr/>
        </p:nvSpPr>
        <p:spPr>
          <a:xfrm>
            <a:off x="461352" y="464297"/>
            <a:ext cx="8057261"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ライフサイエンスなどの学術研究の集積と分厚い産業集積を生かして、健康・医療関連分野やグリーン関連分野での幅広いイノベーションを創出。</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220992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91282" y="3387632"/>
            <a:ext cx="2646878" cy="584775"/>
          </a:xfrm>
          <a:prstGeom prst="rect">
            <a:avLst/>
          </a:prstGeom>
        </p:spPr>
        <p:txBody>
          <a:bodyPr wrap="none">
            <a:spAutoFit/>
          </a:bodyPr>
          <a:lstStyle/>
          <a:p>
            <a:pPr lvl="0" algn="ctr"/>
            <a:r>
              <a:rPr lang="ja-JP" altLang="en-US" sz="3200" dirty="0">
                <a:solidFill>
                  <a:prstClr val="black"/>
                </a:solidFill>
                <a:latin typeface="BIZ UDゴシック" panose="020B0400000000000000" pitchFamily="49" charset="-128"/>
                <a:ea typeface="BIZ UDゴシック" panose="020B0400000000000000" pitchFamily="49" charset="-128"/>
              </a:rPr>
              <a:t>今後の進め方</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33635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今後の進め方</a:t>
            </a:r>
          </a:p>
        </p:txBody>
      </p:sp>
      <p:sp>
        <p:nvSpPr>
          <p:cNvPr id="5" name="テキスト ボックス 4"/>
          <p:cNvSpPr txBox="1"/>
          <p:nvPr/>
        </p:nvSpPr>
        <p:spPr>
          <a:xfrm>
            <a:off x="93600" y="796222"/>
            <a:ext cx="8917050" cy="452431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「副首都ビジョン」をオール大阪の指針として、大阪府、大阪市、堺市はもとより、</a:t>
            </a:r>
            <a:r>
              <a:rPr kumimoji="1" lang="ja-JP" altLang="en-US" dirty="0">
                <a:latin typeface="BIZ UDPゴシック" panose="020B0400000000000000" pitchFamily="50" charset="-128"/>
                <a:ea typeface="BIZ UDPゴシック" panose="020B0400000000000000" pitchFamily="50" charset="-128"/>
              </a:rPr>
              <a:t>府</a:t>
            </a:r>
            <a: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dirty="0">
                <a:latin typeface="BIZ UDPゴシック" panose="020B0400000000000000" pitchFamily="50" charset="-128"/>
                <a:ea typeface="BIZ UDPゴシック" panose="020B0400000000000000" pitchFamily="50" charset="-128"/>
              </a:rPr>
              <a:t>内の他の市町村</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や経済界、さらには、近隣府県、国とともに、一体となって、</a:t>
            </a:r>
            <a:r>
              <a:rPr kumimoji="1" lang="ja-JP" altLang="en-US" dirty="0">
                <a:latin typeface="BIZ UDPゴシック" panose="020B0400000000000000" pitchFamily="50" charset="-128"/>
                <a:ea typeface="BIZ UDPゴシック" panose="020B0400000000000000" pitchFamily="50" charset="-128"/>
              </a:rPr>
              <a:t>大阪の</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副首都化が推進されるよう、取り組んでいく。</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大阪府、大阪市、堺市においては</a:t>
            </a:r>
            <a:r>
              <a:rPr kumimoji="1" lang="ja-JP" altLang="en-US" noProof="0"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それぞれの行政運営に、ビジョンの具体化を図る</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施策を盛り込み、副首都化をけん引していく。そして、副首都</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推進本部会議</a:t>
            </a:r>
            <a:r>
              <a:rPr kumimoji="1" lang="ja-JP" altLang="en-US" dirty="0">
                <a:latin typeface="BIZ UDPゴシック" panose="020B0400000000000000" pitchFamily="50" charset="-128"/>
                <a:ea typeface="BIZ UDPゴシック" panose="020B0400000000000000" pitchFamily="50" charset="-128"/>
              </a:rPr>
              <a:t>において、</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各施策の推進状況を踏まえながら、ビジョンの進捗を管理し</a:t>
            </a:r>
            <a:r>
              <a:rPr kumimoji="1" lang="ja-JP" altLang="en-US" dirty="0">
                <a:latin typeface="BIZ UDPゴシック" panose="020B0400000000000000" pitchFamily="50" charset="-128"/>
                <a:ea typeface="BIZ UDPゴシック" panose="020B0400000000000000" pitchFamily="50" charset="-128"/>
              </a:rPr>
              <a:t>ていく。</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（必要に応じて、副知事・副市長レベル、部局長レベルでの実務的な議論の場を設け</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dirty="0" err="1">
                <a:latin typeface="BIZ UDPゴシック" panose="020B0400000000000000" pitchFamily="50" charset="-128"/>
                <a:ea typeface="BIZ UDPゴシック" panose="020B0400000000000000" pitchFamily="50" charset="-128"/>
              </a:rPr>
              <a:t>て</a:t>
            </a:r>
            <a:r>
              <a:rPr kumimoji="1" lang="ja-JP" altLang="en-US" dirty="0">
                <a:latin typeface="BIZ UDPゴシック" panose="020B0400000000000000" pitchFamily="50" charset="-128"/>
                <a:ea typeface="BIZ UDPゴシック" panose="020B0400000000000000" pitchFamily="50" charset="-128"/>
              </a:rPr>
              <a:t>進捗管理を行う。）</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また、若者や女性の活躍などビジョン推進の鍵となる取組に関して、具体的な進捗</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が把握できる指標等の検討を</a:t>
            </a:r>
            <a:r>
              <a:rPr kumimoji="1" lang="ja-JP" altLang="en-US" dirty="0">
                <a:latin typeface="BIZ UDPゴシック" panose="020B0400000000000000" pitchFamily="50" charset="-128"/>
                <a:ea typeface="BIZ UDPゴシック" panose="020B0400000000000000" pitchFamily="50" charset="-128"/>
              </a:rPr>
              <a:t>行う。</a:t>
            </a:r>
            <a: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　以上の取組を進めながら、</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適宜、「副首都ビジョン」の見直しを行っていく。</a:t>
            </a:r>
            <a:r>
              <a:rPr kumimoji="1" lang="ja-JP" altLang="en-US"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15338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39503859"/>
              </p:ext>
            </p:extLst>
          </p:nvPr>
        </p:nvGraphicFramePr>
        <p:xfrm>
          <a:off x="107504" y="446663"/>
          <a:ext cx="8928000" cy="637518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7056000">
                  <a:extLst>
                    <a:ext uri="{9D8B030D-6E8A-4147-A177-3AD203B41FA5}">
                      <a16:colId xmlns:a16="http://schemas.microsoft.com/office/drawing/2014/main" val="20002"/>
                    </a:ext>
                  </a:extLst>
                </a:gridCol>
              </a:tblGrid>
              <a:tr h="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marR="36000"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IR</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Integrated Resort</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（統合型リゾート）の略。</a:t>
                      </a:r>
                    </a:p>
                  </a:txBody>
                  <a:tcPr marL="72000" anchor="ctr"/>
                </a:tc>
                <a:extLst>
                  <a:ext uri="{0D108BD9-81ED-4DB2-BD59-A6C34878D82A}">
                    <a16:rowId xmlns:a16="http://schemas.microsoft.com/office/drawing/2014/main" val="10001"/>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スーパーシティ</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AI</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やビッグデータを活用し、社会のあり方を根本から変えるような未来都市。</a:t>
                      </a:r>
                    </a:p>
                  </a:txBody>
                  <a:tcPr marL="72000" anchor="ctr"/>
                </a:tc>
                <a:extLst>
                  <a:ext uri="{0D108BD9-81ED-4DB2-BD59-A6C34878D82A}">
                    <a16:rowId xmlns:a16="http://schemas.microsoft.com/office/drawing/2014/main" val="4063793320"/>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国家戦略特区</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世界で一番ビジネスをしやすい環境”を作ることを目的に、地域や分野を限定することで、大胆な規制・制度の緩和や税制面の優遇を行う規制改革制度。</a:t>
                      </a:r>
                    </a:p>
                  </a:txBody>
                  <a:tcPr marL="72000" anchor="ctr"/>
                </a:tc>
                <a:extLst>
                  <a:ext uri="{0D108BD9-81ED-4DB2-BD59-A6C34878D82A}">
                    <a16:rowId xmlns:a16="http://schemas.microsoft.com/office/drawing/2014/main" val="4088882564"/>
                  </a:ext>
                </a:extLst>
              </a:tr>
              <a:tr h="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バックアップ</a:t>
                      </a:r>
                    </a:p>
                  </a:txBody>
                  <a:tcPr marL="72000" marR="36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本ビジョンでは、大規模災害等の非常時に、もともと役割を果たしているものが機能しなくなった場合に、代わりに役割を果たして機能を維持できるようにするための備えのこと。</a:t>
                      </a:r>
                    </a:p>
                  </a:txBody>
                  <a:tcPr marL="72000" anchor="ctr"/>
                </a:tc>
                <a:extLst>
                  <a:ext uri="{0D108BD9-81ED-4DB2-BD59-A6C34878D82A}">
                    <a16:rowId xmlns:a16="http://schemas.microsoft.com/office/drawing/2014/main" val="3470950783"/>
                  </a:ext>
                </a:extLst>
              </a:tr>
              <a:tr h="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DX</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デジタルトランスフォーメーションの略。</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浸透が、人々の生活をあらゆる面でより良い方向に変化させること。企業にとっては、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p>
                  </a:txBody>
                  <a:tcPr marL="72000" anchor="ctr"/>
                </a:tc>
                <a:extLst>
                  <a:ext uri="{0D108BD9-81ED-4DB2-BD59-A6C34878D82A}">
                    <a16:rowId xmlns:a16="http://schemas.microsoft.com/office/drawing/2014/main" val="66585871"/>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カーボンニュートラル</a:t>
                      </a:r>
                    </a:p>
                  </a:txBody>
                  <a:tcPr marL="72000" marR="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地球温暖化の原因となる二酸化炭素などの温室効果ガスの排出量を実質的にゼロに抑えること。</a:t>
                      </a:r>
                    </a:p>
                  </a:txBody>
                  <a:tcPr marL="72000" anchor="ctr"/>
                </a:tc>
                <a:extLst>
                  <a:ext uri="{0D108BD9-81ED-4DB2-BD59-A6C34878D82A}">
                    <a16:rowId xmlns:a16="http://schemas.microsoft.com/office/drawing/2014/main" val="73202075"/>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ウェルビーイング</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個人の権利や自己実現が保障され、身体的、精神的、社会的に良好な状態にあること。本ビジョンでは、人だけでなく、社会のウェルビーイングも含めた広い概念として用いている。</a:t>
                      </a:r>
                    </a:p>
                  </a:txBody>
                  <a:tcPr marL="72000" anchor="ctr"/>
                </a:tc>
                <a:extLst>
                  <a:ext uri="{0D108BD9-81ED-4DB2-BD59-A6C34878D82A}">
                    <a16:rowId xmlns:a16="http://schemas.microsoft.com/office/drawing/2014/main" val="10004"/>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５</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lang="en-US" altLang="ja-JP" sz="105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GDP</a:t>
                      </a:r>
                      <a:endParaRPr lang="ja-JP" altLang="en-US" sz="105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国内総生産のこと。本ビジョンでは、府内総生産（</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GRP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）について、国内総生産との比較を分かりやすくするため、「大阪の</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GDP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」という表現を用いている。</a:t>
                      </a:r>
                    </a:p>
                  </a:txBody>
                  <a:tcPr marL="72000" anchor="ctr"/>
                </a:tc>
                <a:extLst>
                  <a:ext uri="{0D108BD9-81ED-4DB2-BD59-A6C34878D82A}">
                    <a16:rowId xmlns:a16="http://schemas.microsoft.com/office/drawing/2014/main" val="95812612"/>
                  </a:ext>
                </a:extLst>
              </a:tr>
              <a:tr h="216024">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５</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SDGs</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2015</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年９月国連総会で採択された「持続可能な開発のための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2030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アジェンダ」で設定された、先進国と開発途上国が共に取り組むべき国際目標。「誰一人取り残さない持続可能な世界の実現」に向け、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の持続可能な開発目標（ゴール）と、それらの目標を達成するための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169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の具体的なターゲットが設定されている。</a:t>
                      </a:r>
                    </a:p>
                  </a:txBody>
                  <a:tcPr marL="72000" anchor="ctr"/>
                </a:tc>
                <a:extLst>
                  <a:ext uri="{0D108BD9-81ED-4DB2-BD59-A6C34878D82A}">
                    <a16:rowId xmlns:a16="http://schemas.microsoft.com/office/drawing/2014/main" val="1780816072"/>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イノベーション</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科学的発見や技術的発明を洞察力と融合し発展させ、新たな社会的価値や経済的価値を生み出す革新。</a:t>
                      </a:r>
                    </a:p>
                  </a:txBody>
                  <a:tcPr marL="72000" anchor="ctr"/>
                </a:tc>
                <a:extLst>
                  <a:ext uri="{0D108BD9-81ED-4DB2-BD59-A6C34878D82A}">
                    <a16:rowId xmlns:a16="http://schemas.microsoft.com/office/drawing/2014/main" val="1000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ポテンシャル</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潜在的な能力、将来性。</a:t>
                      </a:r>
                    </a:p>
                  </a:txBody>
                  <a:tcPr marL="72000" anchor="ctr"/>
                </a:tc>
                <a:extLst>
                  <a:ext uri="{0D108BD9-81ED-4DB2-BD59-A6C34878D82A}">
                    <a16:rowId xmlns:a16="http://schemas.microsoft.com/office/drawing/2014/main" val="342548856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道州制</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都道府県を再編して道州をつくり、国から道州へ、道州から市町村への大胆な分権を進める制度。</a:t>
                      </a:r>
                    </a:p>
                  </a:txBody>
                  <a:tcPr marL="72000" anchor="ctr"/>
                </a:tc>
                <a:extLst>
                  <a:ext uri="{0D108BD9-81ED-4DB2-BD59-A6C34878D82A}">
                    <a16:rowId xmlns:a16="http://schemas.microsoft.com/office/drawing/2014/main" val="232465043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インパクト</a:t>
                      </a:r>
                    </a:p>
                  </a:txBody>
                  <a:tcPr marL="72000" marR="3600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本ビジョンでは、「物事に加わり、飛躍的に動かすことにつながる大きな力」のこと。</a:t>
                      </a:r>
                      <a:endParaRPr lang="zh-TW"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7"/>
                  </a:ext>
                </a:extLst>
              </a:tr>
              <a:tr h="396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７</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スーパー・メガリージョン</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kern="1200" dirty="0">
                          <a:solidFill>
                            <a:schemeClr val="tx1"/>
                          </a:solidFill>
                          <a:latin typeface="Meiryo UI" panose="020B0604030504040204" pitchFamily="50" charset="-128"/>
                          <a:ea typeface="BIZ UDゴシック" panose="020B0400000000000000" pitchFamily="49"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621984549"/>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８</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アニマルスピリッツ</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企業家の</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野心的な意欲。</a:t>
                      </a:r>
                    </a:p>
                  </a:txBody>
                  <a:tcPr marL="72000" anchor="ctr"/>
                </a:tc>
                <a:extLst>
                  <a:ext uri="{0D108BD9-81ED-4DB2-BD59-A6C34878D82A}">
                    <a16:rowId xmlns:a16="http://schemas.microsoft.com/office/drawing/2014/main" val="10010"/>
                  </a:ext>
                </a:extLst>
              </a:tr>
            </a:tbl>
          </a:graphicData>
        </a:graphic>
      </p:graphicFrame>
      <p:sp>
        <p:nvSpPr>
          <p:cNvPr id="6" name="Rectangle 2"/>
          <p:cNvSpPr txBox="1">
            <a:spLocks noChangeArrowheads="1"/>
          </p:cNvSpPr>
          <p:nvPr/>
        </p:nvSpPr>
        <p:spPr>
          <a:xfrm>
            <a:off x="0" y="0"/>
            <a:ext cx="9144000" cy="432000"/>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defTabSz="914400">
              <a:defRPr/>
            </a:pPr>
            <a:r>
              <a:rPr lang="ja-JP" altLang="en-US" sz="23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用語解説</a:t>
            </a:r>
          </a:p>
        </p:txBody>
      </p:sp>
      <p:sp>
        <p:nvSpPr>
          <p:cNvPr id="7" name="スライド番号プレースホルダー 1"/>
          <p:cNvSpPr>
            <a:spLocks noGrp="1"/>
          </p:cNvSpPr>
          <p:nvPr>
            <p:ph type="sldNum" sz="quarter" idx="12"/>
          </p:nvPr>
        </p:nvSpPr>
        <p:spPr>
          <a:xfrm>
            <a:off x="8452161" y="650738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36950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688855980"/>
              </p:ext>
            </p:extLst>
          </p:nvPr>
        </p:nvGraphicFramePr>
        <p:xfrm>
          <a:off x="59366" y="28269"/>
          <a:ext cx="8928935" cy="6756765"/>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TFP</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経済成長を生み出す要因の一つで、資本や労働といった量的な生産要素の増加以外の質的な成長要因のこと。技術進歩や生産の効率化などが</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TFP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に該当する。</a:t>
                      </a:r>
                    </a:p>
                  </a:txBody>
                  <a:tcPr marL="72000" anchor="ctr"/>
                </a:tc>
                <a:extLst>
                  <a:ext uri="{0D108BD9-81ED-4DB2-BD59-A6C34878D82A}">
                    <a16:rowId xmlns:a16="http://schemas.microsoft.com/office/drawing/2014/main" val="4163757174"/>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大阪都市再生環状道路</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阪神高速道路大和川線、湾岸線、淀川左岸線、近畿自動車道などから構成する新たな環状道路であり、大阪都心部の慢性的な渋滞の緩和や沿道環境の改善とともに、新たな拠点エリアを誘引する都市活性に繋がる道路。</a:t>
                      </a:r>
                    </a:p>
                  </a:txBody>
                  <a:tcPr marL="72000" anchor="ctr"/>
                </a:tc>
                <a:extLst>
                  <a:ext uri="{0D108BD9-81ED-4DB2-BD59-A6C34878D82A}">
                    <a16:rowId xmlns:a16="http://schemas.microsoft.com/office/drawing/2014/main" val="4215285767"/>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幅広い分野にわたる課題や事象を対象とした調査・研究を行い、結果を発表したり解決策を提示する機能を持つ組織・機関。</a:t>
                      </a:r>
                    </a:p>
                  </a:txBody>
                  <a:tcPr marL="72000" marR="72000" marT="9525" marB="0" anchor="ctr"/>
                </a:tc>
                <a:extLst>
                  <a:ext uri="{0D108BD9-81ED-4DB2-BD59-A6C34878D82A}">
                    <a16:rowId xmlns:a16="http://schemas.microsoft.com/office/drawing/2014/main" val="3303270992"/>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スマートシティ</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先進的技術の活用により、都市や地域の機能、サービスを効率化・高度化し、各種の課題の解決を図るとともに、快適性や利便性を含めた新たな価値を創出する都市。</a:t>
                      </a:r>
                    </a:p>
                  </a:txBody>
                  <a:tcPr marL="72000" anchor="ctr"/>
                </a:tc>
                <a:extLst>
                  <a:ext uri="{0D108BD9-81ED-4DB2-BD59-A6C34878D82A}">
                    <a16:rowId xmlns:a16="http://schemas.microsoft.com/office/drawing/2014/main" val="3450120214"/>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スタートアップ</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創造的イノベーションにより革新的なビジネスモデルを創り、成長をめざすベンチャー企業。</a:t>
                      </a:r>
                    </a:p>
                  </a:txBody>
                  <a:tcPr marL="72000" anchor="ctr"/>
                </a:tc>
                <a:extLst>
                  <a:ext uri="{0D108BD9-81ED-4DB2-BD59-A6C34878D82A}">
                    <a16:rowId xmlns:a16="http://schemas.microsoft.com/office/drawing/2014/main" val="1793410884"/>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ヘルスツーリズム</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自然豊かな地域を訪れ、そこにある自然、温泉や身体に優しい料理を味わい、心身ともに癒され、健康を回復・増進・保持する新しい観光形態であり、医療に近いものからレジャーに近いものまで様々なものが含まれる。</a:t>
                      </a:r>
                    </a:p>
                  </a:txBody>
                  <a:tcPr marL="72000" anchor="ctr"/>
                </a:tc>
                <a:extLst>
                  <a:ext uri="{0D108BD9-81ED-4DB2-BD59-A6C34878D82A}">
                    <a16:rowId xmlns:a16="http://schemas.microsoft.com/office/drawing/2014/main" val="1471382911"/>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MICE</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企業等の会議（</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Meeting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）、企業等の行う報奨・研修旅行（インセンティブ旅行）（</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Incentive Travel</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）、国際機関・団体、学会等が行う国際会議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Convention</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）、展示会・見本市、イベント（</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Exhibition/Event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）の頭文字を使った造語で、これらのビジネスイベントの総称。</a:t>
                      </a:r>
                    </a:p>
                  </a:txBody>
                  <a:tcPr marL="72000" marR="72000" anchor="ctr"/>
                </a:tc>
                <a:extLst>
                  <a:ext uri="{0D108BD9-81ED-4DB2-BD59-A6C34878D82A}">
                    <a16:rowId xmlns:a16="http://schemas.microsoft.com/office/drawing/2014/main" val="953171532"/>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レガシー</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p>
                  </a:txBody>
                  <a:tcPr marL="72000" anchor="ctr"/>
                </a:tc>
                <a:extLst>
                  <a:ext uri="{0D108BD9-81ED-4DB2-BD59-A6C34878D82A}">
                    <a16:rowId xmlns:a16="http://schemas.microsoft.com/office/drawing/2014/main" val="2848893082"/>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技術インキュベーション</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インキュベーションとは一般的に「事業の創出や創業を支援するサービス・活動」をさすビジネス用語。本ビジョンでは特に、学術研究機関等と連携して、ＩＣＴやバイオなど成長産業分野の技術革新を生み出す取組のこと。</a:t>
                      </a:r>
                    </a:p>
                  </a:txBody>
                  <a:tcPr marL="72000" marR="72000" marT="9525" marB="0" anchor="ctr"/>
                </a:tc>
                <a:extLst>
                  <a:ext uri="{0D108BD9-81ED-4DB2-BD59-A6C34878D82A}">
                    <a16:rowId xmlns:a16="http://schemas.microsoft.com/office/drawing/2014/main" val="541298261"/>
                  </a:ext>
                </a:extLst>
              </a:tr>
              <a:tr h="540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健康寿命</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健康な状態で生存する期間をいう。いくつか算出方法があるが、主なものは、厚生労働省科学研究班による次の３種類がある。①日常生活に制限のない期間の平均</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主に都道府県が使用 </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②自分が健康であると自覚している期間の平均、③日常生活動作が自立している期間の平均</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主に市町村が使用 </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2412747581"/>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MaaS</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Mobility as a Service</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の略。地域住民や</a:t>
                      </a:r>
                      <a:r>
                        <a:rPr kumimoji="1" lang="ja-JP" altLang="en-US" sz="105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旅行者一人ひとりの</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トリップ単位での移動ニーズに対応して、複数の公共交通やそれ以外の移動サービスを最適に組み合わせて検索・予約・決済等を一括で行うサービスであり、観光や医療等の目的地における交通以外のサービス等との連携により、移動の利便性向上や地域の課題解決にも資する重要な手段となるもの。</a:t>
                      </a:r>
                    </a:p>
                  </a:txBody>
                  <a:tcPr marL="72000" anchor="ctr"/>
                </a:tc>
                <a:extLst>
                  <a:ext uri="{0D108BD9-81ED-4DB2-BD59-A6C34878D82A}">
                    <a16:rowId xmlns:a16="http://schemas.microsoft.com/office/drawing/2014/main" val="2523943626"/>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フィランソロピー</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本ビジョンでは、社会的課題解決に向けて行う、寄附や社会的投資等を通じた公益的活動をいう。</a:t>
                      </a:r>
                    </a:p>
                  </a:txBody>
                  <a:tcPr marL="72000" anchor="ctr"/>
                </a:tc>
                <a:extLst>
                  <a:ext uri="{0D108BD9-81ED-4DB2-BD59-A6C34878D82A}">
                    <a16:rowId xmlns:a16="http://schemas.microsoft.com/office/drawing/2014/main" val="304448033"/>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ダイナミズム</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内に秘めたエネルギー。力強さ。活力。 </a:t>
                      </a:r>
                    </a:p>
                  </a:txBody>
                  <a:tcPr marL="72000" anchor="ctr"/>
                </a:tc>
                <a:extLst>
                  <a:ext uri="{0D108BD9-81ED-4DB2-BD59-A6C34878D82A}">
                    <a16:rowId xmlns:a16="http://schemas.microsoft.com/office/drawing/2014/main" val="2504770692"/>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総合区</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市長の権限に属する事務のうち特定の区の区域内に関するものを総合区長に執行させるため、条例で、当該区に代えて総合区を設けることができる地方自治法で定められている制度。</a:t>
                      </a:r>
                    </a:p>
                  </a:txBody>
                  <a:tcPr marL="72000" marR="9525" marT="9525" marB="0" anchor="ctr"/>
                </a:tc>
                <a:extLst>
                  <a:ext uri="{0D108BD9-81ED-4DB2-BD59-A6C34878D82A}">
                    <a16:rowId xmlns:a16="http://schemas.microsoft.com/office/drawing/2014/main" val="3010954074"/>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Private Finance Initiative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の略。設計・建設・維持管理等を一括して民間に委託し、資金調達も民間に任せることにより効率的なサービスを提供する手法。</a:t>
                      </a:r>
                    </a:p>
                  </a:txBody>
                  <a:tcPr marL="72000" marR="9525" marT="9525" marB="0" anchor="ctr"/>
                </a:tc>
                <a:extLst>
                  <a:ext uri="{0D108BD9-81ED-4DB2-BD59-A6C34878D82A}">
                    <a16:rowId xmlns:a16="http://schemas.microsoft.com/office/drawing/2014/main" val="185279278"/>
                  </a:ext>
                </a:extLst>
              </a:tr>
            </a:tbl>
          </a:graphicData>
        </a:graphic>
      </p:graphicFrame>
      <p:sp>
        <p:nvSpPr>
          <p:cNvPr id="6" name="スライド番号プレースホルダー 1"/>
          <p:cNvSpPr>
            <a:spLocks noGrp="1"/>
          </p:cNvSpPr>
          <p:nvPr>
            <p:ph type="sldNum" sz="quarter" idx="12"/>
          </p:nvPr>
        </p:nvSpPr>
        <p:spPr>
          <a:xfrm>
            <a:off x="8445599" y="652045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93271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443688305"/>
              </p:ext>
            </p:extLst>
          </p:nvPr>
        </p:nvGraphicFramePr>
        <p:xfrm>
          <a:off x="84380" y="149281"/>
          <a:ext cx="8928990" cy="6490605"/>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アーツカウンシル</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p>
                  </a:txBody>
                  <a:tcPr marL="72000" marR="72000" anchor="ctr"/>
                </a:tc>
                <a:extLst>
                  <a:ext uri="{0D108BD9-81ED-4DB2-BD59-A6C34878D82A}">
                    <a16:rowId xmlns:a16="http://schemas.microsoft.com/office/drawing/2014/main" val="1764050319"/>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国際バカロレア</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バカロレア機構（本部ジュネーブ）が提供する国際的なプログラム。チャレンジに満ちた総合的な教育プログラムとして、世界の複雑さを理解して、そのことに対処できる生徒を育成し、生徒に対し、未来へ責任ある行動をとるための態度とスキルを身につけさせるとともに、国際的に通用する大学入学資格（国際バカロレア資格）を与え、大学進学へのルートを確保することを目的として設置された。</a:t>
                      </a:r>
                    </a:p>
                  </a:txBody>
                  <a:tcPr marL="72000" anchor="ctr"/>
                </a:tc>
                <a:extLst>
                  <a:ext uri="{0D108BD9-81ED-4DB2-BD59-A6C34878D82A}">
                    <a16:rowId xmlns:a16="http://schemas.microsoft.com/office/drawing/2014/main" val="1155474874"/>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PMO</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Park Management Organization</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p>
                  </a:txBody>
                  <a:tcPr marL="72000" marR="72000" anchor="ctr"/>
                </a:tc>
                <a:extLst>
                  <a:ext uri="{0D108BD9-81ED-4DB2-BD59-A6C34878D82A}">
                    <a16:rowId xmlns:a16="http://schemas.microsoft.com/office/drawing/2014/main" val="648376375"/>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Park-PFI</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平成</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29</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の都市公園法改正により新たに設けられた、飲食店、売店等の公園利用者の利便の向上に資する公募対象公園施設の設置と、当該施設から生ずる収益を活用してその周辺の園路、広場等の一般の公園利用者が利用できる特定公園施設の整備・改修等を一体的に行う者を、公募により選定する「公募設置管理制度」のこと。</a:t>
                      </a:r>
                    </a:p>
                  </a:txBody>
                  <a:tcPr marL="72000" marR="72000" anchor="ctr"/>
                </a:tc>
                <a:extLst>
                  <a:ext uri="{0D108BD9-81ED-4DB2-BD59-A6C34878D82A}">
                    <a16:rowId xmlns:a16="http://schemas.microsoft.com/office/drawing/2014/main" val="1757988195"/>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INPIT</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工業所有権情報・研修館。特許情報提供、知財情報活用促進、産業財産権相談、知財人材育成などを行う独立行政法人。（</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INPIT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National Center for Industrial Property Information and Training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p>
                  </a:txBody>
                  <a:tcPr marL="72000" marR="72000" anchor="ctr"/>
                </a:tc>
                <a:extLst>
                  <a:ext uri="{0D108BD9-81ED-4DB2-BD59-A6C34878D82A}">
                    <a16:rowId xmlns:a16="http://schemas.microsoft.com/office/drawing/2014/main" val="865698159"/>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18</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ミッシングリンク</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高速道路等の未整備区間のことで、途中で整備が途切れている区間を指す。</a:t>
                      </a:r>
                    </a:p>
                  </a:txBody>
                  <a:tcPr marL="72000" marR="72000" marT="9525" marB="0" anchor="ctr"/>
                </a:tc>
                <a:extLst>
                  <a:ext uri="{0D108BD9-81ED-4DB2-BD59-A6C34878D82A}">
                    <a16:rowId xmlns:a16="http://schemas.microsoft.com/office/drawing/2014/main" val="3493213477"/>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18</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コンセッション</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p>
                  </a:txBody>
                  <a:tcPr marL="72000" marR="72000" marT="9525" marB="0" anchor="ctr"/>
                </a:tc>
                <a:extLst>
                  <a:ext uri="{0D108BD9-81ED-4DB2-BD59-A6C34878D82A}">
                    <a16:rowId xmlns:a16="http://schemas.microsoft.com/office/drawing/2014/main" val="3514546168"/>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エコシステム</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複数の企業や人材、支援機関などが相互に関連し、相互作用によりベンチャー企業やイノベーションが次々生み出される環境。</a:t>
                      </a:r>
                    </a:p>
                  </a:txBody>
                  <a:tcPr marL="72000" marR="72000" anchor="ctr"/>
                </a:tc>
                <a:extLst>
                  <a:ext uri="{0D108BD9-81ED-4DB2-BD59-A6C34878D82A}">
                    <a16:rowId xmlns:a16="http://schemas.microsoft.com/office/drawing/2014/main" val="2167157099"/>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大阪ブルー・オーシャン・ビジョン</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2019</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年６月に開催された</a:t>
                      </a: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G20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大阪サミットにおいて、日本が提案し首脳間で共有された、</a:t>
                      </a: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2050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年までに海洋プラスチックごみによる追加的な汚染をゼロにまで削減することをめざすビジョン。</a:t>
                      </a:r>
                    </a:p>
                  </a:txBody>
                  <a:tcPr marL="72000" marR="72000" marT="9525" marB="0" anchor="ctr"/>
                </a:tc>
                <a:extLst>
                  <a:ext uri="{0D108BD9-81ED-4DB2-BD59-A6C34878D82A}">
                    <a16:rowId xmlns:a16="http://schemas.microsoft.com/office/drawing/2014/main" val="1349854420"/>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QOL</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quality of Life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（生活の質）の略。</a:t>
                      </a:r>
                    </a:p>
                  </a:txBody>
                  <a:tcPr marL="72000" marR="72000" marT="9525" marB="0" anchor="ctr"/>
                </a:tc>
                <a:extLst>
                  <a:ext uri="{0D108BD9-81ED-4DB2-BD59-A6C34878D82A}">
                    <a16:rowId xmlns:a16="http://schemas.microsoft.com/office/drawing/2014/main" val="2652169621"/>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PPP</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Public Private Partnership</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の略。官と民がパートナーを組んで事業を行う、新しい官民連携の形態。</a:t>
                      </a:r>
                    </a:p>
                  </a:txBody>
                  <a:tcPr marL="72000" marR="72000" marT="9525" marB="0" anchor="ctr"/>
                </a:tc>
                <a:extLst>
                  <a:ext uri="{0D108BD9-81ED-4DB2-BD59-A6C34878D82A}">
                    <a16:rowId xmlns:a16="http://schemas.microsoft.com/office/drawing/2014/main" val="1526754163"/>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Society 5.0</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サイバー空間（仮想空間）とフィジカル空間（現実空間）を高度に融合させたシステムにより、経済発展と社会的課題の解決を両立する、人間中心の社会（</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Society</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）のこと。</a:t>
                      </a:r>
                    </a:p>
                  </a:txBody>
                  <a:tcPr marL="72000" marR="72000" anchor="ctr"/>
                </a:tc>
                <a:extLst>
                  <a:ext uri="{0D108BD9-81ED-4DB2-BD59-A6C34878D82A}">
                    <a16:rowId xmlns:a16="http://schemas.microsoft.com/office/drawing/2014/main" val="547484097"/>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財政調整基金</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地方公共団体における年度間の財源の不均衡を調整するための基金。</a:t>
                      </a:r>
                    </a:p>
                  </a:txBody>
                  <a:tcPr marL="72000" marR="72000" anchor="ctr"/>
                </a:tc>
                <a:extLst>
                  <a:ext uri="{0D108BD9-81ED-4DB2-BD59-A6C34878D82A}">
                    <a16:rowId xmlns:a16="http://schemas.microsoft.com/office/drawing/2014/main" val="3563004405"/>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経常収支比率</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地方公共団体の財政構造の弾力性を判断するための指標。</a:t>
                      </a:r>
                    </a:p>
                  </a:txBody>
                  <a:tcPr marL="72000" marR="72000" anchor="ctr"/>
                </a:tc>
                <a:extLst>
                  <a:ext uri="{0D108BD9-81ED-4DB2-BD59-A6C34878D82A}">
                    <a16:rowId xmlns:a16="http://schemas.microsoft.com/office/drawing/2014/main" val="203699770"/>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「パーミル（</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）」とは「パーセント（</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分の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の単位。</a:t>
                      </a:r>
                    </a:p>
                  </a:txBody>
                  <a:tcPr marL="72000" marR="72000" anchor="ctr"/>
                </a:tc>
                <a:extLst>
                  <a:ext uri="{0D108BD9-81ED-4DB2-BD59-A6C34878D82A}">
                    <a16:rowId xmlns:a16="http://schemas.microsoft.com/office/drawing/2014/main" val="183277202"/>
                  </a:ext>
                </a:extLst>
              </a:tr>
            </a:tbl>
          </a:graphicData>
        </a:graphic>
      </p:graphicFrame>
      <p:sp>
        <p:nvSpPr>
          <p:cNvPr id="6" name="スライド番号プレースホルダー 1"/>
          <p:cNvSpPr>
            <a:spLocks noGrp="1"/>
          </p:cNvSpPr>
          <p:nvPr>
            <p:ph type="sldNum" sz="quarter" idx="12"/>
          </p:nvPr>
        </p:nvSpPr>
        <p:spPr>
          <a:xfrm>
            <a:off x="8377381" y="652190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224945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802572482"/>
              </p:ext>
            </p:extLst>
          </p:nvPr>
        </p:nvGraphicFramePr>
        <p:xfrm>
          <a:off x="94441" y="-11729"/>
          <a:ext cx="8928990" cy="6532665"/>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インバウンド</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海外から日本へ来る観光客。</a:t>
                      </a:r>
                    </a:p>
                  </a:txBody>
                  <a:tcPr marL="72000" marR="72000" anchor="ctr"/>
                </a:tc>
                <a:extLst>
                  <a:ext uri="{0D108BD9-81ED-4DB2-BD59-A6C34878D82A}">
                    <a16:rowId xmlns:a16="http://schemas.microsoft.com/office/drawing/2014/main" val="4172766308"/>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zh-CN"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景気動向指数</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生産、雇用など様々な経済活動での重要かつ景気に敏感に反応する指標の動きを統合することによって、景気の現状把握及び将来予測に資するために作成された指標。</a:t>
                      </a:r>
                    </a:p>
                  </a:txBody>
                  <a:tcPr marL="72000" marR="72000" anchor="ctr"/>
                </a:tc>
                <a:extLst>
                  <a:ext uri="{0D108BD9-81ED-4DB2-BD59-A6C34878D82A}">
                    <a16:rowId xmlns:a16="http://schemas.microsoft.com/office/drawing/2014/main" val="368653302"/>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29</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ライフサイエンス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生命現象の解明及びその成果の応用に関する総合的科学技術のこと。</a:t>
                      </a:r>
                    </a:p>
                  </a:txBody>
                  <a:tcPr marL="72000" marR="72000" marT="9525" marB="0" anchor="ctr"/>
                </a:tc>
                <a:extLst>
                  <a:ext uri="{0D108BD9-81ED-4DB2-BD59-A6C34878D82A}">
                    <a16:rowId xmlns:a16="http://schemas.microsoft.com/office/drawing/2014/main" val="922934368"/>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未来医療国際拠点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中之島（大阪市北区）で設置予定の、医療機関と企業、スタートアップ、支援機関等が一つ屋根の下に集積することを特徴としている、全国初の拠点。</a:t>
                      </a:r>
                    </a:p>
                  </a:txBody>
                  <a:tcPr marL="72000" marR="72000" marT="9525" marB="0" anchor="ctr"/>
                </a:tc>
                <a:extLst>
                  <a:ext uri="{0D108BD9-81ED-4DB2-BD59-A6C34878D82A}">
                    <a16:rowId xmlns:a16="http://schemas.microsoft.com/office/drawing/2014/main" val="112483382"/>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カオス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混沌とした状態。</a:t>
                      </a:r>
                    </a:p>
                  </a:txBody>
                  <a:tcPr marL="72000" marR="72000" marT="9525" marB="0" anchor="ctr"/>
                </a:tc>
                <a:extLst>
                  <a:ext uri="{0D108BD9-81ED-4DB2-BD59-A6C34878D82A}">
                    <a16:rowId xmlns:a16="http://schemas.microsoft.com/office/drawing/2014/main" val="2630720026"/>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ファンダメンタル</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経済活動等の状況を示す基礎的な要因。</a:t>
                      </a:r>
                    </a:p>
                  </a:txBody>
                  <a:tcPr marL="72000" marR="72000" marT="9525" marB="0" anchor="ctr"/>
                </a:tc>
                <a:extLst>
                  <a:ext uri="{0D108BD9-81ED-4DB2-BD59-A6C34878D82A}">
                    <a16:rowId xmlns:a16="http://schemas.microsoft.com/office/drawing/2014/main" val="1589720154"/>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モメンタム</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相場の勢い。</a:t>
                      </a:r>
                    </a:p>
                  </a:txBody>
                  <a:tcPr marL="72000" marR="72000" marT="9525" marB="0" anchor="ctr"/>
                </a:tc>
                <a:extLst>
                  <a:ext uri="{0D108BD9-81ED-4DB2-BD59-A6C34878D82A}">
                    <a16:rowId xmlns:a16="http://schemas.microsoft.com/office/drawing/2014/main" val="123490052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ORDEN</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Osaka Regional Data Exchange Network</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の略。大阪広域データ連携基盤のこと。</a:t>
                      </a:r>
                      <a:endParaRPr kumimoji="1" lang="ja-JP" altLang="en-US" sz="1050" b="0" i="0" u="none" strike="noStrike" kern="1200"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189600639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リスクマネー</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高いリターンを得るため、回収不能になるリスクを負う投資資金。</a:t>
                      </a:r>
                    </a:p>
                  </a:txBody>
                  <a:tcPr marL="72000" anchor="ctr"/>
                </a:tc>
                <a:extLst>
                  <a:ext uri="{0D108BD9-81ED-4DB2-BD59-A6C34878D82A}">
                    <a16:rowId xmlns:a16="http://schemas.microsoft.com/office/drawing/2014/main" val="1176729361"/>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リカレント教育</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学校教育から離れたあとも、それぞれのタイミングで学び直し、仕事で求められる能力を磨き続けるための社会人の学び。</a:t>
                      </a:r>
                    </a:p>
                  </a:txBody>
                  <a:tcPr marL="72000" anchor="ctr"/>
                </a:tc>
                <a:extLst>
                  <a:ext uri="{0D108BD9-81ED-4DB2-BD59-A6C34878D82A}">
                    <a16:rowId xmlns:a16="http://schemas.microsoft.com/office/drawing/2014/main" val="3130964410"/>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トライ・アンド・エラー</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このビジョンでは、試行錯誤（</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Trial and error</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）を繰り返し、新しいものを作り出す取組のこと。</a:t>
                      </a:r>
                    </a:p>
                  </a:txBody>
                  <a:tcPr marL="72000" anchor="ctr"/>
                </a:tc>
                <a:extLst>
                  <a:ext uri="{0D108BD9-81ED-4DB2-BD59-A6C34878D82A}">
                    <a16:rowId xmlns:a16="http://schemas.microsoft.com/office/drawing/2014/main" val="143104695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リビングラボ</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ユーザーの潜在的なニーズを掘り起こす手法の一つで、新しい技術やサービスの開発について、ユーザーや市民が参加する共創活動。</a:t>
                      </a:r>
                    </a:p>
                  </a:txBody>
                  <a:tcPr marL="72000" anchor="ctr"/>
                </a:tc>
                <a:extLst>
                  <a:ext uri="{0D108BD9-81ED-4DB2-BD59-A6C34878D82A}">
                    <a16:rowId xmlns:a16="http://schemas.microsoft.com/office/drawing/2014/main" val="2542329083"/>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ベンチャーキャピタル</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未上場の新興企業等に対し、資金を提供する企業または機関。</a:t>
                      </a:r>
                    </a:p>
                  </a:txBody>
                  <a:tcPr marL="72000" anchor="ctr"/>
                </a:tc>
                <a:extLst>
                  <a:ext uri="{0D108BD9-81ED-4DB2-BD59-A6C34878D82A}">
                    <a16:rowId xmlns:a16="http://schemas.microsoft.com/office/drawing/2014/main" val="1703547288"/>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エッジの効いた</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ここでは、先鋭的、考えや行動などが急進的だったり改革的であること。</a:t>
                      </a:r>
                    </a:p>
                  </a:txBody>
                  <a:tcPr marL="72000" anchor="ctr"/>
                </a:tc>
                <a:extLst>
                  <a:ext uri="{0D108BD9-81ED-4DB2-BD59-A6C34878D82A}">
                    <a16:rowId xmlns:a16="http://schemas.microsoft.com/office/drawing/2014/main" val="2387599751"/>
                  </a:ext>
                </a:extLst>
              </a:tr>
              <a:tr h="396000">
                <a:tc>
                  <a:txBody>
                    <a:bodyPr/>
                    <a:lstStyle/>
                    <a:p>
                      <a:pPr marL="0" algn="ctr" defTabSz="914400" rtl="0" eaLnBrk="1" latinLnBrk="0" hangingPunct="1"/>
                      <a:r>
                        <a:rPr kumimoji="1" lang="en-US" altLang="ja-JP"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41</a:t>
                      </a:r>
                      <a:endPar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marL="0" algn="l" defTabSz="914400" rtl="0" eaLnBrk="1" fontAlgn="b" latinLnBrk="0" hangingPunct="1"/>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オープンイノベーション</a:t>
                      </a:r>
                    </a:p>
                  </a:txBody>
                  <a:tcPr marL="72000" marR="72000" marT="9525" marB="0" anchor="ctr"/>
                </a:tc>
                <a:tc>
                  <a:txBody>
                    <a:bodyPr/>
                    <a:lstStyle/>
                    <a:p>
                      <a:pPr marL="0" algn="l" defTabSz="914400" rtl="0" eaLnBrk="1" fontAlgn="b" latinLnBrk="0" hangingPunct="1"/>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p>
                  </a:txBody>
                  <a:tcPr marL="72000" marR="72000" marT="9525" marB="0" anchor="ctr"/>
                </a:tc>
                <a:extLst>
                  <a:ext uri="{0D108BD9-81ED-4DB2-BD59-A6C34878D82A}">
                    <a16:rowId xmlns:a16="http://schemas.microsoft.com/office/drawing/2014/main" val="2153744275"/>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41</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ヘルスケア</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健康の維持や増進のための行為や健康管理。</a:t>
                      </a:r>
                    </a:p>
                  </a:txBody>
                  <a:tcPr marL="72000" anchor="ctr"/>
                </a:tc>
                <a:extLst>
                  <a:ext uri="{0D108BD9-81ED-4DB2-BD59-A6C34878D82A}">
                    <a16:rowId xmlns:a16="http://schemas.microsoft.com/office/drawing/2014/main" val="1539298345"/>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グローバルリーダーズハイスクール</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豊かな感性と幅広い教養を身に付けた、社会に貢献する志を持つ、知識基盤社会をリードする人材を育成する。」ことを目的に、府立高等学校の特色づくりの一環として、１０校を「グローバルリーダーズハイスクール」とし、文系・理系ともに対応した進学指導に特色を置いた専門学科を設置。</a:t>
                      </a:r>
                    </a:p>
                  </a:txBody>
                  <a:tcPr marL="72000" anchor="ctr"/>
                </a:tc>
                <a:extLst>
                  <a:ext uri="{0D108BD9-81ED-4DB2-BD59-A6C34878D82A}">
                    <a16:rowId xmlns:a16="http://schemas.microsoft.com/office/drawing/2014/main" val="2747814981"/>
                  </a:ext>
                </a:extLst>
              </a:tr>
            </a:tbl>
          </a:graphicData>
        </a:graphic>
      </p:graphicFrame>
      <p:sp>
        <p:nvSpPr>
          <p:cNvPr id="5" name="スライド番号プレースホルダー 1"/>
          <p:cNvSpPr>
            <a:spLocks noGrp="1"/>
          </p:cNvSpPr>
          <p:nvPr>
            <p:ph type="sldNum" sz="quarter" idx="12"/>
          </p:nvPr>
        </p:nvSpPr>
        <p:spPr>
          <a:xfrm>
            <a:off x="8441539" y="654512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739234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448632966"/>
              </p:ext>
            </p:extLst>
          </p:nvPr>
        </p:nvGraphicFramePr>
        <p:xfrm>
          <a:off x="107504" y="42784"/>
          <a:ext cx="8928990" cy="6541590"/>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インクルーシブシティ</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本ビジョンでは、すべての人が社会に参画する機会を持ち、それぞれの経験や能力、考え方が認められ生かされている都市のこと。</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3841929066"/>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ウォーカブルシティ</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「居心地が良く歩きたくなる（ウォーカブルな）まちなか」を形成することにより、国内外の多様な人材・関係人口の出会い・交流を通じたイノベーションの創出や人間中心の豊かな生活を実現する都市。</a:t>
                      </a:r>
                    </a:p>
                  </a:txBody>
                  <a:tcPr marL="72000" marR="9525" marT="9525" marB="0" anchor="ctr"/>
                </a:tc>
                <a:extLst>
                  <a:ext uri="{0D108BD9-81ED-4DB2-BD59-A6C34878D82A}">
                    <a16:rowId xmlns:a16="http://schemas.microsoft.com/office/drawing/2014/main" val="2148009154"/>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AI</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9525"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Artificial Intelligence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（人工知能）の略。人間の脳が行うように、ものを認識し、理解し、学習し判断するなどのプロセスをコンピュータに行わせる技術。</a:t>
                      </a:r>
                    </a:p>
                  </a:txBody>
                  <a:tcPr marL="72000" marR="9525" marT="9525" marB="0" anchor="ctr"/>
                </a:tc>
                <a:extLst>
                  <a:ext uri="{0D108BD9-81ED-4DB2-BD59-A6C34878D82A}">
                    <a16:rowId xmlns:a16="http://schemas.microsoft.com/office/drawing/2014/main" val="1302148027"/>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スマートフォン等を通じた位置情報や行動履歴、インターネットやテレビでの視聴・消費行動等に関する情報、また小型化したセンサー等から得られる膨大なデータ。</a:t>
                      </a:r>
                    </a:p>
                  </a:txBody>
                  <a:tcPr marL="72000" marR="9525" marT="9525" marB="0" anchor="ctr"/>
                </a:tc>
                <a:extLst>
                  <a:ext uri="{0D108BD9-81ED-4DB2-BD59-A6C34878D82A}">
                    <a16:rowId xmlns:a16="http://schemas.microsoft.com/office/drawing/2014/main" val="273114036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クリエイティブシティ</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市民の創造活動の自由な発揮に基づいて、文化と産業における創造性に富み、同時に、脱大量生産の柔軟な都市経済システムを備え、グローバルな環境</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問題や、あるいはローカルな地域社会の課題に対して、創造的問題解決を行えるような「創造</a:t>
                      </a:r>
                      <a:r>
                        <a:rPr kumimoji="1" lang="ja-JP" altLang="en-US" sz="1050" b="0" u="none" kern="12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の場</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kern="12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富んだ都市。</a:t>
                      </a:r>
                      <a:endParaRPr kumimoji="1" lang="en-US" altLang="ja-JP"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1281153968"/>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サーキュラーエコノミー</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循環経済。製品と資源の価値を可能な限り長く保全・維持し、廃棄物の発生を最小化した経済のこと。</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98471661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カーボンネガティブ</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経済活動によって排出される温室効果ガスよりも吸収する温室効果ガスが多い状態。</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389396809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オプトイン</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加入や参加、許諾、承認などの意思表示を相手方に示すこと。ここでは、個人が事前に承諾してデータを提供すること。</a:t>
                      </a:r>
                    </a:p>
                  </a:txBody>
                  <a:tcPr marL="72000" anchor="ctr"/>
                </a:tc>
                <a:extLst>
                  <a:ext uri="{0D108BD9-81ED-4DB2-BD59-A6C34878D82A}">
                    <a16:rowId xmlns:a16="http://schemas.microsoft.com/office/drawing/2014/main" val="1542562010"/>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三大水門</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安治川水門、尻無川水門、木津川水門の総称。高潮による被害から市街地を守るため建設された、巨大な防潮水門。</a:t>
                      </a:r>
                    </a:p>
                  </a:txBody>
                  <a:tcPr marL="72000" anchor="ctr"/>
                </a:tc>
                <a:extLst>
                  <a:ext uri="{0D108BD9-81ED-4DB2-BD59-A6C34878D82A}">
                    <a16:rowId xmlns:a16="http://schemas.microsoft.com/office/drawing/2014/main" val="2792615591"/>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地政学的リスク</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ある特定の地域が抱える政治的・軍事的な緊張の高まりが、地理的な位置関係により、その特定地域の経済、もしくは世界経済全体の先行きを不透明にするリスクのこと。</a:t>
                      </a:r>
                    </a:p>
                  </a:txBody>
                  <a:tcPr marL="72000" anchor="ctr"/>
                </a:tc>
                <a:extLst>
                  <a:ext uri="{0D108BD9-81ED-4DB2-BD59-A6C34878D82A}">
                    <a16:rowId xmlns:a16="http://schemas.microsoft.com/office/drawing/2014/main" val="120702703"/>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BCP</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Business Continuity Planning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の略。大規模自然災害や感染症の流行などといった事業継続リスクが発生した場合に、業務の中断などの被害を最小限に留め、素早い復旧を実現し事業を継続する方法について定めた計画のこと。</a:t>
                      </a:r>
                    </a:p>
                  </a:txBody>
                  <a:tcPr marL="72000" anchor="ctr"/>
                </a:tc>
                <a:extLst>
                  <a:ext uri="{0D108BD9-81ED-4DB2-BD59-A6C34878D82A}">
                    <a16:rowId xmlns:a16="http://schemas.microsoft.com/office/drawing/2014/main" val="3746977818"/>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サプライチェーン</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商品が消費者に届くまでの原料調達から製造、物流、販売といった一連の流れを、大きな供給（</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supply</a:t>
                      </a:r>
                      <a:r>
                        <a:rPr kumimoji="1" lang="ja-JP" altLang="en-US" sz="1050" b="0" u="none"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サプライ）の鎖（</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chain</a:t>
                      </a:r>
                      <a:r>
                        <a:rPr kumimoji="1" lang="ja-JP" altLang="en-US" sz="1050" b="0" u="none"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チェーン）として捉えたもの。</a:t>
                      </a:r>
                    </a:p>
                  </a:txBody>
                  <a:tcPr marL="72000" anchor="ctr"/>
                </a:tc>
                <a:extLst>
                  <a:ext uri="{0D108BD9-81ED-4DB2-BD59-A6C34878D82A}">
                    <a16:rowId xmlns:a16="http://schemas.microsoft.com/office/drawing/2014/main" val="2260221860"/>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政府業務継続計画</a:t>
                      </a:r>
                    </a:p>
                  </a:txBody>
                  <a:tcPr marL="72000" anchor="ctr"/>
                </a:tc>
                <a:tc>
                  <a:txBody>
                    <a:bodyPr/>
                    <a:lstStyle/>
                    <a:p>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平成</a:t>
                      </a:r>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26</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年３月</a:t>
                      </a:r>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28</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日</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閣議決定</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された政府業務継続計画（首都直下地震対策）のこと。業務継続に係る政府の方針や省庁横断的な事項等を定めるもの。</a:t>
                      </a:r>
                    </a:p>
                  </a:txBody>
                  <a:tcPr marL="72000" anchor="ctr"/>
                </a:tc>
                <a:extLst>
                  <a:ext uri="{0D108BD9-81ED-4DB2-BD59-A6C34878D82A}">
                    <a16:rowId xmlns:a16="http://schemas.microsoft.com/office/drawing/2014/main" val="1892493319"/>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アクセラレータ</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スタートアップ企業</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のビジネス拡大に焦点を当てた資金投資やノウハウなどのサポートをする組織のこと。</a:t>
                      </a:r>
                    </a:p>
                  </a:txBody>
                  <a:tcPr marL="72000" marR="72000" marT="9525" marB="0" anchor="ctr"/>
                </a:tc>
                <a:extLst>
                  <a:ext uri="{0D108BD9-81ED-4DB2-BD59-A6C34878D82A}">
                    <a16:rowId xmlns:a16="http://schemas.microsoft.com/office/drawing/2014/main" val="639440275"/>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コト消費</a:t>
                      </a:r>
                    </a:p>
                  </a:txBody>
                  <a:tcPr marL="72000" marR="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製品を購入して使用したり、単品の機能的なサービスを享受するのみでなく、個別の事象が連なった総体である「一連の体験」を対象とした消費活動。</a:t>
                      </a:r>
                    </a:p>
                  </a:txBody>
                  <a:tcPr marL="72000" marR="72000" anchor="ctr"/>
                </a:tc>
                <a:extLst>
                  <a:ext uri="{0D108BD9-81ED-4DB2-BD59-A6C34878D82A}">
                    <a16:rowId xmlns:a16="http://schemas.microsoft.com/office/drawing/2014/main" val="2854646632"/>
                  </a:ext>
                </a:extLst>
              </a:tr>
              <a:tr h="396000">
                <a:tc>
                  <a:txBody>
                    <a:bodyPr/>
                    <a:lstStyle/>
                    <a:p>
                      <a:pPr algn="ctr"/>
                      <a:r>
                        <a:rPr kumimoji="1" lang="en-US" altLang="ja-JP" sz="10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イミ消費</a:t>
                      </a:r>
                    </a:p>
                  </a:txBody>
                  <a:tcPr marL="72000" marR="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ある商品を消費することにより生まれる社会貢献的側面を重視する消費行動。</a:t>
                      </a:r>
                    </a:p>
                  </a:txBody>
                  <a:tcPr marL="72000" marR="72000" anchor="ctr"/>
                </a:tc>
                <a:extLst>
                  <a:ext uri="{0D108BD9-81ED-4DB2-BD59-A6C34878D82A}">
                    <a16:rowId xmlns:a16="http://schemas.microsoft.com/office/drawing/2014/main" val="1385025485"/>
                  </a:ext>
                </a:extLst>
              </a:tr>
            </a:tbl>
          </a:graphicData>
        </a:graphic>
      </p:graphicFrame>
      <p:sp>
        <p:nvSpPr>
          <p:cNvPr id="5"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073242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正方形/長方形 4"/>
          <p:cNvSpPr/>
          <p:nvPr/>
        </p:nvSpPr>
        <p:spPr>
          <a:xfrm>
            <a:off x="3701651" y="3387632"/>
            <a:ext cx="1826141" cy="584775"/>
          </a:xfrm>
          <a:prstGeom prst="rect">
            <a:avLst/>
          </a:prstGeom>
        </p:spPr>
        <p:txBody>
          <a:bodyPr wrap="none">
            <a:spAutoFit/>
          </a:bodyPr>
          <a:lstStyle/>
          <a:p>
            <a:pPr lvl="0" algn="ctr"/>
            <a:r>
              <a:rPr lang="ja-JP" altLang="en-US" sz="3200" dirty="0">
                <a:solidFill>
                  <a:prstClr val="black"/>
                </a:solidFill>
                <a:latin typeface="BIZ UDゴシック" panose="020B0400000000000000" pitchFamily="49" charset="-128"/>
                <a:ea typeface="BIZ UDゴシック" panose="020B0400000000000000" pitchFamily="49" charset="-128"/>
              </a:rPr>
              <a:t>参考資料</a:t>
            </a:r>
          </a:p>
        </p:txBody>
      </p:sp>
      <p:cxnSp>
        <p:nvCxnSpPr>
          <p:cNvPr id="6" name="直線コネクタ 5">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05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71435" y="1197786"/>
            <a:ext cx="8967099" cy="4568365"/>
          </a:xfrm>
          <a:prstGeom prst="ellipse">
            <a:avLst/>
          </a:prstGeom>
          <a:solidFill>
            <a:schemeClr val="bg2">
              <a:lumMod val="90000"/>
              <a:alpha val="45000"/>
            </a:scheme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0" y="538993"/>
            <a:ext cx="9144000" cy="50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大阪が、平時の日本の成長、非常時の</a:t>
            </a:r>
            <a:r>
              <a:rPr lang="ja-JP" altLang="en-US" sz="1400" dirty="0">
                <a:solidFill>
                  <a:schemeClr val="tx1"/>
                </a:solidFill>
                <a:latin typeface="BIZ UDゴシック" panose="020B0400000000000000" pitchFamily="49" charset="-128"/>
                <a:ea typeface="BIZ UDゴシック" panose="020B0400000000000000" pitchFamily="49" charset="-128"/>
              </a:rPr>
              <a:t>首都機能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のバックアップを担う副首都（経済、バックアップ、行政・政治）として、</a:t>
            </a:r>
            <a:r>
              <a:rPr lang="en-US" altLang="ja-JP" sz="1400" b="1" noProof="0" dirty="0">
                <a:solidFill>
                  <a:schemeClr val="tx1"/>
                </a:solidFill>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東西二極の一極、さらに、複数の都市が日本の成長をけん引する新たな国の形</a:t>
            </a:r>
            <a:r>
              <a:rPr lang="en-US" altLang="ja-JP" sz="1400" b="1" dirty="0">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144347" y="1363271"/>
            <a:ext cx="8821274" cy="1836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marL="360363" marR="0" lvl="0" indent="-360363"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駆動力となるのが、商いのまちとして育んできた「民都」の</a:t>
            </a:r>
            <a:r>
              <a:rPr lang="ja-JP" altLang="en-US" sz="1400" dirty="0">
                <a:solidFill>
                  <a:schemeClr val="tx1"/>
                </a:solidFill>
                <a:latin typeface="BIZ UDゴシック" panose="020B0400000000000000" pitchFamily="49" charset="-128"/>
                <a:ea typeface="BIZ UDゴシック" panose="020B0400000000000000" pitchFamily="49" charset="-128"/>
              </a:rPr>
              <a:t>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これを最大限生かして、西日本の中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枢拠点（分都）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として、アジアとの交流（アジアの主要都市）のなかでグローバルに経済成長。</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今後の成長には、都市として、経済産業のイノベーション、構造転換に向けた「チャレンジの後押し（ビジネス環境等）」と、「暮らしやすさ、働きやすさ、楽しさ（ウェルビーイング、社会課題解決）」を兼ね備えることが必要。</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この理念のもと「変革を先取りし、誰もがワクワクする都市」として、「国内外の若者や女性をはじめ多くの人の新たなチャレンジ」で成長を成し遂げ、東西二極の一極をめざす。</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こうした取組により、</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経済的ポテンシャル</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を向上。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144347" y="3491861"/>
            <a:ext cx="8821274" cy="684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360363" lvl="0" indent="-360363">
              <a:lnSpc>
                <a:spcPts val="1600"/>
              </a:lnSpc>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大阪自らの安全・危機管理機能の強化のうえに、さらに、経済力を背景に、</a:t>
            </a:r>
            <a:r>
              <a:rPr lang="ja-JP" altLang="en-US" sz="1400" noProof="0" dirty="0">
                <a:solidFill>
                  <a:schemeClr val="tx1"/>
                </a:solidFill>
                <a:latin typeface="BIZ UDゴシック" panose="020B0400000000000000" pitchFamily="49" charset="-128"/>
                <a:ea typeface="BIZ UDゴシック" panose="020B0400000000000000" pitchFamily="49" charset="-128"/>
              </a:rPr>
              <a:t>経済面</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行政・政治面での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バックアップ機能</a:t>
            </a:r>
            <a:r>
              <a:rPr lang="ja-JP" altLang="en-US" sz="1400" dirty="0">
                <a:solidFill>
                  <a:schemeClr val="tx1"/>
                </a:solidFill>
                <a:latin typeface="BIZ UDゴシック" panose="020B0400000000000000" pitchFamily="49" charset="-128"/>
                <a:ea typeface="BIZ UDゴシック" panose="020B0400000000000000" pitchFamily="49" charset="-128"/>
              </a:rPr>
              <a:t>を強化し、非常時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に日本を支える</a:t>
            </a:r>
            <a:r>
              <a:rPr lang="en-US" altLang="ja-JP" sz="1400" dirty="0">
                <a:solidFill>
                  <a:schemeClr val="tx1"/>
                </a:solidFill>
                <a:latin typeface="BIZ UDゴシック" panose="020B0400000000000000" pitchFamily="49" charset="-128"/>
                <a:ea typeface="BIZ UDゴシック" panose="020B0400000000000000" pitchFamily="49" charset="-128"/>
              </a:rPr>
              <a:t>『</a:t>
            </a:r>
            <a:r>
              <a:rPr kumimoji="0" lang="ja-JP" altLang="en-US"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バックアップ拠点（重都）</a:t>
            </a:r>
            <a:r>
              <a:rPr kumimoji="0" lang="en-US" altLang="ja-JP"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として、名実ともに広く国内外の信頼を得る。</a:t>
            </a:r>
          </a:p>
        </p:txBody>
      </p:sp>
      <p:sp>
        <p:nvSpPr>
          <p:cNvPr id="9" name="正方形/長方形 8"/>
          <p:cNvSpPr/>
          <p:nvPr/>
        </p:nvSpPr>
        <p:spPr>
          <a:xfrm>
            <a:off x="568204" y="6171350"/>
            <a:ext cx="8434745" cy="648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36000"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以上の経済面、バックアップ面、行政・政治面の取組を、万博や</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等のインパクトを生かし、</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年と進め、遅くとも</a:t>
            </a:r>
            <a:r>
              <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年代には、東京一極集中・中央集権から、拠点分散・分権型の国へ</a:t>
            </a:r>
            <a:r>
              <a:rPr lang="ja-JP" altLang="en-US" sz="1400" b="1" dirty="0">
                <a:solidFill>
                  <a:schemeClr val="tx1"/>
                </a:solidFill>
                <a:latin typeface="BIZ UDゴシック" panose="020B0400000000000000" pitchFamily="49" charset="-128"/>
                <a:ea typeface="BIZ UDゴシック" panose="020B0400000000000000" pitchFamily="49" charset="-128"/>
              </a:rPr>
              <a:t>転換</a:t>
            </a:r>
            <a:r>
              <a:rPr kumimoji="0" lang="ja-JP" altLang="en-US" sz="14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2" name="グループ化 11"/>
          <p:cNvGrpSpPr/>
          <p:nvPr/>
        </p:nvGrpSpPr>
        <p:grpSpPr>
          <a:xfrm>
            <a:off x="16043" y="6261975"/>
            <a:ext cx="552161" cy="439039"/>
            <a:chOff x="-928047" y="5529463"/>
            <a:chExt cx="928047" cy="1131070"/>
          </a:xfrm>
        </p:grpSpPr>
        <p:sp>
          <p:nvSpPr>
            <p:cNvPr id="10" name="山形 9"/>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山形 10"/>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3" name="四角形: 角を丸くする 42">
            <a:extLst>
              <a:ext uri="{FF2B5EF4-FFF2-40B4-BE49-F238E27FC236}">
                <a16:creationId xmlns:a16="http://schemas.microsoft.com/office/drawing/2014/main" id="{65BAA35C-F6D5-4151-9889-28026A40EB08}"/>
              </a:ext>
            </a:extLst>
          </p:cNvPr>
          <p:cNvSpPr/>
          <p:nvPr/>
        </p:nvSpPr>
        <p:spPr>
          <a:xfrm>
            <a:off x="144347" y="1097873"/>
            <a:ext cx="1368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経 済</a:t>
            </a:r>
          </a:p>
        </p:txBody>
      </p:sp>
      <p:sp>
        <p:nvSpPr>
          <p:cNvPr id="16"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大阪がめざす副首都の姿の再定義</a:t>
            </a:r>
          </a:p>
        </p:txBody>
      </p:sp>
      <p:sp>
        <p:nvSpPr>
          <p:cNvPr id="18" name="四角形: 角を丸くする 42">
            <a:extLst>
              <a:ext uri="{FF2B5EF4-FFF2-40B4-BE49-F238E27FC236}">
                <a16:creationId xmlns:a16="http://schemas.microsoft.com/office/drawing/2014/main" id="{65BAA35C-F6D5-4151-9889-28026A40EB08}"/>
              </a:ext>
            </a:extLst>
          </p:cNvPr>
          <p:cNvSpPr/>
          <p:nvPr/>
        </p:nvSpPr>
        <p:spPr>
          <a:xfrm>
            <a:off x="144347" y="3239862"/>
            <a:ext cx="1395484"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バックアップ</a:t>
            </a:r>
          </a:p>
        </p:txBody>
      </p:sp>
      <p:sp>
        <p:nvSpPr>
          <p:cNvPr id="19" name="四角形: 角を丸くする 42">
            <a:extLst>
              <a:ext uri="{FF2B5EF4-FFF2-40B4-BE49-F238E27FC236}">
                <a16:creationId xmlns:a16="http://schemas.microsoft.com/office/drawing/2014/main" id="{65BAA35C-F6D5-4151-9889-28026A40EB08}"/>
              </a:ext>
            </a:extLst>
          </p:cNvPr>
          <p:cNvSpPr/>
          <p:nvPr/>
        </p:nvSpPr>
        <p:spPr>
          <a:xfrm>
            <a:off x="144347" y="4231604"/>
            <a:ext cx="1381836" cy="23617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行政・政治</a:t>
            </a:r>
          </a:p>
        </p:txBody>
      </p:sp>
      <p:sp>
        <p:nvSpPr>
          <p:cNvPr id="21" name="スライド番号プレースホルダー 1"/>
          <p:cNvSpPr>
            <a:spLocks noGrp="1"/>
          </p:cNvSpPr>
          <p:nvPr>
            <p:ph type="sldNum" sz="quarter" idx="12"/>
          </p:nvPr>
        </p:nvSpPr>
        <p:spPr>
          <a:xfrm>
            <a:off x="8482768" y="646768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正方形/長方形 16"/>
          <p:cNvSpPr/>
          <p:nvPr/>
        </p:nvSpPr>
        <p:spPr>
          <a:xfrm>
            <a:off x="144347" y="4478892"/>
            <a:ext cx="8821274" cy="1656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lvl="0">
              <a:lnSpc>
                <a:spcPts val="1500"/>
              </a:lnSpc>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lang="ja-JP" altLang="en-US" sz="1400" dirty="0">
                <a:solidFill>
                  <a:schemeClr val="tx1"/>
                </a:solidFill>
                <a:latin typeface="BIZ UDゴシック" panose="020B0400000000000000" pitchFamily="49" charset="-128"/>
                <a:ea typeface="BIZ UDゴシック" panose="020B0400000000000000" pitchFamily="49" charset="-128"/>
              </a:rPr>
              <a:t>府市一体の強化と府域の基礎自治強化、将来の道州制を視野に入れた関西、とりわけ、一体の経済圏を　</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lvl="0">
              <a:lnSpc>
                <a:spcPts val="15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なす京阪神の連携強化、さらには、大阪・関西の国出先機関等の機能強化と府市との連携等を進める。　　　　　　　　　　　　　　　　　　　</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lang="ja-JP" altLang="en-US" sz="1400" dirty="0">
                <a:solidFill>
                  <a:schemeClr val="tx1"/>
                </a:solidFill>
                <a:latin typeface="BIZ UDゴシック" panose="020B0400000000000000" pitchFamily="49" charset="-128"/>
                <a:ea typeface="BIZ UDゴシック" panose="020B0400000000000000" pitchFamily="49" charset="-128"/>
              </a:rPr>
              <a:t>副首都推進（平時の日本の成長、非常時の首都機能のバックアップ）のための法整備について検討を深め、国にその実現を迫る。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あわせて、引き続き、大都市における国と地方、広域自治体と基礎自治体のあり方について、公民連携や海外の取組事例も視野に、調査・知見収集。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271463" lvl="0" indent="-271463">
              <a:lnSpc>
                <a:spcPts val="1500"/>
              </a:lnSpc>
              <a:spcBef>
                <a:spcPts val="600"/>
              </a:spcBef>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こうした取組により、</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行政・政治的ポテンシャル</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を向上。</a:t>
            </a:r>
          </a:p>
        </p:txBody>
      </p:sp>
    </p:spTree>
    <p:extLst>
      <p:ext uri="{BB962C8B-B14F-4D97-AF65-F5344CB8AC3E}">
        <p14:creationId xmlns:p14="http://schemas.microsoft.com/office/powerpoint/2010/main" val="502763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274" y="795555"/>
            <a:ext cx="18261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指標状況一覧</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 name="直線コネクタ 7"/>
          <p:cNvCxnSpPr/>
          <p:nvPr/>
        </p:nvCxnSpPr>
        <p:spPr>
          <a:xfrm>
            <a:off x="99089" y="1134109"/>
            <a:ext cx="89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表 10"/>
          <p:cNvGraphicFramePr>
            <a:graphicFrameLocks noGrp="1"/>
          </p:cNvGraphicFramePr>
          <p:nvPr/>
        </p:nvGraphicFramePr>
        <p:xfrm>
          <a:off x="82170" y="1239207"/>
          <a:ext cx="8979661" cy="4846676"/>
        </p:xfrm>
        <a:graphic>
          <a:graphicData uri="http://schemas.openxmlformats.org/drawingml/2006/table">
            <a:tbl>
              <a:tblPr firstRow="1" bandRow="1">
                <a:tableStyleId>{5C22544A-7EE6-4342-B048-85BDC9FD1C3A}</a:tableStyleId>
              </a:tblPr>
              <a:tblGrid>
                <a:gridCol w="1024861">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5364000">
                  <a:extLst>
                    <a:ext uri="{9D8B030D-6E8A-4147-A177-3AD203B41FA5}">
                      <a16:colId xmlns:a16="http://schemas.microsoft.com/office/drawing/2014/main" val="20003"/>
                    </a:ext>
                  </a:extLst>
                </a:gridCol>
              </a:tblGrid>
              <a:tr h="219476">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項目</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5456">
                <a:tc rowSpan="5">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主要経済</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指標</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景気動向指数と府内総生産</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600"/>
                        </a:lnSpc>
                      </a:pPr>
                      <a:r>
                        <a:rPr kumimoji="1" lang="ja-JP" altLang="en-US" sz="1050" dirty="0">
                          <a:solidFill>
                            <a:schemeClr val="tx1"/>
                          </a:solidFill>
                          <a:latin typeface="Meiryo UI" panose="020B0604030504040204" pitchFamily="50" charset="-128"/>
                          <a:ea typeface="Meiryo UI" panose="020B0604030504040204" pitchFamily="50" charset="-128"/>
                        </a:rPr>
                        <a:t>府内総生産は、リーマン</a:t>
                      </a:r>
                      <a:r>
                        <a:rPr lang="ja-JP" altLang="en-US" sz="1050" dirty="0">
                          <a:solidFill>
                            <a:schemeClr val="tx1"/>
                          </a:solidFill>
                          <a:latin typeface="Meiryo UI" panose="020B0604030504040204" pitchFamily="50" charset="-128"/>
                          <a:ea typeface="Meiryo UI" panose="020B0604030504040204" pitchFamily="50" charset="-128"/>
                        </a:rPr>
                        <a:t>ショック後</a:t>
                      </a:r>
                      <a:r>
                        <a:rPr kumimoji="1" lang="ja-JP" altLang="en-US" sz="1050" dirty="0">
                          <a:solidFill>
                            <a:schemeClr val="tx1"/>
                          </a:solidFill>
                          <a:latin typeface="Meiryo UI" panose="020B0604030504040204" pitchFamily="50" charset="-128"/>
                          <a:ea typeface="Meiryo UI" panose="020B0604030504040204" pitchFamily="50" charset="-128"/>
                        </a:rPr>
                        <a:t>の落ちこみを底に、インバウンド増加なども背景に</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コロナ拡大前までの間、増加傾向。府内総生産と景気動向指数には一定の相関がみられ、</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景気動向指数が先行する形で府内総生産が増加</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府内総生産の数値は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年度が最新値であるため、景気動向指数と府内総生産の相関においては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年度までの数値を用いている。）</a:t>
                      </a:r>
                      <a:endParaRPr kumimoji="1" lang="ja-JP" altLang="en-US" sz="90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1"/>
                  </a:ext>
                </a:extLst>
              </a:tr>
              <a:tr h="212374">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有効求人倍率と完全失業率</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solidFill>
                            <a:schemeClr val="tx1"/>
                          </a:solidFill>
                          <a:latin typeface="Meiryo UI" panose="020B0604030504040204" pitchFamily="50" charset="-128"/>
                          <a:ea typeface="Meiryo UI" panose="020B0604030504040204" pitchFamily="50" charset="-128"/>
                        </a:rPr>
                        <a:t>失業率は低下傾向</a:t>
                      </a:r>
                      <a:r>
                        <a:rPr lang="ja-JP" altLang="en-US" sz="1050" dirty="0">
                          <a:solidFill>
                            <a:schemeClr val="tx1"/>
                          </a:solidFill>
                          <a:latin typeface="Meiryo UI" panose="020B0604030504040204" pitchFamily="50" charset="-128"/>
                          <a:ea typeface="Meiryo UI" panose="020B0604030504040204" pitchFamily="50" charset="-128"/>
                        </a:rPr>
                        <a:t>で、</a:t>
                      </a:r>
                      <a:r>
                        <a:rPr lang="ja-JP" altLang="en-US" sz="1050" b="1" dirty="0">
                          <a:solidFill>
                            <a:schemeClr val="tx1"/>
                          </a:solidFill>
                          <a:latin typeface="Meiryo UI" panose="020B0604030504040204" pitchFamily="50" charset="-128"/>
                          <a:ea typeface="Meiryo UI" panose="020B0604030504040204" pitchFamily="50" charset="-128"/>
                        </a:rPr>
                        <a:t>有効求人倍率は伸び</a:t>
                      </a:r>
                      <a:r>
                        <a:rPr lang="ja-JP" altLang="en-US" sz="1050" dirty="0">
                          <a:solidFill>
                            <a:schemeClr val="tx1"/>
                          </a:solidFill>
                          <a:latin typeface="Meiryo UI" panose="020B0604030504040204" pitchFamily="50" charset="-128"/>
                          <a:ea typeface="Meiryo UI" panose="020B0604030504040204" pitchFamily="50" charset="-128"/>
                        </a:rPr>
                        <a:t>ており、大阪の雇用環境は、</a:t>
                      </a:r>
                      <a:r>
                        <a:rPr kumimoji="1" lang="ja-JP" altLang="en-US" sz="1050" dirty="0">
                          <a:solidFill>
                            <a:schemeClr val="tx1"/>
                          </a:solidFill>
                          <a:latin typeface="Meiryo UI" panose="020B0604030504040204" pitchFamily="50" charset="-128"/>
                          <a:ea typeface="Meiryo UI" panose="020B0604030504040204" pitchFamily="50" charset="-128"/>
                        </a:rPr>
                        <a:t>リーマンショック後、コロナ前の</a:t>
                      </a:r>
                      <a:r>
                        <a:rPr kumimoji="1" lang="en-US" altLang="ja-JP" sz="1050" dirty="0">
                          <a:solidFill>
                            <a:schemeClr val="tx1"/>
                          </a:solidFill>
                          <a:latin typeface="Meiryo UI" panose="020B0604030504040204" pitchFamily="50" charset="-128"/>
                          <a:ea typeface="Meiryo UI" panose="020B0604030504040204" pitchFamily="50" charset="-128"/>
                        </a:rPr>
                        <a:t>2019</a:t>
                      </a:r>
                      <a:r>
                        <a:rPr kumimoji="1" lang="ja-JP" altLang="en-US" sz="1050" dirty="0">
                          <a:solidFill>
                            <a:schemeClr val="tx1"/>
                          </a:solidFill>
                          <a:latin typeface="Meiryo UI" panose="020B0604030504040204" pitchFamily="50" charset="-128"/>
                          <a:ea typeface="Meiryo UI" panose="020B0604030504040204" pitchFamily="50" charset="-128"/>
                        </a:rPr>
                        <a:t>年までの間、改善傾向。</a:t>
                      </a:r>
                      <a:r>
                        <a:rPr lang="ja-JP" altLang="en-US" sz="1050" b="1" dirty="0">
                          <a:latin typeface="Meiryo UI" panose="020B0604030504040204" pitchFamily="50" charset="-128"/>
                          <a:ea typeface="Meiryo UI" panose="020B0604030504040204" pitchFamily="50" charset="-128"/>
                        </a:rPr>
                        <a:t>コロナ禍で雇用環境は悪化したが直近では改善傾向</a:t>
                      </a:r>
                      <a:r>
                        <a:rPr kumimoji="1" lang="ja-JP" altLang="en-US" sz="1050" b="1" dirty="0">
                          <a:solidFill>
                            <a:schemeClr val="tx1"/>
                          </a:solidFill>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21268935"/>
                  </a:ext>
                </a:extLst>
              </a:tr>
              <a:tr h="246187">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有効求人倍率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ja-JP" altLang="en-US" sz="1050" b="1" dirty="0">
                          <a:latin typeface="Meiryo UI" panose="020B0604030504040204" pitchFamily="50" charset="-128"/>
                          <a:ea typeface="Meiryo UI" panose="020B0604030504040204" pitchFamily="50" charset="-128"/>
                        </a:rPr>
                        <a:t>東京都より低い状況であるが、</a:t>
                      </a:r>
                      <a:r>
                        <a:rPr lang="en-US" altLang="ja-JP" sz="1050" b="1" dirty="0">
                          <a:latin typeface="Meiryo UI" panose="020B0604030504040204" pitchFamily="50" charset="-128"/>
                          <a:ea typeface="Meiryo UI" panose="020B0604030504040204" pitchFamily="50" charset="-128"/>
                        </a:rPr>
                        <a:t>2017</a:t>
                      </a:r>
                      <a:r>
                        <a:rPr lang="ja-JP" altLang="en-US" sz="1050" b="1" dirty="0">
                          <a:latin typeface="Meiryo UI" panose="020B0604030504040204" pitchFamily="50" charset="-128"/>
                          <a:ea typeface="Meiryo UI" panose="020B0604030504040204" pitchFamily="50" charset="-128"/>
                        </a:rPr>
                        <a:t>年に入って全国平均を上回り</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rPr>
                        <a:t>年第４四半期では全国を</a:t>
                      </a:r>
                      <a:r>
                        <a:rPr lang="en-US" altLang="ja-JP" sz="1050" dirty="0">
                          <a:latin typeface="Meiryo UI" panose="020B0604030504040204" pitchFamily="50" charset="-128"/>
                          <a:ea typeface="Meiryo UI" panose="020B0604030504040204" pitchFamily="50" charset="-128"/>
                        </a:rPr>
                        <a:t>0.18</a:t>
                      </a:r>
                      <a:r>
                        <a:rPr lang="ja-JP" altLang="en-US" sz="1050" dirty="0">
                          <a:latin typeface="Meiryo UI" panose="020B0604030504040204" pitchFamily="50" charset="-128"/>
                          <a:ea typeface="Meiryo UI" panose="020B0604030504040204" pitchFamily="50" charset="-128"/>
                        </a:rPr>
                        <a:t>ポイント上回る。</a:t>
                      </a:r>
                      <a:r>
                        <a:rPr lang="en-US" altLang="ja-JP" sz="1050" dirty="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年以降、</a:t>
                      </a:r>
                      <a:r>
                        <a:rPr lang="ja-JP" altLang="en-US" sz="1050" b="1" dirty="0">
                          <a:latin typeface="Meiryo UI" panose="020B0604030504040204" pitchFamily="50" charset="-128"/>
                          <a:ea typeface="Meiryo UI" panose="020B0604030504040204" pitchFamily="50" charset="-128"/>
                        </a:rPr>
                        <a:t>コロナ禍により急激に落ち込むも、改善傾向。</a:t>
                      </a:r>
                      <a:endParaRPr kumimoji="1" lang="ja-JP" altLang="en-US"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0829183"/>
                  </a:ext>
                </a:extLst>
              </a:tr>
              <a:tr h="246187">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景気動向指数</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大阪府では、</a:t>
                      </a:r>
                      <a:r>
                        <a:rPr kumimoji="1" lang="ja-JP" altLang="en-US" sz="1050" b="1" dirty="0">
                          <a:latin typeface="Meiryo UI" panose="020B0604030504040204" pitchFamily="50" charset="-128"/>
                          <a:ea typeface="Meiryo UI" panose="020B0604030504040204" pitchFamily="50" charset="-128"/>
                        </a:rPr>
                        <a:t>リーマンショック後の</a:t>
                      </a:r>
                      <a:r>
                        <a:rPr kumimoji="1" lang="en-US" altLang="ja-JP" sz="1050" b="1" dirty="0">
                          <a:latin typeface="Meiryo UI" panose="020B0604030504040204" pitchFamily="50" charset="-128"/>
                          <a:ea typeface="Meiryo UI" panose="020B0604030504040204" pitchFamily="50" charset="-128"/>
                        </a:rPr>
                        <a:t>2009</a:t>
                      </a:r>
                      <a:r>
                        <a:rPr kumimoji="1" lang="ja-JP" altLang="en-US" sz="1050" b="1" dirty="0">
                          <a:latin typeface="Meiryo UI" panose="020B0604030504040204" pitchFamily="50" charset="-128"/>
                          <a:ea typeface="Meiryo UI" panose="020B0604030504040204" pitchFamily="50" charset="-128"/>
                        </a:rPr>
                        <a:t>年</a:t>
                      </a:r>
                      <a:r>
                        <a:rPr kumimoji="1" lang="en-US" altLang="ja-JP" sz="1050" b="1" dirty="0">
                          <a:latin typeface="Meiryo UI" panose="020B0604030504040204" pitchFamily="50" charset="-128"/>
                          <a:ea typeface="Meiryo UI" panose="020B0604030504040204" pitchFamily="50" charset="-128"/>
                        </a:rPr>
                        <a:t>(66.1)</a:t>
                      </a:r>
                      <a:r>
                        <a:rPr kumimoji="1" lang="ja-JP" altLang="en-US" sz="1050" b="1" dirty="0">
                          <a:latin typeface="Meiryo UI" panose="020B0604030504040204" pitchFamily="50" charset="-128"/>
                          <a:ea typeface="Meiryo UI" panose="020B0604030504040204" pitchFamily="50" charset="-128"/>
                        </a:rPr>
                        <a:t>からコロナ禍前の</a:t>
                      </a:r>
                      <a:r>
                        <a:rPr kumimoji="1" lang="en-US" altLang="ja-JP" sz="1050" b="1" dirty="0">
                          <a:latin typeface="Meiryo UI" panose="020B0604030504040204" pitchFamily="50" charset="-128"/>
                          <a:ea typeface="Meiryo UI" panose="020B0604030504040204" pitchFamily="50" charset="-128"/>
                        </a:rPr>
                        <a:t>2018</a:t>
                      </a:r>
                      <a:r>
                        <a:rPr kumimoji="1" lang="ja-JP" altLang="en-US" sz="1050" b="1" dirty="0">
                          <a:latin typeface="Meiryo UI" panose="020B0604030504040204" pitchFamily="50" charset="-128"/>
                          <a:ea typeface="Meiryo UI" panose="020B0604030504040204" pitchFamily="50" charset="-128"/>
                        </a:rPr>
                        <a:t>年（</a:t>
                      </a:r>
                      <a:r>
                        <a:rPr kumimoji="1" lang="en-US" altLang="ja-JP" sz="1050" b="1" dirty="0">
                          <a:latin typeface="Meiryo UI" panose="020B0604030504040204" pitchFamily="50" charset="-128"/>
                          <a:ea typeface="Meiryo UI" panose="020B0604030504040204" pitchFamily="50" charset="-128"/>
                        </a:rPr>
                        <a:t>107.1</a:t>
                      </a:r>
                      <a:r>
                        <a:rPr kumimoji="1" lang="ja-JP" altLang="en-US" sz="1050" b="1" dirty="0">
                          <a:latin typeface="Meiryo UI" panose="020B0604030504040204" pitchFamily="50" charset="-128"/>
                          <a:ea typeface="Meiryo UI" panose="020B0604030504040204" pitchFamily="50" charset="-128"/>
                        </a:rPr>
                        <a:t>）まで</a:t>
                      </a:r>
                      <a:r>
                        <a:rPr kumimoji="1" lang="en-US" altLang="ja-JP" sz="1050" b="1" dirty="0">
                          <a:latin typeface="Meiryo UI" panose="020B0604030504040204" pitchFamily="50" charset="-128"/>
                          <a:ea typeface="Meiryo UI" panose="020B0604030504040204" pitchFamily="50" charset="-128"/>
                        </a:rPr>
                        <a:t>41</a:t>
                      </a:r>
                      <a:r>
                        <a:rPr kumimoji="1" lang="ja-JP" altLang="en-US" sz="1050" b="1" dirty="0">
                          <a:latin typeface="Meiryo UI" panose="020B0604030504040204" pitchFamily="50" charset="-128"/>
                          <a:ea typeface="Meiryo UI" panose="020B0604030504040204" pitchFamily="50" charset="-128"/>
                        </a:rPr>
                        <a:t>の伸び</a:t>
                      </a: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コロナの影響で落ち込むも</a:t>
                      </a:r>
                      <a:r>
                        <a:rPr lang="en-US" altLang="ja-JP" sz="1050" b="1" dirty="0">
                          <a:latin typeface="Meiryo UI" panose="020B0604030504040204" pitchFamily="50" charset="-128"/>
                          <a:ea typeface="Meiryo UI" panose="020B0604030504040204" pitchFamily="50" charset="-128"/>
                        </a:rPr>
                        <a:t>2022</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8</a:t>
                      </a:r>
                      <a:r>
                        <a:rPr lang="ja-JP" altLang="en-US" sz="1050" b="1" dirty="0">
                          <a:latin typeface="Meiryo UI" panose="020B0604030504040204" pitchFamily="50" charset="-128"/>
                          <a:ea typeface="Meiryo UI" panose="020B0604030504040204" pitchFamily="50" charset="-128"/>
                        </a:rPr>
                        <a:t>月（</a:t>
                      </a:r>
                      <a:r>
                        <a:rPr lang="en-US" altLang="ja-JP" sz="1050" b="1" dirty="0">
                          <a:latin typeface="Meiryo UI" panose="020B0604030504040204" pitchFamily="50" charset="-128"/>
                          <a:ea typeface="Meiryo UI" panose="020B0604030504040204" pitchFamily="50" charset="-128"/>
                        </a:rPr>
                        <a:t>95.0</a:t>
                      </a:r>
                      <a:r>
                        <a:rPr lang="ja-JP" altLang="en-US" sz="1050" b="1" dirty="0">
                          <a:latin typeface="Meiryo UI" panose="020B0604030504040204" pitchFamily="50" charset="-128"/>
                          <a:ea typeface="Meiryo UI" panose="020B0604030504040204" pitchFamily="50" charset="-128"/>
                        </a:rPr>
                        <a:t>）まで回復</a:t>
                      </a:r>
                      <a:r>
                        <a:rPr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lnSpc>
                          <a:spcPts val="1600"/>
                        </a:lnSpc>
                      </a:pPr>
                      <a:r>
                        <a:rPr kumimoji="1" lang="ja-JP" altLang="en-US" sz="1050" dirty="0">
                          <a:latin typeface="Meiryo UI" panose="020B0604030504040204" pitchFamily="50" charset="-128"/>
                          <a:ea typeface="Meiryo UI" panose="020B0604030504040204" pitchFamily="50" charset="-128"/>
                        </a:rPr>
                        <a:t>全国では、</a:t>
                      </a:r>
                      <a:r>
                        <a:rPr kumimoji="1" lang="en-US" altLang="ja-JP" sz="1050" dirty="0">
                          <a:latin typeface="Meiryo UI" panose="020B0604030504040204" pitchFamily="50" charset="-128"/>
                          <a:ea typeface="Meiryo UI" panose="020B0604030504040204" pitchFamily="50" charset="-128"/>
                        </a:rPr>
                        <a:t>2009</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71.4</a:t>
                      </a:r>
                      <a:r>
                        <a:rPr kumimoji="1" lang="ja-JP" altLang="en-US" sz="1050" dirty="0">
                          <a:latin typeface="Meiryo UI" panose="020B0604030504040204" pitchFamily="50" charset="-128"/>
                          <a:ea typeface="Meiryo UI" panose="020B0604030504040204" pitchFamily="50" charset="-128"/>
                        </a:rPr>
                        <a:t>）から</a:t>
                      </a:r>
                      <a:r>
                        <a:rPr kumimoji="1" lang="en-US" altLang="ja-JP" sz="1050" dirty="0">
                          <a:latin typeface="Meiryo UI" panose="020B0604030504040204" pitchFamily="50" charset="-128"/>
                          <a:ea typeface="Meiryo UI" panose="020B0604030504040204" pitchFamily="50" charset="-128"/>
                        </a:rPr>
                        <a:t>2017</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106.4</a:t>
                      </a:r>
                      <a:r>
                        <a:rPr kumimoji="1" lang="ja-JP" altLang="en-US" sz="1050" dirty="0">
                          <a:latin typeface="Meiryo UI" panose="020B0604030504040204" pitchFamily="50" charset="-128"/>
                          <a:ea typeface="Meiryo UI" panose="020B0604030504040204" pitchFamily="50" charset="-128"/>
                        </a:rPr>
                        <a:t>）まで</a:t>
                      </a:r>
                      <a:r>
                        <a:rPr kumimoji="1" lang="en-US" altLang="ja-JP" sz="1050" dirty="0">
                          <a:latin typeface="Meiryo UI" panose="020B0604030504040204" pitchFamily="50" charset="-128"/>
                          <a:ea typeface="Meiryo UI" panose="020B0604030504040204" pitchFamily="50" charset="-128"/>
                        </a:rPr>
                        <a:t>35</a:t>
                      </a:r>
                      <a:r>
                        <a:rPr kumimoji="1" lang="ja-JP" altLang="en-US" sz="1050" dirty="0">
                          <a:latin typeface="Meiryo UI" panose="020B0604030504040204" pitchFamily="50" charset="-128"/>
                          <a:ea typeface="Meiryo UI" panose="020B0604030504040204" pitchFamily="50" charset="-128"/>
                        </a:rPr>
                        <a:t>ポイントの伸び</a:t>
                      </a:r>
                      <a:r>
                        <a:rPr lang="ja-JP" altLang="en-US" sz="1050" dirty="0">
                          <a:latin typeface="Meiryo UI" panose="020B0604030504040204" pitchFamily="50" charset="-128"/>
                          <a:ea typeface="Meiryo UI" panose="020B0604030504040204" pitchFamily="50" charset="-128"/>
                        </a:rPr>
                        <a:t>。コロナの影響で落ち込むも</a:t>
                      </a:r>
                      <a:r>
                        <a:rPr lang="en-US" altLang="ja-JP" sz="1050" dirty="0">
                          <a:latin typeface="Meiryo UI" panose="020B0604030504040204" pitchFamily="50" charset="-128"/>
                          <a:ea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8</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101.8</a:t>
                      </a:r>
                      <a:r>
                        <a:rPr lang="ja-JP" altLang="en-US" sz="1050" dirty="0">
                          <a:latin typeface="Meiryo UI" panose="020B0604030504040204" pitchFamily="50" charset="-128"/>
                          <a:ea typeface="Meiryo UI" panose="020B0604030504040204" pitchFamily="50" charset="-128"/>
                        </a:rPr>
                        <a:t>）まで回復。</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65101619"/>
                  </a:ext>
                </a:extLst>
              </a:tr>
              <a:tr h="212374">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中小企業景況調査業況判断</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solidFill>
                            <a:schemeClr val="tx1"/>
                          </a:solidFill>
                          <a:latin typeface="Meiryo UI" panose="020B0604030504040204" pitchFamily="50" charset="-128"/>
                          <a:ea typeface="Meiryo UI" panose="020B0604030504040204" pitchFamily="50" charset="-128"/>
                        </a:rPr>
                        <a:t>全国と同傾向で推移</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rPr>
                        <a:t>コロナ禍により急速に悪化したが、</a:t>
                      </a:r>
                      <a:r>
                        <a:rPr lang="en-US" altLang="ja-JP" sz="1050" b="1" dirty="0">
                          <a:solidFill>
                            <a:schemeClr val="tx1"/>
                          </a:solidFill>
                          <a:latin typeface="Meiryo UI" panose="020B0604030504040204" pitchFamily="50" charset="-128"/>
                          <a:ea typeface="Meiryo UI" panose="020B0604030504040204" pitchFamily="50" charset="-128"/>
                        </a:rPr>
                        <a:t>2020</a:t>
                      </a:r>
                      <a:r>
                        <a:rPr lang="ja-JP" altLang="en-US" sz="1050" b="1" dirty="0">
                          <a:solidFill>
                            <a:schemeClr val="tx1"/>
                          </a:solidFill>
                          <a:latin typeface="Meiryo UI" panose="020B0604030504040204" pitchFamily="50" charset="-128"/>
                          <a:ea typeface="Meiryo UI" panose="020B0604030504040204" pitchFamily="50" charset="-128"/>
                        </a:rPr>
                        <a:t>年第</a:t>
                      </a:r>
                      <a:r>
                        <a:rPr lang="en-US" altLang="ja-JP" sz="1050" b="1" dirty="0">
                          <a:solidFill>
                            <a:schemeClr val="tx1"/>
                          </a:solidFill>
                          <a:latin typeface="Meiryo UI" panose="020B0604030504040204" pitchFamily="50" charset="-128"/>
                          <a:ea typeface="Meiryo UI" panose="020B0604030504040204" pitchFamily="50" charset="-128"/>
                        </a:rPr>
                        <a:t>2</a:t>
                      </a:r>
                      <a:r>
                        <a:rPr lang="ja-JP" altLang="en-US" sz="1050" b="1" dirty="0">
                          <a:solidFill>
                            <a:schemeClr val="tx1"/>
                          </a:solidFill>
                          <a:latin typeface="Meiryo UI" panose="020B0604030504040204" pitchFamily="50" charset="-128"/>
                          <a:ea typeface="Meiryo UI" panose="020B0604030504040204" pitchFamily="50" charset="-128"/>
                        </a:rPr>
                        <a:t>期を底に回復基調。</a:t>
                      </a:r>
                      <a:r>
                        <a:rPr lang="en-US" altLang="ja-JP" sz="1050" b="1" dirty="0">
                          <a:solidFill>
                            <a:schemeClr val="tx1"/>
                          </a:solidFill>
                          <a:latin typeface="Meiryo UI" panose="020B0604030504040204" pitchFamily="50" charset="-128"/>
                          <a:ea typeface="Meiryo UI" panose="020B0604030504040204" pitchFamily="50" charset="-128"/>
                        </a:rPr>
                        <a:t/>
                      </a:r>
                      <a:br>
                        <a:rPr lang="en-US" altLang="ja-JP" sz="1050" b="1" dirty="0">
                          <a:solidFill>
                            <a:schemeClr val="tx1"/>
                          </a:solidFill>
                          <a:latin typeface="Meiryo UI" panose="020B0604030504040204" pitchFamily="50" charset="-128"/>
                          <a:ea typeface="Meiryo UI" panose="020B0604030504040204" pitchFamily="50" charset="-128"/>
                        </a:rPr>
                      </a:br>
                      <a:r>
                        <a:rPr lang="ja-JP" altLang="en-US" sz="1050" b="0" dirty="0">
                          <a:solidFill>
                            <a:schemeClr val="tx1"/>
                          </a:solidFill>
                          <a:latin typeface="Meiryo UI" panose="020B0604030504040204" pitchFamily="50" charset="-128"/>
                          <a:ea typeface="Meiryo UI" panose="020B0604030504040204" pitchFamily="50" charset="-128"/>
                        </a:rPr>
                        <a:t>しかし</a:t>
                      </a:r>
                      <a:r>
                        <a:rPr lang="ja-JP" altLang="en-US" sz="1050" b="0" dirty="0">
                          <a:solidFill>
                            <a:srgbClr val="FF0000"/>
                          </a:solidFill>
                          <a:latin typeface="Meiryo UI" panose="020B0604030504040204" pitchFamily="50" charset="-128"/>
                          <a:ea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rPr>
                        <a:t>最新値では▲</a:t>
                      </a:r>
                      <a:r>
                        <a:rPr lang="en-US" altLang="ja-JP" sz="1050" b="1" dirty="0">
                          <a:solidFill>
                            <a:schemeClr val="tx1"/>
                          </a:solidFill>
                          <a:latin typeface="Meiryo UI" panose="020B0604030504040204" pitchFamily="50" charset="-128"/>
                          <a:ea typeface="Meiryo UI" panose="020B0604030504040204" pitchFamily="50" charset="-128"/>
                        </a:rPr>
                        <a:t>27.7</a:t>
                      </a:r>
                      <a:r>
                        <a:rPr lang="ja-JP" altLang="en-US" sz="1050" b="1" dirty="0">
                          <a:solidFill>
                            <a:schemeClr val="tx1"/>
                          </a:solidFill>
                          <a:latin typeface="Meiryo UI" panose="020B0604030504040204" pitchFamily="50" charset="-128"/>
                          <a:ea typeface="Meiryo UI" panose="020B0604030504040204" pitchFamily="50" charset="-128"/>
                        </a:rPr>
                        <a:t>と悪化</a:t>
                      </a:r>
                      <a:r>
                        <a:rPr lang="ja-JP" altLang="en-US" sz="1050" dirty="0">
                          <a:solidFill>
                            <a:schemeClr val="tx1"/>
                          </a:solidFill>
                          <a:latin typeface="Meiryo UI" panose="020B0604030504040204" pitchFamily="50" charset="-128"/>
                          <a:ea typeface="Meiryo UI" panose="020B0604030504040204" pitchFamily="50" charset="-128"/>
                        </a:rPr>
                        <a:t>している。</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556854"/>
                  </a:ext>
                </a:extLst>
              </a:tr>
              <a:tr h="212374">
                <a:tc rowSpan="5">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市場の動向</a:t>
                      </a:r>
                    </a:p>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開業率</a:t>
                      </a:r>
                      <a:r>
                        <a:rPr kumimoji="1" lang="en-US" altLang="ja-JP" sz="1050" dirty="0">
                          <a:solidFill>
                            <a:schemeClr val="tx1"/>
                          </a:solidFill>
                          <a:latin typeface="Meiryo UI" panose="020B0604030504040204" pitchFamily="50" charset="-128"/>
                          <a:ea typeface="Meiryo UI" panose="020B0604030504040204" pitchFamily="50" charset="-128"/>
                        </a:rPr>
                        <a:t> </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全国平均を上回る上昇率</a:t>
                      </a:r>
                      <a:r>
                        <a:rPr lang="ja-JP" altLang="en-US" sz="1050" dirty="0">
                          <a:latin typeface="Meiryo UI" panose="020B0604030504040204" pitchFamily="50" charset="-128"/>
                          <a:ea typeface="Meiryo UI" panose="020B0604030504040204" pitchFamily="50" charset="-128"/>
                        </a:rPr>
                        <a:t>を示しており、</a:t>
                      </a:r>
                      <a:r>
                        <a:rPr lang="en-US" altLang="ja-JP" sz="1050" dirty="0">
                          <a:latin typeface="Meiryo UI" panose="020B0604030504040204" pitchFamily="50" charset="-128"/>
                          <a:ea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rPr>
                        <a:t>年度において東京都より</a:t>
                      </a:r>
                      <a:r>
                        <a:rPr lang="en-US" altLang="ja-JP" sz="1050" dirty="0">
                          <a:latin typeface="Meiryo UI" panose="020B0604030504040204" pitchFamily="50" charset="-128"/>
                          <a:ea typeface="Meiryo UI" panose="020B0604030504040204" pitchFamily="50" charset="-128"/>
                        </a:rPr>
                        <a:t>0.6</a:t>
                      </a:r>
                      <a:r>
                        <a:rPr lang="ja-JP" altLang="en-US" sz="1050" dirty="0">
                          <a:latin typeface="Meiryo UI" panose="020B0604030504040204" pitchFamily="50" charset="-128"/>
                          <a:ea typeface="Meiryo UI" panose="020B0604030504040204" pitchFamily="50" charset="-128"/>
                        </a:rPr>
                        <a:t>ポイント低いが全国</a:t>
                      </a:r>
                      <a:r>
                        <a:rPr lang="ja-JP" altLang="en-US" sz="1050" dirty="0">
                          <a:solidFill>
                            <a:schemeClr val="tx1"/>
                          </a:solidFill>
                          <a:latin typeface="Meiryo UI" panose="020B0604030504040204" pitchFamily="50" charset="-128"/>
                          <a:ea typeface="Meiryo UI" panose="020B0604030504040204" pitchFamily="50" charset="-128"/>
                        </a:rPr>
                        <a:t>平均</a:t>
                      </a:r>
                      <a:r>
                        <a:rPr lang="ja-JP" altLang="en-US" sz="1050" dirty="0">
                          <a:latin typeface="Meiryo UI" panose="020B0604030504040204" pitchFamily="50" charset="-128"/>
                          <a:ea typeface="Meiryo UI" panose="020B0604030504040204" pitchFamily="50" charset="-128"/>
                        </a:rPr>
                        <a:t>を上回っている。</a:t>
                      </a:r>
                      <a:r>
                        <a:rPr lang="ja-JP" altLang="en-US" sz="1050" b="1" dirty="0">
                          <a:latin typeface="Meiryo UI" panose="020B0604030504040204" pitchFamily="50" charset="-128"/>
                          <a:ea typeface="Meiryo UI" panose="020B0604030504040204" pitchFamily="50" charset="-128"/>
                        </a:rPr>
                        <a:t>開業数は</a:t>
                      </a:r>
                      <a:r>
                        <a:rPr lang="en-US" altLang="ja-JP" sz="1050" b="1" dirty="0">
                          <a:latin typeface="Meiryo UI" panose="020B0604030504040204" pitchFamily="50" charset="-128"/>
                          <a:ea typeface="Meiryo UI" panose="020B0604030504040204" pitchFamily="50" charset="-128"/>
                        </a:rPr>
                        <a:t>2021</a:t>
                      </a:r>
                      <a:r>
                        <a:rPr lang="ja-JP" altLang="en-US" sz="1050" b="1" dirty="0">
                          <a:latin typeface="Meiryo UI" panose="020B0604030504040204" pitchFamily="50" charset="-128"/>
                          <a:ea typeface="Meiryo UI" panose="020B0604030504040204" pitchFamily="50" charset="-128"/>
                        </a:rPr>
                        <a:t>年で</a:t>
                      </a:r>
                      <a:r>
                        <a:rPr lang="en-US" altLang="ja-JP" sz="1050" b="1" dirty="0">
                          <a:latin typeface="Meiryo UI" panose="020B0604030504040204" pitchFamily="50" charset="-128"/>
                          <a:ea typeface="Meiryo UI" panose="020B0604030504040204" pitchFamily="50" charset="-128"/>
                        </a:rPr>
                        <a:t>2008</a:t>
                      </a:r>
                      <a:r>
                        <a:rPr lang="ja-JP" altLang="en-US" sz="1050" b="1" dirty="0">
                          <a:latin typeface="Meiryo UI" panose="020B0604030504040204" pitchFamily="50" charset="-128"/>
                          <a:ea typeface="Meiryo UI" panose="020B0604030504040204" pitchFamily="50" charset="-128"/>
                        </a:rPr>
                        <a:t>年比</a:t>
                      </a:r>
                      <a:r>
                        <a:rPr lang="en-US" altLang="ja-JP" sz="1050" b="1" dirty="0">
                          <a:latin typeface="Meiryo UI" panose="020B0604030504040204" pitchFamily="50" charset="-128"/>
                          <a:ea typeface="Meiryo UI" panose="020B0604030504040204" pitchFamily="50" charset="-128"/>
                        </a:rPr>
                        <a:t>1.3</a:t>
                      </a:r>
                      <a:r>
                        <a:rPr lang="ja-JP" altLang="en-US" sz="1050" b="1" dirty="0">
                          <a:latin typeface="Meiryo UI" panose="020B0604030504040204" pitchFamily="50" charset="-128"/>
                          <a:ea typeface="Meiryo UI" panose="020B0604030504040204" pitchFamily="50" charset="-128"/>
                        </a:rPr>
                        <a:t>倍</a:t>
                      </a:r>
                      <a:r>
                        <a:rPr lang="ja-JP" altLang="en-US" sz="1050" dirty="0">
                          <a:latin typeface="Meiryo UI" panose="020B0604030504040204" pitchFamily="50" charset="-128"/>
                          <a:ea typeface="Meiryo UI" panose="020B0604030504040204" pitchFamily="50" charset="-128"/>
                        </a:rPr>
                        <a:t>の増加。</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667842545"/>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本社転入出</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本社の</a:t>
                      </a:r>
                      <a:r>
                        <a:rPr kumimoji="1" lang="ja-JP" altLang="en-US" sz="1050" dirty="0">
                          <a:latin typeface="Meiryo UI" panose="020B0604030504040204" pitchFamily="50" charset="-128"/>
                          <a:ea typeface="Meiryo UI" panose="020B0604030504040204" pitchFamily="50" charset="-128"/>
                        </a:rPr>
                        <a:t>転入が比較的安定している一方で、</a:t>
                      </a:r>
                      <a:r>
                        <a:rPr kumimoji="1" lang="ja-JP" altLang="en-US" sz="1050" b="1" dirty="0">
                          <a:latin typeface="Meiryo UI" panose="020B0604030504040204" pitchFamily="50" charset="-128"/>
                          <a:ea typeface="Meiryo UI" panose="020B0604030504040204" pitchFamily="50" charset="-128"/>
                        </a:rPr>
                        <a:t>転出が減り、転出超過は減少傾向</a:t>
                      </a:r>
                      <a:r>
                        <a:rPr kumimoji="1" lang="ja-JP" altLang="en-US" sz="1050" b="0" dirty="0">
                          <a:ln>
                            <a:noFill/>
                          </a:ln>
                          <a:solidFill>
                            <a:schemeClr val="tx1"/>
                          </a:solidFill>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87867110"/>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宿泊施設客室稼働率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0" dirty="0">
                          <a:solidFill>
                            <a:schemeClr val="tx1"/>
                          </a:solidFill>
                          <a:latin typeface="Meiryo UI" panose="020B0604030504040204" pitchFamily="50" charset="-128"/>
                          <a:ea typeface="Meiryo UI" panose="020B0604030504040204" pitchFamily="50" charset="-128"/>
                        </a:rPr>
                        <a:t>コロナ前は、</a:t>
                      </a:r>
                      <a:r>
                        <a:rPr lang="ja-JP" altLang="en-US" sz="1050" b="1" dirty="0">
                          <a:solidFill>
                            <a:schemeClr val="tx1"/>
                          </a:solidFill>
                          <a:latin typeface="Meiryo UI" panose="020B0604030504040204" pitchFamily="50" charset="-128"/>
                          <a:ea typeface="Meiryo UI" panose="020B0604030504040204" pitchFamily="50" charset="-128"/>
                        </a:rPr>
                        <a:t>全国</a:t>
                      </a:r>
                      <a:r>
                        <a:rPr lang="en-US" altLang="ja-JP" sz="1050" b="1" dirty="0">
                          <a:solidFill>
                            <a:schemeClr val="tx1"/>
                          </a:solidFill>
                          <a:latin typeface="Meiryo UI" panose="020B0604030504040204" pitchFamily="50" charset="-128"/>
                          <a:ea typeface="Meiryo UI" panose="020B0604030504040204" pitchFamily="50" charset="-128"/>
                        </a:rPr>
                        <a:t>1</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(2015-2017)</a:t>
                      </a:r>
                      <a:r>
                        <a:rPr lang="ja-JP" altLang="en-US" sz="1050" b="1" dirty="0">
                          <a:solidFill>
                            <a:schemeClr val="tx1"/>
                          </a:solidFill>
                          <a:latin typeface="Meiryo UI" panose="020B0604030504040204" pitchFamily="50" charset="-128"/>
                          <a:ea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rPr>
                        <a:t>2</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(2018,2019)</a:t>
                      </a:r>
                      <a:r>
                        <a:rPr lang="ja-JP" altLang="en-US" sz="1050" b="0" dirty="0">
                          <a:solidFill>
                            <a:schemeClr val="tx1"/>
                          </a:solidFill>
                          <a:latin typeface="Meiryo UI" panose="020B0604030504040204" pitchFamily="50" charset="-128"/>
                          <a:ea typeface="Meiryo UI" panose="020B0604030504040204" pitchFamily="50" charset="-128"/>
                        </a:rPr>
                        <a:t>と高かったが、コロナ後は、</a:t>
                      </a:r>
                      <a:r>
                        <a:rPr lang="en-US" altLang="ja-JP" sz="1050" b="1" dirty="0">
                          <a:solidFill>
                            <a:schemeClr val="tx1"/>
                          </a:solidFill>
                          <a:latin typeface="Meiryo UI" panose="020B0604030504040204" pitchFamily="50" charset="-128"/>
                          <a:ea typeface="Meiryo UI" panose="020B0604030504040204" pitchFamily="50" charset="-128"/>
                        </a:rPr>
                        <a:t>47</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(2020)</a:t>
                      </a:r>
                      <a:r>
                        <a:rPr lang="ja-JP" altLang="en-US" sz="1050" b="1" dirty="0">
                          <a:solidFill>
                            <a:schemeClr val="tx1"/>
                          </a:solidFill>
                          <a:latin typeface="Meiryo UI" panose="020B0604030504040204" pitchFamily="50" charset="-128"/>
                          <a:ea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rPr>
                        <a:t>46</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(2021)</a:t>
                      </a:r>
                      <a:r>
                        <a:rPr lang="ja-JP" altLang="en-US" sz="1050" b="0" dirty="0">
                          <a:solidFill>
                            <a:schemeClr val="tx1"/>
                          </a:solidFill>
                          <a:latin typeface="Meiryo UI" panose="020B0604030504040204" pitchFamily="50" charset="-128"/>
                          <a:ea typeface="Meiryo UI" panose="020B0604030504040204" pitchFamily="50" charset="-128"/>
                        </a:rPr>
                        <a:t>と落ち込んでいる。</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67736637"/>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商業地価</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コロナ禍以前は他都市をしのぐ上昇率</a:t>
                      </a:r>
                      <a:r>
                        <a:rPr lang="ja-JP" altLang="en-US" sz="1050" dirty="0">
                          <a:latin typeface="Meiryo UI" panose="020B0604030504040204" pitchFamily="50" charset="-128"/>
                          <a:ea typeface="Meiryo UI" panose="020B0604030504040204" pitchFamily="50" charset="-128"/>
                        </a:rPr>
                        <a:t>を示している。</a:t>
                      </a:r>
                      <a:r>
                        <a:rPr lang="ja-JP" altLang="en-US" sz="1050" b="1" dirty="0">
                          <a:latin typeface="Meiryo UI" panose="020B0604030504040204" pitchFamily="50" charset="-128"/>
                          <a:ea typeface="Meiryo UI" panose="020B0604030504040204" pitchFamily="50" charset="-128"/>
                        </a:rPr>
                        <a:t>コロナ後に落ち込んだ後、直近では回復基調。</a:t>
                      </a:r>
                      <a:endParaRPr kumimoji="1" lang="en-US" altLang="ja-JP"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03733775"/>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人口転入出（政令指定都市比較）</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コロナ禍で落ち込みが見られるが、</a:t>
                      </a:r>
                      <a:r>
                        <a:rPr kumimoji="1" lang="ja-JP" altLang="en-US" sz="1050" b="1" dirty="0">
                          <a:latin typeface="Meiryo UI" panose="020B0604030504040204" pitchFamily="50" charset="-128"/>
                          <a:ea typeface="Meiryo UI" panose="020B0604030504040204" pitchFamily="50" charset="-128"/>
                        </a:rPr>
                        <a:t>継続して転入が転出を上回っている</a:t>
                      </a:r>
                      <a:r>
                        <a:rPr lang="ja-JP" altLang="en-US"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2117771"/>
                  </a:ext>
                </a:extLst>
              </a:tr>
            </a:tbl>
          </a:graphicData>
        </a:graphic>
      </p:graphicFrame>
      <p:sp>
        <p:nvSpPr>
          <p:cNvPr id="12"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4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１　</a:t>
            </a: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指標で見る経済・社会の動き</a:t>
            </a:r>
          </a:p>
        </p:txBody>
      </p:sp>
      <p:sp>
        <p:nvSpPr>
          <p:cNvPr id="13" name="テキスト ボックス 6"/>
          <p:cNvSpPr txBox="1"/>
          <p:nvPr/>
        </p:nvSpPr>
        <p:spPr>
          <a:xfrm>
            <a:off x="5393874" y="530119"/>
            <a:ext cx="3685737" cy="261610"/>
          </a:xfrm>
          <a:prstGeom prst="rect">
            <a:avLst/>
          </a:prstGeom>
          <a:noFill/>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2022.12.28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第８回副首都推進本部（大阪府市）会議</a:t>
            </a:r>
          </a:p>
        </p:txBody>
      </p:sp>
      <p:sp>
        <p:nvSpPr>
          <p:cNvPr id="14" name="タイトル 1"/>
          <p:cNvSpPr txBox="1">
            <a:spLocks/>
          </p:cNvSpPr>
          <p:nvPr/>
        </p:nvSpPr>
        <p:spPr>
          <a:xfrm>
            <a:off x="5393874" y="736402"/>
            <a:ext cx="3933006" cy="3560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資料２　改定ビジョンにおける柱建てと「これまでの取組」に関する記載について</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より抜粋</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・一部追記</a:t>
            </a:r>
            <a:endParaRPr kumimoji="1" lang="ja-JP" altLang="en-US" sz="11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83292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0269" y="-47035"/>
            <a:ext cx="18261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指標状況一覧</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 name="直線コネクタ 7"/>
          <p:cNvCxnSpPr/>
          <p:nvPr/>
        </p:nvCxnSpPr>
        <p:spPr>
          <a:xfrm>
            <a:off x="52089" y="245536"/>
            <a:ext cx="89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表 10"/>
          <p:cNvGraphicFramePr>
            <a:graphicFrameLocks noGrp="1"/>
          </p:cNvGraphicFramePr>
          <p:nvPr>
            <p:extLst>
              <p:ext uri="{D42A27DB-BD31-4B8C-83A1-F6EECF244321}">
                <p14:modId xmlns:p14="http://schemas.microsoft.com/office/powerpoint/2010/main" val="1044304630"/>
              </p:ext>
            </p:extLst>
          </p:nvPr>
        </p:nvGraphicFramePr>
        <p:xfrm>
          <a:off x="133350" y="291519"/>
          <a:ext cx="8882738" cy="6531556"/>
        </p:xfrm>
        <a:graphic>
          <a:graphicData uri="http://schemas.openxmlformats.org/drawingml/2006/table">
            <a:tbl>
              <a:tblPr firstRow="1" bandRow="1">
                <a:tableStyleId>{5C22544A-7EE6-4342-B048-85BDC9FD1C3A}</a:tableStyleId>
              </a:tblPr>
              <a:tblGrid>
                <a:gridCol w="895350">
                  <a:extLst>
                    <a:ext uri="{9D8B030D-6E8A-4147-A177-3AD203B41FA5}">
                      <a16:colId xmlns:a16="http://schemas.microsoft.com/office/drawing/2014/main" val="20000"/>
                    </a:ext>
                  </a:extLst>
                </a:gridCol>
                <a:gridCol w="2305050">
                  <a:extLst>
                    <a:ext uri="{9D8B030D-6E8A-4147-A177-3AD203B41FA5}">
                      <a16:colId xmlns:a16="http://schemas.microsoft.com/office/drawing/2014/main" val="20001"/>
                    </a:ext>
                  </a:extLst>
                </a:gridCol>
                <a:gridCol w="5682338">
                  <a:extLst>
                    <a:ext uri="{9D8B030D-6E8A-4147-A177-3AD203B41FA5}">
                      <a16:colId xmlns:a16="http://schemas.microsoft.com/office/drawing/2014/main" val="20003"/>
                    </a:ext>
                  </a:extLst>
                </a:gridCol>
              </a:tblGrid>
              <a:tr h="219476">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項目</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4000">
                <a:tc rowSpan="4">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暮らし・健康</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健康寿命</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1" dirty="0">
                          <a:latin typeface="Meiryo UI" panose="020B0604030504040204" pitchFamily="50" charset="-128"/>
                          <a:ea typeface="Meiryo UI" panose="020B0604030504040204" pitchFamily="50" charset="-128"/>
                        </a:rPr>
                        <a:t>男女ともに伸ばしているとともに、</a:t>
                      </a:r>
                      <a:r>
                        <a:rPr lang="ja-JP" altLang="en-US" sz="1050" b="1" dirty="0">
                          <a:solidFill>
                            <a:schemeClr val="tx1"/>
                          </a:solidFill>
                          <a:latin typeface="Meiryo UI" panose="020B0604030504040204" pitchFamily="50" charset="-128"/>
                          <a:ea typeface="Meiryo UI" panose="020B0604030504040204" pitchFamily="50" charset="-128"/>
                        </a:rPr>
                        <a:t>全国平均との差も</a:t>
                      </a:r>
                      <a:r>
                        <a:rPr lang="en-US" altLang="ja-JP" sz="1050" b="1" dirty="0">
                          <a:solidFill>
                            <a:schemeClr val="tx1"/>
                          </a:solidFill>
                          <a:latin typeface="Meiryo UI" panose="020B0604030504040204" pitchFamily="50" charset="-128"/>
                          <a:ea typeface="Meiryo UI" panose="020B0604030504040204" pitchFamily="50" charset="-128"/>
                        </a:rPr>
                        <a:t>2010</a:t>
                      </a:r>
                      <a:r>
                        <a:rPr lang="ja-JP" altLang="en-US" sz="1050" b="1" dirty="0">
                          <a:solidFill>
                            <a:schemeClr val="tx1"/>
                          </a:solidFill>
                          <a:latin typeface="Meiryo UI" panose="020B0604030504040204" pitchFamily="50" charset="-128"/>
                          <a:ea typeface="Meiryo UI" panose="020B0604030504040204" pitchFamily="50" charset="-128"/>
                        </a:rPr>
                        <a:t>年比で縮小</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583874260"/>
                  </a:ext>
                </a:extLst>
              </a:tr>
              <a:tr h="234000">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府民一人当たりの可処分所得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全国、東京都と比べて低い状況</a:t>
                      </a:r>
                      <a:r>
                        <a:rPr lang="ja-JP" altLang="en-US" sz="1050" dirty="0">
                          <a:latin typeface="Meiryo UI" panose="020B0604030504040204" pitchFamily="50" charset="-128"/>
                          <a:ea typeface="Meiryo UI" panose="020B0604030504040204" pitchFamily="50" charset="-128"/>
                        </a:rPr>
                        <a:t>にあるものの、</a:t>
                      </a:r>
                      <a:r>
                        <a:rPr lang="ja-JP" altLang="en-US" sz="1050" b="1" dirty="0">
                          <a:latin typeface="Meiryo UI" panose="020B0604030504040204" pitchFamily="50" charset="-128"/>
                          <a:ea typeface="Meiryo UI" panose="020B0604030504040204" pitchFamily="50" charset="-128"/>
                        </a:rPr>
                        <a:t>改善傾向</a:t>
                      </a:r>
                      <a:r>
                        <a:rPr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43990785"/>
                  </a:ext>
                </a:extLst>
              </a:tr>
              <a:tr h="234000">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一人当たり府民所得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n>
                            <a:noFill/>
                          </a:ln>
                          <a:solidFill>
                            <a:schemeClr val="tx1"/>
                          </a:solidFill>
                          <a:latin typeface="Meiryo UI" panose="020B0604030504040204" pitchFamily="50" charset="-128"/>
                          <a:ea typeface="Meiryo UI" panose="020B0604030504040204" pitchFamily="50" charset="-128"/>
                        </a:rPr>
                        <a:t>東京都と比べて低い水準。</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04306576"/>
                  </a:ext>
                </a:extLst>
              </a:tr>
              <a:tr h="23400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一人当たり市民所得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n>
                            <a:noFill/>
                          </a:ln>
                          <a:solidFill>
                            <a:schemeClr val="tx1"/>
                          </a:solidFill>
                          <a:latin typeface="Meiryo UI" panose="020B0604030504040204" pitchFamily="50" charset="-128"/>
                          <a:ea typeface="Meiryo UI" panose="020B0604030504040204" pitchFamily="50" charset="-128"/>
                        </a:rPr>
                        <a:t>政令指定都市（</a:t>
                      </a:r>
                      <a:r>
                        <a:rPr kumimoji="1" lang="en-US" altLang="ja-JP" sz="1050" b="0" dirty="0">
                          <a:ln>
                            <a:noFill/>
                          </a:ln>
                          <a:solidFill>
                            <a:schemeClr val="tx1"/>
                          </a:solidFill>
                          <a:latin typeface="Meiryo UI" panose="020B0604030504040204" pitchFamily="50" charset="-128"/>
                          <a:ea typeface="Meiryo UI" panose="020B0604030504040204" pitchFamily="50" charset="-128"/>
                        </a:rPr>
                        <a:t>20</a:t>
                      </a:r>
                      <a:r>
                        <a:rPr kumimoji="1" lang="ja-JP" altLang="en-US" sz="1050" b="0" dirty="0">
                          <a:ln>
                            <a:noFill/>
                          </a:ln>
                          <a:solidFill>
                            <a:schemeClr val="tx1"/>
                          </a:solidFill>
                          <a:latin typeface="Meiryo UI" panose="020B0604030504040204" pitchFamily="50" charset="-128"/>
                          <a:ea typeface="Meiryo UI" panose="020B0604030504040204" pitchFamily="50" charset="-128"/>
                        </a:rPr>
                        <a:t>市）では</a:t>
                      </a:r>
                      <a:r>
                        <a:rPr kumimoji="1" lang="ja-JP" altLang="en-US" sz="1050" b="1" dirty="0">
                          <a:ln>
                            <a:noFill/>
                          </a:ln>
                          <a:solidFill>
                            <a:schemeClr val="tx1"/>
                          </a:solidFill>
                          <a:latin typeface="Meiryo UI" panose="020B0604030504040204" pitchFamily="50" charset="-128"/>
                          <a:ea typeface="Meiryo UI" panose="020B0604030504040204" pitchFamily="50" charset="-128"/>
                        </a:rPr>
                        <a:t>高い水準を維持しており第１位</a:t>
                      </a:r>
                      <a:r>
                        <a:rPr kumimoji="1" lang="ja-JP" altLang="en-US" sz="1050" b="0" dirty="0">
                          <a:ln>
                            <a:noFill/>
                          </a:ln>
                          <a:solidFill>
                            <a:schemeClr val="tx1"/>
                          </a:solidFill>
                          <a:latin typeface="Meiryo UI" panose="020B0604030504040204" pitchFamily="50" charset="-128"/>
                          <a:ea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1174070"/>
                  </a:ext>
                </a:extLst>
              </a:tr>
              <a:tr h="43200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教育・子育て</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学力テスト正答率</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小／算・国・理</a:t>
                      </a:r>
                      <a:r>
                        <a:rPr kumimoji="1" lang="en-US" altLang="ja-JP" sz="1050" dirty="0">
                          <a:solidFill>
                            <a:schemeClr val="tx1"/>
                          </a:solidFill>
                          <a:latin typeface="Meiryo UI" panose="020B0604030504040204" pitchFamily="50" charset="-128"/>
                          <a:ea typeface="Meiryo UI" panose="020B0604030504040204" pitchFamily="50" charset="-128"/>
                        </a:rPr>
                        <a:t>)</a:t>
                      </a:r>
                    </a:p>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学力テスト正答率</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中／数・国・理）</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小学校、中学校ともに理科については、全国との差はあるが、</a:t>
                      </a:r>
                      <a:r>
                        <a:rPr kumimoji="1" lang="ja-JP" altLang="en-US" sz="1050" b="1" dirty="0">
                          <a:latin typeface="Meiryo UI" panose="020B0604030504040204" pitchFamily="50" charset="-128"/>
                          <a:ea typeface="Meiryo UI" panose="020B0604030504040204" pitchFamily="50" charset="-128"/>
                        </a:rPr>
                        <a:t>国語、算数、数学はおおむね全国平均まで改善</a:t>
                      </a:r>
                      <a:r>
                        <a:rPr kumimoji="1"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873556"/>
                  </a:ext>
                </a:extLst>
              </a:tr>
              <a:tr h="25200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安全安心</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刑法犯と街頭犯罪（認知件数）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lang="ja-JP" altLang="en-US" sz="1050" b="1" dirty="0">
                          <a:latin typeface="Meiryo UI" panose="020B0604030504040204" pitchFamily="50" charset="-128"/>
                          <a:ea typeface="Meiryo UI" panose="020B0604030504040204" pitchFamily="50" charset="-128"/>
                        </a:rPr>
                        <a:t>それぞれ対</a:t>
                      </a:r>
                      <a:r>
                        <a:rPr lang="en-US" altLang="ja-JP" sz="1050" b="1" dirty="0">
                          <a:latin typeface="Meiryo UI" panose="020B0604030504040204" pitchFamily="50" charset="-128"/>
                          <a:ea typeface="Meiryo UI" panose="020B0604030504040204" pitchFamily="50" charset="-128"/>
                        </a:rPr>
                        <a:t>2008</a:t>
                      </a:r>
                      <a:r>
                        <a:rPr lang="ja-JP" altLang="en-US" sz="1050" b="1" dirty="0">
                          <a:latin typeface="Meiryo UI" panose="020B0604030504040204" pitchFamily="50" charset="-128"/>
                          <a:ea typeface="Meiryo UI" panose="020B0604030504040204" pitchFamily="50" charset="-128"/>
                        </a:rPr>
                        <a:t>年比で</a:t>
                      </a:r>
                      <a:r>
                        <a:rPr lang="en-US" altLang="ja-JP" sz="1050" b="1" dirty="0">
                          <a:latin typeface="Meiryo UI" panose="020B0604030504040204" pitchFamily="50" charset="-128"/>
                          <a:ea typeface="Meiryo UI" panose="020B0604030504040204" pitchFamily="50" charset="-128"/>
                        </a:rPr>
                        <a:t>30%</a:t>
                      </a:r>
                      <a:r>
                        <a:rPr lang="ja-JP" altLang="en-US" sz="1050" b="1" dirty="0">
                          <a:latin typeface="Meiryo UI" panose="020B0604030504040204" pitchFamily="50" charset="-128"/>
                          <a:ea typeface="Meiryo UI" panose="020B0604030504040204" pitchFamily="50" charset="-128"/>
                        </a:rPr>
                        <a:t>以下に減少</a:t>
                      </a:r>
                      <a:r>
                        <a:rPr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若者・女性</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若者の転入出の状況（大阪府）</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en-US" altLang="ja-JP" sz="1000" b="0" dirty="0">
                          <a:solidFill>
                            <a:schemeClr val="tx1"/>
                          </a:solidFill>
                          <a:latin typeface="Meiryo UI" panose="020B0604030504040204" pitchFamily="50" charset="-128"/>
                          <a:ea typeface="Meiryo UI" panose="020B0604030504040204" pitchFamily="50" charset="-128"/>
                        </a:rPr>
                        <a:t>20</a:t>
                      </a:r>
                      <a:r>
                        <a:rPr kumimoji="1" lang="ja-JP" altLang="en-US" sz="1000" b="0" dirty="0">
                          <a:solidFill>
                            <a:schemeClr val="tx1"/>
                          </a:solidFill>
                          <a:latin typeface="Meiryo UI" panose="020B0604030504040204" pitchFamily="50" charset="-128"/>
                          <a:ea typeface="Meiryo UI" panose="020B0604030504040204" pitchFamily="50" charset="-128"/>
                        </a:rPr>
                        <a:t>代</a:t>
                      </a:r>
                      <a:r>
                        <a:rPr kumimoji="1" lang="en-US" altLang="ja-JP" sz="1000" b="0" dirty="0">
                          <a:solidFill>
                            <a:schemeClr val="tx1"/>
                          </a:solidFill>
                          <a:latin typeface="Meiryo UI" panose="020B0604030504040204" pitchFamily="50" charset="-128"/>
                          <a:ea typeface="Meiryo UI" panose="020B0604030504040204" pitchFamily="50" charset="-128"/>
                        </a:rPr>
                        <a:t>(20</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1000" b="0" dirty="0">
                          <a:solidFill>
                            <a:schemeClr val="tx1"/>
                          </a:solidFill>
                          <a:latin typeface="Meiryo UI" panose="020B0604030504040204" pitchFamily="50" charset="-128"/>
                          <a:ea typeface="Meiryo UI" panose="020B0604030504040204" pitchFamily="50" charset="-128"/>
                        </a:rPr>
                        <a:t>29</a:t>
                      </a:r>
                      <a:r>
                        <a:rPr kumimoji="1" lang="ja-JP" altLang="en-US" sz="1000" b="0" dirty="0">
                          <a:solidFill>
                            <a:schemeClr val="tx1"/>
                          </a:solidFill>
                          <a:latin typeface="Meiryo UI" panose="020B0604030504040204" pitchFamily="50" charset="-128"/>
                          <a:ea typeface="Meiryo UI" panose="020B0604030504040204" pitchFamily="50" charset="-128"/>
                        </a:rPr>
                        <a:t>歳</a:t>
                      </a:r>
                      <a:r>
                        <a:rPr kumimoji="1" lang="en-US" altLang="ja-JP" sz="1000" b="0" dirty="0">
                          <a:solidFill>
                            <a:schemeClr val="tx1"/>
                          </a:solidFill>
                          <a:latin typeface="Meiryo UI" panose="020B0604030504040204" pitchFamily="50" charset="-128"/>
                          <a:ea typeface="Meiryo UI" panose="020B0604030504040204" pitchFamily="50" charset="-128"/>
                        </a:rPr>
                        <a:t>)</a:t>
                      </a:r>
                      <a:r>
                        <a:rPr kumimoji="1" lang="ja-JP" altLang="en-US" sz="1000" b="0" dirty="0">
                          <a:solidFill>
                            <a:schemeClr val="tx1"/>
                          </a:solidFill>
                          <a:latin typeface="Meiryo UI" panose="020B0604030504040204" pitchFamily="50" charset="-128"/>
                          <a:ea typeface="Meiryo UI" panose="020B0604030504040204" pitchFamily="50" charset="-128"/>
                        </a:rPr>
                        <a:t>は、</a:t>
                      </a:r>
                      <a:r>
                        <a:rPr kumimoji="1" lang="en-US" altLang="ja-JP" sz="1000" b="0" dirty="0">
                          <a:solidFill>
                            <a:schemeClr val="tx1"/>
                          </a:solidFill>
                          <a:latin typeface="Meiryo UI" panose="020B0604030504040204" pitchFamily="50" charset="-128"/>
                          <a:ea typeface="Meiryo UI" panose="020B0604030504040204" pitchFamily="50" charset="-128"/>
                        </a:rPr>
                        <a:t>2021</a:t>
                      </a:r>
                      <a:r>
                        <a:rPr kumimoji="1" lang="ja-JP" altLang="en-US" sz="1000" b="0" dirty="0">
                          <a:solidFill>
                            <a:schemeClr val="tx1"/>
                          </a:solidFill>
                          <a:latin typeface="Meiryo UI" panose="020B0604030504040204" pitchFamily="50" charset="-128"/>
                          <a:ea typeface="Meiryo UI" panose="020B0604030504040204" pitchFamily="50" charset="-128"/>
                        </a:rPr>
                        <a:t>年は</a:t>
                      </a:r>
                      <a:r>
                        <a:rPr kumimoji="1" lang="ja-JP" altLang="en-US" sz="1000" b="1" dirty="0">
                          <a:solidFill>
                            <a:schemeClr val="tx1"/>
                          </a:solidFill>
                          <a:latin typeface="Meiryo UI" panose="020B0604030504040204" pitchFamily="50" charset="-128"/>
                          <a:ea typeface="Meiryo UI" panose="020B0604030504040204" pitchFamily="50" charset="-128"/>
                        </a:rPr>
                        <a:t>全体として転入超過</a:t>
                      </a:r>
                      <a:r>
                        <a:rPr kumimoji="1" lang="ja-JP" altLang="en-US" sz="1000" b="0" dirty="0">
                          <a:solidFill>
                            <a:schemeClr val="tx1"/>
                          </a:solidFill>
                          <a:latin typeface="Meiryo UI" panose="020B0604030504040204" pitchFamily="50" charset="-128"/>
                          <a:ea typeface="Meiryo UI" panose="020B0604030504040204" pitchFamily="50" charset="-128"/>
                        </a:rPr>
                        <a:t>にあるものの、</a:t>
                      </a:r>
                      <a:r>
                        <a:rPr kumimoji="1" lang="ja-JP" altLang="en-US" sz="1000" b="1" dirty="0">
                          <a:solidFill>
                            <a:schemeClr val="tx1"/>
                          </a:solidFill>
                          <a:latin typeface="Meiryo UI" panose="020B0604030504040204" pitchFamily="50" charset="-128"/>
                          <a:ea typeface="Meiryo UI" panose="020B0604030504040204" pitchFamily="50" charset="-128"/>
                        </a:rPr>
                        <a:t>対東京圏は転出超過</a:t>
                      </a:r>
                      <a:r>
                        <a:rPr kumimoji="1" lang="ja-JP" altLang="en-US" sz="1000" b="0" dirty="0">
                          <a:solidFill>
                            <a:schemeClr val="tx1"/>
                          </a:solidFill>
                          <a:latin typeface="Meiryo UI" panose="020B0604030504040204" pitchFamily="50" charset="-128"/>
                          <a:ea typeface="Meiryo UI" panose="020B0604030504040204" pitchFamily="50" charset="-128"/>
                        </a:rPr>
                        <a:t>となっている。</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066552"/>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女性の就業率推移</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ja-JP" altLang="en-US" sz="1000" b="1" dirty="0">
                          <a:solidFill>
                            <a:schemeClr val="tx1"/>
                          </a:solidFill>
                          <a:latin typeface="Meiryo UI" panose="020B0604030504040204" pitchFamily="50" charset="-128"/>
                          <a:ea typeface="Meiryo UI" panose="020B0604030504040204" pitchFamily="50" charset="-128"/>
                        </a:rPr>
                        <a:t>近年、女性の就業率は高まりつつあるが、東京都や全国より低い</a:t>
                      </a:r>
                      <a:r>
                        <a:rPr kumimoji="1" lang="ja-JP" altLang="en-US" sz="1000" b="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764605"/>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インバウンド</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来阪外国人旅行者数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en-US" altLang="ja-JP" sz="1050" b="1" dirty="0">
                          <a:solidFill>
                            <a:schemeClr val="tx1"/>
                          </a:solidFill>
                          <a:latin typeface="Meiryo UI" panose="020B0604030504040204" pitchFamily="50" charset="-128"/>
                          <a:ea typeface="Meiryo UI" panose="020B0604030504040204" pitchFamily="50" charset="-128"/>
                        </a:rPr>
                        <a:t>2019</a:t>
                      </a:r>
                      <a:r>
                        <a:rPr kumimoji="1" lang="ja-JP" altLang="en-US" sz="1050" b="1" dirty="0">
                          <a:solidFill>
                            <a:schemeClr val="tx1"/>
                          </a:solidFill>
                          <a:latin typeface="Meiryo UI" panose="020B0604030504040204" pitchFamily="50" charset="-128"/>
                          <a:ea typeface="Meiryo UI" panose="020B0604030504040204" pitchFamily="50" charset="-128"/>
                        </a:rPr>
                        <a:t>年に対</a:t>
                      </a:r>
                      <a:r>
                        <a:rPr kumimoji="1" lang="en-US" altLang="ja-JP" sz="1050" b="1" dirty="0">
                          <a:solidFill>
                            <a:schemeClr val="tx1"/>
                          </a:solidFill>
                          <a:latin typeface="Meiryo UI" panose="020B0604030504040204" pitchFamily="50" charset="-128"/>
                          <a:ea typeface="Meiryo UI" panose="020B0604030504040204" pitchFamily="50" charset="-128"/>
                        </a:rPr>
                        <a:t>2011</a:t>
                      </a:r>
                      <a:r>
                        <a:rPr kumimoji="1" lang="ja-JP" altLang="en-US" sz="1050" b="1" dirty="0">
                          <a:solidFill>
                            <a:schemeClr val="tx1"/>
                          </a:solidFill>
                          <a:latin typeface="Meiryo UI" panose="020B0604030504040204" pitchFamily="50" charset="-128"/>
                          <a:ea typeface="Meiryo UI" panose="020B0604030504040204" pitchFamily="50" charset="-128"/>
                        </a:rPr>
                        <a:t>年比で</a:t>
                      </a:r>
                      <a:r>
                        <a:rPr kumimoji="1" lang="en-US" altLang="ja-JP" sz="1050" b="1" dirty="0">
                          <a:solidFill>
                            <a:schemeClr val="tx1"/>
                          </a:solidFill>
                          <a:latin typeface="Meiryo UI" panose="020B0604030504040204" pitchFamily="50" charset="-128"/>
                          <a:ea typeface="Meiryo UI" panose="020B0604030504040204" pitchFamily="50" charset="-128"/>
                        </a:rPr>
                        <a:t>7</a:t>
                      </a:r>
                      <a:r>
                        <a:rPr kumimoji="1" lang="ja-JP" altLang="en-US" sz="1050" b="1" dirty="0">
                          <a:solidFill>
                            <a:schemeClr val="tx1"/>
                          </a:solidFill>
                          <a:latin typeface="Meiryo UI" panose="020B0604030504040204" pitchFamily="50" charset="-128"/>
                          <a:ea typeface="Meiryo UI" panose="020B0604030504040204" pitchFamily="50" charset="-128"/>
                        </a:rPr>
                        <a:t>倍</a:t>
                      </a:r>
                      <a:r>
                        <a:rPr kumimoji="1" lang="ja-JP" altLang="en-US" sz="1050" b="0" dirty="0">
                          <a:solidFill>
                            <a:schemeClr val="tx1"/>
                          </a:solidFill>
                          <a:latin typeface="Meiryo UI" panose="020B0604030504040204" pitchFamily="50" charset="-128"/>
                          <a:ea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rPr>
                        <a:t>1,231</a:t>
                      </a:r>
                      <a:r>
                        <a:rPr kumimoji="1" lang="ja-JP" altLang="en-US" sz="1050" b="0" dirty="0">
                          <a:solidFill>
                            <a:schemeClr val="tx1"/>
                          </a:solidFill>
                          <a:latin typeface="Meiryo UI" panose="020B0604030504040204" pitchFamily="50" charset="-128"/>
                          <a:ea typeface="Meiryo UI" panose="020B0604030504040204" pitchFamily="50" charset="-128"/>
                        </a:rPr>
                        <a:t>万人）。</a:t>
                      </a:r>
                      <a:r>
                        <a:rPr kumimoji="1" lang="en-US" altLang="ja-JP" sz="800" b="0" dirty="0">
                          <a:solidFill>
                            <a:schemeClr val="tx1"/>
                          </a:solidFill>
                          <a:latin typeface="Meiryo UI" panose="020B0604030504040204" pitchFamily="50" charset="-128"/>
                          <a:ea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rPr>
                        <a:t>年以降は調査結果なし。</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21"/>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訪日外国人の旅行消費単価</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1" dirty="0">
                          <a:solidFill>
                            <a:schemeClr val="tx1"/>
                          </a:solidFill>
                          <a:latin typeface="Meiryo UI" panose="020B0604030504040204" pitchFamily="50" charset="-128"/>
                          <a:ea typeface="Meiryo UI" panose="020B0604030504040204" pitchFamily="50" charset="-128"/>
                        </a:rPr>
                        <a:t>2019</a:t>
                      </a:r>
                      <a:r>
                        <a:rPr kumimoji="1" lang="ja-JP" altLang="en-US" sz="1050" b="1" dirty="0">
                          <a:solidFill>
                            <a:schemeClr val="tx1"/>
                          </a:solidFill>
                          <a:latin typeface="Meiryo UI" panose="020B0604030504040204" pitchFamily="50" charset="-128"/>
                          <a:ea typeface="Meiryo UI" panose="020B0604030504040204" pitchFamily="50" charset="-128"/>
                        </a:rPr>
                        <a:t>年は</a:t>
                      </a:r>
                      <a:r>
                        <a:rPr kumimoji="1" lang="en-US" altLang="ja-JP" sz="1050" b="1" dirty="0">
                          <a:solidFill>
                            <a:schemeClr val="tx1"/>
                          </a:solidFill>
                          <a:latin typeface="Meiryo UI" panose="020B0604030504040204" pitchFamily="50" charset="-128"/>
                          <a:ea typeface="Meiryo UI" panose="020B0604030504040204" pitchFamily="50" charset="-128"/>
                        </a:rPr>
                        <a:t>63,889</a:t>
                      </a:r>
                      <a:r>
                        <a:rPr kumimoji="1" lang="ja-JP" altLang="en-US" sz="1050" b="1" dirty="0">
                          <a:solidFill>
                            <a:schemeClr val="tx1"/>
                          </a:solidFill>
                          <a:latin typeface="Meiryo UI" panose="020B0604030504040204" pitchFamily="50" charset="-128"/>
                          <a:ea typeface="Meiryo UI" panose="020B0604030504040204" pitchFamily="50" charset="-128"/>
                        </a:rPr>
                        <a:t>円と上昇。</a:t>
                      </a:r>
                      <a:r>
                        <a:rPr kumimoji="1" lang="ja-JP" altLang="en-US" sz="1050" b="0" dirty="0">
                          <a:solidFill>
                            <a:schemeClr val="tx1"/>
                          </a:solidFill>
                          <a:latin typeface="Meiryo UI" panose="020B0604030504040204" pitchFamily="50" charset="-128"/>
                          <a:ea typeface="Meiryo UI" panose="020B0604030504040204" pitchFamily="50" charset="-128"/>
                        </a:rPr>
                        <a:t>一方で東京都とは大きく開きがある状況</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750" b="0" dirty="0">
                          <a:solidFill>
                            <a:schemeClr val="tx1"/>
                          </a:solidFill>
                          <a:latin typeface="Meiryo UI" panose="020B0604030504040204" pitchFamily="50" charset="-128"/>
                          <a:ea typeface="Meiryo UI" panose="020B0604030504040204" pitchFamily="50" charset="-128"/>
                        </a:rPr>
                        <a:t>※2020</a:t>
                      </a:r>
                      <a:r>
                        <a:rPr kumimoji="1" lang="ja-JP" altLang="en-US" sz="750" b="0" dirty="0">
                          <a:solidFill>
                            <a:schemeClr val="tx1"/>
                          </a:solidFill>
                          <a:latin typeface="Meiryo UI" panose="020B0604030504040204" pitchFamily="50" charset="-128"/>
                          <a:ea typeface="Meiryo UI" panose="020B0604030504040204" pitchFamily="50" charset="-128"/>
                        </a:rPr>
                        <a:t>年以降は調査結果なし</a:t>
                      </a:r>
                      <a:r>
                        <a:rPr kumimoji="1" lang="ja-JP" altLang="en-US" sz="700" b="0" dirty="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7077774"/>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世界都市</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ランキング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最も住みやすい都市ランキング</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050" dirty="0">
                          <a:latin typeface="Meiryo UI" panose="020B0604030504040204" pitchFamily="50" charset="-128"/>
                          <a:ea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rPr>
                        <a:t>年に２位、</a:t>
                      </a:r>
                      <a:r>
                        <a:rPr lang="en-US" altLang="ja-JP" sz="1050" dirty="0">
                          <a:latin typeface="Meiryo UI" panose="020B0604030504040204" pitchFamily="50" charset="-128"/>
                          <a:ea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rPr>
                        <a:t>年に</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位。</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10798935"/>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都市総合ランキング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dirty="0">
                          <a:latin typeface="Meiryo UI" panose="020B0604030504040204" pitchFamily="50" charset="-128"/>
                          <a:ea typeface="Meiryo UI" panose="020B0604030504040204" pitchFamily="50" charset="-128"/>
                        </a:rPr>
                        <a:t>2021</a:t>
                      </a:r>
                      <a:r>
                        <a:rPr kumimoji="1" lang="ja-JP" altLang="en-US" sz="1050" dirty="0">
                          <a:latin typeface="Meiryo UI" panose="020B0604030504040204" pitchFamily="50" charset="-128"/>
                          <a:ea typeface="Meiryo UI" panose="020B0604030504040204" pitchFamily="50" charset="-128"/>
                        </a:rPr>
                        <a:t>年に</a:t>
                      </a:r>
                      <a:r>
                        <a:rPr kumimoji="1" lang="en-US" altLang="ja-JP" sz="1050" dirty="0">
                          <a:latin typeface="Meiryo UI" panose="020B0604030504040204" pitchFamily="50" charset="-128"/>
                          <a:ea typeface="Meiryo UI" panose="020B0604030504040204" pitchFamily="50" charset="-128"/>
                        </a:rPr>
                        <a:t>36</a:t>
                      </a:r>
                      <a:r>
                        <a:rPr kumimoji="1" lang="ja-JP" altLang="en-US" sz="1050" dirty="0">
                          <a:latin typeface="Meiryo UI" panose="020B0604030504040204" pitchFamily="50" charset="-128"/>
                          <a:ea typeface="Meiryo UI" panose="020B0604030504040204" pitchFamily="50" charset="-128"/>
                        </a:rPr>
                        <a:t>位、</a:t>
                      </a:r>
                      <a:r>
                        <a:rPr kumimoji="1" lang="en-US" altLang="ja-JP" sz="1050" dirty="0">
                          <a:latin typeface="Meiryo UI" panose="020B0604030504040204" pitchFamily="50" charset="-128"/>
                          <a:ea typeface="Meiryo UI" panose="020B0604030504040204" pitchFamily="50" charset="-128"/>
                        </a:rPr>
                        <a:t>2022</a:t>
                      </a:r>
                      <a:r>
                        <a:rPr kumimoji="1" lang="ja-JP" altLang="en-US" sz="1050" dirty="0">
                          <a:latin typeface="Meiryo UI" panose="020B0604030504040204" pitchFamily="50" charset="-128"/>
                          <a:ea typeface="Meiryo UI" panose="020B0604030504040204" pitchFamily="50" charset="-128"/>
                        </a:rPr>
                        <a:t>年に</a:t>
                      </a:r>
                      <a:r>
                        <a:rPr kumimoji="1" lang="en-US" altLang="ja-JP" sz="1050" dirty="0">
                          <a:latin typeface="Meiryo UI" panose="020B0604030504040204" pitchFamily="50" charset="-128"/>
                          <a:ea typeface="Meiryo UI" panose="020B0604030504040204" pitchFamily="50" charset="-128"/>
                        </a:rPr>
                        <a:t>37</a:t>
                      </a:r>
                      <a:r>
                        <a:rPr kumimoji="1" lang="ja-JP" altLang="en-US" sz="1050" dirty="0">
                          <a:latin typeface="Meiryo UI" panose="020B0604030504040204" pitchFamily="50" charset="-128"/>
                          <a:ea typeface="Meiryo UI" panose="020B0604030504040204" pitchFamily="50" charset="-128"/>
                        </a:rPr>
                        <a:t>位。</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7056785"/>
                  </a:ext>
                </a:extLst>
              </a:tr>
              <a:tr h="720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府市財政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大阪府の財政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地方債残高：</a:t>
                      </a:r>
                      <a:r>
                        <a:rPr kumimoji="1" lang="ja-JP" altLang="en-US" sz="1050" dirty="0">
                          <a:latin typeface="Meiryo UI" panose="020B0604030504040204" pitchFamily="50" charset="-128"/>
                          <a:ea typeface="Meiryo UI" panose="020B0604030504040204" pitchFamily="50" charset="-128"/>
                        </a:rPr>
                        <a:t>地方交付税の代替措置たる臨時財政対策債等を除けば、</a:t>
                      </a:r>
                      <a:r>
                        <a:rPr lang="en-US" altLang="ja-JP" sz="1050" dirty="0">
                          <a:latin typeface="Meiryo UI" panose="020B0604030504040204" pitchFamily="50" charset="-128"/>
                          <a:ea typeface="Meiryo UI" panose="020B0604030504040204" pitchFamily="50" charset="-128"/>
                        </a:rPr>
                        <a:t>1.3</a:t>
                      </a:r>
                      <a:r>
                        <a:rPr kumimoji="1" lang="ja-JP" altLang="en-US" sz="1050" dirty="0">
                          <a:latin typeface="Meiryo UI" panose="020B0604030504040204" pitchFamily="50" charset="-128"/>
                          <a:ea typeface="Meiryo UI" panose="020B0604030504040204" pitchFamily="50" charset="-128"/>
                        </a:rPr>
                        <a:t>兆円減。</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将来負担比率：</a:t>
                      </a:r>
                      <a:r>
                        <a:rPr kumimoji="1" lang="en-US" altLang="ja-JP" sz="1050" dirty="0">
                          <a:latin typeface="Meiryo UI" panose="020B0604030504040204" pitchFamily="50" charset="-128"/>
                          <a:ea typeface="Meiryo UI" panose="020B0604030504040204" pitchFamily="50" charset="-128"/>
                        </a:rPr>
                        <a:t>2008</a:t>
                      </a:r>
                      <a:r>
                        <a:rPr kumimoji="1" lang="ja-JP" altLang="en-US" sz="1050" dirty="0">
                          <a:latin typeface="Meiryo UI" panose="020B0604030504040204" pitchFamily="50" charset="-128"/>
                          <a:ea typeface="Meiryo UI" panose="020B0604030504040204" pitchFamily="50" charset="-128"/>
                        </a:rPr>
                        <a:t>年度から</a:t>
                      </a:r>
                      <a:r>
                        <a:rPr kumimoji="1" lang="en-US" altLang="ja-JP" sz="1050" dirty="0">
                          <a:latin typeface="Meiryo UI" panose="020B0604030504040204" pitchFamily="50" charset="-128"/>
                          <a:ea typeface="Meiryo UI" panose="020B0604030504040204" pitchFamily="50" charset="-128"/>
                        </a:rPr>
                        <a:t>136</a:t>
                      </a:r>
                      <a:r>
                        <a:rPr kumimoji="1" lang="ja-JP" altLang="en-US" sz="1050" dirty="0">
                          <a:latin typeface="Meiryo UI" panose="020B0604030504040204" pitchFamily="50" charset="-128"/>
                          <a:ea typeface="Meiryo UI" panose="020B0604030504040204" pitchFamily="50" charset="-128"/>
                        </a:rPr>
                        <a:t>ポイント改善。</a:t>
                      </a:r>
                      <a:r>
                        <a:rPr kumimoji="1" lang="en-US" altLang="ja-JP" sz="1050" dirty="0">
                          <a:latin typeface="Meiryo UI" panose="020B0604030504040204" pitchFamily="50" charset="-128"/>
                          <a:ea typeface="Meiryo UI" panose="020B0604030504040204" pitchFamily="50" charset="-128"/>
                        </a:rPr>
                        <a:t>2019</a:t>
                      </a:r>
                      <a:r>
                        <a:rPr kumimoji="1" lang="ja-JP" altLang="en-US" sz="1050" dirty="0">
                          <a:latin typeface="Meiryo UI" panose="020B0604030504040204" pitchFamily="50" charset="-128"/>
                          <a:ea typeface="Meiryo UI" panose="020B0604030504040204" pitchFamily="50" charset="-128"/>
                        </a:rPr>
                        <a:t>年度から全国平均を下回る。</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実質公債費比率：</a:t>
                      </a:r>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年度の</a:t>
                      </a:r>
                      <a:r>
                        <a:rPr kumimoji="1" lang="en-US" altLang="ja-JP" sz="1050" dirty="0">
                          <a:latin typeface="Meiryo UI" panose="020B0604030504040204" pitchFamily="50" charset="-128"/>
                          <a:ea typeface="Meiryo UI" panose="020B0604030504040204" pitchFamily="50" charset="-128"/>
                        </a:rPr>
                        <a:t>19.4</a:t>
                      </a:r>
                      <a:r>
                        <a:rPr kumimoji="1" lang="ja-JP" altLang="en-US" sz="1050" dirty="0">
                          <a:latin typeface="Meiryo UI" panose="020B0604030504040204" pitchFamily="50" charset="-128"/>
                          <a:ea typeface="Meiryo UI" panose="020B0604030504040204" pitchFamily="50" charset="-128"/>
                        </a:rPr>
                        <a:t>％をピークに</a:t>
                      </a:r>
                      <a:r>
                        <a:rPr kumimoji="1" lang="en-US" altLang="ja-JP" sz="1050" dirty="0">
                          <a:latin typeface="Meiryo UI" panose="020B0604030504040204" pitchFamily="50" charset="-128"/>
                          <a:ea typeface="Meiryo UI" panose="020B0604030504040204" pitchFamily="50" charset="-128"/>
                        </a:rPr>
                        <a:t>2021</a:t>
                      </a:r>
                      <a:r>
                        <a:rPr kumimoji="1" lang="ja-JP" altLang="en-US" sz="1050" dirty="0">
                          <a:latin typeface="Meiryo UI" panose="020B0604030504040204" pitchFamily="50" charset="-128"/>
                          <a:ea typeface="Meiryo UI" panose="020B0604030504040204" pitchFamily="50" charset="-128"/>
                        </a:rPr>
                        <a:t>年度は</a:t>
                      </a:r>
                      <a:r>
                        <a:rPr kumimoji="1" lang="en-US" altLang="ja-JP" sz="1050" dirty="0">
                          <a:latin typeface="Meiryo UI" panose="020B0604030504040204" pitchFamily="50" charset="-128"/>
                          <a:ea typeface="Meiryo UI" panose="020B0604030504040204" pitchFamily="50" charset="-128"/>
                        </a:rPr>
                        <a:t>12.2</a:t>
                      </a:r>
                      <a:r>
                        <a:rPr kumimoji="1" lang="ja-JP" altLang="en-US" sz="1050" dirty="0">
                          <a:latin typeface="Meiryo UI" panose="020B0604030504040204" pitchFamily="50" charset="-128"/>
                          <a:ea typeface="Meiryo UI" panose="020B0604030504040204" pitchFamily="50" charset="-128"/>
                        </a:rPr>
                        <a:t>％まで減少。</a:t>
                      </a:r>
                      <a:endParaRPr kumimoji="1" lang="en-US" altLang="ja-JP" sz="104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経常収支比率：府税収入の増などにより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年度と比べ</a:t>
                      </a:r>
                      <a:r>
                        <a:rPr kumimoji="1" lang="en-US" altLang="ja-JP" sz="1050" b="0" dirty="0">
                          <a:solidFill>
                            <a:schemeClr val="tx1"/>
                          </a:solidFill>
                          <a:latin typeface="Meiryo UI" panose="020B0604030504040204" pitchFamily="50" charset="-128"/>
                          <a:ea typeface="Meiryo UI" panose="020B0604030504040204" pitchFamily="50" charset="-128"/>
                        </a:rPr>
                        <a:t>13.7</a:t>
                      </a:r>
                      <a:r>
                        <a:rPr kumimoji="1" lang="ja-JP" altLang="en-US" sz="1050" b="0" dirty="0">
                          <a:solidFill>
                            <a:schemeClr val="tx1"/>
                          </a:solidFill>
                          <a:latin typeface="Meiryo UI" panose="020B0604030504040204" pitchFamily="50" charset="-128"/>
                          <a:ea typeface="Meiryo UI" panose="020B0604030504040204" pitchFamily="50" charset="-128"/>
                        </a:rPr>
                        <a:t>ポイント回復（</a:t>
                      </a:r>
                      <a:r>
                        <a:rPr kumimoji="1" lang="en-US" altLang="ja-JP" sz="1050" b="0" dirty="0">
                          <a:solidFill>
                            <a:schemeClr val="tx1"/>
                          </a:solidFill>
                          <a:latin typeface="Meiryo UI" panose="020B0604030504040204" pitchFamily="50" charset="-128"/>
                          <a:ea typeface="Meiryo UI" panose="020B0604030504040204" pitchFamily="50" charset="-128"/>
                        </a:rPr>
                        <a:t>87.1</a:t>
                      </a:r>
                      <a:r>
                        <a:rPr kumimoji="1" lang="ja-JP" altLang="en-US" sz="1050" b="0" dirty="0">
                          <a:solidFill>
                            <a:schemeClr val="tx1"/>
                          </a:solidFill>
                          <a:latin typeface="Meiryo UI" panose="020B0604030504040204" pitchFamily="50" charset="-128"/>
                          <a:ea typeface="Meiryo UI" panose="020B0604030504040204" pitchFamily="50" charset="-128"/>
                        </a:rPr>
                        <a:t>％）。</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財政調整基金：</a:t>
                      </a:r>
                      <a:r>
                        <a:rPr kumimoji="1" lang="ja-JP" altLang="en-US" sz="1050" dirty="0">
                          <a:latin typeface="Meiryo UI" panose="020B0604030504040204" pitchFamily="50" charset="-128"/>
                          <a:ea typeface="Meiryo UI" panose="020B0604030504040204" pitchFamily="50" charset="-128"/>
                        </a:rPr>
                        <a:t>残高は</a:t>
                      </a:r>
                      <a:r>
                        <a:rPr kumimoji="1" lang="en-US" altLang="ja-JP" sz="1050" dirty="0">
                          <a:latin typeface="Meiryo UI" panose="020B0604030504040204" pitchFamily="50" charset="-128"/>
                          <a:ea typeface="Meiryo UI" panose="020B0604030504040204" pitchFamily="50" charset="-128"/>
                        </a:rPr>
                        <a:t>2008</a:t>
                      </a:r>
                      <a:r>
                        <a:rPr kumimoji="1" lang="ja-JP" altLang="en-US" sz="1050" dirty="0">
                          <a:latin typeface="Meiryo UI" panose="020B0604030504040204" pitchFamily="50" charset="-128"/>
                          <a:ea typeface="Meiryo UI" panose="020B0604030504040204" pitchFamily="50" charset="-128"/>
                        </a:rPr>
                        <a:t>年</a:t>
                      </a:r>
                      <a:r>
                        <a:rPr lang="ja-JP" altLang="en-US" sz="1050" dirty="0">
                          <a:latin typeface="Meiryo UI" panose="020B0604030504040204" pitchFamily="50" charset="-128"/>
                          <a:ea typeface="Meiryo UI" panose="020B0604030504040204" pitchFamily="50" charset="-128"/>
                        </a:rPr>
                        <a:t>度</a:t>
                      </a:r>
                      <a:r>
                        <a:rPr lang="en-US" altLang="ja-JP" sz="1050" dirty="0">
                          <a:latin typeface="Meiryo UI" panose="020B0604030504040204" pitchFamily="50" charset="-128"/>
                          <a:ea typeface="Meiryo UI" panose="020B0604030504040204" pitchFamily="50" charset="-128"/>
                        </a:rPr>
                        <a:t>383</a:t>
                      </a:r>
                      <a:r>
                        <a:rPr lang="ja-JP" altLang="en-US" sz="1050" dirty="0">
                          <a:latin typeface="Meiryo UI" panose="020B0604030504040204" pitchFamily="50" charset="-128"/>
                          <a:ea typeface="Meiryo UI" panose="020B0604030504040204" pitchFamily="50" charset="-128"/>
                        </a:rPr>
                        <a:t>億円から</a:t>
                      </a:r>
                      <a:r>
                        <a:rPr lang="en-US" altLang="ja-JP" sz="1050" dirty="0">
                          <a:latin typeface="Meiryo UI" panose="020B0604030504040204" pitchFamily="50" charset="-128"/>
                          <a:ea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rPr>
                        <a:t>年度</a:t>
                      </a:r>
                      <a:r>
                        <a:rPr lang="en-US" altLang="ja-JP" sz="1050" dirty="0">
                          <a:latin typeface="Meiryo UI" panose="020B0604030504040204" pitchFamily="50" charset="-128"/>
                          <a:ea typeface="Meiryo UI" panose="020B0604030504040204" pitchFamily="50" charset="-128"/>
                        </a:rPr>
                        <a:t>2,037</a:t>
                      </a:r>
                      <a:r>
                        <a:rPr kumimoji="1" lang="ja-JP" altLang="en-US" sz="1050" dirty="0">
                          <a:latin typeface="Meiryo UI" panose="020B0604030504040204" pitchFamily="50" charset="-128"/>
                          <a:ea typeface="Meiryo UI" panose="020B0604030504040204" pitchFamily="50" charset="-128"/>
                        </a:rPr>
                        <a:t>億円と確保。</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減債基金：財源不足を補うため借り入れた</a:t>
                      </a:r>
                      <a:r>
                        <a:rPr kumimoji="1" lang="en-US" altLang="ja-JP" sz="1050" b="0" dirty="0">
                          <a:solidFill>
                            <a:schemeClr val="tx1"/>
                          </a:solidFill>
                          <a:latin typeface="Meiryo UI" panose="020B0604030504040204" pitchFamily="50" charset="-128"/>
                          <a:ea typeface="Meiryo UI" panose="020B0604030504040204" pitchFamily="50" charset="-128"/>
                        </a:rPr>
                        <a:t>5,202</a:t>
                      </a:r>
                      <a:r>
                        <a:rPr kumimoji="1" lang="ja-JP" altLang="en-US" sz="1050" b="0" dirty="0">
                          <a:solidFill>
                            <a:schemeClr val="tx1"/>
                          </a:solidFill>
                          <a:latin typeface="Meiryo UI" panose="020B0604030504040204" pitchFamily="50" charset="-128"/>
                          <a:ea typeface="Meiryo UI" panose="020B0604030504040204" pitchFamily="50" charset="-128"/>
                        </a:rPr>
                        <a:t>億円について</a:t>
                      </a:r>
                      <a:r>
                        <a:rPr kumimoji="1" lang="en-US" altLang="ja-JP" sz="1050" b="0" dirty="0">
                          <a:solidFill>
                            <a:schemeClr val="tx1"/>
                          </a:solidFill>
                          <a:latin typeface="Meiryo UI" panose="020B0604030504040204" pitchFamily="50" charset="-128"/>
                          <a:ea typeface="Meiryo UI" panose="020B0604030504040204" pitchFamily="50" charset="-128"/>
                        </a:rPr>
                        <a:t>2023</a:t>
                      </a:r>
                      <a:r>
                        <a:rPr kumimoji="1" lang="ja-JP" altLang="en-US" sz="1050" b="0" dirty="0">
                          <a:solidFill>
                            <a:schemeClr val="tx1"/>
                          </a:solidFill>
                          <a:latin typeface="Meiryo UI" panose="020B0604030504040204" pitchFamily="50" charset="-128"/>
                          <a:ea typeface="Meiryo UI" panose="020B0604030504040204" pitchFamily="50" charset="-128"/>
                        </a:rPr>
                        <a:t>年度末に復元が完了する見込み。</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153553548"/>
                  </a:ext>
                </a:extLst>
              </a:tr>
              <a:tr h="720000">
                <a:tc vMerge="1">
                  <a:txBody>
                    <a:bodyPr/>
                    <a:lstStyle/>
                    <a:p>
                      <a:endParaRPr kumimoji="1" lang="ja-JP" altLang="en-US"/>
                    </a:p>
                  </a:txBody>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大阪市の財政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地方債残高：</a:t>
                      </a:r>
                      <a:r>
                        <a:rPr kumimoji="1" lang="ja-JP" altLang="en-US" sz="1050" dirty="0">
                          <a:latin typeface="Meiryo UI" panose="020B0604030504040204" pitchFamily="50" charset="-128"/>
                          <a:ea typeface="Meiryo UI" panose="020B0604030504040204" pitchFamily="50" charset="-128"/>
                        </a:rPr>
                        <a:t>地方交付税の代替措置たる臨時財政対策債を除けば、</a:t>
                      </a:r>
                      <a:r>
                        <a:rPr kumimoji="1" lang="en-US" altLang="ja-JP" sz="1050" dirty="0">
                          <a:latin typeface="Meiryo UI" panose="020B0604030504040204" pitchFamily="50" charset="-128"/>
                          <a:ea typeface="Meiryo UI" panose="020B0604030504040204" pitchFamily="50" charset="-128"/>
                        </a:rPr>
                        <a:t>2.7</a:t>
                      </a:r>
                      <a:r>
                        <a:rPr kumimoji="1" lang="ja-JP" altLang="en-US" sz="1050" dirty="0">
                          <a:latin typeface="Meiryo UI" panose="020B0604030504040204" pitchFamily="50" charset="-128"/>
                          <a:ea typeface="Meiryo UI" panose="020B0604030504040204" pitchFamily="50" charset="-128"/>
                        </a:rPr>
                        <a:t>兆円減。</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将来負担比率：</a:t>
                      </a:r>
                      <a:r>
                        <a:rPr kumimoji="1" lang="en-US" altLang="ja-JP" sz="1050" b="0" dirty="0">
                          <a:solidFill>
                            <a:schemeClr val="tx1"/>
                          </a:solidFill>
                          <a:latin typeface="Meiryo UI" panose="020B0604030504040204" pitchFamily="50" charset="-128"/>
                          <a:ea typeface="Meiryo UI" panose="020B0604030504040204" pitchFamily="50" charset="-128"/>
                        </a:rPr>
                        <a:t>2008</a:t>
                      </a:r>
                      <a:r>
                        <a:rPr kumimoji="1" lang="ja-JP" altLang="en-US" sz="1050" b="0" dirty="0">
                          <a:solidFill>
                            <a:schemeClr val="tx1"/>
                          </a:solidFill>
                          <a:latin typeface="Meiryo UI" panose="020B0604030504040204" pitchFamily="50" charset="-128"/>
                          <a:ea typeface="Meiryo UI" panose="020B0604030504040204" pitchFamily="50" charset="-128"/>
                        </a:rPr>
                        <a:t>年度から</a:t>
                      </a:r>
                      <a:r>
                        <a:rPr kumimoji="1" lang="en-US" altLang="ja-JP" sz="1050" b="0" dirty="0">
                          <a:solidFill>
                            <a:schemeClr val="tx1"/>
                          </a:solidFill>
                          <a:latin typeface="Meiryo UI" panose="020B0604030504040204" pitchFamily="50" charset="-128"/>
                          <a:ea typeface="Meiryo UI" panose="020B0604030504040204" pitchFamily="50" charset="-128"/>
                        </a:rPr>
                        <a:t>240.4</a:t>
                      </a:r>
                      <a:r>
                        <a:rPr kumimoji="1" lang="ja-JP" altLang="en-US" sz="1050" b="0" dirty="0">
                          <a:solidFill>
                            <a:schemeClr val="tx1"/>
                          </a:solidFill>
                          <a:latin typeface="Meiryo UI" panose="020B0604030504040204" pitchFamily="50" charset="-128"/>
                          <a:ea typeface="Meiryo UI" panose="020B0604030504040204" pitchFamily="50" charset="-128"/>
                        </a:rPr>
                        <a:t>ポイント改善。</a:t>
                      </a:r>
                      <a:r>
                        <a:rPr kumimoji="1" lang="en-US" altLang="ja-JP" sz="1050" b="0" dirty="0">
                          <a:solidFill>
                            <a:schemeClr val="tx1"/>
                          </a:solidFill>
                          <a:latin typeface="Meiryo UI" panose="020B0604030504040204" pitchFamily="50" charset="-128"/>
                          <a:ea typeface="Meiryo UI" panose="020B0604030504040204" pitchFamily="50" charset="-128"/>
                        </a:rPr>
                        <a:t>2015</a:t>
                      </a:r>
                      <a:r>
                        <a:rPr kumimoji="1" lang="ja-JP" altLang="en-US" sz="1050" b="0" dirty="0">
                          <a:solidFill>
                            <a:schemeClr val="tx1"/>
                          </a:solidFill>
                          <a:latin typeface="Meiryo UI" panose="020B0604030504040204" pitchFamily="50" charset="-128"/>
                          <a:ea typeface="Meiryo UI" panose="020B0604030504040204" pitchFamily="50" charset="-128"/>
                        </a:rPr>
                        <a:t>年度から全国平均を下回る。</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実質公債費比率：減少しており、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年度では政令指定都市平均を</a:t>
                      </a:r>
                      <a:r>
                        <a:rPr kumimoji="1" lang="en-US" altLang="ja-JP" sz="1050" b="0" dirty="0">
                          <a:solidFill>
                            <a:schemeClr val="tx1"/>
                          </a:solidFill>
                          <a:latin typeface="Meiryo UI" panose="020B0604030504040204" pitchFamily="50" charset="-128"/>
                          <a:ea typeface="Meiryo UI" panose="020B0604030504040204" pitchFamily="50" charset="-128"/>
                        </a:rPr>
                        <a:t>4.6</a:t>
                      </a:r>
                      <a:r>
                        <a:rPr kumimoji="1" lang="ja-JP" altLang="en-US" sz="1050" b="0" dirty="0">
                          <a:solidFill>
                            <a:schemeClr val="tx1"/>
                          </a:solidFill>
                          <a:latin typeface="Meiryo UI" panose="020B0604030504040204" pitchFamily="50" charset="-128"/>
                          <a:ea typeface="Meiryo UI" panose="020B0604030504040204" pitchFamily="50" charset="-128"/>
                        </a:rPr>
                        <a:t>ポイント下回っている。</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経常収支比率：市税等経常的一般財源の堅調な推移などにより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年度と比べ</a:t>
                      </a:r>
                      <a:r>
                        <a:rPr kumimoji="1" lang="en-US" altLang="ja-JP" sz="1050" b="0" dirty="0">
                          <a:solidFill>
                            <a:schemeClr val="tx1"/>
                          </a:solidFill>
                          <a:latin typeface="Meiryo UI" panose="020B0604030504040204" pitchFamily="50" charset="-128"/>
                          <a:ea typeface="Meiryo UI" panose="020B0604030504040204" pitchFamily="50" charset="-128"/>
                        </a:rPr>
                        <a:t>9.2</a:t>
                      </a:r>
                      <a:r>
                        <a:rPr kumimoji="1" lang="ja-JP" altLang="en-US" sz="1050" b="0" dirty="0">
                          <a:solidFill>
                            <a:schemeClr val="tx1"/>
                          </a:solidFill>
                          <a:latin typeface="Meiryo UI" panose="020B0604030504040204" pitchFamily="50" charset="-128"/>
                          <a:ea typeface="Meiryo UI" panose="020B0604030504040204" pitchFamily="50" charset="-128"/>
                        </a:rPr>
                        <a:t>ポイント回復　　　　</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85.1</a:t>
                      </a:r>
                      <a:r>
                        <a:rPr kumimoji="1" lang="ja-JP" altLang="en-US" sz="1050" b="0" dirty="0">
                          <a:solidFill>
                            <a:schemeClr val="tx1"/>
                          </a:solidFill>
                          <a:latin typeface="Meiryo UI" panose="020B0604030504040204" pitchFamily="50" charset="-128"/>
                          <a:ea typeface="Meiryo UI" panose="020B0604030504040204" pitchFamily="50" charset="-128"/>
                        </a:rPr>
                        <a:t>％）。</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財政調整基金：残高は</a:t>
                      </a:r>
                      <a:r>
                        <a:rPr kumimoji="1" lang="en-US" altLang="ja-JP" sz="1050" b="0" dirty="0">
                          <a:solidFill>
                            <a:schemeClr val="tx1"/>
                          </a:solidFill>
                          <a:latin typeface="Meiryo UI" panose="020B0604030504040204" pitchFamily="50" charset="-128"/>
                          <a:ea typeface="Meiryo UI" panose="020B0604030504040204" pitchFamily="50" charset="-128"/>
                        </a:rPr>
                        <a:t>2012</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1,191</a:t>
                      </a:r>
                      <a:r>
                        <a:rPr kumimoji="1" lang="ja-JP" altLang="en-US" sz="1050" b="0" dirty="0">
                          <a:solidFill>
                            <a:schemeClr val="tx1"/>
                          </a:solidFill>
                          <a:latin typeface="Meiryo UI" panose="020B0604030504040204" pitchFamily="50" charset="-128"/>
                          <a:ea typeface="Meiryo UI" panose="020B0604030504040204" pitchFamily="50" charset="-128"/>
                        </a:rPr>
                        <a:t>億円から</a:t>
                      </a:r>
                      <a:r>
                        <a:rPr kumimoji="1" lang="en-US" altLang="ja-JP" sz="1050" b="0" dirty="0">
                          <a:solidFill>
                            <a:schemeClr val="tx1"/>
                          </a:solidFill>
                          <a:latin typeface="Meiryo UI" panose="020B0604030504040204" pitchFamily="50" charset="-128"/>
                          <a:ea typeface="Meiryo UI" panose="020B0604030504040204" pitchFamily="50" charset="-128"/>
                        </a:rPr>
                        <a:t>2021</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2,131</a:t>
                      </a:r>
                      <a:r>
                        <a:rPr kumimoji="1" lang="ja-JP" altLang="en-US" sz="1050" b="0" dirty="0">
                          <a:solidFill>
                            <a:schemeClr val="tx1"/>
                          </a:solidFill>
                          <a:latin typeface="Meiryo UI" panose="020B0604030504040204" pitchFamily="50" charset="-128"/>
                          <a:ea typeface="Meiryo UI" panose="020B0604030504040204" pitchFamily="50" charset="-128"/>
                        </a:rPr>
                        <a:t>億円と確保。</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財務リスク処理</a:t>
                      </a:r>
                      <a:r>
                        <a:rPr kumimoji="1" lang="ja-JP" altLang="en-US" sz="1050" b="0" dirty="0">
                          <a:solidFill>
                            <a:schemeClr val="tx1"/>
                          </a:solidFill>
                          <a:latin typeface="+mn-lt"/>
                          <a:ea typeface="Meiryo UI" panose="020B0604030504040204" pitchFamily="50" charset="-128"/>
                        </a:rPr>
                        <a:t>：</a:t>
                      </a:r>
                      <a:r>
                        <a:rPr lang="ja-JP" altLang="en-US" sz="1050" dirty="0">
                          <a:latin typeface="+mn-lt"/>
                        </a:rPr>
                        <a:t>阿倍野再開発事業は、</a:t>
                      </a:r>
                      <a:r>
                        <a:rPr lang="en-US" altLang="ja-JP" sz="1050" dirty="0">
                          <a:latin typeface="+mn-lt"/>
                        </a:rPr>
                        <a:t>2027</a:t>
                      </a:r>
                      <a:r>
                        <a:rPr lang="ja-JP" altLang="en-US" sz="1050" dirty="0">
                          <a:latin typeface="+mn-lt"/>
                        </a:rPr>
                        <a:t>年度に単年度の収支不足が解消見込み。</a:t>
                      </a:r>
                      <a:endParaRPr lang="en-US" altLang="ja-JP" sz="1050" dirty="0">
                        <a:latin typeface="+mn-lt"/>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n-lt"/>
                          <a:ea typeface="Meiryo UI" panose="020B0604030504040204" pitchFamily="50" charset="-128"/>
                        </a:rPr>
                        <a:t>　　　　　　　　　 　</a:t>
                      </a:r>
                      <a:r>
                        <a:rPr lang="ja-JP" altLang="en-US" sz="1050" dirty="0">
                          <a:latin typeface="+mn-lt"/>
                        </a:rPr>
                        <a:t>オーク</a:t>
                      </a:r>
                      <a:r>
                        <a:rPr lang="en-US" altLang="ja-JP" sz="1050" dirty="0">
                          <a:latin typeface="+mn-lt"/>
                        </a:rPr>
                        <a:t>200</a:t>
                      </a:r>
                      <a:r>
                        <a:rPr lang="ja-JP" altLang="en-US" sz="1050" dirty="0">
                          <a:latin typeface="+mn-lt"/>
                        </a:rPr>
                        <a:t>は、</a:t>
                      </a:r>
                      <a:r>
                        <a:rPr lang="en-US" altLang="ja-JP" sz="1050" dirty="0">
                          <a:latin typeface="+mn-lt"/>
                        </a:rPr>
                        <a:t>2023</a:t>
                      </a:r>
                      <a:r>
                        <a:rPr lang="ja-JP" altLang="en-US" sz="1050" dirty="0">
                          <a:latin typeface="+mn-lt"/>
                        </a:rPr>
                        <a:t>年度に土地信託事業に係る和解金の償還が終了見込み。</a:t>
                      </a:r>
                      <a:endParaRPr kumimoji="1" lang="en-US" altLang="ja-JP" sz="1050" b="0" dirty="0">
                        <a:solidFill>
                          <a:schemeClr val="tx1"/>
                        </a:solidFill>
                        <a:latin typeface="+mn-lt"/>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職員数：</a:t>
                      </a:r>
                      <a:r>
                        <a:rPr kumimoji="1" lang="en-US" altLang="ja-JP" sz="1050" b="0" dirty="0">
                          <a:solidFill>
                            <a:schemeClr val="tx1"/>
                          </a:solidFill>
                          <a:latin typeface="Meiryo UI" panose="020B0604030504040204" pitchFamily="50" charset="-128"/>
                          <a:ea typeface="Meiryo UI" panose="020B0604030504040204" pitchFamily="50" charset="-128"/>
                        </a:rPr>
                        <a:t>2008</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39,911</a:t>
                      </a:r>
                      <a:r>
                        <a:rPr kumimoji="1" lang="ja-JP" altLang="en-US" sz="1050" b="0" dirty="0">
                          <a:solidFill>
                            <a:schemeClr val="tx1"/>
                          </a:solidFill>
                          <a:latin typeface="Meiryo UI" panose="020B0604030504040204" pitchFamily="50" charset="-128"/>
                          <a:ea typeface="Meiryo UI" panose="020B0604030504040204" pitchFamily="50" charset="-128"/>
                        </a:rPr>
                        <a:t>人から</a:t>
                      </a:r>
                      <a:r>
                        <a:rPr kumimoji="1" lang="en-US" altLang="ja-JP" sz="1050" b="0" dirty="0">
                          <a:solidFill>
                            <a:schemeClr val="tx1"/>
                          </a:solidFill>
                          <a:latin typeface="Meiryo UI" panose="020B0604030504040204" pitchFamily="50" charset="-128"/>
                          <a:ea typeface="Meiryo UI" panose="020B0604030504040204" pitchFamily="50" charset="-128"/>
                        </a:rPr>
                        <a:t>2016</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30,023</a:t>
                      </a:r>
                      <a:r>
                        <a:rPr kumimoji="1" lang="ja-JP" altLang="en-US" sz="1050" b="0" dirty="0">
                          <a:solidFill>
                            <a:schemeClr val="tx1"/>
                          </a:solidFill>
                          <a:latin typeface="Meiryo UI" panose="020B0604030504040204" pitchFamily="50" charset="-128"/>
                          <a:ea typeface="Meiryo UI" panose="020B0604030504040204" pitchFamily="50" charset="-128"/>
                        </a:rPr>
                        <a:t>人まで減。</a:t>
                      </a:r>
                      <a:r>
                        <a:rPr kumimoji="1" lang="en-US" altLang="ja-JP" sz="1050" b="0" dirty="0">
                          <a:solidFill>
                            <a:schemeClr val="tx1"/>
                          </a:solidFill>
                          <a:latin typeface="Meiryo UI" panose="020B0604030504040204" pitchFamily="50" charset="-128"/>
                          <a:ea typeface="Meiryo UI" panose="020B0604030504040204" pitchFamily="50" charset="-128"/>
                        </a:rPr>
                        <a:t>2017</a:t>
                      </a:r>
                      <a:r>
                        <a:rPr kumimoji="1" lang="ja-JP" altLang="en-US" sz="1050" b="0" dirty="0">
                          <a:solidFill>
                            <a:schemeClr val="tx1"/>
                          </a:solidFill>
                          <a:latin typeface="Meiryo UI" panose="020B0604030504040204" pitchFamily="50" charset="-128"/>
                          <a:ea typeface="Meiryo UI" panose="020B0604030504040204" pitchFamily="50" charset="-128"/>
                        </a:rPr>
                        <a:t>年度府費負担教職員制度</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　　　　　　の見直しにより</a:t>
                      </a:r>
                      <a:r>
                        <a:rPr kumimoji="1" lang="en-US" altLang="ja-JP" sz="1050" b="0" dirty="0">
                          <a:solidFill>
                            <a:schemeClr val="tx1"/>
                          </a:solidFill>
                          <a:latin typeface="Meiryo UI" panose="020B0604030504040204" pitchFamily="50" charset="-128"/>
                          <a:ea typeface="Meiryo UI" panose="020B0604030504040204" pitchFamily="50" charset="-128"/>
                        </a:rPr>
                        <a:t>40,571</a:t>
                      </a:r>
                      <a:r>
                        <a:rPr kumimoji="1" lang="ja-JP" altLang="en-US" sz="1050" b="0" dirty="0">
                          <a:solidFill>
                            <a:schemeClr val="tx1"/>
                          </a:solidFill>
                          <a:latin typeface="Meiryo UI" panose="020B0604030504040204" pitchFamily="50" charset="-128"/>
                          <a:ea typeface="Meiryo UI" panose="020B0604030504040204" pitchFamily="50" charset="-128"/>
                        </a:rPr>
                        <a:t>人まで増加したが、</a:t>
                      </a:r>
                      <a:r>
                        <a:rPr kumimoji="1" lang="en-US" altLang="ja-JP" sz="1050" b="0" dirty="0">
                          <a:solidFill>
                            <a:schemeClr val="tx1"/>
                          </a:solidFill>
                          <a:latin typeface="Meiryo UI" panose="020B0604030504040204" pitchFamily="50" charset="-128"/>
                          <a:ea typeface="Meiryo UI" panose="020B0604030504040204" pitchFamily="50" charset="-128"/>
                        </a:rPr>
                        <a:t>2021</a:t>
                      </a:r>
                      <a:r>
                        <a:rPr kumimoji="1" lang="ja-JP" altLang="en-US" sz="1050" b="0" dirty="0">
                          <a:solidFill>
                            <a:schemeClr val="tx1"/>
                          </a:solidFill>
                          <a:latin typeface="Meiryo UI" panose="020B0604030504040204" pitchFamily="50" charset="-128"/>
                          <a:ea typeface="Meiryo UI" panose="020B0604030504040204" pitchFamily="50" charset="-128"/>
                        </a:rPr>
                        <a:t>年度は</a:t>
                      </a:r>
                      <a:r>
                        <a:rPr kumimoji="1" lang="en-US" altLang="ja-JP" sz="1050" b="0" dirty="0">
                          <a:solidFill>
                            <a:schemeClr val="tx1"/>
                          </a:solidFill>
                          <a:latin typeface="Meiryo UI" panose="020B0604030504040204" pitchFamily="50" charset="-128"/>
                          <a:ea typeface="Meiryo UI" panose="020B0604030504040204" pitchFamily="50" charset="-128"/>
                        </a:rPr>
                        <a:t>35,563</a:t>
                      </a:r>
                      <a:r>
                        <a:rPr kumimoji="1" lang="ja-JP" altLang="en-US" sz="1050" b="0" dirty="0">
                          <a:solidFill>
                            <a:schemeClr val="tx1"/>
                          </a:solidFill>
                          <a:latin typeface="Meiryo UI" panose="020B0604030504040204" pitchFamily="50" charset="-128"/>
                          <a:ea typeface="Meiryo UI" panose="020B0604030504040204" pitchFamily="50" charset="-128"/>
                        </a:rPr>
                        <a:t>人まで減。</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500596"/>
                  </a:ext>
                </a:extLst>
              </a:tr>
              <a:tr h="11908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府民アンケート</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「大阪のまち」のイメージ</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30" b="0" dirty="0">
                          <a:solidFill>
                            <a:schemeClr val="tx1"/>
                          </a:solidFill>
                          <a:latin typeface="Meiryo UI" panose="020B0604030504040204" pitchFamily="50" charset="-128"/>
                          <a:ea typeface="Meiryo UI" panose="020B0604030504040204" pitchFamily="50" charset="-128"/>
                        </a:rPr>
                        <a:t>「</a:t>
                      </a:r>
                      <a:r>
                        <a:rPr kumimoji="1" lang="ja-JP" altLang="en-US" sz="1030" b="1" dirty="0">
                          <a:solidFill>
                            <a:schemeClr val="tx1"/>
                          </a:solidFill>
                          <a:latin typeface="Meiryo UI" panose="020B0604030504040204" pitchFamily="50" charset="-128"/>
                          <a:ea typeface="Meiryo UI" panose="020B0604030504040204" pitchFamily="50" charset="-128"/>
                        </a:rPr>
                        <a:t>成長しているまち</a:t>
                      </a:r>
                      <a:r>
                        <a:rPr kumimoji="1" lang="ja-JP" altLang="en-US" sz="1030" b="0" dirty="0">
                          <a:solidFill>
                            <a:schemeClr val="tx1"/>
                          </a:solidFill>
                          <a:latin typeface="Meiryo UI" panose="020B0604030504040204" pitchFamily="50" charset="-128"/>
                          <a:ea typeface="Meiryo UI" panose="020B0604030504040204" pitchFamily="50" charset="-128"/>
                        </a:rPr>
                        <a:t>」</a:t>
                      </a:r>
                      <a:r>
                        <a:rPr kumimoji="1" lang="ja-JP" altLang="en-US" sz="1030" b="1" dirty="0">
                          <a:solidFill>
                            <a:schemeClr val="tx1"/>
                          </a:solidFill>
                          <a:latin typeface="Meiryo UI" panose="020B0604030504040204" pitchFamily="50" charset="-128"/>
                          <a:ea typeface="Meiryo UI" panose="020B0604030504040204" pitchFamily="50" charset="-128"/>
                        </a:rPr>
                        <a:t>に当てはまると回答した割合が高く</a:t>
                      </a:r>
                      <a:r>
                        <a:rPr kumimoji="1" lang="ja-JP" altLang="en-US" sz="1030" b="0" dirty="0">
                          <a:solidFill>
                            <a:schemeClr val="tx1"/>
                          </a:solidFill>
                          <a:latin typeface="Meiryo UI" panose="020B0604030504040204" pitchFamily="50" charset="-128"/>
                          <a:ea typeface="Meiryo UI" panose="020B0604030504040204" pitchFamily="50" charset="-128"/>
                        </a:rPr>
                        <a:t>、とりわけ若者の回答割合が他世代と比べて高い。</a:t>
                      </a:r>
                      <a:endParaRPr kumimoji="1" lang="en-US" altLang="ja-JP" sz="103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7789438"/>
                  </a:ext>
                </a:extLst>
              </a:tr>
            </a:tbl>
          </a:graphicData>
        </a:graphic>
      </p:graphicFrame>
      <p:sp>
        <p:nvSpPr>
          <p:cNvPr id="6" name="スライド番号プレースホルダー 1"/>
          <p:cNvSpPr>
            <a:spLocks noGrp="1"/>
          </p:cNvSpPr>
          <p:nvPr>
            <p:ph type="sldNum" sz="quarter" idx="12"/>
          </p:nvPr>
        </p:nvSpPr>
        <p:spPr>
          <a:xfrm>
            <a:off x="8454516" y="658866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82127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図 83"/>
          <p:cNvPicPr>
            <a:picLocks noChangeAspect="1"/>
          </p:cNvPicPr>
          <p:nvPr/>
        </p:nvPicPr>
        <p:blipFill>
          <a:blip r:embed="rId3"/>
          <a:stretch>
            <a:fillRect/>
          </a:stretch>
        </p:blipFill>
        <p:spPr>
          <a:xfrm>
            <a:off x="3152763" y="3007339"/>
            <a:ext cx="2883658" cy="1615580"/>
          </a:xfrm>
          <a:prstGeom prst="rect">
            <a:avLst/>
          </a:prstGeom>
        </p:spPr>
      </p:pic>
      <p:pic>
        <p:nvPicPr>
          <p:cNvPr id="83" name="図 82"/>
          <p:cNvPicPr>
            <a:picLocks noChangeAspect="1"/>
          </p:cNvPicPr>
          <p:nvPr/>
        </p:nvPicPr>
        <p:blipFill>
          <a:blip r:embed="rId4"/>
          <a:stretch>
            <a:fillRect/>
          </a:stretch>
        </p:blipFill>
        <p:spPr>
          <a:xfrm>
            <a:off x="15594" y="2993881"/>
            <a:ext cx="2877561" cy="1621677"/>
          </a:xfrm>
          <a:prstGeom prst="rect">
            <a:avLst/>
          </a:prstGeom>
        </p:spPr>
      </p:pic>
      <p:pic>
        <p:nvPicPr>
          <p:cNvPr id="100" name="図 99"/>
          <p:cNvPicPr>
            <a:picLocks noChangeAspect="1"/>
          </p:cNvPicPr>
          <p:nvPr/>
        </p:nvPicPr>
        <p:blipFill>
          <a:blip r:embed="rId5"/>
          <a:stretch>
            <a:fillRect/>
          </a:stretch>
        </p:blipFill>
        <p:spPr>
          <a:xfrm>
            <a:off x="4567365" y="5147909"/>
            <a:ext cx="2164268" cy="1621677"/>
          </a:xfrm>
          <a:prstGeom prst="rect">
            <a:avLst/>
          </a:prstGeom>
        </p:spPr>
      </p:pic>
      <p:pic>
        <p:nvPicPr>
          <p:cNvPr id="103" name="図 102"/>
          <p:cNvPicPr>
            <a:picLocks noChangeAspect="1"/>
          </p:cNvPicPr>
          <p:nvPr/>
        </p:nvPicPr>
        <p:blipFill>
          <a:blip r:embed="rId6"/>
          <a:stretch>
            <a:fillRect/>
          </a:stretch>
        </p:blipFill>
        <p:spPr>
          <a:xfrm>
            <a:off x="6789799" y="5213523"/>
            <a:ext cx="2328874" cy="1554615"/>
          </a:xfrm>
          <a:prstGeom prst="rect">
            <a:avLst/>
          </a:prstGeom>
        </p:spPr>
      </p:pic>
      <p:pic>
        <p:nvPicPr>
          <p:cNvPr id="85" name="図 84"/>
          <p:cNvPicPr>
            <a:picLocks noChangeAspect="1"/>
          </p:cNvPicPr>
          <p:nvPr/>
        </p:nvPicPr>
        <p:blipFill>
          <a:blip r:embed="rId7"/>
          <a:stretch>
            <a:fillRect/>
          </a:stretch>
        </p:blipFill>
        <p:spPr>
          <a:xfrm>
            <a:off x="6155168" y="2991570"/>
            <a:ext cx="2828789" cy="1621677"/>
          </a:xfrm>
          <a:prstGeom prst="rect">
            <a:avLst/>
          </a:prstGeom>
        </p:spPr>
      </p:pic>
      <p:sp>
        <p:nvSpPr>
          <p:cNvPr id="92" name="右矢印 91"/>
          <p:cNvSpPr/>
          <p:nvPr/>
        </p:nvSpPr>
        <p:spPr>
          <a:xfrm rot="360000">
            <a:off x="348254" y="6132981"/>
            <a:ext cx="1788790" cy="1782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テキスト ボックス 7"/>
          <p:cNvSpPr txBox="1"/>
          <p:nvPr/>
        </p:nvSpPr>
        <p:spPr>
          <a:xfrm>
            <a:off x="-117835" y="0"/>
            <a:ext cx="141577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主要経済指標</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テキスト ボックス 17"/>
          <p:cNvSpPr txBox="1"/>
          <p:nvPr/>
        </p:nvSpPr>
        <p:spPr>
          <a:xfrm>
            <a:off x="108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景気動向指数と府内総生産（</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GDP</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1" name="正方形/長方形 50">
            <a:extLst>
              <a:ext uri="{FF2B5EF4-FFF2-40B4-BE49-F238E27FC236}">
                <a16:creationId xmlns:a16="http://schemas.microsoft.com/office/drawing/2014/main" id="{BE5F99DD-638C-4328-87A5-91752CC8BA04}"/>
              </a:ext>
            </a:extLst>
          </p:cNvPr>
          <p:cNvSpPr/>
          <p:nvPr/>
        </p:nvSpPr>
        <p:spPr>
          <a:xfrm>
            <a:off x="51885" y="2194518"/>
            <a:ext cx="3100878" cy="3462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r>
            <a:b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については</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129612" y="533546"/>
            <a:ext cx="789162" cy="253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府内総生産</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2" name="テキスト ボックス 1">
            <a:extLst>
              <a:ext uri="{FF2B5EF4-FFF2-40B4-BE49-F238E27FC236}">
                <a16:creationId xmlns:a16="http://schemas.microsoft.com/office/drawing/2014/main" id="{9F72E808-89EC-4D2B-BD76-A66B4D273B18}"/>
              </a:ext>
            </a:extLst>
          </p:cNvPr>
          <p:cNvSpPr txBox="1"/>
          <p:nvPr/>
        </p:nvSpPr>
        <p:spPr>
          <a:xfrm>
            <a:off x="2495941" y="534077"/>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線吹き出し 1 (枠付き) 14"/>
          <p:cNvSpPr/>
          <p:nvPr/>
        </p:nvSpPr>
        <p:spPr>
          <a:xfrm>
            <a:off x="604813" y="809605"/>
            <a:ext cx="972000" cy="144000"/>
          </a:xfrm>
          <a:prstGeom prst="borderCallout1">
            <a:avLst>
              <a:gd name="adj1" fmla="val 93914"/>
              <a:gd name="adj2" fmla="val 50307"/>
              <a:gd name="adj3" fmla="val 239892"/>
              <a:gd name="adj4" fmla="val 83009"/>
            </a:avLst>
          </a:prstGeom>
        </p:spPr>
        <p:style>
          <a:lnRef idx="2">
            <a:schemeClr val="dk1"/>
          </a:lnRef>
          <a:fillRef idx="1">
            <a:schemeClr val="lt1"/>
          </a:fillRef>
          <a:effectRef idx="0">
            <a:schemeClr val="dk1"/>
          </a:effectRef>
          <a:fontRef idx="minor">
            <a:schemeClr val="dk1"/>
          </a:fontRef>
        </p:style>
        <p:txBody>
          <a:bodyPr lIns="36000" tIns="0" rIns="36000" bIns="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6" name="正方形/長方形 15">
            <a:extLst>
              <a:ext uri="{FF2B5EF4-FFF2-40B4-BE49-F238E27FC236}">
                <a16:creationId xmlns:a16="http://schemas.microsoft.com/office/drawing/2014/main" id="{F3662101-EE3B-4931-808C-B5FA454754EE}"/>
              </a:ext>
            </a:extLst>
          </p:cNvPr>
          <p:cNvSpPr/>
          <p:nvPr/>
        </p:nvSpPr>
        <p:spPr>
          <a:xfrm>
            <a:off x="337454" y="1991064"/>
            <a:ext cx="504000" cy="10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a:ea typeface="Meiryo UI"/>
                <a:cs typeface="+mn-cs"/>
              </a:rPr>
              <a:t>リーマンショック</a:t>
            </a:r>
            <a:endParaRPr kumimoji="0"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テキスト ボックス 1"/>
          <p:cNvSpPr txBox="1"/>
          <p:nvPr/>
        </p:nvSpPr>
        <p:spPr>
          <a:xfrm>
            <a:off x="2464127" y="1756601"/>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9" name="正方形/長方形 18"/>
          <p:cNvSpPr/>
          <p:nvPr/>
        </p:nvSpPr>
        <p:spPr>
          <a:xfrm>
            <a:off x="1026803" y="614860"/>
            <a:ext cx="1718793"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景気動向指数は、</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一致指数（</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935680AA-2173-42D2-ADE7-69ABAF23CAE6}"/>
              </a:ext>
            </a:extLst>
          </p:cNvPr>
          <p:cNvSpPr txBox="1"/>
          <p:nvPr/>
        </p:nvSpPr>
        <p:spPr>
          <a:xfrm>
            <a:off x="3087542" y="551740"/>
            <a:ext cx="56938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完全失業率</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5" name="テキスト ボックス 24">
            <a:extLst>
              <a:ext uri="{FF2B5EF4-FFF2-40B4-BE49-F238E27FC236}">
                <a16:creationId xmlns:a16="http://schemas.microsoft.com/office/drawing/2014/main" id="{613EC851-DC36-434F-A3C3-EB303AD86B63}"/>
              </a:ext>
            </a:extLst>
          </p:cNvPr>
          <p:cNvSpPr txBox="1"/>
          <p:nvPr/>
        </p:nvSpPr>
        <p:spPr>
          <a:xfrm>
            <a:off x="5431304" y="522527"/>
            <a:ext cx="90241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有効求人倍率</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F22BCF5A-1C7C-450E-B958-AFA477B8C913}"/>
              </a:ext>
            </a:extLst>
          </p:cNvPr>
          <p:cNvSpPr/>
          <p:nvPr/>
        </p:nvSpPr>
        <p:spPr>
          <a:xfrm>
            <a:off x="3395458" y="2289444"/>
            <a:ext cx="279032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：厚生労働省「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職業安定業務統計」、総務省統計局「労働力調査」をもとに</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7" name="テキスト ボックス 26"/>
          <p:cNvSpPr txBox="1"/>
          <p:nvPr/>
        </p:nvSpPr>
        <p:spPr>
          <a:xfrm>
            <a:off x="5431255" y="1851851"/>
            <a:ext cx="65199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8" name="テキスト ボックス 27"/>
          <p:cNvSpPr txBox="1"/>
          <p:nvPr/>
        </p:nvSpPr>
        <p:spPr>
          <a:xfrm>
            <a:off x="313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有効求人倍率と完全失業率（大阪府）</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E272E932-21FB-41AA-8D47-84DBC78E0F80}"/>
              </a:ext>
            </a:extLst>
          </p:cNvPr>
          <p:cNvSpPr txBox="1"/>
          <p:nvPr/>
        </p:nvSpPr>
        <p:spPr>
          <a:xfrm>
            <a:off x="619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32AD7D31-6B83-4A12-9600-0832993C4849}"/>
              </a:ext>
            </a:extLst>
          </p:cNvPr>
          <p:cNvSpPr txBox="1"/>
          <p:nvPr/>
        </p:nvSpPr>
        <p:spPr>
          <a:xfrm>
            <a:off x="6189714" y="540522"/>
            <a:ext cx="33855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（倍）</a:t>
            </a:r>
            <a:endParaRPr kumimoji="1" lang="ja-JP" altLang="en-US"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テキスト ボックス 30"/>
          <p:cNvSpPr txBox="1"/>
          <p:nvPr/>
        </p:nvSpPr>
        <p:spPr>
          <a:xfrm>
            <a:off x="6112342" y="2345222"/>
            <a:ext cx="2421547"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4C81971A-2CE0-454B-8576-01EDAA8E2AFB}"/>
              </a:ext>
            </a:extLst>
          </p:cNvPr>
          <p:cNvSpPr txBox="1"/>
          <p:nvPr/>
        </p:nvSpPr>
        <p:spPr>
          <a:xfrm>
            <a:off x="106087"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7" name="正方形/長方形 36"/>
          <p:cNvSpPr/>
          <p:nvPr/>
        </p:nvSpPr>
        <p:spPr>
          <a:xfrm>
            <a:off x="62299" y="4544661"/>
            <a:ext cx="302974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出典：内閣府「景気動向指数」、大阪府「景気動向指数」をもとに副首都推進局で作成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2604973" y="4317885"/>
            <a:ext cx="5482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0" name="テキスト ボックス 39"/>
          <p:cNvSpPr txBox="1"/>
          <p:nvPr/>
        </p:nvSpPr>
        <p:spPr>
          <a:xfrm>
            <a:off x="3143984"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業況判断（</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2" name="テキスト ボックス 41"/>
          <p:cNvSpPr txBox="1"/>
          <p:nvPr/>
        </p:nvSpPr>
        <p:spPr>
          <a:xfrm>
            <a:off x="5570338" y="3010400"/>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前期比</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p:cNvSpPr/>
          <p:nvPr/>
        </p:nvSpPr>
        <p:spPr>
          <a:xfrm>
            <a:off x="3133935" y="4584231"/>
            <a:ext cx="2772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出典：中小企業基盤整備機構「</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5425532" y="4324902"/>
            <a:ext cx="65199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6" name="テキスト ボックス 45"/>
          <p:cNvSpPr txBox="1"/>
          <p:nvPr/>
        </p:nvSpPr>
        <p:spPr>
          <a:xfrm>
            <a:off x="665701" y="5184598"/>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1874094" y="5863262"/>
            <a:ext cx="5757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転出超過</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棒グラフ</a:t>
            </a: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6146459"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開業率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9" name="テキスト ボックス 48"/>
          <p:cNvSpPr txBox="1"/>
          <p:nvPr/>
        </p:nvSpPr>
        <p:spPr>
          <a:xfrm>
            <a:off x="92697"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本社転入出</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0" name="テキスト ボックス 49"/>
          <p:cNvSpPr txBox="1"/>
          <p:nvPr/>
        </p:nvSpPr>
        <p:spPr>
          <a:xfrm>
            <a:off x="603437" y="5588146"/>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56416" y="6696000"/>
            <a:ext cx="2582758"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出典：帝国データバンク「本社移転企業調査」をもとに副首都推進局で作成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正方形/長方形 52"/>
          <p:cNvSpPr/>
          <p:nvPr/>
        </p:nvSpPr>
        <p:spPr>
          <a:xfrm>
            <a:off x="6194087" y="4582365"/>
            <a:ext cx="2492745" cy="1838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出典：厚生労働省</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「雇用保険事業</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報」</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5" name="テキスト ボックス 54"/>
          <p:cNvSpPr txBox="1"/>
          <p:nvPr/>
        </p:nvSpPr>
        <p:spPr>
          <a:xfrm>
            <a:off x="7726432" y="3403277"/>
            <a:ext cx="415498" cy="553998"/>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0" lang="en-US" altLang="ja-JP"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p:cNvSpPr txBox="1"/>
          <p:nvPr/>
        </p:nvSpPr>
        <p:spPr>
          <a:xfrm>
            <a:off x="7922624" y="3027834"/>
            <a:ext cx="1172116"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＜開業数（大阪府内）＞</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テキスト ボックス 59"/>
          <p:cNvSpPr txBox="1"/>
          <p:nvPr/>
        </p:nvSpPr>
        <p:spPr>
          <a:xfrm>
            <a:off x="6042466" y="2969431"/>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p:cNvSpPr txBox="1"/>
          <p:nvPr/>
        </p:nvSpPr>
        <p:spPr>
          <a:xfrm>
            <a:off x="-78676" y="5075076"/>
            <a:ext cx="50057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p:cNvSpPr txBox="1"/>
          <p:nvPr/>
        </p:nvSpPr>
        <p:spPr>
          <a:xfrm>
            <a:off x="7502550" y="4312464"/>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3" name="テキスト ボックス 62"/>
          <p:cNvSpPr txBox="1"/>
          <p:nvPr/>
        </p:nvSpPr>
        <p:spPr>
          <a:xfrm>
            <a:off x="8686797" y="4318168"/>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4" name="右矢印 63"/>
          <p:cNvSpPr/>
          <p:nvPr/>
        </p:nvSpPr>
        <p:spPr>
          <a:xfrm rot="18942834">
            <a:off x="8129791" y="3764959"/>
            <a:ext cx="540000" cy="288000"/>
          </a:xfrm>
          <a:prstGeom prst="rightArrow">
            <a:avLst>
              <a:gd name="adj1" fmla="val 50000"/>
              <a:gd name="adj2" fmla="val 43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5" name="テキスト ボックス 64"/>
          <p:cNvSpPr txBox="1"/>
          <p:nvPr/>
        </p:nvSpPr>
        <p:spPr>
          <a:xfrm rot="18930357">
            <a:off x="8145353" y="3838852"/>
            <a:ext cx="45076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66" name="右矢印 65"/>
          <p:cNvSpPr/>
          <p:nvPr/>
        </p:nvSpPr>
        <p:spPr>
          <a:xfrm rot="20544845">
            <a:off x="8290725" y="3994977"/>
            <a:ext cx="504000" cy="288000"/>
          </a:xfrm>
          <a:prstGeom prst="rightArrow">
            <a:avLst>
              <a:gd name="adj1" fmla="val 50000"/>
              <a:gd name="adj2" fmla="val 35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p:cNvSpPr txBox="1"/>
          <p:nvPr/>
        </p:nvSpPr>
        <p:spPr>
          <a:xfrm rot="20382048">
            <a:off x="8300711" y="4039168"/>
            <a:ext cx="45076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cxnSp>
        <p:nvCxnSpPr>
          <p:cNvPr id="69" name="直線コネクタ 68"/>
          <p:cNvCxnSpPr/>
          <p:nvPr/>
        </p:nvCxnSpPr>
        <p:spPr>
          <a:xfrm flipH="1">
            <a:off x="1893246" y="6150922"/>
            <a:ext cx="144741" cy="136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2348604"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宿泊施設客室稼働率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2" name="正方形/長方形 71"/>
          <p:cNvSpPr/>
          <p:nvPr/>
        </p:nvSpPr>
        <p:spPr>
          <a:xfrm>
            <a:off x="2379461" y="6696000"/>
            <a:ext cx="2301804"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出典：観光庁「宿泊旅行統計調査」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4246013" y="5847146"/>
            <a:ext cx="452938" cy="1916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74" name="テキスト ボックス 73"/>
          <p:cNvSpPr txBox="1"/>
          <p:nvPr/>
        </p:nvSpPr>
        <p:spPr>
          <a:xfrm>
            <a:off x="4246013" y="5974253"/>
            <a:ext cx="46362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p:cNvSpPr txBox="1"/>
          <p:nvPr/>
        </p:nvSpPr>
        <p:spPr>
          <a:xfrm>
            <a:off x="4246013" y="61658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京都府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テキスト ボックス 75"/>
          <p:cNvSpPr txBox="1"/>
          <p:nvPr/>
        </p:nvSpPr>
        <p:spPr>
          <a:xfrm>
            <a:off x="2271420" y="5091880"/>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p:cNvSpPr txBox="1"/>
          <p:nvPr/>
        </p:nvSpPr>
        <p:spPr>
          <a:xfrm>
            <a:off x="6065536" y="2464944"/>
            <a:ext cx="12618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市場の動向</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8" name="テキスト ボックス 67"/>
          <p:cNvSpPr txBox="1"/>
          <p:nvPr/>
        </p:nvSpPr>
        <p:spPr>
          <a:xfrm>
            <a:off x="5476238" y="3562393"/>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27.7</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テキスト ボックス 77"/>
          <p:cNvSpPr txBox="1"/>
          <p:nvPr/>
        </p:nvSpPr>
        <p:spPr>
          <a:xfrm>
            <a:off x="5491297" y="3275351"/>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8" name="テキスト ボックス 56"/>
          <p:cNvSpPr txBox="1"/>
          <p:nvPr/>
        </p:nvSpPr>
        <p:spPr>
          <a:xfrm>
            <a:off x="815278" y="3850813"/>
            <a:ext cx="9653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66.1</a:t>
            </a:r>
          </a:p>
        </p:txBody>
      </p:sp>
      <p:sp>
        <p:nvSpPr>
          <p:cNvPr id="90" name="テキスト ボックス 56"/>
          <p:cNvSpPr txBox="1"/>
          <p:nvPr/>
        </p:nvSpPr>
        <p:spPr>
          <a:xfrm>
            <a:off x="233557" y="3935033"/>
            <a:ext cx="742511"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71.4</a:t>
            </a:r>
          </a:p>
        </p:txBody>
      </p:sp>
      <p:sp>
        <p:nvSpPr>
          <p:cNvPr id="91" name="テキスト ボックス 56"/>
          <p:cNvSpPr txBox="1"/>
          <p:nvPr/>
        </p:nvSpPr>
        <p:spPr>
          <a:xfrm>
            <a:off x="1162276" y="2953895"/>
            <a:ext cx="829073"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2017</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106.4</a:t>
            </a:r>
          </a:p>
        </p:txBody>
      </p:sp>
      <p:sp>
        <p:nvSpPr>
          <p:cNvPr id="93" name="テキスト ボックス 92"/>
          <p:cNvSpPr txBox="1"/>
          <p:nvPr/>
        </p:nvSpPr>
        <p:spPr>
          <a:xfrm>
            <a:off x="1748836" y="6450750"/>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94" name="テキスト ボックス 93"/>
          <p:cNvSpPr txBox="1"/>
          <p:nvPr/>
        </p:nvSpPr>
        <p:spPr>
          <a:xfrm>
            <a:off x="3988077" y="6404202"/>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89" name="テキスト ボックス 56"/>
          <p:cNvSpPr txBox="1"/>
          <p:nvPr/>
        </p:nvSpPr>
        <p:spPr>
          <a:xfrm>
            <a:off x="2122830" y="2973525"/>
            <a:ext cx="729019" cy="241980"/>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2018</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107.1</a:t>
            </a:r>
          </a:p>
        </p:txBody>
      </p:sp>
      <p:sp>
        <p:nvSpPr>
          <p:cNvPr id="97" name="テキスト ボックス 56"/>
          <p:cNvSpPr txBox="1"/>
          <p:nvPr/>
        </p:nvSpPr>
        <p:spPr>
          <a:xfrm>
            <a:off x="378893" y="3025247"/>
            <a:ext cx="882992"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100</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4" name="直線コネクタ 3"/>
          <p:cNvCxnSpPr/>
          <p:nvPr/>
        </p:nvCxnSpPr>
        <p:spPr>
          <a:xfrm flipH="1" flipV="1">
            <a:off x="1923669" y="3118763"/>
            <a:ext cx="63413" cy="80956"/>
          </a:xfrm>
          <a:prstGeom prst="line">
            <a:avLst/>
          </a:prstGeom>
        </p:spPr>
        <p:style>
          <a:lnRef idx="1">
            <a:schemeClr val="dk1"/>
          </a:lnRef>
          <a:fillRef idx="0">
            <a:schemeClr val="dk1"/>
          </a:fillRef>
          <a:effectRef idx="0">
            <a:schemeClr val="dk1"/>
          </a:effectRef>
          <a:fontRef idx="minor">
            <a:schemeClr val="tx1"/>
          </a:fontRef>
        </p:style>
      </p:cxnSp>
      <p:sp>
        <p:nvSpPr>
          <p:cNvPr id="98" name="テキスト ボックス 97"/>
          <p:cNvSpPr txBox="1"/>
          <p:nvPr/>
        </p:nvSpPr>
        <p:spPr>
          <a:xfrm>
            <a:off x="4606607"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商業地価</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9" name="正方形/長方形 98"/>
          <p:cNvSpPr/>
          <p:nvPr/>
        </p:nvSpPr>
        <p:spPr>
          <a:xfrm>
            <a:off x="4618639" y="6696000"/>
            <a:ext cx="3456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出典：国土交通省「地価公示」</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1" name="テキスト ボックス 100"/>
          <p:cNvSpPr txBox="1"/>
          <p:nvPr/>
        </p:nvSpPr>
        <p:spPr>
          <a:xfrm>
            <a:off x="4566961" y="5083311"/>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02" name="正方形/長方形 101"/>
          <p:cNvSpPr/>
          <p:nvPr/>
        </p:nvSpPr>
        <p:spPr>
          <a:xfrm>
            <a:off x="5070234" y="5076491"/>
            <a:ext cx="119135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三大都市の地価上昇率</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6" name="テキスト ボックス 95"/>
          <p:cNvSpPr txBox="1"/>
          <p:nvPr/>
        </p:nvSpPr>
        <p:spPr>
          <a:xfrm>
            <a:off x="6882009"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人口転入出（政令指定都市比較）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04" name="テキスト ボックス 103"/>
          <p:cNvSpPr txBox="1"/>
          <p:nvPr/>
        </p:nvSpPr>
        <p:spPr>
          <a:xfrm>
            <a:off x="6815966" y="5075076"/>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p>
        </p:txBody>
      </p:sp>
      <p:sp>
        <p:nvSpPr>
          <p:cNvPr id="105" name="正方形/長方形 104"/>
          <p:cNvSpPr/>
          <p:nvPr/>
        </p:nvSpPr>
        <p:spPr>
          <a:xfrm>
            <a:off x="7023715" y="6633561"/>
            <a:ext cx="2611826"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出典：総務省「住民基本台帳人口移動報告書」をもとに</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6" name="テキスト ボックス 105"/>
          <p:cNvSpPr txBox="1"/>
          <p:nvPr/>
        </p:nvSpPr>
        <p:spPr>
          <a:xfrm>
            <a:off x="8864969" y="6450750"/>
            <a:ext cx="54798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07" name="テキスト ボックス 106"/>
          <p:cNvSpPr txBox="1"/>
          <p:nvPr/>
        </p:nvSpPr>
        <p:spPr>
          <a:xfrm>
            <a:off x="6349806" y="6396353"/>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 name="テキスト ボックス 4"/>
          <p:cNvSpPr txBox="1"/>
          <p:nvPr/>
        </p:nvSpPr>
        <p:spPr>
          <a:xfrm>
            <a:off x="8591576" y="1324545"/>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 大阪</a:t>
            </a:r>
          </a:p>
        </p:txBody>
      </p:sp>
      <p:sp>
        <p:nvSpPr>
          <p:cNvPr id="112" name="テキスト ボックス 111"/>
          <p:cNvSpPr txBox="1"/>
          <p:nvPr/>
        </p:nvSpPr>
        <p:spPr>
          <a:xfrm>
            <a:off x="8591576" y="1094114"/>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1.65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東京</a:t>
            </a:r>
          </a:p>
        </p:txBody>
      </p:sp>
      <p:sp>
        <p:nvSpPr>
          <p:cNvPr id="113" name="テキスト ボックス 112"/>
          <p:cNvSpPr txBox="1"/>
          <p:nvPr/>
        </p:nvSpPr>
        <p:spPr>
          <a:xfrm>
            <a:off x="8595566" y="1219657"/>
            <a:ext cx="64401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全国</a:t>
            </a:r>
          </a:p>
        </p:txBody>
      </p:sp>
      <p:sp>
        <p:nvSpPr>
          <p:cNvPr id="86" name="正方形/長方形 85">
            <a:extLst>
              <a:ext uri="{FF2B5EF4-FFF2-40B4-BE49-F238E27FC236}">
                <a16:creationId xmlns:a16="http://schemas.microsoft.com/office/drawing/2014/main" id="{91B5FA7C-113F-48BA-BD5D-E7EEB4705D30}"/>
              </a:ext>
            </a:extLst>
          </p:cNvPr>
          <p:cNvSpPr/>
          <p:nvPr/>
        </p:nvSpPr>
        <p:spPr>
          <a:xfrm>
            <a:off x="3133935" y="4501725"/>
            <a:ext cx="291045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：景気の見通しについて</a:t>
            </a:r>
            <a:r>
              <a:rPr kumimoji="0" lang="ja-JP"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「好転」企業割合から「悪化」企業割合を差し引いた値</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79" name="図 78"/>
          <p:cNvPicPr>
            <a:picLocks noChangeAspect="1"/>
          </p:cNvPicPr>
          <p:nvPr/>
        </p:nvPicPr>
        <p:blipFill>
          <a:blip r:embed="rId8"/>
          <a:stretch>
            <a:fillRect/>
          </a:stretch>
        </p:blipFill>
        <p:spPr>
          <a:xfrm>
            <a:off x="129612" y="664577"/>
            <a:ext cx="2877561" cy="1615580"/>
          </a:xfrm>
          <a:prstGeom prst="rect">
            <a:avLst/>
          </a:prstGeom>
        </p:spPr>
      </p:pic>
      <p:pic>
        <p:nvPicPr>
          <p:cNvPr id="80" name="図 79"/>
          <p:cNvPicPr>
            <a:picLocks noChangeAspect="1"/>
          </p:cNvPicPr>
          <p:nvPr/>
        </p:nvPicPr>
        <p:blipFill>
          <a:blip r:embed="rId9"/>
          <a:stretch>
            <a:fillRect/>
          </a:stretch>
        </p:blipFill>
        <p:spPr>
          <a:xfrm>
            <a:off x="3084900" y="730177"/>
            <a:ext cx="2883658" cy="1621677"/>
          </a:xfrm>
          <a:prstGeom prst="rect">
            <a:avLst/>
          </a:prstGeom>
        </p:spPr>
      </p:pic>
      <p:pic>
        <p:nvPicPr>
          <p:cNvPr id="82" name="図 81"/>
          <p:cNvPicPr>
            <a:picLocks noChangeAspect="1"/>
          </p:cNvPicPr>
          <p:nvPr/>
        </p:nvPicPr>
        <p:blipFill>
          <a:blip r:embed="rId10"/>
          <a:stretch>
            <a:fillRect/>
          </a:stretch>
        </p:blipFill>
        <p:spPr>
          <a:xfrm>
            <a:off x="6099372" y="703936"/>
            <a:ext cx="2877561" cy="1670449"/>
          </a:xfrm>
          <a:prstGeom prst="rect">
            <a:avLst/>
          </a:prstGeom>
        </p:spPr>
      </p:pic>
      <p:pic>
        <p:nvPicPr>
          <p:cNvPr id="87" name="図 86"/>
          <p:cNvPicPr>
            <a:picLocks noChangeAspect="1"/>
          </p:cNvPicPr>
          <p:nvPr/>
        </p:nvPicPr>
        <p:blipFill>
          <a:blip r:embed="rId11"/>
          <a:stretch>
            <a:fillRect/>
          </a:stretch>
        </p:blipFill>
        <p:spPr>
          <a:xfrm>
            <a:off x="-56416" y="5140818"/>
            <a:ext cx="2158171" cy="1621677"/>
          </a:xfrm>
          <a:prstGeom prst="rect">
            <a:avLst/>
          </a:prstGeom>
        </p:spPr>
      </p:pic>
      <p:pic>
        <p:nvPicPr>
          <p:cNvPr id="95" name="図 94"/>
          <p:cNvPicPr>
            <a:picLocks noChangeAspect="1"/>
          </p:cNvPicPr>
          <p:nvPr/>
        </p:nvPicPr>
        <p:blipFill>
          <a:blip r:embed="rId12"/>
          <a:stretch>
            <a:fillRect/>
          </a:stretch>
        </p:blipFill>
        <p:spPr>
          <a:xfrm>
            <a:off x="2328989" y="5136642"/>
            <a:ext cx="2054530" cy="1621677"/>
          </a:xfrm>
          <a:prstGeom prst="rect">
            <a:avLst/>
          </a:prstGeom>
        </p:spPr>
      </p:pic>
      <p:sp>
        <p:nvSpPr>
          <p:cNvPr id="109" name="スライド番号プレースホルダー 1"/>
          <p:cNvSpPr>
            <a:spLocks noGrp="1"/>
          </p:cNvSpPr>
          <p:nvPr>
            <p:ph type="sldNum" sz="quarter" idx="12"/>
          </p:nvPr>
        </p:nvSpPr>
        <p:spPr>
          <a:xfrm>
            <a:off x="8449954" y="652190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22816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292" y="9239"/>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暮らし・健康</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テキスト ボックス 21"/>
          <p:cNvSpPr txBox="1"/>
          <p:nvPr/>
        </p:nvSpPr>
        <p:spPr>
          <a:xfrm>
            <a:off x="112575"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健康寿命</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4" name="テキスト ボックス 23"/>
          <p:cNvSpPr txBox="1"/>
          <p:nvPr/>
        </p:nvSpPr>
        <p:spPr>
          <a:xfrm>
            <a:off x="772682" y="531038"/>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男性の健康寿命</a:t>
            </a:r>
          </a:p>
        </p:txBody>
      </p:sp>
      <p:sp>
        <p:nvSpPr>
          <p:cNvPr id="26" name="テキスト ボックス 25"/>
          <p:cNvSpPr txBox="1"/>
          <p:nvPr/>
        </p:nvSpPr>
        <p:spPr>
          <a:xfrm>
            <a:off x="2044318" y="531038"/>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女性の健康寿命</a:t>
            </a:r>
          </a:p>
        </p:txBody>
      </p:sp>
      <p:sp>
        <p:nvSpPr>
          <p:cNvPr id="27" name="正方形/長方形 26"/>
          <p:cNvSpPr/>
          <p:nvPr/>
        </p:nvSpPr>
        <p:spPr>
          <a:xfrm>
            <a:off x="221986" y="2219044"/>
            <a:ext cx="2871299"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出典：厚生労働省「健康日本</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の推進に関する研究」をもとに副首都推進局で作成</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 name="グループ化 2"/>
          <p:cNvGrpSpPr/>
          <p:nvPr/>
        </p:nvGrpSpPr>
        <p:grpSpPr>
          <a:xfrm>
            <a:off x="1777" y="542875"/>
            <a:ext cx="513144" cy="478684"/>
            <a:chOff x="4679722" y="4188126"/>
            <a:chExt cx="513144" cy="478684"/>
          </a:xfrm>
        </p:grpSpPr>
        <p:sp>
          <p:nvSpPr>
            <p:cNvPr id="29" name="正方形/長方形 28"/>
            <p:cNvSpPr/>
            <p:nvPr/>
          </p:nvSpPr>
          <p:spPr>
            <a:xfrm>
              <a:off x="4769582" y="4486810"/>
              <a:ext cx="72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正方形/長方形 29"/>
            <p:cNvSpPr/>
            <p:nvPr/>
          </p:nvSpPr>
          <p:spPr>
            <a:xfrm>
              <a:off x="4887894" y="4485229"/>
              <a:ext cx="72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テキスト ボックス 30"/>
            <p:cNvSpPr txBox="1"/>
            <p:nvPr/>
          </p:nvSpPr>
          <p:spPr>
            <a:xfrm>
              <a:off x="4679722" y="4195883"/>
              <a:ext cx="384721" cy="303929"/>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p:cNvSpPr txBox="1"/>
            <p:nvPr/>
          </p:nvSpPr>
          <p:spPr>
            <a:xfrm>
              <a:off x="4923562" y="4188126"/>
              <a:ext cx="269304" cy="43537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全国との差</a:t>
              </a:r>
            </a:p>
          </p:txBody>
        </p:sp>
        <p:cxnSp>
          <p:nvCxnSpPr>
            <p:cNvPr id="33" name="直線コネクタ 32"/>
            <p:cNvCxnSpPr/>
            <p:nvPr/>
          </p:nvCxnSpPr>
          <p:spPr>
            <a:xfrm>
              <a:off x="5136762" y="4433842"/>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4" name="テキスト ボックス 33"/>
          <p:cNvSpPr txBox="1"/>
          <p:nvPr/>
        </p:nvSpPr>
        <p:spPr>
          <a:xfrm>
            <a:off x="1714846" y="6401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5" name="テキスト ボックス 34"/>
          <p:cNvSpPr txBox="1"/>
          <p:nvPr/>
        </p:nvSpPr>
        <p:spPr>
          <a:xfrm>
            <a:off x="1504269" y="203897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7" name="テキスト ボックス 36"/>
          <p:cNvSpPr txBox="1"/>
          <p:nvPr/>
        </p:nvSpPr>
        <p:spPr>
          <a:xfrm>
            <a:off x="445925" y="6401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8" name="テキスト ボックス 37"/>
          <p:cNvSpPr txBox="1"/>
          <p:nvPr/>
        </p:nvSpPr>
        <p:spPr>
          <a:xfrm>
            <a:off x="2755400" y="205290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77" name="テキスト ボックス 76"/>
          <p:cNvSpPr txBox="1"/>
          <p:nvPr/>
        </p:nvSpPr>
        <p:spPr>
          <a:xfrm>
            <a:off x="85483" y="4835366"/>
            <a:ext cx="3452426"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刑法犯と街頭犯罪（認知件数）</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東京都との推移比較</a:t>
            </a:r>
            <a:endPar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400812" y="6146896"/>
            <a:ext cx="612000" cy="276999"/>
          </a:xfrm>
          <a:prstGeom prst="rect">
            <a:avLst/>
          </a:prstGeom>
          <a:noFill/>
          <a:ln>
            <a:solidFill>
              <a:schemeClr val="bg1">
                <a:lumMod val="8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2" name="テキスト ボックス 81"/>
          <p:cNvSpPr txBox="1"/>
          <p:nvPr/>
        </p:nvSpPr>
        <p:spPr>
          <a:xfrm>
            <a:off x="276920" y="6140086"/>
            <a:ext cx="612000" cy="276999"/>
          </a:xfrm>
          <a:prstGeom prst="rect">
            <a:avLst/>
          </a:prstGeom>
          <a:noFill/>
          <a:ln>
            <a:solidFill>
              <a:schemeClr val="bg1">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1025899" y="6704860"/>
            <a:ext cx="1764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出典：警察庁「犯罪統計資料」</a:t>
            </a:r>
          </a:p>
        </p:txBody>
      </p:sp>
      <p:sp>
        <p:nvSpPr>
          <p:cNvPr id="84" name="正方形/長方形 83"/>
          <p:cNvSpPr/>
          <p:nvPr/>
        </p:nvSpPr>
        <p:spPr>
          <a:xfrm>
            <a:off x="2394266" y="5130785"/>
            <a:ext cx="100540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街頭犯罪認知件数</a:t>
            </a:r>
            <a:endPar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正方形/長方形 84"/>
          <p:cNvSpPr/>
          <p:nvPr/>
        </p:nvSpPr>
        <p:spPr>
          <a:xfrm>
            <a:off x="554898" y="5115392"/>
            <a:ext cx="9028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刑法犯認知件数</a:t>
            </a:r>
          </a:p>
        </p:txBody>
      </p:sp>
      <p:sp>
        <p:nvSpPr>
          <p:cNvPr id="86" name="テキスト ボックス 85"/>
          <p:cNvSpPr txBox="1"/>
          <p:nvPr/>
        </p:nvSpPr>
        <p:spPr>
          <a:xfrm>
            <a:off x="742303" y="5620045"/>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87" name="テキスト ボックス 86"/>
          <p:cNvSpPr txBox="1"/>
          <p:nvPr/>
        </p:nvSpPr>
        <p:spPr>
          <a:xfrm>
            <a:off x="2678959" y="5620045"/>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88" name="テキスト ボックス 87"/>
          <p:cNvSpPr txBox="1"/>
          <p:nvPr/>
        </p:nvSpPr>
        <p:spPr>
          <a:xfrm>
            <a:off x="2381580" y="5925637"/>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89" name="テキスト ボックス 88"/>
          <p:cNvSpPr txBox="1"/>
          <p:nvPr/>
        </p:nvSpPr>
        <p:spPr>
          <a:xfrm>
            <a:off x="325044" y="5867463"/>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91" name="テキスト ボックス 90"/>
          <p:cNvSpPr txBox="1"/>
          <p:nvPr/>
        </p:nvSpPr>
        <p:spPr>
          <a:xfrm>
            <a:off x="1814280" y="5314476"/>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94" name="テキスト ボックス 93"/>
          <p:cNvSpPr txBox="1"/>
          <p:nvPr/>
        </p:nvSpPr>
        <p:spPr>
          <a:xfrm>
            <a:off x="1328200" y="6496196"/>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95" name="テキスト ボックス 94"/>
          <p:cNvSpPr txBox="1"/>
          <p:nvPr/>
        </p:nvSpPr>
        <p:spPr>
          <a:xfrm>
            <a:off x="-30694" y="5296727"/>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96" name="テキスト ボックス 95"/>
          <p:cNvSpPr txBox="1"/>
          <p:nvPr/>
        </p:nvSpPr>
        <p:spPr>
          <a:xfrm>
            <a:off x="3334956" y="6459926"/>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13" name="テキスト ボックス 112"/>
          <p:cNvSpPr txBox="1"/>
          <p:nvPr/>
        </p:nvSpPr>
        <p:spPr>
          <a:xfrm>
            <a:off x="3186085" y="235151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教育・子育て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4" name="テキスト ボックス 113"/>
          <p:cNvSpPr txBox="1"/>
          <p:nvPr/>
        </p:nvSpPr>
        <p:spPr>
          <a:xfrm>
            <a:off x="3147375" y="281938"/>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府民一人当たりの可処分所得の推移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8" name="テキスト ボックス 117"/>
          <p:cNvSpPr txBox="1"/>
          <p:nvPr/>
        </p:nvSpPr>
        <p:spPr>
          <a:xfrm>
            <a:off x="5563916" y="1956907"/>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19" name="テキスト ボックス 118"/>
          <p:cNvSpPr txBox="1"/>
          <p:nvPr/>
        </p:nvSpPr>
        <p:spPr>
          <a:xfrm>
            <a:off x="1104" y="4572000"/>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安全安心</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5" name="テキスト ボックス 4"/>
          <p:cNvSpPr txBox="1"/>
          <p:nvPr/>
        </p:nvSpPr>
        <p:spPr>
          <a:xfrm>
            <a:off x="3075854" y="492521"/>
            <a:ext cx="608141" cy="1219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r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p:txBody>
      </p:sp>
      <p:sp>
        <p:nvSpPr>
          <p:cNvPr id="132" name="テキスト ボックス 131"/>
          <p:cNvSpPr txBox="1"/>
          <p:nvPr/>
        </p:nvSpPr>
        <p:spPr>
          <a:xfrm>
            <a:off x="3134438" y="2019031"/>
            <a:ext cx="2885983" cy="344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出典：内閣府「県民経済計算」をもとに副首都推進局で作成</a:t>
            </a:r>
            <a:endParaRPr kumimoji="1"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令和元年度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を使用</a:t>
            </a:r>
            <a:endParaRPr kumimoji="0" lang="ja-JP" altLang="en-US"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2" name="テキスト ボックス 111"/>
          <p:cNvSpPr txBox="1"/>
          <p:nvPr/>
        </p:nvSpPr>
        <p:spPr>
          <a:xfrm>
            <a:off x="6135464" y="281938"/>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一人当たり府民所得の推移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26" name="テキスト ボックス 125"/>
          <p:cNvSpPr txBox="1"/>
          <p:nvPr/>
        </p:nvSpPr>
        <p:spPr>
          <a:xfrm>
            <a:off x="8623387" y="1966402"/>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21" name="テキスト ボックス 1"/>
          <p:cNvSpPr txBox="1"/>
          <p:nvPr/>
        </p:nvSpPr>
        <p:spPr>
          <a:xfrm>
            <a:off x="8736594" y="473298"/>
            <a:ext cx="614796" cy="320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123" name="テキスト ボックス 4"/>
          <p:cNvSpPr txBox="1"/>
          <p:nvPr/>
        </p:nvSpPr>
        <p:spPr>
          <a:xfrm>
            <a:off x="8740121" y="1093815"/>
            <a:ext cx="463262" cy="132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124" name="テキスト ボックス 5"/>
          <p:cNvSpPr txBox="1"/>
          <p:nvPr/>
        </p:nvSpPr>
        <p:spPr>
          <a:xfrm>
            <a:off x="8778109" y="1534651"/>
            <a:ext cx="457241" cy="207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122" name="テキスト ボックス 3"/>
          <p:cNvSpPr txBox="1"/>
          <p:nvPr/>
        </p:nvSpPr>
        <p:spPr>
          <a:xfrm>
            <a:off x="8738109" y="1331535"/>
            <a:ext cx="580909" cy="1446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神奈川県</a:t>
            </a:r>
          </a:p>
        </p:txBody>
      </p:sp>
      <p:sp>
        <p:nvSpPr>
          <p:cNvPr id="125" name="テキスト ボックス 6"/>
          <p:cNvSpPr txBox="1"/>
          <p:nvPr/>
        </p:nvSpPr>
        <p:spPr>
          <a:xfrm>
            <a:off x="8712000" y="1789364"/>
            <a:ext cx="432000" cy="1170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福岡県</a:t>
            </a:r>
          </a:p>
        </p:txBody>
      </p:sp>
      <p:sp>
        <p:nvSpPr>
          <p:cNvPr id="135" name="テキスト ボックス 134"/>
          <p:cNvSpPr txBox="1"/>
          <p:nvPr/>
        </p:nvSpPr>
        <p:spPr>
          <a:xfrm>
            <a:off x="6182973" y="2227419"/>
            <a:ext cx="2885983" cy="344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出典：内閣府「県民経済計算」をもとに副首都推進局で作成</a:t>
            </a:r>
            <a:endParaRPr kumimoji="1"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※2009</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令和元年度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を使用</a:t>
            </a:r>
            <a:endParaRPr kumimoji="0" lang="ja-JP" altLang="en-US"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8" name="テキスト ボックス 3"/>
          <p:cNvSpPr txBox="1"/>
          <p:nvPr/>
        </p:nvSpPr>
        <p:spPr>
          <a:xfrm>
            <a:off x="6210075" y="488880"/>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134" name="テキスト ボックス 133"/>
          <p:cNvSpPr txBox="1"/>
          <p:nvPr/>
        </p:nvSpPr>
        <p:spPr>
          <a:xfrm>
            <a:off x="2696243" y="4183717"/>
            <a:ext cx="62383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7" name="テキスト ボックス 136"/>
          <p:cNvSpPr txBox="1"/>
          <p:nvPr/>
        </p:nvSpPr>
        <p:spPr>
          <a:xfrm>
            <a:off x="384077" y="4359006"/>
            <a:ext cx="2885983" cy="176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1" name="テキスト ボックス 3"/>
          <p:cNvSpPr txBox="1"/>
          <p:nvPr/>
        </p:nvSpPr>
        <p:spPr>
          <a:xfrm>
            <a:off x="0" y="2880839"/>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129" name="テキスト ボックス 128"/>
          <p:cNvSpPr txBox="1"/>
          <p:nvPr/>
        </p:nvSpPr>
        <p:spPr>
          <a:xfrm>
            <a:off x="127280" y="2650007"/>
            <a:ext cx="3058805"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一人当たり市民所得の推移（政令指定都市比較）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2" name="図 1"/>
          <p:cNvPicPr>
            <a:picLocks noChangeAspect="1"/>
          </p:cNvPicPr>
          <p:nvPr/>
        </p:nvPicPr>
        <p:blipFill>
          <a:blip r:embed="rId3"/>
          <a:stretch>
            <a:fillRect/>
          </a:stretch>
        </p:blipFill>
        <p:spPr>
          <a:xfrm>
            <a:off x="493704" y="690480"/>
            <a:ext cx="2676376" cy="1554615"/>
          </a:xfrm>
          <a:prstGeom prst="rect">
            <a:avLst/>
          </a:prstGeom>
        </p:spPr>
      </p:pic>
      <p:pic>
        <p:nvPicPr>
          <p:cNvPr id="5" name="図 4"/>
          <p:cNvPicPr>
            <a:picLocks noChangeAspect="1"/>
          </p:cNvPicPr>
          <p:nvPr/>
        </p:nvPicPr>
        <p:blipFill>
          <a:blip r:embed="rId4"/>
          <a:stretch>
            <a:fillRect/>
          </a:stretch>
        </p:blipFill>
        <p:spPr>
          <a:xfrm>
            <a:off x="3122629" y="525952"/>
            <a:ext cx="2883658" cy="1536325"/>
          </a:xfrm>
          <a:prstGeom prst="rect">
            <a:avLst/>
          </a:prstGeom>
        </p:spPr>
      </p:pic>
      <p:pic>
        <p:nvPicPr>
          <p:cNvPr id="6" name="図 5"/>
          <p:cNvPicPr>
            <a:picLocks noChangeAspect="1"/>
          </p:cNvPicPr>
          <p:nvPr/>
        </p:nvPicPr>
        <p:blipFill>
          <a:blip r:embed="rId5"/>
          <a:stretch>
            <a:fillRect/>
          </a:stretch>
        </p:blipFill>
        <p:spPr>
          <a:xfrm>
            <a:off x="6035098" y="520280"/>
            <a:ext cx="3054361" cy="1841152"/>
          </a:xfrm>
          <a:prstGeom prst="rect">
            <a:avLst/>
          </a:prstGeom>
        </p:spPr>
      </p:pic>
      <p:pic>
        <p:nvPicPr>
          <p:cNvPr id="7" name="図 6"/>
          <p:cNvPicPr>
            <a:picLocks noChangeAspect="1"/>
          </p:cNvPicPr>
          <p:nvPr/>
        </p:nvPicPr>
        <p:blipFill>
          <a:blip r:embed="rId6"/>
          <a:stretch>
            <a:fillRect/>
          </a:stretch>
        </p:blipFill>
        <p:spPr>
          <a:xfrm>
            <a:off x="358379" y="2918690"/>
            <a:ext cx="2701853" cy="1494643"/>
          </a:xfrm>
          <a:prstGeom prst="rect">
            <a:avLst/>
          </a:prstGeom>
        </p:spPr>
      </p:pic>
      <p:pic>
        <p:nvPicPr>
          <p:cNvPr id="9" name="図 8"/>
          <p:cNvPicPr>
            <a:picLocks noChangeAspect="1"/>
          </p:cNvPicPr>
          <p:nvPr/>
        </p:nvPicPr>
        <p:blipFill>
          <a:blip r:embed="rId7"/>
          <a:stretch>
            <a:fillRect/>
          </a:stretch>
        </p:blipFill>
        <p:spPr>
          <a:xfrm>
            <a:off x="48298" y="5316019"/>
            <a:ext cx="3621338" cy="1438781"/>
          </a:xfrm>
          <a:prstGeom prst="rect">
            <a:avLst/>
          </a:prstGeom>
        </p:spPr>
      </p:pic>
      <p:sp>
        <p:nvSpPr>
          <p:cNvPr id="115" name="テキスト ボックス 114"/>
          <p:cNvSpPr txBox="1"/>
          <p:nvPr/>
        </p:nvSpPr>
        <p:spPr>
          <a:xfrm>
            <a:off x="6188060" y="5129928"/>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27" name="テキスト ボックス 126"/>
          <p:cNvSpPr txBox="1"/>
          <p:nvPr/>
        </p:nvSpPr>
        <p:spPr>
          <a:xfrm>
            <a:off x="8523263" y="5331754"/>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0" name="テキスト ボックス 129"/>
          <p:cNvSpPr txBox="1"/>
          <p:nvPr/>
        </p:nvSpPr>
        <p:spPr>
          <a:xfrm>
            <a:off x="8525873" y="5622802"/>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sp>
        <p:nvSpPr>
          <p:cNvPr id="133" name="テキスト ボックス 132"/>
          <p:cNvSpPr txBox="1"/>
          <p:nvPr/>
        </p:nvSpPr>
        <p:spPr>
          <a:xfrm>
            <a:off x="8529238" y="5761819"/>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138" name="テキスト ボックス 137"/>
          <p:cNvSpPr txBox="1"/>
          <p:nvPr/>
        </p:nvSpPr>
        <p:spPr>
          <a:xfrm>
            <a:off x="6425397" y="5045288"/>
            <a:ext cx="257807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就業率＝就業者／</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15</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歳以上人口</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endParaRPr kumimoji="0" lang="en-US" altLang="zh-TW"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9" name="テキスト ボックス 138"/>
          <p:cNvSpPr txBox="1"/>
          <p:nvPr/>
        </p:nvSpPr>
        <p:spPr>
          <a:xfrm>
            <a:off x="6336780" y="4835916"/>
            <a:ext cx="2666695"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女性の就業率推移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0" name="テキスト ボックス 139"/>
          <p:cNvSpPr txBox="1"/>
          <p:nvPr/>
        </p:nvSpPr>
        <p:spPr>
          <a:xfrm>
            <a:off x="3656577" y="4596309"/>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若者・女性</a:t>
            </a:r>
            <a:r>
              <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41" name="テキスト ボックス 140"/>
          <p:cNvSpPr txBox="1"/>
          <p:nvPr/>
        </p:nvSpPr>
        <p:spPr>
          <a:xfrm>
            <a:off x="6291514" y="6594425"/>
            <a:ext cx="29263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総務省「労働力調査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」、東京都「東京の労働力（労働力調査結果）」、</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大阪府「</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労働力調査地方集計結果（年平均）</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」をもとに副首都推進局にて作成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2" name="テキスト ボックス 141"/>
          <p:cNvSpPr txBox="1"/>
          <p:nvPr/>
        </p:nvSpPr>
        <p:spPr>
          <a:xfrm>
            <a:off x="3617949" y="4849601"/>
            <a:ext cx="2680204"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若者の転入出の状況（大阪府）</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3" name="テキスト ボックス 142"/>
          <p:cNvSpPr txBox="1"/>
          <p:nvPr/>
        </p:nvSpPr>
        <p:spPr>
          <a:xfrm>
            <a:off x="3680354" y="6586501"/>
            <a:ext cx="2600441"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総務省「住民基本台帳人口移動報告」をもとに副首都推進局で作成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4" name="図 3"/>
          <p:cNvPicPr>
            <a:picLocks noChangeAspect="1"/>
          </p:cNvPicPr>
          <p:nvPr/>
        </p:nvPicPr>
        <p:blipFill>
          <a:blip r:embed="rId8"/>
          <a:stretch>
            <a:fillRect/>
          </a:stretch>
        </p:blipFill>
        <p:spPr>
          <a:xfrm>
            <a:off x="3966983" y="5086852"/>
            <a:ext cx="1872320" cy="1420839"/>
          </a:xfrm>
          <a:prstGeom prst="rect">
            <a:avLst/>
          </a:prstGeom>
        </p:spPr>
      </p:pic>
      <p:sp>
        <p:nvSpPr>
          <p:cNvPr id="106" name="テキスト ボックス 105"/>
          <p:cNvSpPr txBox="1"/>
          <p:nvPr/>
        </p:nvSpPr>
        <p:spPr>
          <a:xfrm>
            <a:off x="3320079" y="2650683"/>
            <a:ext cx="5573617"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学力テスト（小学校・中学校）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107" name="図 106"/>
          <p:cNvPicPr>
            <a:picLocks noChangeAspect="1"/>
          </p:cNvPicPr>
          <p:nvPr/>
        </p:nvPicPr>
        <p:blipFill>
          <a:blip r:embed="rId9"/>
          <a:stretch>
            <a:fillRect/>
          </a:stretch>
        </p:blipFill>
        <p:spPr>
          <a:xfrm>
            <a:off x="3288359" y="3309814"/>
            <a:ext cx="1797918" cy="1169777"/>
          </a:xfrm>
          <a:prstGeom prst="rect">
            <a:avLst/>
          </a:prstGeom>
        </p:spPr>
      </p:pic>
      <p:grpSp>
        <p:nvGrpSpPr>
          <p:cNvPr id="108" name="グループ化 107"/>
          <p:cNvGrpSpPr/>
          <p:nvPr/>
        </p:nvGrpSpPr>
        <p:grpSpPr>
          <a:xfrm>
            <a:off x="5067917" y="3530198"/>
            <a:ext cx="1057394" cy="759647"/>
            <a:chOff x="1927249" y="3269398"/>
            <a:chExt cx="1057394" cy="759647"/>
          </a:xfrm>
        </p:grpSpPr>
        <p:sp>
          <p:nvSpPr>
            <p:cNvPr id="109" name="正方形/長方形 108"/>
            <p:cNvSpPr/>
            <p:nvPr/>
          </p:nvSpPr>
          <p:spPr>
            <a:xfrm>
              <a:off x="1934495" y="35509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111" name="正方形/長方形 110"/>
            <p:cNvSpPr/>
            <p:nvPr/>
          </p:nvSpPr>
          <p:spPr>
            <a:xfrm>
              <a:off x="1927249" y="3292448"/>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117" name="正方形/長方形 116"/>
            <p:cNvSpPr/>
            <p:nvPr/>
          </p:nvSpPr>
          <p:spPr>
            <a:xfrm>
              <a:off x="2350548" y="3269398"/>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20" name="正方形/長方形 119"/>
            <p:cNvSpPr/>
            <p:nvPr/>
          </p:nvSpPr>
          <p:spPr>
            <a:xfrm>
              <a:off x="2347022" y="350861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36" name="正方形/長方形 135"/>
            <p:cNvSpPr/>
            <p:nvPr/>
          </p:nvSpPr>
          <p:spPr>
            <a:xfrm>
              <a:off x="2353152" y="3752046"/>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17</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44" name="正方形/長方形 143"/>
            <p:cNvSpPr/>
            <p:nvPr/>
          </p:nvSpPr>
          <p:spPr>
            <a:xfrm>
              <a:off x="1934089" y="37768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145" name="正方形/長方形 144"/>
            <p:cNvSpPr/>
            <p:nvPr/>
          </p:nvSpPr>
          <p:spPr>
            <a:xfrm>
              <a:off x="2052000" y="330114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6" name="正方形/長方形 145"/>
            <p:cNvSpPr/>
            <p:nvPr/>
          </p:nvSpPr>
          <p:spPr>
            <a:xfrm>
              <a:off x="2052000" y="354326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7" name="正方形/長方形 146"/>
            <p:cNvSpPr/>
            <p:nvPr/>
          </p:nvSpPr>
          <p:spPr>
            <a:xfrm>
              <a:off x="2052000" y="378302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148" name="図 147"/>
          <p:cNvPicPr>
            <a:picLocks noChangeAspect="1"/>
          </p:cNvPicPr>
          <p:nvPr/>
        </p:nvPicPr>
        <p:blipFill>
          <a:blip r:embed="rId10"/>
          <a:stretch>
            <a:fillRect/>
          </a:stretch>
        </p:blipFill>
        <p:spPr>
          <a:xfrm>
            <a:off x="6007802" y="3307073"/>
            <a:ext cx="1929604" cy="1158743"/>
          </a:xfrm>
          <a:prstGeom prst="rect">
            <a:avLst/>
          </a:prstGeom>
        </p:spPr>
      </p:pic>
      <p:grpSp>
        <p:nvGrpSpPr>
          <p:cNvPr id="149" name="グループ化 148"/>
          <p:cNvGrpSpPr/>
          <p:nvPr/>
        </p:nvGrpSpPr>
        <p:grpSpPr>
          <a:xfrm>
            <a:off x="8009539" y="3506889"/>
            <a:ext cx="1055243" cy="721405"/>
            <a:chOff x="4989739" y="3381307"/>
            <a:chExt cx="1055243" cy="721405"/>
          </a:xfrm>
        </p:grpSpPr>
        <p:sp>
          <p:nvSpPr>
            <p:cNvPr id="150" name="正方形/長方形 149"/>
            <p:cNvSpPr/>
            <p:nvPr/>
          </p:nvSpPr>
          <p:spPr>
            <a:xfrm>
              <a:off x="4989739" y="362520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1" name="正方形/長方形 150"/>
            <p:cNvSpPr/>
            <p:nvPr/>
          </p:nvSpPr>
          <p:spPr>
            <a:xfrm>
              <a:off x="4996123" y="339653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152" name="正方形/長方形 151"/>
            <p:cNvSpPr/>
            <p:nvPr/>
          </p:nvSpPr>
          <p:spPr>
            <a:xfrm>
              <a:off x="5401707" y="3381307"/>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53" name="正方形/長方形 152"/>
            <p:cNvSpPr/>
            <p:nvPr/>
          </p:nvSpPr>
          <p:spPr>
            <a:xfrm>
              <a:off x="5407390" y="360798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54" name="正方形/長方形 153"/>
            <p:cNvSpPr/>
            <p:nvPr/>
          </p:nvSpPr>
          <p:spPr>
            <a:xfrm>
              <a:off x="5413491" y="3825713"/>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0.6</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相当</a:t>
              </a:r>
            </a:p>
          </p:txBody>
        </p:sp>
        <p:sp>
          <p:nvSpPr>
            <p:cNvPr id="155" name="正方形/長方形 154"/>
            <p:cNvSpPr/>
            <p:nvPr/>
          </p:nvSpPr>
          <p:spPr>
            <a:xfrm>
              <a:off x="4997113" y="383735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156" name="正方形/長方形 155"/>
            <p:cNvSpPr/>
            <p:nvPr/>
          </p:nvSpPr>
          <p:spPr>
            <a:xfrm>
              <a:off x="5113438" y="341553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7" name="正方形/長方形 156"/>
            <p:cNvSpPr/>
            <p:nvPr/>
          </p:nvSpPr>
          <p:spPr>
            <a:xfrm>
              <a:off x="5113438" y="364300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8" name="正方形/長方形 157"/>
            <p:cNvSpPr/>
            <p:nvPr/>
          </p:nvSpPr>
          <p:spPr>
            <a:xfrm>
              <a:off x="5113438" y="3855436"/>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159" name="正方形/長方形 158"/>
          <p:cNvSpPr/>
          <p:nvPr/>
        </p:nvSpPr>
        <p:spPr>
          <a:xfrm>
            <a:off x="5139646" y="3371211"/>
            <a:ext cx="979560"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160" name="正方形/長方形 159"/>
          <p:cNvSpPr/>
          <p:nvPr/>
        </p:nvSpPr>
        <p:spPr>
          <a:xfrm>
            <a:off x="8088257" y="3370860"/>
            <a:ext cx="881962"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161" name="テキスト ボックス 160"/>
          <p:cNvSpPr txBox="1"/>
          <p:nvPr/>
        </p:nvSpPr>
        <p:spPr>
          <a:xfrm>
            <a:off x="4955080" y="4289845"/>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62" name="テキスト ボックス 161"/>
          <p:cNvSpPr txBox="1"/>
          <p:nvPr/>
        </p:nvSpPr>
        <p:spPr>
          <a:xfrm>
            <a:off x="7769260" y="4275684"/>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63" name="正方形/長方形 162"/>
          <p:cNvSpPr/>
          <p:nvPr/>
        </p:nvSpPr>
        <p:spPr>
          <a:xfrm>
            <a:off x="4170359" y="4471969"/>
            <a:ext cx="3007175" cy="176972"/>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出典：大阪府教育庁</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「全国学力・学習状況調査結果概要」をもとに副首都推進局で作成</a:t>
            </a:r>
          </a:p>
        </p:txBody>
      </p:sp>
      <p:sp>
        <p:nvSpPr>
          <p:cNvPr id="164" name="テキスト ボックス 163"/>
          <p:cNvSpPr txBox="1"/>
          <p:nvPr/>
        </p:nvSpPr>
        <p:spPr>
          <a:xfrm>
            <a:off x="4900568" y="3573812"/>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5" name="テキスト ボックス 164"/>
          <p:cNvSpPr txBox="1"/>
          <p:nvPr/>
        </p:nvSpPr>
        <p:spPr>
          <a:xfrm>
            <a:off x="4920463" y="3682167"/>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6" name="テキスト ボックス 165"/>
          <p:cNvSpPr txBox="1"/>
          <p:nvPr/>
        </p:nvSpPr>
        <p:spPr>
          <a:xfrm>
            <a:off x="4869459" y="3992672"/>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0.954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7" name="テキスト ボックス 166"/>
          <p:cNvSpPr txBox="1"/>
          <p:nvPr/>
        </p:nvSpPr>
        <p:spPr>
          <a:xfrm>
            <a:off x="7774381" y="3532048"/>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8" name="テキスト ボックス 167"/>
          <p:cNvSpPr txBox="1"/>
          <p:nvPr/>
        </p:nvSpPr>
        <p:spPr>
          <a:xfrm>
            <a:off x="7745824" y="3680925"/>
            <a:ext cx="384772"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9" name="テキスト ボックス 168"/>
          <p:cNvSpPr txBox="1"/>
          <p:nvPr/>
        </p:nvSpPr>
        <p:spPr>
          <a:xfrm>
            <a:off x="7754668" y="3861256"/>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0.945</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0" name="正方形/長方形 169"/>
          <p:cNvSpPr/>
          <p:nvPr/>
        </p:nvSpPr>
        <p:spPr>
          <a:xfrm>
            <a:off x="5069314" y="2929681"/>
            <a:ext cx="3924000" cy="32661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文部科学省が</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2007</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より実施。</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調査の対象学年：小学校第６学年、中学校第３学年</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1" name="正方形/長方形 170"/>
          <p:cNvSpPr/>
          <p:nvPr/>
        </p:nvSpPr>
        <p:spPr>
          <a:xfrm>
            <a:off x="3252841" y="2871303"/>
            <a:ext cx="1922309" cy="361637"/>
          </a:xfrm>
          <a:prstGeom prst="rect">
            <a:avLst/>
          </a:prstGeom>
          <a:noFill/>
        </p:spPr>
        <p:txBody>
          <a:bodyPr wrap="square" rtlCol="0">
            <a:spAutoFit/>
          </a:bodyPr>
          <a:lstStyle/>
          <a:p>
            <a:pPr marL="0" marR="0" lvl="0" indent="0" algn="l" defTabSz="457200" rtl="0" eaLnBrk="1" fontAlgn="auto" latinLnBrk="0" hangingPunct="1">
              <a:lnSpc>
                <a:spcPts val="65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全国の平均正答率を</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1.000</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としたときの、大阪</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50"/>
              </a:lnSpc>
              <a:spcBef>
                <a:spcPts val="0"/>
              </a:spcBef>
              <a:spcAft>
                <a:spcPts val="0"/>
              </a:spcAft>
              <a:buClrTx/>
              <a:buSzTx/>
              <a:buFontTx/>
              <a:buNone/>
              <a:tabLst/>
              <a:defRPr/>
            </a:pPr>
            <a:r>
              <a:rPr lang="ja-JP" altLang="en-US" sz="600" dirty="0">
                <a:solidFill>
                  <a:prstClr val="black"/>
                </a:solidFill>
                <a:latin typeface="BIZ UDゴシック" panose="020B0400000000000000" pitchFamily="49" charset="-128"/>
                <a:ea typeface="BIZ UDゴシック" panose="020B0400000000000000" pitchFamily="49" charset="-128"/>
              </a:rPr>
              <a:t>　</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府（政令市を含む）の各教科の平均正答率の推　</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50"/>
              </a:lnSpc>
              <a:spcBef>
                <a:spcPts val="0"/>
              </a:spcBef>
              <a:spcAft>
                <a:spcPts val="0"/>
              </a:spcAft>
              <a:buClrTx/>
              <a:buSzTx/>
              <a:buFontTx/>
              <a:buNone/>
              <a:tabLst/>
              <a:defRPr/>
            </a:pPr>
            <a:r>
              <a:rPr lang="ja-JP" altLang="en-US" sz="600" dirty="0">
                <a:solidFill>
                  <a:prstClr val="black"/>
                </a:solidFill>
                <a:latin typeface="BIZ UDゴシック" panose="020B0400000000000000" pitchFamily="49" charset="-128"/>
                <a:ea typeface="BIZ UDゴシック" panose="020B0400000000000000" pitchFamily="49" charset="-128"/>
              </a:rPr>
              <a:t>　</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移（平成</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年までは各教科Ａ・Ｂの</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区分）</a:t>
            </a:r>
          </a:p>
        </p:txBody>
      </p:sp>
      <p:sp>
        <p:nvSpPr>
          <p:cNvPr id="172" name="テキスト ボックス 171"/>
          <p:cNvSpPr txBox="1"/>
          <p:nvPr/>
        </p:nvSpPr>
        <p:spPr>
          <a:xfrm>
            <a:off x="6639638" y="2889851"/>
            <a:ext cx="2343368"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24</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年度から理科を追加。理科は</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年度（令和元年度）から英語を追加。英語は</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度程度の実施。</a:t>
            </a:r>
            <a:endPar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出題数：１教科あたり</a:t>
            </a:r>
            <a:r>
              <a:rPr lang="ja-JP" altLang="en-US" sz="500" dirty="0">
                <a:solidFill>
                  <a:prstClr val="black"/>
                </a:solidFill>
                <a:latin typeface="BIZ UDゴシック" panose="020B0400000000000000" pitchFamily="49" charset="-128"/>
                <a:ea typeface="BIZ UDゴシック" panose="020B0400000000000000" pitchFamily="49" charset="-128"/>
              </a:rPr>
              <a:t>おおむね</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問程度</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4" name="スライド番号プレースホルダー 1"/>
          <p:cNvSpPr>
            <a:spLocks noGrp="1"/>
          </p:cNvSpPr>
          <p:nvPr>
            <p:ph type="sldNum" sz="quarter" idx="12"/>
          </p:nvPr>
        </p:nvSpPr>
        <p:spPr>
          <a:xfrm>
            <a:off x="8357916" y="64053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10" name="図 9"/>
          <p:cNvPicPr>
            <a:picLocks noChangeAspect="1"/>
          </p:cNvPicPr>
          <p:nvPr/>
        </p:nvPicPr>
        <p:blipFill rotWithShape="1">
          <a:blip r:embed="rId11"/>
          <a:srcRect r="1799" b="11840"/>
          <a:stretch/>
        </p:blipFill>
        <p:spPr>
          <a:xfrm>
            <a:off x="6298153" y="5296758"/>
            <a:ext cx="2301524" cy="1241926"/>
          </a:xfrm>
          <a:prstGeom prst="rect">
            <a:avLst/>
          </a:prstGeom>
        </p:spPr>
      </p:pic>
      <p:sp>
        <p:nvSpPr>
          <p:cNvPr id="110" name="テキスト ボックス 109"/>
          <p:cNvSpPr txBox="1"/>
          <p:nvPr/>
        </p:nvSpPr>
        <p:spPr>
          <a:xfrm>
            <a:off x="8462269" y="6380816"/>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16" name="テキスト ボックス 115"/>
          <p:cNvSpPr txBox="1"/>
          <p:nvPr/>
        </p:nvSpPr>
        <p:spPr>
          <a:xfrm>
            <a:off x="5715457" y="6366284"/>
            <a:ext cx="623836"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2021</a:t>
            </a: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175" name="テキスト ボックス 174"/>
          <p:cNvSpPr txBox="1"/>
          <p:nvPr/>
        </p:nvSpPr>
        <p:spPr>
          <a:xfrm>
            <a:off x="4433986" y="6459926"/>
            <a:ext cx="2119667"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（東京圏：東京都、神奈川県、埼玉県、千葉県）</a:t>
            </a:r>
          </a:p>
        </p:txBody>
      </p:sp>
    </p:spTree>
    <p:extLst>
      <p:ext uri="{BB962C8B-B14F-4D97-AF65-F5344CB8AC3E}">
        <p14:creationId xmlns:p14="http://schemas.microsoft.com/office/powerpoint/2010/main" val="457238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684918" y="5124922"/>
            <a:ext cx="2334970" cy="1536325"/>
          </a:xfrm>
          <a:prstGeom prst="rect">
            <a:avLst/>
          </a:prstGeom>
        </p:spPr>
      </p:pic>
      <p:pic>
        <p:nvPicPr>
          <p:cNvPr id="6" name="図 5"/>
          <p:cNvPicPr>
            <a:picLocks noChangeAspect="1"/>
          </p:cNvPicPr>
          <p:nvPr/>
        </p:nvPicPr>
        <p:blipFill>
          <a:blip r:embed="rId4"/>
          <a:stretch>
            <a:fillRect/>
          </a:stretch>
        </p:blipFill>
        <p:spPr>
          <a:xfrm>
            <a:off x="3080440" y="5059667"/>
            <a:ext cx="2810500" cy="1652159"/>
          </a:xfrm>
          <a:prstGeom prst="rect">
            <a:avLst/>
          </a:prstGeom>
        </p:spPr>
      </p:pic>
      <p:pic>
        <p:nvPicPr>
          <p:cNvPr id="2" name="図 1"/>
          <p:cNvPicPr>
            <a:picLocks noChangeAspect="1"/>
          </p:cNvPicPr>
          <p:nvPr/>
        </p:nvPicPr>
        <p:blipFill>
          <a:blip r:embed="rId5"/>
          <a:stretch>
            <a:fillRect/>
          </a:stretch>
        </p:blipFill>
        <p:spPr>
          <a:xfrm>
            <a:off x="108807" y="2854737"/>
            <a:ext cx="2810500" cy="1658256"/>
          </a:xfrm>
          <a:prstGeom prst="rect">
            <a:avLst/>
          </a:prstGeom>
        </p:spPr>
      </p:pic>
      <p:pic>
        <p:nvPicPr>
          <p:cNvPr id="3" name="図 2"/>
          <p:cNvPicPr>
            <a:picLocks noChangeAspect="1"/>
          </p:cNvPicPr>
          <p:nvPr/>
        </p:nvPicPr>
        <p:blipFill>
          <a:blip r:embed="rId6"/>
          <a:stretch>
            <a:fillRect/>
          </a:stretch>
        </p:blipFill>
        <p:spPr>
          <a:xfrm>
            <a:off x="3150848" y="2878842"/>
            <a:ext cx="2810500" cy="1658256"/>
          </a:xfrm>
          <a:prstGeom prst="rect">
            <a:avLst/>
          </a:prstGeom>
        </p:spPr>
      </p:pic>
      <p:pic>
        <p:nvPicPr>
          <p:cNvPr id="4" name="図 3"/>
          <p:cNvPicPr>
            <a:picLocks noChangeAspect="1"/>
          </p:cNvPicPr>
          <p:nvPr/>
        </p:nvPicPr>
        <p:blipFill>
          <a:blip r:embed="rId7"/>
          <a:stretch>
            <a:fillRect/>
          </a:stretch>
        </p:blipFill>
        <p:spPr>
          <a:xfrm>
            <a:off x="6152197" y="2881639"/>
            <a:ext cx="2804403" cy="1652159"/>
          </a:xfrm>
          <a:prstGeom prst="rect">
            <a:avLst/>
          </a:prstGeom>
        </p:spPr>
      </p:pic>
      <p:sp>
        <p:nvSpPr>
          <p:cNvPr id="112" name="テキスト ボックス 111"/>
          <p:cNvSpPr txBox="1"/>
          <p:nvPr/>
        </p:nvSpPr>
        <p:spPr>
          <a:xfrm>
            <a:off x="5235883" y="1178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世界都市ランキング</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7" name="正方形/長方形 116"/>
          <p:cNvSpPr/>
          <p:nvPr/>
        </p:nvSpPr>
        <p:spPr>
          <a:xfrm>
            <a:off x="5374703" y="345920"/>
            <a:ext cx="1868380" cy="195814"/>
          </a:xfrm>
          <a:prstGeom prst="rect">
            <a:avLst/>
          </a:prstGeom>
          <a:ln>
            <a:solidFill>
              <a:schemeClr val="bg1">
                <a:lumMod val="75000"/>
              </a:schemeClr>
            </a:solidFill>
          </a:ln>
        </p:spPr>
        <p:txBody>
          <a:bodyPr wrap="square" lIns="36000" tIns="36000" rIns="36000" bIns="360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世界で最も住みやすい都市ランキング</a:t>
            </a:r>
          </a:p>
        </p:txBody>
      </p:sp>
      <p:graphicFrame>
        <p:nvGraphicFramePr>
          <p:cNvPr id="123" name="表 122"/>
          <p:cNvGraphicFramePr>
            <a:graphicFrameLocks noGrp="1"/>
          </p:cNvGraphicFramePr>
          <p:nvPr/>
        </p:nvGraphicFramePr>
        <p:xfrm>
          <a:off x="5426893" y="598198"/>
          <a:ext cx="1763999" cy="1541780"/>
        </p:xfrm>
        <a:graphic>
          <a:graphicData uri="http://schemas.openxmlformats.org/drawingml/2006/table">
            <a:tbl>
              <a:tblPr firstRow="1" bandRow="1">
                <a:tableStyleId>{5940675A-B579-460E-94D1-54222C63F5DA}</a:tableStyleId>
              </a:tblPr>
              <a:tblGrid>
                <a:gridCol w="324948">
                  <a:extLst>
                    <a:ext uri="{9D8B030D-6E8A-4147-A177-3AD203B41FA5}">
                      <a16:colId xmlns:a16="http://schemas.microsoft.com/office/drawing/2014/main" val="20000"/>
                    </a:ext>
                  </a:extLst>
                </a:gridCol>
                <a:gridCol w="324948">
                  <a:extLst>
                    <a:ext uri="{9D8B030D-6E8A-4147-A177-3AD203B41FA5}">
                      <a16:colId xmlns:a16="http://schemas.microsoft.com/office/drawing/2014/main" val="20001"/>
                    </a:ext>
                  </a:extLst>
                </a:gridCol>
                <a:gridCol w="742734">
                  <a:extLst>
                    <a:ext uri="{9D8B030D-6E8A-4147-A177-3AD203B41FA5}">
                      <a16:colId xmlns:a16="http://schemas.microsoft.com/office/drawing/2014/main" val="20002"/>
                    </a:ext>
                  </a:extLst>
                </a:gridCol>
                <a:gridCol w="371369">
                  <a:extLst>
                    <a:ext uri="{9D8B030D-6E8A-4147-A177-3AD203B41FA5}">
                      <a16:colId xmlns:a16="http://schemas.microsoft.com/office/drawing/2014/main" val="20003"/>
                    </a:ext>
                  </a:extLst>
                </a:gridCol>
              </a:tblGrid>
              <a:tr h="180000">
                <a:tc>
                  <a:txBody>
                    <a:bodyPr/>
                    <a:lstStyle/>
                    <a:p>
                      <a:pPr algn="ctr">
                        <a:lnSpc>
                          <a:spcPts val="800"/>
                        </a:lnSpc>
                      </a:pPr>
                      <a:r>
                        <a:rPr kumimoji="1" lang="en-US" altLang="ja-JP" sz="700" dirty="0">
                          <a:latin typeface="Meiryo UI" panose="020B0604030504040204" pitchFamily="50" charset="-128"/>
                          <a:ea typeface="Meiryo UI" panose="020B0604030504040204" pitchFamily="50" charset="-128"/>
                        </a:rPr>
                        <a:t>2022</a:t>
                      </a:r>
                      <a:endParaRPr kumimoji="1" lang="ja-JP" altLang="en-US" sz="700" dirty="0">
                        <a:latin typeface="Meiryo UI" panose="020B0604030504040204" pitchFamily="50" charset="-128"/>
                        <a:ea typeface="Meiryo UI" panose="020B0604030504040204" pitchFamily="50" charset="-128"/>
                      </a:endParaRPr>
                    </a:p>
                  </a:txBody>
                  <a:tcPr marL="0" marR="0">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ts val="800"/>
                        </a:lnSpc>
                      </a:pPr>
                      <a:r>
                        <a:rPr kumimoji="1" lang="en-US" altLang="ja-JP" sz="700" dirty="0">
                          <a:latin typeface="Meiryo UI" panose="020B0604030504040204" pitchFamily="50" charset="-128"/>
                          <a:ea typeface="Meiryo UI" panose="020B0604030504040204" pitchFamily="50" charset="-128"/>
                        </a:rPr>
                        <a:t>2021</a:t>
                      </a:r>
                      <a:endParaRPr kumimoji="1" lang="ja-JP" altLang="en-US" sz="700" dirty="0">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lnSpc>
                          <a:spcPts val="800"/>
                        </a:lnSpc>
                      </a:pPr>
                      <a:r>
                        <a:rPr kumimoji="1" lang="ja-JP" altLang="en-US" sz="700" dirty="0">
                          <a:latin typeface="Meiryo UI" panose="020B0604030504040204" pitchFamily="50" charset="-128"/>
                          <a:ea typeface="Meiryo UI" panose="020B0604030504040204" pitchFamily="50" charset="-128"/>
                        </a:rPr>
                        <a:t>都市名</a:t>
                      </a:r>
                    </a:p>
                  </a:txBody>
                  <a:tcPr>
                    <a:solidFill>
                      <a:schemeClr val="accent1">
                        <a:lumMod val="40000"/>
                        <a:lumOff val="60000"/>
                      </a:schemeClr>
                    </a:solidFill>
                  </a:tcPr>
                </a:tc>
                <a:tc>
                  <a:txBody>
                    <a:bodyPr/>
                    <a:lstStyle/>
                    <a:p>
                      <a:pPr algn="ctr">
                        <a:lnSpc>
                          <a:spcPts val="800"/>
                        </a:lnSpc>
                      </a:pPr>
                      <a:r>
                        <a:rPr kumimoji="1" lang="ja-JP" altLang="en-US" sz="700" dirty="0">
                          <a:latin typeface="Meiryo UI" panose="020B0604030504040204" pitchFamily="50" charset="-128"/>
                          <a:ea typeface="Meiryo UI" panose="020B0604030504040204" pitchFamily="50" charset="-128"/>
                        </a:rPr>
                        <a:t>点数</a:t>
                      </a:r>
                    </a:p>
                  </a:txBody>
                  <a:tcPr marL="36000" marR="36000">
                    <a:solidFill>
                      <a:schemeClr val="accent1">
                        <a:lumMod val="40000"/>
                        <a:lumOff val="60000"/>
                      </a:schemeClr>
                    </a:solidFill>
                  </a:tcPr>
                </a:tc>
                <a:extLst>
                  <a:ext uri="{0D108BD9-81ED-4DB2-BD59-A6C34878D82A}">
                    <a16:rowId xmlns:a16="http://schemas.microsoft.com/office/drawing/2014/main" val="10000"/>
                  </a:ext>
                </a:extLst>
              </a:tr>
              <a:tr h="1303825">
                <a:tc>
                  <a:txBody>
                    <a:bodyPr/>
                    <a:lstStyle/>
                    <a:p>
                      <a:pPr algn="ctr">
                        <a:lnSpc>
                          <a:spcPts val="850"/>
                        </a:lnSpc>
                      </a:pPr>
                      <a:r>
                        <a:rPr kumimoji="1" lang="ja-JP" altLang="en-US" sz="800" dirty="0">
                          <a:latin typeface="Meiryo UI" panose="020B0604030504040204" pitchFamily="50" charset="-128"/>
                          <a:ea typeface="Meiryo UI" panose="020B0604030504040204" pitchFamily="50" charset="-128"/>
                        </a:rPr>
                        <a:t>１位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２位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b="0" u="none" dirty="0">
                          <a:latin typeface="Meiryo UI" panose="020B0604030504040204" pitchFamily="50" charset="-128"/>
                          <a:ea typeface="Meiryo UI" panose="020B0604030504040204" pitchFamily="50" charset="-128"/>
                        </a:rPr>
                        <a:t>３位</a:t>
                      </a:r>
                      <a:endParaRPr kumimoji="1" lang="en-US" altLang="ja-JP" sz="800" b="0" u="none" dirty="0">
                        <a:latin typeface="Meiryo UI" panose="020B0604030504040204" pitchFamily="50" charset="-128"/>
                        <a:ea typeface="Meiryo UI" panose="020B0604030504040204" pitchFamily="50" charset="-128"/>
                      </a:endParaRPr>
                    </a:p>
                    <a:p>
                      <a:pPr algn="ctr">
                        <a:lnSpc>
                          <a:spcPts val="850"/>
                        </a:lnSpc>
                      </a:pPr>
                      <a:r>
                        <a:rPr kumimoji="1" lang="ja-JP" altLang="en-US" sz="800" b="0" u="none" dirty="0">
                          <a:latin typeface="Meiryo UI" panose="020B0604030504040204" pitchFamily="50" charset="-128"/>
                          <a:ea typeface="Meiryo UI" panose="020B0604030504040204" pitchFamily="50" charset="-128"/>
                        </a:rPr>
                        <a:t>４</a:t>
                      </a:r>
                      <a:r>
                        <a:rPr kumimoji="1" lang="ja-JP" altLang="en-US" sz="800" dirty="0">
                          <a:latin typeface="Meiryo UI" panose="020B0604030504040204" pitchFamily="50" charset="-128"/>
                          <a:ea typeface="Meiryo UI" panose="020B0604030504040204" pitchFamily="50" charset="-128"/>
                        </a:rPr>
                        <a:t>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５位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６位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７位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u="none" dirty="0">
                          <a:latin typeface="Meiryo UI" panose="020B0604030504040204" pitchFamily="50" charset="-128"/>
                          <a:ea typeface="Meiryo UI" panose="020B0604030504040204" pitchFamily="50" charset="-128"/>
                        </a:rPr>
                        <a:t>７位</a:t>
                      </a:r>
                      <a:endParaRPr kumimoji="1" lang="en-US" altLang="ja-JP" sz="800" u="none"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９位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en-US" altLang="ja-JP" sz="800" b="1" u="sng" dirty="0">
                          <a:latin typeface="Meiryo UI" panose="020B0604030504040204" pitchFamily="50" charset="-128"/>
                          <a:ea typeface="Meiryo UI" panose="020B0604030504040204" pitchFamily="50" charset="-128"/>
                        </a:rPr>
                        <a:t>10</a:t>
                      </a:r>
                      <a:r>
                        <a:rPr kumimoji="1" lang="ja-JP" altLang="en-US" sz="800" b="1" u="sng" dirty="0">
                          <a:latin typeface="Meiryo UI" panose="020B0604030504040204" pitchFamily="50" charset="-128"/>
                          <a:ea typeface="Meiryo UI" panose="020B0604030504040204" pitchFamily="50" charset="-128"/>
                        </a:rPr>
                        <a:t>位</a:t>
                      </a:r>
                      <a:endParaRPr kumimoji="1" lang="en-US" altLang="ja-JP" sz="800" b="1" u="sng" dirty="0">
                        <a:latin typeface="Meiryo UI" panose="020B0604030504040204" pitchFamily="50" charset="-128"/>
                        <a:ea typeface="Meiryo UI" panose="020B0604030504040204" pitchFamily="50" charset="-128"/>
                      </a:endParaRPr>
                    </a:p>
                    <a:p>
                      <a:pPr algn="ctr">
                        <a:lnSpc>
                          <a:spcPts val="850"/>
                        </a:lnSpc>
                      </a:pPr>
                      <a:r>
                        <a:rPr kumimoji="1" lang="en-US" altLang="ja-JP" sz="800" dirty="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位</a:t>
                      </a:r>
                    </a:p>
                  </a:txBody>
                  <a:tcPr marL="0" marR="0">
                    <a:lnR w="12700" cap="flat" cmpd="sng" algn="ctr">
                      <a:solidFill>
                        <a:schemeClr val="tx1"/>
                      </a:solidFill>
                      <a:prstDash val="dash"/>
                      <a:round/>
                      <a:headEnd type="none" w="med" len="med"/>
                      <a:tailEnd type="none" w="med" len="med"/>
                    </a:lnR>
                  </a:tcPr>
                </a:tc>
                <a:tc>
                  <a:txBody>
                    <a:bodyPr/>
                    <a:lstStyle/>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７位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８位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２位</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８位</a:t>
                      </a:r>
                      <a:endParaRPr kumimoji="1" lang="en-US" altLang="ja-JP" sz="800" dirty="0">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tcPr>
                </a:tc>
                <a:tc>
                  <a:txBody>
                    <a:bodyPr/>
                    <a:lstStyle/>
                    <a:p>
                      <a:pPr>
                        <a:lnSpc>
                          <a:spcPts val="850"/>
                        </a:lnSpc>
                      </a:pPr>
                      <a:r>
                        <a:rPr kumimoji="1" lang="ja-JP" altLang="en-US" sz="800" dirty="0">
                          <a:latin typeface="Meiryo UI" panose="020B0604030504040204" pitchFamily="50" charset="-128"/>
                          <a:ea typeface="Meiryo UI" panose="020B0604030504040204" pitchFamily="50" charset="-128"/>
                        </a:rPr>
                        <a:t>ウィーン</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コペンハーゲン</a:t>
                      </a:r>
                    </a:p>
                    <a:p>
                      <a:pPr>
                        <a:lnSpc>
                          <a:spcPts val="850"/>
                        </a:lnSpc>
                      </a:pPr>
                      <a:r>
                        <a:rPr kumimoji="1" lang="ja-JP" altLang="en-US" sz="800" dirty="0">
                          <a:latin typeface="Meiryo UI" panose="020B0604030504040204" pitchFamily="50" charset="-128"/>
                          <a:ea typeface="Meiryo UI" panose="020B0604030504040204" pitchFamily="50" charset="-128"/>
                        </a:rPr>
                        <a:t>チューリッヒ</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カルガリー</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バンクーバー</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ジュネーブ</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フランクフルト</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トロント</a:t>
                      </a:r>
                    </a:p>
                    <a:p>
                      <a:pPr>
                        <a:lnSpc>
                          <a:spcPts val="850"/>
                        </a:lnSpc>
                      </a:pPr>
                      <a:r>
                        <a:rPr kumimoji="1" lang="ja-JP" altLang="en-US" sz="800" dirty="0">
                          <a:latin typeface="Meiryo UI" panose="020B0604030504040204" pitchFamily="50" charset="-128"/>
                          <a:ea typeface="Meiryo UI" panose="020B0604030504040204" pitchFamily="50" charset="-128"/>
                        </a:rPr>
                        <a:t>アムステルダム</a:t>
                      </a:r>
                      <a:endParaRPr kumimoji="1" lang="en-US" altLang="ja-JP" sz="800" dirty="0">
                        <a:latin typeface="Meiryo UI" panose="020B0604030504040204" pitchFamily="50" charset="-128"/>
                        <a:ea typeface="Meiryo UI" panose="020B0604030504040204" pitchFamily="50" charset="-128"/>
                      </a:endParaRPr>
                    </a:p>
                    <a:p>
                      <a:pPr>
                        <a:lnSpc>
                          <a:spcPts val="850"/>
                        </a:lnSpc>
                      </a:pPr>
                      <a:r>
                        <a:rPr kumimoji="1" lang="ja-JP" altLang="en-US" sz="800" b="1" u="sng" dirty="0">
                          <a:latin typeface="Meiryo UI" panose="020B0604030504040204" pitchFamily="50" charset="-128"/>
                          <a:ea typeface="Meiryo UI" panose="020B0604030504040204" pitchFamily="50" charset="-128"/>
                        </a:rPr>
                        <a:t>大阪</a:t>
                      </a:r>
                      <a:endParaRPr kumimoji="1" lang="en-US" altLang="ja-JP" sz="800" b="1" u="sng" dirty="0">
                        <a:latin typeface="Meiryo UI" panose="020B0604030504040204" pitchFamily="50" charset="-128"/>
                        <a:ea typeface="Meiryo UI" panose="020B0604030504040204" pitchFamily="50" charset="-128"/>
                      </a:endParaRPr>
                    </a:p>
                    <a:p>
                      <a:pPr>
                        <a:lnSpc>
                          <a:spcPts val="850"/>
                        </a:lnSpc>
                      </a:pPr>
                      <a:r>
                        <a:rPr kumimoji="1" lang="ja-JP" altLang="en-US" sz="800" dirty="0">
                          <a:latin typeface="Meiryo UI" panose="020B0604030504040204" pitchFamily="50" charset="-128"/>
                          <a:ea typeface="Meiryo UI" panose="020B0604030504040204" pitchFamily="50" charset="-128"/>
                        </a:rPr>
                        <a:t>メルボルン</a:t>
                      </a:r>
                    </a:p>
                  </a:txBody>
                  <a:tcPr marL="36000" marR="36000"/>
                </a:tc>
                <a:tc>
                  <a:txBody>
                    <a:bodyPr/>
                    <a:lstStyle/>
                    <a:p>
                      <a:pPr algn="ctr">
                        <a:lnSpc>
                          <a:spcPts val="850"/>
                        </a:lnSpc>
                      </a:pPr>
                      <a:r>
                        <a:rPr kumimoji="1" lang="en-US" altLang="ja-JP" sz="800" dirty="0">
                          <a:latin typeface="Meiryo UI" panose="020B0604030504040204" pitchFamily="50" charset="-128"/>
                          <a:ea typeface="Meiryo UI" panose="020B0604030504040204" pitchFamily="50" charset="-128"/>
                        </a:rPr>
                        <a:t>99.1</a:t>
                      </a:r>
                    </a:p>
                    <a:p>
                      <a:pPr algn="ctr">
                        <a:lnSpc>
                          <a:spcPts val="850"/>
                        </a:lnSpc>
                      </a:pPr>
                      <a:r>
                        <a:rPr kumimoji="1" lang="en-US" altLang="ja-JP" sz="800" dirty="0">
                          <a:latin typeface="Meiryo UI" panose="020B0604030504040204" pitchFamily="50" charset="-128"/>
                          <a:ea typeface="Meiryo UI" panose="020B0604030504040204" pitchFamily="50" charset="-128"/>
                        </a:rPr>
                        <a:t>98.0</a:t>
                      </a:r>
                    </a:p>
                    <a:p>
                      <a:pPr algn="ctr">
                        <a:lnSpc>
                          <a:spcPts val="850"/>
                        </a:lnSpc>
                      </a:pPr>
                      <a:r>
                        <a:rPr kumimoji="1" lang="en-US" altLang="ja-JP" sz="800" dirty="0">
                          <a:latin typeface="Meiryo UI" panose="020B0604030504040204" pitchFamily="50" charset="-128"/>
                          <a:ea typeface="Meiryo UI" panose="020B0604030504040204" pitchFamily="50" charset="-128"/>
                        </a:rPr>
                        <a:t>96.3</a:t>
                      </a:r>
                    </a:p>
                    <a:p>
                      <a:pPr algn="ctr">
                        <a:lnSpc>
                          <a:spcPts val="850"/>
                        </a:lnSpc>
                      </a:pPr>
                      <a:r>
                        <a:rPr kumimoji="1" lang="en-US" altLang="ja-JP" sz="800" dirty="0">
                          <a:latin typeface="Meiryo UI" panose="020B0604030504040204" pitchFamily="50" charset="-128"/>
                          <a:ea typeface="Meiryo UI" panose="020B0604030504040204" pitchFamily="50" charset="-128"/>
                        </a:rPr>
                        <a:t>96.3</a:t>
                      </a:r>
                    </a:p>
                    <a:p>
                      <a:pPr algn="ctr">
                        <a:lnSpc>
                          <a:spcPts val="850"/>
                        </a:lnSpc>
                      </a:pPr>
                      <a:r>
                        <a:rPr kumimoji="1" lang="en-US" altLang="ja-JP" sz="800" dirty="0">
                          <a:latin typeface="Meiryo UI" panose="020B0604030504040204" pitchFamily="50" charset="-128"/>
                          <a:ea typeface="Meiryo UI" panose="020B0604030504040204" pitchFamily="50" charset="-128"/>
                        </a:rPr>
                        <a:t>96.1</a:t>
                      </a:r>
                    </a:p>
                    <a:p>
                      <a:pPr algn="ctr">
                        <a:lnSpc>
                          <a:spcPts val="850"/>
                        </a:lnSpc>
                      </a:pPr>
                      <a:r>
                        <a:rPr kumimoji="1" lang="en-US" altLang="ja-JP" sz="800" dirty="0">
                          <a:latin typeface="Meiryo UI" panose="020B0604030504040204" pitchFamily="50" charset="-128"/>
                          <a:ea typeface="Meiryo UI" panose="020B0604030504040204" pitchFamily="50" charset="-128"/>
                        </a:rPr>
                        <a:t>95.9</a:t>
                      </a:r>
                    </a:p>
                    <a:p>
                      <a:pPr algn="ctr">
                        <a:lnSpc>
                          <a:spcPts val="850"/>
                        </a:lnSpc>
                      </a:pPr>
                      <a:r>
                        <a:rPr kumimoji="1" lang="en-US" altLang="ja-JP" sz="800" u="none" dirty="0">
                          <a:latin typeface="Meiryo UI" panose="020B0604030504040204" pitchFamily="50" charset="-128"/>
                          <a:ea typeface="Meiryo UI" panose="020B0604030504040204" pitchFamily="50" charset="-128"/>
                        </a:rPr>
                        <a:t>95.7</a:t>
                      </a:r>
                    </a:p>
                    <a:p>
                      <a:pPr algn="ctr">
                        <a:lnSpc>
                          <a:spcPts val="850"/>
                        </a:lnSpc>
                      </a:pPr>
                      <a:r>
                        <a:rPr kumimoji="1" lang="en-US" altLang="ja-JP" sz="800" dirty="0">
                          <a:latin typeface="Meiryo UI" panose="020B0604030504040204" pitchFamily="50" charset="-128"/>
                          <a:ea typeface="Meiryo UI" panose="020B0604030504040204" pitchFamily="50" charset="-128"/>
                        </a:rPr>
                        <a:t>95.4</a:t>
                      </a:r>
                    </a:p>
                    <a:p>
                      <a:pPr algn="ctr">
                        <a:lnSpc>
                          <a:spcPts val="850"/>
                        </a:lnSpc>
                      </a:pPr>
                      <a:r>
                        <a:rPr kumimoji="1" lang="en-US" altLang="ja-JP" sz="800" dirty="0">
                          <a:latin typeface="Meiryo UI" panose="020B0604030504040204" pitchFamily="50" charset="-128"/>
                          <a:ea typeface="Meiryo UI" panose="020B0604030504040204" pitchFamily="50" charset="-128"/>
                        </a:rPr>
                        <a:t>95.3</a:t>
                      </a:r>
                    </a:p>
                    <a:p>
                      <a:pPr marL="0" marR="0" lvl="0" indent="0" algn="ctr" defTabSz="914400" rtl="0" eaLnBrk="1" fontAlgn="auto" latinLnBrk="0" hangingPunct="1">
                        <a:lnSpc>
                          <a:spcPts val="850"/>
                        </a:lnSpc>
                        <a:spcBef>
                          <a:spcPts val="0"/>
                        </a:spcBef>
                        <a:spcAft>
                          <a:spcPts val="0"/>
                        </a:spcAft>
                        <a:buClrTx/>
                        <a:buSzTx/>
                        <a:buFontTx/>
                        <a:buNone/>
                        <a:tabLst/>
                        <a:defRPr/>
                      </a:pPr>
                      <a:r>
                        <a:rPr kumimoji="1" lang="en-US" altLang="ja-JP" sz="800" b="1" u="sng" dirty="0">
                          <a:latin typeface="Meiryo UI" panose="020B0604030504040204" pitchFamily="50" charset="-128"/>
                          <a:ea typeface="Meiryo UI" panose="020B0604030504040204" pitchFamily="50" charset="-128"/>
                        </a:rPr>
                        <a:t>95.1</a:t>
                      </a:r>
                    </a:p>
                    <a:p>
                      <a:pPr marL="0" marR="0" lvl="0" indent="0" algn="ctr" defTabSz="914400" rtl="0" eaLnBrk="1" fontAlgn="auto" latinLnBrk="0" hangingPunct="1">
                        <a:lnSpc>
                          <a:spcPts val="85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95.1</a:t>
                      </a:r>
                      <a:endParaRPr kumimoji="1" lang="ja-JP" altLang="en-US" sz="800" dirty="0">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10001"/>
                  </a:ext>
                </a:extLst>
              </a:tr>
            </a:tbl>
          </a:graphicData>
        </a:graphic>
      </p:graphicFrame>
      <p:sp>
        <p:nvSpPr>
          <p:cNvPr id="125" name="正方形/長方形 124"/>
          <p:cNvSpPr/>
          <p:nvPr/>
        </p:nvSpPr>
        <p:spPr>
          <a:xfrm>
            <a:off x="7382204" y="333925"/>
            <a:ext cx="1554403" cy="195814"/>
          </a:xfrm>
          <a:prstGeom prst="rect">
            <a:avLst/>
          </a:prstGeom>
          <a:ln>
            <a:solidFill>
              <a:schemeClr val="bg1">
                <a:lumMod val="75000"/>
              </a:schemeClr>
            </a:solidFill>
          </a:ln>
        </p:spPr>
        <p:txBody>
          <a:bodyPr wrap="square" lIns="36000" tIns="36000" rIns="36000" bIns="360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世界の都市総合ランキング</a:t>
            </a:r>
            <a:endParaRPr kumimoji="0"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26" name="テキスト ボックス 125"/>
          <p:cNvSpPr txBox="1"/>
          <p:nvPr/>
        </p:nvSpPr>
        <p:spPr>
          <a:xfrm>
            <a:off x="7290649" y="2028616"/>
            <a:ext cx="2222710" cy="246221"/>
          </a:xfrm>
          <a:prstGeom prst="rect">
            <a:avLst/>
          </a:prstGeom>
          <a:noFill/>
        </p:spPr>
        <p:txBody>
          <a:bodyPr wrap="square" lIns="36000" rIns="36000" rtlCol="0">
            <a:spAutoFit/>
          </a:bodyPr>
          <a:lstStyle/>
          <a:p>
            <a:pPr marL="0" marR="0" lvl="0" indent="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出典：一般社団法人森記念財団　都市戦略研究所</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「世界の都市総合力ランキング</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概要版」</a:t>
            </a:r>
          </a:p>
        </p:txBody>
      </p:sp>
      <p:sp>
        <p:nvSpPr>
          <p:cNvPr id="127" name="テキスト ボックス 126"/>
          <p:cNvSpPr txBox="1"/>
          <p:nvPr/>
        </p:nvSpPr>
        <p:spPr>
          <a:xfrm>
            <a:off x="5412633" y="2159872"/>
            <a:ext cx="2014505" cy="261610"/>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出典：ザ・エコノミスト・インテリジェンス・ユニット</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(EIU)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The Global Liveability Index</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aphicFrame>
        <p:nvGraphicFramePr>
          <p:cNvPr id="128" name="表 127"/>
          <p:cNvGraphicFramePr>
            <a:graphicFrameLocks noGrp="1"/>
          </p:cNvGraphicFramePr>
          <p:nvPr/>
        </p:nvGraphicFramePr>
        <p:xfrm>
          <a:off x="7290649" y="585925"/>
          <a:ext cx="1759576" cy="1440180"/>
        </p:xfrm>
        <a:graphic>
          <a:graphicData uri="http://schemas.openxmlformats.org/drawingml/2006/table">
            <a:tbl>
              <a:tblPr firstRow="1" bandRow="1">
                <a:tableStyleId>{5940675A-B579-460E-94D1-54222C63F5DA}</a:tableStyleId>
              </a:tblPr>
              <a:tblGrid>
                <a:gridCol w="343332">
                  <a:extLst>
                    <a:ext uri="{9D8B030D-6E8A-4147-A177-3AD203B41FA5}">
                      <a16:colId xmlns:a16="http://schemas.microsoft.com/office/drawing/2014/main" val="20000"/>
                    </a:ext>
                  </a:extLst>
                </a:gridCol>
                <a:gridCol w="343332">
                  <a:extLst>
                    <a:ext uri="{9D8B030D-6E8A-4147-A177-3AD203B41FA5}">
                      <a16:colId xmlns:a16="http://schemas.microsoft.com/office/drawing/2014/main" val="20001"/>
                    </a:ext>
                  </a:extLst>
                </a:gridCol>
                <a:gridCol w="643747">
                  <a:extLst>
                    <a:ext uri="{9D8B030D-6E8A-4147-A177-3AD203B41FA5}">
                      <a16:colId xmlns:a16="http://schemas.microsoft.com/office/drawing/2014/main" val="20002"/>
                    </a:ext>
                  </a:extLst>
                </a:gridCol>
                <a:gridCol w="429165">
                  <a:extLst>
                    <a:ext uri="{9D8B030D-6E8A-4147-A177-3AD203B41FA5}">
                      <a16:colId xmlns:a16="http://schemas.microsoft.com/office/drawing/2014/main" val="20003"/>
                    </a:ext>
                  </a:extLst>
                </a:gridCol>
              </a:tblGrid>
              <a:tr h="180000">
                <a:tc>
                  <a:txBody>
                    <a:bodyPr/>
                    <a:lstStyle/>
                    <a:p>
                      <a:pPr algn="ctr">
                        <a:lnSpc>
                          <a:spcPts val="900"/>
                        </a:lnSpc>
                      </a:pPr>
                      <a:r>
                        <a:rPr kumimoji="1" lang="en-US" altLang="ja-JP" sz="700" dirty="0">
                          <a:solidFill>
                            <a:schemeClr val="tx1"/>
                          </a:solidFill>
                          <a:latin typeface="Meiryo UI" panose="020B0604030504040204" pitchFamily="50" charset="-128"/>
                          <a:ea typeface="Meiryo UI" panose="020B0604030504040204" pitchFamily="50" charset="-128"/>
                        </a:rPr>
                        <a:t>2022</a:t>
                      </a:r>
                      <a:endParaRPr kumimoji="1" lang="ja-JP" altLang="en-US" sz="700" dirty="0">
                        <a:solidFill>
                          <a:schemeClr val="tx1"/>
                        </a:solidFill>
                        <a:latin typeface="Meiryo UI" panose="020B0604030504040204" pitchFamily="50" charset="-128"/>
                        <a:ea typeface="Meiryo UI" panose="020B0604030504040204" pitchFamily="50" charset="-128"/>
                      </a:endParaRPr>
                    </a:p>
                  </a:txBody>
                  <a:tcPr marL="0" marR="0">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ts val="900"/>
                        </a:lnSpc>
                      </a:pPr>
                      <a:r>
                        <a:rPr kumimoji="1" lang="en-US" altLang="ja-JP" sz="700" dirty="0">
                          <a:solidFill>
                            <a:schemeClr val="tx1"/>
                          </a:solidFill>
                          <a:latin typeface="Meiryo UI" panose="020B0604030504040204" pitchFamily="50" charset="-128"/>
                          <a:ea typeface="Meiryo UI" panose="020B0604030504040204" pitchFamily="50" charset="-128"/>
                        </a:rPr>
                        <a:t>2021</a:t>
                      </a:r>
                      <a:endParaRPr kumimoji="1" lang="ja-JP" altLang="en-US" sz="700" dirty="0">
                        <a:solidFill>
                          <a:schemeClr val="tx1"/>
                        </a:solidFill>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lnSpc>
                          <a:spcPts val="900"/>
                        </a:lnSpc>
                      </a:pPr>
                      <a:r>
                        <a:rPr kumimoji="1" lang="ja-JP" altLang="en-US" sz="700" dirty="0">
                          <a:solidFill>
                            <a:schemeClr val="tx1"/>
                          </a:solidFill>
                          <a:latin typeface="Meiryo UI" panose="020B0604030504040204" pitchFamily="50" charset="-128"/>
                          <a:ea typeface="Meiryo UI" panose="020B0604030504040204" pitchFamily="50" charset="-128"/>
                        </a:rPr>
                        <a:t>都市名</a:t>
                      </a:r>
                    </a:p>
                  </a:txBody>
                  <a:tcPr marL="36000" marR="36000">
                    <a:solidFill>
                      <a:schemeClr val="accent1">
                        <a:lumMod val="40000"/>
                        <a:lumOff val="60000"/>
                      </a:schemeClr>
                    </a:solidFill>
                  </a:tcPr>
                </a:tc>
                <a:tc>
                  <a:txBody>
                    <a:bodyPr/>
                    <a:lstStyle/>
                    <a:p>
                      <a:pPr algn="ctr">
                        <a:lnSpc>
                          <a:spcPts val="900"/>
                        </a:lnSpc>
                      </a:pPr>
                      <a:r>
                        <a:rPr kumimoji="1" lang="ja-JP" altLang="en-US" sz="700" dirty="0">
                          <a:solidFill>
                            <a:schemeClr val="tx1"/>
                          </a:solidFill>
                          <a:latin typeface="Meiryo UI" panose="020B0604030504040204" pitchFamily="50" charset="-128"/>
                          <a:ea typeface="Meiryo UI" panose="020B0604030504040204" pitchFamily="50" charset="-128"/>
                        </a:rPr>
                        <a:t>点数</a:t>
                      </a:r>
                    </a:p>
                  </a:txBody>
                  <a:tcPr marL="36000" marR="36000">
                    <a:solidFill>
                      <a:schemeClr val="accent1">
                        <a:lumMod val="40000"/>
                        <a:lumOff val="60000"/>
                      </a:schemeClr>
                    </a:solidFill>
                  </a:tcPr>
                </a:tc>
                <a:extLst>
                  <a:ext uri="{0D108BD9-81ED-4DB2-BD59-A6C34878D82A}">
                    <a16:rowId xmlns:a16="http://schemas.microsoft.com/office/drawing/2014/main" val="10000"/>
                  </a:ext>
                </a:extLst>
              </a:tr>
              <a:tr h="1216273">
                <a:tc>
                  <a:txBody>
                    <a:bodyPr/>
                    <a:lstStyle/>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１位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２位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b="0" u="sng" dirty="0">
                          <a:solidFill>
                            <a:schemeClr val="tx1"/>
                          </a:solidFill>
                          <a:latin typeface="Meiryo UI" panose="020B0604030504040204" pitchFamily="50" charset="-128"/>
                          <a:ea typeface="Meiryo UI" panose="020B0604030504040204" pitchFamily="50" charset="-128"/>
                        </a:rPr>
                        <a:t>３位</a:t>
                      </a:r>
                      <a:endParaRPr kumimoji="1" lang="en-US" altLang="ja-JP" sz="800" b="0"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４位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５位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６位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36</a:t>
                      </a:r>
                      <a:r>
                        <a:rPr kumimoji="1" lang="ja-JP" altLang="en-US" sz="800" dirty="0">
                          <a:solidFill>
                            <a:schemeClr val="tx1"/>
                          </a:solidFill>
                          <a:latin typeface="Meiryo UI" panose="020B0604030504040204" pitchFamily="50" charset="-128"/>
                          <a:ea typeface="Meiryo UI" panose="020B0604030504040204" pitchFamily="50" charset="-128"/>
                        </a:rPr>
                        <a:t>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37</a:t>
                      </a:r>
                      <a:r>
                        <a:rPr kumimoji="1" lang="ja-JP" altLang="en-US" sz="800" b="1" u="sng" dirty="0">
                          <a:solidFill>
                            <a:schemeClr val="tx1"/>
                          </a:solidFill>
                          <a:latin typeface="Meiryo UI" panose="020B0604030504040204" pitchFamily="50" charset="-128"/>
                          <a:ea typeface="Meiryo UI" panose="020B0604030504040204" pitchFamily="50" charset="-128"/>
                        </a:rPr>
                        <a:t>位</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38</a:t>
                      </a:r>
                      <a:r>
                        <a:rPr kumimoji="1" lang="ja-JP" altLang="en-US" sz="800" dirty="0">
                          <a:solidFill>
                            <a:schemeClr val="tx1"/>
                          </a:solidFill>
                          <a:latin typeface="Meiryo UI" panose="020B0604030504040204" pitchFamily="50" charset="-128"/>
                          <a:ea typeface="Meiryo UI" panose="020B0604030504040204" pitchFamily="50" charset="-128"/>
                        </a:rPr>
                        <a:t>位</a:t>
                      </a:r>
                    </a:p>
                  </a:txBody>
                  <a:tcPr marL="36000" marR="36000">
                    <a:lnR w="12700" cap="flat" cmpd="sng" algn="ctr">
                      <a:solidFill>
                        <a:schemeClr val="tx1"/>
                      </a:solidFill>
                      <a:prstDash val="dash"/>
                      <a:round/>
                      <a:headEnd type="none" w="med" len="med"/>
                      <a:tailEnd type="none" w="med" len="med"/>
                    </a:lnR>
                  </a:tcPr>
                </a:tc>
                <a:tc>
                  <a:txBody>
                    <a:bodyPr/>
                    <a:lstStyle/>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１位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２位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b="0" u="sng" dirty="0">
                          <a:solidFill>
                            <a:schemeClr val="tx1"/>
                          </a:solidFill>
                          <a:latin typeface="Meiryo UI" panose="020B0604030504040204" pitchFamily="50" charset="-128"/>
                          <a:ea typeface="Meiryo UI" panose="020B0604030504040204" pitchFamily="50" charset="-128"/>
                        </a:rPr>
                        <a:t>３位</a:t>
                      </a:r>
                      <a:endParaRPr kumimoji="1" lang="en-US" altLang="ja-JP" sz="800" b="0"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４位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５位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６位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38</a:t>
                      </a:r>
                      <a:r>
                        <a:rPr kumimoji="1" lang="ja-JP" altLang="en-US" sz="800" dirty="0">
                          <a:solidFill>
                            <a:schemeClr val="tx1"/>
                          </a:solidFill>
                          <a:latin typeface="Meiryo UI" panose="020B0604030504040204" pitchFamily="50" charset="-128"/>
                          <a:ea typeface="Meiryo UI" panose="020B0604030504040204" pitchFamily="50" charset="-128"/>
                        </a:rPr>
                        <a:t>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36</a:t>
                      </a:r>
                      <a:r>
                        <a:rPr kumimoji="1" lang="ja-JP" altLang="en-US" sz="800" b="1" u="sng" dirty="0">
                          <a:solidFill>
                            <a:schemeClr val="tx1"/>
                          </a:solidFill>
                          <a:latin typeface="Meiryo UI" panose="020B0604030504040204" pitchFamily="50" charset="-128"/>
                          <a:ea typeface="Meiryo UI" panose="020B0604030504040204" pitchFamily="50" charset="-128"/>
                        </a:rPr>
                        <a:t>位</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43</a:t>
                      </a:r>
                      <a:r>
                        <a:rPr kumimoji="1" lang="ja-JP" altLang="en-US" sz="800" dirty="0">
                          <a:solidFill>
                            <a:schemeClr val="tx1"/>
                          </a:solidFill>
                          <a:latin typeface="Meiryo UI" panose="020B0604030504040204" pitchFamily="50" charset="-128"/>
                          <a:ea typeface="Meiryo UI" panose="020B0604030504040204" pitchFamily="50" charset="-128"/>
                        </a:rPr>
                        <a:t>位</a:t>
                      </a:r>
                    </a:p>
                  </a:txBody>
                  <a:tcPr marL="36000" marR="36000">
                    <a:lnL w="12700" cap="flat" cmpd="sng" algn="ctr">
                      <a:solidFill>
                        <a:schemeClr val="tx1"/>
                      </a:solidFill>
                      <a:prstDash val="dash"/>
                      <a:round/>
                      <a:headEnd type="none" w="med" len="med"/>
                      <a:tailEnd type="none" w="med" len="med"/>
                    </a:lnL>
                  </a:tcPr>
                </a:tc>
                <a:tc>
                  <a:txBody>
                    <a:bodyPr/>
                    <a:lstStyle/>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ロンドン</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ニューヨーク</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u="sng" dirty="0">
                          <a:solidFill>
                            <a:schemeClr val="tx1"/>
                          </a:solidFill>
                          <a:latin typeface="Meiryo UI" panose="020B0604030504040204" pitchFamily="50" charset="-128"/>
                          <a:ea typeface="Meiryo UI" panose="020B0604030504040204" pitchFamily="50" charset="-128"/>
                        </a:rPr>
                        <a:t>東京</a:t>
                      </a:r>
                      <a:endParaRPr kumimoji="1" lang="en-US" altLang="ja-JP" sz="800" u="sng"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パリ</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シンガポール</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アムステルダム</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台北</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b="1" u="sng" dirty="0">
                          <a:solidFill>
                            <a:schemeClr val="tx1"/>
                          </a:solidFill>
                          <a:latin typeface="Meiryo UI" panose="020B0604030504040204" pitchFamily="50" charset="-128"/>
                          <a:ea typeface="Meiryo UI" panose="020B0604030504040204" pitchFamily="50" charset="-128"/>
                        </a:rPr>
                        <a:t>大阪</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rPr>
                        <a:t>サンパウロ</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36000" marR="0"/>
                </a:tc>
                <a:tc>
                  <a:txBody>
                    <a:bodyPr/>
                    <a:lstStyle/>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1592.4</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1505.9</a:t>
                      </a:r>
                    </a:p>
                    <a:p>
                      <a:pPr algn="r">
                        <a:lnSpc>
                          <a:spcPts val="900"/>
                        </a:lnSpc>
                      </a:pPr>
                      <a:r>
                        <a:rPr kumimoji="1" lang="en-US" altLang="ja-JP" sz="800" u="sng" dirty="0">
                          <a:solidFill>
                            <a:schemeClr val="tx1"/>
                          </a:solidFill>
                          <a:latin typeface="Meiryo UI" panose="020B0604030504040204" pitchFamily="50" charset="-128"/>
                          <a:ea typeface="Meiryo UI" panose="020B0604030504040204" pitchFamily="50" charset="-128"/>
                        </a:rPr>
                        <a:t>1367.2</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1356.9</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1233.8</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1228.5</a:t>
                      </a: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963.1</a:t>
                      </a:r>
                    </a:p>
                    <a:p>
                      <a:pPr algn="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947.3</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904.3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10001"/>
                  </a:ext>
                </a:extLst>
              </a:tr>
            </a:tbl>
          </a:graphicData>
        </a:graphic>
      </p:graphicFrame>
      <p:cxnSp>
        <p:nvCxnSpPr>
          <p:cNvPr id="130" name="直線矢印コネクタ 129"/>
          <p:cNvCxnSpPr/>
          <p:nvPr/>
        </p:nvCxnSpPr>
        <p:spPr>
          <a:xfrm>
            <a:off x="620000" y="3531600"/>
            <a:ext cx="1960703" cy="208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2622892" y="4237065"/>
            <a:ext cx="50400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2" name="テキスト ボックス 131"/>
          <p:cNvSpPr txBox="1"/>
          <p:nvPr/>
        </p:nvSpPr>
        <p:spPr>
          <a:xfrm>
            <a:off x="187675" y="4436518"/>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7" name="テキスト ボックス 136"/>
          <p:cNvSpPr txBox="1"/>
          <p:nvPr/>
        </p:nvSpPr>
        <p:spPr>
          <a:xfrm>
            <a:off x="74057" y="2534899"/>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39" name="テキスト ボックス 138"/>
          <p:cNvSpPr txBox="1"/>
          <p:nvPr/>
        </p:nvSpPr>
        <p:spPr>
          <a:xfrm>
            <a:off x="-46714" y="223017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52" name="テキスト ボックス 151"/>
          <p:cNvSpPr txBox="1"/>
          <p:nvPr/>
        </p:nvSpPr>
        <p:spPr>
          <a:xfrm>
            <a:off x="89245"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55" name="テキスト ボックス 154"/>
          <p:cNvSpPr txBox="1"/>
          <p:nvPr/>
        </p:nvSpPr>
        <p:spPr>
          <a:xfrm>
            <a:off x="6290" y="4945724"/>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6" name="テキスト ボックス 155"/>
          <p:cNvSpPr txBox="1"/>
          <p:nvPr/>
        </p:nvSpPr>
        <p:spPr>
          <a:xfrm>
            <a:off x="2682118" y="6421986"/>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57" name="テキスト ボックス 156"/>
          <p:cNvSpPr txBox="1"/>
          <p:nvPr/>
        </p:nvSpPr>
        <p:spPr>
          <a:xfrm>
            <a:off x="102846" y="6685259"/>
            <a:ext cx="2997102"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159" name="テキスト ボックス 158"/>
          <p:cNvSpPr txBox="1"/>
          <p:nvPr/>
        </p:nvSpPr>
        <p:spPr>
          <a:xfrm>
            <a:off x="3637629" y="3587614"/>
            <a:ext cx="646331"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0" name="テキスト ボックス 159"/>
          <p:cNvSpPr txBox="1"/>
          <p:nvPr/>
        </p:nvSpPr>
        <p:spPr>
          <a:xfrm>
            <a:off x="3941632" y="3059287"/>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161" name="直線コネクタ 160"/>
          <p:cNvCxnSpPr/>
          <p:nvPr/>
        </p:nvCxnSpPr>
        <p:spPr>
          <a:xfrm flipH="1">
            <a:off x="3977900" y="3210406"/>
            <a:ext cx="70534" cy="9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a:endCxn id="159" idx="0"/>
          </p:cNvCxnSpPr>
          <p:nvPr/>
        </p:nvCxnSpPr>
        <p:spPr>
          <a:xfrm flipH="1">
            <a:off x="3960795" y="3470042"/>
            <a:ext cx="216381" cy="117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正方形/長方形 162"/>
          <p:cNvSpPr/>
          <p:nvPr/>
        </p:nvSpPr>
        <p:spPr>
          <a:xfrm>
            <a:off x="3435030" y="3851355"/>
            <a:ext cx="1897442" cy="303536"/>
          </a:xfrm>
          <a:prstGeom prst="rect">
            <a:avLst/>
          </a:prstGeom>
          <a:solidFill>
            <a:schemeClr val="bg1"/>
          </a:solidFill>
          <a:ln>
            <a:solidFill>
              <a:schemeClr val="bg1">
                <a:lumMod val="65000"/>
              </a:schemeClr>
            </a:solidFill>
          </a:ln>
        </p:spPr>
        <p:txBody>
          <a:bodyPr wrap="square" lIns="36000" tIns="36000" rIns="36000" bIns="36000" anchor="ctr" anchorCtr="0">
            <a:spAutoFit/>
          </a:bodyPr>
          <a:lstStyle/>
          <a:p>
            <a:pPr marL="0" marR="0" lvl="0" indent="0" algn="l" defTabSz="457200" rtl="0" eaLnBrk="1" fontAlgn="auto" latinLnBrk="0" hangingPunct="1">
              <a:lnSpc>
                <a:spcPts val="600"/>
              </a:lnSpc>
              <a:spcBef>
                <a:spcPts val="0"/>
              </a:spcBef>
              <a:spcAft>
                <a:spcPts val="0"/>
              </a:spcAft>
              <a:buClrTx/>
              <a:buSzTx/>
              <a:buFontTx/>
              <a:buNone/>
              <a:tabLst/>
              <a:defRPr/>
            </a:pPr>
            <a:r>
              <a:rPr kumimoji="0" lang="en-US" altLang="ja-JP"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将来負担比率とは</a:t>
            </a:r>
            <a:r>
              <a:rPr kumimoji="0" lang="en-US" altLang="ja-JP"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地方公共団体の借入金（地方債）など現在抱えている負債の大きさを、その地方公共団体の財政規模に対する割合</a:t>
            </a:r>
          </a:p>
        </p:txBody>
      </p:sp>
      <p:sp>
        <p:nvSpPr>
          <p:cNvPr id="164" name="テキスト ボックス 163"/>
          <p:cNvSpPr txBox="1"/>
          <p:nvPr/>
        </p:nvSpPr>
        <p:spPr>
          <a:xfrm>
            <a:off x="5560734" y="3834780"/>
            <a:ext cx="42511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165" name="テキスト ボックス 164"/>
          <p:cNvSpPr txBox="1"/>
          <p:nvPr/>
        </p:nvSpPr>
        <p:spPr>
          <a:xfrm>
            <a:off x="3376257" y="2814028"/>
            <a:ext cx="42511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166" name="円/楕円 38"/>
          <p:cNvSpPr/>
          <p:nvPr/>
        </p:nvSpPr>
        <p:spPr>
          <a:xfrm>
            <a:off x="5452874" y="3417767"/>
            <a:ext cx="213600" cy="42991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7" name="テキスト ボックス 166"/>
          <p:cNvSpPr txBox="1"/>
          <p:nvPr/>
        </p:nvSpPr>
        <p:spPr>
          <a:xfrm>
            <a:off x="8743053" y="4176144"/>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68" name="テキスト ボックス 167"/>
          <p:cNvSpPr txBox="1"/>
          <p:nvPr/>
        </p:nvSpPr>
        <p:spPr>
          <a:xfrm>
            <a:off x="3109088" y="2792564"/>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69" name="テキスト ボックス 168"/>
          <p:cNvSpPr txBox="1"/>
          <p:nvPr/>
        </p:nvSpPr>
        <p:spPr>
          <a:xfrm>
            <a:off x="3219764" y="4420590"/>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「地方公共団体の主要財政指標一覧」をもとに副首都推進局で作成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0" name="テキスト ボックス 169"/>
          <p:cNvSpPr txBox="1"/>
          <p:nvPr/>
        </p:nvSpPr>
        <p:spPr>
          <a:xfrm>
            <a:off x="3132000" y="2534899"/>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71" name="テキスト ボックス 170"/>
          <p:cNvSpPr txBox="1"/>
          <p:nvPr/>
        </p:nvSpPr>
        <p:spPr>
          <a:xfrm>
            <a:off x="5666474" y="41711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73" name="テキスト ボックス 172"/>
          <p:cNvSpPr txBox="1"/>
          <p:nvPr/>
        </p:nvSpPr>
        <p:spPr>
          <a:xfrm>
            <a:off x="6858778" y="3742447"/>
            <a:ext cx="723275"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4" name="テキスト ボックス 173"/>
          <p:cNvSpPr txBox="1"/>
          <p:nvPr/>
        </p:nvSpPr>
        <p:spPr>
          <a:xfrm>
            <a:off x="7878724" y="2887075"/>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175" name="直線コネクタ 174"/>
          <p:cNvCxnSpPr/>
          <p:nvPr/>
        </p:nvCxnSpPr>
        <p:spPr>
          <a:xfrm flipH="1">
            <a:off x="7846676" y="3044024"/>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flipH="1">
            <a:off x="7138653" y="3539475"/>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6066502" y="2796282"/>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79" name="テキスト ボックス 178"/>
          <p:cNvSpPr txBox="1"/>
          <p:nvPr/>
        </p:nvSpPr>
        <p:spPr>
          <a:xfrm>
            <a:off x="6238179" y="4415995"/>
            <a:ext cx="232903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180" name="テキスト ボックス 179"/>
          <p:cNvSpPr txBox="1"/>
          <p:nvPr/>
        </p:nvSpPr>
        <p:spPr>
          <a:xfrm>
            <a:off x="6144390" y="2555402"/>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02" name="テキスト ボックス 201"/>
          <p:cNvSpPr txBox="1"/>
          <p:nvPr/>
        </p:nvSpPr>
        <p:spPr>
          <a:xfrm>
            <a:off x="5634599" y="6366353"/>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207" name="テキスト ボックス 206"/>
          <p:cNvSpPr txBox="1"/>
          <p:nvPr/>
        </p:nvSpPr>
        <p:spPr>
          <a:xfrm>
            <a:off x="6134373"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09" name="テキスト ボックス 208"/>
          <p:cNvSpPr txBox="1"/>
          <p:nvPr/>
        </p:nvSpPr>
        <p:spPr>
          <a:xfrm>
            <a:off x="3099948" y="4975007"/>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210" name="テキスト ボックス 209"/>
          <p:cNvSpPr txBox="1"/>
          <p:nvPr/>
        </p:nvSpPr>
        <p:spPr>
          <a:xfrm>
            <a:off x="8731635" y="6384319"/>
            <a:ext cx="537038" cy="1831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211" name="テキスト ボックス 210"/>
          <p:cNvSpPr txBox="1"/>
          <p:nvPr/>
        </p:nvSpPr>
        <p:spPr>
          <a:xfrm>
            <a:off x="3143860" y="6601541"/>
            <a:ext cx="28800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：大阪府「大阪府の財政状況等について（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年度当初予算案</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の概要」をもとに副首都推進局で作成</a:t>
            </a:r>
          </a:p>
        </p:txBody>
      </p:sp>
      <p:sp>
        <p:nvSpPr>
          <p:cNvPr id="212" name="テキスト ボックス 211"/>
          <p:cNvSpPr txBox="1"/>
          <p:nvPr/>
        </p:nvSpPr>
        <p:spPr>
          <a:xfrm>
            <a:off x="3111809"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14" name="テキスト ボックス 213"/>
          <p:cNvSpPr txBox="1"/>
          <p:nvPr/>
        </p:nvSpPr>
        <p:spPr>
          <a:xfrm>
            <a:off x="6128953" y="6611910"/>
            <a:ext cx="2961472"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17" name="正方形/長方形 216"/>
          <p:cNvSpPr/>
          <p:nvPr/>
        </p:nvSpPr>
        <p:spPr>
          <a:xfrm>
            <a:off x="6179421" y="5162665"/>
            <a:ext cx="344703" cy="1294848"/>
          </a:xfrm>
          <a:prstGeom prst="rect">
            <a:avLst/>
          </a:prstGeom>
          <a:gradFill flip="none" rotWithShape="1">
            <a:gsLst>
              <a:gs pos="14000">
                <a:srgbClr val="6F89B7"/>
              </a:gs>
              <a:gs pos="0">
                <a:schemeClr val="accent1">
                  <a:lumMod val="67000"/>
                </a:schemeClr>
              </a:gs>
              <a:gs pos="100000">
                <a:schemeClr val="accent1">
                  <a:lumMod val="97000"/>
                  <a:lumOff val="3000"/>
                </a:schemeClr>
              </a:gs>
              <a:gs pos="49000">
                <a:schemeClr val="accent1">
                  <a:lumMod val="40000"/>
                  <a:lumOff val="60000"/>
                  <a:alpha val="23000"/>
                </a:schemeClr>
              </a:gs>
            </a:gsLst>
            <a:lin ang="0" scaled="1"/>
            <a:tileRect/>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8" name="正方形/長方形 217"/>
          <p:cNvSpPr/>
          <p:nvPr/>
        </p:nvSpPr>
        <p:spPr>
          <a:xfrm>
            <a:off x="6128039" y="5696198"/>
            <a:ext cx="467405" cy="255909"/>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減債基金</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借入累計額</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5,202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9" name="右矢印 218"/>
          <p:cNvSpPr/>
          <p:nvPr/>
        </p:nvSpPr>
        <p:spPr>
          <a:xfrm>
            <a:off x="6551914" y="5880576"/>
            <a:ext cx="100013" cy="149829"/>
          </a:xfrm>
          <a:prstGeom prst="rightArrow">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0" name="正方形/長方形 219"/>
          <p:cNvSpPr/>
          <p:nvPr/>
        </p:nvSpPr>
        <p:spPr>
          <a:xfrm>
            <a:off x="6095738" y="6438018"/>
            <a:ext cx="513588"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2001</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07</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1" name="正方形/長方形 220"/>
          <p:cNvSpPr/>
          <p:nvPr/>
        </p:nvSpPr>
        <p:spPr>
          <a:xfrm>
            <a:off x="6393064" y="5226554"/>
            <a:ext cx="386257" cy="1234685"/>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marL="0" marR="0" lvl="0" indent="0" algn="ctr" defTabSz="457200" rtl="0" eaLnBrk="1" fontAlgn="auto" latinLnBrk="0" hangingPunct="1">
              <a:lnSpc>
                <a:spcPts val="2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550" b="1" i="0" u="none" strike="noStrike" kern="1200" cap="none" spc="0" normalizeH="0" baseline="0" noProof="0" dirty="0">
                <a:ln>
                  <a:noFill/>
                </a:ln>
                <a:solidFill>
                  <a:prstClr val="black"/>
                </a:solidFill>
                <a:effectLst/>
                <a:uLnTx/>
                <a:uFillTx/>
                <a:latin typeface="Meiryo UI"/>
                <a:ea typeface="Meiryo UI"/>
                <a:cs typeface="+mn-cs"/>
              </a:rPr>
              <a:t>借入 ストップ</a:t>
            </a:r>
          </a:p>
        </p:txBody>
      </p:sp>
      <p:sp>
        <p:nvSpPr>
          <p:cNvPr id="222" name="角丸四角形 221"/>
          <p:cNvSpPr/>
          <p:nvPr/>
        </p:nvSpPr>
        <p:spPr>
          <a:xfrm>
            <a:off x="7974364" y="5283461"/>
            <a:ext cx="670516" cy="247280"/>
          </a:xfrm>
          <a:prstGeom prst="roundRect">
            <a:avLst/>
          </a:prstGeom>
          <a:ln w="9525">
            <a:solidFill>
              <a:schemeClr val="tx2"/>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22</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累計</a:t>
            </a:r>
            <a:endParaRPr kumimoji="1" lang="en-US" altLang="ja-JP" sz="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4,992</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1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3" name="正方形/長方形 222"/>
          <p:cNvSpPr/>
          <p:nvPr/>
        </p:nvSpPr>
        <p:spPr>
          <a:xfrm>
            <a:off x="6842599" y="5973138"/>
            <a:ext cx="22341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当初予算</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4" name="正方形/長方形 223"/>
          <p:cNvSpPr/>
          <p:nvPr/>
        </p:nvSpPr>
        <p:spPr>
          <a:xfrm>
            <a:off x="6887085" y="5511500"/>
            <a:ext cx="277915"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決算</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剰余金</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5" name="正方形/長方形 224"/>
          <p:cNvSpPr/>
          <p:nvPr/>
        </p:nvSpPr>
        <p:spPr>
          <a:xfrm>
            <a:off x="7235787" y="5275520"/>
            <a:ext cx="20224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月補正</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15" name="直線コネクタ 14"/>
          <p:cNvCxnSpPr/>
          <p:nvPr/>
        </p:nvCxnSpPr>
        <p:spPr>
          <a:xfrm>
            <a:off x="7138653" y="5616751"/>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229" name="直線コネクタ 228"/>
          <p:cNvCxnSpPr/>
          <p:nvPr/>
        </p:nvCxnSpPr>
        <p:spPr>
          <a:xfrm>
            <a:off x="7427138" y="5332339"/>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230" name="直線コネクタ 229"/>
          <p:cNvCxnSpPr/>
          <p:nvPr/>
        </p:nvCxnSpPr>
        <p:spPr>
          <a:xfrm>
            <a:off x="7020911" y="6100027"/>
            <a:ext cx="45105" cy="81337"/>
          </a:xfrm>
          <a:prstGeom prst="line">
            <a:avLst/>
          </a:prstGeom>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7075665" y="4963266"/>
            <a:ext cx="1537089"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これまでの減債基金の復元額</a:t>
            </a:r>
          </a:p>
        </p:txBody>
      </p:sp>
      <p:sp>
        <p:nvSpPr>
          <p:cNvPr id="74" name="テキスト ボックス 73"/>
          <p:cNvSpPr txBox="1"/>
          <p:nvPr/>
        </p:nvSpPr>
        <p:spPr>
          <a:xfrm>
            <a:off x="4250786" y="5398637"/>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75" name="直線矢印コネクタ 74"/>
          <p:cNvCxnSpPr/>
          <p:nvPr/>
        </p:nvCxnSpPr>
        <p:spPr>
          <a:xfrm flipV="1">
            <a:off x="3597921" y="5472569"/>
            <a:ext cx="1876395" cy="418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3652" y="2772061"/>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77" name="テキスト ボックス 76"/>
          <p:cNvSpPr txBox="1"/>
          <p:nvPr/>
        </p:nvSpPr>
        <p:spPr>
          <a:xfrm>
            <a:off x="6533099" y="5043767"/>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pic>
        <p:nvPicPr>
          <p:cNvPr id="5" name="図 4"/>
          <p:cNvPicPr>
            <a:picLocks noChangeAspect="1"/>
          </p:cNvPicPr>
          <p:nvPr/>
        </p:nvPicPr>
        <p:blipFill>
          <a:blip r:embed="rId8"/>
          <a:stretch>
            <a:fillRect/>
          </a:stretch>
        </p:blipFill>
        <p:spPr>
          <a:xfrm>
            <a:off x="85138" y="5092611"/>
            <a:ext cx="2804403" cy="1658256"/>
          </a:xfrm>
          <a:prstGeom prst="rect">
            <a:avLst/>
          </a:prstGeom>
        </p:spPr>
      </p:pic>
      <p:sp>
        <p:nvSpPr>
          <p:cNvPr id="72" name="テキスト ボックス 71"/>
          <p:cNvSpPr txBox="1"/>
          <p:nvPr/>
        </p:nvSpPr>
        <p:spPr>
          <a:xfrm>
            <a:off x="154295" y="192360"/>
            <a:ext cx="2484000" cy="2304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来阪外国人旅行者数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主要都市</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8" name="正方形/長方形 77"/>
          <p:cNvSpPr/>
          <p:nvPr/>
        </p:nvSpPr>
        <p:spPr>
          <a:xfrm>
            <a:off x="118903" y="419418"/>
            <a:ext cx="492443" cy="1846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79" name="テキスト ボックス 78"/>
          <p:cNvSpPr txBox="1"/>
          <p:nvPr/>
        </p:nvSpPr>
        <p:spPr>
          <a:xfrm>
            <a:off x="2256625" y="174934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80" name="正方形/長方形 79"/>
          <p:cNvSpPr/>
          <p:nvPr/>
        </p:nvSpPr>
        <p:spPr>
          <a:xfrm>
            <a:off x="156427" y="1976952"/>
            <a:ext cx="273311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出典：日本政府観光局（</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JNTO</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）「訪日外客統計」、観光庁「訪日外国人消費動向</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調査」、大阪観光局「来阪外客数の推移」をもとに副首都推進局で作成</a:t>
            </a:r>
          </a:p>
        </p:txBody>
      </p:sp>
      <p:sp>
        <p:nvSpPr>
          <p:cNvPr id="81" name="テキスト ボックス 80"/>
          <p:cNvSpPr txBox="1"/>
          <p:nvPr/>
        </p:nvSpPr>
        <p:spPr>
          <a:xfrm>
            <a:off x="57801" y="-33411"/>
            <a:ext cx="14714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インバウンド</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正方形/長方形 81"/>
          <p:cNvSpPr/>
          <p:nvPr/>
        </p:nvSpPr>
        <p:spPr>
          <a:xfrm>
            <a:off x="2858205" y="1864629"/>
            <a:ext cx="2497832" cy="24622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出典：大阪の再生・成長に向けた新戦略（ウィズコロナからポストコロナへ） データ集②（大阪経済や成長に向けた５つの重点分野関係）</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3" name="正方形/長方形 82"/>
          <p:cNvSpPr/>
          <p:nvPr/>
        </p:nvSpPr>
        <p:spPr>
          <a:xfrm>
            <a:off x="3128290" y="419418"/>
            <a:ext cx="1730363" cy="18466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84" name="正方形/長方形 4"/>
          <p:cNvSpPr>
            <a:spLocks noChangeArrowheads="1"/>
          </p:cNvSpPr>
          <p:nvPr/>
        </p:nvSpPr>
        <p:spPr bwMode="auto">
          <a:xfrm>
            <a:off x="2978389" y="2069989"/>
            <a:ext cx="18507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（観光庁</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「訪日外国人消費動向調査」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より作成）</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5" name="テキスト ボックス 84"/>
          <p:cNvSpPr txBox="1"/>
          <p:nvPr/>
        </p:nvSpPr>
        <p:spPr>
          <a:xfrm>
            <a:off x="2702504" y="191174"/>
            <a:ext cx="2484000" cy="230400"/>
          </a:xfrm>
          <a:prstGeom prst="rect">
            <a:avLst/>
          </a:prstGeom>
          <a:solidFill>
            <a:schemeClr val="accent2">
              <a:lumMod val="40000"/>
              <a:lumOff val="60000"/>
            </a:schemeClr>
          </a:solidFill>
          <a:ln>
            <a:solidFill>
              <a:schemeClr val="accent2"/>
            </a:solidFill>
          </a:ln>
        </p:spPr>
        <p:txBody>
          <a:bodyPr wrap="square" lIns="72000" r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訪日外国人の旅行消費単価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6" name="正方形/長方形 85"/>
          <p:cNvSpPr/>
          <p:nvPr/>
        </p:nvSpPr>
        <p:spPr>
          <a:xfrm>
            <a:off x="2903421" y="1717150"/>
            <a:ext cx="2509211" cy="220573"/>
          </a:xfrm>
          <a:prstGeom prst="rect">
            <a:avLst/>
          </a:prstGeom>
        </p:spPr>
        <p:txBody>
          <a:bodyPr wrap="square">
            <a:spAutoFit/>
          </a:bodyPr>
          <a:lstStyle/>
          <a:p>
            <a:pPr marL="177800" marR="0" lvl="0" indent="-177800" algn="l" defTabSz="457200" rtl="0" eaLnBrk="1" fontAlgn="auto" latinLnBrk="0" hangingPunct="1">
              <a:lnSpc>
                <a:spcPts val="5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訪日外国人</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トランジット、乗員、１年以上の滞在者等を除く日本を出国する</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7800" marR="0" lvl="0" indent="-177800" algn="l" defTabSz="457200" rtl="0" eaLnBrk="1" fontAlgn="auto" latinLnBrk="0" hangingPunct="1">
              <a:lnSpc>
                <a:spcPts val="5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訪日外国人旅行者</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87" name="図 86"/>
          <p:cNvPicPr>
            <a:picLocks noChangeAspect="1"/>
          </p:cNvPicPr>
          <p:nvPr/>
        </p:nvPicPr>
        <p:blipFill>
          <a:blip r:embed="rId9"/>
          <a:stretch>
            <a:fillRect/>
          </a:stretch>
        </p:blipFill>
        <p:spPr>
          <a:xfrm>
            <a:off x="189565" y="525404"/>
            <a:ext cx="2414225" cy="1530229"/>
          </a:xfrm>
          <a:prstGeom prst="rect">
            <a:avLst/>
          </a:prstGeom>
        </p:spPr>
      </p:pic>
      <p:pic>
        <p:nvPicPr>
          <p:cNvPr id="88" name="図 87"/>
          <p:cNvPicPr>
            <a:picLocks noChangeAspect="1"/>
          </p:cNvPicPr>
          <p:nvPr/>
        </p:nvPicPr>
        <p:blipFill>
          <a:blip r:embed="rId10"/>
          <a:stretch>
            <a:fillRect/>
          </a:stretch>
        </p:blipFill>
        <p:spPr>
          <a:xfrm>
            <a:off x="2807025" y="430729"/>
            <a:ext cx="2365453" cy="1402202"/>
          </a:xfrm>
          <a:prstGeom prst="rect">
            <a:avLst/>
          </a:prstGeom>
        </p:spPr>
      </p:pic>
      <p:sp>
        <p:nvSpPr>
          <p:cNvPr id="89" name="スライド番号プレースホルダー 1"/>
          <p:cNvSpPr>
            <a:spLocks noGrp="1"/>
          </p:cNvSpPr>
          <p:nvPr>
            <p:ph type="sldNum" sz="quarter" idx="12"/>
          </p:nvPr>
        </p:nvSpPr>
        <p:spPr>
          <a:xfrm>
            <a:off x="8456481" y="657714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92575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6232991" y="626167"/>
            <a:ext cx="2810500" cy="1676545"/>
          </a:xfrm>
          <a:prstGeom prst="rect">
            <a:avLst/>
          </a:prstGeom>
        </p:spPr>
      </p:pic>
      <p:pic>
        <p:nvPicPr>
          <p:cNvPr id="8" name="図 7"/>
          <p:cNvPicPr>
            <a:picLocks noChangeAspect="1"/>
          </p:cNvPicPr>
          <p:nvPr/>
        </p:nvPicPr>
        <p:blipFill>
          <a:blip r:embed="rId4"/>
          <a:stretch>
            <a:fillRect/>
          </a:stretch>
        </p:blipFill>
        <p:spPr>
          <a:xfrm>
            <a:off x="3099059" y="619366"/>
            <a:ext cx="2597121" cy="1658256"/>
          </a:xfrm>
          <a:prstGeom prst="rect">
            <a:avLst/>
          </a:prstGeom>
        </p:spPr>
      </p:pic>
      <p:pic>
        <p:nvPicPr>
          <p:cNvPr id="7" name="図 6"/>
          <p:cNvPicPr>
            <a:picLocks noChangeAspect="1"/>
          </p:cNvPicPr>
          <p:nvPr/>
        </p:nvPicPr>
        <p:blipFill>
          <a:blip r:embed="rId5"/>
          <a:stretch>
            <a:fillRect/>
          </a:stretch>
        </p:blipFill>
        <p:spPr>
          <a:xfrm>
            <a:off x="58067" y="754306"/>
            <a:ext cx="2810500" cy="1676545"/>
          </a:xfrm>
          <a:prstGeom prst="rect">
            <a:avLst/>
          </a:prstGeom>
        </p:spPr>
      </p:pic>
      <p:pic>
        <p:nvPicPr>
          <p:cNvPr id="6" name="図 5"/>
          <p:cNvPicPr>
            <a:picLocks noChangeAspect="1"/>
          </p:cNvPicPr>
          <p:nvPr/>
        </p:nvPicPr>
        <p:blipFill>
          <a:blip r:embed="rId6"/>
          <a:stretch>
            <a:fillRect/>
          </a:stretch>
        </p:blipFill>
        <p:spPr>
          <a:xfrm>
            <a:off x="87695" y="2963881"/>
            <a:ext cx="2164268" cy="1658256"/>
          </a:xfrm>
          <a:prstGeom prst="rect">
            <a:avLst/>
          </a:prstGeom>
        </p:spPr>
      </p:pic>
      <p:pic>
        <p:nvPicPr>
          <p:cNvPr id="5" name="図 4"/>
          <p:cNvPicPr>
            <a:picLocks noChangeAspect="1"/>
          </p:cNvPicPr>
          <p:nvPr/>
        </p:nvPicPr>
        <p:blipFill>
          <a:blip r:embed="rId7"/>
          <a:stretch>
            <a:fillRect/>
          </a:stretch>
        </p:blipFill>
        <p:spPr>
          <a:xfrm>
            <a:off x="2312980" y="3014642"/>
            <a:ext cx="2304488" cy="1658256"/>
          </a:xfrm>
          <a:prstGeom prst="rect">
            <a:avLst/>
          </a:prstGeom>
        </p:spPr>
      </p:pic>
      <p:pic>
        <p:nvPicPr>
          <p:cNvPr id="4" name="図 3"/>
          <p:cNvPicPr>
            <a:picLocks noChangeAspect="1"/>
          </p:cNvPicPr>
          <p:nvPr/>
        </p:nvPicPr>
        <p:blipFill>
          <a:blip r:embed="rId8"/>
          <a:stretch>
            <a:fillRect/>
          </a:stretch>
        </p:blipFill>
        <p:spPr>
          <a:xfrm>
            <a:off x="4632864" y="2974607"/>
            <a:ext cx="2164268" cy="1847248"/>
          </a:xfrm>
          <a:prstGeom prst="rect">
            <a:avLst/>
          </a:prstGeom>
        </p:spPr>
      </p:pic>
      <p:sp>
        <p:nvSpPr>
          <p:cNvPr id="130" name="テキスト ボックス 129"/>
          <p:cNvSpPr txBox="1"/>
          <p:nvPr/>
        </p:nvSpPr>
        <p:spPr>
          <a:xfrm>
            <a:off x="2363833" y="2664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32" name="テキスト ボックス 131"/>
          <p:cNvSpPr txBox="1"/>
          <p:nvPr/>
        </p:nvSpPr>
        <p:spPr>
          <a:xfrm>
            <a:off x="0" y="0"/>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49" name="テキスト ボックス 2"/>
          <p:cNvSpPr txBox="1">
            <a:spLocks noChangeArrowheads="1"/>
          </p:cNvSpPr>
          <p:nvPr/>
        </p:nvSpPr>
        <p:spPr bwMode="auto">
          <a:xfrm>
            <a:off x="3642814" y="5775832"/>
            <a:ext cx="4111915" cy="30777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a:t>
            </a:r>
            <a:r>
              <a:rPr kumimoji="0" lang="ja-JP" alt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「当てはまる」、「どちらかというと当てはまる」、「あまり当てはまらない」、　　　　　　　</a:t>
            </a:r>
            <a:r>
              <a:rPr kumimoji="0" 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
            </a:r>
            <a:br>
              <a:rPr kumimoji="0" 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br>
            <a:r>
              <a:rPr kumimoji="0" lang="ja-JP" alt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「全く当てはまらない」、「わからない」の五つの選択肢のうち、「わからない」は除いて集計。</a:t>
            </a:r>
            <a:endPar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0" name="正方形/長方形 149"/>
          <p:cNvSpPr/>
          <p:nvPr/>
        </p:nvSpPr>
        <p:spPr>
          <a:xfrm>
            <a:off x="261953" y="5921100"/>
            <a:ext cx="576000" cy="811925"/>
          </a:xfrm>
          <a:prstGeom prst="rect">
            <a:avLst/>
          </a:prstGeom>
          <a:noFill/>
          <a:ln w="57150">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1" name="図 150"/>
          <p:cNvPicPr>
            <a:picLocks noChangeAspect="1"/>
          </p:cNvPicPr>
          <p:nvPr/>
        </p:nvPicPr>
        <p:blipFill>
          <a:blip r:embed="rId9"/>
          <a:stretch>
            <a:fillRect/>
          </a:stretch>
        </p:blipFill>
        <p:spPr>
          <a:xfrm>
            <a:off x="3624496" y="5248250"/>
            <a:ext cx="4369882" cy="459615"/>
          </a:xfrm>
          <a:prstGeom prst="rect">
            <a:avLst/>
          </a:prstGeom>
        </p:spPr>
      </p:pic>
      <p:sp>
        <p:nvSpPr>
          <p:cNvPr id="152" name="テキスト ボックス 151"/>
          <p:cNvSpPr txBox="1"/>
          <p:nvPr/>
        </p:nvSpPr>
        <p:spPr>
          <a:xfrm>
            <a:off x="0" y="4877313"/>
            <a:ext cx="734071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府民アンケート　「大阪のまち」のイメージとして「成長している」がどの程度当てはまるか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4" name="テキスト ボックス 43"/>
          <p:cNvSpPr txBox="1"/>
          <p:nvPr/>
        </p:nvSpPr>
        <p:spPr>
          <a:xfrm>
            <a:off x="3232145" y="6554022"/>
            <a:ext cx="3892555"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出典：府政策マーケティングリサーチ「おおさか</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Q</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ネット」を活用した府民アンケート調査（</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年７月実施）</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1975888" y="429118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4" name="テキスト ボックス 53"/>
          <p:cNvSpPr txBox="1"/>
          <p:nvPr/>
        </p:nvSpPr>
        <p:spPr>
          <a:xfrm>
            <a:off x="6867779" y="2902587"/>
            <a:ext cx="45167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5" name="テキスト ボックス 54"/>
          <p:cNvSpPr txBox="1"/>
          <p:nvPr/>
        </p:nvSpPr>
        <p:spPr>
          <a:xfrm>
            <a:off x="6839990" y="4721437"/>
            <a:ext cx="213891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出典：大阪市「大阪市統計書」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57" name="テキスト ボックス 56"/>
          <p:cNvSpPr txBox="1"/>
          <p:nvPr/>
        </p:nvSpPr>
        <p:spPr>
          <a:xfrm>
            <a:off x="6999094" y="2664000"/>
            <a:ext cx="2062548" cy="23557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8" name="テキスト ボックス 57"/>
          <p:cNvSpPr txBox="1"/>
          <p:nvPr/>
        </p:nvSpPr>
        <p:spPr>
          <a:xfrm>
            <a:off x="8781587" y="434834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9" name="正方形/長方形 58"/>
          <p:cNvSpPr/>
          <p:nvPr/>
        </p:nvSpPr>
        <p:spPr>
          <a:xfrm>
            <a:off x="261520" y="5196114"/>
            <a:ext cx="1754307" cy="724986"/>
          </a:xfrm>
          <a:prstGeom prst="rect">
            <a:avLst/>
          </a:prstGeom>
          <a:noFill/>
          <a:ln w="57150">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1" name="テキスト ボックス 80"/>
          <p:cNvSpPr txBox="1"/>
          <p:nvPr/>
        </p:nvSpPr>
        <p:spPr>
          <a:xfrm>
            <a:off x="6999094" y="1579339"/>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大阪市</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2" name="テキスト ボックス 81"/>
          <p:cNvSpPr txBox="1"/>
          <p:nvPr/>
        </p:nvSpPr>
        <p:spPr>
          <a:xfrm>
            <a:off x="6962027" y="696003"/>
            <a:ext cx="90281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政令指定都市平均</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83" name="直線コネクタ 82"/>
          <p:cNvCxnSpPr/>
          <p:nvPr/>
        </p:nvCxnSpPr>
        <p:spPr>
          <a:xfrm flipH="1">
            <a:off x="7319454" y="855491"/>
            <a:ext cx="60202" cy="232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7280213" y="1273392"/>
            <a:ext cx="60505" cy="309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8777113" y="20506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7" name="テキスト ボックス 86"/>
          <p:cNvSpPr txBox="1"/>
          <p:nvPr/>
        </p:nvSpPr>
        <p:spPr>
          <a:xfrm>
            <a:off x="6217498" y="2325419"/>
            <a:ext cx="2559615"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出典：大阪市「健全化判断比率等の状況」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88" name="テキスト ボックス 87"/>
          <p:cNvSpPr txBox="1"/>
          <p:nvPr/>
        </p:nvSpPr>
        <p:spPr>
          <a:xfrm>
            <a:off x="6174388"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89" name="テキスト ボックス 88"/>
          <p:cNvSpPr txBox="1"/>
          <p:nvPr/>
        </p:nvSpPr>
        <p:spPr>
          <a:xfrm>
            <a:off x="313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1" name="テキスト ボックス 90"/>
          <p:cNvSpPr txBox="1"/>
          <p:nvPr/>
        </p:nvSpPr>
        <p:spPr>
          <a:xfrm>
            <a:off x="5521221" y="1774041"/>
            <a:ext cx="599844"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a:t>
            </a:r>
          </a:p>
        </p:txBody>
      </p:sp>
      <p:sp>
        <p:nvSpPr>
          <p:cNvPr id="93" name="テキスト ボックス 92"/>
          <p:cNvSpPr txBox="1"/>
          <p:nvPr/>
        </p:nvSpPr>
        <p:spPr>
          <a:xfrm>
            <a:off x="3507025" y="1580213"/>
            <a:ext cx="902811"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政令指定都市平均</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テキスト ボックス 93"/>
          <p:cNvSpPr txBox="1"/>
          <p:nvPr/>
        </p:nvSpPr>
        <p:spPr>
          <a:xfrm>
            <a:off x="4102403" y="930135"/>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5" name="直線コネクタ 94"/>
          <p:cNvCxnSpPr/>
          <p:nvPr/>
        </p:nvCxnSpPr>
        <p:spPr>
          <a:xfrm flipH="1">
            <a:off x="3952109" y="1055234"/>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3869835" y="1374877"/>
            <a:ext cx="73519" cy="20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3361096" y="739729"/>
            <a:ext cx="660758"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a:t>
            </a:r>
            <a:endPar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8" name="円/楕円 38"/>
          <p:cNvSpPr/>
          <p:nvPr/>
        </p:nvSpPr>
        <p:spPr>
          <a:xfrm>
            <a:off x="4566500" y="1273392"/>
            <a:ext cx="326630" cy="58991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9" name="テキスト ボックス 98"/>
          <p:cNvSpPr txBox="1"/>
          <p:nvPr/>
        </p:nvSpPr>
        <p:spPr>
          <a:xfrm>
            <a:off x="5384374" y="1951802"/>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00" name="テキスト ボックス 99"/>
          <p:cNvSpPr txBox="1"/>
          <p:nvPr/>
        </p:nvSpPr>
        <p:spPr>
          <a:xfrm>
            <a:off x="3058316" y="55511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01" name="テキスト ボックス 100"/>
          <p:cNvSpPr txBox="1"/>
          <p:nvPr/>
        </p:nvSpPr>
        <p:spPr>
          <a:xfrm>
            <a:off x="3126500" y="2339652"/>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「地方公共団体の主要財政指標一覧」をもとに副首都推進局で作成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2" name="テキスト ボックス 101"/>
          <p:cNvSpPr txBox="1"/>
          <p:nvPr/>
        </p:nvSpPr>
        <p:spPr>
          <a:xfrm>
            <a:off x="103597"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105" name="直線矢印コネクタ 104"/>
          <p:cNvCxnSpPr/>
          <p:nvPr/>
        </p:nvCxnSpPr>
        <p:spPr>
          <a:xfrm>
            <a:off x="435367" y="1240437"/>
            <a:ext cx="2333171" cy="450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48573" y="583130"/>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108" name="テキスト ボックス 107"/>
          <p:cNvSpPr txBox="1"/>
          <p:nvPr/>
        </p:nvSpPr>
        <p:spPr>
          <a:xfrm>
            <a:off x="197648" y="2343326"/>
            <a:ext cx="29954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出典：大阪市「財政のあらまし」「令和３年度　一般会計決算見込（速報版）」をもとに</a:t>
            </a:r>
            <a:endPar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dirty="0">
                <a:solidFill>
                  <a:prstClr val="black"/>
                </a:solidFill>
                <a:latin typeface="BIZ UDゴシック" panose="020B0400000000000000" pitchFamily="49" charset="-128"/>
                <a:ea typeface="BIZ UDゴシック" panose="020B0400000000000000" pitchFamily="49" charset="-128"/>
              </a:rPr>
              <a:t>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p>
        </p:txBody>
      </p:sp>
      <p:sp>
        <p:nvSpPr>
          <p:cNvPr id="112" name="テキスト ボックス 111"/>
          <p:cNvSpPr txBox="1"/>
          <p:nvPr/>
        </p:nvSpPr>
        <p:spPr>
          <a:xfrm>
            <a:off x="2672576" y="210876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6" name="テキスト ボックス 135"/>
          <p:cNvSpPr txBox="1"/>
          <p:nvPr/>
        </p:nvSpPr>
        <p:spPr>
          <a:xfrm>
            <a:off x="6100360" y="53170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16" name="テキスト ボックス 115"/>
          <p:cNvSpPr txBox="1"/>
          <p:nvPr/>
        </p:nvSpPr>
        <p:spPr>
          <a:xfrm>
            <a:off x="82520" y="2664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9" name="テキスト ボックス 118"/>
          <p:cNvSpPr txBox="1"/>
          <p:nvPr/>
        </p:nvSpPr>
        <p:spPr>
          <a:xfrm>
            <a:off x="180471" y="4628981"/>
            <a:ext cx="2141246"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123" name="テキスト ボックス 122"/>
          <p:cNvSpPr txBox="1"/>
          <p:nvPr/>
        </p:nvSpPr>
        <p:spPr>
          <a:xfrm>
            <a:off x="2392364" y="4611559"/>
            <a:ext cx="137127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出典</a:t>
            </a:r>
            <a:r>
              <a:rPr kumimoji="0"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：大阪市「財政状況資料集」をもとに</a:t>
            </a:r>
            <a:r>
              <a:rPr kumimoji="0" lang="en-US" altLang="ja-JP"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
            </a:r>
            <a:br>
              <a:rPr kumimoji="0" lang="en-US" altLang="ja-JP"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br>
            <a:r>
              <a:rPr kumimoji="0"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　　　　 副首都推進局で作成</a:t>
            </a:r>
          </a:p>
        </p:txBody>
      </p:sp>
      <p:sp>
        <p:nvSpPr>
          <p:cNvPr id="124" name="テキスト ボックス 123"/>
          <p:cNvSpPr txBox="1"/>
          <p:nvPr/>
        </p:nvSpPr>
        <p:spPr>
          <a:xfrm>
            <a:off x="3469154" y="3208957"/>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5" name="テキスト ボックス 124"/>
          <p:cNvSpPr txBox="1"/>
          <p:nvPr/>
        </p:nvSpPr>
        <p:spPr>
          <a:xfrm>
            <a:off x="2240221" y="2924128"/>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cxnSp>
        <p:nvCxnSpPr>
          <p:cNvPr id="126" name="直線矢印コネクタ 125"/>
          <p:cNvCxnSpPr/>
          <p:nvPr/>
        </p:nvCxnSpPr>
        <p:spPr>
          <a:xfrm flipV="1">
            <a:off x="3295537" y="3273337"/>
            <a:ext cx="964093" cy="288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3720582" y="4624152"/>
            <a:ext cx="957988"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2012</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年に基金を創設</a:t>
            </a:r>
          </a:p>
        </p:txBody>
      </p:sp>
      <p:sp>
        <p:nvSpPr>
          <p:cNvPr id="128" name="テキスト ボックス 127"/>
          <p:cNvSpPr txBox="1"/>
          <p:nvPr/>
        </p:nvSpPr>
        <p:spPr>
          <a:xfrm>
            <a:off x="4300953" y="434834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1" name="テキスト ボックス 130"/>
          <p:cNvSpPr txBox="1"/>
          <p:nvPr/>
        </p:nvSpPr>
        <p:spPr>
          <a:xfrm>
            <a:off x="12060" y="288679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0" name="テキスト ボックス 128"/>
          <p:cNvSpPr txBox="1"/>
          <p:nvPr/>
        </p:nvSpPr>
        <p:spPr>
          <a:xfrm>
            <a:off x="4643913" y="2662750"/>
            <a:ext cx="2267705" cy="230832"/>
          </a:xfrm>
          <a:prstGeom prst="rect">
            <a:avLst/>
          </a:prstGeom>
          <a:solidFill>
            <a:schemeClr val="accent2">
              <a:lumMod val="40000"/>
              <a:lumOff val="60000"/>
            </a:schemeClr>
          </a:solidFill>
          <a:ln>
            <a:solidFill>
              <a:schemeClr val="accent2"/>
            </a:solidFill>
          </a:ln>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財務リスクの処理</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阿倍野・オーク</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61" name="テキスト ボックス 46"/>
          <p:cNvSpPr txBox="1"/>
          <p:nvPr/>
        </p:nvSpPr>
        <p:spPr>
          <a:xfrm>
            <a:off x="4817971" y="4668490"/>
            <a:ext cx="1961114" cy="17697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出典：大阪市財政局資料をもとに副首都推進局で作成</a:t>
            </a:r>
          </a:p>
        </p:txBody>
      </p:sp>
      <p:sp>
        <p:nvSpPr>
          <p:cNvPr id="62" name="テキスト ボックス 47"/>
          <p:cNvSpPr txBox="1"/>
          <p:nvPr/>
        </p:nvSpPr>
        <p:spPr>
          <a:xfrm>
            <a:off x="4600170" y="4538535"/>
            <a:ext cx="514350"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3" name="テキスト ボックス 48"/>
          <p:cNvSpPr txBox="1"/>
          <p:nvPr/>
        </p:nvSpPr>
        <p:spPr>
          <a:xfrm>
            <a:off x="6518114" y="2872104"/>
            <a:ext cx="521942"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5" name="テキスト ボックス 64">
            <a:extLst>
              <a:ext uri="{FF2B5EF4-FFF2-40B4-BE49-F238E27FC236}">
                <a16:creationId xmlns:a16="http://schemas.microsoft.com/office/drawing/2014/main" id="{AC16A156-A727-4B76-B0B7-2994D84309E0}"/>
              </a:ext>
            </a:extLst>
          </p:cNvPr>
          <p:cNvSpPr txBox="1"/>
          <p:nvPr/>
        </p:nvSpPr>
        <p:spPr>
          <a:xfrm>
            <a:off x="6847326" y="4553414"/>
            <a:ext cx="220620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年度の市会・行政委員会等の増加は府費負担教職員制度の見直しによるもの</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2" name="図 1"/>
          <p:cNvPicPr>
            <a:picLocks noChangeAspect="1"/>
          </p:cNvPicPr>
          <p:nvPr/>
        </p:nvPicPr>
        <p:blipFill>
          <a:blip r:embed="rId10"/>
          <a:stretch>
            <a:fillRect/>
          </a:stretch>
        </p:blipFill>
        <p:spPr>
          <a:xfrm>
            <a:off x="-48573" y="5129605"/>
            <a:ext cx="4415988" cy="1693894"/>
          </a:xfrm>
          <a:prstGeom prst="rect">
            <a:avLst/>
          </a:prstGeom>
        </p:spPr>
      </p:pic>
      <p:pic>
        <p:nvPicPr>
          <p:cNvPr id="3" name="図 2"/>
          <p:cNvPicPr>
            <a:picLocks noChangeAspect="1"/>
          </p:cNvPicPr>
          <p:nvPr/>
        </p:nvPicPr>
        <p:blipFill>
          <a:blip r:embed="rId11"/>
          <a:stretch>
            <a:fillRect/>
          </a:stretch>
        </p:blipFill>
        <p:spPr>
          <a:xfrm>
            <a:off x="6911618" y="2982957"/>
            <a:ext cx="2158171" cy="1646063"/>
          </a:xfrm>
          <a:prstGeom prst="rect">
            <a:avLst/>
          </a:prstGeom>
        </p:spPr>
      </p:pic>
      <p:sp>
        <p:nvSpPr>
          <p:cNvPr id="66"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60572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0513322-FDDA-458F-97FB-86D32D326D81}"/>
              </a:ext>
            </a:extLst>
          </p:cNvPr>
          <p:cNvGraphicFramePr>
            <a:graphicFrameLocks noGrp="1"/>
          </p:cNvGraphicFramePr>
          <p:nvPr>
            <p:extLst>
              <p:ext uri="{D42A27DB-BD31-4B8C-83A1-F6EECF244321}">
                <p14:modId xmlns:p14="http://schemas.microsoft.com/office/powerpoint/2010/main" val="3337718939"/>
              </p:ext>
            </p:extLst>
          </p:nvPr>
        </p:nvGraphicFramePr>
        <p:xfrm>
          <a:off x="110463" y="648161"/>
          <a:ext cx="8919236" cy="5988166"/>
        </p:xfrm>
        <a:graphic>
          <a:graphicData uri="http://schemas.openxmlformats.org/drawingml/2006/table">
            <a:tbl>
              <a:tblPr firstRow="1" bandRow="1">
                <a:tableStyleId>{2D5ABB26-0587-4C30-8999-92F81FD0307C}</a:tableStyleId>
              </a:tblPr>
              <a:tblGrid>
                <a:gridCol w="676646">
                  <a:extLst>
                    <a:ext uri="{9D8B030D-6E8A-4147-A177-3AD203B41FA5}">
                      <a16:colId xmlns:a16="http://schemas.microsoft.com/office/drawing/2014/main" val="3822818661"/>
                    </a:ext>
                  </a:extLst>
                </a:gridCol>
                <a:gridCol w="2616491">
                  <a:extLst>
                    <a:ext uri="{9D8B030D-6E8A-4147-A177-3AD203B41FA5}">
                      <a16:colId xmlns:a16="http://schemas.microsoft.com/office/drawing/2014/main" val="2883665662"/>
                    </a:ext>
                  </a:extLst>
                </a:gridCol>
                <a:gridCol w="2705100">
                  <a:extLst>
                    <a:ext uri="{9D8B030D-6E8A-4147-A177-3AD203B41FA5}">
                      <a16:colId xmlns:a16="http://schemas.microsoft.com/office/drawing/2014/main" val="3922357223"/>
                    </a:ext>
                  </a:extLst>
                </a:gridCol>
                <a:gridCol w="2920999">
                  <a:extLst>
                    <a:ext uri="{9D8B030D-6E8A-4147-A177-3AD203B41FA5}">
                      <a16:colId xmlns:a16="http://schemas.microsoft.com/office/drawing/2014/main" val="1586775745"/>
                    </a:ext>
                  </a:extLst>
                </a:gridCol>
              </a:tblGrid>
              <a:tr h="279997">
                <a:tc>
                  <a:txBody>
                    <a:bodyPr/>
                    <a:lstStyle/>
                    <a:p>
                      <a:pPr algn="ctr">
                        <a:lnSpc>
                          <a:spcPct val="100000"/>
                        </a:lnSpc>
                      </a:pP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コペンハーゲン（デンマーク）</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マンチェスター（イギリス）</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トロント（カナダ）</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統治機構</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国：単一国家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地方：二層制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国：単一国家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地方：二層制（大都市は一層制）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国：連邦制国家</a:t>
                      </a: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地方：州により異なる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基礎自治体</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○コペンハーゲン</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90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55</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116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○トロント</a:t>
                      </a:r>
                    </a:p>
                    <a:p>
                      <a:pPr indent="101600" algn="l">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620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630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212774"/>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広域自治体</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○首都圏レギオン</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187</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:2,563</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○オンタリオ州</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1,398</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:108</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526912"/>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広域連携</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○グレーター・コペンハーゲン</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人口：約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440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　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26,181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5730" indent="-125730"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○グレーター・マンチェスター合同行政機構（</a:t>
                      </a:r>
                      <a:r>
                        <a:rPr 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GMCA</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:282</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:1,276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28068"/>
                  </a:ext>
                </a:extLst>
              </a:tr>
              <a:tr h="1774534">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政策展開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都市発展の</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流れ</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重工業の衰退に伴い、新産業育成による産業構造の転換や高失業率の克服が必要となる。このため、国において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・バイオ等の新産業育成に着手するとともに積極的労働市場政策を導入。早期に整備された</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CPR</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（国民番号）といった社会基盤を生かしてデジタル化を進め、また蓄積された医療情報を活用した薬品開発など、社会課題解決をめざした新産業を育成。</a:t>
                      </a:r>
                    </a:p>
                    <a:p>
                      <a:pPr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央政府が策定する明確な国家ビジョンを背景に、コペンハーゲン市を核として、「レギオン」や「グレーター・コペンハーゲン」レベルで産学官連携クラスターの形成や投資の促進等の取組を展開。カーボンニュートラルをめざしたスマートシティや人間中心のまちづくりを推進。</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産業革命の代表的都市として、綿工業等で発展。</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1930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年代以降、産業構造転換への立遅れ等により衰退。</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年代に入り、都市再生や産業再生政策により人口、雇用状況等も回復。保守党政権移行後の</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CA</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（合同行政機構）、</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LEP</a:t>
                      </a:r>
                      <a:r>
                        <a:rPr lang="ja-JP" sz="750" b="0"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シティ・ディール等の地域政策により、都市の成長・発展を通じた国の経済成長をめざす。</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国の政策を受け、マンチェスター市においては、産業遺産等を利用した都市再生や大学と市によるサイエンスパークを</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年に設置、</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2015</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年以降はスマートシティなどに取り組む。</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年に設立された</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GMCA</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おいても国の仕組みを活用し、交通インフラ整備や、一定の要件を満たす民間事業者による失業者への就職支援等の公共サービス改革や、エンタープライズゾーンの設置などグローバル企業誘致等に取り組む。</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世紀初頭、アメリカの３大自動車メーカーがデトロイトに近接しているオンタリオ州（トロント周辺）に進出。機械産業・金属加工業など関連産業の集積や、アメリカ主要都市へ近いことなど、優れた立地条件が強みとなり発展。リーマンショックの影響で、メキシコへの生産拠点の移転が進むが、現在もなお、自動車がカナダ最大の工業輸出品であり、近年は、</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EV</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生産へシフト。</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一方で、自国産業の育成にも取り組んでおり、</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年の「イノベーションスーパークラスター・イニシアチブ」などのイノベーション政策や、「カナダ</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戦略」などで、政府やオンタリオ州が多額の資金を大学や研究機関へ投入し、イノベーションハブである</a:t>
                      </a:r>
                      <a:r>
                        <a:rPr lang="en-US" sz="750" b="0" kern="100" dirty="0" err="1">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MaRS</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を中心に、</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産業が急速に成長。</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これらの取組により、カナダ政府やオンタリオ州が中心となり、トロント周辺を北米を代表する経済拠点へ発展させてきた。</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86332"/>
                  </a:ext>
                </a:extLst>
              </a:tr>
              <a:tr h="270279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支える</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仕組み</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「レギオン」レベルの取組</a:t>
                      </a: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GATE21</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2009</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年に首都圏レギオン、コペンハーゲン市、企業、研究機関等による</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NPO</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パートナー組織を設け、産官学連携の中心を担う独自のクラスターとして形成。グリーンエコノミーへの移行を目的とし、そのための課題解決方法を開発、展開。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自転車交通にかかる環境整備を進め、環境エネルギー、都市交通の課題解決に加え、市民の健康増進、社会保障コストの削減等に寄与。</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35255" indent="-135255"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○「グレーター・コペンハーゲン」レベル（デンマーク東部とスウェーデン南部の地域間）の取組</a:t>
                      </a:r>
                    </a:p>
                    <a:p>
                      <a:pPr marL="88900" lvl="0" indent="-88900" algn="l">
                        <a:lnSpc>
                          <a:spcPct val="100000"/>
                        </a:lnSpc>
                        <a:spcAft>
                          <a:spcPts val="0"/>
                        </a:spcAft>
                        <a:buFont typeface="メイリオ" panose="020B0604030504040204" pitchFamily="50" charset="-128"/>
                        <a:buChar char="・"/>
                      </a:pP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2015</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年に創設されたグレーター・コペンハーゲンによるグリーン憲章、労働憲章のとりまとめ、普及、グリーン、デジタル、ライフサイエンス等のソリューション開発等を企業、公的機関と連携して推進。</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コペンハーゲン投資局がグレーター・コペンハーゲン全域への投資促進と経済成長に向け、スタートアップ等を支援。</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マンチェスター市の取組</a:t>
                      </a:r>
                    </a:p>
                    <a:p>
                      <a:pPr marL="88900" lvl="0" indent="-88900" algn="l">
                        <a:lnSpc>
                          <a:spcPct val="100000"/>
                        </a:lnSpc>
                        <a:spcAft>
                          <a:spcPts val="0"/>
                        </a:spcAft>
                        <a:buFont typeface="メイリオ" panose="020B0604030504040204" pitchFamily="50" charset="-128"/>
                        <a:buChar char="・"/>
                        <a:tabLst>
                          <a:tab pos="88900" algn="l"/>
                        </a:tabLst>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「マンチェスター・サイエンスパーク」：大学、市のパートナーシップにより、ハイテク企業の育成と産業構造の多様化を通じたマンチェスター経済の活性化を目的。</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tabLst>
                          <a:tab pos="88900" algn="l"/>
                        </a:tabLst>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City Verve</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」：官民連携で進める、ヘルスケア、交通・運輸、エネルギー・環境、文化・コミュニティの分野での</a:t>
                      </a:r>
                      <a:r>
                        <a:rPr lang="en-US" sz="750" b="0" kern="0" dirty="0" err="1">
                          <a:effectLst/>
                          <a:latin typeface="BIZ UDゴシック" panose="020B0400000000000000" pitchFamily="49" charset="-128"/>
                          <a:ea typeface="BIZ UDゴシック" panose="020B0400000000000000" pitchFamily="49" charset="-128"/>
                          <a:cs typeface="ＭＳ Ｐゴシック" panose="020B0600070205080204" pitchFamily="50" charset="-128"/>
                        </a:rPr>
                        <a:t>IoT</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を活用したスマートシティ構築実験プロジェクト</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「グレーター・マンチェスター」の取組</a:t>
                      </a: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「シティ・ディール」等により、国と協定を締結し、特定の権限と財源を地方に移譲。地元資金による投資による税収増加分の一部を地元に還元する「アーンバック」を導入。</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LEP</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」により、交通網等の社会基盤整備や就業支援、生命科学分野の基金設立等を実施。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「エンタープライズソーン」制度を導入し、マンチェスター空港周辺に特区を設け、域外からの企業誘致を促進。</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国の取組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リーマンショック時は、主要産業である自動車産業へ重点支援。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1997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年に、カナダの大学・公的研究機関・非営利組織等を対象に、研究インフラ・機器に対する資金配分を行う、財団法人「カナダ・イノベーション基金」を設立。</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2015</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年に、イノベーション・科学経済開発省の下に投資の一元窓口となる「イノベーションカナダ」を設置し、イノベーターを支援。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2017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年に、「イノベーションスーパークラスター・イニシアチブ」や「カナダ</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AI</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戦略」を発表。</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AI</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研究施設「ベクター研究所」を開設。</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オンタリオ州の取組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1987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年に産業界と大学等との連携を強化するため、非営利組織「</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OCE</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（オンタリオ・センター・オブ・エクセレンス）」を設立し、産業界とアカデミアの共同研究開発や、大学発の技術の産業化等を支援。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2005</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年にカナダ企業と共同で創設した、非営利イノベーション支援組織「</a:t>
                      </a:r>
                      <a:r>
                        <a:rPr lang="en-US" sz="750" b="0" kern="1200" dirty="0" err="1">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MaRS</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」が、イノベーションハブとして、地域のスタートアップコミュニティの中核的役割。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トロント市の取組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トロント市へ一層制自治体として広範な権限を付与され、</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住民サービスの提供や公共交通の運営を行うとともに、スマートシティプロジェクトなどを推進。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539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447381"/>
                  </a:ext>
                </a:extLst>
              </a:tr>
            </a:tbl>
          </a:graphicData>
        </a:graphic>
      </p:graphicFrame>
      <p:sp>
        <p:nvSpPr>
          <p:cNvPr id="7" name="Rectangle 2"/>
          <p:cNvSpPr txBox="1">
            <a:spLocks noChangeArrowheads="1"/>
          </p:cNvSpPr>
          <p:nvPr/>
        </p:nvSpPr>
        <p:spPr>
          <a:xfrm>
            <a:off x="0" y="27751"/>
            <a:ext cx="9144000" cy="518350"/>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参考２　海外の成長都市の取組</a:t>
            </a:r>
          </a:p>
        </p:txBody>
      </p:sp>
      <p:sp>
        <p:nvSpPr>
          <p:cNvPr id="5" name="スライド番号プレースホルダー 1"/>
          <p:cNvSpPr>
            <a:spLocks noGrp="1"/>
          </p:cNvSpPr>
          <p:nvPr>
            <p:ph type="sldNum" sz="quarter" idx="12"/>
          </p:nvPr>
        </p:nvSpPr>
        <p:spPr>
          <a:xfrm>
            <a:off x="8344725" y="65474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6"/>
          <p:cNvSpPr txBox="1"/>
          <p:nvPr/>
        </p:nvSpPr>
        <p:spPr>
          <a:xfrm>
            <a:off x="5458263" y="-26325"/>
            <a:ext cx="3685737" cy="261610"/>
          </a:xfrm>
          <a:prstGeom prst="rect">
            <a:avLst/>
          </a:prstGeom>
          <a:noFill/>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2022.9.29</a:t>
            </a:r>
            <a:r>
              <a:rPr kumimoji="1" lang="ja-JP" altLang="en-US" sz="11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第７回副首都推進本部（大阪府市）会議</a:t>
            </a:r>
          </a:p>
        </p:txBody>
      </p:sp>
      <p:sp>
        <p:nvSpPr>
          <p:cNvPr id="10" name="タイトル 1"/>
          <p:cNvSpPr txBox="1">
            <a:spLocks/>
          </p:cNvSpPr>
          <p:nvPr/>
        </p:nvSpPr>
        <p:spPr>
          <a:xfrm>
            <a:off x="5452195" y="188427"/>
            <a:ext cx="3809372" cy="3560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l">
              <a:lnSpc>
                <a:spcPct val="100000"/>
              </a:lnSpc>
              <a:spcBef>
                <a:spcPts val="0"/>
              </a:spcBef>
              <a:defRPr/>
            </a:pPr>
            <a:r>
              <a:rPr kumimoji="1"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資料３　</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「副首都ビジョン」のバージョンアップに向けた意見交換会</a:t>
            </a:r>
            <a:r>
              <a:rPr lang="en-US" altLang="ja-JP"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中間論点整理</a:t>
            </a:r>
            <a:r>
              <a:rPr lang="en-US" altLang="ja-JP"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1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より抜粋・一部追記</a:t>
            </a:r>
            <a:endParaRPr kumimoji="1"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382253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123735" y="180462"/>
          <a:ext cx="8902699" cy="6182226"/>
        </p:xfrm>
        <a:graphic>
          <a:graphicData uri="http://schemas.openxmlformats.org/drawingml/2006/table">
            <a:tbl>
              <a:tblPr firstRow="1" bandRow="1">
                <a:tableStyleId>{2D5ABB26-0587-4C30-8999-92F81FD0307C}</a:tableStyleId>
              </a:tblPr>
              <a:tblGrid>
                <a:gridCol w="673099">
                  <a:extLst>
                    <a:ext uri="{9D8B030D-6E8A-4147-A177-3AD203B41FA5}">
                      <a16:colId xmlns:a16="http://schemas.microsoft.com/office/drawing/2014/main" val="3822818661"/>
                    </a:ext>
                  </a:extLst>
                </a:gridCol>
                <a:gridCol w="2475725">
                  <a:extLst>
                    <a:ext uri="{9D8B030D-6E8A-4147-A177-3AD203B41FA5}">
                      <a16:colId xmlns:a16="http://schemas.microsoft.com/office/drawing/2014/main" val="2883665662"/>
                    </a:ext>
                  </a:extLst>
                </a:gridCol>
                <a:gridCol w="2706218">
                  <a:extLst>
                    <a:ext uri="{9D8B030D-6E8A-4147-A177-3AD203B41FA5}">
                      <a16:colId xmlns:a16="http://schemas.microsoft.com/office/drawing/2014/main" val="3922357223"/>
                    </a:ext>
                  </a:extLst>
                </a:gridCol>
                <a:gridCol w="3047657">
                  <a:extLst>
                    <a:ext uri="{9D8B030D-6E8A-4147-A177-3AD203B41FA5}">
                      <a16:colId xmlns:a16="http://schemas.microsoft.com/office/drawing/2014/main" val="1586775745"/>
                    </a:ext>
                  </a:extLst>
                </a:gridCol>
              </a:tblGrid>
              <a:tr h="270197">
                <a:tc>
                  <a:txBody>
                    <a:bodyPr/>
                    <a:lstStyle/>
                    <a:p>
                      <a:pPr algn="ctr">
                        <a:lnSpc>
                          <a:spcPct val="100000"/>
                        </a:lnSpc>
                      </a:pP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シアトル（アメリカ）</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シンガポール</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深圳（中国）</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統治機構</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国：連邦制国家</a:t>
                      </a: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政府組織は三層制（連邦政府、州政府、地方政府）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国：自治体の無い都市国家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国：社会主義体制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地方：省級、地級、県級、郷級</a:t>
                      </a:r>
                      <a:r>
                        <a:rPr lang="en-US" alt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※直轄市、自治区等もあり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基礎自治体</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○シアトル</a:t>
                      </a:r>
                    </a:p>
                    <a:p>
                      <a:pPr indent="101600" algn="l">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76</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○シンガポール</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550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726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1,768</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1,997</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212774"/>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広域自治体</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○ワシントン州</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780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:172,189</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○広東省</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2,684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:179,800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526912"/>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広域連携</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○ピュージェット湾地域評議会</a:t>
                      </a:r>
                      <a:r>
                        <a:rPr lang="en-US" altLang="ja-JP" sz="800" b="0" kern="0" baseline="200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※1</a:t>
                      </a:r>
                      <a:endParaRPr lang="ja-JP" sz="8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人口：約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407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36,000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○グレーターベイエリア</a:t>
                      </a:r>
                      <a:r>
                        <a:rPr lang="en-US" altLang="ja-JP" sz="800" b="0" kern="0" baseline="200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6,800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56,000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28068"/>
                  </a:ext>
                </a:extLst>
              </a:tr>
              <a:tr h="2146300">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政策展開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都市発展の</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流れ</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古くから港湾都市として栄え、第１次世界大戦を契機に造船業が主要産業へ。また第２次世界大戦を契機に、ボーイング社を中心に航空宇宙産業都市として発展。冷戦終結により、ボーイング社が大規模なリストラを実施し、雇用減少。</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1990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年代前半に、マイクロソフト社が急成長。その後アマゾン社と共にクラウドサービスや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分野で世界をリード。</a:t>
                      </a:r>
                    </a:p>
                    <a:p>
                      <a:pPr algn="just">
                        <a:lnSpc>
                          <a:spcPct val="100000"/>
                        </a:lnSpc>
                        <a:spcAft>
                          <a:spcPts val="0"/>
                        </a:spcAft>
                      </a:pP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民間中心に産業構造が転換。マイクロソフト社を中心に、イノベーションハブを設置するワシントン大学やベンチャーキャピタル等とのエコシステム構築。ベンチャーキャピタルやエンジェル投資家からの資金供給もあり、多数のスタートアップが集積、経済が発展。民間を行政が下支えすることで、更なる成長を続け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土が狭く、人口も少ないため、国内市場が限られており、外国系企業依存による輸出志向型の成長を推進。国家主導の経済政策により、労働集約型から資本集約型への産業構造に転換。天然資源等を外国に依存す</a:t>
                      </a:r>
                      <a:r>
                        <a:rPr lang="ja-JP" alt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るなか</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で、人材を最大の資源とし、その育成にも重点。</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は、外資一辺倒から、地場中小企業やスタートアップ育成に取り組むとともに、外国人労働力への依存も見直し、自国民のリスキリングを重視。また、ハイテク産業や金融サービス業など、付加価値の高い産業の集積を進めている。</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優遇税制、ビジネス標準語としての英語の習得、国際標準に準拠する法体系や会計制度などのシンガポールの強みを生かし、都市として高いグローバル競争力を持つ。</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中央政府の改革開放路線として、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年、深圳市に外資からの先端技術の導入と輸出の拡大を目的として「経済特区」設置。</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香港に拠点を有する外資系企業が進出、海外からの電子部品を取引する交易市場が</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1988</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年に生まれ、エレクトロニクス産業の成長とともに巨大な電子部品市場に成長、「世界の工場」として発展。</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年、「国家級ハイテクパーク」の認定（南山区）。科学技術部（国）が地域クラスター形成事業を進め、パーク内に中国本土や香港などから有数な大学や研究所を誘致。</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関連分野をはじめ、これまで培ったものづくり（ハード）産業の集積と新たなソフト産業の集積、開発能力の向上がグローバル市場の需要対応力を高め、ハードとソフトが一体となって、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関連産業が発展。大量生産機能だけでなく、共通基盤の活用による多品種少量生産にも対応し、効率的に試作開発を実現する機能などを都市のエコシステムとして確立し、グローバルに人材、資金等の集積を進めて絶え間ない成長につなげている。</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2019</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年、党・国務院「中国の特色ある社会主義先行モデル区の深圳への設立支援に関する意見」発表、イノベーション都市としての発展が進む。</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86332"/>
                  </a:ext>
                </a:extLst>
              </a:tr>
              <a:tr h="2532346">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支える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仕組み</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シアトル市の取組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公共交通の充実などを推進。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ワシントン州の取組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ビジネスに対する税制優遇などの推進。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州立のワシントン大学による人材供給。</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「ピュージェット湾地域評議会」の取組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1991</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年に設置。地域交通資本を対象とし、交通需要管理や資本整備管理、資本投資に関する「地域交通計画」を策定。</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広域郡計画方針「</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VISION2050</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」を策定し、維持や改定作業を実施。</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地域内における経済動向、人口統計、交通状況に関する情報を整備。州関連行政機関と連携し、データベースを確立。</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indent="-88900"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「カスケーディア・イノベーション・コリドー」（ブリティッシュコロンビア州からオレゴン州に渡る北米西海岸）の取組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データサイエンス分野の共同研究や次世代のイノベーションリーダーの育成をめざす協働教育プログラムなどの教育活動。</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都市間高速鉄道の建設について審議。</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国の取組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建国当初から国主導で外国企業誘致を推進し、外国企業の進出に際し「経済開発庁」が一元的に対応。</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通信、金融、不動産、航空等の分野で政府系企業が産業振興をけん引。</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空港、港湾、工業団地・研究開発施設用地など、集中的に産業インフラを整備。</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シンガポールに国際統括拠点を置く企業への優遇制度を創設。</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アジアの金融センターとして、金融サービス機能の強化等を推進。</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1998</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年に金融自由化など改革を実施。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産業の高度化を進めるなか、</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2003</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年にバイオメディカル系研究開発拠点の開設など、高付加価値・創発型産業モデルへの移行を進める。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世界トップレベルのシンガポール大学は、積極的に外国人教員、研究者、学生を</a:t>
                      </a:r>
                      <a:r>
                        <a:rPr lang="ja-JP"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招</a:t>
                      </a:r>
                      <a:r>
                        <a:rPr lang="ja-JP" alt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へい</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2001</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職業訓練組織である「技能教育学院」を設置するなど、人材育成にも注力。</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研究革新</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起業</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計画</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2020</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により、健康・バイオ医療科学、エレクトロニクス（電子工学）等の重点分野への研究開発支援、外国人材を誘致。</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国の取組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経済特区に指定し、「技術、管理、知識、対外政策のそれぞれの窓口」に位置づけ。</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「計画単列市」に指定し、国の国民経済・社会発展五カ年計画に単独で編入。</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「国家級ハイテクパーク」認定により、地域クラスター形成事業を進める。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広東省の取組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2008</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a:t>
                      </a:r>
                      <a:r>
                        <a:rPr 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騰籠換鳥</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とう</a:t>
                      </a:r>
                      <a:r>
                        <a:rPr lang="ja-JP" alt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ろう</a:t>
                      </a:r>
                      <a:r>
                        <a:rPr lang="ja-JP" alt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かんちょう</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」政策により、労働集約型産業を郊外に移転させると同時に珠江デルタ地域に高度な産業や労働力を誘致し、省内の産業構造を転換・高度化。</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深圳市の取組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2011</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年に策定した「孔雀計画」等によりハイレベル人材の</a:t>
                      </a:r>
                      <a:r>
                        <a:rPr lang="ja-JP"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招へい</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深圳市と清華大学の共同出資による深圳清華研究所など、香港や中国本土有数の大学誘致を実施。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「深圳市創新投資集団有限公司」による官主導のリスクマネーの供給。</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大手企業と連携してスタートアップの支援を進める。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2019</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年に深圳証券取引場で知財証券化商品が上場し、「深圳モデル」として、複数の知財商品化のモデルに。</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447381"/>
                  </a:ext>
                </a:extLst>
              </a:tr>
            </a:tbl>
          </a:graphicData>
        </a:graphic>
      </p:graphicFrame>
      <p:sp>
        <p:nvSpPr>
          <p:cNvPr id="5" name="スライド番号プレースホルダー 1"/>
          <p:cNvSpPr>
            <a:spLocks noGrp="1"/>
          </p:cNvSpPr>
          <p:nvPr>
            <p:ph type="sldNum" sz="quarter" idx="12"/>
          </p:nvPr>
        </p:nvSpPr>
        <p:spPr>
          <a:xfrm>
            <a:off x="8344725" y="64458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p:cNvSpPr txBox="1"/>
          <p:nvPr/>
        </p:nvSpPr>
        <p:spPr>
          <a:xfrm>
            <a:off x="244384" y="6366770"/>
            <a:ext cx="5781765" cy="307777"/>
          </a:xfrm>
          <a:prstGeom prst="rect">
            <a:avLst/>
          </a:prstGeom>
          <a:noFill/>
        </p:spPr>
        <p:txBody>
          <a:bodyPr wrap="square" rtlCol="0">
            <a:spAutoFit/>
          </a:bodyPr>
          <a:lstStyle/>
          <a:p>
            <a:r>
              <a:rPr kumimoji="1" lang="en-US" altLang="ja-JP" sz="700" dirty="0">
                <a:latin typeface="BIZ UDゴシック" panose="020B0400000000000000" pitchFamily="49" charset="-128"/>
                <a:ea typeface="BIZ UDゴシック" panose="020B0400000000000000" pitchFamily="49" charset="-128"/>
              </a:rPr>
              <a:t>※</a:t>
            </a:r>
            <a:r>
              <a:rPr kumimoji="1" lang="ja-JP" altLang="en-US" sz="700" dirty="0">
                <a:latin typeface="BIZ UDゴシック" panose="020B0400000000000000" pitchFamily="49" charset="-128"/>
                <a:ea typeface="BIZ UDゴシック" panose="020B0400000000000000" pitchFamily="49" charset="-128"/>
              </a:rPr>
              <a:t>１　ピュージェット湾に面する４郡（</a:t>
            </a:r>
            <a:r>
              <a:rPr kumimoji="1" lang="en-US" altLang="ja-JP" sz="700" dirty="0">
                <a:latin typeface="BIZ UDゴシック" panose="020B0400000000000000" pitchFamily="49" charset="-128"/>
                <a:ea typeface="BIZ UDゴシック" panose="020B0400000000000000" pitchFamily="49" charset="-128"/>
              </a:rPr>
              <a:t>82</a:t>
            </a:r>
            <a:r>
              <a:rPr kumimoji="1" lang="ja-JP" altLang="en-US" sz="700" dirty="0">
                <a:latin typeface="BIZ UDゴシック" panose="020B0400000000000000" pitchFamily="49" charset="-128"/>
                <a:ea typeface="BIZ UDゴシック" panose="020B0400000000000000" pitchFamily="49" charset="-128"/>
              </a:rPr>
              <a:t>市町）によって構成される都市圏計画機構。</a:t>
            </a:r>
            <a:endParaRPr kumimoji="1" lang="en-US" altLang="ja-JP" sz="700" dirty="0">
              <a:latin typeface="BIZ UDゴシック" panose="020B0400000000000000" pitchFamily="49" charset="-128"/>
              <a:ea typeface="BIZ UDゴシック" panose="020B0400000000000000" pitchFamily="49" charset="-128"/>
            </a:endParaRPr>
          </a:p>
          <a:p>
            <a:r>
              <a:rPr kumimoji="1" lang="en-US" altLang="ja-JP" sz="700" dirty="0">
                <a:latin typeface="BIZ UDゴシック" panose="020B0400000000000000" pitchFamily="49" charset="-128"/>
                <a:ea typeface="BIZ UDゴシック" panose="020B0400000000000000" pitchFamily="49" charset="-128"/>
              </a:rPr>
              <a:t>※</a:t>
            </a:r>
            <a:r>
              <a:rPr kumimoji="1" lang="ja-JP" altLang="en-US" sz="700" dirty="0">
                <a:latin typeface="BIZ UDゴシック" panose="020B0400000000000000" pitchFamily="49" charset="-128"/>
                <a:ea typeface="BIZ UDゴシック" panose="020B0400000000000000" pitchFamily="49" charset="-128"/>
              </a:rPr>
              <a:t>２　香港、マカオ、広東省内９都市の経済一体化を推進する構想。</a:t>
            </a:r>
            <a:endParaRPr kumimoji="1" lang="en-US" altLang="ja-JP" sz="7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04433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4" name="表 3"/>
          <p:cNvGraphicFramePr>
            <a:graphicFrameLocks noGrp="1"/>
          </p:cNvGraphicFramePr>
          <p:nvPr/>
        </p:nvGraphicFramePr>
        <p:xfrm>
          <a:off x="32760" y="838174"/>
          <a:ext cx="4109660" cy="5510270"/>
        </p:xfrm>
        <a:graphic>
          <a:graphicData uri="http://schemas.openxmlformats.org/drawingml/2006/table">
            <a:tbl>
              <a:tblPr firstRow="1" firstCol="1" bandRow="1">
                <a:tableStyleId>{BC89EF96-8CEA-46FF-86C4-4CE0E7609802}</a:tableStyleId>
              </a:tblPr>
              <a:tblGrid>
                <a:gridCol w="829889">
                  <a:extLst>
                    <a:ext uri="{9D8B030D-6E8A-4147-A177-3AD203B41FA5}">
                      <a16:colId xmlns:a16="http://schemas.microsoft.com/office/drawing/2014/main" val="1455433597"/>
                    </a:ext>
                  </a:extLst>
                </a:gridCol>
                <a:gridCol w="1677562">
                  <a:extLst>
                    <a:ext uri="{9D8B030D-6E8A-4147-A177-3AD203B41FA5}">
                      <a16:colId xmlns:a16="http://schemas.microsoft.com/office/drawing/2014/main" val="231872666"/>
                    </a:ext>
                  </a:extLst>
                </a:gridCol>
                <a:gridCol w="777698">
                  <a:extLst>
                    <a:ext uri="{9D8B030D-6E8A-4147-A177-3AD203B41FA5}">
                      <a16:colId xmlns:a16="http://schemas.microsoft.com/office/drawing/2014/main" val="4225178002"/>
                    </a:ext>
                  </a:extLst>
                </a:gridCol>
                <a:gridCol w="824511">
                  <a:extLst>
                    <a:ext uri="{9D8B030D-6E8A-4147-A177-3AD203B41FA5}">
                      <a16:colId xmlns:a16="http://schemas.microsoft.com/office/drawing/2014/main" val="1532653979"/>
                    </a:ext>
                  </a:extLst>
                </a:gridCol>
              </a:tblGrid>
              <a:tr h="289657">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氏　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職　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専門分野等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分科会</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extLst>
                  <a:ext uri="{0D108BD9-81ED-4DB2-BD59-A6C34878D82A}">
                    <a16:rowId xmlns:a16="http://schemas.microsoft.com/office/drawing/2014/main" val="3058872054"/>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出雲 明子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明治大学専門職大学院</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ガバナンス研究科　専任教授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公共政策学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180590177"/>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伊藤 正次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東京都立大学法学部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都市行政論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348543840"/>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植木 まり子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パソナ日本創生大学校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執行役員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人材育成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87385510"/>
                  </a:ext>
                </a:extLst>
              </a:tr>
              <a:tr h="712882">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海老原 城一</a:t>
                      </a:r>
                    </a:p>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（第５回～）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アクセンチュア</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endParaRPr lang="ja-JP" sz="700" kern="100" dirty="0">
                        <a:effectLst/>
                        <a:latin typeface="BIZ UDゴシック" panose="020B0400000000000000" pitchFamily="49" charset="-128"/>
                        <a:ea typeface="BIZ UDゴシック" panose="020B0400000000000000" pitchFamily="49" charset="-128"/>
                      </a:endParaRP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ビジネスコンサルティング本部</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マネジング・ディレクター</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スマートシティ・公共サービス・サステナビリティ</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472106058"/>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大屋 雄裕</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慶應義塾大学法学部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法哲学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110372267"/>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岡井 有佳</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立命館大学理工学部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l">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都市工学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82395965"/>
                  </a:ext>
                </a:extLst>
              </a:tr>
              <a:tr h="5333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木下 祐輔</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大阪商業大学経済学部</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専任講師</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関西の経済動向</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地域経済学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3369639981"/>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野田 遊</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同志社大学政策学部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地方自治論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240632105"/>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藤田 香</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近畿大学総合社会学部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環境経済学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財政学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625280335"/>
                  </a:ext>
                </a:extLst>
              </a:tr>
              <a:tr h="5333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【座長】</a:t>
                      </a:r>
                    </a:p>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若林 厚仁</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日本総合研究所調査部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関西経済研究センター長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マクロ経済・</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関西の経済動向</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人材、産業、</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3620541585"/>
                  </a:ext>
                </a:extLst>
              </a:tr>
            </a:tbl>
          </a:graphicData>
        </a:graphic>
      </p:graphicFrame>
      <p:sp>
        <p:nvSpPr>
          <p:cNvPr id="10" name="テキスト ボックス 9"/>
          <p:cNvSpPr txBox="1"/>
          <p:nvPr/>
        </p:nvSpPr>
        <p:spPr>
          <a:xfrm>
            <a:off x="-20014" y="524435"/>
            <a:ext cx="3372813"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意見交換会メンバー</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1" name="テキスト ボックス 10"/>
          <p:cNvSpPr txBox="1"/>
          <p:nvPr/>
        </p:nvSpPr>
        <p:spPr>
          <a:xfrm>
            <a:off x="3042948" y="608211"/>
            <a:ext cx="1224520" cy="215444"/>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（五十音順、敬称略）</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6" name="表 5"/>
          <p:cNvGraphicFramePr>
            <a:graphicFrameLocks noGrp="1"/>
          </p:cNvGraphicFramePr>
          <p:nvPr/>
        </p:nvGraphicFramePr>
        <p:xfrm>
          <a:off x="4294637" y="852682"/>
          <a:ext cx="4787999" cy="5916538"/>
        </p:xfrm>
        <a:graphic>
          <a:graphicData uri="http://schemas.openxmlformats.org/drawingml/2006/table">
            <a:tbl>
              <a:tblPr firstRow="1" firstCol="1" bandRow="1">
                <a:tableStyleId>{BC89EF96-8CEA-46FF-86C4-4CE0E7609802}</a:tableStyleId>
              </a:tblPr>
              <a:tblGrid>
                <a:gridCol w="288032">
                  <a:extLst>
                    <a:ext uri="{9D8B030D-6E8A-4147-A177-3AD203B41FA5}">
                      <a16:colId xmlns:a16="http://schemas.microsoft.com/office/drawing/2014/main" val="1536847314"/>
                    </a:ext>
                  </a:extLst>
                </a:gridCol>
                <a:gridCol w="810522">
                  <a:extLst>
                    <a:ext uri="{9D8B030D-6E8A-4147-A177-3AD203B41FA5}">
                      <a16:colId xmlns:a16="http://schemas.microsoft.com/office/drawing/2014/main" val="935128956"/>
                    </a:ext>
                  </a:extLst>
                </a:gridCol>
                <a:gridCol w="2253859">
                  <a:extLst>
                    <a:ext uri="{9D8B030D-6E8A-4147-A177-3AD203B41FA5}">
                      <a16:colId xmlns:a16="http://schemas.microsoft.com/office/drawing/2014/main" val="2112405833"/>
                    </a:ext>
                  </a:extLst>
                </a:gridCol>
                <a:gridCol w="1435586">
                  <a:extLst>
                    <a:ext uri="{9D8B030D-6E8A-4147-A177-3AD203B41FA5}">
                      <a16:colId xmlns:a16="http://schemas.microsoft.com/office/drawing/2014/main" val="1194291510"/>
                    </a:ext>
                  </a:extLst>
                </a:gridCol>
              </a:tblGrid>
              <a:tr h="293865">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開催日</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主なテーマ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ｹﾞｽﾄｽﾋﾟｰｶｰなど</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530449254"/>
                  </a:ext>
                </a:extLst>
              </a:tr>
              <a:tr h="188144">
                <a:tc>
                  <a:txBody>
                    <a:bodyPr/>
                    <a:lstStyle/>
                    <a:p>
                      <a:pPr algn="ctr">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１</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2021.12.16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意見交換会の今後の進め方等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778283535"/>
                  </a:ext>
                </a:extLst>
              </a:tr>
              <a:tr h="188144">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２</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2022.1.20</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ビジョンのバージョンアップに向けた意見交換</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274367993"/>
                  </a:ext>
                </a:extLst>
              </a:tr>
              <a:tr h="188144">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３</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2022.2.18</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685891496"/>
                  </a:ext>
                </a:extLst>
              </a:tr>
              <a:tr h="526056">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４</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2022.3.17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世界経済の動きと日本の状況を踏まえた大阪経済の分析、学生との意見交換</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学生（追手門学院大学</a:t>
                      </a:r>
                      <a:r>
                        <a:rPr lang="en-US" sz="700" kern="100" dirty="0">
                          <a:effectLst/>
                          <a:latin typeface="BIZ UDゴシック" panose="020B0400000000000000" pitchFamily="49" charset="-128"/>
                          <a:ea typeface="BIZ UDゴシック" panose="020B0400000000000000" pitchFamily="49" charset="-128"/>
                        </a:rPr>
                        <a:t>2</a:t>
                      </a:r>
                      <a:r>
                        <a:rPr lang="ja-JP" sz="700" kern="100" dirty="0">
                          <a:effectLst/>
                          <a:latin typeface="BIZ UDゴシック" panose="020B0400000000000000" pitchFamily="49" charset="-128"/>
                          <a:ea typeface="BIZ UDゴシック" panose="020B0400000000000000" pitchFamily="49" charset="-128"/>
                        </a:rPr>
                        <a:t>名、</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大阪経済大学</a:t>
                      </a:r>
                      <a:r>
                        <a:rPr lang="en-US" sz="700" kern="100" dirty="0">
                          <a:effectLst/>
                          <a:latin typeface="BIZ UDゴシック" panose="020B0400000000000000" pitchFamily="49" charset="-128"/>
                          <a:ea typeface="BIZ UDゴシック" panose="020B0400000000000000" pitchFamily="49" charset="-128"/>
                        </a:rPr>
                        <a:t>1</a:t>
                      </a:r>
                      <a:r>
                        <a:rPr lang="ja-JP" sz="700" kern="100" dirty="0">
                          <a:effectLst/>
                          <a:latin typeface="BIZ UDゴシック" panose="020B0400000000000000" pitchFamily="49" charset="-128"/>
                          <a:ea typeface="BIZ UDゴシック" panose="020B0400000000000000" pitchFamily="49" charset="-128"/>
                        </a:rPr>
                        <a:t>名、</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慶應義塾大学</a:t>
                      </a:r>
                      <a:r>
                        <a:rPr lang="en-US" sz="700" kern="100" dirty="0">
                          <a:effectLst/>
                          <a:latin typeface="BIZ UDゴシック" panose="020B0400000000000000" pitchFamily="49" charset="-128"/>
                          <a:ea typeface="BIZ UDゴシック" panose="020B0400000000000000" pitchFamily="49" charset="-128"/>
                        </a:rPr>
                        <a:t>2</a:t>
                      </a:r>
                      <a:r>
                        <a:rPr lang="ja-JP" sz="700" kern="100" dirty="0">
                          <a:effectLst/>
                          <a:latin typeface="BIZ UDゴシック" panose="020B0400000000000000" pitchFamily="49" charset="-128"/>
                          <a:ea typeface="BIZ UDゴシック" panose="020B0400000000000000" pitchFamily="49" charset="-128"/>
                        </a:rPr>
                        <a:t>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385781648"/>
                  </a:ext>
                </a:extLst>
              </a:tr>
              <a:tr h="432928">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５</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2022.4.27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世界経済の動きと日本の状況を踏まえた大阪経済の分析及び国内外の成長都市を踏まえた政策展開と体制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80753324"/>
                  </a:ext>
                </a:extLst>
              </a:tr>
              <a:tr h="4835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l">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今後の大阪の成長に向け、人重視の政策をどのように展開していくのかなど</a:t>
                      </a:r>
                      <a:r>
                        <a:rPr lang="en-US" sz="700" kern="100" dirty="0">
                          <a:effectLst/>
                          <a:latin typeface="BIZ UDゴシック" panose="020B0400000000000000" pitchFamily="49" charset="-128"/>
                          <a:ea typeface="BIZ UDゴシック" panose="020B0400000000000000" pitchFamily="49" charset="-128"/>
                        </a:rPr>
                        <a:t> (</a:t>
                      </a:r>
                      <a:r>
                        <a:rPr lang="ja-JP" sz="700" kern="100" dirty="0">
                          <a:effectLst/>
                          <a:latin typeface="BIZ UDゴシック" panose="020B0400000000000000" pitchFamily="49" charset="-128"/>
                          <a:ea typeface="BIZ UDゴシック" panose="020B0400000000000000" pitchFamily="49" charset="-128"/>
                        </a:rPr>
                        <a:t>人材分科会</a:t>
                      </a:r>
                      <a:r>
                        <a:rPr lang="en-US" sz="700" kern="100" dirty="0">
                          <a:effectLst/>
                          <a:latin typeface="BIZ UDゴシック" panose="020B0400000000000000" pitchFamily="49" charset="-128"/>
                          <a:ea typeface="BIZ UDゴシック" panose="020B0400000000000000" pitchFamily="49" charset="-128"/>
                        </a:rPr>
                        <a:t>①</a:t>
                      </a:r>
                      <a:r>
                        <a:rPr lang="ja-JP" sz="700" kern="100" dirty="0">
                          <a:effectLst/>
                          <a:latin typeface="BIZ UDゴシック" panose="020B0400000000000000" pitchFamily="49" charset="-128"/>
                          <a:ea typeface="BIZ UDゴシック" panose="020B0400000000000000" pitchFamily="49" charset="-128"/>
                        </a:rPr>
                        <a:t>）</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ロート製薬㈱人事総務部長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大阪公立大学副学長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大阪労働協会人材開発部長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772453604"/>
                  </a:ext>
                </a:extLst>
              </a:tr>
              <a:tr h="45281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７</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今後の大阪の成長に向け、産業構造の転換をどのように進めていくのかなど（産業分科会①）</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大阪産業局専務理事・企画部長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大阪産業技術研究所理事長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大阪商工会議所総務企画部長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745468141"/>
                  </a:ext>
                </a:extLst>
              </a:tr>
              <a:tr h="314105">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８</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2022.5.25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今後の大阪の成長に向け、国内外の成長都市の政策展開とその体制（政策と体制分科会①）</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大阪府市町村局振興課長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096645611"/>
                  </a:ext>
                </a:extLst>
              </a:tr>
              <a:tr h="304800">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９</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2022.6.3</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環境や人にやさしいまちづくり、「人」を起点とした大阪の将来イメージ（人材分科会②）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大阪都市計画局副理事</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732738559"/>
                  </a:ext>
                </a:extLst>
              </a:tr>
              <a:tr h="298450">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10</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今後の大阪の成長に向け、産業構造の転換をどのように進めていくのかなど（産業分科会②）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087364611"/>
                  </a:ext>
                </a:extLst>
              </a:tr>
              <a:tr h="242947">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11</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2022.6.24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広域機能の充実（政策と体制分科会②）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関西経済連合会専務理事</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447399164"/>
                  </a:ext>
                </a:extLst>
              </a:tr>
              <a:tr h="347226">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12</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2022.7.6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副首都実現への国レベルでの対応</a:t>
                      </a:r>
                      <a:endParaRPr lang="en-US" altLang="ja-JP" sz="700" kern="100" dirty="0">
                        <a:effectLst/>
                        <a:latin typeface="BIZ UDゴシック" panose="020B0400000000000000" pitchFamily="49" charset="-128"/>
                        <a:ea typeface="BIZ UDゴシック" panose="020B0400000000000000" pitchFamily="49" charset="-128"/>
                      </a:endParaRP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（政策と体制分科会③）</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143065648"/>
                  </a:ext>
                </a:extLst>
              </a:tr>
              <a:tr h="273427">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13</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2022.7.15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基礎自治機能の充実について</a:t>
                      </a:r>
                      <a:endParaRPr lang="en-US" altLang="ja-JP" sz="700" kern="100" dirty="0">
                        <a:effectLst/>
                        <a:latin typeface="BIZ UDゴシック" panose="020B0400000000000000" pitchFamily="49" charset="-128"/>
                        <a:ea typeface="BIZ UDゴシック" panose="020B0400000000000000" pitchFamily="49" charset="-128"/>
                      </a:endParaRP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（政策と体制分科会④）</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509938120"/>
                  </a:ext>
                </a:extLst>
              </a:tr>
              <a:tr h="201896">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2022.8.29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中間論点整理について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186347502"/>
                  </a:ext>
                </a:extLst>
              </a:tr>
              <a:tr h="322424">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2022.11.2</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今後の進め方について</a:t>
                      </a:r>
                      <a:endPar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わかりやすいビジョンに向けて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965383799"/>
                  </a:ext>
                </a:extLst>
              </a:tr>
              <a:tr h="208400">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副首都を支える都市機能について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539584856"/>
                  </a:ext>
                </a:extLst>
              </a:tr>
              <a:tr h="221981">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2022.11.24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副首都を支える仕組み等について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978697493"/>
                  </a:ext>
                </a:extLst>
              </a:tr>
              <a:tr h="196967">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2022.12.1</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目標設定等について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036789782"/>
                  </a:ext>
                </a:extLst>
              </a:tr>
              <a:tr h="188144">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2022.12.14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中間論点整理後の意見交換会での議論等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175378917"/>
                  </a:ext>
                </a:extLst>
              </a:tr>
            </a:tbl>
          </a:graphicData>
        </a:graphic>
      </p:graphicFrame>
      <p:sp>
        <p:nvSpPr>
          <p:cNvPr id="14" name="テキスト ボックス 13"/>
          <p:cNvSpPr txBox="1"/>
          <p:nvPr/>
        </p:nvSpPr>
        <p:spPr>
          <a:xfrm>
            <a:off x="4225786" y="538950"/>
            <a:ext cx="3472835"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意見交換会の開催状況</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9" name="テキスト ボックス 18"/>
          <p:cNvSpPr txBox="1"/>
          <p:nvPr/>
        </p:nvSpPr>
        <p:spPr>
          <a:xfrm>
            <a:off x="0" y="6352852"/>
            <a:ext cx="4353546" cy="415498"/>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●上記メンバーは</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なお、第３回までは、アクセンチュア（株）中村彰二朗アクセンチュア・イノベーション</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センター福島共同統括兼マネジング・ディレクターが参加</a:t>
            </a:r>
          </a:p>
        </p:txBody>
      </p:sp>
      <p:sp>
        <p:nvSpPr>
          <p:cNvPr id="9" name="Rectangle 2"/>
          <p:cNvSpPr txBox="1">
            <a:spLocks noChangeArrowheads="1"/>
          </p:cNvSpPr>
          <p:nvPr/>
        </p:nvSpPr>
        <p:spPr>
          <a:xfrm>
            <a:off x="-4787" y="6721"/>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2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３　</a:t>
            </a:r>
            <a:r>
              <a:rPr kumimoji="1" lang="ja-JP" altLang="en-US" sz="22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「副首都ビジョン」のバージョンアップに向けた意見交換会</a:t>
            </a:r>
          </a:p>
        </p:txBody>
      </p:sp>
      <p:sp>
        <p:nvSpPr>
          <p:cNvPr id="13" name="スライド番号プレースホルダー 1"/>
          <p:cNvSpPr>
            <a:spLocks noGrp="1"/>
          </p:cNvSpPr>
          <p:nvPr>
            <p:ph type="sldNum" sz="quarter" idx="12"/>
          </p:nvPr>
        </p:nvSpPr>
        <p:spPr>
          <a:xfrm>
            <a:off x="8428963" y="659073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255521" y="690868"/>
            <a:ext cx="2617052" cy="169277"/>
          </a:xfrm>
          <a:prstGeom prst="rect">
            <a:avLst/>
          </a:prstGeom>
          <a:noFill/>
        </p:spPr>
        <p:txBody>
          <a:bodyPr wrap="square" rtlCol="0">
            <a:spAutoFit/>
          </a:bodyPr>
          <a:lstStyle/>
          <a:p>
            <a:pPr marL="174625" lvl="0" indent="-174625">
              <a:defRPr/>
            </a:pPr>
            <a:r>
              <a:rPr lang="ja-JP" altLang="en-US" sz="500" dirty="0">
                <a:latin typeface="BIZ UDゴシック" panose="020B0400000000000000" pitchFamily="49" charset="-128"/>
                <a:ea typeface="BIZ UDゴシック" panose="020B0400000000000000" pitchFamily="49" charset="-128"/>
              </a:rPr>
              <a:t>大阪市</a:t>
            </a:r>
            <a:r>
              <a:rPr lang="en-US" altLang="ja-JP" sz="500" dirty="0">
                <a:latin typeface="BIZ UDゴシック" panose="020B0400000000000000" pitchFamily="49" charset="-128"/>
                <a:ea typeface="BIZ UDゴシック" panose="020B0400000000000000" pitchFamily="49" charset="-128"/>
              </a:rPr>
              <a:t>HP</a:t>
            </a:r>
            <a:r>
              <a:rPr lang="ja-JP" altLang="en-US" sz="500" dirty="0">
                <a:latin typeface="BIZ UDゴシック" panose="020B0400000000000000" pitchFamily="49" charset="-128"/>
                <a:ea typeface="BIZ UDゴシック" panose="020B0400000000000000" pitchFamily="49" charset="-128"/>
              </a:rPr>
              <a:t>：</a:t>
            </a:r>
            <a:r>
              <a:rPr lang="en-US" altLang="ja-JP" sz="500" dirty="0">
                <a:latin typeface="BIZ UDゴシック" panose="020B0400000000000000" pitchFamily="49" charset="-128"/>
                <a:ea typeface="BIZ UDゴシック" panose="020B0400000000000000" pitchFamily="49" charset="-128"/>
              </a:rPr>
              <a:t>https://www.city.osaka.lg.jp/fukushutosuishin/page/0000550786.html</a:t>
            </a:r>
            <a:endParaRPr kumimoji="0" lang="en-US" altLang="ja-JP" sz="5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5" name="テキスト ボックス 14"/>
          <p:cNvSpPr txBox="1"/>
          <p:nvPr/>
        </p:nvSpPr>
        <p:spPr>
          <a:xfrm>
            <a:off x="6250758" y="595013"/>
            <a:ext cx="2939257" cy="169277"/>
          </a:xfrm>
          <a:prstGeom prst="rect">
            <a:avLst/>
          </a:prstGeom>
          <a:noFill/>
        </p:spPr>
        <p:txBody>
          <a:bodyPr wrap="square" rtlCol="0">
            <a:spAutoFit/>
          </a:bodyPr>
          <a:lstStyle/>
          <a:p>
            <a:pPr marL="174625" lvl="0" indent="-174625">
              <a:defRPr/>
            </a:pPr>
            <a:r>
              <a:rPr lang="ja-JP" altLang="en-US" sz="500" dirty="0">
                <a:latin typeface="BIZ UDゴシック" panose="020B0400000000000000" pitchFamily="49" charset="-128"/>
                <a:ea typeface="BIZ UDゴシック" panose="020B0400000000000000" pitchFamily="49" charset="-128"/>
              </a:rPr>
              <a:t>大阪府</a:t>
            </a:r>
            <a:r>
              <a:rPr lang="en-US" altLang="ja-JP" sz="500" dirty="0">
                <a:latin typeface="BIZ UDゴシック" panose="020B0400000000000000" pitchFamily="49" charset="-128"/>
                <a:ea typeface="BIZ UDゴシック" panose="020B0400000000000000" pitchFamily="49" charset="-128"/>
              </a:rPr>
              <a:t>HP</a:t>
            </a:r>
            <a:r>
              <a:rPr lang="ja-JP" altLang="en-US" sz="500" dirty="0">
                <a:latin typeface="BIZ UDゴシック" panose="020B0400000000000000" pitchFamily="49" charset="-128"/>
                <a:ea typeface="BIZ UDゴシック" panose="020B0400000000000000" pitchFamily="49" charset="-128"/>
              </a:rPr>
              <a:t>：</a:t>
            </a:r>
            <a:r>
              <a:rPr lang="en-US" altLang="ja-JP" sz="500" dirty="0">
                <a:latin typeface="BIZ UDゴシック" panose="020B0400000000000000" pitchFamily="49" charset="-128"/>
                <a:ea typeface="BIZ UDゴシック" panose="020B0400000000000000" pitchFamily="49" charset="-128"/>
              </a:rPr>
              <a:t>https://www.pref.osaka.lg.jp/fukushutosuishin/fukusyutobijon/ikenkoukan.html</a:t>
            </a:r>
            <a:endParaRPr kumimoji="0" lang="en-US" altLang="ja-JP" sz="5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8534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4370"/>
            <a:ext cx="7576994"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中間論点整理のポイント</a:t>
            </a: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5" name="角丸四角形 4"/>
          <p:cNvSpPr/>
          <p:nvPr/>
        </p:nvSpPr>
        <p:spPr>
          <a:xfrm>
            <a:off x="656220" y="682148"/>
            <a:ext cx="7218976" cy="4808111"/>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8227" marR="0" lvl="0" indent="-238227" algn="l" defTabSz="457200" rtl="0" eaLnBrk="1" fontAlgn="auto" latinLnBrk="0" hangingPunct="1">
              <a:lnSpc>
                <a:spcPct val="100000"/>
              </a:lnSpc>
              <a:spcBef>
                <a:spcPts val="0"/>
              </a:spcBef>
              <a:spcAft>
                <a:spcPts val="0"/>
              </a:spcAft>
              <a:buClrTx/>
              <a:buSzTx/>
              <a:buFontTx/>
              <a:buNone/>
              <a:tabLst/>
              <a:defRPr/>
            </a:pPr>
            <a:endParaRPr kumimoji="0" lang="en-US" altLang="ja-JP" sz="14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38227" marR="0" lvl="0" indent="-238227" algn="l" defTabSz="457200" rtl="0" eaLnBrk="1" fontAlgn="auto" latinLnBrk="0" hangingPunct="1">
              <a:lnSpc>
                <a:spcPct val="100000"/>
              </a:lnSpc>
              <a:spcBef>
                <a:spcPts val="0"/>
              </a:spcBef>
              <a:spcAft>
                <a:spcPts val="0"/>
              </a:spcAft>
              <a:buClrTx/>
              <a:buSzTx/>
              <a:buFontTx/>
              <a:buNone/>
              <a:tabLst/>
              <a:defRPr/>
            </a:pPr>
            <a:endParaRPr kumimoji="0" lang="en-US" altLang="ja-JP" sz="14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7BB0FCD-9415-4AA8-9C78-1AC3D38DA5FB}"/>
              </a:ext>
            </a:extLst>
          </p:cNvPr>
          <p:cNvSpPr txBox="1"/>
          <p:nvPr/>
        </p:nvSpPr>
        <p:spPr>
          <a:xfrm>
            <a:off x="26364" y="589173"/>
            <a:ext cx="8632213" cy="2413481"/>
          </a:xfrm>
          <a:prstGeom prst="rect">
            <a:avLst/>
          </a:prstGeom>
          <a:noFill/>
        </p:spPr>
        <p:txBody>
          <a:bodyPr wrap="square" rtlCol="0">
            <a:spAutoFit/>
          </a:bodyPr>
          <a:lstStyle/>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大阪のめざす副首都の言わば「核心」が</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経済的副首都の実現</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であることを改めて明確化</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海外都市の戦略に学び、</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世界を視野に成長</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していくことが重要</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経済的副首都の実現に向けて、未来を担う</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若者を起点に考える</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ことが重要</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近年、とりわけコロナ拡大後の若者を中心とした意識の変化などを踏まえ、</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「経済産業のイノベーション、構造転</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換」、「ウェルビーイングの向上」</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及び</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「社会課題の解決」を一体と捉えて進めていく</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副首都・大阪の経済モ</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デル</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を構築</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大阪・関西の強みであるとともに、大阪・関西万博に向けて、ウェルビーイングや社会課題と親和性が高い</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サイエンス・ヘルスケア</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エネルギー</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の二つ</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を基軸に、観光はじめ他の分野とかけ合わせる</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ことで、成長を実現</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経済モデルでは、全国に先駆けた、</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東京にできない実証の場</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をめざす</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経済モデルを支える基盤部分として、とりわけ</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人の力（人的基盤）</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デジタルの力（</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基盤）</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を重視</a:t>
            </a:r>
          </a:p>
        </p:txBody>
      </p:sp>
      <p:pic>
        <p:nvPicPr>
          <p:cNvPr id="29" name="図 28"/>
          <p:cNvPicPr>
            <a:picLocks noChangeAspect="1"/>
          </p:cNvPicPr>
          <p:nvPr/>
        </p:nvPicPr>
        <p:blipFill>
          <a:blip r:embed="rId2"/>
          <a:stretch>
            <a:fillRect/>
          </a:stretch>
        </p:blipFill>
        <p:spPr>
          <a:xfrm>
            <a:off x="1686471" y="3362053"/>
            <a:ext cx="6188725" cy="3398317"/>
          </a:xfrm>
          <a:prstGeom prst="rect">
            <a:avLst/>
          </a:prstGeom>
        </p:spPr>
      </p:pic>
      <p:cxnSp>
        <p:nvCxnSpPr>
          <p:cNvPr id="7" name="直線コネクタ 6"/>
          <p:cNvCxnSpPr/>
          <p:nvPr/>
        </p:nvCxnSpPr>
        <p:spPr>
          <a:xfrm flipV="1">
            <a:off x="26364" y="395740"/>
            <a:ext cx="9054136" cy="38855"/>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2587130" y="3065161"/>
            <a:ext cx="414617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■副首都・大阪の経済モデル（イメージ）</a:t>
            </a:r>
          </a:p>
        </p:txBody>
      </p:sp>
      <p:sp>
        <p:nvSpPr>
          <p:cNvPr id="11"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3418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74715" y="1"/>
            <a:ext cx="9033075" cy="495300"/>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目標と戦略・工程の再構築</a:t>
            </a:r>
          </a:p>
        </p:txBody>
      </p:sp>
      <p:graphicFrame>
        <p:nvGraphicFramePr>
          <p:cNvPr id="3" name="表 2"/>
          <p:cNvGraphicFramePr>
            <a:graphicFrameLocks noGrp="1"/>
          </p:cNvGraphicFramePr>
          <p:nvPr/>
        </p:nvGraphicFramePr>
        <p:xfrm>
          <a:off x="81066" y="474689"/>
          <a:ext cx="9026724" cy="6383311"/>
        </p:xfrm>
        <a:graphic>
          <a:graphicData uri="http://schemas.openxmlformats.org/drawingml/2006/table">
            <a:tbl>
              <a:tblPr firstRow="1" bandRow="1">
                <a:tableStyleId>{5C22544A-7EE6-4342-B048-85BDC9FD1C3A}</a:tableStyleId>
              </a:tblPr>
              <a:tblGrid>
                <a:gridCol w="943089">
                  <a:extLst>
                    <a:ext uri="{9D8B030D-6E8A-4147-A177-3AD203B41FA5}">
                      <a16:colId xmlns:a16="http://schemas.microsoft.com/office/drawing/2014/main" val="1266490370"/>
                    </a:ext>
                  </a:extLst>
                </a:gridCol>
                <a:gridCol w="2694545">
                  <a:extLst>
                    <a:ext uri="{9D8B030D-6E8A-4147-A177-3AD203B41FA5}">
                      <a16:colId xmlns:a16="http://schemas.microsoft.com/office/drawing/2014/main" val="307925265"/>
                    </a:ext>
                  </a:extLst>
                </a:gridCol>
                <a:gridCol w="2694545">
                  <a:extLst>
                    <a:ext uri="{9D8B030D-6E8A-4147-A177-3AD203B41FA5}">
                      <a16:colId xmlns:a16="http://schemas.microsoft.com/office/drawing/2014/main" val="4244002603"/>
                    </a:ext>
                  </a:extLst>
                </a:gridCol>
                <a:gridCol w="2694545">
                  <a:extLst>
                    <a:ext uri="{9D8B030D-6E8A-4147-A177-3AD203B41FA5}">
                      <a16:colId xmlns:a16="http://schemas.microsoft.com/office/drawing/2014/main" val="3345277771"/>
                    </a:ext>
                  </a:extLst>
                </a:gridCol>
              </a:tblGrid>
              <a:tr h="9919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目標</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03000646"/>
                  </a:ext>
                </a:extLst>
              </a:tr>
              <a:tr h="41503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戦略・工程　　</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en-US" altLang="ja-JP" b="0" dirty="0">
                        <a:solidFill>
                          <a:schemeClr val="tx1"/>
                        </a:solidFill>
                      </a:endParaRPr>
                    </a:p>
                    <a:p>
                      <a:endParaRPr kumimoji="1" lang="en-US" altLang="ja-JP" b="0" dirty="0">
                        <a:solidFill>
                          <a:schemeClr val="tx1"/>
                        </a:solidFill>
                      </a:endParaRPr>
                    </a:p>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78242851"/>
                  </a:ext>
                </a:extLst>
              </a:tr>
              <a:tr h="1240939">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時間軸</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51987508"/>
                  </a:ext>
                </a:extLst>
              </a:tr>
            </a:tbl>
          </a:graphicData>
        </a:graphic>
      </p:graphicFrame>
      <p:sp>
        <p:nvSpPr>
          <p:cNvPr id="7" name="右矢印 6"/>
          <p:cNvSpPr/>
          <p:nvPr/>
        </p:nvSpPr>
        <p:spPr>
          <a:xfrm rot="19915930">
            <a:off x="648034" y="3292607"/>
            <a:ext cx="8837062" cy="539100"/>
          </a:xfrm>
          <a:prstGeom prst="rightArrow">
            <a:avLst>
              <a:gd name="adj1" fmla="val 46098"/>
              <a:gd name="adj2" fmla="val 53521"/>
            </a:avLst>
          </a:prstGeom>
          <a:solidFill>
            <a:schemeClr val="accent4"/>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6657898" y="3743475"/>
            <a:ext cx="1799457"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（関西外地域にも拠点）</a:t>
            </a:r>
          </a:p>
        </p:txBody>
      </p:sp>
      <p:sp>
        <p:nvSpPr>
          <p:cNvPr id="26" name="正方形/長方形 25"/>
          <p:cNvSpPr/>
          <p:nvPr/>
        </p:nvSpPr>
        <p:spPr>
          <a:xfrm>
            <a:off x="2505516" y="5928859"/>
            <a:ext cx="83276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SDGs</a:t>
            </a:r>
          </a:p>
        </p:txBody>
      </p:sp>
      <p:sp>
        <p:nvSpPr>
          <p:cNvPr id="27" name="正方形/長方形 26"/>
          <p:cNvSpPr/>
          <p:nvPr/>
        </p:nvSpPr>
        <p:spPr>
          <a:xfrm>
            <a:off x="683128" y="5893012"/>
            <a:ext cx="1113947"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a:t>
            </a:r>
          </a:p>
        </p:txBody>
      </p:sp>
      <p:sp>
        <p:nvSpPr>
          <p:cNvPr id="28" name="正方形/長方形 27"/>
          <p:cNvSpPr/>
          <p:nvPr/>
        </p:nvSpPr>
        <p:spPr>
          <a:xfrm>
            <a:off x="3596878" y="5821824"/>
            <a:ext cx="2876098"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高齢者人口のピーク</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スーパー・メガリージョンの形成</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6351266" y="5914280"/>
            <a:ext cx="257037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カーボンニュートラル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正方形/長方形 29"/>
          <p:cNvSpPr/>
          <p:nvPr/>
        </p:nvSpPr>
        <p:spPr>
          <a:xfrm>
            <a:off x="4062640" y="6516665"/>
            <a:ext cx="43383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EXPO2025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世代の活躍</a:t>
            </a:r>
            <a:endPar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1233183" y="3781927"/>
            <a:ext cx="2973750" cy="2064441"/>
          </a:xfrm>
          <a:prstGeom prst="ellipse">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4" name="グループ化 73"/>
          <p:cNvGrpSpPr/>
          <p:nvPr/>
        </p:nvGrpSpPr>
        <p:grpSpPr>
          <a:xfrm>
            <a:off x="397273" y="3457553"/>
            <a:ext cx="2923684" cy="630550"/>
            <a:chOff x="170991" y="2764755"/>
            <a:chExt cx="3019623" cy="630550"/>
          </a:xfrm>
        </p:grpSpPr>
        <p:sp>
          <p:nvSpPr>
            <p:cNvPr id="58" name="正方形/長方形 57"/>
            <p:cNvSpPr/>
            <p:nvPr/>
          </p:nvSpPr>
          <p:spPr>
            <a:xfrm>
              <a:off x="170991" y="2995195"/>
              <a:ext cx="2617161" cy="400110"/>
            </a:xfrm>
            <a:prstGeom prst="rect">
              <a:avLst/>
            </a:prstGeom>
          </p:spPr>
          <p:txBody>
            <a:bodyPr wrap="square">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暮らしやすさ、働きやすさ、楽しさ</a:t>
              </a:r>
            </a:p>
          </p:txBody>
        </p:sp>
        <p:sp>
          <p:nvSpPr>
            <p:cNvPr id="59" name="正方形/長方形 58"/>
            <p:cNvSpPr/>
            <p:nvPr/>
          </p:nvSpPr>
          <p:spPr>
            <a:xfrm>
              <a:off x="776362" y="2764755"/>
              <a:ext cx="241425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都市機能の充実、経済政策</a:t>
              </a:r>
            </a:p>
          </p:txBody>
        </p:sp>
      </p:grpSp>
      <p:sp>
        <p:nvSpPr>
          <p:cNvPr id="75" name="正方形/長方形 74"/>
          <p:cNvSpPr/>
          <p:nvPr/>
        </p:nvSpPr>
        <p:spPr>
          <a:xfrm>
            <a:off x="609798" y="4028678"/>
            <a:ext cx="1257951"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とは異なる魅力</a:t>
            </a:r>
          </a:p>
        </p:txBody>
      </p:sp>
      <p:grpSp>
        <p:nvGrpSpPr>
          <p:cNvPr id="82" name="グループ化 81"/>
          <p:cNvGrpSpPr/>
          <p:nvPr/>
        </p:nvGrpSpPr>
        <p:grpSpPr>
          <a:xfrm>
            <a:off x="595855" y="3765322"/>
            <a:ext cx="2239318" cy="294461"/>
            <a:chOff x="-2023069" y="4931384"/>
            <a:chExt cx="1309520" cy="141911"/>
          </a:xfrm>
        </p:grpSpPr>
        <p:cxnSp>
          <p:nvCxnSpPr>
            <p:cNvPr id="83" name="直線コネクタ 36"/>
            <p:cNvCxnSpPr/>
            <p:nvPr/>
          </p:nvCxnSpPr>
          <p:spPr>
            <a:xfrm>
              <a:off x="-2023069" y="4990346"/>
              <a:ext cx="1309520" cy="82647"/>
            </a:xfrm>
            <a:prstGeom prst="bentConnector3">
              <a:avLst>
                <a:gd name="adj1" fmla="val 65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906328" y="4931384"/>
              <a:ext cx="185331" cy="141911"/>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87" name="楕円 86"/>
          <p:cNvSpPr/>
          <p:nvPr/>
        </p:nvSpPr>
        <p:spPr>
          <a:xfrm>
            <a:off x="3423626" y="2497412"/>
            <a:ext cx="3155343" cy="2216790"/>
          </a:xfrm>
          <a:prstGeom prst="ellipse">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99" name="グループ化 98"/>
          <p:cNvGrpSpPr/>
          <p:nvPr/>
        </p:nvGrpSpPr>
        <p:grpSpPr>
          <a:xfrm>
            <a:off x="1680977" y="2321490"/>
            <a:ext cx="2634824" cy="400110"/>
            <a:chOff x="362920" y="5031421"/>
            <a:chExt cx="2313968" cy="400110"/>
          </a:xfrm>
        </p:grpSpPr>
        <p:sp>
          <p:nvSpPr>
            <p:cNvPr id="100" name="正方形/長方形 99"/>
            <p:cNvSpPr/>
            <p:nvPr/>
          </p:nvSpPr>
          <p:spPr>
            <a:xfrm>
              <a:off x="362920" y="5031421"/>
              <a:ext cx="225293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変革を先取り</a:t>
              </a: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ワクワクする都市</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国内外の若者、女性、多くの人を魅了</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1" name="グループ化 100"/>
            <p:cNvGrpSpPr/>
            <p:nvPr/>
          </p:nvGrpSpPr>
          <p:grpSpPr>
            <a:xfrm>
              <a:off x="408888" y="5067609"/>
              <a:ext cx="2268000" cy="358896"/>
              <a:chOff x="-1943065" y="4940960"/>
              <a:chExt cx="1613427" cy="172964"/>
            </a:xfrm>
          </p:grpSpPr>
          <p:cxnSp>
            <p:nvCxnSpPr>
              <p:cNvPr id="102" name="直線コネクタ 36"/>
              <p:cNvCxnSpPr/>
              <p:nvPr/>
            </p:nvCxnSpPr>
            <p:spPr>
              <a:xfrm>
                <a:off x="-1943065" y="5008580"/>
                <a:ext cx="161342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508820" y="4940960"/>
                <a:ext cx="170597" cy="172964"/>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nvGrpSpPr>
          <p:cNvPr id="104" name="グループ化 103"/>
          <p:cNvGrpSpPr/>
          <p:nvPr/>
        </p:nvGrpSpPr>
        <p:grpSpPr>
          <a:xfrm>
            <a:off x="1687899" y="2768271"/>
            <a:ext cx="2082056" cy="407349"/>
            <a:chOff x="117626" y="5031580"/>
            <a:chExt cx="2082056" cy="407349"/>
          </a:xfrm>
        </p:grpSpPr>
        <p:sp>
          <p:nvSpPr>
            <p:cNvPr id="105" name="正方形/長方形 104"/>
            <p:cNvSpPr/>
            <p:nvPr/>
          </p:nvSpPr>
          <p:spPr>
            <a:xfrm>
              <a:off x="117626" y="5031580"/>
              <a:ext cx="20620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大阪・関西の国出先機関等の</a:t>
              </a:r>
              <a:endParaRPr kumimoji="0" lang="en-US" altLang="ja-JP"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機能強化と府市との連携</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6" name="グループ化 105"/>
            <p:cNvGrpSpPr/>
            <p:nvPr/>
          </p:nvGrpSpPr>
          <p:grpSpPr>
            <a:xfrm>
              <a:off x="218798" y="5085333"/>
              <a:ext cx="1980884" cy="353596"/>
              <a:chOff x="-2078293" y="4949509"/>
              <a:chExt cx="1409177" cy="170410"/>
            </a:xfrm>
          </p:grpSpPr>
          <p:cxnSp>
            <p:nvCxnSpPr>
              <p:cNvPr id="107" name="直線コネクタ 36"/>
              <p:cNvCxnSpPr/>
              <p:nvPr/>
            </p:nvCxnSpPr>
            <p:spPr>
              <a:xfrm>
                <a:off x="-2078293" y="5008710"/>
                <a:ext cx="1399492" cy="111209"/>
              </a:xfrm>
              <a:prstGeom prst="bentConnector3">
                <a:avLst>
                  <a:gd name="adj1" fmla="val -677"/>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839069" y="4949509"/>
                <a:ext cx="169953" cy="169933"/>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3" name="八角形 112"/>
          <p:cNvSpPr/>
          <p:nvPr/>
        </p:nvSpPr>
        <p:spPr>
          <a:xfrm>
            <a:off x="4329743" y="4230038"/>
            <a:ext cx="1441315" cy="497187"/>
          </a:xfrm>
          <a:prstGeom prst="octagon">
            <a:avLst/>
          </a:prstGeom>
          <a:solidFill>
            <a:schemeClr val="accent1">
              <a:lumMod val="60000"/>
              <a:lumOff val="40000"/>
            </a:schemeClr>
          </a:solidFill>
          <a:ln>
            <a:solidFill>
              <a:schemeClr val="accent1">
                <a:lumMod val="60000"/>
                <a:lumOff val="40000"/>
              </a:schemeClr>
            </a:solid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名実ともに</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東西二極の一極</a:t>
            </a:r>
          </a:p>
        </p:txBody>
      </p:sp>
      <p:sp>
        <p:nvSpPr>
          <p:cNvPr id="109" name="楕円 108"/>
          <p:cNvSpPr/>
          <p:nvPr/>
        </p:nvSpPr>
        <p:spPr>
          <a:xfrm>
            <a:off x="5855279" y="1503112"/>
            <a:ext cx="3273660" cy="1916316"/>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6" name="テキスト ボックス 115"/>
          <p:cNvSpPr txBox="1"/>
          <p:nvPr/>
        </p:nvSpPr>
        <p:spPr>
          <a:xfrm>
            <a:off x="5658424" y="1662904"/>
            <a:ext cx="3665804"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副首都・大阪の実現</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（経済、バックアップ、行政・政治）</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7" name="テキスト ボックス 116"/>
          <p:cNvSpPr txBox="1"/>
          <p:nvPr/>
        </p:nvSpPr>
        <p:spPr>
          <a:xfrm>
            <a:off x="5724893" y="2175765"/>
            <a:ext cx="3540652"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全国的に東京一極でなく複数の都市が</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成長をけん引する国の形への転換が進んでいる</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8" name="テキスト ボックス 117"/>
          <p:cNvSpPr txBox="1"/>
          <p:nvPr/>
        </p:nvSpPr>
        <p:spPr>
          <a:xfrm>
            <a:off x="5714584" y="2735805"/>
            <a:ext cx="3540652" cy="2769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w="3175">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9" name="二等辺三角形 118"/>
          <p:cNvSpPr/>
          <p:nvPr/>
        </p:nvSpPr>
        <p:spPr>
          <a:xfrm rot="10800000">
            <a:off x="6952459" y="2645776"/>
            <a:ext cx="1142176" cy="148826"/>
          </a:xfrm>
          <a:prstGeom prst="triangl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 name="テキスト ボックス 119"/>
          <p:cNvSpPr txBox="1"/>
          <p:nvPr/>
        </p:nvSpPr>
        <p:spPr>
          <a:xfrm>
            <a:off x="3200327" y="2890009"/>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に加え</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1" name="テキスト ボックス 120"/>
          <p:cNvSpPr txBox="1"/>
          <p:nvPr/>
        </p:nvSpPr>
        <p:spPr>
          <a:xfrm>
            <a:off x="3208949" y="3374140"/>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経済面、行政・政治面での</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バックアップ機能</a:t>
            </a:r>
            <a:r>
              <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2" name="テキスト ボックス 121"/>
          <p:cNvSpPr txBox="1"/>
          <p:nvPr/>
        </p:nvSpPr>
        <p:spPr>
          <a:xfrm>
            <a:off x="954635" y="4105863"/>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万博をインパクトに</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3" name="テキスト ボックス 122"/>
          <p:cNvSpPr txBox="1"/>
          <p:nvPr/>
        </p:nvSpPr>
        <p:spPr>
          <a:xfrm>
            <a:off x="1050600" y="4630946"/>
            <a:ext cx="354065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経済面でのバックアップ機能</a:t>
            </a:r>
            <a:r>
              <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4" name="テキスト ボックス 123"/>
          <p:cNvSpPr txBox="1"/>
          <p:nvPr/>
        </p:nvSpPr>
        <p:spPr>
          <a:xfrm>
            <a:off x="941014" y="4960760"/>
            <a:ext cx="35406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自らの取組に加え、</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国による法整備を受けて</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a:latin typeface="BIZ UDゴシック" panose="020B0400000000000000" pitchFamily="49" charset="-128"/>
                <a:ea typeface="BIZ UDゴシック" panose="020B0400000000000000" pitchFamily="49" charset="-128"/>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に弾み</a:t>
            </a:r>
          </a:p>
        </p:txBody>
      </p:sp>
      <p:grpSp>
        <p:nvGrpSpPr>
          <p:cNvPr id="5" name="グループ化 4"/>
          <p:cNvGrpSpPr/>
          <p:nvPr/>
        </p:nvGrpSpPr>
        <p:grpSpPr>
          <a:xfrm>
            <a:off x="-66556" y="4454042"/>
            <a:ext cx="2090861" cy="900996"/>
            <a:chOff x="167592" y="4499175"/>
            <a:chExt cx="2090861" cy="902240"/>
          </a:xfrm>
        </p:grpSpPr>
        <p:grpSp>
          <p:nvGrpSpPr>
            <p:cNvPr id="85" name="グループ化 84"/>
            <p:cNvGrpSpPr/>
            <p:nvPr/>
          </p:nvGrpSpPr>
          <p:grpSpPr>
            <a:xfrm>
              <a:off x="167592" y="4728843"/>
              <a:ext cx="2090861" cy="672572"/>
              <a:chOff x="221573" y="5209884"/>
              <a:chExt cx="2090861" cy="672572"/>
            </a:xfrm>
          </p:grpSpPr>
          <p:sp>
            <p:nvSpPr>
              <p:cNvPr id="76" name="正方形/長方形 75"/>
              <p:cNvSpPr/>
              <p:nvPr/>
            </p:nvSpPr>
            <p:spPr>
              <a:xfrm>
                <a:off x="221573" y="5245656"/>
                <a:ext cx="190720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府市一体の強化</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京阪神の連携強化</a:t>
                </a:r>
              </a:p>
            </p:txBody>
          </p:sp>
          <p:sp>
            <p:nvSpPr>
              <p:cNvPr id="77" name="正方形/長方形 76"/>
              <p:cNvSpPr/>
              <p:nvPr/>
            </p:nvSpPr>
            <p:spPr>
              <a:xfrm>
                <a:off x="306968" y="5651624"/>
                <a:ext cx="200546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副首都推進の法整備働きかけ</a:t>
                </a:r>
              </a:p>
            </p:txBody>
          </p:sp>
          <p:grpSp>
            <p:nvGrpSpPr>
              <p:cNvPr id="78" name="グループ化 77"/>
              <p:cNvGrpSpPr/>
              <p:nvPr/>
            </p:nvGrpSpPr>
            <p:grpSpPr>
              <a:xfrm>
                <a:off x="520967" y="5209884"/>
                <a:ext cx="1404000" cy="438932"/>
                <a:chOff x="-1863334" y="5009526"/>
                <a:chExt cx="998787" cy="211536"/>
              </a:xfrm>
            </p:grpSpPr>
            <p:cxnSp>
              <p:nvCxnSpPr>
                <p:cNvPr id="79" name="直線コネクタ 36"/>
                <p:cNvCxnSpPr/>
                <p:nvPr/>
              </p:nvCxnSpPr>
              <p:spPr>
                <a:xfrm>
                  <a:off x="-1863334" y="5116964"/>
                  <a:ext cx="99878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1054315" y="5009526"/>
                  <a:ext cx="185348" cy="21060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70" name="正方形/長方形 69"/>
            <p:cNvSpPr/>
            <p:nvPr/>
          </p:nvSpPr>
          <p:spPr>
            <a:xfrm>
              <a:off x="382805" y="4499175"/>
              <a:ext cx="1481968" cy="3082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行政体制の整備</a:t>
              </a:r>
            </a:p>
          </p:txBody>
        </p:sp>
      </p:grpSp>
      <p:sp>
        <p:nvSpPr>
          <p:cNvPr id="72" name="八角形 71"/>
          <p:cNvSpPr/>
          <p:nvPr/>
        </p:nvSpPr>
        <p:spPr>
          <a:xfrm>
            <a:off x="6569238" y="2845035"/>
            <a:ext cx="1878918" cy="537104"/>
          </a:xfrm>
          <a:prstGeom prst="octagon">
            <a:avLst/>
          </a:prstGeom>
          <a:solidFill>
            <a:schemeClr val="accent1">
              <a:lumMod val="60000"/>
              <a:lumOff val="40000"/>
            </a:schemeClr>
          </a:solidFill>
          <a:ln>
            <a:solidFill>
              <a:schemeClr val="accent1">
                <a:lumMod val="60000"/>
                <a:lumOff val="40000"/>
              </a:schemeClr>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東京一極集中・中央集権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⇒拠点分散・分権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楕円 1"/>
          <p:cNvSpPr/>
          <p:nvPr/>
        </p:nvSpPr>
        <p:spPr>
          <a:xfrm>
            <a:off x="6254161" y="3506224"/>
            <a:ext cx="2569211"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u="sng" strike="noStrike" kern="1200" cap="none" spc="0" normalizeH="0" baseline="0" noProof="0" dirty="0">
                <a:ln w="3175">
                  <a:noFill/>
                </a:ln>
                <a:solidFill>
                  <a:schemeClr val="tx1"/>
                </a:solidFill>
                <a:effectLst/>
                <a:uLnTx/>
                <a:uFillTx/>
                <a:latin typeface="BIZ UDゴシック" panose="020B0400000000000000" pitchFamily="49" charset="-128"/>
                <a:ea typeface="BIZ UDゴシック" panose="020B0400000000000000" pitchFamily="49" charset="-128"/>
                <a:cs typeface="+mn-cs"/>
              </a:rPr>
              <a:t>道州制の実現へ</a:t>
            </a:r>
            <a:endParaRPr kumimoji="1" lang="en-US" altLang="ja-JP" sz="1100" b="0" u="sng" strike="noStrike" kern="1200" cap="none" spc="0" normalizeH="0" baseline="0" noProof="0" dirty="0">
              <a:ln w="3175">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正方形/長方形 64"/>
          <p:cNvSpPr/>
          <p:nvPr/>
        </p:nvSpPr>
        <p:spPr>
          <a:xfrm>
            <a:off x="1944813" y="6350754"/>
            <a:ext cx="832763"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3715140" y="1207303"/>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年の府民認知度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68" name="スライド番号プレースホルダー 1"/>
          <p:cNvSpPr>
            <a:spLocks noGrp="1"/>
          </p:cNvSpPr>
          <p:nvPr>
            <p:ph type="sldNum" sz="quarter" idx="12"/>
          </p:nvPr>
        </p:nvSpPr>
        <p:spPr>
          <a:xfrm>
            <a:off x="8443900" y="653781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楕円 68"/>
          <p:cNvSpPr/>
          <p:nvPr/>
        </p:nvSpPr>
        <p:spPr>
          <a:xfrm>
            <a:off x="3531052" y="4864573"/>
            <a:ext cx="3477149"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大阪・関西の行政体制整備に目処</a:t>
            </a:r>
            <a:endParaRPr kumimoji="1" lang="en-US" altLang="ja-JP"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（広域行政、基礎自治）</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4" name="正方形/長方形 93"/>
          <p:cNvSpPr/>
          <p:nvPr/>
        </p:nvSpPr>
        <p:spPr>
          <a:xfrm>
            <a:off x="6413399" y="1218170"/>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年代の府民認知度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95" name="正方形/長方形 94"/>
          <p:cNvSpPr/>
          <p:nvPr/>
        </p:nvSpPr>
        <p:spPr>
          <a:xfrm>
            <a:off x="998814" y="1045815"/>
            <a:ext cx="2839220" cy="430887"/>
          </a:xfrm>
          <a:prstGeom prst="rect">
            <a:avLst/>
          </a:prstGeom>
        </p:spPr>
        <p:txBody>
          <a:bodyPr wrap="square">
            <a:spAutoFit/>
          </a:bodyPr>
          <a:lstStyle/>
          <a:p>
            <a:pPr lvl="0">
              <a:defRPr/>
            </a:pPr>
            <a:r>
              <a:rPr lang="ja-JP" altLang="en-US" sz="1100" dirty="0">
                <a:latin typeface="BIZ UDゴシック" panose="020B0400000000000000" pitchFamily="49" charset="-128"/>
                <a:ea typeface="BIZ UDゴシック" panose="020B0400000000000000" pitchFamily="49" charset="-128"/>
              </a:rPr>
              <a:t>●副首都・大阪の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lang="ja-JP" altLang="en-US" sz="1100" dirty="0">
                <a:latin typeface="BIZ UDゴシック" panose="020B0400000000000000" pitchFamily="49" charset="-128"/>
                <a:ea typeface="BIZ UDゴシック" panose="020B0400000000000000" pitchFamily="49" charset="-128"/>
              </a:rPr>
              <a:t>府民</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lang="ja-JP" altLang="en-US" sz="1100" dirty="0">
                <a:latin typeface="BIZ UDゴシック" panose="020B0400000000000000" pitchFamily="49" charset="-128"/>
                <a:ea typeface="BIZ UDゴシック" panose="020B0400000000000000" pitchFamily="49" charset="-128"/>
              </a:rPr>
              <a:t>以上　</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 name="右矢印 5"/>
          <p:cNvSpPr/>
          <p:nvPr/>
        </p:nvSpPr>
        <p:spPr>
          <a:xfrm>
            <a:off x="3578371" y="115251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9" name="右矢印 88"/>
          <p:cNvSpPr/>
          <p:nvPr/>
        </p:nvSpPr>
        <p:spPr>
          <a:xfrm>
            <a:off x="6286350" y="119061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8" name="右矢印 87"/>
          <p:cNvSpPr/>
          <p:nvPr/>
        </p:nvSpPr>
        <p:spPr>
          <a:xfrm>
            <a:off x="3599966"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2" name="右矢印 91"/>
          <p:cNvSpPr/>
          <p:nvPr/>
        </p:nvSpPr>
        <p:spPr>
          <a:xfrm>
            <a:off x="6306205"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1" name="正方形/長方形 80"/>
          <p:cNvSpPr/>
          <p:nvPr/>
        </p:nvSpPr>
        <p:spPr>
          <a:xfrm>
            <a:off x="1003585" y="455788"/>
            <a:ext cx="2704195"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2030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年の大阪の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約９％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規模</a:t>
            </a:r>
            <a:r>
              <a:rPr lang="zh-TW" altLang="en-US" sz="1100" dirty="0">
                <a:latin typeface="BIZ UDゴシック" panose="020B0400000000000000" pitchFamily="49" charset="-128"/>
                <a:ea typeface="BIZ UDゴシック" panose="020B0400000000000000" pitchFamily="49" charset="-128"/>
              </a:rPr>
              <a:t> </a:t>
            </a:r>
            <a:r>
              <a:rPr lang="ja-JP" altLang="en-US" sz="1100" dirty="0">
                <a:latin typeface="BIZ UDゴシック" panose="020B0400000000000000" pitchFamily="49" charset="-128"/>
                <a:ea typeface="BIZ UDゴシック" panose="020B0400000000000000" pitchFamily="49" charset="-128"/>
              </a:rPr>
              <a:t>約</a:t>
            </a:r>
            <a:r>
              <a:rPr kumimoji="0" lang="en-US" altLang="zh-TW"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50</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endPar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0" name="大かっこ 109"/>
          <p:cNvSpPr/>
          <p:nvPr/>
        </p:nvSpPr>
        <p:spPr>
          <a:xfrm>
            <a:off x="2037393" y="685583"/>
            <a:ext cx="1690766" cy="168829"/>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⇒現状約</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7.4%</a:t>
            </a:r>
            <a:endPar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2" name="正方形/長方形 111"/>
          <p:cNvSpPr/>
          <p:nvPr/>
        </p:nvSpPr>
        <p:spPr>
          <a:xfrm>
            <a:off x="1708784" y="950697"/>
            <a:ext cx="280913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2019</a:t>
            </a: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年度府民経済計算）</a:t>
            </a:r>
          </a:p>
        </p:txBody>
      </p:sp>
      <p:sp>
        <p:nvSpPr>
          <p:cNvPr id="114" name="大かっこ 113"/>
          <p:cNvSpPr/>
          <p:nvPr/>
        </p:nvSpPr>
        <p:spPr>
          <a:xfrm>
            <a:off x="2085899" y="846181"/>
            <a:ext cx="1690766" cy="168829"/>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⇒現状約</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41</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15" name="正方形/長方形 114"/>
          <p:cNvSpPr/>
          <p:nvPr/>
        </p:nvSpPr>
        <p:spPr>
          <a:xfrm>
            <a:off x="3715245" y="467800"/>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25" name="大かっこ 124"/>
          <p:cNvSpPr/>
          <p:nvPr/>
        </p:nvSpPr>
        <p:spPr>
          <a:xfrm>
            <a:off x="4924326" y="576452"/>
            <a:ext cx="1690766" cy="3436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1" lang="ja-JP" altLang="en-US" sz="800" dirty="0">
                <a:latin typeface="BIZ UDゴシック" panose="020B0400000000000000" pitchFamily="49" charset="-128"/>
                <a:ea typeface="BIZ UDゴシック" panose="020B0400000000000000" pitchFamily="49" charset="-128"/>
              </a:rPr>
              <a:t>年代のシェア</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a:t>
            </a:r>
          </a:p>
        </p:txBody>
      </p:sp>
      <p:sp>
        <p:nvSpPr>
          <p:cNvPr id="126" name="大かっこ 125"/>
          <p:cNvSpPr/>
          <p:nvPr/>
        </p:nvSpPr>
        <p:spPr>
          <a:xfrm>
            <a:off x="4927849" y="823268"/>
            <a:ext cx="1514440" cy="17105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現状から約</a:t>
            </a:r>
            <a:r>
              <a:rPr kumimoji="1" lang="en-US" altLang="ja-JP" sz="1200" b="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1" lang="ja-JP" altLang="en-US" sz="1200" b="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倍</a:t>
            </a:r>
            <a:endParaRPr kumimoji="1" lang="ja-JP" altLang="en-US" sz="110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7" name="大かっこ 126"/>
          <p:cNvSpPr/>
          <p:nvPr/>
        </p:nvSpPr>
        <p:spPr>
          <a:xfrm>
            <a:off x="5070560" y="863268"/>
            <a:ext cx="1457383" cy="4300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100"/>
              </a:lnSpc>
              <a:defRPr/>
            </a:pPr>
            <a:r>
              <a:rPr kumimoji="1" lang="ja-JP" altLang="en-US" sz="800" dirty="0">
                <a:latin typeface="BIZ UDゴシック" panose="020B0400000000000000" pitchFamily="49" charset="-128"/>
                <a:ea typeface="BIZ UDゴシック" panose="020B0400000000000000" pitchFamily="49" charset="-128"/>
              </a:rPr>
              <a:t>（関西で</a:t>
            </a:r>
            <a:r>
              <a:rPr kumimoji="1" lang="en-US" altLang="ja-JP" sz="800" dirty="0">
                <a:latin typeface="BIZ UDゴシック" panose="020B0400000000000000" pitchFamily="49" charset="-128"/>
                <a:ea typeface="BIZ UDゴシック" panose="020B0400000000000000" pitchFamily="49" charset="-128"/>
              </a:rPr>
              <a:t>100</a:t>
            </a:r>
            <a:r>
              <a:rPr kumimoji="1" lang="ja-JP" altLang="en-US" sz="800" dirty="0">
                <a:latin typeface="BIZ UDゴシック" panose="020B0400000000000000" pitchFamily="49" charset="-128"/>
                <a:ea typeface="BIZ UDゴシック" panose="020B0400000000000000" pitchFamily="49" charset="-128"/>
              </a:rPr>
              <a:t>兆円経済圏</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8" name="正方形/長方形 127"/>
          <p:cNvSpPr/>
          <p:nvPr/>
        </p:nvSpPr>
        <p:spPr>
          <a:xfrm>
            <a:off x="6400699" y="467940"/>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lang="en-US" altLang="ja-JP" sz="1100" dirty="0">
                <a:latin typeface="BIZ UDゴシック" panose="020B0400000000000000" pitchFamily="49" charset="-128"/>
                <a:ea typeface="BIZ UDゴシック" panose="020B0400000000000000" pitchFamily="49" charset="-128"/>
              </a:rPr>
              <a:t>12</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a:t>
            </a:r>
            <a:r>
              <a:rPr lang="ja-JP" altLang="en-US" sz="1100" dirty="0">
                <a:latin typeface="BIZ UDゴシック" panose="020B0400000000000000" pitchFamily="49" charset="-128"/>
                <a:ea typeface="BIZ UDゴシック" panose="020B0400000000000000" pitchFamily="49" charset="-128"/>
              </a:rPr>
              <a:t>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29" name="大かっこ 128"/>
          <p:cNvSpPr/>
          <p:nvPr/>
        </p:nvSpPr>
        <p:spPr>
          <a:xfrm>
            <a:off x="7650364" y="630784"/>
            <a:ext cx="1603872" cy="292474"/>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⇒東京に次ぐポジションへ</a:t>
            </a:r>
          </a:p>
        </p:txBody>
      </p:sp>
      <p:sp>
        <p:nvSpPr>
          <p:cNvPr id="130" name="大かっこ 129"/>
          <p:cNvSpPr/>
          <p:nvPr/>
        </p:nvSpPr>
        <p:spPr>
          <a:xfrm>
            <a:off x="7695916" y="859732"/>
            <a:ext cx="1333956" cy="4300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スイス一国並みへ）</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31" name="大かっこ 130"/>
          <p:cNvSpPr/>
          <p:nvPr/>
        </p:nvSpPr>
        <p:spPr>
          <a:xfrm>
            <a:off x="7540464" y="823267"/>
            <a:ext cx="1514440" cy="17105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現状から約</a:t>
            </a:r>
            <a:r>
              <a:rPr kumimoji="1" lang="ja-JP" altLang="en-US" sz="1200" b="1" dirty="0">
                <a:latin typeface="BIZ UDゴシック" panose="020B0400000000000000" pitchFamily="49" charset="-128"/>
                <a:ea typeface="BIZ UDゴシック" panose="020B0400000000000000" pitchFamily="49" charset="-128"/>
              </a:rPr>
              <a:t>２</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倍</a:t>
            </a:r>
            <a:endParaRPr kumimoji="1" lang="ja-JP" altLang="en-US" sz="11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3" name="大かっこ 72"/>
          <p:cNvSpPr/>
          <p:nvPr/>
        </p:nvSpPr>
        <p:spPr>
          <a:xfrm>
            <a:off x="2469537" y="1262009"/>
            <a:ext cx="916326" cy="160304"/>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lvl="0">
              <a:defRPr/>
            </a:pPr>
            <a:r>
              <a:rPr kumimoji="1" lang="ja-JP" altLang="en-US" sz="800" dirty="0">
                <a:latin typeface="BIZ UDゴシック" panose="020B0400000000000000" pitchFamily="49" charset="-128"/>
                <a:ea typeface="BIZ UDゴシック" panose="020B0400000000000000" pitchFamily="49" charset="-128"/>
              </a:rPr>
              <a:t>⇒現状約</a:t>
            </a:r>
            <a:r>
              <a:rPr kumimoji="1" lang="en-US" altLang="ja-JP" sz="800" dirty="0">
                <a:latin typeface="BIZ UDゴシック" panose="020B0400000000000000" pitchFamily="49" charset="-128"/>
                <a:ea typeface="BIZ UDゴシック" panose="020B0400000000000000" pitchFamily="49" charset="-128"/>
              </a:rPr>
              <a:t>55%</a:t>
            </a:r>
            <a:endParaRPr kumimoji="1" lang="ja-JP" altLang="en-US" sz="800" dirty="0">
              <a:latin typeface="BIZ UDゴシック" panose="020B0400000000000000" pitchFamily="49" charset="-128"/>
              <a:ea typeface="BIZ UDゴシック" panose="020B0400000000000000" pitchFamily="49" charset="-128"/>
            </a:endParaRPr>
          </a:p>
        </p:txBody>
      </p:sp>
      <p:sp>
        <p:nvSpPr>
          <p:cNvPr id="86" name="大かっこ 85"/>
          <p:cNvSpPr/>
          <p:nvPr/>
        </p:nvSpPr>
        <p:spPr>
          <a:xfrm>
            <a:off x="5142046" y="671222"/>
            <a:ext cx="1233382" cy="46212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0" name="大かっこ 89"/>
          <p:cNvSpPr/>
          <p:nvPr/>
        </p:nvSpPr>
        <p:spPr>
          <a:xfrm>
            <a:off x="2474429" y="694276"/>
            <a:ext cx="1212041" cy="44589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1" name="大かっこ 90"/>
          <p:cNvSpPr/>
          <p:nvPr/>
        </p:nvSpPr>
        <p:spPr>
          <a:xfrm>
            <a:off x="2529611" y="1240862"/>
            <a:ext cx="685157" cy="18751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3" name="大かっこ 92"/>
          <p:cNvSpPr/>
          <p:nvPr/>
        </p:nvSpPr>
        <p:spPr>
          <a:xfrm>
            <a:off x="7833308" y="697378"/>
            <a:ext cx="1242217" cy="46212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67613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①経済・産業、</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nvGraphicFramePr>
        <p:xfrm>
          <a:off x="406548" y="676217"/>
          <a:ext cx="4309515" cy="5954513"/>
        </p:xfrm>
        <a:graphic>
          <a:graphicData uri="http://schemas.openxmlformats.org/drawingml/2006/table">
            <a:tbl>
              <a:tblPr firstRow="1" bandRow="1">
                <a:tableStyleId>{5940675A-B579-460E-94D1-54222C63F5DA}</a:tableStyleId>
              </a:tblPr>
              <a:tblGrid>
                <a:gridCol w="545847">
                  <a:extLst>
                    <a:ext uri="{9D8B030D-6E8A-4147-A177-3AD203B41FA5}">
                      <a16:colId xmlns:a16="http://schemas.microsoft.com/office/drawing/2014/main" val="709894800"/>
                    </a:ext>
                  </a:extLst>
                </a:gridCol>
                <a:gridCol w="213615">
                  <a:extLst>
                    <a:ext uri="{9D8B030D-6E8A-4147-A177-3AD203B41FA5}">
                      <a16:colId xmlns:a16="http://schemas.microsoft.com/office/drawing/2014/main" val="1757393665"/>
                    </a:ext>
                  </a:extLst>
                </a:gridCol>
                <a:gridCol w="3550053">
                  <a:extLst>
                    <a:ext uri="{9D8B030D-6E8A-4147-A177-3AD203B41FA5}">
                      <a16:colId xmlns:a16="http://schemas.microsoft.com/office/drawing/2014/main" val="293104459"/>
                    </a:ext>
                  </a:extLst>
                </a:gridCol>
              </a:tblGrid>
              <a:tr h="60990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関西はライフサイエンスが強いといわれており、アカデミズム、基礎や臨床などが大学を中心に強いことがいえるが、一方で、</a:t>
                      </a:r>
                      <a:r>
                        <a:rPr kumimoji="1" lang="ja-JP" altLang="en-US" sz="900" b="1" u="sng" dirty="0">
                          <a:latin typeface="BIZ UDゴシック" panose="020B0400000000000000" pitchFamily="49" charset="-128"/>
                          <a:ea typeface="BIZ UDゴシック" panose="020B0400000000000000" pitchFamily="49" charset="-128"/>
                        </a:rPr>
                        <a:t>アカデミズムからどのように産業の成長につなげるかは、今後取り組むべき課題。</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1827787"/>
                  </a:ext>
                </a:extLst>
              </a:tr>
              <a:tr h="479209">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ライフサイエンス産業を強めるためには、</a:t>
                      </a:r>
                      <a:r>
                        <a:rPr kumimoji="1" lang="ja-JP" altLang="en-US" sz="900" b="1" u="sng" dirty="0">
                          <a:latin typeface="BIZ UDゴシック" panose="020B0400000000000000" pitchFamily="49" charset="-128"/>
                          <a:ea typeface="BIZ UDゴシック" panose="020B0400000000000000" pitchFamily="49" charset="-128"/>
                        </a:rPr>
                        <a:t>バイオベンチャーの育成など自前の取組と、広域連携や、海外のメガファーマやベンチャーキャピタルの取り込みが重要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89783359"/>
                  </a:ext>
                </a:extLst>
              </a:tr>
              <a:tr h="87128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関西の医療関係クラスター、特に大阪では未来医療国際拠点などの活動が盛ん。</a:t>
                      </a:r>
                      <a:r>
                        <a:rPr kumimoji="1" lang="ja-JP" altLang="en-US" sz="900" b="1" u="sng" dirty="0">
                          <a:latin typeface="BIZ UDゴシック" panose="020B0400000000000000" pitchFamily="49" charset="-128"/>
                          <a:ea typeface="BIZ UDゴシック" panose="020B0400000000000000" pitchFamily="49" charset="-128"/>
                        </a:rPr>
                        <a:t>医療・健康産業を伸ばす</a:t>
                      </a:r>
                      <a:r>
                        <a:rPr kumimoji="1" lang="ja-JP" altLang="en-US" sz="900" dirty="0">
                          <a:latin typeface="BIZ UDゴシック" panose="020B0400000000000000" pitchFamily="49" charset="-128"/>
                          <a:ea typeface="BIZ UDゴシック" panose="020B0400000000000000" pitchFamily="49" charset="-128"/>
                        </a:rPr>
                        <a:t>ために、地域住民の健康への関心の高さを</a:t>
                      </a:r>
                      <a:r>
                        <a:rPr kumimoji="1" lang="ja-JP" altLang="en-US" sz="900" dirty="0" err="1">
                          <a:latin typeface="BIZ UDゴシック" panose="020B0400000000000000" pitchFamily="49" charset="-128"/>
                          <a:ea typeface="BIZ UDゴシック" panose="020B0400000000000000" pitchFamily="49" charset="-128"/>
                        </a:rPr>
                        <a:t>てこに</a:t>
                      </a:r>
                      <a:r>
                        <a:rPr kumimoji="1" lang="ja-JP" altLang="en-US" sz="900" dirty="0">
                          <a:latin typeface="BIZ UDゴシック" panose="020B0400000000000000" pitchFamily="49" charset="-128"/>
                          <a:ea typeface="BIZ UDゴシック" panose="020B0400000000000000" pitchFamily="49" charset="-128"/>
                        </a:rPr>
                        <a:t>しながら、</a:t>
                      </a:r>
                      <a:r>
                        <a:rPr kumimoji="1" lang="ja-JP" altLang="en-US" sz="900" b="1" u="sng" dirty="0">
                          <a:latin typeface="BIZ UDゴシック" panose="020B0400000000000000" pitchFamily="49" charset="-128"/>
                          <a:ea typeface="BIZ UDゴシック" panose="020B0400000000000000" pitchFamily="49" charset="-128"/>
                        </a:rPr>
                        <a:t>しっかりとデータを取っていく。ここで暮らすことによって、知らず知らずのうちに健康になる、といった形で打ち出す</a:t>
                      </a:r>
                      <a:r>
                        <a:rPr kumimoji="1" lang="ja-JP" altLang="en-US" sz="900" dirty="0">
                          <a:latin typeface="BIZ UDゴシック" panose="020B0400000000000000" pitchFamily="49" charset="-128"/>
                          <a:ea typeface="BIZ UDゴシック" panose="020B0400000000000000" pitchFamily="49" charset="-128"/>
                        </a:rPr>
                        <a:t>ことができれば、今後の展開も考えられるのではないか。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45183989"/>
                  </a:ext>
                </a:extLst>
              </a:tr>
              <a:tr h="64620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ライフサイエンス、ヘルスケアといった分野で、</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高所得の仕事をつくり出して</a:t>
                      </a:r>
                      <a:r>
                        <a:rPr kumimoji="1" lang="ja-JP" altLang="en-US" sz="900" dirty="0">
                          <a:solidFill>
                            <a:prstClr val="black"/>
                          </a:solidFill>
                          <a:latin typeface="BIZ UDゴシック" panose="020B0400000000000000" pitchFamily="49" charset="-128"/>
                          <a:ea typeface="BIZ UDゴシック" panose="020B0400000000000000" pitchFamily="49" charset="-128"/>
                        </a:rPr>
                        <a:t>、優秀な専門職の人に来てもらうということが必要ではないか。</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所得の高い仕事</a:t>
                      </a:r>
                      <a:r>
                        <a:rPr kumimoji="1" lang="ja-JP" altLang="en-US" sz="900" dirty="0">
                          <a:solidFill>
                            <a:schemeClr val="tx1"/>
                          </a:solidFill>
                          <a:latin typeface="BIZ UDゴシック" panose="020B0400000000000000" pitchFamily="49" charset="-128"/>
                          <a:ea typeface="BIZ UDゴシック" panose="020B0400000000000000" pitchFamily="49" charset="-128"/>
                        </a:rPr>
                        <a:t>を作ることと、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女性の力</a:t>
                      </a:r>
                      <a:r>
                        <a:rPr kumimoji="1" lang="ja-JP" altLang="en-US" sz="900" dirty="0">
                          <a:solidFill>
                            <a:schemeClr val="tx1"/>
                          </a:solidFill>
                          <a:latin typeface="BIZ UDゴシック" panose="020B0400000000000000" pitchFamily="49" charset="-128"/>
                          <a:ea typeface="BIZ UDゴシック" panose="020B0400000000000000" pitchFamily="49" charset="-128"/>
                        </a:rPr>
                        <a:t>を生かすことは必要</a:t>
                      </a:r>
                      <a:r>
                        <a:rPr kumimoji="1" lang="ja-JP" altLang="en-US" sz="900" dirty="0">
                          <a:solidFill>
                            <a:schemeClr val="tx1"/>
                          </a:solidFill>
                          <a:latin typeface="Meiryo UI" panose="020B0604030504040204" pitchFamily="50" charset="-128"/>
                          <a:ea typeface="Meiryo UI" panose="020B0604030504040204" pitchFamily="50" charset="-128"/>
                        </a:rPr>
                        <a:t>。</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92518126"/>
                  </a:ext>
                </a:extLst>
              </a:tr>
              <a:tr h="10382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日本で高齢化が進むなか、ライフサイエンスやヘルスケアを対象とすることは問題ないが、</a:t>
                      </a:r>
                      <a:r>
                        <a:rPr kumimoji="1" lang="ja-JP" altLang="en-US" sz="900" b="1" u="sng" dirty="0">
                          <a:latin typeface="BIZ UDゴシック" panose="020B0400000000000000" pitchFamily="49" charset="-128"/>
                          <a:ea typeface="BIZ UDゴシック" panose="020B0400000000000000" pitchFamily="49" charset="-128"/>
                        </a:rPr>
                        <a:t>成長やイノベーションという観点では、世界に打って出るという観点が重要</a:t>
                      </a:r>
                      <a:r>
                        <a:rPr kumimoji="1" lang="ja-JP" altLang="en-US" sz="900" dirty="0">
                          <a:latin typeface="BIZ UDゴシック" panose="020B0400000000000000" pitchFamily="49" charset="-128"/>
                          <a:ea typeface="BIZ UDゴシック" panose="020B0400000000000000" pitchFamily="49" charset="-128"/>
                        </a:rPr>
                        <a:t>。世界的には若い人が多い国もあり、高齢者だけでなく、</a:t>
                      </a:r>
                      <a:r>
                        <a:rPr kumimoji="1" lang="ja-JP" altLang="en-US" sz="900" b="1" u="sng" dirty="0">
                          <a:latin typeface="BIZ UDゴシック" panose="020B0400000000000000" pitchFamily="49" charset="-128"/>
                          <a:ea typeface="BIZ UDゴシック" panose="020B0400000000000000" pitchFamily="49" charset="-128"/>
                        </a:rPr>
                        <a:t>もう少し若者に視野を広げる必要。</a:t>
                      </a:r>
                      <a:endParaRPr kumimoji="1" lang="en-US" altLang="ja-JP" sz="900" b="1" u="sng"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従来からの創薬や医療機器、精密機器の開発だけでなく、</a:t>
                      </a:r>
                      <a:r>
                        <a:rPr kumimoji="1" lang="ja-JP" altLang="en-US" sz="900" b="1" u="sng" dirty="0">
                          <a:latin typeface="BIZ UDゴシック" panose="020B0400000000000000" pitchFamily="49" charset="-128"/>
                          <a:ea typeface="BIZ UDゴシック" panose="020B0400000000000000" pitchFamily="49" charset="-128"/>
                        </a:rPr>
                        <a:t>デジタル化、</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err="1">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ロボティクス、ビッグデータなどを組み合わせ</a:t>
                      </a:r>
                      <a:r>
                        <a:rPr kumimoji="1" lang="ja-JP" altLang="en-US" sz="900" dirty="0">
                          <a:latin typeface="BIZ UDゴシック" panose="020B0400000000000000" pitchFamily="49" charset="-128"/>
                          <a:ea typeface="BIZ UDゴシック" panose="020B0400000000000000" pitchFamily="49" charset="-128"/>
                        </a:rPr>
                        <a:t>、高齢者だけでなく、</a:t>
                      </a:r>
                      <a:r>
                        <a:rPr kumimoji="1" lang="ja-JP" altLang="en-US" sz="900" b="1" u="sng" dirty="0">
                          <a:latin typeface="BIZ UDゴシック" panose="020B0400000000000000" pitchFamily="49" charset="-128"/>
                          <a:ea typeface="BIZ UDゴシック" panose="020B0400000000000000" pitchFamily="49" charset="-128"/>
                        </a:rPr>
                        <a:t>若者や一般の方々の健康も含めて考える必要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18552819"/>
                  </a:ext>
                </a:extLst>
              </a:tr>
              <a:tr h="100198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大阪は、コロナ前まではインバウンドが経済をけん引してきた側面があるが、</a:t>
                      </a:r>
                      <a:r>
                        <a:rPr kumimoji="1" lang="ja-JP" altLang="en-US" sz="900" b="1" u="sng" dirty="0">
                          <a:latin typeface="BIZ UDゴシック" panose="020B0400000000000000" pitchFamily="49" charset="-128"/>
                          <a:ea typeface="BIZ UDゴシック" panose="020B0400000000000000" pitchFamily="49" charset="-128"/>
                        </a:rPr>
                        <a:t>第３次産業化へのシフトという産業構造転換の流れに乗れず、産業のけん引役が不在</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ライフサイエンスの強み、</a:t>
                      </a:r>
                      <a:r>
                        <a:rPr kumimoji="1" lang="ja-JP" altLang="en-US" sz="900" b="1" u="sng" dirty="0">
                          <a:latin typeface="BIZ UDゴシック" panose="020B0400000000000000" pitchFamily="49" charset="-128"/>
                          <a:ea typeface="BIZ UDゴシック" panose="020B0400000000000000" pitchFamily="49" charset="-128"/>
                        </a:rPr>
                        <a:t>デジタル・脱炭素トレンドの融合</a:t>
                      </a:r>
                      <a:r>
                        <a:rPr kumimoji="1" lang="ja-JP" altLang="en-US" sz="900" dirty="0">
                          <a:latin typeface="BIZ UDゴシック" panose="020B0400000000000000" pitchFamily="49" charset="-128"/>
                          <a:ea typeface="BIZ UDゴシック" panose="020B0400000000000000" pitchFamily="49" charset="-128"/>
                        </a:rPr>
                        <a:t>による次世代産業の育成や、</a:t>
                      </a:r>
                      <a:r>
                        <a:rPr kumimoji="1" lang="ja-JP" altLang="en-US" sz="900" b="1" u="sng" dirty="0">
                          <a:latin typeface="BIZ UDゴシック" panose="020B0400000000000000" pitchFamily="49" charset="-128"/>
                          <a:ea typeface="BIZ UDゴシック" panose="020B0400000000000000" pitchFamily="49" charset="-128"/>
                        </a:rPr>
                        <a:t>スタートアップ育成とエコシステムの形成</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スーパーシティ構想</a:t>
                      </a:r>
                      <a:r>
                        <a:rPr kumimoji="1" lang="ja-JP" altLang="en-US" sz="900" dirty="0">
                          <a:latin typeface="BIZ UDゴシック" panose="020B0400000000000000" pitchFamily="49" charset="-128"/>
                          <a:ea typeface="BIZ UDゴシック" panose="020B0400000000000000" pitchFamily="49" charset="-128"/>
                        </a:rPr>
                        <a:t>などを一つひとつ実現していくことで、大阪・関西経済を力強く伸ばしていくことが重要。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06392649"/>
                  </a:ext>
                </a:extLst>
              </a:tr>
              <a:tr h="107771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環境について、大阪・関西はバッテリーや水素についてポテンシャルを有しているが、</a:t>
                      </a:r>
                      <a:r>
                        <a:rPr kumimoji="1" lang="ja-JP" altLang="en-US" sz="900" b="1" u="sng" dirty="0">
                          <a:latin typeface="BIZ UDゴシック" panose="020B0400000000000000" pitchFamily="49" charset="-128"/>
                          <a:ea typeface="BIZ UDゴシック" panose="020B0400000000000000" pitchFamily="49" charset="-128"/>
                        </a:rPr>
                        <a:t>特定の産業の振興という話ではなく、脱炭素社会、社会課題をどう解決していくかという話にくくり直せばいい</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環境に関する産業も</a:t>
                      </a:r>
                      <a:r>
                        <a:rPr kumimoji="1" lang="ja-JP" altLang="en-US" sz="900" dirty="0">
                          <a:latin typeface="BIZ UDゴシック" panose="020B0400000000000000" pitchFamily="49" charset="-128"/>
                          <a:ea typeface="BIZ UDゴシック" panose="020B0400000000000000" pitchFamily="49" charset="-128"/>
                        </a:rPr>
                        <a:t>、言ってみれば</a:t>
                      </a:r>
                      <a:r>
                        <a:rPr kumimoji="1" lang="ja-JP" altLang="en-US" sz="900" b="1" u="sng" dirty="0">
                          <a:latin typeface="BIZ UDゴシック" panose="020B0400000000000000" pitchFamily="49" charset="-128"/>
                          <a:ea typeface="BIZ UDゴシック" panose="020B0400000000000000" pitchFamily="49" charset="-128"/>
                        </a:rPr>
                        <a:t>「社会問題解決型の産業」</a:t>
                      </a:r>
                      <a:r>
                        <a:rPr kumimoji="1" lang="ja-JP" altLang="en-US" sz="900" dirty="0">
                          <a:latin typeface="BIZ UDゴシック" panose="020B0400000000000000" pitchFamily="49" charset="-128"/>
                          <a:ea typeface="BIZ UDゴシック" panose="020B0400000000000000" pitchFamily="49" charset="-128"/>
                        </a:rPr>
                        <a:t>であるという形でくくり直せば、</a:t>
                      </a:r>
                      <a:r>
                        <a:rPr kumimoji="1" lang="ja-JP" altLang="en-US" sz="900" b="1" u="sng" dirty="0">
                          <a:latin typeface="BIZ UDゴシック" panose="020B0400000000000000" pitchFamily="49" charset="-128"/>
                          <a:ea typeface="BIZ UDゴシック" panose="020B0400000000000000" pitchFamily="49" charset="-128"/>
                        </a:rPr>
                        <a:t>それは広い意味での産業振興、それがひいては社会課題にどのように大阪として取り組んでいくかという答えになっていく</a:t>
                      </a:r>
                      <a:r>
                        <a:rPr kumimoji="1" lang="ja-JP" altLang="en-US" sz="900" dirty="0">
                          <a:latin typeface="BIZ UDゴシック" panose="020B0400000000000000" pitchFamily="49" charset="-128"/>
                          <a:ea typeface="BIZ UDゴシック" panose="020B0400000000000000" pitchFamily="49" charset="-128"/>
                        </a:rPr>
                        <a:t>のではないかなと思う。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85565552"/>
                  </a:ext>
                </a:extLst>
              </a:tr>
            </a:tbl>
          </a:graphicData>
        </a:graphic>
      </p:graphicFrame>
      <p:sp>
        <p:nvSpPr>
          <p:cNvPr id="7" name="テキスト ボックス 6"/>
          <p:cNvSpPr txBox="1"/>
          <p:nvPr/>
        </p:nvSpPr>
        <p:spPr>
          <a:xfrm>
            <a:off x="162866" y="399217"/>
            <a:ext cx="1509180"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成長産業</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5" name="表 14"/>
          <p:cNvGraphicFramePr>
            <a:graphicFrameLocks noGrp="1"/>
          </p:cNvGraphicFramePr>
          <p:nvPr/>
        </p:nvGraphicFramePr>
        <p:xfrm>
          <a:off x="4852117" y="676216"/>
          <a:ext cx="4201886" cy="26974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国際分業が進むなど、製造業は１～２割程度しか生産波及効果が残らない状況となっているが、宿泊や飲食など</a:t>
                      </a:r>
                      <a:r>
                        <a:rPr kumimoji="1" lang="ja-JP" altLang="en-US" sz="900" b="1" u="sng" dirty="0">
                          <a:latin typeface="BIZ UDゴシック" panose="020B0400000000000000" pitchFamily="49" charset="-128"/>
                          <a:ea typeface="BIZ UDゴシック" panose="020B0400000000000000" pitchFamily="49" charset="-128"/>
                        </a:rPr>
                        <a:t>観光関連は生産波及効果が高く</a:t>
                      </a:r>
                      <a:r>
                        <a:rPr kumimoji="1" lang="ja-JP" altLang="en-US" sz="900" dirty="0">
                          <a:latin typeface="BIZ UDゴシック" panose="020B0400000000000000" pitchFamily="49" charset="-128"/>
                          <a:ea typeface="BIZ UDゴシック" panose="020B0400000000000000" pitchFamily="49" charset="-128"/>
                        </a:rPr>
                        <a:t>、大阪にとって、コロナ後の成長を考えるうえで</a:t>
                      </a:r>
                      <a:r>
                        <a:rPr kumimoji="1" lang="ja-JP" altLang="en-US" sz="900" b="1" u="sng" dirty="0">
                          <a:latin typeface="BIZ UDゴシック" panose="020B0400000000000000" pitchFamily="49" charset="-128"/>
                          <a:ea typeface="BIZ UDゴシック" panose="020B0400000000000000" pitchFamily="49" charset="-128"/>
                        </a:rPr>
                        <a:t>重要な産業分野</a:t>
                      </a:r>
                      <a:r>
                        <a:rPr kumimoji="1" lang="ja-JP" altLang="en-US" sz="900" dirty="0">
                          <a:latin typeface="BIZ UDゴシック" panose="020B0400000000000000" pitchFamily="49" charset="-128"/>
                          <a:ea typeface="BIZ UDゴシック" panose="020B0400000000000000" pitchFamily="49" charset="-128"/>
                        </a:rPr>
                        <a:t>。また、行政の取組として、</a:t>
                      </a:r>
                      <a:r>
                        <a:rPr kumimoji="1" lang="ja-JP" altLang="en-US" sz="900" b="1" u="sng" dirty="0">
                          <a:latin typeface="BIZ UDゴシック" panose="020B0400000000000000" pitchFamily="49" charset="-128"/>
                          <a:ea typeface="BIZ UDゴシック" panose="020B0400000000000000" pitchFamily="49" charset="-128"/>
                        </a:rPr>
                        <a:t>特定の産業を振興することも重要だが、全体の投資環境の底上げを考えていくという視点も必要</a:t>
                      </a:r>
                      <a:r>
                        <a:rPr kumimoji="1" lang="ja-JP" altLang="en-US" sz="900" dirty="0">
                          <a:latin typeface="BIZ UDゴシック" panose="020B0400000000000000" pitchFamily="49" charset="-128"/>
                          <a:ea typeface="BIZ UDゴシック" panose="020B0400000000000000" pitchFamily="49" charset="-128"/>
                        </a:rPr>
                        <a:t>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710273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観光を考えるキーワード</a:t>
                      </a:r>
                      <a:r>
                        <a:rPr kumimoji="1" lang="ja-JP" altLang="en-US" sz="900" dirty="0">
                          <a:latin typeface="BIZ UDゴシック" panose="020B0400000000000000" pitchFamily="49" charset="-128"/>
                          <a:ea typeface="BIZ UDゴシック" panose="020B0400000000000000" pitchFamily="49" charset="-128"/>
                        </a:rPr>
                        <a:t>として、ブランド力、イノベーション、広域・周遊化に加え、昨今の新型コロナの感染拡大を受け、</a:t>
                      </a:r>
                      <a:r>
                        <a:rPr kumimoji="1" lang="ja-JP" altLang="en-US" sz="900" b="1" u="sng" dirty="0">
                          <a:latin typeface="BIZ UDゴシック" panose="020B0400000000000000" pitchFamily="49" charset="-128"/>
                          <a:ea typeface="BIZ UDゴシック" panose="020B0400000000000000" pitchFamily="49" charset="-128"/>
                        </a:rPr>
                        <a:t>安心・安全・安堵というファクターが大事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5636363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産業振興に関しては、地域の特性を生かすという視点は重要だが、世界各都市の成長企業を見ると、正直</a:t>
                      </a:r>
                      <a:r>
                        <a:rPr kumimoji="1" lang="ja-JP" altLang="en-US" sz="900" b="1" u="sng" dirty="0">
                          <a:latin typeface="BIZ UDゴシック" panose="020B0400000000000000" pitchFamily="49" charset="-128"/>
                          <a:ea typeface="BIZ UDゴシック" panose="020B0400000000000000" pitchFamily="49" charset="-128"/>
                        </a:rPr>
                        <a:t>どの産業が伸びるのかは、わからない状況</a:t>
                      </a:r>
                      <a:r>
                        <a:rPr kumimoji="1" lang="ja-JP" altLang="en-US" sz="900" dirty="0">
                          <a:latin typeface="BIZ UDゴシック" panose="020B0400000000000000" pitchFamily="49" charset="-128"/>
                          <a:ea typeface="BIZ UDゴシック" panose="020B0400000000000000" pitchFamily="49" charset="-128"/>
                        </a:rPr>
                        <a:t>と言える。</a:t>
                      </a:r>
                      <a:r>
                        <a:rPr kumimoji="1" lang="ja-JP" altLang="en-US" sz="900" b="1" u="sng" dirty="0">
                          <a:latin typeface="BIZ UDゴシック" panose="020B0400000000000000" pitchFamily="49" charset="-128"/>
                          <a:ea typeface="BIZ UDゴシック" panose="020B0400000000000000" pitchFamily="49" charset="-128"/>
                        </a:rPr>
                        <a:t>ただし、成長企業の多くは、それぞれにバックグランドがあり、</a:t>
                      </a:r>
                      <a:r>
                        <a:rPr kumimoji="1" lang="ja-JP" altLang="en-US" sz="900" dirty="0">
                          <a:latin typeface="BIZ UDゴシック" panose="020B0400000000000000" pitchFamily="49" charset="-128"/>
                          <a:ea typeface="BIZ UDゴシック" panose="020B0400000000000000" pitchFamily="49" charset="-128"/>
                        </a:rPr>
                        <a:t>ぽっと出の企業が集まって都市が伸びていると捉えるべきではない。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成長産業を考えるうえで</a:t>
                      </a:r>
                      <a:r>
                        <a:rPr kumimoji="1" lang="ja-JP" altLang="en-US" sz="900" dirty="0">
                          <a:latin typeface="BIZ UDゴシック" panose="020B0400000000000000" pitchFamily="49" charset="-128"/>
                          <a:ea typeface="BIZ UDゴシック" panose="020B0400000000000000" pitchFamily="49" charset="-128"/>
                        </a:rPr>
                        <a:t>、今後、生産年齢人口が減るという課題は避けて通れない。</a:t>
                      </a:r>
                      <a:r>
                        <a:rPr kumimoji="1" lang="ja-JP" altLang="en-US" sz="900" b="1" u="sng" dirty="0">
                          <a:latin typeface="BIZ UDゴシック" panose="020B0400000000000000" pitchFamily="49" charset="-128"/>
                          <a:ea typeface="BIZ UDゴシック" panose="020B0400000000000000" pitchFamily="49" charset="-128"/>
                        </a:rPr>
                        <a:t>すべての分野で自動化や省人化、</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化を解決策に考えることは中長期の政策課題として外せない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bl>
          </a:graphicData>
        </a:graphic>
      </p:graphicFrame>
      <p:sp>
        <p:nvSpPr>
          <p:cNvPr id="11" name="スライド番号プレースホルダー 1"/>
          <p:cNvSpPr>
            <a:spLocks noGrp="1"/>
          </p:cNvSpPr>
          <p:nvPr>
            <p:ph type="sldNum" sz="quarter" idx="12"/>
          </p:nvPr>
        </p:nvSpPr>
        <p:spPr>
          <a:xfrm>
            <a:off x="8409116" y="657792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4672534" y="358612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実証の場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852117" y="3851755"/>
          <a:ext cx="4201886" cy="278892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首都圏に次ぐ経済圏域で、多くの人が働き、大規模なデータ集積と検証が可能であり</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トライアル＆エラー</a:t>
                      </a:r>
                      <a:r>
                        <a:rPr kumimoji="1" lang="ja-JP" altLang="en-US" sz="900" dirty="0">
                          <a:latin typeface="BIZ UDゴシック" panose="020B0400000000000000" pitchFamily="49" charset="-128"/>
                          <a:ea typeface="BIZ UDゴシック" panose="020B0400000000000000" pitchFamily="49" charset="-128"/>
                        </a:rPr>
                        <a:t>（試行錯誤）で新たな仕組みを次々と生み出していくなかで</a:t>
                      </a:r>
                      <a:r>
                        <a:rPr kumimoji="1" lang="ja-JP" altLang="en-US" sz="900" b="1" u="sng" dirty="0">
                          <a:latin typeface="BIZ UDゴシック" panose="020B0400000000000000" pitchFamily="49" charset="-128"/>
                          <a:ea typeface="BIZ UDゴシック" panose="020B0400000000000000" pitchFamily="49" charset="-128"/>
                        </a:rPr>
                        <a:t>不具合を迅速に改善できるという観点でも十分な行政的能力を備え</a:t>
                      </a:r>
                      <a:r>
                        <a:rPr kumimoji="1" lang="ja-JP" altLang="en-US" sz="900" dirty="0">
                          <a:latin typeface="BIZ UDゴシック" panose="020B0400000000000000" pitchFamily="49" charset="-128"/>
                          <a:ea typeface="BIZ UDゴシック" panose="020B0400000000000000" pitchFamily="49" charset="-128"/>
                        </a:rPr>
                        <a:t>、スーパーシティ特区に指定された</a:t>
                      </a:r>
                      <a:r>
                        <a:rPr kumimoji="1" lang="ja-JP" altLang="en-US" sz="900" b="1" u="sng" dirty="0">
                          <a:latin typeface="BIZ UDゴシック" panose="020B0400000000000000" pitchFamily="49" charset="-128"/>
                          <a:ea typeface="BIZ UDゴシック" panose="020B0400000000000000" pitchFamily="49" charset="-128"/>
                        </a:rPr>
                        <a:t>大阪は、実証の場として最適な地域。</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u="none" dirty="0">
                          <a:latin typeface="BIZ UDゴシック" panose="020B0400000000000000" pitchFamily="49" charset="-128"/>
                          <a:ea typeface="BIZ UDゴシック" panose="020B0400000000000000" pitchFamily="49" charset="-128"/>
                        </a:rPr>
                        <a:t>健康データについては、行政機関や医療機関、保険者などが現在個々に管理しているデータを一元化し、</a:t>
                      </a:r>
                      <a:r>
                        <a:rPr kumimoji="1" lang="ja-JP" altLang="en-US" sz="900" b="1" u="sng" dirty="0">
                          <a:latin typeface="BIZ UDゴシック" panose="020B0400000000000000" pitchFamily="49" charset="-128"/>
                          <a:ea typeface="BIZ UDゴシック" panose="020B0400000000000000" pitchFamily="49" charset="-128"/>
                        </a:rPr>
                        <a:t>規制のサンドボックス制度の活用などにより、データ利活用への支障を可能な限り排除する</a:t>
                      </a:r>
                      <a:r>
                        <a:rPr kumimoji="1" lang="ja-JP" altLang="en-US" sz="900" b="0" u="none" dirty="0">
                          <a:latin typeface="BIZ UDゴシック" panose="020B0400000000000000" pitchFamily="49" charset="-128"/>
                          <a:ea typeface="BIZ UDゴシック" panose="020B0400000000000000" pitchFamily="49" charset="-128"/>
                        </a:rPr>
                        <a:t>ことが求められる。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79677596"/>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大阪は人のつながりが他に比べて優れている。</a:t>
                      </a:r>
                      <a:r>
                        <a:rPr kumimoji="1" lang="ja-JP" altLang="en-US" sz="900" b="1" u="sng" dirty="0">
                          <a:latin typeface="BIZ UDゴシック" panose="020B0400000000000000" pitchFamily="49" charset="-128"/>
                          <a:ea typeface="BIZ UDゴシック" panose="020B0400000000000000" pitchFamily="49" charset="-128"/>
                        </a:rPr>
                        <a:t>様々な人が関わることで実証の場としての機能を有し</a:t>
                      </a:r>
                      <a:r>
                        <a:rPr kumimoji="1" lang="ja-JP" altLang="en-US" sz="900" dirty="0">
                          <a:latin typeface="BIZ UDゴシック" panose="020B0400000000000000" pitchFamily="49" charset="-128"/>
                          <a:ea typeface="BIZ UDゴシック" panose="020B0400000000000000" pitchFamily="49" charset="-128"/>
                        </a:rPr>
                        <a:t>、最先端の課題解決に資する場となる。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321120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地域の方々がトライ・アンド・エラーに理解を示し、一緒にサービスを育てていく</a:t>
                      </a:r>
                      <a:r>
                        <a:rPr kumimoji="1" lang="ja-JP" altLang="en-US" sz="900" b="1" u="sng" dirty="0">
                          <a:latin typeface="BIZ UDゴシック" panose="020B0400000000000000" pitchFamily="49" charset="-128"/>
                          <a:ea typeface="BIZ UDゴシック" panose="020B0400000000000000" pitchFamily="49" charset="-128"/>
                        </a:rPr>
                        <a:t>「リビングラボ」の機能</a:t>
                      </a:r>
                      <a:r>
                        <a:rPr kumimoji="1" lang="ja-JP" altLang="en-US" sz="900" dirty="0">
                          <a:latin typeface="BIZ UDゴシック" panose="020B0400000000000000" pitchFamily="49" charset="-128"/>
                          <a:ea typeface="BIZ UDゴシック" panose="020B0400000000000000" pitchFamily="49" charset="-128"/>
                        </a:rPr>
                        <a:t>ができれば、都市の魅力となる。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52590063"/>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規制緩和</a:t>
                      </a:r>
                      <a:r>
                        <a:rPr kumimoji="1" lang="ja-JP" altLang="en-US" sz="900" dirty="0">
                          <a:latin typeface="BIZ UDゴシック" panose="020B0400000000000000" pitchFamily="49" charset="-128"/>
                          <a:ea typeface="BIZ UDゴシック" panose="020B0400000000000000" pitchFamily="49" charset="-128"/>
                        </a:rPr>
                        <a:t>なども活用しながら、日本にはない大都市として、</a:t>
                      </a:r>
                      <a:r>
                        <a:rPr kumimoji="1" lang="ja-JP" altLang="en-US" sz="900" b="1" u="sng" dirty="0">
                          <a:latin typeface="BIZ UDゴシック" panose="020B0400000000000000" pitchFamily="49" charset="-128"/>
                          <a:ea typeface="BIZ UDゴシック" panose="020B0400000000000000" pitchFamily="49" charset="-128"/>
                        </a:rPr>
                        <a:t>大阪が一つのモデルとしてまとまっていくべき</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621410766"/>
                  </a:ext>
                </a:extLst>
              </a:tr>
            </a:tbl>
          </a:graphicData>
        </a:graphic>
      </p:graphicFrame>
    </p:spTree>
    <p:extLst>
      <p:ext uri="{BB962C8B-B14F-4D97-AF65-F5344CB8AC3E}">
        <p14:creationId xmlns:p14="http://schemas.microsoft.com/office/powerpoint/2010/main" val="1177323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2121438505"/>
              </p:ext>
            </p:extLst>
          </p:nvPr>
        </p:nvGraphicFramePr>
        <p:xfrm>
          <a:off x="286521" y="321394"/>
          <a:ext cx="4201886" cy="6446519"/>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222817469"/>
                    </a:ext>
                  </a:extLst>
                </a:gridCol>
                <a:gridCol w="208280">
                  <a:extLst>
                    <a:ext uri="{9D8B030D-6E8A-4147-A177-3AD203B41FA5}">
                      <a16:colId xmlns:a16="http://schemas.microsoft.com/office/drawing/2014/main" val="1669866436"/>
                    </a:ext>
                  </a:extLst>
                </a:gridCol>
                <a:gridCol w="3461391">
                  <a:extLst>
                    <a:ext uri="{9D8B030D-6E8A-4147-A177-3AD203B41FA5}">
                      <a16:colId xmlns:a16="http://schemas.microsoft.com/office/drawing/2014/main" val="3724651660"/>
                    </a:ext>
                  </a:extLst>
                </a:gridCol>
              </a:tblGrid>
              <a:tr h="41250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日本の中の一番良いモデルが大阪に集まり、大阪がショーケースとなり、海外に出ていく</a:t>
                      </a:r>
                      <a:r>
                        <a:rPr kumimoji="1" lang="ja-JP" altLang="en-US" sz="900" dirty="0">
                          <a:solidFill>
                            <a:schemeClr val="tx1"/>
                          </a:solidFill>
                          <a:latin typeface="BIZ UDゴシック" panose="020B0400000000000000" pitchFamily="49" charset="-128"/>
                          <a:ea typeface="BIZ UDゴシック" panose="020B0400000000000000" pitchFamily="49" charset="-128"/>
                        </a:rPr>
                        <a:t>ようなハブ機能となればよい。</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467844"/>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アジアの主要都市との連携を強化し、</a:t>
                      </a:r>
                      <a:r>
                        <a:rPr kumimoji="1" lang="ja-JP" altLang="en-US" sz="900" b="1" u="sng" dirty="0">
                          <a:latin typeface="BIZ UDゴシック" panose="020B0400000000000000" pitchFamily="49" charset="-128"/>
                          <a:ea typeface="BIZ UDゴシック" panose="020B0400000000000000" pitchFamily="49" charset="-128"/>
                        </a:rPr>
                        <a:t>アジアにビジネスを展開する拠点といったブランディング</a:t>
                      </a:r>
                      <a:r>
                        <a:rPr kumimoji="1" lang="ja-JP" altLang="en-US" sz="900" dirty="0">
                          <a:latin typeface="BIZ UDゴシック" panose="020B0400000000000000" pitchFamily="49" charset="-128"/>
                          <a:ea typeface="BIZ UDゴシック" panose="020B0400000000000000" pitchFamily="49" charset="-128"/>
                        </a:rPr>
                        <a:t>をしてはどうか。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57328310"/>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雇用の拡大と創業促進のどちらをめざすのかはっきりさせたほうがいい。</a:t>
                      </a:r>
                      <a:r>
                        <a:rPr kumimoji="1" lang="ja-JP" altLang="en-US" sz="900" b="1" u="sng" dirty="0">
                          <a:latin typeface="BIZ UDゴシック" panose="020B0400000000000000" pitchFamily="49" charset="-128"/>
                          <a:ea typeface="BIZ UDゴシック" panose="020B0400000000000000" pitchFamily="49" charset="-128"/>
                        </a:rPr>
                        <a:t>大阪の場合は創業促進のほうがいい</a:t>
                      </a:r>
                      <a:r>
                        <a:rPr kumimoji="1" lang="ja-JP" altLang="en-US" sz="900" dirty="0">
                          <a:latin typeface="BIZ UDゴシック" panose="020B0400000000000000" pitchFamily="49" charset="-128"/>
                          <a:ea typeface="BIZ UDゴシック" panose="020B0400000000000000" pitchFamily="49" charset="-128"/>
                        </a:rPr>
                        <a:t>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613267838"/>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創業はハードルが高く、むしろ</a:t>
                      </a:r>
                      <a:r>
                        <a:rPr kumimoji="1" lang="ja-JP" altLang="en-US" sz="900" b="1" u="sng" dirty="0">
                          <a:latin typeface="BIZ UDゴシック" panose="020B0400000000000000" pitchFamily="49" charset="-128"/>
                          <a:ea typeface="BIZ UDゴシック" panose="020B0400000000000000" pitchFamily="49" charset="-128"/>
                        </a:rPr>
                        <a:t>企業における新事業の支援が重要</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70513403"/>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既存の企業が、</a:t>
                      </a:r>
                      <a:r>
                        <a:rPr kumimoji="1" lang="ja-JP" altLang="en-US" sz="900" b="1" u="sng" dirty="0">
                          <a:latin typeface="BIZ UDゴシック" panose="020B0400000000000000" pitchFamily="49" charset="-128"/>
                          <a:ea typeface="BIZ UDゴシック" panose="020B0400000000000000" pitchFamily="49" charset="-128"/>
                        </a:rPr>
                        <a:t>新しい企業に対してオープン</a:t>
                      </a:r>
                      <a:r>
                        <a:rPr kumimoji="1" lang="ja-JP" altLang="en-US" sz="900" dirty="0">
                          <a:latin typeface="BIZ UDゴシック" panose="020B0400000000000000" pitchFamily="49" charset="-128"/>
                          <a:ea typeface="BIZ UDゴシック" panose="020B0400000000000000" pitchFamily="49" charset="-128"/>
                        </a:rPr>
                        <a:t>であり、</a:t>
                      </a:r>
                      <a:r>
                        <a:rPr kumimoji="1" lang="ja-JP" altLang="en-US" sz="900" b="1" u="sng" dirty="0">
                          <a:latin typeface="BIZ UDゴシック" panose="020B0400000000000000" pitchFamily="49" charset="-128"/>
                          <a:ea typeface="BIZ UDゴシック" panose="020B0400000000000000" pitchFamily="49" charset="-128"/>
                        </a:rPr>
                        <a:t>ビジネスを一緒に作っていく</a:t>
                      </a:r>
                      <a:r>
                        <a:rPr kumimoji="1" lang="ja-JP" altLang="en-US" sz="900" dirty="0">
                          <a:latin typeface="BIZ UDゴシック" panose="020B0400000000000000" pitchFamily="49" charset="-128"/>
                          <a:ea typeface="BIZ UDゴシック" panose="020B0400000000000000" pitchFamily="49" charset="-128"/>
                        </a:rPr>
                        <a:t>ようなカルチャーがあれば訴求しやすいのではないか。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335515"/>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ベンチャーについて、</a:t>
                      </a:r>
                      <a:r>
                        <a:rPr kumimoji="1" lang="ja-JP" altLang="en-US" sz="900" b="1" u="sng" dirty="0">
                          <a:latin typeface="BIZ UDゴシック" panose="020B0400000000000000" pitchFamily="49" charset="-128"/>
                          <a:ea typeface="BIZ UDゴシック" panose="020B0400000000000000" pitchFamily="49" charset="-128"/>
                        </a:rPr>
                        <a:t>社会的企業に関して、プラットフォームの提供・強化、提案事業による行政の支援、行政・企業との連携という好循環</a:t>
                      </a:r>
                      <a:r>
                        <a:rPr kumimoji="1" lang="ja-JP" altLang="en-US" sz="900" dirty="0">
                          <a:latin typeface="BIZ UDゴシック" panose="020B0400000000000000" pitchFamily="49" charset="-128"/>
                          <a:ea typeface="BIZ UDゴシック" panose="020B0400000000000000" pitchFamily="49" charset="-128"/>
                        </a:rPr>
                        <a:t>を作り出し、促進することが重要。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3428566"/>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prstClr val="black"/>
                          </a:solidFill>
                          <a:latin typeface="BIZ UDゴシック" panose="020B0400000000000000" pitchFamily="49" charset="-128"/>
                          <a:ea typeface="BIZ UDゴシック" panose="020B0400000000000000" pitchFamily="49" charset="-128"/>
                        </a:rPr>
                        <a:t>若者の発想で様々なことにチャレンジ</a:t>
                      </a:r>
                      <a:r>
                        <a:rPr kumimoji="1" lang="ja-JP" altLang="en-US" sz="900" dirty="0">
                          <a:solidFill>
                            <a:prstClr val="black"/>
                          </a:solidFill>
                          <a:latin typeface="BIZ UDゴシック" panose="020B0400000000000000" pitchFamily="49" charset="-128"/>
                          <a:ea typeface="BIZ UDゴシック" panose="020B0400000000000000" pitchFamily="49" charset="-128"/>
                        </a:rPr>
                        <a:t>して新しい仕事を作るような</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インキュベータ支援</a:t>
                      </a:r>
                      <a:r>
                        <a:rPr kumimoji="1" lang="ja-JP" altLang="en-US" sz="900" b="0" dirty="0">
                          <a:solidFill>
                            <a:prstClr val="black"/>
                          </a:solidFill>
                          <a:latin typeface="BIZ UDゴシック" panose="020B0400000000000000" pitchFamily="49" charset="-128"/>
                          <a:ea typeface="BIZ UDゴシック" panose="020B0400000000000000" pitchFamily="49" charset="-128"/>
                        </a:rPr>
                        <a:t>が必要。</a:t>
                      </a:r>
                      <a:endParaRPr kumimoji="1" lang="en-US" altLang="ja-JP" sz="900" b="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56178132"/>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高齢者において、社会的起業のニーズがあるように感じられ、</a:t>
                      </a:r>
                      <a:r>
                        <a:rPr kumimoji="1" lang="ja-JP" altLang="en-US" sz="900" b="1" u="sng" dirty="0">
                          <a:latin typeface="BIZ UDゴシック" panose="020B0400000000000000" pitchFamily="49" charset="-128"/>
                          <a:ea typeface="BIZ UDゴシック" panose="020B0400000000000000" pitchFamily="49" charset="-128"/>
                        </a:rPr>
                        <a:t>大学院と連携して社会的起業につなげるといった官民連携を促進する</a:t>
                      </a:r>
                      <a:r>
                        <a:rPr kumimoji="1" lang="ja-JP" altLang="en-US" sz="900" dirty="0">
                          <a:latin typeface="BIZ UDゴシック" panose="020B0400000000000000" pitchFamily="49" charset="-128"/>
                          <a:ea typeface="BIZ UDゴシック" panose="020B0400000000000000" pitchFamily="49" charset="-128"/>
                        </a:rPr>
                        <a:t>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21499650"/>
                  </a:ext>
                </a:extLst>
              </a:tr>
              <a:tr h="6460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スタートアップについては、数に加えて、</a:t>
                      </a:r>
                      <a:r>
                        <a:rPr kumimoji="1" lang="ja-JP" altLang="en-US" sz="900" b="1" u="sng" dirty="0">
                          <a:latin typeface="BIZ UDゴシック" panose="020B0400000000000000" pitchFamily="49" charset="-128"/>
                          <a:ea typeface="BIZ UDゴシック" panose="020B0400000000000000" pitchFamily="49" charset="-128"/>
                        </a:rPr>
                        <a:t>規模・成長力を重視したステージへの転換</a:t>
                      </a:r>
                      <a:r>
                        <a:rPr kumimoji="1" lang="ja-JP" altLang="en-US" sz="900" dirty="0">
                          <a:latin typeface="BIZ UDゴシック" panose="020B0400000000000000" pitchFamily="49" charset="-128"/>
                          <a:ea typeface="BIZ UDゴシック" panose="020B0400000000000000" pitchFamily="49" charset="-128"/>
                        </a:rPr>
                        <a:t>を図るとともに、</a:t>
                      </a:r>
                      <a:r>
                        <a:rPr kumimoji="1" lang="ja-JP" altLang="en-US" sz="900" b="1" u="sng" dirty="0">
                          <a:latin typeface="BIZ UDゴシック" panose="020B0400000000000000" pitchFamily="49" charset="-128"/>
                          <a:ea typeface="BIZ UDゴシック" panose="020B0400000000000000" pitchFamily="49" charset="-128"/>
                        </a:rPr>
                        <a:t>資金支援の多様化</a:t>
                      </a:r>
                      <a:r>
                        <a:rPr kumimoji="1" lang="ja-JP" altLang="en-US" sz="900" dirty="0">
                          <a:latin typeface="BIZ UDゴシック" panose="020B0400000000000000" pitchFamily="49" charset="-128"/>
                          <a:ea typeface="BIZ UDゴシック" panose="020B0400000000000000" pitchFamily="49" charset="-128"/>
                        </a:rPr>
                        <a:t>や、</a:t>
                      </a:r>
                      <a:r>
                        <a:rPr kumimoji="1" lang="ja-JP" altLang="en-US" sz="900" b="1" u="sng" dirty="0">
                          <a:latin typeface="BIZ UDゴシック" panose="020B0400000000000000" pitchFamily="49" charset="-128"/>
                          <a:ea typeface="BIZ UDゴシック" panose="020B0400000000000000" pitchFamily="49" charset="-128"/>
                        </a:rPr>
                        <a:t>海外からの影響力のある有望なスタートアップの誘致にも取り組んでいく必要</a:t>
                      </a:r>
                      <a:r>
                        <a:rPr kumimoji="1" lang="ja-JP" altLang="en-US" sz="900" dirty="0">
                          <a:latin typeface="BIZ UDゴシック" panose="020B0400000000000000" pitchFamily="49" charset="-128"/>
                          <a:ea typeface="BIZ UDゴシック" panose="020B0400000000000000" pitchFamily="49" charset="-128"/>
                        </a:rPr>
                        <a:t>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59996095"/>
                  </a:ext>
                </a:extLst>
              </a:tr>
              <a:tr h="784505">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スタートアップ</a:t>
                      </a:r>
                      <a:r>
                        <a:rPr kumimoji="1" lang="ja-JP" altLang="en-US" sz="900" dirty="0">
                          <a:latin typeface="BIZ UDゴシック" panose="020B0400000000000000" pitchFamily="49" charset="-128"/>
                          <a:ea typeface="BIZ UDゴシック" panose="020B0400000000000000" pitchFamily="49" charset="-128"/>
                        </a:rPr>
                        <a:t>に関しては、</a:t>
                      </a:r>
                      <a:r>
                        <a:rPr kumimoji="1" lang="ja-JP" altLang="en-US" sz="900" b="1" u="sng" dirty="0">
                          <a:latin typeface="BIZ UDゴシック" panose="020B0400000000000000" pitchFamily="49" charset="-128"/>
                          <a:ea typeface="BIZ UDゴシック" panose="020B0400000000000000" pitchFamily="49" charset="-128"/>
                        </a:rPr>
                        <a:t>生み出すだけではなく、そこから成長できるかどうかが大事</a:t>
                      </a:r>
                      <a:r>
                        <a:rPr kumimoji="1" lang="ja-JP" altLang="en-US" sz="900" dirty="0">
                          <a:latin typeface="BIZ UDゴシック" panose="020B0400000000000000" pitchFamily="49" charset="-128"/>
                          <a:ea typeface="BIZ UDゴシック" panose="020B0400000000000000" pitchFamily="49" charset="-128"/>
                        </a:rPr>
                        <a:t>。また、大企業をはじめ</a:t>
                      </a:r>
                      <a:r>
                        <a:rPr kumimoji="1" lang="ja-JP" altLang="en-US" sz="900" b="1" u="sng" dirty="0">
                          <a:latin typeface="BIZ UDゴシック" panose="020B0400000000000000" pitchFamily="49" charset="-128"/>
                          <a:ea typeface="BIZ UDゴシック" panose="020B0400000000000000" pitchFamily="49" charset="-128"/>
                        </a:rPr>
                        <a:t>既存の強みのある企業と組んで何かが生まれるというのが今のトレンド</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成長産業にうまく横串を通す形でスタートアップが連携していくような支援</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3110255"/>
                  </a:ext>
                </a:extLst>
              </a:tr>
              <a:tr h="784505">
                <a:tc>
                  <a:txBody>
                    <a:bodyPr/>
                    <a:lstStyle/>
                    <a:p>
                      <a:r>
                        <a:rPr kumimoji="1" lang="ja-JP" altLang="en-US" sz="900" dirty="0">
                          <a:latin typeface="BIZ UDゴシック" panose="020B0400000000000000" pitchFamily="49" charset="-128"/>
                          <a:ea typeface="BIZ UDゴシック" panose="020B0400000000000000" pitchFamily="49" charset="-128"/>
                        </a:rPr>
                        <a:t>産業支援機関</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大学のシーズと経営人材がマッチングされず、ステップアップが難しい</a:t>
                      </a:r>
                      <a:r>
                        <a:rPr kumimoji="1" lang="ja-JP" altLang="en-US" sz="900" dirty="0">
                          <a:latin typeface="BIZ UDゴシック" panose="020B0400000000000000" pitchFamily="49" charset="-128"/>
                          <a:ea typeface="BIZ UDゴシック" panose="020B0400000000000000" pitchFamily="49" charset="-128"/>
                        </a:rPr>
                        <a:t>ということに関しては、</a:t>
                      </a:r>
                      <a:r>
                        <a:rPr kumimoji="1" lang="ja-JP" altLang="en-US" sz="900" b="1" u="sng" dirty="0">
                          <a:latin typeface="BIZ UDゴシック" panose="020B0400000000000000" pitchFamily="49" charset="-128"/>
                          <a:ea typeface="BIZ UDゴシック" panose="020B0400000000000000" pitchFamily="49" charset="-128"/>
                        </a:rPr>
                        <a:t>大学が都心にないことが大きい</a:t>
                      </a:r>
                      <a:r>
                        <a:rPr kumimoji="1" lang="ja-JP" altLang="en-US" sz="900" dirty="0">
                          <a:latin typeface="BIZ UDゴシック" panose="020B0400000000000000" pitchFamily="49" charset="-128"/>
                          <a:ea typeface="BIZ UDゴシック" panose="020B0400000000000000" pitchFamily="49" charset="-128"/>
                        </a:rPr>
                        <a:t>。東京は人もお金も多く、大学にいろんな企業が寄ってくるが、大阪はそうではない。</a:t>
                      </a:r>
                      <a:r>
                        <a:rPr kumimoji="1" lang="ja-JP" altLang="en-US" sz="900" b="1" u="sng">
                          <a:latin typeface="BIZ UDゴシック" panose="020B0400000000000000" pitchFamily="49" charset="-128"/>
                          <a:ea typeface="BIZ UDゴシック" panose="020B0400000000000000" pitchFamily="49" charset="-128"/>
                        </a:rPr>
                        <a:t>うめきた２期</a:t>
                      </a:r>
                      <a:r>
                        <a:rPr kumimoji="1" lang="ja-JP" altLang="en-US" sz="900" b="1" u="sng" dirty="0">
                          <a:latin typeface="BIZ UDゴシック" panose="020B0400000000000000" pitchFamily="49" charset="-128"/>
                          <a:ea typeface="BIZ UDゴシック" panose="020B0400000000000000" pitchFamily="49" charset="-128"/>
                        </a:rPr>
                        <a:t>で大学ベンチャーを都心にもってこれることを期待</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33349328"/>
                  </a:ext>
                </a:extLst>
              </a:tr>
              <a:tr h="646063">
                <a:tc>
                  <a:txBody>
                    <a:bodyPr/>
                    <a:lstStyle/>
                    <a:p>
                      <a:r>
                        <a:rPr kumimoji="1" lang="ja-JP" altLang="en-US" sz="900" dirty="0">
                          <a:latin typeface="BIZ UDゴシック" panose="020B0400000000000000" pitchFamily="49" charset="-128"/>
                          <a:ea typeface="BIZ UDゴシック" panose="020B0400000000000000" pitchFamily="49" charset="-128"/>
                        </a:rPr>
                        <a:t>産業支援機関</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大学の研究者がベンチャーの経営を担っても上場までしかめざさない。逆に</a:t>
                      </a:r>
                      <a:r>
                        <a:rPr kumimoji="1" lang="ja-JP" altLang="en-US" sz="900" b="1" u="sng" dirty="0">
                          <a:latin typeface="BIZ UDゴシック" panose="020B0400000000000000" pitchFamily="49" charset="-128"/>
                          <a:ea typeface="BIZ UDゴシック" panose="020B0400000000000000" pitchFamily="49" charset="-128"/>
                        </a:rPr>
                        <a:t>スタートアップから大きくしようとする研究者は東京と組む。経営者になりえるような人が少なく、関西は大学発ベンチャーまで</a:t>
                      </a:r>
                      <a:r>
                        <a:rPr kumimoji="1" lang="ja-JP" altLang="en-US" sz="900" dirty="0">
                          <a:latin typeface="BIZ UDゴシック" panose="020B0400000000000000" pitchFamily="49" charset="-128"/>
                          <a:ea typeface="BIZ UDゴシック" panose="020B0400000000000000" pitchFamily="49" charset="-128"/>
                        </a:rPr>
                        <a:t>となっている。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68451048"/>
                  </a:ext>
                </a:extLst>
              </a:tr>
            </a:tbl>
          </a:graphicData>
        </a:graphic>
      </p:graphicFrame>
      <p:sp>
        <p:nvSpPr>
          <p:cNvPr id="9" name="テキスト ボックス 8"/>
          <p:cNvSpPr txBox="1"/>
          <p:nvPr/>
        </p:nvSpPr>
        <p:spPr>
          <a:xfrm>
            <a:off x="118332" y="44395"/>
            <a:ext cx="4270788"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スタートアップ・起業・投資などビジネス支援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5" name="スライド番号プレースホルダー 1"/>
          <p:cNvSpPr>
            <a:spLocks noGrp="1"/>
          </p:cNvSpPr>
          <p:nvPr>
            <p:ph type="sldNum" sz="quarter" idx="12"/>
          </p:nvPr>
        </p:nvSpPr>
        <p:spPr>
          <a:xfrm>
            <a:off x="8449007" y="656060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800830057"/>
              </p:ext>
            </p:extLst>
          </p:nvPr>
        </p:nvGraphicFramePr>
        <p:xfrm>
          <a:off x="4731648" y="321394"/>
          <a:ext cx="4201886" cy="6441863"/>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959354156"/>
                    </a:ext>
                  </a:extLst>
                </a:gridCol>
                <a:gridCol w="208280">
                  <a:extLst>
                    <a:ext uri="{9D8B030D-6E8A-4147-A177-3AD203B41FA5}">
                      <a16:colId xmlns:a16="http://schemas.microsoft.com/office/drawing/2014/main" val="3683236461"/>
                    </a:ext>
                  </a:extLst>
                </a:gridCol>
                <a:gridCol w="3461391">
                  <a:extLst>
                    <a:ext uri="{9D8B030D-6E8A-4147-A177-3AD203B41FA5}">
                      <a16:colId xmlns:a16="http://schemas.microsoft.com/office/drawing/2014/main" val="2798913563"/>
                    </a:ext>
                  </a:extLst>
                </a:gridCol>
              </a:tblGrid>
              <a:tr h="905932">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スタートアップ創業者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大阪に居ながら、東京のファンドから支援を得られる状況も生まれているが、</a:t>
                      </a:r>
                      <a:r>
                        <a:rPr kumimoji="1" lang="ja-JP" altLang="en-US" sz="900" b="1" u="sng" dirty="0">
                          <a:latin typeface="BIZ UDゴシック" panose="020B0400000000000000" pitchFamily="49" charset="-128"/>
                          <a:ea typeface="BIZ UDゴシック" panose="020B0400000000000000" pitchFamily="49" charset="-128"/>
                        </a:rPr>
                        <a:t>ファンドが集中する東京に収益が流れていく構造、</a:t>
                      </a:r>
                      <a:r>
                        <a:rPr kumimoji="1" lang="ja-JP" altLang="en-US" sz="900" dirty="0">
                          <a:latin typeface="BIZ UDゴシック" panose="020B0400000000000000" pitchFamily="49" charset="-128"/>
                          <a:ea typeface="BIZ UDゴシック" panose="020B0400000000000000" pitchFamily="49" charset="-128"/>
                        </a:rPr>
                        <a:t>また、東京と比較して、</a:t>
                      </a:r>
                      <a:r>
                        <a:rPr kumimoji="1" lang="ja-JP" altLang="en-US" sz="900" b="1" u="sng" dirty="0">
                          <a:latin typeface="BIZ UDゴシック" panose="020B0400000000000000" pitchFamily="49" charset="-128"/>
                          <a:ea typeface="BIZ UDゴシック" panose="020B0400000000000000" pitchFamily="49" charset="-128"/>
                        </a:rPr>
                        <a:t>在阪スタートアップの評価が低く見積もられてしまう傾向</a:t>
                      </a:r>
                      <a:r>
                        <a:rPr kumimoji="1" lang="ja-JP" altLang="en-US" sz="900" dirty="0">
                          <a:latin typeface="BIZ UDゴシック" panose="020B0400000000000000" pitchFamily="49" charset="-128"/>
                          <a:ea typeface="BIZ UDゴシック" panose="020B0400000000000000" pitchFamily="49" charset="-128"/>
                        </a:rPr>
                        <a:t>（関西ディスカウント）</a:t>
                      </a:r>
                      <a:r>
                        <a:rPr kumimoji="1" lang="ja-JP" altLang="en-US" sz="900" b="1" u="sng" dirty="0">
                          <a:latin typeface="BIZ UDゴシック" panose="020B0400000000000000" pitchFamily="49" charset="-128"/>
                          <a:ea typeface="BIZ UDゴシック" panose="020B0400000000000000" pitchFamily="49" charset="-128"/>
                        </a:rPr>
                        <a:t>は課題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海外</a:t>
                      </a:r>
                      <a:r>
                        <a:rPr kumimoji="1" lang="ja-JP" altLang="en-US" sz="900" dirty="0">
                          <a:latin typeface="BIZ UDゴシック" panose="020B0400000000000000" pitchFamily="49" charset="-128"/>
                          <a:ea typeface="BIZ UDゴシック" panose="020B0400000000000000" pitchFamily="49" charset="-128"/>
                        </a:rPr>
                        <a:t>から引っ張ってきて</a:t>
                      </a:r>
                      <a:r>
                        <a:rPr kumimoji="1" lang="ja-JP" altLang="en-US" sz="900" b="1" u="sng" dirty="0">
                          <a:latin typeface="BIZ UDゴシック" panose="020B0400000000000000" pitchFamily="49" charset="-128"/>
                          <a:ea typeface="BIZ UDゴシック" panose="020B0400000000000000" pitchFamily="49" charset="-128"/>
                        </a:rPr>
                        <a:t>ファンド</a:t>
                      </a:r>
                      <a:r>
                        <a:rPr kumimoji="1" lang="ja-JP" altLang="en-US" sz="900" dirty="0">
                          <a:latin typeface="BIZ UDゴシック" panose="020B0400000000000000" pitchFamily="49" charset="-128"/>
                          <a:ea typeface="BIZ UDゴシック" panose="020B0400000000000000" pitchFamily="49" charset="-128"/>
                        </a:rPr>
                        <a:t>を組成する事もできなくはないが、</a:t>
                      </a:r>
                      <a:r>
                        <a:rPr kumimoji="1" lang="ja-JP" altLang="en-US" sz="900" b="1" u="sng" dirty="0">
                          <a:latin typeface="BIZ UDゴシック" panose="020B0400000000000000" pitchFamily="49" charset="-128"/>
                          <a:ea typeface="BIZ UDゴシック" panose="020B0400000000000000" pitchFamily="49" charset="-128"/>
                        </a:rPr>
                        <a:t>利益が海外に行き</a:t>
                      </a:r>
                      <a:r>
                        <a:rPr kumimoji="1" lang="ja-JP" altLang="en-US" sz="900" b="0" u="none" dirty="0">
                          <a:latin typeface="BIZ UDゴシック" panose="020B0400000000000000" pitchFamily="49" charset="-128"/>
                          <a:ea typeface="BIZ UDゴシック" panose="020B0400000000000000" pitchFamily="49" charset="-128"/>
                        </a:rPr>
                        <a:t>、</a:t>
                      </a:r>
                      <a:r>
                        <a:rPr kumimoji="1" lang="ja-JP" altLang="en-US" sz="900" dirty="0">
                          <a:latin typeface="BIZ UDゴシック" panose="020B0400000000000000" pitchFamily="49" charset="-128"/>
                          <a:ea typeface="BIZ UDゴシック" panose="020B0400000000000000" pitchFamily="49" charset="-128"/>
                        </a:rPr>
                        <a:t>そのお金が次も大阪に落ちる確約はない。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5849364"/>
                  </a:ext>
                </a:extLst>
              </a:tr>
              <a:tr h="77004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スタートアップでの資金調達は、いくつかの支援を比較し、その中で最も自分たちに適合的なものを選んでいくという性質があるため、</a:t>
                      </a:r>
                      <a:r>
                        <a:rPr kumimoji="1" lang="ja-JP" altLang="en-US" sz="900" b="1" u="sng" dirty="0">
                          <a:latin typeface="BIZ UDゴシック" panose="020B0400000000000000" pitchFamily="49" charset="-128"/>
                          <a:ea typeface="BIZ UDゴシック" panose="020B0400000000000000" pitchFamily="49" charset="-128"/>
                        </a:rPr>
                        <a:t>公的な支援や金融機関を中心とする民間支援、官民連携による支援などのチャンネルを増やし、それぞれの部門で資金調達額を上げていく</a:t>
                      </a:r>
                      <a:r>
                        <a:rPr kumimoji="1" lang="ja-JP" altLang="en-US" sz="900" dirty="0">
                          <a:latin typeface="BIZ UDゴシック" panose="020B0400000000000000" pitchFamily="49" charset="-128"/>
                          <a:ea typeface="BIZ UDゴシック" panose="020B0400000000000000" pitchFamily="49" charset="-128"/>
                        </a:rPr>
                        <a:t>必要がある。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88956139"/>
                  </a:ext>
                </a:extLst>
              </a:tr>
              <a:tr h="4982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スタートアップ</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1" u="sng" dirty="0">
                          <a:latin typeface="BIZ UDゴシック" panose="020B0400000000000000" pitchFamily="49" charset="-128"/>
                          <a:ea typeface="BIZ UDゴシック" panose="020B0400000000000000" pitchFamily="49" charset="-128"/>
                        </a:rPr>
                        <a:t>交流施設などのハード面と、ファイナンスなどのソフト面の、両方の支援</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64969809"/>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インパクト投資の観点で、</a:t>
                      </a:r>
                      <a:r>
                        <a:rPr kumimoji="1" lang="ja-JP" altLang="en-US" sz="900" b="1" u="sng" dirty="0">
                          <a:latin typeface="BIZ UDゴシック" panose="020B0400000000000000" pitchFamily="49" charset="-128"/>
                          <a:ea typeface="BIZ UDゴシック" panose="020B0400000000000000" pitchFamily="49" charset="-128"/>
                        </a:rPr>
                        <a:t>環境・健康、そうした大阪の強みを生かして企業の行動の変容を促していくことにより投資を拡大していくという好循環</a:t>
                      </a:r>
                      <a:r>
                        <a:rPr kumimoji="1" lang="ja-JP" altLang="en-US" sz="900" dirty="0">
                          <a:latin typeface="BIZ UDゴシック" panose="020B0400000000000000" pitchFamily="49" charset="-128"/>
                          <a:ea typeface="BIZ UDゴシック" panose="020B0400000000000000" pitchFamily="49" charset="-128"/>
                        </a:rPr>
                        <a:t>を起こす、そうしたことを産官学が一体的に取り組んでいくことが重要。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38152484"/>
                  </a:ext>
                </a:extLst>
              </a:tr>
              <a:tr h="4982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日本は</a:t>
                      </a:r>
                      <a:r>
                        <a:rPr kumimoji="1" lang="ja-JP" altLang="en-US" sz="900" b="1" u="sng" dirty="0">
                          <a:latin typeface="BIZ UDゴシック" panose="020B0400000000000000" pitchFamily="49" charset="-128"/>
                          <a:ea typeface="BIZ UDゴシック" panose="020B0400000000000000" pitchFamily="49" charset="-128"/>
                        </a:rPr>
                        <a:t>リスクマネーの供給が不十分</a:t>
                      </a:r>
                      <a:r>
                        <a:rPr kumimoji="1" lang="ja-JP" altLang="en-US" sz="900" dirty="0">
                          <a:latin typeface="BIZ UDゴシック" panose="020B0400000000000000" pitchFamily="49" charset="-128"/>
                          <a:ea typeface="BIZ UDゴシック" panose="020B0400000000000000" pitchFamily="49" charset="-128"/>
                        </a:rPr>
                        <a:t>で、資金需要にも展望が見いだせておらず、</a:t>
                      </a:r>
                      <a:r>
                        <a:rPr kumimoji="1" lang="ja-JP" altLang="en-US" sz="900" b="1" u="sng" dirty="0">
                          <a:latin typeface="BIZ UDゴシック" panose="020B0400000000000000" pitchFamily="49" charset="-128"/>
                          <a:ea typeface="BIZ UDゴシック" panose="020B0400000000000000" pitchFamily="49" charset="-128"/>
                        </a:rPr>
                        <a:t>成長への投資ができていない</a:t>
                      </a:r>
                      <a:r>
                        <a:rPr kumimoji="1" lang="ja-JP" altLang="en-US" sz="900" dirty="0">
                          <a:latin typeface="BIZ UDゴシック" panose="020B0400000000000000" pitchFamily="49" charset="-128"/>
                          <a:ea typeface="BIZ UDゴシック" panose="020B0400000000000000" pitchFamily="49" charset="-128"/>
                        </a:rPr>
                        <a:t>。また、リスクマネーの供給は、</a:t>
                      </a:r>
                      <a:r>
                        <a:rPr kumimoji="1" lang="ja-JP" altLang="en-US" sz="900" b="1" u="sng" dirty="0">
                          <a:latin typeface="BIZ UDゴシック" panose="020B0400000000000000" pitchFamily="49" charset="-128"/>
                          <a:ea typeface="BIZ UDゴシック" panose="020B0400000000000000" pitchFamily="49" charset="-128"/>
                        </a:rPr>
                        <a:t>銀行とは別のところが担うことを考えるべき</a:t>
                      </a:r>
                      <a:r>
                        <a:rPr kumimoji="1" lang="ja-JP" altLang="en-US" sz="900" b="0" u="none"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14438182"/>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リスクマネーの支援</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を実施し、</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情報基盤</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を整えつつ、</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政策のサポート</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あれば、支援がある大阪に魅力を感じて、事業展開しようという人を呼び込むことができ、今いる人を支援することにもなる。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95533242"/>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起業支援として、</a:t>
                      </a:r>
                      <a:r>
                        <a:rPr kumimoji="1" lang="ja-JP" altLang="en-US" sz="900" b="1" u="sng" dirty="0">
                          <a:latin typeface="BIZ UDゴシック" panose="020B0400000000000000" pitchFamily="49" charset="-128"/>
                          <a:ea typeface="BIZ UDゴシック" panose="020B0400000000000000" pitchFamily="49" charset="-128"/>
                        </a:rPr>
                        <a:t>起業の仕方や資金の調達方法などが分かる場所を整備</a:t>
                      </a:r>
                      <a:r>
                        <a:rPr kumimoji="1" lang="ja-JP" altLang="en-US" sz="900" dirty="0">
                          <a:latin typeface="BIZ UDゴシック" panose="020B0400000000000000" pitchFamily="49" charset="-128"/>
                          <a:ea typeface="BIZ UDゴシック" panose="020B0400000000000000" pitchFamily="49" charset="-128"/>
                        </a:rPr>
                        <a:t>するのは、行政の役割かと思う。若者だけでなく、高齢者、女性などにとっても、</a:t>
                      </a:r>
                      <a:r>
                        <a:rPr kumimoji="1" lang="ja-JP" altLang="en-US" sz="900" b="1" u="sng" dirty="0">
                          <a:latin typeface="BIZ UDゴシック" panose="020B0400000000000000" pitchFamily="49" charset="-128"/>
                          <a:ea typeface="BIZ UDゴシック" panose="020B0400000000000000" pitchFamily="49" charset="-128"/>
                        </a:rPr>
                        <a:t>多様な働き方の選択肢を与える点でも適している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45462630"/>
                  </a:ext>
                </a:extLst>
              </a:tr>
              <a:tr h="117771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dirty="0">
                          <a:latin typeface="BIZ UDゴシック" panose="020B0400000000000000" pitchFamily="49" charset="-128"/>
                          <a:ea typeface="BIZ UDゴシック" panose="020B0400000000000000" pitchFamily="49" charset="-128"/>
                        </a:rPr>
                        <a:t>JR</a:t>
                      </a:r>
                      <a:r>
                        <a:rPr kumimoji="1" lang="ja-JP" altLang="en-US" sz="900" dirty="0">
                          <a:latin typeface="BIZ UDゴシック" panose="020B0400000000000000" pitchFamily="49" charset="-128"/>
                          <a:ea typeface="BIZ UDゴシック" panose="020B0400000000000000" pitchFamily="49" charset="-128"/>
                        </a:rPr>
                        <a:t>大阪駅北側のうめきたエリア、新大阪駅から西中島にある「にしなか」というエリアが、面白いスタートアップの拠点となっている。何か面白いことをやろうとしている、しかけようとしている人、本気で成長しようと思っている人を集めると、何かしら化学反応が起こる。この二つのエリア以外にも、いろいろな</a:t>
                      </a:r>
                      <a:r>
                        <a:rPr kumimoji="1" lang="ja-JP" altLang="en-US" sz="900" b="1" u="sng" dirty="0">
                          <a:latin typeface="BIZ UDゴシック" panose="020B0400000000000000" pitchFamily="49" charset="-128"/>
                          <a:ea typeface="BIZ UDゴシック" panose="020B0400000000000000" pitchFamily="49" charset="-128"/>
                        </a:rPr>
                        <a:t>ベンチャーのスタートアップ拠点</a:t>
                      </a:r>
                      <a:r>
                        <a:rPr kumimoji="1" lang="ja-JP" altLang="en-US" sz="900" dirty="0">
                          <a:latin typeface="BIZ UDゴシック" panose="020B0400000000000000" pitchFamily="49" charset="-128"/>
                          <a:ea typeface="BIZ UDゴシック" panose="020B0400000000000000" pitchFamily="49" charset="-128"/>
                        </a:rPr>
                        <a:t>ができれば、ネットワークを作ることができるのではないか。大阪はそういった可能性も秘めた都市。</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82490276"/>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大阪の可能性は、大阪らしいところで伸ばすべき</a:t>
                      </a:r>
                      <a:r>
                        <a:rPr kumimoji="1" lang="ja-JP" altLang="en-US" sz="900" dirty="0">
                          <a:latin typeface="BIZ UDゴシック" panose="020B0400000000000000" pitchFamily="49" charset="-128"/>
                          <a:ea typeface="BIZ UDゴシック" panose="020B0400000000000000" pitchFamily="49" charset="-128"/>
                        </a:rPr>
                        <a:t>。東京のような</a:t>
                      </a:r>
                      <a:r>
                        <a:rPr kumimoji="1" lang="ja-JP" altLang="en-US" sz="900" b="1" u="sng" dirty="0">
                          <a:latin typeface="BIZ UDゴシック" panose="020B0400000000000000" pitchFamily="49" charset="-128"/>
                          <a:ea typeface="BIZ UDゴシック" panose="020B0400000000000000" pitchFamily="49" charset="-128"/>
                        </a:rPr>
                        <a:t>メガをめざすのではなく</a:t>
                      </a:r>
                      <a:r>
                        <a:rPr kumimoji="1" lang="ja-JP" altLang="en-US" sz="900" dirty="0">
                          <a:latin typeface="BIZ UDゴシック" panose="020B0400000000000000" pitchFamily="49" charset="-128"/>
                          <a:ea typeface="BIZ UDゴシック" panose="020B0400000000000000" pitchFamily="49" charset="-128"/>
                        </a:rPr>
                        <a:t>、数十万規模の都市が数多くある大阪では、</a:t>
                      </a:r>
                      <a:r>
                        <a:rPr kumimoji="1" lang="ja-JP" altLang="en-US" sz="900" b="1" u="sng" dirty="0">
                          <a:latin typeface="BIZ UDゴシック" panose="020B0400000000000000" pitchFamily="49" charset="-128"/>
                          <a:ea typeface="BIZ UDゴシック" panose="020B0400000000000000" pitchFamily="49" charset="-128"/>
                        </a:rPr>
                        <a:t>それぞれの地域で投資対象となりうる事例を数多く生み出していく</a:t>
                      </a:r>
                      <a:r>
                        <a:rPr kumimoji="1" lang="ja-JP" altLang="en-US" sz="900" dirty="0">
                          <a:latin typeface="BIZ UDゴシック" panose="020B0400000000000000" pitchFamily="49" charset="-128"/>
                          <a:ea typeface="BIZ UDゴシック" panose="020B0400000000000000" pitchFamily="49" charset="-128"/>
                        </a:rPr>
                        <a:t>というスタイルが良いのではないか。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48705756"/>
                  </a:ext>
                </a:extLst>
              </a:tr>
            </a:tbl>
          </a:graphicData>
        </a:graphic>
      </p:graphicFrame>
    </p:spTree>
    <p:extLst>
      <p:ext uri="{BB962C8B-B14F-4D97-AF65-F5344CB8AC3E}">
        <p14:creationId xmlns:p14="http://schemas.microsoft.com/office/powerpoint/2010/main" val="22529918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733107" y="388381"/>
          <a:ext cx="4201886" cy="562512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5766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事業承継・事業転換、スクラップなど、</a:t>
                      </a:r>
                      <a:r>
                        <a:rPr kumimoji="1" lang="ja-JP" altLang="en-US" sz="900" b="1" u="sng" dirty="0">
                          <a:latin typeface="BIZ UDゴシック" panose="020B0400000000000000" pitchFamily="49" charset="-128"/>
                          <a:ea typeface="BIZ UDゴシック" panose="020B0400000000000000" pitchFamily="49" charset="-128"/>
                        </a:rPr>
                        <a:t>企業活動における不採算部門（いわゆるゾンビ部門）が適切に退出できるような仕組み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12005049"/>
                  </a:ext>
                </a:extLst>
              </a:tr>
              <a:tr h="994474">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情報通信業や教育・学習支援業といった分野は雇用の面でもやはり伸びている。特に教育・学習支援業については最近は</a:t>
                      </a:r>
                      <a:r>
                        <a:rPr kumimoji="1" lang="en-US" altLang="ja-JP" sz="900" dirty="0">
                          <a:latin typeface="BIZ UDゴシック" panose="020B0400000000000000" pitchFamily="49" charset="-128"/>
                          <a:ea typeface="BIZ UDゴシック" panose="020B0400000000000000" pitchFamily="49" charset="-128"/>
                        </a:rPr>
                        <a:t>IT</a:t>
                      </a:r>
                      <a:r>
                        <a:rPr kumimoji="1" lang="ja-JP" altLang="en-US" sz="900" dirty="0">
                          <a:latin typeface="BIZ UDゴシック" panose="020B0400000000000000" pitchFamily="49" charset="-128"/>
                          <a:ea typeface="BIZ UDゴシック" panose="020B0400000000000000" pitchFamily="49" charset="-128"/>
                        </a:rPr>
                        <a:t>化が進んでおり、特に学習塾では</a:t>
                      </a:r>
                      <a:r>
                        <a:rPr kumimoji="1" lang="en-US" altLang="ja-JP" sz="900" dirty="0">
                          <a:latin typeface="BIZ UDゴシック" panose="020B0400000000000000" pitchFamily="49" charset="-128"/>
                          <a:ea typeface="BIZ UDゴシック" panose="020B0400000000000000" pitchFamily="49" charset="-128"/>
                        </a:rPr>
                        <a:t>AI</a:t>
                      </a:r>
                      <a:r>
                        <a:rPr kumimoji="1" lang="ja-JP" altLang="en-US" sz="900" dirty="0">
                          <a:latin typeface="BIZ UDゴシック" panose="020B0400000000000000" pitchFamily="49" charset="-128"/>
                          <a:ea typeface="BIZ UDゴシック" panose="020B0400000000000000" pitchFamily="49" charset="-128"/>
                        </a:rPr>
                        <a:t>が個々の学生のレベルに合わせた問題を出題するような傾向もある。</a:t>
                      </a:r>
                      <a:r>
                        <a:rPr kumimoji="1" lang="ja-JP" altLang="en-US" sz="900" b="1" u="sng" dirty="0">
                          <a:latin typeface="BIZ UDゴシック" panose="020B0400000000000000" pitchFamily="49" charset="-128"/>
                          <a:ea typeface="BIZ UDゴシック" panose="020B0400000000000000" pitchFamily="49" charset="-128"/>
                        </a:rPr>
                        <a:t>個別化、パーソナライズ、これらを通じて高付加価値をいかに達成していくか</a:t>
                      </a:r>
                      <a:r>
                        <a:rPr kumimoji="1" lang="ja-JP" altLang="en-US" sz="900" dirty="0">
                          <a:latin typeface="BIZ UDゴシック" panose="020B0400000000000000" pitchFamily="49" charset="-128"/>
                          <a:ea typeface="BIZ UDゴシック" panose="020B0400000000000000" pitchFamily="49" charset="-128"/>
                        </a:rPr>
                        <a:t>というところが、今後の産業構造の方向性ということなのではないか。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43704943"/>
                  </a:ext>
                </a:extLst>
              </a:tr>
              <a:tr h="546146">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賃金を上げるには儲かる産業構造の転換が必要</a:t>
                      </a:r>
                      <a:r>
                        <a:rPr kumimoji="1" lang="ja-JP" altLang="en-US" sz="900" dirty="0">
                          <a:latin typeface="BIZ UDゴシック" panose="020B0400000000000000" pitchFamily="49" charset="-128"/>
                          <a:ea typeface="BIZ UDゴシック" panose="020B0400000000000000" pitchFamily="49" charset="-128"/>
                        </a:rPr>
                        <a:t>。例えば、</a:t>
                      </a:r>
                      <a:r>
                        <a:rPr kumimoji="1" lang="en-US" altLang="ja-JP" sz="900" dirty="0">
                          <a:latin typeface="BIZ UDゴシック" panose="020B0400000000000000" pitchFamily="49" charset="-128"/>
                          <a:ea typeface="BIZ UDゴシック" panose="020B0400000000000000" pitchFamily="49" charset="-128"/>
                        </a:rPr>
                        <a:t>ICT</a:t>
                      </a:r>
                      <a:r>
                        <a:rPr kumimoji="1" lang="ja-JP" altLang="en-US" sz="900" dirty="0">
                          <a:latin typeface="BIZ UDゴシック" panose="020B0400000000000000" pitchFamily="49" charset="-128"/>
                          <a:ea typeface="BIZ UDゴシック" panose="020B0400000000000000" pitchFamily="49" charset="-128"/>
                        </a:rPr>
                        <a:t>も活用し「</a:t>
                      </a:r>
                      <a:r>
                        <a:rPr kumimoji="1" lang="ja-JP" altLang="en-US" sz="900" b="1" u="sng" dirty="0">
                          <a:latin typeface="BIZ UDゴシック" panose="020B0400000000000000" pitchFamily="49" charset="-128"/>
                          <a:ea typeface="BIZ UDゴシック" panose="020B0400000000000000" pitchFamily="49" charset="-128"/>
                        </a:rPr>
                        <a:t>儲かる観光産業</a:t>
                      </a:r>
                      <a:r>
                        <a:rPr kumimoji="1" lang="ja-JP" altLang="en-US" sz="900" dirty="0">
                          <a:latin typeface="BIZ UDゴシック" panose="020B0400000000000000" pitchFamily="49" charset="-128"/>
                          <a:ea typeface="BIZ UDゴシック" panose="020B0400000000000000" pitchFamily="49" charset="-128"/>
                        </a:rPr>
                        <a:t>」を考えてはどうか。こうした産業は、オンリーワンの魅力があれば値崩れもしない。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695588">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日本では、</a:t>
                      </a:r>
                      <a:r>
                        <a:rPr kumimoji="1" lang="ja-JP" altLang="en-US" sz="900" b="1" u="sng" dirty="0">
                          <a:latin typeface="BIZ UDゴシック" panose="020B0400000000000000" pitchFamily="49" charset="-128"/>
                          <a:ea typeface="BIZ UDゴシック" panose="020B0400000000000000" pitchFamily="49" charset="-128"/>
                        </a:rPr>
                        <a:t>思い切った投資が少なく、内部留保が高まっている</a:t>
                      </a:r>
                      <a:r>
                        <a:rPr kumimoji="1" lang="ja-JP" altLang="en-US" sz="900" dirty="0">
                          <a:latin typeface="BIZ UDゴシック" panose="020B0400000000000000" pitchFamily="49" charset="-128"/>
                          <a:ea typeface="BIZ UDゴシック" panose="020B0400000000000000" pitchFamily="49" charset="-128"/>
                        </a:rPr>
                        <a:t>。「これから儲かりそうなところ」への投資シフトができていない。</a:t>
                      </a:r>
                      <a:r>
                        <a:rPr kumimoji="1" lang="ja-JP" altLang="en-US" sz="900" b="1" u="sng" dirty="0">
                          <a:latin typeface="BIZ UDゴシック" panose="020B0400000000000000" pitchFamily="49" charset="-128"/>
                          <a:ea typeface="BIZ UDゴシック" panose="020B0400000000000000" pitchFamily="49" charset="-128"/>
                        </a:rPr>
                        <a:t>産業構造の転換が進んでいない</a:t>
                      </a:r>
                      <a:r>
                        <a:rPr kumimoji="1" lang="ja-JP" altLang="en-US" sz="900" dirty="0">
                          <a:latin typeface="BIZ UDゴシック" panose="020B0400000000000000" pitchFamily="49" charset="-128"/>
                          <a:ea typeface="BIZ UDゴシック" panose="020B0400000000000000" pitchFamily="49" charset="-128"/>
                        </a:rPr>
                        <a:t>。原因は様々だが、基本的に</a:t>
                      </a:r>
                      <a:r>
                        <a:rPr kumimoji="1" lang="ja-JP" altLang="en-US" sz="900" b="1" u="sng" dirty="0">
                          <a:latin typeface="BIZ UDゴシック" panose="020B0400000000000000" pitchFamily="49" charset="-128"/>
                          <a:ea typeface="BIZ UDゴシック" panose="020B0400000000000000" pitchFamily="49" charset="-128"/>
                        </a:rPr>
                        <a:t>リスクを取らなかったこと</a:t>
                      </a:r>
                      <a:r>
                        <a:rPr kumimoji="1" lang="ja-JP" altLang="en-US" sz="900" dirty="0">
                          <a:latin typeface="BIZ UDゴシック" panose="020B0400000000000000" pitchFamily="49" charset="-128"/>
                          <a:ea typeface="BIZ UDゴシック" panose="020B0400000000000000" pitchFamily="49" charset="-128"/>
                        </a:rPr>
                        <a:t>。雇用優先でリスクをとらない。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695588">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長期的に見て、</a:t>
                      </a:r>
                      <a:r>
                        <a:rPr kumimoji="1" lang="ja-JP" altLang="en-US" sz="900" b="1" u="sng" dirty="0">
                          <a:latin typeface="BIZ UDゴシック" panose="020B0400000000000000" pitchFamily="49" charset="-128"/>
                          <a:ea typeface="BIZ UDゴシック" panose="020B0400000000000000" pitchFamily="49" charset="-128"/>
                        </a:rPr>
                        <a:t>経済成長には生産性の向上が最も重要</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の導入は、いずれの産業分野でも生産性の向上に寄与</a:t>
                      </a:r>
                      <a:r>
                        <a:rPr kumimoji="1" lang="ja-JP" altLang="en-US" sz="900" dirty="0">
                          <a:latin typeface="BIZ UDゴシック" panose="020B0400000000000000" pitchFamily="49" charset="-128"/>
                          <a:ea typeface="BIZ UDゴシック" panose="020B0400000000000000" pitchFamily="49" charset="-128"/>
                        </a:rPr>
                        <a:t>するので、とりわけ重要なポイント。日本の経済が主要国と比べ低迷しているのは、そうした</a:t>
                      </a:r>
                      <a:r>
                        <a:rPr kumimoji="1" lang="en-US" altLang="ja-JP" sz="900" dirty="0">
                          <a:latin typeface="BIZ UDゴシック" panose="020B0400000000000000" pitchFamily="49" charset="-128"/>
                          <a:ea typeface="BIZ UDゴシック" panose="020B0400000000000000" pitchFamily="49" charset="-128"/>
                        </a:rPr>
                        <a:t>IT</a:t>
                      </a:r>
                      <a:r>
                        <a:rPr kumimoji="1" lang="ja-JP" altLang="en-US" sz="900" dirty="0">
                          <a:latin typeface="BIZ UDゴシック" panose="020B0400000000000000" pitchFamily="49" charset="-128"/>
                          <a:ea typeface="BIZ UDゴシック" panose="020B0400000000000000" pitchFamily="49" charset="-128"/>
                        </a:rPr>
                        <a:t>革命に遅れていることが一つの要因。</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674286287"/>
                  </a:ext>
                </a:extLst>
              </a:tr>
              <a:tr h="845031">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5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今の企業にイノベーションが起こらないのは、「</a:t>
                      </a:r>
                      <a:r>
                        <a:rPr kumimoji="1" lang="ja-JP" altLang="en-US" sz="900" b="1" u="sng" dirty="0">
                          <a:latin typeface="BIZ UDゴシック" panose="020B0400000000000000" pitchFamily="49" charset="-128"/>
                          <a:ea typeface="BIZ UDゴシック" panose="020B0400000000000000" pitchFamily="49" charset="-128"/>
                        </a:rPr>
                        <a:t>社員や研究者が外の世界を知らない</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0" u="none" dirty="0">
                          <a:latin typeface="BIZ UDゴシック" panose="020B0400000000000000" pitchFamily="49" charset="-128"/>
                          <a:ea typeface="BIZ UDゴシック" panose="020B0400000000000000" pitchFamily="49" charset="-128"/>
                        </a:rPr>
                        <a:t>極端な自前主義</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企業間、技術間のコネクトがない</a:t>
                      </a:r>
                      <a:r>
                        <a:rPr kumimoji="1" lang="ja-JP" altLang="en-US" sz="900" dirty="0">
                          <a:latin typeface="BIZ UDゴシック" panose="020B0400000000000000" pitchFamily="49" charset="-128"/>
                          <a:ea typeface="BIZ UDゴシック" panose="020B0400000000000000" pitchFamily="49" charset="-128"/>
                        </a:rPr>
                        <a:t>。囲い込みたいと思う人ほど外での価値が高く、外で社会の役に立つ可能性が高い）」という二つの原因が考えられる。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0264875"/>
                  </a:ext>
                </a:extLst>
              </a:tr>
              <a:tr h="1271623">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日本の成長力を高めていくために、</a:t>
                      </a:r>
                      <a:r>
                        <a:rPr kumimoji="1" lang="ja-JP" altLang="en-US" sz="900" b="1" u="sng" dirty="0">
                          <a:latin typeface="BIZ UDゴシック" panose="020B0400000000000000" pitchFamily="49" charset="-128"/>
                          <a:ea typeface="BIZ UDゴシック" panose="020B0400000000000000" pitchFamily="49" charset="-128"/>
                        </a:rPr>
                        <a:t>労働市場の流動性が低いことは</a:t>
                      </a:r>
                      <a:r>
                        <a:rPr kumimoji="1" lang="ja-JP" altLang="en-US" sz="900" b="1" u="sng" dirty="0" err="1">
                          <a:latin typeface="BIZ UDゴシック" panose="020B0400000000000000" pitchFamily="49" charset="-128"/>
                          <a:ea typeface="BIZ UDゴシック" panose="020B0400000000000000" pitchFamily="49" charset="-128"/>
                        </a:rPr>
                        <a:t>重しに</a:t>
                      </a:r>
                      <a:r>
                        <a:rPr kumimoji="1" lang="ja-JP" altLang="en-US" sz="900" b="1" u="sng" dirty="0">
                          <a:latin typeface="BIZ UDゴシック" panose="020B0400000000000000" pitchFamily="49" charset="-128"/>
                          <a:ea typeface="BIZ UDゴシック" panose="020B0400000000000000" pitchFamily="49" charset="-128"/>
                        </a:rPr>
                        <a:t>なる</a:t>
                      </a:r>
                      <a:r>
                        <a:rPr kumimoji="1" lang="ja-JP" altLang="en-US" sz="900" dirty="0">
                          <a:latin typeface="BIZ UDゴシック" panose="020B0400000000000000" pitchFamily="49" charset="-128"/>
                          <a:ea typeface="BIZ UDゴシック" panose="020B0400000000000000" pitchFamily="49" charset="-128"/>
                        </a:rPr>
                        <a:t>。退職金の仕組みや雇用制度、税制の問題、また、労働者にとってスキルをアップデートすることのインセンティブがないことなどが課題。</a:t>
                      </a:r>
                      <a:r>
                        <a:rPr kumimoji="1" lang="ja-JP" altLang="en-US" sz="900" b="1" u="sng" dirty="0">
                          <a:latin typeface="BIZ UDゴシック" panose="020B0400000000000000" pitchFamily="49" charset="-128"/>
                          <a:ea typeface="BIZ UDゴシック" panose="020B0400000000000000" pitchFamily="49" charset="-128"/>
                        </a:rPr>
                        <a:t>アメリカ</a:t>
                      </a:r>
                      <a:r>
                        <a:rPr kumimoji="1" lang="ja-JP" altLang="en-US" sz="900" dirty="0">
                          <a:latin typeface="BIZ UDゴシック" panose="020B0400000000000000" pitchFamily="49" charset="-128"/>
                          <a:ea typeface="BIZ UDゴシック" panose="020B0400000000000000" pitchFamily="49" charset="-128"/>
                        </a:rPr>
                        <a:t>では、</a:t>
                      </a:r>
                      <a:r>
                        <a:rPr kumimoji="1" lang="ja-JP" altLang="en-US" sz="900" b="1" u="sng" dirty="0">
                          <a:latin typeface="BIZ UDゴシック" panose="020B0400000000000000" pitchFamily="49" charset="-128"/>
                          <a:ea typeface="BIZ UDゴシック" panose="020B0400000000000000" pitchFamily="49" charset="-128"/>
                        </a:rPr>
                        <a:t>失業しない場合でも労働者自らスキルアップを図り、違う産業に移動していく</a:t>
                      </a:r>
                      <a:r>
                        <a:rPr kumimoji="1" lang="ja-JP" altLang="en-US" sz="900" b="0" u="none" dirty="0">
                          <a:latin typeface="BIZ UDゴシック" panose="020B0400000000000000" pitchFamily="49" charset="-128"/>
                          <a:ea typeface="BIZ UDゴシック" panose="020B0400000000000000" pitchFamily="49" charset="-128"/>
                        </a:rPr>
                        <a:t>ということが実際に行われている。</a:t>
                      </a:r>
                      <a:r>
                        <a:rPr kumimoji="1" lang="ja-JP" altLang="en-US" sz="900" dirty="0">
                          <a:latin typeface="BIZ UDゴシック" panose="020B0400000000000000" pitchFamily="49" charset="-128"/>
                          <a:ea typeface="BIZ UDゴシック" panose="020B0400000000000000" pitchFamily="49" charset="-128"/>
                        </a:rPr>
                        <a:t>また、</a:t>
                      </a:r>
                      <a:r>
                        <a:rPr kumimoji="1" lang="ja-JP" altLang="en-US" sz="900" b="1" u="sng" dirty="0">
                          <a:latin typeface="BIZ UDゴシック" panose="020B0400000000000000" pitchFamily="49" charset="-128"/>
                          <a:ea typeface="BIZ UDゴシック" panose="020B0400000000000000" pitchFamily="49" charset="-128"/>
                        </a:rPr>
                        <a:t>欧州では、北欧を中心に積極的労働政策が導入</a:t>
                      </a:r>
                      <a:r>
                        <a:rPr kumimoji="1" lang="ja-JP" altLang="en-US" sz="900" dirty="0">
                          <a:latin typeface="BIZ UDゴシック" panose="020B0400000000000000" pitchFamily="49" charset="-128"/>
                          <a:ea typeface="BIZ UDゴシック" panose="020B0400000000000000" pitchFamily="49" charset="-128"/>
                        </a:rPr>
                        <a:t>されており、失業した場合のスキルアップへの公的支援が、日本に比べてはるかに大きい状況。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16254215"/>
                  </a:ext>
                </a:extLst>
              </a:tr>
            </a:tbl>
          </a:graphicData>
        </a:graphic>
      </p:graphicFrame>
      <p:sp>
        <p:nvSpPr>
          <p:cNvPr id="6" name="テキスト ボックス 5"/>
          <p:cNvSpPr txBox="1"/>
          <p:nvPr/>
        </p:nvSpPr>
        <p:spPr>
          <a:xfrm>
            <a:off x="4542025" y="125909"/>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産業構造、生産性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7" name="表 26"/>
          <p:cNvGraphicFramePr>
            <a:graphicFrameLocks noGrp="1"/>
          </p:cNvGraphicFramePr>
          <p:nvPr/>
        </p:nvGraphicFramePr>
        <p:xfrm>
          <a:off x="340139" y="397570"/>
          <a:ext cx="4201886" cy="56159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3335043906"/>
                    </a:ext>
                  </a:extLst>
                </a:gridCol>
                <a:gridCol w="208280">
                  <a:extLst>
                    <a:ext uri="{9D8B030D-6E8A-4147-A177-3AD203B41FA5}">
                      <a16:colId xmlns:a16="http://schemas.microsoft.com/office/drawing/2014/main" val="1671888266"/>
                    </a:ext>
                  </a:extLst>
                </a:gridCol>
                <a:gridCol w="3461391">
                  <a:extLst>
                    <a:ext uri="{9D8B030D-6E8A-4147-A177-3AD203B41FA5}">
                      <a16:colId xmlns:a16="http://schemas.microsoft.com/office/drawing/2014/main" val="2676213153"/>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企業の持つ個々の強みへの専念を可能にする</a:t>
                      </a:r>
                      <a:r>
                        <a:rPr kumimoji="1" lang="ja-JP" altLang="en-US" sz="900" b="1" u="sng" dirty="0">
                          <a:latin typeface="BIZ UDゴシック" panose="020B0400000000000000" pitchFamily="49" charset="-128"/>
                          <a:ea typeface="BIZ UDゴシック" panose="020B0400000000000000" pitchFamily="49" charset="-128"/>
                        </a:rPr>
                        <a:t>研究・研修・情報等に関する共通基盤</a:t>
                      </a:r>
                      <a:r>
                        <a:rPr kumimoji="1" lang="ja-JP" altLang="en-US" sz="900" dirty="0">
                          <a:latin typeface="BIZ UDゴシック" panose="020B0400000000000000" pitchFamily="49" charset="-128"/>
                          <a:ea typeface="BIZ UDゴシック" panose="020B0400000000000000" pitchFamily="49" charset="-128"/>
                        </a:rPr>
                        <a:t>のようなものが必要ではないか。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地域でビジネスの共通基盤を用意</a:t>
                      </a:r>
                      <a:r>
                        <a:rPr kumimoji="1" lang="ja-JP" altLang="en-US" sz="900" dirty="0">
                          <a:latin typeface="BIZ UDゴシック" panose="020B0400000000000000" pitchFamily="49" charset="-128"/>
                          <a:ea typeface="BIZ UDゴシック" panose="020B0400000000000000" pitchFamily="49" charset="-128"/>
                        </a:rPr>
                        <a:t>すると、チャレンジがスピードをもってでき、さらには成功の確率も高くなる。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0475071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大阪の産業構造を考えると、中小企業の発展をどう図っていくのかというのは極めて重要な視点</a:t>
                      </a:r>
                      <a:r>
                        <a:rPr kumimoji="1" lang="ja-JP" altLang="en-US" sz="900" dirty="0">
                          <a:latin typeface="BIZ UDゴシック" panose="020B0400000000000000" pitchFamily="49" charset="-128"/>
                          <a:ea typeface="BIZ UDゴシック" panose="020B0400000000000000" pitchFamily="49" charset="-128"/>
                        </a:rPr>
                        <a:t>。行政が直接支援できる手段は限られるため、伝統的に外郭団体を設置してきた。その結果、お互いに補助金に依存する形態になっているのが実際のところで、どのようにして自立的に活動させながら企業への支援を行っていくのかという視点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6377776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経営者の高齢化に伴い</a:t>
                      </a:r>
                      <a:r>
                        <a:rPr kumimoji="1" lang="ja-JP" altLang="en-US" sz="900" b="1" u="sng" dirty="0">
                          <a:latin typeface="BIZ UDゴシック" panose="020B0400000000000000" pitchFamily="49" charset="-128"/>
                          <a:ea typeface="BIZ UDゴシック" panose="020B0400000000000000" pitchFamily="49" charset="-128"/>
                        </a:rPr>
                        <a:t>中小企業の事業承継の重要性</a:t>
                      </a:r>
                      <a:r>
                        <a:rPr kumimoji="1" lang="ja-JP" altLang="en-US" sz="900" dirty="0">
                          <a:latin typeface="BIZ UDゴシック" panose="020B0400000000000000" pitchFamily="49" charset="-128"/>
                          <a:ea typeface="BIZ UDゴシック" panose="020B0400000000000000" pitchFamily="49" charset="-128"/>
                        </a:rPr>
                        <a:t>が増しているが、多くの経営者は、まだまだ「自分ごと」とは思っていない状況。こうした中においても、</a:t>
                      </a:r>
                      <a:r>
                        <a:rPr kumimoji="1" lang="ja-JP" altLang="en-US" sz="900" b="1" u="sng" dirty="0">
                          <a:latin typeface="BIZ UDゴシック" panose="020B0400000000000000" pitchFamily="49" charset="-128"/>
                          <a:ea typeface="BIZ UDゴシック" panose="020B0400000000000000" pitchFamily="49" charset="-128"/>
                        </a:rPr>
                        <a:t>他社とのマッチングにより、事業承継をきっかけに新たな事業展開を図る中小企業も増えつつある。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9631549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lnSpc>
                          <a:spcPts val="300"/>
                        </a:lnSpc>
                      </a:pP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大阪の中小企業は、コロナを経て、</a:t>
                      </a:r>
                      <a:r>
                        <a:rPr kumimoji="1" lang="ja-JP" altLang="en-US" sz="900" b="1" u="sng" dirty="0">
                          <a:latin typeface="BIZ UDゴシック" panose="020B0400000000000000" pitchFamily="49" charset="-128"/>
                          <a:ea typeface="BIZ UDゴシック" panose="020B0400000000000000" pitchFamily="49" charset="-128"/>
                        </a:rPr>
                        <a:t>今までの商売とは違う分野・方法にしなければならないという意識が高く</a:t>
                      </a:r>
                      <a:r>
                        <a:rPr kumimoji="1" lang="ja-JP" altLang="en-US" sz="900" dirty="0">
                          <a:latin typeface="BIZ UDゴシック" panose="020B0400000000000000" pitchFamily="49" charset="-128"/>
                          <a:ea typeface="BIZ UDゴシック" panose="020B0400000000000000" pitchFamily="49" charset="-128"/>
                        </a:rPr>
                        <a:t>必死に模索している。幾つかの分野を示し、</a:t>
                      </a:r>
                      <a:r>
                        <a:rPr kumimoji="1" lang="ja-JP" altLang="en-US" sz="900" b="1" u="sng" dirty="0">
                          <a:latin typeface="BIZ UDゴシック" panose="020B0400000000000000" pitchFamily="49" charset="-128"/>
                          <a:ea typeface="BIZ UDゴシック" panose="020B0400000000000000" pitchFamily="49" charset="-128"/>
                        </a:rPr>
                        <a:t>新しい事業展開のきっかけになるようなマッチング</a:t>
                      </a:r>
                      <a:r>
                        <a:rPr kumimoji="1" lang="ja-JP" altLang="en-US" sz="900" b="0" u="none" dirty="0">
                          <a:latin typeface="BIZ UDゴシック" panose="020B0400000000000000" pitchFamily="49" charset="-128"/>
                          <a:ea typeface="BIZ UDゴシック" panose="020B0400000000000000" pitchFamily="49" charset="-128"/>
                        </a:rPr>
                        <a:t>ができるか</a:t>
                      </a:r>
                      <a:r>
                        <a:rPr kumimoji="1" lang="ja-JP" altLang="en-US" sz="900" dirty="0">
                          <a:latin typeface="BIZ UDゴシック" panose="020B0400000000000000" pitchFamily="49" charset="-128"/>
                          <a:ea typeface="BIZ UDゴシック" panose="020B0400000000000000" pitchFamily="49" charset="-128"/>
                        </a:rPr>
                        <a:t>が重要。</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とりわけ、</a:t>
                      </a:r>
                      <a:r>
                        <a:rPr kumimoji="1" lang="ja-JP" altLang="en-US" sz="900" b="1" u="sng" dirty="0">
                          <a:latin typeface="BIZ UDゴシック" panose="020B0400000000000000" pitchFamily="49" charset="-128"/>
                          <a:ea typeface="BIZ UDゴシック" panose="020B0400000000000000" pitchFamily="49" charset="-128"/>
                        </a:rPr>
                        <a:t>ウェルネス分野は企業の関心が非常に高く</a:t>
                      </a:r>
                      <a:r>
                        <a:rPr kumimoji="1" lang="ja-JP" altLang="en-US" sz="900" dirty="0">
                          <a:latin typeface="BIZ UDゴシック" panose="020B0400000000000000" pitchFamily="49" charset="-128"/>
                          <a:ea typeface="BIZ UDゴシック" panose="020B0400000000000000" pitchFamily="49" charset="-128"/>
                        </a:rPr>
                        <a:t>、参入もするが、やりたいことの可否が不明で、</a:t>
                      </a:r>
                      <a:r>
                        <a:rPr kumimoji="1" lang="ja-JP" altLang="en-US" sz="900" b="1" u="sng" dirty="0">
                          <a:latin typeface="BIZ UDゴシック" panose="020B0400000000000000" pitchFamily="49" charset="-128"/>
                          <a:ea typeface="BIZ UDゴシック" panose="020B0400000000000000" pitchFamily="49" charset="-128"/>
                        </a:rPr>
                        <a:t>いかにマネタイズできるのか</a:t>
                      </a:r>
                      <a:r>
                        <a:rPr kumimoji="1" lang="ja-JP" altLang="en-US" sz="900" dirty="0">
                          <a:latin typeface="BIZ UDゴシック" panose="020B0400000000000000" pitchFamily="49" charset="-128"/>
                          <a:ea typeface="BIZ UDゴシック" panose="020B0400000000000000" pitchFamily="49" charset="-128"/>
                        </a:rPr>
                        <a:t>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783457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国関係者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大阪の産業別実質付加価値額</a:t>
                      </a:r>
                      <a:r>
                        <a:rPr kumimoji="1" lang="ja-JP" altLang="en-US" sz="900" dirty="0">
                          <a:latin typeface="BIZ UDゴシック" panose="020B0400000000000000" pitchFamily="49" charset="-128"/>
                          <a:ea typeface="BIZ UDゴシック" panose="020B0400000000000000" pitchFamily="49" charset="-128"/>
                        </a:rPr>
                        <a:t>のこれまでの推移を見ると、情報・通信機器や電子部品・デバイスといった</a:t>
                      </a:r>
                      <a:r>
                        <a:rPr kumimoji="1" lang="ja-JP" altLang="en-US" sz="900" b="1" u="sng" dirty="0">
                          <a:latin typeface="BIZ UDゴシック" panose="020B0400000000000000" pitchFamily="49" charset="-128"/>
                          <a:ea typeface="BIZ UDゴシック" panose="020B0400000000000000" pitchFamily="49" charset="-128"/>
                        </a:rPr>
                        <a:t>デジタル関連産業の実質付加価値の山が</a:t>
                      </a:r>
                      <a:r>
                        <a:rPr kumimoji="1" lang="en-US" altLang="ja-JP" sz="900" b="1" u="sng" dirty="0">
                          <a:latin typeface="BIZ UDゴシック" panose="020B0400000000000000" pitchFamily="49" charset="-128"/>
                          <a:ea typeface="BIZ UDゴシック" panose="020B0400000000000000" pitchFamily="49" charset="-128"/>
                        </a:rPr>
                        <a:t>2010</a:t>
                      </a:r>
                      <a:r>
                        <a:rPr kumimoji="1" lang="ja-JP" altLang="en-US" sz="900" b="1" u="sng" dirty="0">
                          <a:latin typeface="BIZ UDゴシック" panose="020B0400000000000000" pitchFamily="49" charset="-128"/>
                          <a:ea typeface="BIZ UDゴシック" panose="020B0400000000000000" pitchFamily="49" charset="-128"/>
                        </a:rPr>
                        <a:t>年をピークに減少</a:t>
                      </a:r>
                      <a:r>
                        <a:rPr kumimoji="1" lang="ja-JP" altLang="en-US" sz="900" dirty="0">
                          <a:latin typeface="BIZ UDゴシック" panose="020B0400000000000000" pitchFamily="49" charset="-128"/>
                          <a:ea typeface="BIZ UDゴシック" panose="020B0400000000000000" pitchFamily="49" charset="-128"/>
                        </a:rPr>
                        <a:t>。大阪では、関連する中小企業の割合も高く、デジタル関連産業の実質付加価値の鈍化には注意が必要。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6412896"/>
                  </a:ext>
                </a:extLst>
              </a:tr>
              <a:tr h="408684">
                <a:tc>
                  <a:txBody>
                    <a:bodyPr/>
                    <a:lstStyle/>
                    <a:p>
                      <a:r>
                        <a:rPr kumimoji="1" lang="ja-JP" altLang="en-US" sz="900">
                          <a:latin typeface="BIZ UDゴシック" panose="020B0400000000000000" pitchFamily="49" charset="-128"/>
                          <a:ea typeface="BIZ UDゴシック" panose="020B0400000000000000" pitchFamily="49" charset="-128"/>
                        </a:rPr>
                        <a:t>国関係者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日本の中小企業</a:t>
                      </a:r>
                      <a:r>
                        <a:rPr kumimoji="1" lang="ja-JP" altLang="en-US" sz="900" dirty="0">
                          <a:latin typeface="BIZ UDゴシック" panose="020B0400000000000000" pitchFamily="49" charset="-128"/>
                          <a:ea typeface="BIZ UDゴシック" panose="020B0400000000000000" pitchFamily="49" charset="-128"/>
                        </a:rPr>
                        <a:t>は、全体として、うまくモノやサービスを展開できていないことに加え、</a:t>
                      </a:r>
                      <a:r>
                        <a:rPr kumimoji="1" lang="ja-JP" altLang="en-US" sz="900" b="1" u="sng" dirty="0">
                          <a:latin typeface="BIZ UDゴシック" panose="020B0400000000000000" pitchFamily="49" charset="-128"/>
                          <a:ea typeface="BIZ UDゴシック" panose="020B0400000000000000" pitchFamily="49" charset="-128"/>
                        </a:rPr>
                        <a:t>企業退出が働かないことにより新陳代謝がなされず、結果、退出効果に伴う全要素生産性（</a:t>
                      </a:r>
                      <a:r>
                        <a:rPr kumimoji="1" lang="en-US" altLang="ja-JP" sz="900" b="1" u="sng" dirty="0">
                          <a:latin typeface="BIZ UDゴシック" panose="020B0400000000000000" pitchFamily="49" charset="-128"/>
                          <a:ea typeface="BIZ UDゴシック" panose="020B0400000000000000" pitchFamily="49" charset="-128"/>
                        </a:rPr>
                        <a:t>TFP</a:t>
                      </a:r>
                      <a:r>
                        <a:rPr kumimoji="1" lang="ja-JP" altLang="en-US" sz="900" b="1" u="sng" dirty="0">
                          <a:latin typeface="BIZ UDゴシック" panose="020B0400000000000000" pitchFamily="49" charset="-128"/>
                          <a:ea typeface="BIZ UDゴシック" panose="020B0400000000000000" pitchFamily="49" charset="-128"/>
                        </a:rPr>
                        <a:t>）の上昇につながっていない</a:t>
                      </a:r>
                      <a:r>
                        <a:rPr kumimoji="1" lang="ja-JP" altLang="en-US" sz="900" dirty="0">
                          <a:latin typeface="BIZ UDゴシック" panose="020B0400000000000000" pitchFamily="49" charset="-128"/>
                          <a:ea typeface="BIZ UDゴシック" panose="020B0400000000000000" pitchFamily="49" charset="-128"/>
                        </a:rPr>
                        <a:t>と考えられる。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6849857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わが国の中小企業</a:t>
                      </a:r>
                      <a:r>
                        <a:rPr kumimoji="1" lang="ja-JP" altLang="en-US" sz="900" dirty="0">
                          <a:latin typeface="BIZ UDゴシック" panose="020B0400000000000000" pitchFamily="49" charset="-128"/>
                          <a:ea typeface="BIZ UDゴシック" panose="020B0400000000000000" pitchFamily="49" charset="-128"/>
                        </a:rPr>
                        <a:t>は平均して</a:t>
                      </a:r>
                      <a:r>
                        <a:rPr kumimoji="1" lang="ja-JP" altLang="en-US" sz="900" b="1" u="sng" dirty="0">
                          <a:latin typeface="BIZ UDゴシック" panose="020B0400000000000000" pitchFamily="49" charset="-128"/>
                          <a:ea typeface="BIZ UDゴシック" panose="020B0400000000000000" pitchFamily="49" charset="-128"/>
                        </a:rPr>
                        <a:t>労働分配率が高く</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70</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80%</a:t>
                      </a:r>
                      <a:r>
                        <a:rPr kumimoji="1" lang="ja-JP" altLang="en-US" sz="900" dirty="0">
                          <a:latin typeface="BIZ UDゴシック" panose="020B0400000000000000" pitchFamily="49" charset="-128"/>
                          <a:ea typeface="BIZ UDゴシック" panose="020B0400000000000000" pitchFamily="49" charset="-128"/>
                        </a:rPr>
                        <a:t>程度）、</a:t>
                      </a:r>
                      <a:r>
                        <a:rPr kumimoji="1" lang="ja-JP" altLang="en-US" sz="900" b="1" u="sng" dirty="0">
                          <a:latin typeface="BIZ UDゴシック" panose="020B0400000000000000" pitchFamily="49" charset="-128"/>
                          <a:ea typeface="BIZ UDゴシック" panose="020B0400000000000000" pitchFamily="49" charset="-128"/>
                        </a:rPr>
                        <a:t>設備投資が進まない構造的背景</a:t>
                      </a:r>
                      <a:r>
                        <a:rPr kumimoji="1" lang="ja-JP" altLang="en-US" sz="900" dirty="0">
                          <a:latin typeface="BIZ UDゴシック" panose="020B0400000000000000" pitchFamily="49" charset="-128"/>
                          <a:ea typeface="BIZ UDゴシック" panose="020B0400000000000000" pitchFamily="49" charset="-128"/>
                        </a:rPr>
                        <a:t>となっている。また、所定内</a:t>
                      </a:r>
                      <a:r>
                        <a:rPr kumimoji="1" lang="ja-JP" altLang="en-US" sz="900" b="1" u="sng" dirty="0">
                          <a:latin typeface="BIZ UDゴシック" panose="020B0400000000000000" pitchFamily="49" charset="-128"/>
                          <a:ea typeface="BIZ UDゴシック" panose="020B0400000000000000" pitchFamily="49" charset="-128"/>
                        </a:rPr>
                        <a:t>賃金の引き上げを行っている中小企業の多くは、人出不足に伴い、</a:t>
                      </a:r>
                      <a:r>
                        <a:rPr kumimoji="1" lang="ja-JP" altLang="en-US" sz="900" dirty="0">
                          <a:latin typeface="BIZ UDゴシック" panose="020B0400000000000000" pitchFamily="49" charset="-128"/>
                          <a:ea typeface="BIZ UDゴシック" panose="020B0400000000000000" pitchFamily="49" charset="-128"/>
                        </a:rPr>
                        <a:t>業績改善が見られない中でも賃上げを実施している</a:t>
                      </a:r>
                      <a:r>
                        <a:rPr kumimoji="1" lang="ja-JP" altLang="en-US" sz="900" b="1" u="sng" dirty="0">
                          <a:latin typeface="BIZ UDゴシック" panose="020B0400000000000000" pitchFamily="49" charset="-128"/>
                          <a:ea typeface="BIZ UDゴシック" panose="020B0400000000000000" pitchFamily="49" charset="-128"/>
                        </a:rPr>
                        <a:t>「防衛的な賃上げ」</a:t>
                      </a:r>
                      <a:r>
                        <a:rPr kumimoji="1" lang="ja-JP" altLang="en-US" sz="900" dirty="0">
                          <a:latin typeface="BIZ UDゴシック" panose="020B0400000000000000" pitchFamily="49" charset="-128"/>
                          <a:ea typeface="BIZ UDゴシック" panose="020B0400000000000000" pitchFamily="49" charset="-128"/>
                        </a:rPr>
                        <a:t>となっている。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13327560"/>
                  </a:ext>
                </a:extLst>
              </a:tr>
            </a:tbl>
          </a:graphicData>
        </a:graphic>
      </p:graphicFrame>
      <p:sp>
        <p:nvSpPr>
          <p:cNvPr id="28" name="テキスト ボックス 27"/>
          <p:cNvSpPr txBox="1"/>
          <p:nvPr/>
        </p:nvSpPr>
        <p:spPr>
          <a:xfrm>
            <a:off x="156371" y="11138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中小企業</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3711879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698790" y="308196"/>
          <a:ext cx="4201886" cy="24561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1410450">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外から稼ぐ力を高めるためには、サプライチェーンに「接続する力」が重要なポイント</a:t>
                      </a:r>
                      <a:r>
                        <a:rPr kumimoji="1" lang="ja-JP" altLang="en-US" sz="900" dirty="0">
                          <a:latin typeface="BIZ UDゴシック" panose="020B0400000000000000" pitchFamily="49" charset="-128"/>
                          <a:ea typeface="BIZ UDゴシック" panose="020B0400000000000000" pitchFamily="49" charset="-128"/>
                        </a:rPr>
                        <a:t>。特別な技術やノウハウがあっても、接続ができなければ意味がない。</a:t>
                      </a:r>
                      <a:r>
                        <a:rPr kumimoji="1" lang="en-US" altLang="ja-JP" sz="900" dirty="0">
                          <a:latin typeface="BIZ UDゴシック" panose="020B0400000000000000" pitchFamily="49" charset="-128"/>
                          <a:ea typeface="BIZ UDゴシック" panose="020B0400000000000000" pitchFamily="49" charset="-128"/>
                        </a:rPr>
                        <a:t>2000</a:t>
                      </a:r>
                      <a:r>
                        <a:rPr kumimoji="1" lang="ja-JP" altLang="en-US" sz="900" dirty="0">
                          <a:latin typeface="BIZ UDゴシック" panose="020B0400000000000000" pitchFamily="49" charset="-128"/>
                          <a:ea typeface="BIZ UDゴシック" panose="020B0400000000000000" pitchFamily="49" charset="-128"/>
                        </a:rPr>
                        <a:t>年くらいまでの</a:t>
                      </a:r>
                      <a:r>
                        <a:rPr kumimoji="1" lang="ja-JP" altLang="en-US" sz="900" b="1" u="sng" dirty="0">
                          <a:latin typeface="BIZ UDゴシック" panose="020B0400000000000000" pitchFamily="49" charset="-128"/>
                          <a:ea typeface="BIZ UDゴシック" panose="020B0400000000000000" pitchFamily="49" charset="-128"/>
                        </a:rPr>
                        <a:t>世界の生産ネットワークは日本が主導してきた部分もあるが、そのイメージは捨てるべき</a:t>
                      </a:r>
                      <a:r>
                        <a:rPr kumimoji="1" lang="ja-JP" altLang="en-US" sz="900" dirty="0">
                          <a:latin typeface="BIZ UDゴシック" panose="020B0400000000000000" pitchFamily="49" charset="-128"/>
                          <a:ea typeface="BIZ UDゴシック" panose="020B0400000000000000" pitchFamily="49" charset="-128"/>
                        </a:rPr>
                        <a:t>。モジュラー型の</a:t>
                      </a:r>
                      <a:r>
                        <a:rPr kumimoji="1" lang="ja-JP" altLang="en-US" sz="900">
                          <a:latin typeface="BIZ UDゴシック" panose="020B0400000000000000" pitchFamily="49" charset="-128"/>
                          <a:ea typeface="BIZ UDゴシック" panose="020B0400000000000000" pitchFamily="49" charset="-128"/>
                        </a:rPr>
                        <a:t>生産アーキテクチャ</a:t>
                      </a:r>
                      <a:r>
                        <a:rPr kumimoji="1" lang="ja-JP" altLang="en-US" sz="900" dirty="0">
                          <a:latin typeface="BIZ UDゴシック" panose="020B0400000000000000" pitchFamily="49" charset="-128"/>
                          <a:ea typeface="BIZ UDゴシック" panose="020B0400000000000000" pitchFamily="49" charset="-128"/>
                        </a:rPr>
                        <a:t>を持つような産業のビジネスのやり方は、これまでと異なる。</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接続力を高めるうえで、言語（英語）ができないことは大きなバリア</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経営者間の世代間の違いが、国と国との違いより大きいということも重要な要素</a:t>
                      </a:r>
                      <a:r>
                        <a:rPr kumimoji="1" lang="ja-JP" altLang="en-US" sz="900" dirty="0">
                          <a:latin typeface="BIZ UDゴシック" panose="020B0400000000000000" pitchFamily="49" charset="-128"/>
                          <a:ea typeface="BIZ UDゴシック" panose="020B0400000000000000" pitchFamily="49" charset="-128"/>
                        </a:rPr>
                        <a:t>。世代が変われば行動様式や考え方も異なり、ビジネスのやり方も大きくに変わる可能性がある。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4807794"/>
                  </a:ext>
                </a:extLst>
              </a:tr>
              <a:tr h="726055">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サプライチェーンを考えるうえでは</a:t>
                      </a:r>
                      <a:r>
                        <a:rPr kumimoji="1" lang="ja-JP" altLang="en-US" sz="900" dirty="0">
                          <a:latin typeface="BIZ UDゴシック" panose="020B0400000000000000" pitchFamily="49" charset="-128"/>
                          <a:ea typeface="BIZ UDゴシック" panose="020B0400000000000000" pitchFamily="49" charset="-128"/>
                        </a:rPr>
                        <a:t>、ロジスティックの問題や輸出入の手続きが煩わしいといった障壁を下げること以上に、</a:t>
                      </a:r>
                      <a:r>
                        <a:rPr kumimoji="1" lang="ja-JP" altLang="en-US" sz="900" b="1" dirty="0">
                          <a:latin typeface="BIZ UDゴシック" panose="020B0400000000000000" pitchFamily="49" charset="-128"/>
                          <a:ea typeface="BIZ UDゴシック" panose="020B0400000000000000" pitchFamily="49" charset="-128"/>
                        </a:rPr>
                        <a:t>国際人権章典に沿った「人権」を考えるということがこれまで以上に重要</a:t>
                      </a:r>
                      <a:r>
                        <a:rPr kumimoji="1" lang="ja-JP" altLang="en-US" sz="900" dirty="0">
                          <a:latin typeface="BIZ UDゴシック" panose="020B0400000000000000" pitchFamily="49" charset="-128"/>
                          <a:ea typeface="BIZ UDゴシック" panose="020B0400000000000000" pitchFamily="49" charset="-128"/>
                        </a:rPr>
                        <a:t>となる。大阪は、大阪・関西万博で</a:t>
                      </a:r>
                      <a:r>
                        <a:rPr kumimoji="1" lang="en-US" altLang="ja-JP" sz="900" dirty="0">
                          <a:latin typeface="BIZ UDゴシック" panose="020B0400000000000000" pitchFamily="49" charset="-128"/>
                          <a:ea typeface="BIZ UDゴシック" panose="020B0400000000000000" pitchFamily="49" charset="-128"/>
                        </a:rPr>
                        <a:t>SDGs</a:t>
                      </a:r>
                      <a:r>
                        <a:rPr kumimoji="1" lang="ja-JP" altLang="en-US" sz="900" dirty="0">
                          <a:latin typeface="BIZ UDゴシック" panose="020B0400000000000000" pitchFamily="49" charset="-128"/>
                          <a:ea typeface="BIZ UDゴシック" panose="020B0400000000000000" pitchFamily="49" charset="-128"/>
                        </a:rPr>
                        <a:t>を前面に謳っているが、</a:t>
                      </a:r>
                      <a:r>
                        <a:rPr kumimoji="1" lang="ja-JP" altLang="en-US" sz="900" b="1" u="sng" dirty="0">
                          <a:latin typeface="BIZ UDゴシック" panose="020B0400000000000000" pitchFamily="49" charset="-128"/>
                          <a:ea typeface="BIZ UDゴシック" panose="020B0400000000000000" pitchFamily="49" charset="-128"/>
                        </a:rPr>
                        <a:t>万博の時点で</a:t>
                      </a:r>
                      <a:r>
                        <a:rPr kumimoji="1" lang="en-US" altLang="ja-JP" sz="900" b="1" u="sng" dirty="0">
                          <a:latin typeface="BIZ UDゴシック" panose="020B0400000000000000" pitchFamily="49" charset="-128"/>
                          <a:ea typeface="BIZ UDゴシック" panose="020B0400000000000000" pitchFamily="49" charset="-128"/>
                        </a:rPr>
                        <a:t>SDGs</a:t>
                      </a:r>
                      <a:r>
                        <a:rPr kumimoji="1" lang="ja-JP" altLang="en-US" sz="900" b="1" u="sng" dirty="0">
                          <a:latin typeface="BIZ UDゴシック" panose="020B0400000000000000" pitchFamily="49" charset="-128"/>
                          <a:ea typeface="BIZ UDゴシック" panose="020B0400000000000000" pitchFamily="49" charset="-128"/>
                        </a:rPr>
                        <a:t>が実装されていなければ、</a:t>
                      </a:r>
                      <a:r>
                        <a:rPr kumimoji="1" lang="en-US" altLang="ja-JP" sz="900" b="1" u="sng" dirty="0">
                          <a:latin typeface="BIZ UDゴシック" panose="020B0400000000000000" pitchFamily="49" charset="-128"/>
                          <a:ea typeface="BIZ UDゴシック" panose="020B0400000000000000" pitchFamily="49" charset="-128"/>
                        </a:rPr>
                        <a:t>SDGs</a:t>
                      </a:r>
                      <a:r>
                        <a:rPr kumimoji="1" lang="ja-JP" altLang="en-US" sz="900" b="1" u="sng" dirty="0">
                          <a:latin typeface="BIZ UDゴシック" panose="020B0400000000000000" pitchFamily="49" charset="-128"/>
                          <a:ea typeface="BIZ UDゴシック" panose="020B0400000000000000" pitchFamily="49" charset="-128"/>
                        </a:rPr>
                        <a:t>ウォッシュとして非難される</a:t>
                      </a:r>
                      <a:r>
                        <a:rPr kumimoji="1" lang="ja-JP" altLang="en-US" sz="900" dirty="0">
                          <a:latin typeface="BIZ UDゴシック" panose="020B0400000000000000" pitchFamily="49" charset="-128"/>
                          <a:ea typeface="BIZ UDゴシック" panose="020B0400000000000000" pitchFamily="49" charset="-128"/>
                        </a:rPr>
                        <a:t>ことになる。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66492855"/>
                  </a:ext>
                </a:extLst>
              </a:tr>
            </a:tbl>
          </a:graphicData>
        </a:graphic>
      </p:graphicFrame>
      <p:sp>
        <p:nvSpPr>
          <p:cNvPr id="4" name="テキスト ボックス 3"/>
          <p:cNvSpPr txBox="1"/>
          <p:nvPr/>
        </p:nvSpPr>
        <p:spPr>
          <a:xfrm>
            <a:off x="4475320" y="3607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サプライチェーン</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 name="テキスト ボックス 4"/>
          <p:cNvSpPr txBox="1"/>
          <p:nvPr/>
        </p:nvSpPr>
        <p:spPr>
          <a:xfrm>
            <a:off x="4507707" y="458216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【ESG】</a:t>
            </a:r>
          </a:p>
        </p:txBody>
      </p:sp>
      <p:graphicFrame>
        <p:nvGraphicFramePr>
          <p:cNvPr id="6" name="表 5"/>
          <p:cNvGraphicFramePr>
            <a:graphicFrameLocks noGrp="1"/>
          </p:cNvGraphicFramePr>
          <p:nvPr/>
        </p:nvGraphicFramePr>
        <p:xfrm>
          <a:off x="4698790" y="4818046"/>
          <a:ext cx="4201886" cy="19202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318866902"/>
                    </a:ext>
                  </a:extLst>
                </a:gridCol>
                <a:gridCol w="208280">
                  <a:extLst>
                    <a:ext uri="{9D8B030D-6E8A-4147-A177-3AD203B41FA5}">
                      <a16:colId xmlns:a16="http://schemas.microsoft.com/office/drawing/2014/main" val="1318652249"/>
                    </a:ext>
                  </a:extLst>
                </a:gridCol>
                <a:gridCol w="3461391">
                  <a:extLst>
                    <a:ext uri="{9D8B030D-6E8A-4147-A177-3AD203B41FA5}">
                      <a16:colId xmlns:a16="http://schemas.microsoft.com/office/drawing/2014/main" val="1795273758"/>
                    </a:ext>
                  </a:extLst>
                </a:gridCol>
              </a:tblGrid>
              <a:tr h="774879">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の動き</a:t>
                      </a:r>
                      <a:r>
                        <a:rPr kumimoji="1" lang="ja-JP" altLang="en-US" sz="900" dirty="0">
                          <a:latin typeface="BIZ UDゴシック" panose="020B0400000000000000" pitchFamily="49" charset="-128"/>
                          <a:ea typeface="BIZ UDゴシック" panose="020B0400000000000000" pitchFamily="49" charset="-128"/>
                        </a:rPr>
                        <a:t>に関しては、特に脱炭素の観点で、一度できた潮流は容易にひっくり返らないというのがグローバルなコンセンサスとなっている。</a:t>
                      </a:r>
                      <a:r>
                        <a:rPr kumimoji="1" lang="en-US" altLang="ja-JP" sz="900" dirty="0">
                          <a:latin typeface="BIZ UDゴシック" panose="020B0400000000000000" pitchFamily="49" charset="-128"/>
                          <a:ea typeface="BIZ UDゴシック" panose="020B0400000000000000" pitchFamily="49" charset="-128"/>
                        </a:rPr>
                        <a:t>ESG</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1" u="sng" dirty="0">
                          <a:latin typeface="BIZ UDゴシック" panose="020B0400000000000000" pitchFamily="49" charset="-128"/>
                          <a:ea typeface="BIZ UDゴシック" panose="020B0400000000000000" pitchFamily="49" charset="-128"/>
                        </a:rPr>
                        <a:t>都市政策にも大きく影響し、「都市の魅力が高い」という意味合いがこれまでとは変わってくる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u="none" dirty="0">
                          <a:latin typeface="BIZ UDゴシック" panose="020B0400000000000000" pitchFamily="49" charset="-128"/>
                          <a:ea typeface="BIZ UDゴシック" panose="020B0400000000000000" pitchFamily="49" charset="-128"/>
                        </a:rPr>
                        <a:t>再生エネルギーの調達が容易であること、サプライチェーン全体での</a:t>
                      </a:r>
                      <a:r>
                        <a:rPr kumimoji="1" lang="en-US" altLang="ja-JP" sz="900" u="none" dirty="0">
                          <a:latin typeface="BIZ UDゴシック" panose="020B0400000000000000" pitchFamily="49" charset="-128"/>
                          <a:ea typeface="BIZ UDゴシック" panose="020B0400000000000000" pitchFamily="49" charset="-128"/>
                        </a:rPr>
                        <a:t>CO2</a:t>
                      </a:r>
                      <a:r>
                        <a:rPr kumimoji="1" lang="ja-JP" altLang="en-US" sz="900" u="none" dirty="0">
                          <a:latin typeface="BIZ UDゴシック" panose="020B0400000000000000" pitchFamily="49" charset="-128"/>
                          <a:ea typeface="BIZ UDゴシック" panose="020B0400000000000000" pitchFamily="49" charset="-128"/>
                        </a:rPr>
                        <a:t>の削減、賃金格差、ジェンダー、働きやすい環境など、</a:t>
                      </a:r>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の観点から事業をしやすいかどうかが重要</a:t>
                      </a:r>
                      <a:r>
                        <a:rPr kumimoji="1" lang="ja-JP" altLang="en-US" sz="900" dirty="0">
                          <a:latin typeface="BIZ UDゴシック" panose="020B0400000000000000" pitchFamily="49" charset="-128"/>
                          <a:ea typeface="BIZ UDゴシック" panose="020B0400000000000000" pitchFamily="49" charset="-128"/>
                        </a:rPr>
                        <a:t>になる。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44181356"/>
                  </a:ext>
                </a:extLst>
              </a:tr>
              <a:tr h="30115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投資</a:t>
                      </a:r>
                      <a:r>
                        <a:rPr kumimoji="1" lang="ja-JP" altLang="en-US" sz="900" dirty="0">
                          <a:latin typeface="BIZ UDゴシック" panose="020B0400000000000000" pitchFamily="49" charset="-128"/>
                          <a:ea typeface="BIZ UDゴシック" panose="020B0400000000000000" pitchFamily="49" charset="-128"/>
                        </a:rPr>
                        <a:t>を受ける企業が増えれば、人々がよい生活を送ることができ、社会課題をビジネスとする企業が増え、大阪も成長する。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90704226"/>
                  </a:ext>
                </a:extLst>
              </a:tr>
              <a:tr h="3705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金融機能について、</a:t>
                      </a:r>
                      <a:r>
                        <a:rPr kumimoji="1" lang="ja-JP" altLang="en-US" sz="900" b="1" u="sng" dirty="0">
                          <a:latin typeface="BIZ UDゴシック" panose="020B0400000000000000" pitchFamily="49" charset="-128"/>
                          <a:ea typeface="BIZ UDゴシック" panose="020B0400000000000000" pitchFamily="49" charset="-128"/>
                        </a:rPr>
                        <a:t>大阪は先物取引の歴史を踏まえたデリバティブ商品や環境に焦点をあてた</a:t>
                      </a:r>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ファイナンスなどを強化</a:t>
                      </a:r>
                      <a:r>
                        <a:rPr kumimoji="1" lang="ja-JP" altLang="en-US" sz="900" dirty="0">
                          <a:latin typeface="BIZ UDゴシック" panose="020B0400000000000000" pitchFamily="49" charset="-128"/>
                          <a:ea typeface="BIZ UDゴシック" panose="020B0400000000000000" pitchFamily="49" charset="-128"/>
                        </a:rPr>
                        <a:t>していくべきである。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98919086"/>
                  </a:ext>
                </a:extLst>
              </a:tr>
            </a:tbl>
          </a:graphicData>
        </a:graphic>
      </p:graphicFrame>
      <p:sp>
        <p:nvSpPr>
          <p:cNvPr id="7" name="テキスト ボックス 6"/>
          <p:cNvSpPr txBox="1"/>
          <p:nvPr/>
        </p:nvSpPr>
        <p:spPr>
          <a:xfrm>
            <a:off x="4507707" y="27887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交流・コミュニティ・ネットワーク</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8" name="表 7"/>
          <p:cNvGraphicFramePr>
            <a:graphicFrameLocks noGrp="1"/>
          </p:cNvGraphicFramePr>
          <p:nvPr/>
        </p:nvGraphicFramePr>
        <p:xfrm>
          <a:off x="4698790" y="3048996"/>
          <a:ext cx="4201886" cy="15087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237860">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行政も参画し</a:t>
                      </a:r>
                      <a:r>
                        <a:rPr kumimoji="1" lang="ja-JP" altLang="en-US" sz="900" b="1" u="sng" dirty="0">
                          <a:latin typeface="BIZ UDゴシック" panose="020B0400000000000000" pitchFamily="49" charset="-128"/>
                          <a:ea typeface="BIZ UDゴシック" panose="020B0400000000000000" pitchFamily="49" charset="-128"/>
                        </a:rPr>
                        <a:t>「おもしろいことを考えている人と出会え、プロジェクトを育てるプラットフォーム」</a:t>
                      </a:r>
                      <a:r>
                        <a:rPr kumimoji="1" lang="ja-JP" altLang="en-US" sz="900" dirty="0">
                          <a:latin typeface="BIZ UDゴシック" panose="020B0400000000000000" pitchFamily="49" charset="-128"/>
                          <a:ea typeface="BIZ UDゴシック" panose="020B0400000000000000" pitchFamily="49" charset="-128"/>
                        </a:rPr>
                        <a:t>を作っていってはどうか。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41625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せっかく万博もあるので、万博を目がけて来る人たちに向けて発信していくということができないか。</a:t>
                      </a:r>
                      <a:r>
                        <a:rPr kumimoji="1" lang="ja-JP" altLang="en-US" sz="900" b="1" u="sng" dirty="0">
                          <a:latin typeface="BIZ UDゴシック" panose="020B0400000000000000" pitchFamily="49" charset="-128"/>
                          <a:ea typeface="BIZ UDゴシック" panose="020B0400000000000000" pitchFamily="49" charset="-128"/>
                        </a:rPr>
                        <a:t>面白い人たちとのコミュニケーションが大阪に行ったら取れるというような魅力のある場所にしていく</a:t>
                      </a:r>
                      <a:r>
                        <a:rPr kumimoji="1" lang="ja-JP" altLang="en-US" sz="900" dirty="0">
                          <a:latin typeface="BIZ UDゴシック" panose="020B0400000000000000" pitchFamily="49" charset="-128"/>
                          <a:ea typeface="BIZ UDゴシック" panose="020B0400000000000000" pitchFamily="49" charset="-128"/>
                        </a:rPr>
                        <a:t>ことができないか。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79254658"/>
                  </a:ext>
                </a:extLst>
              </a:tr>
              <a:tr h="41625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大阪のコミュニティの力は、ほかの地域に比べても非常に優れている。</a:t>
                      </a:r>
                      <a:r>
                        <a:rPr kumimoji="1" lang="ja-JP" altLang="en-US" sz="900" dirty="0">
                          <a:latin typeface="BIZ UDゴシック" panose="020B0400000000000000" pitchFamily="49" charset="-128"/>
                          <a:ea typeface="BIZ UDゴシック" panose="020B0400000000000000" pitchFamily="49" charset="-128"/>
                        </a:rPr>
                        <a:t>府民の方にとっても、そういう地域でありたいという思いがあるのではないか。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76421110"/>
                  </a:ext>
                </a:extLst>
              </a:tr>
            </a:tbl>
          </a:graphicData>
        </a:graphic>
      </p:graphicFrame>
      <p:graphicFrame>
        <p:nvGraphicFramePr>
          <p:cNvPr id="11" name="表 10"/>
          <p:cNvGraphicFramePr>
            <a:graphicFrameLocks noGrp="1"/>
          </p:cNvGraphicFramePr>
          <p:nvPr/>
        </p:nvGraphicFramePr>
        <p:xfrm>
          <a:off x="305822" y="308196"/>
          <a:ext cx="4201886" cy="6449655"/>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イノベーションに直結するデジタル化への対応が不可欠</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b="1" u="sng" dirty="0">
                          <a:latin typeface="BIZ UDゴシック" panose="020B0400000000000000" pitchFamily="49" charset="-128"/>
                          <a:ea typeface="BIZ UDゴシック" panose="020B0400000000000000" pitchFamily="49" charset="-128"/>
                        </a:rPr>
                        <a:t>データ連携基盤の構築によって、産業の進出や投資の呼び込み、生産性向上、賃上げ、ベンチャー創出効果が期待</a:t>
                      </a:r>
                      <a:r>
                        <a:rPr kumimoji="1" lang="ja-JP" altLang="en-US" sz="900" dirty="0">
                          <a:latin typeface="BIZ UDゴシック" panose="020B0400000000000000" pitchFamily="49" charset="-128"/>
                          <a:ea typeface="BIZ UDゴシック" panose="020B0400000000000000" pitchFamily="49" charset="-128"/>
                        </a:rPr>
                        <a:t>される。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66253119"/>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オプトイン型で、市民が地域のために自分のデータを使うというモデルが、大阪のような大都市から世界に向けて発信できると、新たなモデルとなる。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94105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健康データに関しては、</a:t>
                      </a:r>
                      <a:r>
                        <a:rPr kumimoji="1" lang="ja-JP" altLang="en-US" sz="900" b="1" u="sng" dirty="0">
                          <a:latin typeface="BIZ UDゴシック" panose="020B0400000000000000" pitchFamily="49" charset="-128"/>
                          <a:ea typeface="BIZ UDゴシック" panose="020B0400000000000000" pitchFamily="49" charset="-128"/>
                        </a:rPr>
                        <a:t>データを提供する住民にとって</a:t>
                      </a:r>
                      <a:r>
                        <a:rPr kumimoji="1" lang="ja-JP" altLang="en-US" sz="900" dirty="0">
                          <a:latin typeface="BIZ UDゴシック" panose="020B0400000000000000" pitchFamily="49" charset="-128"/>
                          <a:ea typeface="BIZ UDゴシック" panose="020B0400000000000000" pitchFamily="49" charset="-128"/>
                        </a:rPr>
                        <a:t>、それぞれの健康状況やニーズに併せたサービスを受けられる</a:t>
                      </a:r>
                      <a:r>
                        <a:rPr kumimoji="1" lang="ja-JP" altLang="en-US" sz="900" b="1" u="sng" dirty="0">
                          <a:latin typeface="BIZ UDゴシック" panose="020B0400000000000000" pitchFamily="49" charset="-128"/>
                          <a:ea typeface="BIZ UDゴシック" panose="020B0400000000000000" pitchFamily="49" charset="-128"/>
                        </a:rPr>
                        <a:t>メリットがあることがまず重要。</a:t>
                      </a:r>
                      <a:r>
                        <a:rPr kumimoji="1" lang="ja-JP" altLang="en-US" sz="900" dirty="0">
                          <a:latin typeface="BIZ UDゴシック" panose="020B0400000000000000" pitchFamily="49" charset="-128"/>
                          <a:ea typeface="BIZ UDゴシック" panose="020B0400000000000000" pitchFamily="49" charset="-128"/>
                        </a:rPr>
                        <a:t>そのうえで、</a:t>
                      </a:r>
                      <a:r>
                        <a:rPr kumimoji="1" lang="ja-JP" altLang="en-US" sz="900" b="1" u="sng" dirty="0">
                          <a:latin typeface="BIZ UDゴシック" panose="020B0400000000000000" pitchFamily="49" charset="-128"/>
                          <a:ea typeface="BIZ UDゴシック" panose="020B0400000000000000" pitchFamily="49" charset="-128"/>
                        </a:rPr>
                        <a:t>日常的なデータの蓄積を、地域での効果的な医療・介護サービスの提供や産業政策に生かしていく</a:t>
                      </a:r>
                      <a:r>
                        <a:rPr kumimoji="1" lang="ja-JP" altLang="en-US" sz="900" dirty="0">
                          <a:latin typeface="BIZ UDゴシック" panose="020B0400000000000000" pitchFamily="49" charset="-128"/>
                          <a:ea typeface="BIZ UDゴシック" panose="020B0400000000000000" pitchFamily="49" charset="-128"/>
                        </a:rPr>
                        <a:t>。この</a:t>
                      </a:r>
                      <a:r>
                        <a:rPr kumimoji="1" lang="ja-JP" altLang="en-US" sz="900" b="1" u="sng" dirty="0">
                          <a:latin typeface="BIZ UDゴシック" panose="020B0400000000000000" pitchFamily="49" charset="-128"/>
                          <a:ea typeface="BIZ UDゴシック" panose="020B0400000000000000" pitchFamily="49" charset="-128"/>
                        </a:rPr>
                        <a:t>住民起点の関係性を重視してオプトイン型で進めるべき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21554448"/>
                  </a:ext>
                </a:extLst>
              </a:tr>
              <a:tr h="7998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健康に関するデータ</a:t>
                      </a:r>
                      <a:r>
                        <a:rPr kumimoji="1" lang="ja-JP" altLang="en-US" sz="900" dirty="0">
                          <a:latin typeface="BIZ UDゴシック" panose="020B0400000000000000" pitchFamily="49" charset="-128"/>
                          <a:ea typeface="BIZ UDゴシック" panose="020B0400000000000000" pitchFamily="49" charset="-128"/>
                        </a:rPr>
                        <a:t>について、自分のバイタルデータがフィードバックされて</a:t>
                      </a:r>
                      <a:r>
                        <a:rPr kumimoji="1" lang="ja-JP" altLang="en-US" sz="900" b="1" u="sng" dirty="0">
                          <a:latin typeface="BIZ UDゴシック" panose="020B0400000000000000" pitchFamily="49" charset="-128"/>
                          <a:ea typeface="BIZ UDゴシック" panose="020B0400000000000000" pitchFamily="49" charset="-128"/>
                        </a:rPr>
                        <a:t>自分の健康に寄与</a:t>
                      </a:r>
                      <a:r>
                        <a:rPr kumimoji="1" lang="ja-JP" altLang="en-US" sz="900" dirty="0">
                          <a:latin typeface="BIZ UDゴシック" panose="020B0400000000000000" pitchFamily="49" charset="-128"/>
                          <a:ea typeface="BIZ UDゴシック" panose="020B0400000000000000" pitchFamily="49" charset="-128"/>
                        </a:rPr>
                        <a:t>し、それが</a:t>
                      </a:r>
                      <a:r>
                        <a:rPr kumimoji="1" lang="ja-JP" altLang="en-US" sz="900" b="1" u="sng" dirty="0">
                          <a:latin typeface="BIZ UDゴシック" panose="020B0400000000000000" pitchFamily="49" charset="-128"/>
                          <a:ea typeface="BIZ UDゴシック" panose="020B0400000000000000" pitchFamily="49" charset="-128"/>
                        </a:rPr>
                        <a:t>家族に</a:t>
                      </a:r>
                      <a:r>
                        <a:rPr kumimoji="1" lang="ja-JP" altLang="en-US" sz="900" dirty="0">
                          <a:latin typeface="BIZ UDゴシック" panose="020B0400000000000000" pitchFamily="49" charset="-128"/>
                          <a:ea typeface="BIZ UDゴシック" panose="020B0400000000000000" pitchFamily="49" charset="-128"/>
                        </a:rPr>
                        <a:t>フィードバックされ、それが</a:t>
                      </a:r>
                      <a:r>
                        <a:rPr kumimoji="1" lang="ja-JP" altLang="en-US" sz="900" b="1" u="sng" dirty="0">
                          <a:latin typeface="BIZ UDゴシック" panose="020B0400000000000000" pitchFamily="49" charset="-128"/>
                          <a:ea typeface="BIZ UDゴシック" panose="020B0400000000000000" pitchFamily="49" charset="-128"/>
                        </a:rPr>
                        <a:t>地域に</a:t>
                      </a:r>
                      <a:r>
                        <a:rPr kumimoji="1" lang="ja-JP" altLang="en-US" sz="900" dirty="0">
                          <a:latin typeface="BIZ UDゴシック" panose="020B0400000000000000" pitchFamily="49" charset="-128"/>
                          <a:ea typeface="BIZ UDゴシック" panose="020B0400000000000000" pitchFamily="49" charset="-128"/>
                        </a:rPr>
                        <a:t>、さらに</a:t>
                      </a:r>
                      <a:r>
                        <a:rPr kumimoji="1" lang="ja-JP" altLang="en-US" sz="900" b="1" u="sng" dirty="0">
                          <a:latin typeface="BIZ UDゴシック" panose="020B0400000000000000" pitchFamily="49" charset="-128"/>
                          <a:ea typeface="BIZ UDゴシック" panose="020B0400000000000000" pitchFamily="49" charset="-128"/>
                        </a:rPr>
                        <a:t>産業政策にもつながり</a:t>
                      </a:r>
                      <a:r>
                        <a:rPr kumimoji="1" lang="ja-JP" altLang="en-US" sz="900" dirty="0">
                          <a:latin typeface="BIZ UDゴシック" panose="020B0400000000000000" pitchFamily="49" charset="-128"/>
                          <a:ea typeface="BIZ UDゴシック" panose="020B0400000000000000" pitchFamily="49" charset="-128"/>
                        </a:rPr>
                        <a:t>、産業政策が回りまわって</a:t>
                      </a:r>
                      <a:r>
                        <a:rPr kumimoji="1" lang="ja-JP" altLang="en-US" sz="900" b="1" u="sng" dirty="0">
                          <a:latin typeface="BIZ UDゴシック" panose="020B0400000000000000" pitchFamily="49" charset="-128"/>
                          <a:ea typeface="BIZ UDゴシック" panose="020B0400000000000000" pitchFamily="49" charset="-128"/>
                        </a:rPr>
                        <a:t>日本人全体の健康に大きく貢献</a:t>
                      </a:r>
                      <a:r>
                        <a:rPr kumimoji="1" lang="ja-JP" altLang="en-US" sz="900" dirty="0">
                          <a:latin typeface="BIZ UDゴシック" panose="020B0400000000000000" pitchFamily="49" charset="-128"/>
                          <a:ea typeface="BIZ UDゴシック" panose="020B0400000000000000" pitchFamily="49" charset="-128"/>
                        </a:rPr>
                        <a:t>する、という拠点が大阪にできればよい。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18278699"/>
                  </a:ext>
                </a:extLst>
              </a:tr>
              <a:tr h="3764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データ基盤ができることで、データを活用してサービス展開を図りたい国内外からの企業、研究者を誘引する力</a:t>
                      </a:r>
                      <a:r>
                        <a:rPr kumimoji="1" lang="ja-JP" altLang="en-US" sz="900" dirty="0">
                          <a:latin typeface="BIZ UDゴシック" panose="020B0400000000000000" pitchFamily="49" charset="-128"/>
                          <a:ea typeface="BIZ UDゴシック" panose="020B0400000000000000" pitchFamily="49" charset="-128"/>
                        </a:rPr>
                        <a:t>になっていく。</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56321599"/>
                  </a:ext>
                </a:extLst>
              </a:tr>
              <a:tr h="3764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基礎自治体のエリアではなく、</a:t>
                      </a:r>
                      <a:r>
                        <a:rPr kumimoji="1" lang="ja-JP" altLang="en-US" sz="900" b="1" u="sng" dirty="0">
                          <a:effectLst/>
                          <a:latin typeface="BIZ UDゴシック" panose="020B0400000000000000" pitchFamily="49" charset="-128"/>
                          <a:ea typeface="BIZ UDゴシック" panose="020B0400000000000000" pitchFamily="49" charset="-128"/>
                        </a:rPr>
                        <a:t>人の生活圏でデータを集めることが重要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21196659"/>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地域</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a:latin typeface="BIZ UDゴシック" panose="020B0400000000000000" pitchFamily="49" charset="-128"/>
                          <a:ea typeface="BIZ UDゴシック" panose="020B0400000000000000" pitchFamily="49" charset="-128"/>
                        </a:rPr>
                        <a:t>の中心はデータであり、どこまで正確なデータを集められるかが重要。基礎自治体のオープンデータだけでなく</a:t>
                      </a:r>
                      <a:r>
                        <a:rPr kumimoji="1" lang="ja-JP" altLang="en-US" sz="900" b="1" u="sng" dirty="0">
                          <a:latin typeface="BIZ UDゴシック" panose="020B0400000000000000" pitchFamily="49" charset="-128"/>
                          <a:ea typeface="BIZ UDゴシック" panose="020B0400000000000000" pitchFamily="49" charset="-128"/>
                        </a:rPr>
                        <a:t>市民発信のデータが必要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39007790"/>
                  </a:ext>
                </a:extLst>
              </a:tr>
              <a:tr h="65873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ソフト系に比べて</a:t>
                      </a:r>
                      <a:r>
                        <a:rPr kumimoji="1" lang="ja-JP" altLang="en-US" sz="900" b="1" u="sng" dirty="0">
                          <a:latin typeface="BIZ UDゴシック" panose="020B0400000000000000" pitchFamily="49" charset="-128"/>
                          <a:ea typeface="BIZ UDゴシック" panose="020B0400000000000000" pitchFamily="49" charset="-128"/>
                        </a:rPr>
                        <a:t>デジタルと距離のある製造業が多く、また、コスト面等によりデジタル投資のハードルが高い中小企業の比重が高い大阪</a:t>
                      </a:r>
                      <a:r>
                        <a:rPr kumimoji="1" lang="ja-JP" altLang="en-US" sz="900" dirty="0">
                          <a:latin typeface="BIZ UDゴシック" panose="020B0400000000000000" pitchFamily="49" charset="-128"/>
                          <a:ea typeface="BIZ UDゴシック" panose="020B0400000000000000" pitchFamily="49" charset="-128"/>
                        </a:rPr>
                        <a:t>において、</a:t>
                      </a:r>
                      <a:r>
                        <a:rPr kumimoji="1" lang="ja-JP" altLang="en-US" sz="900" b="1" u="sng" dirty="0">
                          <a:latin typeface="BIZ UDゴシック" panose="020B0400000000000000" pitchFamily="49" charset="-128"/>
                          <a:ea typeface="BIZ UDゴシック" panose="020B0400000000000000" pitchFamily="49" charset="-128"/>
                        </a:rPr>
                        <a:t>デジタルを活用してどのように生産性を上げ、産業構造の転換を進めていくか</a:t>
                      </a:r>
                      <a:r>
                        <a:rPr kumimoji="1" lang="ja-JP" altLang="en-US" sz="900" dirty="0">
                          <a:latin typeface="BIZ UDゴシック" panose="020B0400000000000000" pitchFamily="49" charset="-128"/>
                          <a:ea typeface="BIZ UDゴシック" panose="020B0400000000000000" pitchFamily="49" charset="-128"/>
                        </a:rPr>
                        <a:t>、喫緊に取り組む課題。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25450335"/>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それぞれの企業が、デジタル技術を自らに当てはめて活用方策を考える</a:t>
                      </a:r>
                      <a:r>
                        <a:rPr kumimoji="1" lang="ja-JP" altLang="en-US" sz="900" dirty="0">
                          <a:latin typeface="BIZ UDゴシック" panose="020B0400000000000000" pitchFamily="49" charset="-128"/>
                          <a:ea typeface="BIZ UDゴシック" panose="020B0400000000000000" pitchFamily="49" charset="-128"/>
                        </a:rPr>
                        <a:t>ことで、</a:t>
                      </a:r>
                      <a:r>
                        <a:rPr kumimoji="1" lang="ja-JP" altLang="en-US" sz="900" b="1" u="sng" dirty="0">
                          <a:latin typeface="BIZ UDゴシック" panose="020B0400000000000000" pitchFamily="49" charset="-128"/>
                          <a:ea typeface="BIZ UDゴシック" panose="020B0400000000000000" pitchFamily="49" charset="-128"/>
                        </a:rPr>
                        <a:t>大阪の産業構造全体が新しくなり、生産性の向上につながる</a:t>
                      </a:r>
                      <a:r>
                        <a:rPr kumimoji="1" lang="ja-JP" altLang="en-US" sz="900" dirty="0">
                          <a:latin typeface="BIZ UDゴシック" panose="020B0400000000000000" pitchFamily="49" charset="-128"/>
                          <a:ea typeface="BIZ UDゴシック" panose="020B0400000000000000" pitchFamily="49" charset="-128"/>
                        </a:rPr>
                        <a:t>と考える。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8699217"/>
                  </a:ext>
                </a:extLst>
              </a:tr>
              <a:tr h="1223367">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Aft>
                          <a:spcPts val="300"/>
                        </a:spcAft>
                      </a:pPr>
                      <a:r>
                        <a:rPr kumimoji="1" lang="ja-JP" altLang="en-US" sz="900" b="1" u="sng" dirty="0">
                          <a:latin typeface="BIZ UDゴシック" panose="020B0400000000000000" pitchFamily="49" charset="-128"/>
                          <a:ea typeface="BIZ UDゴシック" panose="020B0400000000000000" pitchFamily="49" charset="-128"/>
                        </a:rPr>
                        <a:t>中小企業はデジタル化による成長余地が大きく</a:t>
                      </a:r>
                      <a:r>
                        <a:rPr kumimoji="1" lang="ja-JP" altLang="en-US" sz="900" dirty="0">
                          <a:latin typeface="BIZ UDゴシック" panose="020B0400000000000000" pitchFamily="49" charset="-128"/>
                          <a:ea typeface="BIZ UDゴシック" panose="020B0400000000000000" pitchFamily="49" charset="-128"/>
                        </a:rPr>
                        <a:t>、まずは、基本的なデジタル講座といったものでの学びや、日常業務へのソフトの活用などから始めて、</a:t>
                      </a:r>
                      <a:r>
                        <a:rPr kumimoji="1" lang="ja-JP" altLang="en-US" sz="900" b="1" u="sng" dirty="0">
                          <a:latin typeface="BIZ UDゴシック" panose="020B0400000000000000" pitchFamily="49" charset="-128"/>
                          <a:ea typeface="BIZ UDゴシック" panose="020B0400000000000000" pitchFamily="49" charset="-128"/>
                        </a:rPr>
                        <a:t>利活用の範囲を広げていく</a:t>
                      </a:r>
                      <a:r>
                        <a:rPr kumimoji="1" lang="ja-JP" altLang="en-US" sz="900" dirty="0">
                          <a:latin typeface="BIZ UDゴシック" panose="020B0400000000000000" pitchFamily="49" charset="-128"/>
                          <a:ea typeface="BIZ UDゴシック" panose="020B0400000000000000" pitchFamily="49" charset="-128"/>
                        </a:rPr>
                        <a:t>ことが必要である。</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さらに、</a:t>
                      </a:r>
                      <a:r>
                        <a:rPr kumimoji="1" lang="ja-JP" altLang="en-US" sz="900" b="1" u="sng" dirty="0">
                          <a:latin typeface="BIZ UDゴシック" panose="020B0400000000000000" pitchFamily="49" charset="-128"/>
                          <a:ea typeface="BIZ UDゴシック" panose="020B0400000000000000" pitchFamily="49" charset="-128"/>
                        </a:rPr>
                        <a:t>製造現場で長年にわたり培われてきた属人的なノウハウをデータ化し、継承していく</a:t>
                      </a:r>
                      <a:r>
                        <a:rPr kumimoji="1" lang="ja-JP" altLang="en-US" sz="900" dirty="0">
                          <a:latin typeface="BIZ UDゴシック" panose="020B0400000000000000" pitchFamily="49" charset="-128"/>
                          <a:ea typeface="BIZ UDゴシック" panose="020B0400000000000000" pitchFamily="49" charset="-128"/>
                        </a:rPr>
                        <a:t>こと、さらには</a:t>
                      </a:r>
                      <a:r>
                        <a:rPr kumimoji="1" lang="en-US" altLang="ja-JP" sz="900" b="1" u="sng" dirty="0">
                          <a:latin typeface="BIZ UDゴシック" panose="020B0400000000000000" pitchFamily="49" charset="-128"/>
                          <a:ea typeface="BIZ UDゴシック" panose="020B0400000000000000" pitchFamily="49" charset="-128"/>
                        </a:rPr>
                        <a:t>AI</a:t>
                      </a:r>
                      <a:r>
                        <a:rPr kumimoji="1" lang="ja-JP" altLang="en-US" sz="900" b="1" u="sng" dirty="0">
                          <a:latin typeface="BIZ UDゴシック" panose="020B0400000000000000" pitchFamily="49" charset="-128"/>
                          <a:ea typeface="BIZ UDゴシック" panose="020B0400000000000000" pitchFamily="49" charset="-128"/>
                        </a:rPr>
                        <a:t>や</a:t>
                      </a:r>
                      <a:r>
                        <a:rPr kumimoji="1" lang="en-US" altLang="ja-JP" sz="900" b="1" u="sng" dirty="0" err="1">
                          <a:latin typeface="BIZ UDゴシック" panose="020B0400000000000000" pitchFamily="49" charset="-128"/>
                          <a:ea typeface="BIZ UDゴシック" panose="020B0400000000000000" pitchFamily="49" charset="-128"/>
                        </a:rPr>
                        <a:t>IoT</a:t>
                      </a:r>
                      <a:r>
                        <a:rPr kumimoji="1" lang="ja-JP" altLang="en-US" sz="900" b="1" u="sng" dirty="0">
                          <a:latin typeface="BIZ UDゴシック" panose="020B0400000000000000" pitchFamily="49" charset="-128"/>
                          <a:ea typeface="BIZ UDゴシック" panose="020B0400000000000000" pitchFamily="49" charset="-128"/>
                        </a:rPr>
                        <a:t>を活用して分析していくことは、大きな価値を生み</a:t>
                      </a:r>
                      <a:r>
                        <a:rPr kumimoji="1" lang="ja-JP" altLang="en-US" sz="900" dirty="0">
                          <a:latin typeface="BIZ UDゴシック" panose="020B0400000000000000" pitchFamily="49" charset="-128"/>
                          <a:ea typeface="BIZ UDゴシック" panose="020B0400000000000000" pitchFamily="49" charset="-128"/>
                        </a:rPr>
                        <a:t>、イノベーションにつながっていくものと考える。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00465799"/>
                  </a:ext>
                </a:extLst>
              </a:tr>
            </a:tbl>
          </a:graphicData>
        </a:graphic>
      </p:graphicFrame>
      <p:sp>
        <p:nvSpPr>
          <p:cNvPr id="12" name="テキスト ボックス 11"/>
          <p:cNvSpPr txBox="1"/>
          <p:nvPr/>
        </p:nvSpPr>
        <p:spPr>
          <a:xfrm>
            <a:off x="114740" y="3119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p>
        </p:txBody>
      </p:sp>
      <p:sp>
        <p:nvSpPr>
          <p:cNvPr id="13"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56159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07642" y="368440"/>
          <a:ext cx="4201886" cy="62039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各企業でそれぞれ持つ必要のない機能を協調領域と定めてサポートする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地域運営の産学官を超えた仕組みが必要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97459440"/>
                  </a:ext>
                </a:extLst>
              </a:tr>
              <a:tr h="40868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データ連携基盤・都市</a:t>
                      </a:r>
                      <a:r>
                        <a:rPr kumimoji="1" lang="en-US" altLang="ja-JP" sz="900" dirty="0">
                          <a:solidFill>
                            <a:schemeClr val="tx1"/>
                          </a:solidFill>
                          <a:latin typeface="BIZ UDゴシック" panose="020B0400000000000000" pitchFamily="49" charset="-128"/>
                          <a:ea typeface="BIZ UDゴシック" panose="020B0400000000000000" pitchFamily="49" charset="-128"/>
                        </a:rPr>
                        <a:t>OS</a:t>
                      </a:r>
                      <a:r>
                        <a:rPr kumimoji="1" lang="ja-JP" altLang="en-US" sz="900" dirty="0">
                          <a:solidFill>
                            <a:schemeClr val="tx1"/>
                          </a:solidFill>
                          <a:latin typeface="BIZ UDゴシック" panose="020B0400000000000000" pitchFamily="49" charset="-128"/>
                          <a:ea typeface="BIZ UDゴシック" panose="020B0400000000000000" pitchFamily="49" charset="-128"/>
                        </a:rPr>
                        <a:t>などを中心に、</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企業・自治体を超えたデータ連携の仕組みを大阪で実現</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することが大事。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8789353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関西は</a:t>
                      </a:r>
                      <a:r>
                        <a:rPr kumimoji="1" lang="ja-JP" altLang="en-US" sz="900" dirty="0">
                          <a:latin typeface="BIZ UDゴシック" panose="020B0400000000000000" pitchFamily="49" charset="-128"/>
                          <a:ea typeface="BIZ UDゴシック" panose="020B0400000000000000" pitchFamily="49" charset="-128"/>
                        </a:rPr>
                        <a:t>京都・大阪・神戸を中心として、非常に密接に</a:t>
                      </a:r>
                      <a:r>
                        <a:rPr kumimoji="1" lang="ja-JP" altLang="en-US" sz="900" b="1" u="sng" dirty="0">
                          <a:latin typeface="BIZ UDゴシック" panose="020B0400000000000000" pitchFamily="49" charset="-128"/>
                          <a:ea typeface="BIZ UDゴシック" panose="020B0400000000000000" pitchFamily="49" charset="-128"/>
                        </a:rPr>
                        <a:t>経済、そして人流がつながっている</a:t>
                      </a:r>
                      <a:r>
                        <a:rPr kumimoji="1" lang="ja-JP" altLang="en-US" sz="900" dirty="0">
                          <a:latin typeface="BIZ UDゴシック" panose="020B0400000000000000" pitchFamily="49" charset="-128"/>
                          <a:ea typeface="BIZ UDゴシック" panose="020B0400000000000000" pitchFamily="49" charset="-128"/>
                        </a:rPr>
                        <a:t>。都市経済学だと都市雇用圏のような考え方。実際にそこに住んでいる人がどこに働きに出ているのか。大阪府市、もしくはそれを飛び越えて</a:t>
                      </a:r>
                      <a:r>
                        <a:rPr kumimoji="1" lang="ja-JP" altLang="en-US" sz="900" b="1" u="sng" dirty="0">
                          <a:latin typeface="BIZ UDゴシック" panose="020B0400000000000000" pitchFamily="49" charset="-128"/>
                          <a:ea typeface="BIZ UDゴシック" panose="020B0400000000000000" pitchFamily="49" charset="-128"/>
                        </a:rPr>
                        <a:t>関西広域という形で人の流れを考えていく</a:t>
                      </a:r>
                      <a:r>
                        <a:rPr kumimoji="1" lang="ja-JP" altLang="en-US" sz="900" dirty="0">
                          <a:latin typeface="BIZ UDゴシック" panose="020B0400000000000000" pitchFamily="49" charset="-128"/>
                          <a:ea typeface="BIZ UDゴシック" panose="020B0400000000000000" pitchFamily="49" charset="-128"/>
                        </a:rPr>
                        <a:t>必要がある。高頻度化</a:t>
                      </a:r>
                      <a:r>
                        <a:rPr kumimoji="1" lang="ja-JP" altLang="en-US" sz="900">
                          <a:latin typeface="BIZ UDゴシック" panose="020B0400000000000000" pitchFamily="49" charset="-128"/>
                          <a:ea typeface="BIZ UDゴシック" panose="020B0400000000000000" pitchFamily="49" charset="-128"/>
                        </a:rPr>
                        <a:t>しているデータ</a:t>
                      </a:r>
                      <a:r>
                        <a:rPr kumimoji="1" lang="ja-JP" altLang="en-US" sz="900" dirty="0">
                          <a:latin typeface="BIZ UDゴシック" panose="020B0400000000000000" pitchFamily="49" charset="-128"/>
                          <a:ea typeface="BIZ UDゴシック" panose="020B0400000000000000" pitchFamily="49" charset="-128"/>
                        </a:rPr>
                        <a:t>を使ってしっかりと足元の状況を確認しながら、大阪府市の今の立ち位置、そして将来の立ち位置を考えていく、これが基本的な検討の方向性になるのではないか。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Bef>
                          <a:spcPts val="300"/>
                        </a:spcBef>
                      </a:pPr>
                      <a:r>
                        <a:rPr kumimoji="1" lang="ja-JP" altLang="en-US" sz="900" dirty="0">
                          <a:latin typeface="BIZ UDゴシック" panose="020B0400000000000000" pitchFamily="49" charset="-128"/>
                          <a:ea typeface="BIZ UDゴシック" panose="020B0400000000000000" pitchFamily="49" charset="-128"/>
                        </a:rPr>
                        <a:t>卸売業、小売業について、大きな商社は東京に移ったが、</a:t>
                      </a:r>
                      <a:r>
                        <a:rPr kumimoji="1" lang="ja-JP" altLang="en-US" sz="900" b="1" u="sng" dirty="0">
                          <a:latin typeface="BIZ UDゴシック" panose="020B0400000000000000" pitchFamily="49" charset="-128"/>
                          <a:ea typeface="BIZ UDゴシック" panose="020B0400000000000000" pitchFamily="49" charset="-128"/>
                        </a:rPr>
                        <a:t>きらりと光る専門商社は健在</a:t>
                      </a:r>
                      <a:r>
                        <a:rPr kumimoji="1" lang="ja-JP" altLang="en-US" sz="900" dirty="0">
                          <a:latin typeface="BIZ UDゴシック" panose="020B0400000000000000" pitchFamily="49" charset="-128"/>
                          <a:ea typeface="BIZ UDゴシック" panose="020B0400000000000000" pitchFamily="49" charset="-128"/>
                        </a:rPr>
                        <a:t>。新しい産業では国際金融都市も。</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これまで大阪はモノ消費を見てきた、これからはコト消費</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を期待する人たちを喚起できる提案ができるか、</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そういったサービスができる人材や地域や資源があるかどうかということを考えていくことが必要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57758845"/>
                  </a:ext>
                </a:extLst>
              </a:tr>
              <a:tr h="408684">
                <a:tc>
                  <a:txBody>
                    <a:bodyPr/>
                    <a:lstStyle/>
                    <a:p>
                      <a:r>
                        <a:rPr kumimoji="1" lang="ja-JP" altLang="en-US" sz="900" dirty="0">
                          <a:solidFill>
                            <a:prstClr val="black"/>
                          </a:solidFill>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lang="ja-JP" altLang="en-US" sz="900" b="1" u="sng" dirty="0">
                          <a:solidFill>
                            <a:prstClr val="black"/>
                          </a:solidFill>
                          <a:latin typeface="BIZ UDゴシック" panose="020B0400000000000000" pitchFamily="49" charset="-128"/>
                          <a:ea typeface="BIZ UDゴシック" panose="020B0400000000000000" pitchFamily="49" charset="-128"/>
                        </a:rPr>
                        <a:t>ゴミやエネルギー</a:t>
                      </a:r>
                      <a:r>
                        <a:rPr lang="ja-JP" altLang="en-US" sz="900" dirty="0">
                          <a:solidFill>
                            <a:prstClr val="black"/>
                          </a:solidFill>
                          <a:latin typeface="BIZ UDゴシック" panose="020B0400000000000000" pitchFamily="49" charset="-128"/>
                          <a:ea typeface="BIZ UDゴシック" panose="020B0400000000000000" pitchFamily="49" charset="-128"/>
                        </a:rPr>
                        <a:t>等について、エネルギーの地産地消も含め、</a:t>
                      </a:r>
                      <a:r>
                        <a:rPr lang="ja-JP" altLang="en-US" sz="900" b="1" u="sng" dirty="0">
                          <a:solidFill>
                            <a:prstClr val="black"/>
                          </a:solidFill>
                          <a:latin typeface="BIZ UDゴシック" panose="020B0400000000000000" pitchFamily="49" charset="-128"/>
                          <a:ea typeface="BIZ UDゴシック" panose="020B0400000000000000" pitchFamily="49" charset="-128"/>
                        </a:rPr>
                        <a:t>地域の人が責任をもって経済を回していく視点</a:t>
                      </a:r>
                      <a:r>
                        <a:rPr lang="ja-JP" altLang="en-US" sz="900" dirty="0">
                          <a:solidFill>
                            <a:prstClr val="black"/>
                          </a:solidFill>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4873882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万博に対する期待感は非常に大きい。</a:t>
                      </a:r>
                      <a:r>
                        <a:rPr kumimoji="1" lang="ja-JP" altLang="en-US" sz="900" b="1" u="sng" dirty="0">
                          <a:latin typeface="BIZ UDゴシック" panose="020B0400000000000000" pitchFamily="49" charset="-128"/>
                          <a:ea typeface="BIZ UDゴシック" panose="020B0400000000000000" pitchFamily="49" charset="-128"/>
                        </a:rPr>
                        <a:t>東南アジアとの連携</a:t>
                      </a:r>
                      <a:r>
                        <a:rPr kumimoji="1" lang="ja-JP" altLang="en-US" sz="900" dirty="0">
                          <a:latin typeface="BIZ UDゴシック" panose="020B0400000000000000" pitchFamily="49" charset="-128"/>
                          <a:ea typeface="BIZ UDゴシック" panose="020B0400000000000000" pitchFamily="49" charset="-128"/>
                        </a:rPr>
                        <a:t>の観点を重視して、脱炭素などの技術支援、共同開発などを進めることで、</a:t>
                      </a:r>
                      <a:r>
                        <a:rPr kumimoji="1" lang="en-US" altLang="ja-JP" sz="900" dirty="0">
                          <a:latin typeface="BIZ UDゴシック" panose="020B0400000000000000" pitchFamily="49" charset="-128"/>
                          <a:ea typeface="BIZ UDゴシック" panose="020B0400000000000000" pitchFamily="49" charset="-128"/>
                        </a:rPr>
                        <a:t>2030</a:t>
                      </a:r>
                      <a:r>
                        <a:rPr kumimoji="1" lang="ja-JP" altLang="en-US" sz="900" dirty="0">
                          <a:latin typeface="BIZ UDゴシック" panose="020B0400000000000000" pitchFamily="49" charset="-128"/>
                          <a:ea typeface="BIZ UDゴシック" panose="020B0400000000000000" pitchFamily="49" charset="-128"/>
                        </a:rPr>
                        <a:t>年の産業振興で前向きな結果になるのでは。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83243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大阪のものづくりは大きな強み</a:t>
                      </a:r>
                      <a:r>
                        <a:rPr kumimoji="1" lang="ja-JP" altLang="en-US" sz="900" dirty="0">
                          <a:latin typeface="BIZ UDゴシック" panose="020B0400000000000000" pitchFamily="49" charset="-128"/>
                          <a:ea typeface="BIZ UDゴシック" panose="020B0400000000000000" pitchFamily="49" charset="-128"/>
                        </a:rPr>
                        <a:t>であり、</a:t>
                      </a:r>
                      <a:r>
                        <a:rPr kumimoji="1" lang="ja-JP" altLang="en-US" sz="900" b="1" u="sng" dirty="0">
                          <a:latin typeface="BIZ UDゴシック" panose="020B0400000000000000" pitchFamily="49" charset="-128"/>
                          <a:ea typeface="BIZ UDゴシック" panose="020B0400000000000000" pitchFamily="49" charset="-128"/>
                        </a:rPr>
                        <a:t>残していくべき</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将来的なイノベーションの軸はやはり「もの」からというところが非常に大きい</a:t>
                      </a:r>
                      <a:r>
                        <a:rPr kumimoji="1" lang="ja-JP" altLang="en-US" sz="900" dirty="0">
                          <a:latin typeface="BIZ UDゴシック" panose="020B0400000000000000" pitchFamily="49" charset="-128"/>
                          <a:ea typeface="BIZ UDゴシック" panose="020B0400000000000000" pitchFamily="49" charset="-128"/>
                        </a:rPr>
                        <a:t>ので、ものづくり機能を失うと、基盤がガタガタになって、イギリスのようになりかねない。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4945980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健康経営に向けた企業の取組を促進するための認証制度などがあるが、</a:t>
                      </a:r>
                      <a:r>
                        <a:rPr kumimoji="1" lang="ja-JP" altLang="en-US" sz="900" b="1" u="sng" dirty="0">
                          <a:latin typeface="BIZ UDゴシック" panose="020B0400000000000000" pitchFamily="49" charset="-128"/>
                          <a:ea typeface="BIZ UDゴシック" panose="020B0400000000000000" pitchFamily="49" charset="-128"/>
                        </a:rPr>
                        <a:t>さらなる認証の拡大、また認証企業の取組の拡充のために、具体的な方法の共有、効果の検証などの分野で、大阪府市で企業と行政の連携が促進</a:t>
                      </a:r>
                      <a:r>
                        <a:rPr kumimoji="1" lang="ja-JP" altLang="en-US" sz="900" dirty="0">
                          <a:latin typeface="BIZ UDゴシック" panose="020B0400000000000000" pitchFamily="49" charset="-128"/>
                          <a:ea typeface="BIZ UDゴシック" panose="020B0400000000000000" pitchFamily="49" charset="-128"/>
                        </a:rPr>
                        <a:t>されると、東京と異なる視点での就職活動や転職活動が展開されるのではないか。健康経営に独自の視点を入れること（例えば、ワークエンゲージメントを高める健康経営）、離職率の低下にもつながるといったようなアピールも、東京都との違いにつな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7934795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実力あるセンスのよいチャレンジが評価される仕組み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34527409"/>
                  </a:ext>
                </a:extLst>
              </a:tr>
            </a:tbl>
          </a:graphicData>
        </a:graphic>
      </p:graphicFrame>
      <p:sp>
        <p:nvSpPr>
          <p:cNvPr id="4" name="テキスト ボックス 3"/>
          <p:cNvSpPr txBox="1"/>
          <p:nvPr/>
        </p:nvSpPr>
        <p:spPr>
          <a:xfrm>
            <a:off x="203497" y="91441"/>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その他</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4866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②人材に関すること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521024856"/>
              </p:ext>
            </p:extLst>
          </p:nvPr>
        </p:nvGraphicFramePr>
        <p:xfrm>
          <a:off x="330561" y="977971"/>
          <a:ext cx="4201886" cy="52120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現行ビジョンは「人」に関するイメージがあまり描かれていないので、改定ビジョンでは、</a:t>
                      </a:r>
                      <a:r>
                        <a:rPr kumimoji="1" lang="ja-JP" altLang="en-US" sz="900" b="1" u="sng" dirty="0">
                          <a:latin typeface="BIZ UDゴシック" panose="020B0400000000000000" pitchFamily="49" charset="-128"/>
                          <a:ea typeface="BIZ UDゴシック" panose="020B0400000000000000" pitchFamily="49" charset="-128"/>
                        </a:rPr>
                        <a:t>付加価値を生み出す人的投資、成長分野への人材移動が必要。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8424916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生産性の向上、経済の新陳代謝の向上、産業構造の転換のためには、</a:t>
                      </a:r>
                      <a:r>
                        <a:rPr kumimoji="1" lang="ja-JP" altLang="en-US" sz="900" b="1" u="sng" dirty="0">
                          <a:latin typeface="BIZ UDゴシック" panose="020B0400000000000000" pitchFamily="49" charset="-128"/>
                          <a:ea typeface="BIZ UDゴシック" panose="020B0400000000000000" pitchFamily="49" charset="-128"/>
                        </a:rPr>
                        <a:t>イノベーションを起こすアイデアと挑戦心にあふれ、社会の変化や新しい時代の潮流に対応できるスキルを身に付けた自律型人材が不可欠</a:t>
                      </a:r>
                      <a:r>
                        <a:rPr kumimoji="1" lang="ja-JP" altLang="en-US" sz="900" dirty="0">
                          <a:latin typeface="BIZ UDゴシック" panose="020B0400000000000000" pitchFamily="49" charset="-128"/>
                          <a:ea typeface="BIZ UDゴシック" panose="020B0400000000000000" pitchFamily="49" charset="-128"/>
                        </a:rPr>
                        <a:t>。また、そうした自律型人材による</a:t>
                      </a:r>
                      <a:r>
                        <a:rPr kumimoji="1" lang="ja-JP" altLang="en-US" sz="900" b="1" u="sng" dirty="0">
                          <a:latin typeface="BIZ UDゴシック" panose="020B0400000000000000" pitchFamily="49" charset="-128"/>
                          <a:ea typeface="BIZ UDゴシック" panose="020B0400000000000000" pitchFamily="49" charset="-128"/>
                        </a:rPr>
                        <a:t>多様性ある人材構成</a:t>
                      </a:r>
                      <a:r>
                        <a:rPr kumimoji="1" lang="ja-JP" altLang="en-US" sz="900" dirty="0">
                          <a:latin typeface="BIZ UDゴシック" panose="020B0400000000000000" pitchFamily="49" charset="-128"/>
                          <a:ea typeface="BIZ UDゴシック" panose="020B0400000000000000" pitchFamily="49" charset="-128"/>
                        </a:rPr>
                        <a:t>になっていることが重要。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59989587"/>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新しいことに挑戦する意欲をどう向上させていくか、インセンティブを働かせる仕組みが課題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面白い取組をしている方に気軽に会いに行けたり、深く話が聞けたり、一緒にビジネスについて考えるという場所</a:t>
                      </a:r>
                      <a:r>
                        <a:rPr kumimoji="1" lang="ja-JP" altLang="en-US" sz="900" dirty="0">
                          <a:latin typeface="BIZ UDゴシック" panose="020B0400000000000000" pitchFamily="49" charset="-128"/>
                          <a:ea typeface="BIZ UDゴシック" panose="020B0400000000000000" pitchFamily="49" charset="-128"/>
                        </a:rPr>
                        <a:t>はあるようでない。</a:t>
                      </a:r>
                      <a:r>
                        <a:rPr kumimoji="1" lang="ja-JP" altLang="en-US" sz="900" b="1" u="sng" dirty="0">
                          <a:latin typeface="BIZ UDゴシック" panose="020B0400000000000000" pitchFamily="49" charset="-128"/>
                          <a:ea typeface="BIZ UDゴシック" panose="020B0400000000000000" pitchFamily="49" charset="-128"/>
                        </a:rPr>
                        <a:t>気軽にそういったことができる場所を作っていく</a:t>
                      </a:r>
                      <a:r>
                        <a:rPr kumimoji="1" lang="ja-JP" altLang="en-US" sz="900" dirty="0">
                          <a:latin typeface="BIZ UDゴシック" panose="020B0400000000000000" pitchFamily="49" charset="-128"/>
                          <a:ea typeface="BIZ UDゴシック" panose="020B0400000000000000" pitchFamily="49" charset="-128"/>
                        </a:rPr>
                        <a:t>というのは、イノベーション人材の発掘とか育成につながっていくのではないか。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1059683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自律型人材が生まれるには、現状維持やこと</a:t>
                      </a:r>
                      <a:r>
                        <a:rPr kumimoji="1" lang="ja-JP" altLang="en-US" sz="900" dirty="0" err="1">
                          <a:latin typeface="BIZ UDゴシック" panose="020B0400000000000000" pitchFamily="49" charset="-128"/>
                          <a:ea typeface="BIZ UDゴシック" panose="020B0400000000000000" pitchFamily="49" charset="-128"/>
                        </a:rPr>
                        <a:t>な</a:t>
                      </a:r>
                      <a:r>
                        <a:rPr kumimoji="1" lang="ja-JP" altLang="en-US" sz="900" dirty="0">
                          <a:latin typeface="BIZ UDゴシック" panose="020B0400000000000000" pitchFamily="49" charset="-128"/>
                          <a:ea typeface="BIZ UDゴシック" panose="020B0400000000000000" pitchFamily="49" charset="-128"/>
                        </a:rPr>
                        <a:t>かれ主義ではなく、</a:t>
                      </a:r>
                      <a:r>
                        <a:rPr kumimoji="1" lang="ja-JP" altLang="en-US" sz="900" b="1" u="sng" dirty="0">
                          <a:latin typeface="BIZ UDゴシック" panose="020B0400000000000000" pitchFamily="49" charset="-128"/>
                          <a:ea typeface="BIZ UDゴシック" panose="020B0400000000000000" pitchFamily="49" charset="-128"/>
                        </a:rPr>
                        <a:t>自由に安心して思いや考え、アイデアを発信できる環境</a:t>
                      </a:r>
                      <a:r>
                        <a:rPr kumimoji="1" lang="ja-JP" altLang="en-US" sz="900" dirty="0">
                          <a:latin typeface="BIZ UDゴシック" panose="020B0400000000000000" pitchFamily="49" charset="-128"/>
                          <a:ea typeface="BIZ UDゴシック" panose="020B0400000000000000" pitchFamily="49" charset="-128"/>
                        </a:rPr>
                        <a:t>を作っていくことが必要である。　</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53631328"/>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社会課題を自分事化できる人材や企業の育成</a:t>
                      </a:r>
                      <a:r>
                        <a:rPr kumimoji="1" lang="ja-JP" altLang="en-US" sz="900" dirty="0">
                          <a:latin typeface="BIZ UDゴシック" panose="020B0400000000000000" pitchFamily="49" charset="-128"/>
                          <a:ea typeface="BIZ UDゴシック" panose="020B0400000000000000" pitchFamily="49" charset="-128"/>
                        </a:rPr>
                        <a:t>が重要。万博をめざし、</a:t>
                      </a:r>
                      <a:r>
                        <a:rPr kumimoji="1" lang="ja-JP" altLang="en-US" sz="900" b="0" u="none" dirty="0">
                          <a:latin typeface="BIZ UDゴシック" panose="020B0400000000000000" pitchFamily="49" charset="-128"/>
                          <a:ea typeface="BIZ UDゴシック" panose="020B0400000000000000" pitchFamily="49" charset="-128"/>
                        </a:rPr>
                        <a:t>若者、行政、企業がそれぞれの視点で学びあう場</a:t>
                      </a:r>
                      <a:r>
                        <a:rPr kumimoji="1" lang="ja-JP" altLang="en-US" sz="900" dirty="0">
                          <a:latin typeface="BIZ UDゴシック" panose="020B0400000000000000" pitchFamily="49" charset="-128"/>
                          <a:ea typeface="BIZ UDゴシック" panose="020B0400000000000000" pitchFamily="49" charset="-128"/>
                        </a:rPr>
                        <a:t>が必要。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08615483"/>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優秀な人材の確保について、</a:t>
                      </a:r>
                      <a:r>
                        <a:rPr kumimoji="1" lang="ja-JP" altLang="en-US" sz="900" b="1" u="sng" dirty="0">
                          <a:latin typeface="BIZ UDゴシック" panose="020B0400000000000000" pitchFamily="49" charset="-128"/>
                          <a:ea typeface="BIZ UDゴシック" panose="020B0400000000000000" pitchFamily="49" charset="-128"/>
                        </a:rPr>
                        <a:t>地域、企業だけでなく、研究機関、大学が積極的に関与</a:t>
                      </a:r>
                      <a:r>
                        <a:rPr kumimoji="1" lang="ja-JP" altLang="en-US" sz="900" dirty="0">
                          <a:latin typeface="BIZ UDゴシック" panose="020B0400000000000000" pitchFamily="49" charset="-128"/>
                          <a:ea typeface="BIZ UDゴシック" panose="020B0400000000000000" pitchFamily="49" charset="-128"/>
                        </a:rPr>
                        <a:t>していくことが必要。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02765378"/>
                  </a:ext>
                </a:extLst>
              </a:tr>
              <a:tr h="296461">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地域の中で人がさらに育成されていくような</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人材育成され続ける仕組みが重要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1716792"/>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高度なものづくり技術を承継する人材や、デジタル技術に対応できる人材（</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a:latin typeface="BIZ UDゴシック" panose="020B0400000000000000" pitchFamily="49" charset="-128"/>
                          <a:ea typeface="BIZ UDゴシック" panose="020B0400000000000000" pitchFamily="49" charset="-128"/>
                        </a:rPr>
                        <a:t>人材）などに加えて、</a:t>
                      </a:r>
                      <a:r>
                        <a:rPr kumimoji="1" lang="ja-JP" altLang="en-US" sz="900" b="1" u="sng" dirty="0">
                          <a:latin typeface="BIZ UDゴシック" panose="020B0400000000000000" pitchFamily="49" charset="-128"/>
                          <a:ea typeface="BIZ UDゴシック" panose="020B0400000000000000" pitchFamily="49" charset="-128"/>
                        </a:rPr>
                        <a:t>経営人材の充実が重要</a:t>
                      </a:r>
                      <a:r>
                        <a:rPr kumimoji="1" lang="ja-JP" altLang="en-US" sz="900" dirty="0">
                          <a:latin typeface="BIZ UDゴシック" panose="020B0400000000000000" pitchFamily="49" charset="-128"/>
                          <a:ea typeface="BIZ UDゴシック" panose="020B0400000000000000" pitchFamily="49" charset="-128"/>
                        </a:rPr>
                        <a:t>であり、企業内での兼業の促進などに併せて</a:t>
                      </a:r>
                      <a:r>
                        <a:rPr kumimoji="1" lang="ja-JP" altLang="en-US" sz="900" b="1" u="sng" dirty="0">
                          <a:latin typeface="BIZ UDゴシック" panose="020B0400000000000000" pitchFamily="49" charset="-128"/>
                          <a:ea typeface="BIZ UDゴシック" panose="020B0400000000000000" pitchFamily="49" charset="-128"/>
                        </a:rPr>
                        <a:t>、大学に戻って経営を学ぶ機会を設けていくことが必要</a:t>
                      </a:r>
                      <a:r>
                        <a:rPr kumimoji="1" lang="ja-JP" altLang="en-US" sz="900" dirty="0">
                          <a:latin typeface="BIZ UDゴシック" panose="020B0400000000000000" pitchFamily="49" charset="-128"/>
                          <a:ea typeface="BIZ UDゴシック" panose="020B0400000000000000" pitchFamily="49" charset="-128"/>
                        </a:rPr>
                        <a:t>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2859306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学校教育段階においても、小中学校期における基礎学力の充実はもとより、</a:t>
                      </a:r>
                      <a:r>
                        <a:rPr kumimoji="1" lang="ja-JP" altLang="en-US" sz="900" b="1" u="sng" dirty="0">
                          <a:latin typeface="BIZ UDゴシック" panose="020B0400000000000000" pitchFamily="49" charset="-128"/>
                          <a:ea typeface="BIZ UDゴシック" panose="020B0400000000000000" pitchFamily="49" charset="-128"/>
                        </a:rPr>
                        <a:t>国際バカロレア校や職業教育を行う高等専門学校で課題解決力や専門性を身に着けたうえで、大学進学により知識・教養を広げるなど、多様な学習ルートの整備</a:t>
                      </a:r>
                      <a:r>
                        <a:rPr kumimoji="1" lang="ja-JP" altLang="en-US" sz="900" dirty="0">
                          <a:latin typeface="BIZ UDゴシック" panose="020B0400000000000000" pitchFamily="49" charset="-128"/>
                          <a:ea typeface="BIZ UDゴシック" panose="020B0400000000000000" pitchFamily="49" charset="-128"/>
                        </a:rPr>
                        <a:t>を進めていくことが重要である。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29460104"/>
                  </a:ext>
                </a:extLst>
              </a:tr>
            </a:tbl>
          </a:graphicData>
        </a:graphic>
      </p:graphicFrame>
      <p:sp>
        <p:nvSpPr>
          <p:cNvPr id="9" name="テキスト ボックス 8"/>
          <p:cNvSpPr txBox="1"/>
          <p:nvPr/>
        </p:nvSpPr>
        <p:spPr>
          <a:xfrm>
            <a:off x="162866" y="550094"/>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イノベーション人材、人材確保・育成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1" name="スライド番号プレースホルダー 1"/>
          <p:cNvSpPr>
            <a:spLocks noGrp="1"/>
          </p:cNvSpPr>
          <p:nvPr>
            <p:ph type="sldNum" sz="quarter" idx="12"/>
          </p:nvPr>
        </p:nvSpPr>
        <p:spPr>
          <a:xfrm>
            <a:off x="8442228" y="651986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992189078"/>
              </p:ext>
            </p:extLst>
          </p:nvPr>
        </p:nvGraphicFramePr>
        <p:xfrm>
          <a:off x="4654840" y="977971"/>
          <a:ext cx="4201886" cy="310616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人材面では、東京という経済合理性を選択せず、</a:t>
                      </a:r>
                      <a:r>
                        <a:rPr kumimoji="1" lang="ja-JP" altLang="en-US" sz="900" b="1" u="sng" dirty="0">
                          <a:latin typeface="BIZ UDゴシック" panose="020B0400000000000000" pitchFamily="49" charset="-128"/>
                          <a:ea typeface="BIZ UDゴシック" panose="020B0400000000000000" pitchFamily="49" charset="-128"/>
                        </a:rPr>
                        <a:t>大阪への愛情や大阪のために頑張ってくれる人を大切にするべき</a:t>
                      </a:r>
                      <a:r>
                        <a:rPr kumimoji="1" lang="ja-JP" altLang="en-US" sz="900" dirty="0">
                          <a:latin typeface="BIZ UDゴシック" panose="020B0400000000000000" pitchFamily="49" charset="-128"/>
                          <a:ea typeface="BIZ UDゴシック" panose="020B0400000000000000" pitchFamily="49" charset="-128"/>
                        </a:rPr>
                        <a:t>ではないか。それは、人だけでなく企業についても言えること。</a:t>
                      </a:r>
                      <a:r>
                        <a:rPr kumimoji="1" lang="ja-JP" altLang="en-US" sz="900" b="1" u="sng" dirty="0">
                          <a:latin typeface="BIZ UDゴシック" panose="020B0400000000000000" pitchFamily="49" charset="-128"/>
                          <a:ea typeface="BIZ UDゴシック" panose="020B0400000000000000" pitchFamily="49" charset="-128"/>
                        </a:rPr>
                        <a:t>地域の成長は、そういった非合理な人や企業に恵まれるかどうかが大きい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741822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人材を成長させ、自律させていくことが人事戦略のテーマ（</a:t>
                      </a:r>
                      <a:r>
                        <a:rPr kumimoji="1" lang="ja-JP" altLang="en-US" sz="900" b="1" u="sng" dirty="0">
                          <a:latin typeface="BIZ UDゴシック" panose="020B0400000000000000" pitchFamily="49" charset="-128"/>
                          <a:ea typeface="BIZ UDゴシック" panose="020B0400000000000000" pitchFamily="49" charset="-128"/>
                        </a:rPr>
                        <a:t>個人の成長なしに会社の持続的な成長はない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6096977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世界中の経済の動きについて、ヒト・モノ・カネがビジネスの資産という時代から、</a:t>
                      </a:r>
                      <a:r>
                        <a:rPr kumimoji="1" lang="ja-JP" altLang="en-US" sz="900" b="1" u="sng" dirty="0">
                          <a:latin typeface="BIZ UDゴシック" panose="020B0400000000000000" pitchFamily="49" charset="-128"/>
                          <a:ea typeface="BIZ UDゴシック" panose="020B0400000000000000" pitchFamily="49" charset="-128"/>
                        </a:rPr>
                        <a:t>デザイン志向で科学技術を活用して新たな価値創造をする時代</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AI</a:t>
                      </a:r>
                      <a:r>
                        <a:rPr kumimoji="1" lang="ja-JP" altLang="en-US" sz="900" dirty="0">
                          <a:latin typeface="BIZ UDゴシック" panose="020B0400000000000000" pitchFamily="49" charset="-128"/>
                          <a:ea typeface="BIZ UDゴシック" panose="020B0400000000000000" pitchFamily="49" charset="-128"/>
                        </a:rPr>
                        <a:t>などを活用した</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err="1">
                          <a:latin typeface="BIZ UDゴシック" panose="020B0400000000000000" pitchFamily="49" charset="-128"/>
                          <a:ea typeface="BIZ UDゴシック" panose="020B0400000000000000" pitchFamily="49" charset="-128"/>
                        </a:rPr>
                        <a:t>、</a:t>
                      </a:r>
                      <a:r>
                        <a:rPr kumimoji="1" lang="ja-JP" altLang="en-US" sz="900" dirty="0">
                          <a:latin typeface="BIZ UDゴシック" panose="020B0400000000000000" pitchFamily="49" charset="-128"/>
                          <a:ea typeface="BIZ UDゴシック" panose="020B0400000000000000" pitchFamily="49" charset="-128"/>
                        </a:rPr>
                        <a:t>ユーザー数やユーザー体験、データの獲得）へと変わっており、</a:t>
                      </a:r>
                      <a:r>
                        <a:rPr kumimoji="1" lang="ja-JP" altLang="en-US" sz="900" b="1" u="sng" dirty="0">
                          <a:latin typeface="BIZ UDゴシック" panose="020B0400000000000000" pitchFamily="49" charset="-128"/>
                          <a:ea typeface="BIZ UDゴシック" panose="020B0400000000000000" pitchFamily="49" charset="-128"/>
                        </a:rPr>
                        <a:t>これにかなう人材を輩出する必要</a:t>
                      </a:r>
                      <a:r>
                        <a:rPr kumimoji="1" lang="ja-JP" altLang="en-US" sz="900" dirty="0">
                          <a:latin typeface="BIZ UDゴシック" panose="020B0400000000000000" pitchFamily="49" charset="-128"/>
                          <a:ea typeface="BIZ UDゴシック" panose="020B0400000000000000" pitchFamily="49" charset="-128"/>
                        </a:rPr>
                        <a:t>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全ての学問を総合して得られる</a:t>
                      </a:r>
                      <a:r>
                        <a:rPr kumimoji="1" lang="ja-JP" altLang="en-US" sz="900" b="1" u="sng" dirty="0">
                          <a:latin typeface="BIZ UDゴシック" panose="020B0400000000000000" pitchFamily="49" charset="-128"/>
                          <a:ea typeface="BIZ UDゴシック" panose="020B0400000000000000" pitchFamily="49" charset="-128"/>
                        </a:rPr>
                        <a:t>知的基盤を活用し、社会変革を起こすような人材を育てる</a:t>
                      </a:r>
                      <a:r>
                        <a:rPr kumimoji="1" lang="ja-JP" altLang="en-US" sz="900" dirty="0">
                          <a:latin typeface="BIZ UDゴシック" panose="020B0400000000000000" pitchFamily="49" charset="-128"/>
                          <a:ea typeface="BIZ UDゴシック" panose="020B0400000000000000" pitchFamily="49" charset="-128"/>
                        </a:rPr>
                        <a:t>、知、人への投資が重要。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イノベーション人材に求められる素養として、</a:t>
                      </a:r>
                      <a:r>
                        <a:rPr kumimoji="1" lang="ja-JP" altLang="en-US" sz="900" b="1" u="sng" dirty="0">
                          <a:latin typeface="BIZ UDゴシック" panose="020B0400000000000000" pitchFamily="49" charset="-128"/>
                          <a:ea typeface="BIZ UDゴシック" panose="020B0400000000000000" pitchFamily="49" charset="-128"/>
                        </a:rPr>
                        <a:t>卓越した専門知識と研究を遂行する能力</a:t>
                      </a:r>
                      <a:r>
                        <a:rPr kumimoji="1" lang="ja-JP" altLang="en-US" sz="900" dirty="0">
                          <a:latin typeface="BIZ UDゴシック" panose="020B0400000000000000" pitchFamily="49" charset="-128"/>
                          <a:ea typeface="BIZ UDゴシック" panose="020B0400000000000000" pitchFamily="49" charset="-128"/>
                        </a:rPr>
                        <a:t>、さらに、社会を作っていく人材として、</a:t>
                      </a:r>
                      <a:r>
                        <a:rPr kumimoji="1" lang="ja-JP" altLang="en-US" sz="900" b="1" u="sng" dirty="0">
                          <a:latin typeface="BIZ UDゴシック" panose="020B0400000000000000" pitchFamily="49" charset="-128"/>
                          <a:ea typeface="BIZ UDゴシック" panose="020B0400000000000000" pitchFamily="49" charset="-128"/>
                        </a:rPr>
                        <a:t>チャレンジ精神やチームワーク力、コミュニケーション力、リーダーシップ力、主体的な行動力、グローバルな素養というものを備えることが重要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bl>
          </a:graphicData>
        </a:graphic>
      </p:graphicFrame>
    </p:spTree>
    <p:extLst>
      <p:ext uri="{BB962C8B-B14F-4D97-AF65-F5344CB8AC3E}">
        <p14:creationId xmlns:p14="http://schemas.microsoft.com/office/powerpoint/2010/main" val="3089095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7272" y="152331"/>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人材の流動性・学び直し・リカレント教育</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4" name="表 3"/>
          <p:cNvGraphicFramePr>
            <a:graphicFrameLocks noGrp="1"/>
          </p:cNvGraphicFramePr>
          <p:nvPr>
            <p:extLst>
              <p:ext uri="{D42A27DB-BD31-4B8C-83A1-F6EECF244321}">
                <p14:modId xmlns:p14="http://schemas.microsoft.com/office/powerpoint/2010/main" val="2413572763"/>
              </p:ext>
            </p:extLst>
          </p:nvPr>
        </p:nvGraphicFramePr>
        <p:xfrm>
          <a:off x="384966" y="557531"/>
          <a:ext cx="4201886" cy="560070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709153523"/>
                    </a:ext>
                  </a:extLst>
                </a:gridCol>
                <a:gridCol w="208280">
                  <a:extLst>
                    <a:ext uri="{9D8B030D-6E8A-4147-A177-3AD203B41FA5}">
                      <a16:colId xmlns:a16="http://schemas.microsoft.com/office/drawing/2014/main" val="3458709307"/>
                    </a:ext>
                  </a:extLst>
                </a:gridCol>
                <a:gridCol w="3461391">
                  <a:extLst>
                    <a:ext uri="{9D8B030D-6E8A-4147-A177-3AD203B41FA5}">
                      <a16:colId xmlns:a16="http://schemas.microsoft.com/office/drawing/2014/main" val="285408128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大阪公立大学が軸になって社会人の学び直しの機会に積極的に取り組むことが大阪の人材能力の底上げにつながる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b="1" u="sng" dirty="0">
                          <a:latin typeface="BIZ UDゴシック" panose="020B0400000000000000" pitchFamily="49" charset="-128"/>
                          <a:ea typeface="BIZ UDゴシック" panose="020B0400000000000000" pitchFamily="49" charset="-128"/>
                        </a:rPr>
                        <a:t>どの業界にどれぐらいニーズがあって、そこに移れば給与や処遇がどれだけ上昇するか、そのためのスキルは何かを見える化することでリカレント教育、人材流動化を後押しできる</a:t>
                      </a:r>
                      <a:r>
                        <a:rPr kumimoji="1" lang="ja-JP" altLang="en-US" sz="900" dirty="0">
                          <a:latin typeface="BIZ UDゴシック" panose="020B0400000000000000" pitchFamily="49" charset="-128"/>
                          <a:ea typeface="BIZ UDゴシック" panose="020B0400000000000000" pitchFamily="49" charset="-128"/>
                        </a:rPr>
                        <a:t>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3807973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労働者と企業の固着性が強いことにより、人材の流動性が失われている</a:t>
                      </a:r>
                      <a:r>
                        <a:rPr kumimoji="1" lang="ja-JP" altLang="en-US" sz="900" dirty="0">
                          <a:latin typeface="BIZ UDゴシック" panose="020B0400000000000000" pitchFamily="49" charset="-128"/>
                          <a:ea typeface="BIZ UDゴシック" panose="020B0400000000000000" pitchFamily="49" charset="-128"/>
                        </a:rPr>
                        <a:t>。固着している原因として、景気が良くなると思わないため今ある現金や商売を大切にするということと、いろいろな制度（年金、社会保障、退職金など）が企業を中継とするルートにくっついていること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00244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lnSpc>
                          <a:spcPts val="300"/>
                        </a:lnSpc>
                      </a:pP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Aft>
                          <a:spcPts val="300"/>
                        </a:spcAft>
                      </a:pPr>
                      <a:r>
                        <a:rPr kumimoji="1" lang="ja-JP" altLang="en-US" sz="900" dirty="0">
                          <a:latin typeface="BIZ UDゴシック" panose="020B0400000000000000" pitchFamily="49" charset="-128"/>
                          <a:ea typeface="BIZ UDゴシック" panose="020B0400000000000000" pitchFamily="49" charset="-128"/>
                        </a:rPr>
                        <a:t>社会が変わることによって</a:t>
                      </a:r>
                      <a:r>
                        <a:rPr kumimoji="1" lang="ja-JP" altLang="en-US" sz="900" b="1" u="sng" dirty="0">
                          <a:latin typeface="BIZ UDゴシック" panose="020B0400000000000000" pitchFamily="49" charset="-128"/>
                          <a:ea typeface="BIZ UDゴシック" panose="020B0400000000000000" pitchFamily="49" charset="-128"/>
                        </a:rPr>
                        <a:t>企業が求めるスキルも変わってきている</a:t>
                      </a:r>
                      <a:r>
                        <a:rPr kumimoji="1" lang="ja-JP" altLang="en-US" sz="900" dirty="0">
                          <a:latin typeface="BIZ UDゴシック" panose="020B0400000000000000" pitchFamily="49" charset="-128"/>
                          <a:ea typeface="BIZ UDゴシック" panose="020B0400000000000000" pitchFamily="49" charset="-128"/>
                        </a:rPr>
                        <a:t>。そのスキルにマッチする人材が今不足している。</a:t>
                      </a:r>
                      <a:r>
                        <a:rPr kumimoji="1" lang="ja-JP" altLang="en-US" sz="900" b="1" u="sng" dirty="0">
                          <a:latin typeface="BIZ UDゴシック" panose="020B0400000000000000" pitchFamily="49" charset="-128"/>
                          <a:ea typeface="BIZ UDゴシック" panose="020B0400000000000000" pitchFamily="49" charset="-128"/>
                        </a:rPr>
                        <a:t>特に</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人材が不足している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b="1" u="sng" dirty="0">
                          <a:latin typeface="BIZ UDゴシック" panose="020B0400000000000000" pitchFamily="49" charset="-128"/>
                          <a:ea typeface="BIZ UDゴシック" panose="020B0400000000000000" pitchFamily="49" charset="-128"/>
                        </a:rPr>
                        <a:t>職業訓練やリスキリングの環境</a:t>
                      </a:r>
                      <a:r>
                        <a:rPr kumimoji="1" lang="ja-JP" altLang="en-US" sz="900" dirty="0">
                          <a:latin typeface="BIZ UDゴシック" panose="020B0400000000000000" pitchFamily="49" charset="-128"/>
                          <a:ea typeface="BIZ UDゴシック" panose="020B0400000000000000" pitchFamily="49" charset="-128"/>
                        </a:rPr>
                        <a:t>を早く整えないと、損失が高くなる一方である。個人目線で自分の経験やスキルの棚卸しができる、</a:t>
                      </a:r>
                      <a:r>
                        <a:rPr kumimoji="1" lang="ja-JP" altLang="en-US" sz="900" b="1" u="sng" dirty="0">
                          <a:latin typeface="BIZ UDゴシック" panose="020B0400000000000000" pitchFamily="49" charset="-128"/>
                          <a:ea typeface="BIZ UDゴシック" panose="020B0400000000000000" pitchFamily="49" charset="-128"/>
                        </a:rPr>
                        <a:t>ジョブカードを活用していくということを本人が自然にしていける環境を整えていかなければ、流動性を高めたり、生産性を向上するといった学びの好循環につながっていかない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ジョブ型に移行してくると、どういう業務内容で、どういったスキルが必要になってくるのかという</a:t>
                      </a:r>
                      <a:r>
                        <a:rPr kumimoji="1" lang="ja-JP" altLang="en-US" sz="900" b="1" u="sng" dirty="0">
                          <a:latin typeface="BIZ UDゴシック" panose="020B0400000000000000" pitchFamily="49" charset="-128"/>
                          <a:ea typeface="BIZ UDゴシック" panose="020B0400000000000000" pitchFamily="49" charset="-128"/>
                        </a:rPr>
                        <a:t>可視化が、受け入れる側のほうにも必要</a:t>
                      </a:r>
                      <a:r>
                        <a:rPr kumimoji="1" lang="ja-JP" altLang="en-US" sz="900" dirty="0">
                          <a:latin typeface="BIZ UDゴシック" panose="020B0400000000000000" pitchFamily="49" charset="-128"/>
                          <a:ea typeface="BIZ UDゴシック" panose="020B0400000000000000" pitchFamily="49" charset="-128"/>
                        </a:rPr>
                        <a:t>になってくる。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161905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企業の取組にあわせて、</a:t>
                      </a:r>
                      <a:r>
                        <a:rPr kumimoji="1" lang="ja-JP" altLang="en-US" sz="900" b="1" u="sng" dirty="0">
                          <a:effectLst/>
                          <a:latin typeface="BIZ UDゴシック" panose="020B0400000000000000" pitchFamily="49" charset="-128"/>
                          <a:ea typeface="BIZ UDゴシック" panose="020B0400000000000000" pitchFamily="49" charset="-128"/>
                        </a:rPr>
                        <a:t>行政による取組も重要</a:t>
                      </a:r>
                      <a:r>
                        <a:rPr kumimoji="1" lang="ja-JP" altLang="en-US" sz="900" dirty="0">
                          <a:latin typeface="BIZ UDゴシック" panose="020B0400000000000000" pitchFamily="49" charset="-128"/>
                          <a:ea typeface="BIZ UDゴシック" panose="020B0400000000000000" pitchFamily="49" charset="-128"/>
                        </a:rPr>
                        <a:t>である。新たに奨学金制度を設けるのは難しくても、</a:t>
                      </a:r>
                      <a:r>
                        <a:rPr kumimoji="1" lang="ja-JP" altLang="en-US" sz="900" b="1" u="sng" dirty="0">
                          <a:latin typeface="BIZ UDゴシック" panose="020B0400000000000000" pitchFamily="49" charset="-128"/>
                          <a:ea typeface="BIZ UDゴシック" panose="020B0400000000000000" pitchFamily="49" charset="-128"/>
                        </a:rPr>
                        <a:t>職場理解を深める啓発</a:t>
                      </a:r>
                      <a:r>
                        <a:rPr kumimoji="1" lang="ja-JP" altLang="en-US" sz="900" dirty="0">
                          <a:latin typeface="BIZ UDゴシック" panose="020B0400000000000000" pitchFamily="49" charset="-128"/>
                          <a:ea typeface="BIZ UDゴシック" panose="020B0400000000000000" pitchFamily="49" charset="-128"/>
                        </a:rPr>
                        <a:t>や、</a:t>
                      </a:r>
                      <a:r>
                        <a:rPr kumimoji="1" lang="ja-JP" altLang="en-US" sz="900" b="1" u="sng" dirty="0">
                          <a:latin typeface="BIZ UDゴシック" panose="020B0400000000000000" pitchFamily="49" charset="-128"/>
                          <a:ea typeface="BIZ UDゴシック" panose="020B0400000000000000" pitchFamily="49" charset="-128"/>
                        </a:rPr>
                        <a:t>大阪公立大学などにおける学び直しの機会の拡大を図っていくべき</a:t>
                      </a:r>
                      <a:r>
                        <a:rPr kumimoji="1" lang="ja-JP" altLang="en-US" sz="900" dirty="0">
                          <a:latin typeface="BIZ UDゴシック" panose="020B0400000000000000" pitchFamily="49" charset="-128"/>
                          <a:ea typeface="BIZ UDゴシック" panose="020B0400000000000000" pitchFamily="49" charset="-128"/>
                        </a:rPr>
                        <a:t>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3945677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一義的には企業が主体となり、</a:t>
                      </a:r>
                      <a:r>
                        <a:rPr kumimoji="1" lang="ja-JP" altLang="en-US" sz="900" b="1" u="sng" dirty="0">
                          <a:latin typeface="BIZ UDゴシック" panose="020B0400000000000000" pitchFamily="49" charset="-128"/>
                          <a:ea typeface="BIZ UDゴシック" panose="020B0400000000000000" pitchFamily="49" charset="-128"/>
                        </a:rPr>
                        <a:t>エデュテイメントの要素</a:t>
                      </a:r>
                      <a:r>
                        <a:rPr kumimoji="1" lang="ja-JP" altLang="en-US" sz="900" dirty="0">
                          <a:latin typeface="BIZ UDゴシック" panose="020B0400000000000000" pitchFamily="49" charset="-128"/>
                          <a:ea typeface="BIZ UDゴシック" panose="020B0400000000000000" pitchFamily="49" charset="-128"/>
                        </a:rPr>
                        <a:t>を加えながら、</a:t>
                      </a:r>
                      <a:r>
                        <a:rPr kumimoji="1" lang="ja-JP" altLang="en-US" sz="900" b="1" u="sng" dirty="0">
                          <a:latin typeface="BIZ UDゴシック" panose="020B0400000000000000" pitchFamily="49" charset="-128"/>
                          <a:ea typeface="BIZ UDゴシック" panose="020B0400000000000000" pitchFamily="49" charset="-128"/>
                        </a:rPr>
                        <a:t>一人ひとりの自律的な学びを広げていく</a:t>
                      </a:r>
                      <a:r>
                        <a:rPr kumimoji="1" lang="ja-JP" altLang="en-US" sz="900" dirty="0">
                          <a:latin typeface="BIZ UDゴシック" panose="020B0400000000000000" pitchFamily="49" charset="-128"/>
                          <a:ea typeface="BIZ UDゴシック" panose="020B0400000000000000" pitchFamily="49" charset="-128"/>
                        </a:rPr>
                        <a:t>ことが重要。こうした企業の取組に加えて、行政がリードする形で、</a:t>
                      </a:r>
                      <a:r>
                        <a:rPr kumimoji="1" lang="ja-JP" altLang="en-US" sz="900" b="1" u="sng" dirty="0">
                          <a:latin typeface="BIZ UDゴシック" panose="020B0400000000000000" pitchFamily="49" charset="-128"/>
                          <a:ea typeface="BIZ UDゴシック" panose="020B0400000000000000" pitchFamily="49" charset="-128"/>
                        </a:rPr>
                        <a:t>大阪ならではのおもしろい人と出会い、自由にアイデアを出し合い、具現化できるような交流の場</a:t>
                      </a:r>
                      <a:r>
                        <a:rPr kumimoji="1" lang="ja-JP" altLang="en-US" sz="900" dirty="0">
                          <a:latin typeface="BIZ UDゴシック" panose="020B0400000000000000" pitchFamily="49" charset="-128"/>
                          <a:ea typeface="BIZ UDゴシック" panose="020B0400000000000000" pitchFamily="49" charset="-128"/>
                        </a:rPr>
                        <a:t>を作っていくことが必要。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500844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日本の組織の中で課題なのは、どうしても会社にいる時間が非常に多い。自分の今、目の前の仕事に必要な学ぶことだけでなくて、</a:t>
                      </a:r>
                      <a:r>
                        <a:rPr kumimoji="1" lang="ja-JP" altLang="en-US" sz="900" b="1" u="sng" dirty="0">
                          <a:latin typeface="BIZ UDゴシック" panose="020B0400000000000000" pitchFamily="49" charset="-128"/>
                          <a:ea typeface="BIZ UDゴシック" panose="020B0400000000000000" pitchFamily="49" charset="-128"/>
                        </a:rPr>
                        <a:t>外の世界に目を広げていく、視野を広げていくような出会いの場や、学びの場</a:t>
                      </a:r>
                      <a:r>
                        <a:rPr kumimoji="1" lang="ja-JP" altLang="en-US" sz="900" dirty="0">
                          <a:latin typeface="BIZ UDゴシック" panose="020B0400000000000000" pitchFamily="49" charset="-128"/>
                          <a:ea typeface="BIZ UDゴシック" panose="020B0400000000000000" pitchFamily="49" charset="-128"/>
                        </a:rPr>
                        <a:t>というのがもっともっと大阪の中に出てくるとそういう面白い視点とか発想を持った人たちが新しい軸づくりというのをしていきやすくなるのでは。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55043028"/>
                  </a:ext>
                </a:extLst>
              </a:tr>
            </a:tbl>
          </a:graphicData>
        </a:graphic>
      </p:graphicFrame>
      <p:graphicFrame>
        <p:nvGraphicFramePr>
          <p:cNvPr id="5" name="表 4"/>
          <p:cNvGraphicFramePr>
            <a:graphicFrameLocks noGrp="1"/>
          </p:cNvGraphicFramePr>
          <p:nvPr/>
        </p:nvGraphicFramePr>
        <p:xfrm>
          <a:off x="4716949" y="557531"/>
          <a:ext cx="4201886" cy="19202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709153523"/>
                    </a:ext>
                  </a:extLst>
                </a:gridCol>
                <a:gridCol w="208280">
                  <a:extLst>
                    <a:ext uri="{9D8B030D-6E8A-4147-A177-3AD203B41FA5}">
                      <a16:colId xmlns:a16="http://schemas.microsoft.com/office/drawing/2014/main" val="3458709307"/>
                    </a:ext>
                  </a:extLst>
                </a:gridCol>
                <a:gridCol w="3461391">
                  <a:extLst>
                    <a:ext uri="{9D8B030D-6E8A-4147-A177-3AD203B41FA5}">
                      <a16:colId xmlns:a16="http://schemas.microsoft.com/office/drawing/2014/main" val="285408128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多様な人と仕事を進めることが増え、物理的な環境、バックグラウンド、能力、職場環境などが違う、そういった方たちをマネジメントしていくことが、今後マネジメント層になる方に求められる。これまでの直線的なリーダーシップではなく、</a:t>
                      </a:r>
                      <a:r>
                        <a:rPr kumimoji="1" lang="ja-JP" altLang="en-US" sz="900" b="1" u="sng" dirty="0">
                          <a:latin typeface="BIZ UDゴシック" panose="020B0400000000000000" pitchFamily="49" charset="-128"/>
                          <a:ea typeface="BIZ UDゴシック" panose="020B0400000000000000" pitchFamily="49" charset="-128"/>
                        </a:rPr>
                        <a:t>横のつながりをファシリテーションしていくスキル</a:t>
                      </a:r>
                      <a:r>
                        <a:rPr kumimoji="1" lang="ja-JP" altLang="en-US" sz="900" dirty="0">
                          <a:latin typeface="BIZ UDゴシック" panose="020B0400000000000000" pitchFamily="49" charset="-128"/>
                          <a:ea typeface="BIZ UDゴシック" panose="020B0400000000000000" pitchFamily="49" charset="-128"/>
                        </a:rPr>
                        <a:t>も必要。また、</a:t>
                      </a:r>
                      <a:r>
                        <a:rPr kumimoji="1" lang="en-US" altLang="ja-JP" sz="900" dirty="0">
                          <a:latin typeface="BIZ UDゴシック" panose="020B0400000000000000" pitchFamily="49" charset="-128"/>
                          <a:ea typeface="BIZ UDゴシック" panose="020B0400000000000000" pitchFamily="49" charset="-128"/>
                        </a:rPr>
                        <a:t>70</a:t>
                      </a:r>
                      <a:r>
                        <a:rPr kumimoji="1" lang="ja-JP" altLang="en-US" sz="900" dirty="0">
                          <a:latin typeface="BIZ UDゴシック" panose="020B0400000000000000" pitchFamily="49" charset="-128"/>
                          <a:ea typeface="BIZ UDゴシック" panose="020B0400000000000000" pitchFamily="49" charset="-128"/>
                        </a:rPr>
                        <a:t>歳定年延長になると</a:t>
                      </a:r>
                      <a:r>
                        <a:rPr kumimoji="1" lang="ja-JP" altLang="en-US" sz="900" b="1" u="sng" dirty="0">
                          <a:latin typeface="BIZ UDゴシック" panose="020B0400000000000000" pitchFamily="49" charset="-128"/>
                          <a:ea typeface="BIZ UDゴシック" panose="020B0400000000000000" pitchFamily="49" charset="-128"/>
                        </a:rPr>
                        <a:t>リカレントやリスキリングは絶対に必要。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4999099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個人が学んできたものが個人で止められてしまっており、それを企業や関係機関と連携しながら、</a:t>
                      </a:r>
                      <a:r>
                        <a:rPr kumimoji="1" lang="ja-JP" altLang="en-US" sz="900" b="1" u="sng" dirty="0">
                          <a:latin typeface="BIZ UDゴシック" panose="020B0400000000000000" pitchFamily="49" charset="-128"/>
                          <a:ea typeface="BIZ UDゴシック" panose="020B0400000000000000" pitchFamily="49" charset="-128"/>
                        </a:rPr>
                        <a:t>キャリアを継続的なものにしていく</a:t>
                      </a:r>
                      <a:r>
                        <a:rPr kumimoji="1" lang="ja-JP" altLang="en-US" sz="900" dirty="0">
                          <a:latin typeface="BIZ UDゴシック" panose="020B0400000000000000" pitchFamily="49" charset="-128"/>
                          <a:ea typeface="BIZ UDゴシック" panose="020B0400000000000000" pitchFamily="49" charset="-128"/>
                        </a:rPr>
                        <a:t>考え方、それを後押しするための制度が今はない。</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29372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生涯学習という点で、大阪の中で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若い人たちが発信できるような場や行政と意見交換ができる場</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そういった場の</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創設希望が若い人たちの中で多い</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91886416"/>
                  </a:ext>
                </a:extLst>
              </a:tr>
            </a:tbl>
          </a:graphicData>
        </a:graphic>
      </p:graphicFrame>
      <p:graphicFrame>
        <p:nvGraphicFramePr>
          <p:cNvPr id="6" name="表 5"/>
          <p:cNvGraphicFramePr>
            <a:graphicFrameLocks noGrp="1"/>
          </p:cNvGraphicFramePr>
          <p:nvPr/>
        </p:nvGraphicFramePr>
        <p:xfrm>
          <a:off x="4716949" y="3142477"/>
          <a:ext cx="4201886" cy="1965191"/>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711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リモートで働くということが人とか組織に非常に大きな変化をもたらしている。リモート雇用の中で一番変化していると言われているのが、</a:t>
                      </a:r>
                      <a:r>
                        <a:rPr kumimoji="1" lang="ja-JP" altLang="en-US" sz="900" b="1" u="sng" dirty="0">
                          <a:latin typeface="BIZ UDゴシック" panose="020B0400000000000000" pitchFamily="49" charset="-128"/>
                          <a:ea typeface="BIZ UDゴシック" panose="020B0400000000000000" pitchFamily="49" charset="-128"/>
                        </a:rPr>
                        <a:t>自律走行的な仕事の仕方へのシフト</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7978176"/>
                  </a:ext>
                </a:extLst>
              </a:tr>
              <a:tr h="685031">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賃金を上げることや休暇、福利を充実することも重要であるが、</a:t>
                      </a:r>
                      <a:r>
                        <a:rPr kumimoji="1" lang="ja-JP" altLang="en-US" sz="900" b="1" u="sng" dirty="0">
                          <a:latin typeface="BIZ UDゴシック" panose="020B0400000000000000" pitchFamily="49" charset="-128"/>
                          <a:ea typeface="BIZ UDゴシック" panose="020B0400000000000000" pitchFamily="49" charset="-128"/>
                        </a:rPr>
                        <a:t>働く人々のモチベーションを高めることが最大の資産であり、生産性の向上にもつながる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やりたいことをやってもらう、好きなことを言ってもらう</a:t>
                      </a:r>
                      <a:r>
                        <a:rPr kumimoji="1" lang="ja-JP" altLang="en-US" sz="900" u="sng"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ことが大切</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働く人々のやりたい思いを実現</a:t>
                      </a:r>
                      <a:r>
                        <a:rPr kumimoji="1" lang="ja-JP" altLang="en-US" sz="900" dirty="0">
                          <a:latin typeface="BIZ UDゴシック" panose="020B0400000000000000" pitchFamily="49" charset="-128"/>
                          <a:ea typeface="BIZ UDゴシック" panose="020B0400000000000000" pitchFamily="49" charset="-128"/>
                        </a:rPr>
                        <a:t>するには、人事面で多くの手間がかかるが、そうした取組は</a:t>
                      </a:r>
                      <a:r>
                        <a:rPr kumimoji="1" lang="ja-JP" altLang="en-US" sz="900" b="1" u="sng" dirty="0">
                          <a:latin typeface="BIZ UDゴシック" panose="020B0400000000000000" pitchFamily="49" charset="-128"/>
                          <a:ea typeface="BIZ UDゴシック" panose="020B0400000000000000" pitchFamily="49" charset="-128"/>
                        </a:rPr>
                        <a:t>長期的に見て利回りの良い投資</a:t>
                      </a:r>
                      <a:r>
                        <a:rPr kumimoji="1" lang="ja-JP" altLang="en-US" sz="900" dirty="0">
                          <a:latin typeface="BIZ UDゴシック" panose="020B0400000000000000" pitchFamily="49" charset="-128"/>
                          <a:ea typeface="BIZ UDゴシック" panose="020B0400000000000000" pitchFamily="49" charset="-128"/>
                        </a:rPr>
                        <a:t>であると考えられる。このため、</a:t>
                      </a:r>
                      <a:r>
                        <a:rPr kumimoji="1" lang="ja-JP" altLang="en-US" sz="900" b="1" u="sng" dirty="0">
                          <a:latin typeface="BIZ UDゴシック" panose="020B0400000000000000" pitchFamily="49" charset="-128"/>
                          <a:ea typeface="BIZ UDゴシック" panose="020B0400000000000000" pitchFamily="49" charset="-128"/>
                        </a:rPr>
                        <a:t>実力を高めることができる学びの機会を設けていくことが重要</a:t>
                      </a:r>
                      <a:r>
                        <a:rPr kumimoji="1" lang="ja-JP" altLang="en-US" sz="900" dirty="0">
                          <a:latin typeface="BIZ UDゴシック" panose="020B0400000000000000" pitchFamily="49" charset="-128"/>
                          <a:ea typeface="BIZ UDゴシック" panose="020B0400000000000000" pitchFamily="49" charset="-128"/>
                        </a:rPr>
                        <a:t>。こうしたことが、「自律的」に働き続けられる環境づくりにつながる。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bl>
          </a:graphicData>
        </a:graphic>
      </p:graphicFrame>
      <p:sp>
        <p:nvSpPr>
          <p:cNvPr id="7" name="テキスト ボックス 6"/>
          <p:cNvSpPr txBox="1"/>
          <p:nvPr/>
        </p:nvSpPr>
        <p:spPr>
          <a:xfrm>
            <a:off x="4586852" y="2784748"/>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働きがい・働きやすさ</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34727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70347" y="188630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4" name="表 3"/>
          <p:cNvGraphicFramePr>
            <a:graphicFrameLocks noGrp="1"/>
          </p:cNvGraphicFramePr>
          <p:nvPr/>
        </p:nvGraphicFramePr>
        <p:xfrm>
          <a:off x="328636" y="2163302"/>
          <a:ext cx="4201886" cy="461492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538892337"/>
                    </a:ext>
                  </a:extLst>
                </a:gridCol>
                <a:gridCol w="208280">
                  <a:extLst>
                    <a:ext uri="{9D8B030D-6E8A-4147-A177-3AD203B41FA5}">
                      <a16:colId xmlns:a16="http://schemas.microsoft.com/office/drawing/2014/main" val="514805605"/>
                    </a:ext>
                  </a:extLst>
                </a:gridCol>
                <a:gridCol w="3461391">
                  <a:extLst>
                    <a:ext uri="{9D8B030D-6E8A-4147-A177-3AD203B41FA5}">
                      <a16:colId xmlns:a16="http://schemas.microsoft.com/office/drawing/2014/main" val="157849426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社会的な課題にどう向き合っていくかに価値を持つ、若い人たちが増えてきている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、そういった人たちが</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未来志向で頑張ろうというような下支えを大阪でできれば</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、いい循環、人の流出を防ぐところにつながっていく。</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8796021"/>
                  </a:ext>
                </a:extLst>
              </a:tr>
              <a:tr h="18378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将来への投資という観点で、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若い人たちが誇りを持って、自己肯定感を高めていける教育を充実</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させること、学校教育の中で大阪について理解を深めていくということが重要。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9514030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会社のなかで積極的な発言を否定された経験がある人はより一層そういう発言を控えてしまう。</a:t>
                      </a:r>
                      <a:r>
                        <a:rPr kumimoji="1" lang="ja-JP" altLang="en-US" sz="900" b="0" u="none" dirty="0">
                          <a:latin typeface="BIZ UDゴシック" panose="020B0400000000000000" pitchFamily="49" charset="-128"/>
                          <a:ea typeface="BIZ UDゴシック" panose="020B0400000000000000" pitchFamily="49" charset="-128"/>
                        </a:rPr>
                        <a:t>自律型人材が育っていない原因の一つに、環境がある</a:t>
                      </a:r>
                      <a:r>
                        <a:rPr kumimoji="1" lang="ja-JP" altLang="en-US" sz="900" b="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その人が自分の個性や自分らしさを出しにくい環境に属していると自律型人材になることは難しい</a:t>
                      </a:r>
                      <a:r>
                        <a:rPr kumimoji="1" lang="ja-JP" altLang="en-US" sz="900" u="sng" dirty="0">
                          <a:latin typeface="BIZ UDゴシック" panose="020B0400000000000000" pitchFamily="49" charset="-128"/>
                          <a:ea typeface="BIZ UDゴシック" panose="020B0400000000000000" pitchFamily="49" charset="-128"/>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99605597"/>
                  </a:ext>
                </a:extLst>
              </a:tr>
              <a:tr h="183782">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役員や幹部は、</a:t>
                      </a:r>
                      <a:r>
                        <a:rPr kumimoji="1" lang="ja-JP" altLang="en-US" sz="900" b="1" u="sng" dirty="0">
                          <a:latin typeface="BIZ UDゴシック" panose="020B0400000000000000" pitchFamily="49" charset="-128"/>
                          <a:ea typeface="BIZ UDゴシック" panose="020B0400000000000000" pitchFamily="49" charset="-128"/>
                        </a:rPr>
                        <a:t>若い人の発想をつぶさないよう</a:t>
                      </a:r>
                      <a:r>
                        <a:rPr kumimoji="1" lang="ja-JP" altLang="en-US" sz="900" dirty="0">
                          <a:latin typeface="BIZ UDゴシック" panose="020B0400000000000000" pitchFamily="49" charset="-128"/>
                          <a:ea typeface="BIZ UDゴシック" panose="020B0400000000000000" pitchFamily="49" charset="-128"/>
                        </a:rPr>
                        <a:t>個性を生かすことが重要。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7331633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コミュニケーションが変化しているので、オンラインツールに慣れている</a:t>
                      </a:r>
                      <a:r>
                        <a:rPr kumimoji="1" lang="ja-JP" altLang="en-US" sz="900" b="1" u="sng" dirty="0">
                          <a:latin typeface="BIZ UDゴシック" panose="020B0400000000000000" pitchFamily="49" charset="-128"/>
                          <a:ea typeface="BIZ UDゴシック" panose="020B0400000000000000" pitchFamily="49" charset="-128"/>
                        </a:rPr>
                        <a:t>部下と上司の間でコミュニケーショントラブル</a:t>
                      </a:r>
                      <a:r>
                        <a:rPr kumimoji="1" lang="ja-JP" altLang="en-US" sz="900" dirty="0">
                          <a:latin typeface="BIZ UDゴシック" panose="020B0400000000000000" pitchFamily="49" charset="-128"/>
                          <a:ea typeface="BIZ UDゴシック" panose="020B0400000000000000" pitchFamily="49" charset="-128"/>
                        </a:rPr>
                        <a:t>が出てくる。</a:t>
                      </a:r>
                      <a:r>
                        <a:rPr kumimoji="1" lang="ja-JP" altLang="en-US" sz="900" b="1" u="sng" dirty="0">
                          <a:latin typeface="BIZ UDゴシック" panose="020B0400000000000000" pitchFamily="49" charset="-128"/>
                          <a:ea typeface="BIZ UDゴシック" panose="020B0400000000000000" pitchFamily="49" charset="-128"/>
                        </a:rPr>
                        <a:t>物理的な環境やバックグラウンド、能力、職場環境の違う方たちをマネジメントしていく</a:t>
                      </a:r>
                      <a:r>
                        <a:rPr kumimoji="1" lang="ja-JP" altLang="en-US" sz="900" dirty="0">
                          <a:latin typeface="BIZ UDゴシック" panose="020B0400000000000000" pitchFamily="49" charset="-128"/>
                          <a:ea typeface="BIZ UDゴシック" panose="020B0400000000000000" pitchFamily="49" charset="-128"/>
                        </a:rPr>
                        <a:t>ということが、今後マネジメント層に求められているのでは。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256096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大阪・関西で学びながら、</a:t>
                      </a:r>
                      <a:r>
                        <a:rPr kumimoji="1" lang="ja-JP" altLang="en-US" sz="900" b="1" u="sng" dirty="0">
                          <a:latin typeface="BIZ UDゴシック" panose="020B0400000000000000" pitchFamily="49" charset="-128"/>
                          <a:ea typeface="BIZ UDゴシック" panose="020B0400000000000000" pitchFamily="49" charset="-128"/>
                        </a:rPr>
                        <a:t>就職時やその後に若者が東京に流出する</a:t>
                      </a:r>
                      <a:r>
                        <a:rPr kumimoji="1" lang="ja-JP" altLang="en-US" sz="900" dirty="0">
                          <a:latin typeface="BIZ UDゴシック" panose="020B0400000000000000" pitchFamily="49" charset="-128"/>
                          <a:ea typeface="BIZ UDゴシック" panose="020B0400000000000000" pitchFamily="49" charset="-128"/>
                        </a:rPr>
                        <a:t>といった大きな課題がある。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1387347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大阪は、大阪・関西で学んだ若者の東京への流出を止めるだけでなく、さらには</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西日本からの人材流出の、言わば「ダム機能」を果たすことが期待される。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47935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働き方や生き方の変化、社会課題への意識の高さなど、</a:t>
                      </a:r>
                      <a:r>
                        <a:rPr kumimoji="1" lang="ja-JP" altLang="en-US" sz="900" b="1" u="sng" dirty="0">
                          <a:latin typeface="BIZ UDゴシック" panose="020B0400000000000000" pitchFamily="49" charset="-128"/>
                          <a:ea typeface="BIZ UDゴシック" panose="020B0400000000000000" pitchFamily="49" charset="-128"/>
                        </a:rPr>
                        <a:t>未来を担う若者から社会を変えていくことが重要</a:t>
                      </a:r>
                      <a:r>
                        <a:rPr kumimoji="1" lang="ja-JP" altLang="en-US" sz="900" dirty="0">
                          <a:latin typeface="BIZ UDゴシック" panose="020B0400000000000000" pitchFamily="49" charset="-128"/>
                          <a:ea typeface="BIZ UDゴシック" panose="020B0400000000000000" pitchFamily="49" charset="-128"/>
                        </a:rPr>
                        <a:t>。こうした若者起点の観点から、</a:t>
                      </a:r>
                      <a:r>
                        <a:rPr kumimoji="1" lang="ja-JP" altLang="en-US" sz="900" b="1" u="sng" dirty="0">
                          <a:latin typeface="BIZ UDゴシック" panose="020B0400000000000000" pitchFamily="49" charset="-128"/>
                          <a:ea typeface="BIZ UDゴシック" panose="020B0400000000000000" pitchFamily="49" charset="-128"/>
                        </a:rPr>
                        <a:t>①在住の若者のより一層の活躍・定着、②一度大阪を離れた若者の</a:t>
                      </a:r>
                      <a:r>
                        <a:rPr kumimoji="1" lang="en-US" altLang="ja-JP" sz="900" b="1" u="sng" dirty="0">
                          <a:latin typeface="BIZ UDゴシック" panose="020B0400000000000000" pitchFamily="49" charset="-128"/>
                          <a:ea typeface="BIZ UDゴシック" panose="020B0400000000000000" pitchFamily="49" charset="-128"/>
                        </a:rPr>
                        <a:t>U</a:t>
                      </a:r>
                      <a:r>
                        <a:rPr kumimoji="1" lang="ja-JP" altLang="en-US" sz="900" b="1" u="sng" dirty="0">
                          <a:latin typeface="BIZ UDゴシック" panose="020B0400000000000000" pitchFamily="49" charset="-128"/>
                          <a:ea typeface="BIZ UDゴシック" panose="020B0400000000000000" pitchFamily="49" charset="-128"/>
                        </a:rPr>
                        <a:t>ターンの促進、③国内外からの若手人材の集積</a:t>
                      </a:r>
                      <a:r>
                        <a:rPr kumimoji="1" lang="ja-JP" altLang="en-US" sz="900" dirty="0">
                          <a:latin typeface="BIZ UDゴシック" panose="020B0400000000000000" pitchFamily="49" charset="-128"/>
                          <a:ea typeface="BIZ UDゴシック" panose="020B0400000000000000" pitchFamily="49" charset="-128"/>
                        </a:rPr>
                        <a:t>などについて考えていくことが必要。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6050577"/>
                  </a:ext>
                </a:extLst>
              </a:tr>
            </a:tbl>
          </a:graphicData>
        </a:graphic>
      </p:graphicFrame>
      <p:sp>
        <p:nvSpPr>
          <p:cNvPr id="12" name="テキスト ボックス 11"/>
          <p:cNvSpPr txBox="1"/>
          <p:nvPr/>
        </p:nvSpPr>
        <p:spPr>
          <a:xfrm>
            <a:off x="4502333" y="1580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661612" y="321896"/>
          <a:ext cx="4201886" cy="479780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538892337"/>
                    </a:ext>
                  </a:extLst>
                </a:gridCol>
                <a:gridCol w="208280">
                  <a:extLst>
                    <a:ext uri="{9D8B030D-6E8A-4147-A177-3AD203B41FA5}">
                      <a16:colId xmlns:a16="http://schemas.microsoft.com/office/drawing/2014/main" val="514805605"/>
                    </a:ext>
                  </a:extLst>
                </a:gridCol>
                <a:gridCol w="3461391">
                  <a:extLst>
                    <a:ext uri="{9D8B030D-6E8A-4147-A177-3AD203B41FA5}">
                      <a16:colId xmlns:a16="http://schemas.microsoft.com/office/drawing/2014/main" val="157849426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女性の就業率について、</a:t>
                      </a:r>
                      <a:r>
                        <a:rPr kumimoji="1" lang="ja-JP" altLang="en-US" sz="900" b="1" u="sng" dirty="0">
                          <a:latin typeface="BIZ UDゴシック" panose="020B0400000000000000" pitchFamily="49" charset="-128"/>
                          <a:ea typeface="BIZ UDゴシック" panose="020B0400000000000000" pitchFamily="49" charset="-128"/>
                        </a:rPr>
                        <a:t>大阪は特に既婚女性の就業率に課題</a:t>
                      </a:r>
                      <a:r>
                        <a:rPr kumimoji="1" lang="ja-JP" altLang="en-US" sz="900" dirty="0">
                          <a:latin typeface="BIZ UDゴシック" panose="020B0400000000000000" pitchFamily="49" charset="-128"/>
                          <a:ea typeface="BIZ UDゴシック" panose="020B0400000000000000" pitchFamily="49" charset="-128"/>
                        </a:rPr>
                        <a:t>がある。既婚女性は非正規が多いことや都市部で働きにくいことが要因ではないか。</a:t>
                      </a:r>
                      <a:r>
                        <a:rPr kumimoji="1" lang="ja-JP" altLang="en-US" sz="900" b="1" u="sng" dirty="0">
                          <a:latin typeface="BIZ UDゴシック" panose="020B0400000000000000" pitchFamily="49" charset="-128"/>
                          <a:ea typeface="BIZ UDゴシック" panose="020B0400000000000000" pitchFamily="49" charset="-128"/>
                        </a:rPr>
                        <a:t>出産後も働き続けられる仕組み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1692675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大阪は、女性の就業率が低く、賃金も低い。また若者の失業率も高く、産業転換や構造を変えていく上で非常に重要な就労が進んでいない。</a:t>
                      </a:r>
                      <a:r>
                        <a:rPr kumimoji="1" lang="ja-JP" altLang="en-US" sz="900" b="1" u="sng" dirty="0">
                          <a:latin typeface="BIZ UDゴシック" panose="020B0400000000000000" pitchFamily="49" charset="-128"/>
                          <a:ea typeface="BIZ UDゴシック" panose="020B0400000000000000" pitchFamily="49" charset="-128"/>
                        </a:rPr>
                        <a:t>女性の就労支援となると貧困対策が中心となりやすいが、生産性の高い産業への女性の就労支援を進めるなど賃金を上げる取組を考えていく必要</a:t>
                      </a:r>
                      <a:r>
                        <a:rPr kumimoji="1" lang="ja-JP" altLang="en-US" sz="900" dirty="0">
                          <a:latin typeface="BIZ UDゴシック" panose="020B0400000000000000" pitchFamily="49" charset="-128"/>
                          <a:ea typeface="BIZ UDゴシック" panose="020B0400000000000000" pitchFamily="49" charset="-128"/>
                        </a:rPr>
                        <a:t>がある。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053575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当事者が、何が課題で何に困っているのかを安心して話せる場を作り、意見を吸い上げることがまずは必要</a:t>
                      </a:r>
                      <a:r>
                        <a:rPr kumimoji="1" lang="ja-JP" altLang="en-US" sz="900" dirty="0">
                          <a:latin typeface="BIZ UDゴシック" panose="020B0400000000000000" pitchFamily="49" charset="-128"/>
                          <a:ea typeface="BIZ UDゴシック" panose="020B0400000000000000" pitchFamily="49" charset="-128"/>
                        </a:rPr>
                        <a:t>と考えるが、そういう場が企業に無いなかで、ベンチマークの設定など、言わば</a:t>
                      </a:r>
                      <a:r>
                        <a:rPr kumimoji="1" lang="ja-JP" altLang="en-US" sz="900" b="1" u="sng" dirty="0">
                          <a:latin typeface="BIZ UDゴシック" panose="020B0400000000000000" pitchFamily="49" charset="-128"/>
                          <a:ea typeface="BIZ UDゴシック" panose="020B0400000000000000" pitchFamily="49" charset="-128"/>
                        </a:rPr>
                        <a:t>外形的な取組が先行している状況は疑問</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310671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女性の労働参加が限定的。会社に入ると同じだけ活躍できていないのが日本社会の問題。特に政治と経済が低位。主要な要因は、女性管理職比率の低さ。活躍とはそもそも何かというと、一つは、</a:t>
                      </a:r>
                      <a:r>
                        <a:rPr kumimoji="1" lang="ja-JP" altLang="en-US" sz="900" b="1" u="sng" dirty="0">
                          <a:latin typeface="BIZ UDゴシック" panose="020B0400000000000000" pitchFamily="49" charset="-128"/>
                          <a:ea typeface="BIZ UDゴシック" panose="020B0400000000000000" pitchFamily="49" charset="-128"/>
                        </a:rPr>
                        <a:t>女性が就業意欲を持って働ける環境や状態</a:t>
                      </a:r>
                      <a:r>
                        <a:rPr kumimoji="1" lang="ja-JP" altLang="en-US" sz="900" dirty="0">
                          <a:latin typeface="BIZ UDゴシック" panose="020B0400000000000000" pitchFamily="49" charset="-128"/>
                          <a:ea typeface="BIZ UDゴシック" panose="020B0400000000000000" pitchFamily="49" charset="-128"/>
                        </a:rPr>
                        <a:t>。二つ目は、</a:t>
                      </a:r>
                      <a:r>
                        <a:rPr kumimoji="1" lang="ja-JP" altLang="en-US" sz="900" b="1" u="sng" dirty="0">
                          <a:latin typeface="BIZ UDゴシック" panose="020B0400000000000000" pitchFamily="49" charset="-128"/>
                          <a:ea typeface="BIZ UDゴシック" panose="020B0400000000000000" pitchFamily="49" charset="-128"/>
                        </a:rPr>
                        <a:t>昇進のチャンスやチャレンジの機会が男性と平等に与えられ、女性自身もパフォーマンスを発揮して昇進できる、チャレンジ意欲を上昇させられる状態、この二つが活躍</a:t>
                      </a:r>
                      <a:r>
                        <a:rPr kumimoji="1" lang="ja-JP" altLang="en-US" sz="900" dirty="0">
                          <a:latin typeface="BIZ UDゴシック" panose="020B0400000000000000" pitchFamily="49" charset="-128"/>
                          <a:ea typeface="BIZ UDゴシック" panose="020B0400000000000000" pitchFamily="49" charset="-128"/>
                        </a:rPr>
                        <a:t>ということ。</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3158077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女性活躍は必須であり経営戦略の重要なところだが、いまだに目標を達成できていない。日本の流動性の低さにも通じるが、</a:t>
                      </a:r>
                      <a:r>
                        <a:rPr kumimoji="1" lang="ja-JP" altLang="en-US" sz="900" b="1" u="sng" dirty="0">
                          <a:latin typeface="BIZ UDゴシック" panose="020B0400000000000000" pitchFamily="49" charset="-128"/>
                          <a:ea typeface="BIZ UDゴシック" panose="020B0400000000000000" pitchFamily="49" charset="-128"/>
                        </a:rPr>
                        <a:t>同質性が高い企業、国、多様な人材が活躍できる環境が用意できていない</a:t>
                      </a:r>
                      <a:r>
                        <a:rPr kumimoji="1" lang="ja-JP" altLang="en-US" sz="900" dirty="0">
                          <a:latin typeface="BIZ UDゴシック" panose="020B0400000000000000" pitchFamily="49" charset="-128"/>
                          <a:ea typeface="BIZ UDゴシック" panose="020B0400000000000000" pitchFamily="49" charset="-128"/>
                        </a:rPr>
                        <a:t>ということではないか。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8195339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性別役割分担が、制度だけではなく社会に浸透してしまっている、個人レベルにまでしみついているのが日本の課題。</a:t>
                      </a:r>
                      <a:r>
                        <a:rPr kumimoji="1" lang="ja-JP" altLang="en-US" sz="900" b="1" u="sng" dirty="0">
                          <a:latin typeface="BIZ UDゴシック" panose="020B0400000000000000" pitchFamily="49" charset="-128"/>
                          <a:ea typeface="BIZ UDゴシック" panose="020B0400000000000000" pitchFamily="49" charset="-128"/>
                        </a:rPr>
                        <a:t>女性が頑張ってチャレンジできる仕組みや環境を整えることは女性だけを優遇することではなく、実は女性以外の男性にとっても非常に働きやすい環境を整えることにつながっていく</a:t>
                      </a:r>
                      <a:r>
                        <a:rPr kumimoji="1" lang="ja-JP" altLang="en-US" sz="900" dirty="0">
                          <a:latin typeface="BIZ UDゴシック" panose="020B0400000000000000" pitchFamily="49" charset="-128"/>
                          <a:ea typeface="BIZ UDゴシック" panose="020B0400000000000000" pitchFamily="49" charset="-128"/>
                        </a:rPr>
                        <a:t>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3665743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女性を特別視するのではなく、</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男女ともに子育てに参加できるよう推進</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する会社に良い人材が集まるのではないか。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0943753"/>
                  </a:ext>
                </a:extLst>
              </a:tr>
            </a:tbl>
          </a:graphicData>
        </a:graphic>
      </p:graphicFrame>
      <p:sp>
        <p:nvSpPr>
          <p:cNvPr id="11" name="スライド番号プレースホルダー 1"/>
          <p:cNvSpPr txBox="1">
            <a:spLocks/>
          </p:cNvSpPr>
          <p:nvPr/>
        </p:nvSpPr>
        <p:spPr>
          <a:xfrm>
            <a:off x="8431168" y="6492875"/>
            <a:ext cx="116378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0F88186-B17D-4CE3-A887-D91699CF601C}" type="slidenum">
              <a:rPr kumimoji="1" lang="ja-JP" altLang="en-US" sz="1100" smtClean="0">
                <a:solidFill>
                  <a:schemeClr val="tx1"/>
                </a:solidFill>
                <a:latin typeface="BIZ UDPゴシック" panose="020B0400000000000000" pitchFamily="50" charset="-128"/>
                <a:ea typeface="BIZ UDPゴシック" panose="020B0400000000000000" pitchFamily="50" charset="-128"/>
              </a:rPr>
              <a:pPr algn="ctr">
                <a:defRPr/>
              </a:pPr>
              <a:t>77</a:t>
            </a:fld>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9" name="表 18"/>
          <p:cNvGraphicFramePr>
            <a:graphicFrameLocks noGrp="1"/>
          </p:cNvGraphicFramePr>
          <p:nvPr/>
        </p:nvGraphicFramePr>
        <p:xfrm>
          <a:off x="315037" y="321896"/>
          <a:ext cx="4201886" cy="15544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ダイバーシティの視点</a:t>
                      </a:r>
                      <a:r>
                        <a:rPr kumimoji="1" lang="ja-JP" altLang="en-US" sz="900" dirty="0">
                          <a:latin typeface="BIZ UDゴシック" panose="020B0400000000000000" pitchFamily="49" charset="-128"/>
                          <a:ea typeface="BIZ UDゴシック" panose="020B0400000000000000" pitchFamily="49" charset="-128"/>
                        </a:rPr>
                        <a:t>も必要。性別、年齢をはじめ環境が違えば、同じテーマで話していても</a:t>
                      </a:r>
                      <a:r>
                        <a:rPr kumimoji="1" lang="ja-JP" altLang="en-US" sz="900" b="1" u="sng" dirty="0">
                          <a:latin typeface="BIZ UDゴシック" panose="020B0400000000000000" pitchFamily="49" charset="-128"/>
                          <a:ea typeface="BIZ UDゴシック" panose="020B0400000000000000" pitchFamily="49" charset="-128"/>
                        </a:rPr>
                        <a:t>視点が違う</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それを受け入れつつ、同じゴールに向けてどう引っ張っていくのか</a:t>
                      </a:r>
                      <a:r>
                        <a:rPr kumimoji="1" lang="ja-JP" altLang="en-US" sz="900" dirty="0">
                          <a:latin typeface="BIZ UDゴシック" panose="020B0400000000000000" pitchFamily="49" charset="-128"/>
                          <a:ea typeface="BIZ UDゴシック" panose="020B0400000000000000" pitchFamily="49" charset="-128"/>
                        </a:rPr>
                        <a:t>、どう合意形成をとって相互理解をサポートしていくのか。</a:t>
                      </a:r>
                      <a:r>
                        <a:rPr kumimoji="1" lang="ja-JP" altLang="en-US" sz="900" b="1" u="sng" dirty="0">
                          <a:latin typeface="BIZ UDゴシック" panose="020B0400000000000000" pitchFamily="49" charset="-128"/>
                          <a:ea typeface="BIZ UDゴシック" panose="020B0400000000000000" pitchFamily="49" charset="-128"/>
                        </a:rPr>
                        <a:t>協働を促進させるファシリテーション的なスキルはますます必要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大阪に人を集めるというだけではなく、</a:t>
                      </a:r>
                      <a:r>
                        <a:rPr kumimoji="1" lang="ja-JP" altLang="en-US" sz="900" b="1" u="sng" dirty="0">
                          <a:latin typeface="BIZ UDゴシック" panose="020B0400000000000000" pitchFamily="49" charset="-128"/>
                          <a:ea typeface="BIZ UDゴシック" panose="020B0400000000000000" pitchFamily="49" charset="-128"/>
                        </a:rPr>
                        <a:t>大阪を好きになってもらって大阪を応援してもらう、大阪に対してアイデアを出してもらう、大阪のプロジェクトを一緒にしてもらう、</a:t>
                      </a:r>
                      <a:r>
                        <a:rPr kumimoji="1" lang="ja-JP" altLang="en-US" sz="900" dirty="0">
                          <a:latin typeface="BIZ UDゴシック" panose="020B0400000000000000" pitchFamily="49" charset="-128"/>
                          <a:ea typeface="BIZ UDゴシック" panose="020B0400000000000000" pitchFamily="49" charset="-128"/>
                        </a:rPr>
                        <a:t>そういった方を引き寄せるような</a:t>
                      </a:r>
                      <a:r>
                        <a:rPr kumimoji="1" lang="ja-JP" altLang="en-US" sz="900" b="1" u="sng" dirty="0">
                          <a:latin typeface="BIZ UDゴシック" panose="020B0400000000000000" pitchFamily="49" charset="-128"/>
                          <a:ea typeface="BIZ UDゴシック" panose="020B0400000000000000" pitchFamily="49" charset="-128"/>
                        </a:rPr>
                        <a:t>取組が広がっていくと</a:t>
                      </a:r>
                      <a:r>
                        <a:rPr kumimoji="1" lang="ja-JP" altLang="en-US" sz="900" dirty="0">
                          <a:latin typeface="BIZ UDゴシック" panose="020B0400000000000000" pitchFamily="49" charset="-128"/>
                          <a:ea typeface="BIZ UDゴシック" panose="020B0400000000000000" pitchFamily="49" charset="-128"/>
                        </a:rPr>
                        <a:t>、もっともっと</a:t>
                      </a:r>
                      <a:r>
                        <a:rPr kumimoji="1" lang="ja-JP" altLang="en-US" sz="900" b="1" u="sng" dirty="0">
                          <a:latin typeface="BIZ UDゴシック" panose="020B0400000000000000" pitchFamily="49" charset="-128"/>
                          <a:ea typeface="BIZ UDゴシック" panose="020B0400000000000000" pitchFamily="49" charset="-128"/>
                        </a:rPr>
                        <a:t>多様性が増していく</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bl>
          </a:graphicData>
        </a:graphic>
      </p:graphicFrame>
      <p:sp>
        <p:nvSpPr>
          <p:cNvPr id="20" name="テキスト ボックス 19"/>
          <p:cNvSpPr txBox="1"/>
          <p:nvPr/>
        </p:nvSpPr>
        <p:spPr>
          <a:xfrm>
            <a:off x="170347" y="4489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多様性全般</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23" name="テキスト ボックス 22"/>
          <p:cNvSpPr txBox="1"/>
          <p:nvPr/>
        </p:nvSpPr>
        <p:spPr>
          <a:xfrm>
            <a:off x="4502333" y="5199474"/>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シニア人材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24" name="表 23"/>
          <p:cNvGraphicFramePr>
            <a:graphicFrameLocks noGrp="1"/>
          </p:cNvGraphicFramePr>
          <p:nvPr/>
        </p:nvGraphicFramePr>
        <p:xfrm>
          <a:off x="4655118" y="5498066"/>
          <a:ext cx="4201886" cy="12801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7154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特に医療、介護分野のユーザーにもなる</a:t>
                      </a:r>
                      <a:r>
                        <a:rPr kumimoji="1" lang="ja-JP" altLang="en-US" sz="900" b="1" u="sng" dirty="0">
                          <a:latin typeface="BIZ UDゴシック" panose="020B0400000000000000" pitchFamily="49" charset="-128"/>
                          <a:ea typeface="BIZ UDゴシック" panose="020B0400000000000000" pitchFamily="49" charset="-128"/>
                        </a:rPr>
                        <a:t>シニア層をどう活用していくのか</a:t>
                      </a:r>
                      <a:r>
                        <a:rPr kumimoji="1" lang="ja-JP" altLang="en-US" sz="900" dirty="0">
                          <a:latin typeface="BIZ UDゴシック" panose="020B0400000000000000" pitchFamily="49" charset="-128"/>
                          <a:ea typeface="BIZ UDゴシック" panose="020B0400000000000000" pitchFamily="49" charset="-128"/>
                        </a:rPr>
                        <a:t>。ユーザーでもありながら労働力としても活躍いただける。そういった人材育成をすることで、市場を活性化し、産業を成長させていくことにも貢献しつつ、</a:t>
                      </a:r>
                      <a:r>
                        <a:rPr kumimoji="1" lang="ja-JP" altLang="en-US" sz="900" b="1" u="sng" dirty="0">
                          <a:latin typeface="BIZ UDゴシック" panose="020B0400000000000000" pitchFamily="49" charset="-128"/>
                          <a:ea typeface="BIZ UDゴシック" panose="020B0400000000000000" pitchFamily="49" charset="-128"/>
                        </a:rPr>
                        <a:t>本人もいつまでも生き生きと働き続けられるというような人材育成、特に介護分野で活躍される方の育成が大阪の中で取り組まれていくといい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2861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求職者でマッチング困難な</a:t>
                      </a:r>
                      <a:r>
                        <a:rPr kumimoji="1" lang="ja-JP" altLang="en-US" sz="900" b="1" u="sng" dirty="0">
                          <a:latin typeface="BIZ UDゴシック" panose="020B0400000000000000" pitchFamily="49" charset="-128"/>
                          <a:ea typeface="BIZ UDゴシック" panose="020B0400000000000000" pitchFamily="49" charset="-128"/>
                        </a:rPr>
                        <a:t>シニア・ミドル層の方であっても生きがいとやりがいを持てるようなマッチング</a:t>
                      </a:r>
                      <a:r>
                        <a:rPr kumimoji="1" lang="ja-JP" altLang="en-US" sz="900" dirty="0">
                          <a:latin typeface="BIZ UDゴシック" panose="020B0400000000000000" pitchFamily="49" charset="-128"/>
                          <a:ea typeface="BIZ UDゴシック" panose="020B0400000000000000" pitchFamily="49" charset="-128"/>
                        </a:rPr>
                        <a:t>が課題。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bl>
          </a:graphicData>
        </a:graphic>
      </p:graphicFrame>
    </p:spTree>
    <p:extLst>
      <p:ext uri="{BB962C8B-B14F-4D97-AF65-F5344CB8AC3E}">
        <p14:creationId xmlns:p14="http://schemas.microsoft.com/office/powerpoint/2010/main" val="2787501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8" name="表 7"/>
          <p:cNvGraphicFramePr>
            <a:graphicFrameLocks noGrp="1"/>
          </p:cNvGraphicFramePr>
          <p:nvPr/>
        </p:nvGraphicFramePr>
        <p:xfrm>
          <a:off x="4762674" y="4840076"/>
          <a:ext cx="4201886" cy="12801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小学生に対して環境教育をしっかり行い、意識を高めたことをきっかけに、環境都市になった事例がブラジルにある。しっかり</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環境教育を行い、意識を高める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ことができれば、関連するビジネスも生まれやすくなる。</a:t>
                      </a:r>
                      <a:endParaRPr kumimoji="1" lang="ja-JP" altLang="en-US" sz="900" b="0" i="0" u="none" strike="sng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都市の脱炭素化を資金的な様々な仕組みをつくりつつ、経済的なインセンティブを入れ込みながら、</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自分事として理解、行動を促せるような人をどの様に長期にわたって育てていくこと</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ができるかが今後の方向性の一つ。</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67203153"/>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41070640"/>
              </p:ext>
            </p:extLst>
          </p:nvPr>
        </p:nvGraphicFramePr>
        <p:xfrm>
          <a:off x="4762674" y="371085"/>
          <a:ext cx="4201886" cy="40614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世界中で人材の獲得が競われるなか、</a:t>
                      </a:r>
                      <a:r>
                        <a:rPr kumimoji="1" lang="ja-JP" altLang="en-US" sz="900" b="1" u="sng" dirty="0">
                          <a:latin typeface="BIZ UDゴシック" panose="020B0400000000000000" pitchFamily="49" charset="-128"/>
                          <a:ea typeface="BIZ UDゴシック" panose="020B0400000000000000" pitchFamily="49" charset="-128"/>
                        </a:rPr>
                        <a:t>日本はもはや何もしなくても選ばれる国ではない</a:t>
                      </a:r>
                      <a:r>
                        <a:rPr kumimoji="1" lang="ja-JP" altLang="en-US" sz="900" dirty="0">
                          <a:latin typeface="BIZ UDゴシック" panose="020B0400000000000000" pitchFamily="49" charset="-128"/>
                          <a:ea typeface="BIZ UDゴシック" panose="020B0400000000000000" pitchFamily="49" charset="-128"/>
                        </a:rPr>
                        <a:t>。外国人材に選ばれるためには、</a:t>
                      </a:r>
                      <a:r>
                        <a:rPr kumimoji="1" lang="ja-JP" altLang="en-US" sz="900" b="1" u="sng" dirty="0">
                          <a:latin typeface="BIZ UDゴシック" panose="020B0400000000000000" pitchFamily="49" charset="-128"/>
                          <a:ea typeface="BIZ UDゴシック" panose="020B0400000000000000" pitchFamily="49" charset="-128"/>
                        </a:rPr>
                        <a:t>子弟の公教育など共生環境づくり</a:t>
                      </a:r>
                      <a:r>
                        <a:rPr kumimoji="1" lang="ja-JP" altLang="en-US" sz="900" dirty="0">
                          <a:latin typeface="BIZ UDゴシック" panose="020B0400000000000000" pitchFamily="49" charset="-128"/>
                          <a:ea typeface="BIZ UDゴシック" panose="020B0400000000000000" pitchFamily="49" charset="-128"/>
                        </a:rPr>
                        <a:t>を進めるとともに、まずは、</a:t>
                      </a:r>
                      <a:r>
                        <a:rPr kumimoji="1" lang="ja-JP" altLang="en-US" sz="900" b="1" u="sng" dirty="0">
                          <a:latin typeface="BIZ UDゴシック" panose="020B0400000000000000" pitchFamily="49" charset="-128"/>
                          <a:ea typeface="BIZ UDゴシック" panose="020B0400000000000000" pitchFamily="49" charset="-128"/>
                        </a:rPr>
                        <a:t>留学生の定着</a:t>
                      </a:r>
                      <a:r>
                        <a:rPr kumimoji="1" lang="ja-JP" altLang="en-US" sz="900" dirty="0">
                          <a:latin typeface="BIZ UDゴシック" panose="020B0400000000000000" pitchFamily="49" charset="-128"/>
                          <a:ea typeface="BIZ UDゴシック" panose="020B0400000000000000" pitchFamily="49" charset="-128"/>
                        </a:rPr>
                        <a:t>に取り組むべきである。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7797099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公益法人関係者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中小企業に外国人留学生の優秀さを理解いただくのは難しく</a:t>
                      </a:r>
                      <a:r>
                        <a:rPr kumimoji="1" lang="ja-JP" altLang="en-US" sz="900" dirty="0">
                          <a:latin typeface="BIZ UDゴシック" panose="020B0400000000000000" pitchFamily="49" charset="-128"/>
                          <a:ea typeface="BIZ UDゴシック" panose="020B0400000000000000" pitchFamily="49" charset="-128"/>
                        </a:rPr>
                        <a:t>、日本で働きたい外国人留学生と意識のズレが生じている（企業は、まだまだ外国人留学生を労働力として見ており、日本人の女性やシニアの雇用と比べ、売り手市場か買い手市場かで興味を抱く割合が大きく変わる状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8708247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公益法人関係者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コロナ禍において、インターンシップ等がなくなり、</a:t>
                      </a:r>
                      <a:r>
                        <a:rPr kumimoji="1" lang="ja-JP" altLang="en-US" sz="900" b="1" u="sng" dirty="0">
                          <a:latin typeface="BIZ UDゴシック" panose="020B0400000000000000" pitchFamily="49" charset="-128"/>
                          <a:ea typeface="BIZ UDゴシック" panose="020B0400000000000000" pitchFamily="49" charset="-128"/>
                        </a:rPr>
                        <a:t>日本式の就職活動に不慣れな外国人留学生が情報等を取得できず、影響を受けている</a:t>
                      </a:r>
                      <a:r>
                        <a:rPr kumimoji="1" lang="ja-JP" altLang="en-US" sz="900" dirty="0">
                          <a:latin typeface="BIZ UDゴシック" panose="020B0400000000000000" pitchFamily="49" charset="-128"/>
                          <a:ea typeface="BIZ UDゴシック" panose="020B0400000000000000" pitchFamily="49" charset="-128"/>
                        </a:rPr>
                        <a:t>。就職率が下がり、母国に帰る人も多いという悪循環が起きている。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3703967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これまで避けてきた</a:t>
                      </a:r>
                      <a:r>
                        <a:rPr kumimoji="1" lang="ja-JP" altLang="en-US" sz="900" b="1" u="sng" dirty="0">
                          <a:latin typeface="BIZ UDゴシック" panose="020B0400000000000000" pitchFamily="49" charset="-128"/>
                          <a:ea typeface="BIZ UDゴシック" panose="020B0400000000000000" pitchFamily="49" charset="-128"/>
                        </a:rPr>
                        <a:t>外国人労働力をどう考える</a:t>
                      </a:r>
                      <a:r>
                        <a:rPr kumimoji="1" lang="ja-JP" altLang="en-US" sz="900" dirty="0">
                          <a:latin typeface="BIZ UDゴシック" panose="020B0400000000000000" pitchFamily="49" charset="-128"/>
                          <a:ea typeface="BIZ UDゴシック" panose="020B0400000000000000" pitchFamily="49" charset="-128"/>
                        </a:rPr>
                        <a:t>かについて議論を深めるべき。技能実習といった仕組みを見直し、違う形で</a:t>
                      </a:r>
                      <a:r>
                        <a:rPr kumimoji="1" lang="ja-JP" altLang="en-US" sz="900" b="1" u="sng" dirty="0">
                          <a:latin typeface="BIZ UDゴシック" panose="020B0400000000000000" pitchFamily="49" charset="-128"/>
                          <a:ea typeface="BIZ UDゴシック" panose="020B0400000000000000" pitchFamily="49" charset="-128"/>
                        </a:rPr>
                        <a:t>優秀な外国人材を惹きつけられる土台が必要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b="1" u="sng" dirty="0">
                          <a:latin typeface="BIZ UDゴシック" panose="020B0400000000000000" pitchFamily="49" charset="-128"/>
                          <a:ea typeface="BIZ UDゴシック" panose="020B0400000000000000" pitchFamily="49" charset="-128"/>
                        </a:rPr>
                        <a:t>日本の大学における留学生の受入れ</a:t>
                      </a:r>
                      <a:r>
                        <a:rPr kumimoji="1" lang="ja-JP" altLang="en-US" sz="900" dirty="0">
                          <a:latin typeface="BIZ UDゴシック" panose="020B0400000000000000" pitchFamily="49" charset="-128"/>
                          <a:ea typeface="BIZ UDゴシック" panose="020B0400000000000000" pitchFamily="49" charset="-128"/>
                        </a:rPr>
                        <a:t>に関しては、</a:t>
                      </a:r>
                      <a:r>
                        <a:rPr kumimoji="1" lang="ja-JP" altLang="en-US" sz="900" b="1" u="sng" dirty="0">
                          <a:latin typeface="BIZ UDゴシック" panose="020B0400000000000000" pitchFamily="49" charset="-128"/>
                          <a:ea typeface="BIZ UDゴシック" panose="020B0400000000000000" pitchFamily="49" charset="-128"/>
                        </a:rPr>
                        <a:t>日本のファンを作ることが目的になってしまっている</a:t>
                      </a:r>
                      <a:r>
                        <a:rPr kumimoji="1" lang="ja-JP" altLang="en-US" sz="900" dirty="0">
                          <a:latin typeface="BIZ UDゴシック" panose="020B0400000000000000" pitchFamily="49" charset="-128"/>
                          <a:ea typeface="BIZ UDゴシック" panose="020B0400000000000000" pitchFamily="49" charset="-128"/>
                        </a:rPr>
                        <a:t>が、その発想でいる限り、</a:t>
                      </a:r>
                      <a:r>
                        <a:rPr kumimoji="1" lang="ja-JP" altLang="en-US" sz="900" b="1" u="sng" dirty="0">
                          <a:latin typeface="BIZ UDゴシック" panose="020B0400000000000000" pitchFamily="49" charset="-128"/>
                          <a:ea typeface="BIZ UDゴシック" panose="020B0400000000000000" pitchFamily="49" charset="-128"/>
                        </a:rPr>
                        <a:t>世界のトップになれない</a:t>
                      </a:r>
                      <a:r>
                        <a:rPr kumimoji="1" lang="ja-JP" altLang="en-US" sz="900" dirty="0">
                          <a:latin typeface="BIZ UDゴシック" panose="020B0400000000000000" pitchFamily="49" charset="-128"/>
                          <a:ea typeface="BIZ UDゴシック" panose="020B0400000000000000" pitchFamily="49" charset="-128"/>
                        </a:rPr>
                        <a:t>。アメリカの大学は、最先端のことをやるうえで、海外からの活力を取り込んでいくという発想であり、そこが日本と異なる。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3135214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経営人材や起業家の多くが東京に集中し、もはや日本人は大阪には来てくれないという印象すらある。</a:t>
                      </a:r>
                      <a:r>
                        <a:rPr kumimoji="1" lang="ja-JP" altLang="en-US" sz="900" b="1" u="sng" dirty="0">
                          <a:latin typeface="BIZ UDゴシック" panose="020B0400000000000000" pitchFamily="49" charset="-128"/>
                          <a:ea typeface="BIZ UDゴシック" panose="020B0400000000000000" pitchFamily="49" charset="-128"/>
                        </a:rPr>
                        <a:t>地域に対して偏見のない外国人材を積極的に呼び込んでいくことが重要</a:t>
                      </a:r>
                      <a:r>
                        <a:rPr kumimoji="1" lang="ja-JP" altLang="en-US" sz="900" dirty="0">
                          <a:latin typeface="BIZ UDゴシック" panose="020B0400000000000000" pitchFamily="49" charset="-128"/>
                          <a:ea typeface="BIZ UDゴシック" panose="020B0400000000000000" pitchFamily="49" charset="-128"/>
                        </a:rPr>
                        <a:t>ではないか。そのために、教育や医療の問題に加え、英語だけで手続きができる役所の窓口を設けるなど、</a:t>
                      </a:r>
                      <a:r>
                        <a:rPr kumimoji="1" lang="ja-JP" altLang="en-US" sz="900" b="1" u="sng" dirty="0">
                          <a:latin typeface="BIZ UDゴシック" panose="020B0400000000000000" pitchFamily="49" charset="-128"/>
                          <a:ea typeface="BIZ UDゴシック" panose="020B0400000000000000" pitchFamily="49" charset="-128"/>
                        </a:rPr>
                        <a:t>受入環境を充実させていくべき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55128584"/>
                  </a:ext>
                </a:extLst>
              </a:tr>
            </a:tbl>
          </a:graphicData>
        </a:graphic>
      </p:graphicFrame>
      <p:sp>
        <p:nvSpPr>
          <p:cNvPr id="17" name="テキスト ボックス 16"/>
          <p:cNvSpPr txBox="1"/>
          <p:nvPr/>
        </p:nvSpPr>
        <p:spPr>
          <a:xfrm>
            <a:off x="4611005" y="459005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その他</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8" name="スライド番号プレースホルダー 1"/>
          <p:cNvSpPr>
            <a:spLocks noGrp="1"/>
          </p:cNvSpPr>
          <p:nvPr>
            <p:ph type="sldNum" sz="quarter" idx="12"/>
          </p:nvPr>
        </p:nvSpPr>
        <p:spPr>
          <a:xfrm>
            <a:off x="8382669" y="653506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テキスト ボックス 20"/>
          <p:cNvSpPr txBox="1"/>
          <p:nvPr/>
        </p:nvSpPr>
        <p:spPr>
          <a:xfrm>
            <a:off x="101359" y="6571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外国人材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22" name="表 21"/>
          <p:cNvGraphicFramePr>
            <a:graphicFrameLocks noGrp="1"/>
          </p:cNvGraphicFramePr>
          <p:nvPr/>
        </p:nvGraphicFramePr>
        <p:xfrm>
          <a:off x="333285" y="360075"/>
          <a:ext cx="4201886" cy="644372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外国人の定着を図るには、日本人と同様に市民生活を送れるようにすること</a:t>
                      </a:r>
                      <a:r>
                        <a:rPr kumimoji="1" lang="ja-JP" altLang="en-US" sz="900" dirty="0">
                          <a:latin typeface="BIZ UDゴシック" panose="020B0400000000000000" pitchFamily="49" charset="-128"/>
                          <a:ea typeface="BIZ UDゴシック" panose="020B0400000000000000" pitchFamily="49" charset="-128"/>
                        </a:rPr>
                        <a:t>、特に子弟への教育と住宅を借りられるようにすることが重要。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4225105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特定技能とか技能実習の受入を考える場合、個々の企業の抜け駆けによる待遇のディスカウントみたいなのが起きないように</a:t>
                      </a:r>
                      <a:r>
                        <a:rPr kumimoji="1" lang="ja-JP" altLang="en-US" sz="900" b="0" u="none" dirty="0">
                          <a:latin typeface="BIZ UDゴシック" panose="020B0400000000000000" pitchFamily="49" charset="-128"/>
                          <a:ea typeface="BIZ UDゴシック" panose="020B0400000000000000" pitchFamily="49" charset="-128"/>
                        </a:rPr>
                        <a:t>、きちんとコーディネートする必要</a:t>
                      </a:r>
                      <a:r>
                        <a:rPr kumimoji="1" lang="ja-JP" altLang="en-US" sz="900" dirty="0">
                          <a:latin typeface="BIZ UDゴシック" panose="020B0400000000000000" pitchFamily="49" charset="-128"/>
                          <a:ea typeface="BIZ UDゴシック" panose="020B0400000000000000" pitchFamily="49" charset="-128"/>
                        </a:rPr>
                        <a:t>がある。場合によっては、公的機関がきちんと監督する必要がある。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311756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技能実習などで来ている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外国人の方へのサポート</a:t>
                      </a:r>
                      <a:r>
                        <a:rPr kumimoji="1" lang="ja-JP" altLang="en-US" sz="900" b="1" i="0" u="sng" dirty="0">
                          <a:solidFill>
                            <a:schemeClr val="tx1"/>
                          </a:solidFill>
                          <a:latin typeface="BIZ UDゴシック" panose="020B0400000000000000" pitchFamily="49" charset="-128"/>
                          <a:ea typeface="BIZ UDゴシック" panose="020B0400000000000000" pitchFamily="49" charset="-128"/>
                        </a:rPr>
                        <a:t>として</a:t>
                      </a:r>
                      <a:r>
                        <a:rPr kumimoji="1" lang="ja-JP" altLang="en-US" sz="900" dirty="0">
                          <a:solidFill>
                            <a:schemeClr val="tx1"/>
                          </a:solidFill>
                          <a:latin typeface="BIZ UDゴシック" panose="020B0400000000000000" pitchFamily="49" charset="-128"/>
                          <a:ea typeface="BIZ UDゴシック" panose="020B0400000000000000" pitchFamily="49" charset="-128"/>
                        </a:rPr>
                        <a:t>、その</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子どもたちがしっかりと教育を受けることができる環境</a:t>
                      </a:r>
                      <a:r>
                        <a:rPr kumimoji="1" lang="ja-JP" altLang="en-US" sz="900" dirty="0">
                          <a:solidFill>
                            <a:schemeClr val="tx1"/>
                          </a:solidFill>
                          <a:latin typeface="BIZ UDゴシック" panose="020B0400000000000000" pitchFamily="49" charset="-128"/>
                          <a:ea typeface="BIZ UDゴシック" panose="020B0400000000000000" pitchFamily="49" charset="-128"/>
                        </a:rPr>
                        <a:t>が必要ではないか。関西で働いていただけるいい人材に育つのでは。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837658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外国人材の対応窓口は基本的に市町村で、都道府県は全体的な政策。</a:t>
                      </a:r>
                      <a:r>
                        <a:rPr kumimoji="1" lang="ja-JP" altLang="en-US" sz="900" b="1" u="sng" dirty="0">
                          <a:latin typeface="BIZ UDゴシック" panose="020B0400000000000000" pitchFamily="49" charset="-128"/>
                          <a:ea typeface="BIZ UDゴシック" panose="020B0400000000000000" pitchFamily="49" charset="-128"/>
                        </a:rPr>
                        <a:t>都道府県と市町村の連携で解決できる課題もある</a:t>
                      </a:r>
                      <a:r>
                        <a:rPr kumimoji="1" lang="ja-JP" altLang="en-US" sz="900" dirty="0">
                          <a:latin typeface="BIZ UDゴシック" panose="020B0400000000000000" pitchFamily="49" charset="-128"/>
                          <a:ea typeface="BIZ UDゴシック" panose="020B0400000000000000" pitchFamily="49" charset="-128"/>
                        </a:rPr>
                        <a:t>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7768515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人口が減る中、</a:t>
                      </a:r>
                      <a:r>
                        <a:rPr kumimoji="1" lang="ja-JP" altLang="en-US" sz="900" b="1" u="sng" dirty="0">
                          <a:latin typeface="BIZ UDゴシック" panose="020B0400000000000000" pitchFamily="49" charset="-128"/>
                          <a:ea typeface="BIZ UDゴシック" panose="020B0400000000000000" pitchFamily="49" charset="-128"/>
                        </a:rPr>
                        <a:t>担い手不足のところを外国人をどう受け入れていくのか、もしくは外国人ではない別の方をどう生かしていくのか</a:t>
                      </a:r>
                      <a:r>
                        <a:rPr kumimoji="1" lang="ja-JP" altLang="en-US" sz="900" dirty="0">
                          <a:latin typeface="BIZ UDゴシック" panose="020B0400000000000000" pitchFamily="49" charset="-128"/>
                          <a:ea typeface="BIZ UDゴシック" panose="020B0400000000000000" pitchFamily="49" charset="-128"/>
                        </a:rPr>
                        <a:t>というところは、大阪としてもしっかりとメッセージを出していくことが必要。一方で、外国人に関しては、海外に住んだまま日本企業で雇用されるというリモート雇用という新しい変化が起きている。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8921571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外国人材を受け入れていくとなったときに</a:t>
                      </a:r>
                      <a:r>
                        <a:rPr kumimoji="1" lang="ja-JP" altLang="en-US" sz="900" dirty="0">
                          <a:latin typeface="BIZ UDゴシック" panose="020B0400000000000000" pitchFamily="49" charset="-128"/>
                          <a:ea typeface="BIZ UDゴシック" panose="020B0400000000000000" pitchFamily="49" charset="-128"/>
                        </a:rPr>
                        <a:t>、やはり</a:t>
                      </a:r>
                      <a:r>
                        <a:rPr kumimoji="1" lang="ja-JP" altLang="en-US" sz="900" b="1" u="sng" dirty="0">
                          <a:latin typeface="BIZ UDゴシック" panose="020B0400000000000000" pitchFamily="49" charset="-128"/>
                          <a:ea typeface="BIZ UDゴシック" panose="020B0400000000000000" pitchFamily="49" charset="-128"/>
                        </a:rPr>
                        <a:t>働いている人の幸せをきちんと考えて受入れ</a:t>
                      </a:r>
                      <a:r>
                        <a:rPr kumimoji="1" lang="ja-JP" altLang="en-US" sz="900" dirty="0">
                          <a:latin typeface="BIZ UDゴシック" panose="020B0400000000000000" pitchFamily="49" charset="-128"/>
                          <a:ea typeface="BIZ UDゴシック" panose="020B0400000000000000" pitchFamily="49" charset="-128"/>
                        </a:rPr>
                        <a:t>をしていかないといけない。</a:t>
                      </a:r>
                      <a:r>
                        <a:rPr kumimoji="1" lang="ja-JP" altLang="en-US" sz="900" b="1" u="sng" dirty="0">
                          <a:latin typeface="BIZ UDゴシック" panose="020B0400000000000000" pitchFamily="49" charset="-128"/>
                          <a:ea typeface="BIZ UDゴシック" panose="020B0400000000000000" pitchFamily="49" charset="-128"/>
                        </a:rPr>
                        <a:t>家族が安心してそこで生活できる、やりたいことにチャレンジできるというところまで考えないと</a:t>
                      </a:r>
                      <a:r>
                        <a:rPr kumimoji="1" lang="ja-JP" altLang="en-US" sz="900" dirty="0">
                          <a:latin typeface="BIZ UDゴシック" panose="020B0400000000000000" pitchFamily="49" charset="-128"/>
                          <a:ea typeface="BIZ UDゴシック" panose="020B0400000000000000" pitchFamily="49" charset="-128"/>
                        </a:rPr>
                        <a:t>、そんな簡単に外国人材を活用するとかと言ってはいけないのではないか。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8657695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家族のケアをどうしていくのかという話は、高度人材やこれから研究開発等をするような方にも当然当てはまる。例えば研究を日本でするなかで、</a:t>
                      </a:r>
                      <a:r>
                        <a:rPr kumimoji="1" lang="ja-JP" altLang="en-US" sz="900" b="1" u="sng" dirty="0">
                          <a:latin typeface="BIZ UDゴシック" panose="020B0400000000000000" pitchFamily="49" charset="-128"/>
                          <a:ea typeface="BIZ UDゴシック" panose="020B0400000000000000" pitchFamily="49" charset="-128"/>
                        </a:rPr>
                        <a:t>家族を呼び寄せるときに住環境が非常によい、住みやすいというところは呼び寄せる大きな理由になる</a:t>
                      </a:r>
                      <a:r>
                        <a:rPr kumimoji="1" lang="ja-JP" altLang="en-US" sz="900" dirty="0">
                          <a:latin typeface="BIZ UDゴシック" panose="020B0400000000000000" pitchFamily="49" charset="-128"/>
                          <a:ea typeface="BIZ UDゴシック" panose="020B0400000000000000" pitchFamily="49" charset="-128"/>
                        </a:rPr>
                        <a:t>と思う。住んでいて楽しいとか、医療体制がしっかりしているといったことなど、そういった</a:t>
                      </a:r>
                      <a:r>
                        <a:rPr kumimoji="1" lang="ja-JP" altLang="en-US" sz="900" b="1" u="sng" dirty="0">
                          <a:latin typeface="BIZ UDゴシック" panose="020B0400000000000000" pitchFamily="49" charset="-128"/>
                          <a:ea typeface="BIZ UDゴシック" panose="020B0400000000000000" pitchFamily="49" charset="-128"/>
                        </a:rPr>
                        <a:t>家族という視点を外国人労働者の中に入れるということは大事</a:t>
                      </a:r>
                      <a:r>
                        <a:rPr kumimoji="1" lang="ja-JP" altLang="en-US" sz="900" dirty="0">
                          <a:latin typeface="BIZ UDゴシック" panose="020B0400000000000000" pitchFamily="49" charset="-128"/>
                          <a:ea typeface="BIZ UDゴシック" panose="020B0400000000000000" pitchFamily="49" charset="-128"/>
                        </a:rPr>
                        <a:t>だと思っている。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91337292"/>
                  </a:ext>
                </a:extLst>
              </a:tr>
              <a:tr h="197520">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外国人労働者の相談窓口の充実</a:t>
                      </a:r>
                      <a:r>
                        <a:rPr kumimoji="1" lang="ja-JP" altLang="en-US" sz="900" dirty="0">
                          <a:latin typeface="BIZ UDゴシック" panose="020B0400000000000000" pitchFamily="49" charset="-128"/>
                          <a:ea typeface="BIZ UDゴシック" panose="020B0400000000000000" pitchFamily="49" charset="-128"/>
                        </a:rPr>
                        <a:t>も非常に大事。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3320511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外国人材を考えるに当たって、</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量だけでなく</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質を高める検討の必要性</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高度な技術を持った外国人材が仕事に就ける都市となっていくこと</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が、大阪の都市魅力の向上にもつながる。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9124464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外国の方で、会社の命令で来て、数年間いて帰っていくというタイプの方は、まちに定着しない</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b="1" u="sng" dirty="0">
                          <a:latin typeface="BIZ UDゴシック" panose="020B0400000000000000" pitchFamily="49" charset="-128"/>
                          <a:ea typeface="BIZ UDゴシック" panose="020B0400000000000000" pitchFamily="49" charset="-128"/>
                        </a:rPr>
                        <a:t>年などの規模で定住することを考えてくれるような人材を呼び込むことが重要</a:t>
                      </a:r>
                      <a:r>
                        <a:rPr kumimoji="1" lang="ja-JP" altLang="en-US" sz="900" dirty="0">
                          <a:latin typeface="BIZ UDゴシック" panose="020B0400000000000000" pitchFamily="49" charset="-128"/>
                          <a:ea typeface="BIZ UDゴシック" panose="020B0400000000000000" pitchFamily="49" charset="-128"/>
                        </a:rPr>
                        <a:t>で、そのためには</a:t>
                      </a:r>
                      <a:r>
                        <a:rPr kumimoji="1" lang="ja-JP" altLang="en-US" sz="900" b="1" u="sng" dirty="0">
                          <a:latin typeface="BIZ UDゴシック" panose="020B0400000000000000" pitchFamily="49" charset="-128"/>
                          <a:ea typeface="BIZ UDゴシック" panose="020B0400000000000000" pitchFamily="49" charset="-128"/>
                        </a:rPr>
                        <a:t>ディーセント（きちんとした、ふさわしい）な市民生活を送ることのできる環境が必要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91858512"/>
                  </a:ext>
                </a:extLst>
              </a:tr>
            </a:tbl>
          </a:graphicData>
        </a:graphic>
      </p:graphicFrame>
    </p:spTree>
    <p:extLst>
      <p:ext uri="{BB962C8B-B14F-4D97-AF65-F5344CB8AC3E}">
        <p14:creationId xmlns:p14="http://schemas.microsoft.com/office/powerpoint/2010/main" val="1500043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③暮らしやすさ</a:t>
            </a:r>
            <a:r>
              <a:rPr lang="ja-JP" altLang="en-US" sz="1400" dirty="0" err="1">
                <a:solidFill>
                  <a:prstClr val="black"/>
                </a:solidFill>
                <a:latin typeface="BIZ UDゴシック" panose="020B0400000000000000" pitchFamily="49" charset="-128"/>
                <a:ea typeface="BIZ UDゴシック" panose="020B0400000000000000" pitchFamily="49"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まちづくり、都市魅力</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p:cNvSpPr txBox="1"/>
          <p:nvPr/>
        </p:nvSpPr>
        <p:spPr>
          <a:xfrm>
            <a:off x="162865" y="43556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生活（住みやすさ）と仕事（経済）の両立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5" name="表 4"/>
          <p:cNvGraphicFramePr>
            <a:graphicFrameLocks noGrp="1"/>
          </p:cNvGraphicFramePr>
          <p:nvPr>
            <p:extLst>
              <p:ext uri="{D42A27DB-BD31-4B8C-83A1-F6EECF244321}">
                <p14:modId xmlns:p14="http://schemas.microsoft.com/office/powerpoint/2010/main" val="861731816"/>
              </p:ext>
            </p:extLst>
          </p:nvPr>
        </p:nvGraphicFramePr>
        <p:xfrm>
          <a:off x="365124" y="712565"/>
          <a:ext cx="4201886" cy="378916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642243796"/>
                    </a:ext>
                  </a:extLst>
                </a:gridCol>
                <a:gridCol w="208280">
                  <a:extLst>
                    <a:ext uri="{9D8B030D-6E8A-4147-A177-3AD203B41FA5}">
                      <a16:colId xmlns:a16="http://schemas.microsoft.com/office/drawing/2014/main" val="2258143991"/>
                    </a:ext>
                  </a:extLst>
                </a:gridCol>
                <a:gridCol w="3461391">
                  <a:extLst>
                    <a:ext uri="{9D8B030D-6E8A-4147-A177-3AD203B41FA5}">
                      <a16:colId xmlns:a16="http://schemas.microsoft.com/office/drawing/2014/main" val="240567722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大阪の何が魅力か</a:t>
                      </a:r>
                      <a:r>
                        <a:rPr kumimoji="1" lang="ja-JP" altLang="en-US" sz="900" dirty="0">
                          <a:latin typeface="BIZ UDゴシック" panose="020B0400000000000000" pitchFamily="49" charset="-128"/>
                          <a:ea typeface="BIZ UDゴシック" panose="020B0400000000000000" pitchFamily="49" charset="-128"/>
                        </a:rPr>
                        <a:t>というと、</a:t>
                      </a:r>
                      <a:r>
                        <a:rPr kumimoji="1" lang="ja-JP" altLang="en-US" sz="900" b="1" u="sng" dirty="0">
                          <a:latin typeface="BIZ UDゴシック" panose="020B0400000000000000" pitchFamily="49" charset="-128"/>
                          <a:ea typeface="BIZ UDゴシック" panose="020B0400000000000000" pitchFamily="49" charset="-128"/>
                        </a:rPr>
                        <a:t>仕事と生活の両立</a:t>
                      </a:r>
                      <a:r>
                        <a:rPr kumimoji="1" lang="ja-JP" altLang="en-US" sz="900" dirty="0">
                          <a:latin typeface="BIZ UDゴシック" panose="020B0400000000000000" pitchFamily="49" charset="-128"/>
                          <a:ea typeface="BIZ UDゴシック" panose="020B0400000000000000" pitchFamily="49" charset="-128"/>
                        </a:rPr>
                        <a:t>だと思う。</a:t>
                      </a:r>
                      <a:r>
                        <a:rPr kumimoji="1" lang="ja-JP" altLang="en-US" sz="900" b="1" u="sng" dirty="0">
                          <a:latin typeface="BIZ UDゴシック" panose="020B0400000000000000" pitchFamily="49" charset="-128"/>
                          <a:ea typeface="BIZ UDゴシック" panose="020B0400000000000000" pitchFamily="49" charset="-128"/>
                        </a:rPr>
                        <a:t>魅力的な職業経験とかチャンスにあふれているだけでなく、生活環境としてのウォーカブルシティというものとの両立できる</a:t>
                      </a:r>
                      <a:r>
                        <a:rPr kumimoji="1" lang="ja-JP" altLang="en-US" sz="900" dirty="0">
                          <a:latin typeface="BIZ UDゴシック" panose="020B0400000000000000" pitchFamily="49" charset="-128"/>
                          <a:ea typeface="BIZ UDゴシック" panose="020B0400000000000000" pitchFamily="49" charset="-128"/>
                        </a:rPr>
                        <a:t>こと。</a:t>
                      </a:r>
                      <a:r>
                        <a:rPr kumimoji="1" lang="ja-JP" altLang="en-US" sz="900" b="1" u="sng" dirty="0">
                          <a:latin typeface="BIZ UDゴシック" panose="020B0400000000000000" pitchFamily="49" charset="-128"/>
                          <a:ea typeface="BIZ UDゴシック" panose="020B0400000000000000" pitchFamily="49" charset="-128"/>
                        </a:rPr>
                        <a:t>日常生活は徒歩圏内で補える一方で、文化的なイベント・体験というのも手の届くところにある</a:t>
                      </a:r>
                      <a:r>
                        <a:rPr kumimoji="1" lang="ja-JP" altLang="en-US" sz="900" dirty="0">
                          <a:latin typeface="BIZ UDゴシック" panose="020B0400000000000000" pitchFamily="49" charset="-128"/>
                          <a:ea typeface="BIZ UDゴシック" panose="020B0400000000000000" pitchFamily="49" charset="-128"/>
                        </a:rPr>
                        <a:t>、という魅力を訴えていくのがよいのではないか。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2368653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大阪が</a:t>
                      </a:r>
                      <a:r>
                        <a:rPr kumimoji="1" lang="ja-JP" altLang="en-US" sz="900" b="1" u="sng" dirty="0">
                          <a:latin typeface="BIZ UDゴシック" panose="020B0400000000000000" pitchFamily="49" charset="-128"/>
                          <a:ea typeface="BIZ UDゴシック" panose="020B0400000000000000" pitchFamily="49" charset="-128"/>
                        </a:rPr>
                        <a:t>魅力ある居住空間であり生活空間として仕事を営めるというメリットがないと</a:t>
                      </a:r>
                      <a:r>
                        <a:rPr kumimoji="1" lang="ja-JP" altLang="en-US" sz="900" dirty="0">
                          <a:latin typeface="BIZ UDゴシック" panose="020B0400000000000000" pitchFamily="49" charset="-128"/>
                          <a:ea typeface="BIZ UDゴシック" panose="020B0400000000000000" pitchFamily="49" charset="-128"/>
                        </a:rPr>
                        <a:t>、これから若い人を引きつけ、さらに新しい働き方を導入して多様性の下に生産性を上げていくということが難しくなるので、そこは全部連関するような形で追求するということが重要ではないか。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2052282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職住遊一体</a:t>
                      </a:r>
                      <a:r>
                        <a:rPr kumimoji="1" lang="ja-JP" altLang="en-US" sz="900" dirty="0">
                          <a:latin typeface="BIZ UDゴシック" panose="020B0400000000000000" pitchFamily="49" charset="-128"/>
                          <a:ea typeface="BIZ UDゴシック" panose="020B0400000000000000" pitchFamily="49" charset="-128"/>
                        </a:rPr>
                        <a:t>による都市の成長。大阪の良さに惹きつけるならば、例えば、近隣に住んで飲食を楽しむ「職住」だけでなく、遊びもできる。これは、</a:t>
                      </a:r>
                      <a:r>
                        <a:rPr kumimoji="1" lang="ja-JP" altLang="en-US" sz="900" b="1" u="sng" dirty="0">
                          <a:latin typeface="BIZ UDゴシック" panose="020B0400000000000000" pitchFamily="49" charset="-128"/>
                          <a:ea typeface="BIZ UDゴシック" panose="020B0400000000000000" pitchFamily="49" charset="-128"/>
                        </a:rPr>
                        <a:t>生活の質の向上</a:t>
                      </a:r>
                      <a:r>
                        <a:rPr kumimoji="1" lang="ja-JP" altLang="en-US" sz="900" dirty="0">
                          <a:latin typeface="BIZ UDゴシック" panose="020B0400000000000000" pitchFamily="49" charset="-128"/>
                          <a:ea typeface="BIZ UDゴシック" panose="020B0400000000000000" pitchFamily="49" charset="-128"/>
                        </a:rPr>
                        <a:t>のみならず、消費を行うことによる</a:t>
                      </a:r>
                      <a:r>
                        <a:rPr kumimoji="1" lang="ja-JP" altLang="en-US" sz="900" b="1" u="sng" dirty="0">
                          <a:latin typeface="BIZ UDゴシック" panose="020B0400000000000000" pitchFamily="49" charset="-128"/>
                          <a:ea typeface="BIZ UDゴシック" panose="020B0400000000000000" pitchFamily="49" charset="-128"/>
                        </a:rPr>
                        <a:t>都市の成長、経済成長に寄与</a:t>
                      </a:r>
                      <a:r>
                        <a:rPr kumimoji="1" lang="ja-JP" altLang="en-US" sz="900" dirty="0">
                          <a:latin typeface="BIZ UDゴシック" panose="020B0400000000000000" pitchFamily="49" charset="-128"/>
                          <a:ea typeface="BIZ UDゴシック" panose="020B0400000000000000" pitchFamily="49" charset="-128"/>
                        </a:rPr>
                        <a:t>し、</a:t>
                      </a:r>
                      <a:r>
                        <a:rPr kumimoji="1" lang="ja-JP" altLang="en-US" sz="900" b="1" u="sng" dirty="0">
                          <a:latin typeface="BIZ UDゴシック" panose="020B0400000000000000" pitchFamily="49" charset="-128"/>
                          <a:ea typeface="BIZ UDゴシック" panose="020B0400000000000000" pitchFamily="49" charset="-128"/>
                        </a:rPr>
                        <a:t>新たなイノベーションの下地を作ることにもつながる</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9951780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多くの人にとって</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住みたいと思えるまち</a:t>
                      </a:r>
                      <a:r>
                        <a:rPr kumimoji="1" lang="ja-JP" altLang="en-US" sz="900" dirty="0">
                          <a:solidFill>
                            <a:prstClr val="black"/>
                          </a:solidFill>
                          <a:latin typeface="BIZ UDゴシック" panose="020B0400000000000000" pitchFamily="49" charset="-128"/>
                          <a:ea typeface="BIZ UDゴシック" panose="020B0400000000000000" pitchFamily="49" charset="-128"/>
                        </a:rPr>
                        <a:t>を作ることが大阪の魅力を高め、人が集まり、世界の都市における大阪の位置づけが高まる。ひいては経済的な価値も高まる。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607035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solidFill>
                            <a:prstClr val="black"/>
                          </a:solidFill>
                          <a:latin typeface="BIZ UDゴシック" panose="020B0400000000000000" pitchFamily="49" charset="-128"/>
                          <a:ea typeface="BIZ UDゴシック" panose="020B0400000000000000" pitchFamily="49" charset="-128"/>
                        </a:rPr>
                        <a:t>郊外の大学では、生活、特に文化体験が難しい</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学びながら、働きながら、生活を享受できるバランスの取れた地域がよい</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855892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働き方の選択肢が多いことを情報発信</a:t>
                      </a:r>
                      <a:r>
                        <a:rPr kumimoji="1" lang="ja-JP" altLang="en-US" sz="900" dirty="0">
                          <a:solidFill>
                            <a:schemeClr val="tx1"/>
                          </a:solidFill>
                          <a:latin typeface="BIZ UDゴシック" panose="020B0400000000000000" pitchFamily="49" charset="-128"/>
                          <a:ea typeface="BIZ UDゴシック" panose="020B0400000000000000" pitchFamily="49" charset="-128"/>
                        </a:rPr>
                        <a:t>できれば、女性に限らず、</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都市の魅力がアップ</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71367992"/>
                  </a:ext>
                </a:extLst>
              </a:tr>
            </a:tbl>
          </a:graphicData>
        </a:graphic>
      </p:graphicFrame>
      <p:graphicFrame>
        <p:nvGraphicFramePr>
          <p:cNvPr id="6" name="表 5"/>
          <p:cNvGraphicFramePr>
            <a:graphicFrameLocks noGrp="1"/>
          </p:cNvGraphicFramePr>
          <p:nvPr/>
        </p:nvGraphicFramePr>
        <p:xfrm>
          <a:off x="383993" y="4938396"/>
          <a:ext cx="4201886" cy="17830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3528879321"/>
                    </a:ext>
                  </a:extLst>
                </a:gridCol>
                <a:gridCol w="208280">
                  <a:extLst>
                    <a:ext uri="{9D8B030D-6E8A-4147-A177-3AD203B41FA5}">
                      <a16:colId xmlns:a16="http://schemas.microsoft.com/office/drawing/2014/main" val="1153935183"/>
                    </a:ext>
                  </a:extLst>
                </a:gridCol>
                <a:gridCol w="3461391">
                  <a:extLst>
                    <a:ext uri="{9D8B030D-6E8A-4147-A177-3AD203B41FA5}">
                      <a16:colId xmlns:a16="http://schemas.microsoft.com/office/drawing/2014/main" val="2224570657"/>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都市の機能としては、</a:t>
                      </a:r>
                      <a:r>
                        <a:rPr kumimoji="1" lang="ja-JP" altLang="en-US" sz="900" b="1" u="sng" dirty="0">
                          <a:latin typeface="BIZ UDゴシック" panose="020B0400000000000000" pitchFamily="49" charset="-128"/>
                          <a:ea typeface="BIZ UDゴシック" panose="020B0400000000000000" pitchFamily="49" charset="-128"/>
                        </a:rPr>
                        <a:t>コミュニティとコネクションが重要</a:t>
                      </a:r>
                      <a:r>
                        <a:rPr kumimoji="1" lang="ja-JP" altLang="en-US" sz="900" dirty="0">
                          <a:latin typeface="BIZ UDゴシック" panose="020B0400000000000000" pitchFamily="49" charset="-128"/>
                          <a:ea typeface="BIZ UDゴシック" panose="020B0400000000000000" pitchFamily="49" charset="-128"/>
                        </a:rPr>
                        <a:t>で、交流の場を設けるとともに、ウォーカブルシティとオープンスペースを活用するのも一つの方法。</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45681221"/>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地域のネットワークや人とのつながりに強み</a:t>
                      </a:r>
                      <a:r>
                        <a:rPr kumimoji="1" lang="ja-JP" altLang="en-US" sz="900" dirty="0">
                          <a:solidFill>
                            <a:schemeClr val="tx1"/>
                          </a:solidFill>
                          <a:latin typeface="BIZ UDゴシック" panose="020B0400000000000000" pitchFamily="49" charset="-128"/>
                          <a:ea typeface="BIZ UDゴシック" panose="020B0400000000000000" pitchFamily="49" charset="-128"/>
                        </a:rPr>
                        <a:t>があり、これを地域での子育て支援、まちづくり、文化・スポーツなどに生かしていくことが重要。</a:t>
                      </a:r>
                      <a:endParaRPr kumimoji="1"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90656472"/>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今までは、電話やメールで済んでいた仕事に</a:t>
                      </a:r>
                      <a:r>
                        <a:rPr kumimoji="1" lang="ja-JP" altLang="en-US" sz="900" b="1" u="sng" dirty="0">
                          <a:latin typeface="BIZ UDゴシック" panose="020B0400000000000000" pitchFamily="49" charset="-128"/>
                          <a:ea typeface="BIZ UDゴシック" panose="020B0400000000000000" pitchFamily="49" charset="-128"/>
                        </a:rPr>
                        <a:t>オンラインが入ってきたことで、</a:t>
                      </a:r>
                      <a:r>
                        <a:rPr kumimoji="1" lang="ja-JP" altLang="en-US" sz="900" b="0" u="none" dirty="0">
                          <a:latin typeface="BIZ UDゴシック" panose="020B0400000000000000" pitchFamily="49" charset="-128"/>
                          <a:ea typeface="BIZ UDゴシック" panose="020B0400000000000000" pitchFamily="49" charset="-128"/>
                        </a:rPr>
                        <a:t>仕事の進め方についていけない人も出てきている。</a:t>
                      </a:r>
                      <a:r>
                        <a:rPr kumimoji="1" lang="ja-JP" altLang="en-US" sz="900" dirty="0">
                          <a:latin typeface="BIZ UDゴシック" panose="020B0400000000000000" pitchFamily="49" charset="-128"/>
                          <a:ea typeface="BIZ UDゴシック" panose="020B0400000000000000" pitchFamily="49" charset="-128"/>
                        </a:rPr>
                        <a:t>特にマネジメント層の</a:t>
                      </a:r>
                      <a:r>
                        <a:rPr kumimoji="1" lang="en-US" altLang="ja-JP" sz="900" dirty="0">
                          <a:latin typeface="BIZ UDゴシック" panose="020B0400000000000000" pitchFamily="49" charset="-128"/>
                          <a:ea typeface="BIZ UDゴシック" panose="020B0400000000000000" pitchFamily="49" charset="-128"/>
                        </a:rPr>
                        <a:t>40</a:t>
                      </a:r>
                      <a:r>
                        <a:rPr kumimoji="1" lang="ja-JP" altLang="en-US" sz="900" dirty="0">
                          <a:latin typeface="BIZ UDゴシック" panose="020B0400000000000000" pitchFamily="49" charset="-128"/>
                          <a:ea typeface="BIZ UDゴシック" panose="020B0400000000000000" pitchFamily="49" charset="-128"/>
                        </a:rPr>
                        <a:t>代後半、</a:t>
                      </a:r>
                      <a:r>
                        <a:rPr kumimoji="1" lang="en-US" altLang="ja-JP" sz="900" dirty="0">
                          <a:latin typeface="BIZ UDゴシック" panose="020B0400000000000000" pitchFamily="49" charset="-128"/>
                          <a:ea typeface="BIZ UDゴシック" panose="020B0400000000000000" pitchFamily="49" charset="-128"/>
                        </a:rPr>
                        <a:t>50</a:t>
                      </a:r>
                      <a:r>
                        <a:rPr kumimoji="1" lang="ja-JP" altLang="en-US" sz="900" dirty="0">
                          <a:latin typeface="BIZ UDゴシック" panose="020B0400000000000000" pitchFamily="49" charset="-128"/>
                          <a:ea typeface="BIZ UDゴシック" panose="020B0400000000000000" pitchFamily="49" charset="-128"/>
                        </a:rPr>
                        <a:t>代は、</a:t>
                      </a:r>
                      <a:r>
                        <a:rPr kumimoji="1" lang="ja-JP" altLang="en-US" sz="900" b="1" u="sng" dirty="0">
                          <a:latin typeface="BIZ UDゴシック" panose="020B0400000000000000" pitchFamily="49" charset="-128"/>
                          <a:ea typeface="BIZ UDゴシック" panose="020B0400000000000000" pitchFamily="49" charset="-128"/>
                        </a:rPr>
                        <a:t>リアルの報・連・相がないと不安になってしまう方が多い</a:t>
                      </a:r>
                      <a:r>
                        <a:rPr kumimoji="1" lang="ja-JP" altLang="en-US" sz="900" dirty="0">
                          <a:latin typeface="BIZ UDゴシック" panose="020B0400000000000000" pitchFamily="49" charset="-128"/>
                          <a:ea typeface="BIZ UDゴシック" panose="020B0400000000000000" pitchFamily="49" charset="-128"/>
                        </a:rPr>
                        <a:t>。そこについていけないと、</a:t>
                      </a:r>
                      <a:r>
                        <a:rPr kumimoji="1" lang="ja-JP" altLang="en-US" sz="900" b="1" u="sng" dirty="0">
                          <a:latin typeface="BIZ UDゴシック" panose="020B0400000000000000" pitchFamily="49" charset="-128"/>
                          <a:ea typeface="BIZ UDゴシック" panose="020B0400000000000000" pitchFamily="49" charset="-128"/>
                        </a:rPr>
                        <a:t>コミュニケーショントラブルもあるかもしれない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1762299"/>
                  </a:ext>
                </a:extLst>
              </a:tr>
            </a:tbl>
          </a:graphicData>
        </a:graphic>
      </p:graphicFrame>
      <p:sp>
        <p:nvSpPr>
          <p:cNvPr id="7" name="テキスト ボックス 6"/>
          <p:cNvSpPr txBox="1"/>
          <p:nvPr/>
        </p:nvSpPr>
        <p:spPr>
          <a:xfrm>
            <a:off x="181734" y="4639669"/>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交流・コミュニティ・ネットワーク</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0" name="表 9"/>
          <p:cNvGraphicFramePr>
            <a:graphicFrameLocks noGrp="1"/>
          </p:cNvGraphicFramePr>
          <p:nvPr/>
        </p:nvGraphicFramePr>
        <p:xfrm>
          <a:off x="4750400" y="708365"/>
          <a:ext cx="4201886" cy="4837932"/>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米国の大手旅行雑誌コンデ・ナスト・トラベラーの「</a:t>
                      </a:r>
                      <a:r>
                        <a:rPr kumimoji="1" lang="ja-JP" altLang="en-US" sz="900" b="1" u="sng" dirty="0">
                          <a:latin typeface="BIZ UDゴシック" panose="020B0400000000000000" pitchFamily="49" charset="-128"/>
                          <a:ea typeface="BIZ UDゴシック" panose="020B0400000000000000" pitchFamily="49" charset="-128"/>
                        </a:rPr>
                        <a:t>世界で最も魅力的な大都市トップ</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2021</a:t>
                      </a:r>
                      <a:r>
                        <a:rPr kumimoji="1" lang="ja-JP" altLang="en-US" sz="900" dirty="0">
                          <a:latin typeface="BIZ UDゴシック" panose="020B0400000000000000" pitchFamily="49" charset="-128"/>
                          <a:ea typeface="BIZ UDゴシック" panose="020B0400000000000000" pitchFamily="49" charset="-128"/>
                        </a:rPr>
                        <a:t>年）」において、</a:t>
                      </a:r>
                      <a:r>
                        <a:rPr kumimoji="1" lang="ja-JP" altLang="en-US" sz="900" b="1" u="sng" dirty="0">
                          <a:latin typeface="BIZ UDゴシック" panose="020B0400000000000000" pitchFamily="49" charset="-128"/>
                          <a:ea typeface="BIZ UDゴシック" panose="020B0400000000000000" pitchFamily="49" charset="-128"/>
                        </a:rPr>
                        <a:t>大阪が東京に次いで世界のトップ２にランクイン</a:t>
                      </a:r>
                      <a:r>
                        <a:rPr kumimoji="1" lang="ja-JP" altLang="en-US" sz="900" dirty="0">
                          <a:latin typeface="BIZ UDゴシック" panose="020B0400000000000000" pitchFamily="49" charset="-128"/>
                          <a:ea typeface="BIZ UDゴシック" panose="020B0400000000000000" pitchFamily="49" charset="-128"/>
                        </a:rPr>
                        <a:t>し、京都の３位を上回ったことはとてもすごいこと。このランキングでは、北米の富裕層が注目する都市が選ばれており、そこに行かなければ経験できないものがあるかどうかが重視されている。</a:t>
                      </a:r>
                      <a:r>
                        <a:rPr kumimoji="1" lang="ja-JP" altLang="en-US" sz="900" b="1" u="sng" dirty="0">
                          <a:latin typeface="BIZ UDゴシック" panose="020B0400000000000000" pitchFamily="49" charset="-128"/>
                          <a:ea typeface="BIZ UDゴシック" panose="020B0400000000000000" pitchFamily="49" charset="-128"/>
                        </a:rPr>
                        <a:t>先進国の旅行者のほうが、大阪の個性的な文化や建築物などの魅力に気づいている</a:t>
                      </a:r>
                      <a:r>
                        <a:rPr kumimoji="1" lang="ja-JP" altLang="en-US" sz="900" dirty="0">
                          <a:latin typeface="BIZ UDゴシック" panose="020B0400000000000000" pitchFamily="49" charset="-128"/>
                          <a:ea typeface="BIZ UDゴシック" panose="020B0400000000000000" pitchFamily="49" charset="-128"/>
                        </a:rPr>
                        <a:t>ということ。</a:t>
                      </a:r>
                      <a:r>
                        <a:rPr kumimoji="1" lang="ja-JP" altLang="en-US" sz="900" b="1" u="sng" dirty="0">
                          <a:latin typeface="BIZ UDゴシック" panose="020B0400000000000000" pitchFamily="49" charset="-128"/>
                          <a:ea typeface="BIZ UDゴシック" panose="020B0400000000000000" pitchFamily="49" charset="-128"/>
                        </a:rPr>
                        <a:t>大阪は、他都市のように、ミニ東京ではなく、個性をもって、さらにプレゼンスを高めていくことができるポテンシャルがある</a:t>
                      </a:r>
                      <a:r>
                        <a:rPr kumimoji="1" lang="ja-JP" altLang="en-US" sz="900" dirty="0">
                          <a:latin typeface="BIZ UDゴシック" panose="020B0400000000000000" pitchFamily="49" charset="-128"/>
                          <a:ea typeface="BIZ UDゴシック" panose="020B0400000000000000" pitchFamily="49" charset="-128"/>
                        </a:rPr>
                        <a:t>と考えている。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海外の旅行者は、人とのコミュニケーションを重視。</a:t>
                      </a:r>
                      <a:r>
                        <a:rPr kumimoji="1" lang="ja-JP" altLang="en-US" sz="900" b="1" u="sng" dirty="0">
                          <a:latin typeface="BIZ UDゴシック" panose="020B0400000000000000" pitchFamily="49" charset="-128"/>
                          <a:ea typeface="BIZ UDゴシック" panose="020B0400000000000000" pitchFamily="49" charset="-128"/>
                        </a:rPr>
                        <a:t>ショートステイではなく、数日滞在して魅力を感じていただき、そうした理解のなかで大阪を好きになってもらうということが重要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万博の</a:t>
                      </a:r>
                      <a:r>
                        <a:rPr kumimoji="1" lang="en-US" altLang="ja-JP" sz="900" dirty="0">
                          <a:latin typeface="BIZ UDゴシック" panose="020B0400000000000000" pitchFamily="49" charset="-128"/>
                          <a:ea typeface="BIZ UDゴシック" panose="020B0400000000000000" pitchFamily="49" charset="-128"/>
                        </a:rPr>
                        <a:t>2025</a:t>
                      </a:r>
                      <a:r>
                        <a:rPr kumimoji="1" lang="ja-JP" altLang="en-US" sz="900" dirty="0">
                          <a:latin typeface="BIZ UDゴシック" panose="020B0400000000000000" pitchFamily="49" charset="-128"/>
                          <a:ea typeface="BIZ UDゴシック" panose="020B0400000000000000" pitchFamily="49" charset="-128"/>
                        </a:rPr>
                        <a:t>年から</a:t>
                      </a:r>
                      <a:r>
                        <a:rPr kumimoji="1" lang="en-US" altLang="ja-JP" sz="900" dirty="0">
                          <a:latin typeface="BIZ UDゴシック" panose="020B0400000000000000" pitchFamily="49" charset="-128"/>
                          <a:ea typeface="BIZ UDゴシック" panose="020B0400000000000000" pitchFamily="49" charset="-128"/>
                        </a:rPr>
                        <a:t>2030</a:t>
                      </a:r>
                      <a:r>
                        <a:rPr kumimoji="1" lang="ja-JP" altLang="en-US" sz="900" dirty="0">
                          <a:latin typeface="BIZ UDゴシック" panose="020B0400000000000000" pitchFamily="49" charset="-128"/>
                          <a:ea typeface="BIZ UDゴシック" panose="020B0400000000000000" pitchFamily="49" charset="-128"/>
                        </a:rPr>
                        <a:t>年にかけ、</a:t>
                      </a:r>
                      <a:r>
                        <a:rPr kumimoji="1" lang="ja-JP" altLang="en-US" sz="900" b="1" u="sng" dirty="0">
                          <a:latin typeface="BIZ UDゴシック" panose="020B0400000000000000" pitchFamily="49" charset="-128"/>
                          <a:ea typeface="BIZ UDゴシック" panose="020B0400000000000000" pitchFamily="49" charset="-128"/>
                        </a:rPr>
                        <a:t>大阪が大きく飛躍するためのポテンシャルは高まりつつある</a:t>
                      </a:r>
                      <a:r>
                        <a:rPr kumimoji="1" lang="ja-JP" altLang="en-US" sz="900" dirty="0">
                          <a:latin typeface="BIZ UDゴシック" panose="020B0400000000000000" pitchFamily="49" charset="-128"/>
                          <a:ea typeface="BIZ UDゴシック" panose="020B0400000000000000" pitchFamily="49" charset="-128"/>
                        </a:rPr>
                        <a:t>。中之島に代表される</a:t>
                      </a:r>
                      <a:r>
                        <a:rPr kumimoji="1" lang="ja-JP" altLang="en-US" sz="900" b="1" u="sng" dirty="0">
                          <a:latin typeface="BIZ UDゴシック" panose="020B0400000000000000" pitchFamily="49" charset="-128"/>
                          <a:ea typeface="BIZ UDゴシック" panose="020B0400000000000000" pitchFamily="49" charset="-128"/>
                        </a:rPr>
                        <a:t>文化的な魅力も備え、住みやすくなっており</a:t>
                      </a:r>
                      <a:r>
                        <a:rPr kumimoji="1" lang="ja-JP" altLang="en-US" sz="900" dirty="0">
                          <a:latin typeface="BIZ UDゴシック" panose="020B0400000000000000" pitchFamily="49" charset="-128"/>
                          <a:ea typeface="BIZ UDゴシック" panose="020B0400000000000000" pitchFamily="49" charset="-128"/>
                        </a:rPr>
                        <a:t>、ワシントンに対するニューヨーク、ボストンのようになれるのではないか。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文化施策や公園</a:t>
                      </a:r>
                      <a:r>
                        <a:rPr kumimoji="1" lang="ja-JP" altLang="en-US" sz="900" dirty="0">
                          <a:latin typeface="BIZ UDゴシック" panose="020B0400000000000000" pitchFamily="49" charset="-128"/>
                          <a:ea typeface="BIZ UDゴシック" panose="020B0400000000000000" pitchFamily="49" charset="-128"/>
                        </a:rPr>
                        <a:t>というのが、人口を吸引するインパクトになる事例がある。</a:t>
                      </a:r>
                      <a:r>
                        <a:rPr kumimoji="1" lang="ja-JP" altLang="en-US" sz="900" b="1" u="sng" dirty="0">
                          <a:latin typeface="BIZ UDゴシック" panose="020B0400000000000000" pitchFamily="49" charset="-128"/>
                          <a:ea typeface="BIZ UDゴシック" panose="020B0400000000000000" pitchFamily="49" charset="-128"/>
                        </a:rPr>
                        <a:t>文化や芸術、自然等において魅力的なまち</a:t>
                      </a:r>
                      <a:r>
                        <a:rPr kumimoji="1" lang="ja-JP" altLang="en-US" sz="900" dirty="0">
                          <a:latin typeface="BIZ UDゴシック" panose="020B0400000000000000" pitchFamily="49" charset="-128"/>
                          <a:ea typeface="BIZ UDゴシック" panose="020B0400000000000000" pitchFamily="49" charset="-128"/>
                        </a:rPr>
                        <a:t>が</a:t>
                      </a:r>
                      <a:r>
                        <a:rPr kumimoji="1" lang="ja-JP" altLang="en-US" sz="900" b="1" u="sng" dirty="0">
                          <a:latin typeface="BIZ UDゴシック" panose="020B0400000000000000" pitchFamily="49" charset="-128"/>
                          <a:ea typeface="BIZ UDゴシック" panose="020B0400000000000000" pitchFamily="49" charset="-128"/>
                        </a:rPr>
                        <a:t>住民の</a:t>
                      </a:r>
                      <a:r>
                        <a:rPr kumimoji="1" lang="en-US" altLang="ja-JP" sz="900" b="1" u="sng" dirty="0">
                          <a:latin typeface="BIZ UDゴシック" panose="020B0400000000000000" pitchFamily="49" charset="-128"/>
                          <a:ea typeface="BIZ UDゴシック" panose="020B0400000000000000" pitchFamily="49" charset="-128"/>
                        </a:rPr>
                        <a:t>QOL</a:t>
                      </a:r>
                      <a:r>
                        <a:rPr kumimoji="1" lang="ja-JP" altLang="en-US" sz="900" dirty="0">
                          <a:latin typeface="BIZ UDゴシック" panose="020B0400000000000000" pitchFamily="49" charset="-128"/>
                          <a:ea typeface="BIZ UDゴシック" panose="020B0400000000000000" pitchFamily="49" charset="-128"/>
                        </a:rPr>
                        <a:t>を高める。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0479031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日常的に</a:t>
                      </a:r>
                      <a:r>
                        <a:rPr kumimoji="1" lang="ja-JP" altLang="en-US" sz="900" b="1" u="sng" dirty="0">
                          <a:latin typeface="BIZ UDゴシック" panose="020B0400000000000000" pitchFamily="49" charset="-128"/>
                          <a:ea typeface="BIZ UDゴシック" panose="020B0400000000000000" pitchFamily="49" charset="-128"/>
                        </a:rPr>
                        <a:t>文化に触れることができる都市環境（クリエイティブシティ）</a:t>
                      </a:r>
                      <a:r>
                        <a:rPr kumimoji="1" lang="ja-JP" altLang="en-US" sz="900" dirty="0">
                          <a:latin typeface="BIZ UDゴシック" panose="020B0400000000000000" pitchFamily="49" charset="-128"/>
                          <a:ea typeface="BIZ UDゴシック" panose="020B0400000000000000" pitchFamily="49" charset="-128"/>
                        </a:rPr>
                        <a:t>が、人々や企業を呼び込む魅力となるのではないか。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593766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遊べる都市</a:t>
                      </a:r>
                      <a:r>
                        <a:rPr kumimoji="1" lang="ja-JP" altLang="en-US" sz="900" dirty="0">
                          <a:latin typeface="BIZ UDゴシック" panose="020B0400000000000000" pitchFamily="49" charset="-128"/>
                          <a:ea typeface="BIZ UDゴシック" panose="020B0400000000000000" pitchFamily="49" charset="-128"/>
                        </a:rPr>
                        <a:t>ということも</a:t>
                      </a:r>
                      <a:r>
                        <a:rPr kumimoji="1" lang="ja-JP" altLang="en-US" sz="900" b="1" u="sng" dirty="0">
                          <a:latin typeface="BIZ UDゴシック" panose="020B0400000000000000" pitchFamily="49" charset="-128"/>
                          <a:ea typeface="BIZ UDゴシック" panose="020B0400000000000000" pitchFamily="49" charset="-128"/>
                        </a:rPr>
                        <a:t>ウェルビーイングを高める重要な要素</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5968211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文化や芸術という点で魅力的なまちが、住みたいまちとして選ばれる。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住民の</a:t>
                      </a:r>
                      <a:r>
                        <a:rPr kumimoji="1" lang="en-US" altLang="ja-JP" sz="900" b="1" u="sng" dirty="0">
                          <a:solidFill>
                            <a:schemeClr val="tx1"/>
                          </a:solidFill>
                          <a:latin typeface="BIZ UDゴシック" panose="020B0400000000000000" pitchFamily="49" charset="-128"/>
                          <a:ea typeface="BIZ UDゴシック" panose="020B0400000000000000" pitchFamily="49" charset="-128"/>
                        </a:rPr>
                        <a:t>QOL</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を高めることが必要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 </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9967712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今を暮らす人たちとの</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情報交流や、自然の在り方に対する意見交換といった場が増えていくと、大阪の自然の魅力の向上につながる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のではないか。</a:t>
                      </a:r>
                      <a:endParaRPr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16969162"/>
                  </a:ext>
                </a:extLst>
              </a:tr>
            </a:tbl>
          </a:graphicData>
        </a:graphic>
      </p:graphicFrame>
      <p:sp>
        <p:nvSpPr>
          <p:cNvPr id="11" name="テキスト ボックス 10"/>
          <p:cNvSpPr txBox="1"/>
          <p:nvPr/>
        </p:nvSpPr>
        <p:spPr>
          <a:xfrm>
            <a:off x="4585879" y="43136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文化・文化体験・都市魅力・自然</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2" name="スライド番号プレースホルダー 1"/>
          <p:cNvSpPr>
            <a:spLocks noGrp="1"/>
          </p:cNvSpPr>
          <p:nvPr>
            <p:ph type="sldNum" sz="quarter" idx="12"/>
          </p:nvPr>
        </p:nvSpPr>
        <p:spPr>
          <a:xfrm>
            <a:off x="84184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82631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838" y="493937"/>
            <a:ext cx="3420852"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目標設定の基本的な考え方</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p:txBody>
      </p:sp>
      <p:sp>
        <p:nvSpPr>
          <p:cNvPr id="11" name="Rectangle 2"/>
          <p:cNvSpPr txBox="1">
            <a:spLocks noChangeArrowheads="1"/>
          </p:cNvSpPr>
          <p:nvPr/>
        </p:nvSpPr>
        <p:spPr>
          <a:xfrm>
            <a:off x="33336" y="9034"/>
            <a:ext cx="9144000" cy="527769"/>
          </a:xfrm>
          <a:prstGeom prst="rect">
            <a:avLst/>
          </a:prstGeom>
          <a:no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i="0" u="none" strike="noStrike" kern="0" cap="none" spc="0" normalizeH="0" baseline="0">
                <a:ln>
                  <a:noFill/>
                </a:ln>
                <a:solidFill>
                  <a:schemeClr val="accent1">
                    <a:lumMod val="75000"/>
                  </a:scheme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5B9BD5">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数値目標について</a:t>
            </a:r>
          </a:p>
        </p:txBody>
      </p:sp>
      <p:sp>
        <p:nvSpPr>
          <p:cNvPr id="12" name="テキスト ボックス 11"/>
          <p:cNvSpPr txBox="1"/>
          <p:nvPr/>
        </p:nvSpPr>
        <p:spPr>
          <a:xfrm>
            <a:off x="-206476" y="761488"/>
            <a:ext cx="9772050" cy="1233671"/>
          </a:xfrm>
          <a:prstGeom prst="rect">
            <a:avLst/>
          </a:prstGeom>
          <a:noFill/>
        </p:spPr>
        <p:txBody>
          <a:bodyPr wrap="square" lIns="398769" rIns="398769"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○近年の府市一体でのインフラ投資を土台に、大阪・関西万博や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など今後の大阪での投資の拡充がさらなる民間企業のアニマルスピリッツを触発し、過去の国内シェア</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を超えて大きく大阪が成長していくよう、具体的な数値をオール大阪の共通目標に掲げる。この目標に向けた官民一体、府民を巻き込んだ継続的なアクションを期待。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○大阪のビジネス、暮らしなどでの魅力向上により、若者や女性などの就業率を上げていくといった方向性にあわせて労働投入量を設定。官民一体での働きやすさ、</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暮らしやすさ、楽しさを含めた総合的なアクションを期待。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○経済ポテンシャル向上の到達度を</a:t>
            </a:r>
            <a:r>
              <a:rPr kumimoji="1" lang="ja-JP" altLang="en-US" sz="900" dirty="0">
                <a:latin typeface="BIZ UDゴシック" panose="020B0400000000000000" pitchFamily="49" charset="-128"/>
                <a:ea typeface="BIZ UDゴシック" panose="020B0400000000000000" pitchFamily="49" charset="-128"/>
              </a:rPr>
              <a:t>分かり</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やすく示し、経済力を計量的に把握できる総合指標として大阪の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名目）を設定するとともに、東西二極の</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一極の実現度合いを測るため、国内シェア</a:t>
            </a:r>
            <a:r>
              <a:rPr kumimoji="1" lang="ja-JP" altLang="en-US" sz="900" dirty="0">
                <a:latin typeface="BIZ UDゴシック" panose="020B0400000000000000" pitchFamily="49" charset="-128"/>
                <a:ea typeface="BIZ UDゴシック" panose="020B0400000000000000" pitchFamily="49" charset="-128"/>
              </a:rPr>
              <a:t>と経済規模</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を目標として設定。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defTabSz="422041">
              <a:lnSpc>
                <a:spcPts val="1080"/>
              </a:lnSpc>
              <a:spcBef>
                <a:spcPts val="300"/>
              </a:spcBef>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○また、副首都化に向けた取組について、府民の共感を得ながら進めていくことの定性的な達成度を測るものとして、</a:t>
            </a:r>
            <a:r>
              <a:rPr kumimoji="1" lang="ja-JP" altLang="en-US" sz="900" dirty="0">
                <a:latin typeface="BIZ UDゴシック" panose="020B0400000000000000" pitchFamily="49" charset="-128"/>
                <a:ea typeface="BIZ UDゴシック" panose="020B0400000000000000" pitchFamily="49" charset="-128"/>
              </a:rPr>
              <a:t>副首都・大阪の府民認知度</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を目標として設定。</a:t>
            </a:r>
          </a:p>
        </p:txBody>
      </p:sp>
      <p:sp>
        <p:nvSpPr>
          <p:cNvPr id="13"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455376" y="1983817"/>
            <a:ext cx="8369969" cy="1224000"/>
          </a:xfrm>
          <a:prstGeom prst="rect">
            <a:avLst/>
          </a:pr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72000" rtlCol="0" anchor="t"/>
          <a:lstStyle/>
          <a:p>
            <a:pPr marL="274638" marR="0" lvl="0" indent="-274638" algn="l" defTabSz="422041"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数値目標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国内シェア約９％（経済規模約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兆円の実現）、副首都・大阪の府民認知度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⇒現状は約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7.4</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800" dirty="0">
                <a:solidFill>
                  <a:schemeClr val="tx1"/>
                </a:solidFill>
                <a:latin typeface="BIZ UDゴシック" panose="020B0400000000000000" pitchFamily="49" charset="-128"/>
                <a:ea typeface="BIZ UDゴシック" panose="020B0400000000000000" pitchFamily="49" charset="-128"/>
              </a:rPr>
              <a:t>41</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兆円、認知度約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lvl="0" indent="-274638" defTabSz="422041">
              <a:lnSpc>
                <a:spcPts val="1200"/>
              </a:lnSpc>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a:t>
            </a:r>
            <a:r>
              <a:rPr kumimoji="1" lang="ja-JP" altLang="en-US" sz="1050" dirty="0">
                <a:solidFill>
                  <a:schemeClr val="tx1"/>
                </a:solidFill>
                <a:latin typeface="BIZ UDゴシック" panose="020B0400000000000000" pitchFamily="49" charset="-128"/>
                <a:ea typeface="BIZ UDゴシック" panose="020B0400000000000000" pitchFamily="49" charset="-128"/>
              </a:rPr>
              <a:t>副首都・大阪の府民</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⇒現状から約</a:t>
            </a:r>
            <a:r>
              <a:rPr kumimoji="1" lang="en-US" altLang="ja-JP"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倍。</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年代の国内シェアに復活。関西で</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兆円経済圏。</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lvl="0" indent="-274638" defTabSz="422041">
              <a:lnSpc>
                <a:spcPts val="1200"/>
              </a:lnSpc>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dirty="0">
                <a:solidFill>
                  <a:schemeClr val="tx1"/>
                </a:solidFill>
                <a:latin typeface="BIZ UDゴシック" panose="020B0400000000000000" pitchFamily="49" charset="-128"/>
                <a:ea typeface="BIZ UDゴシック" panose="020B0400000000000000" pitchFamily="49" charset="-128"/>
              </a:rPr>
              <a:t>12</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a:t>
            </a:r>
            <a:r>
              <a:rPr kumimoji="1" lang="ja-JP" altLang="en-US" sz="1050" dirty="0">
                <a:solidFill>
                  <a:schemeClr val="tx1"/>
                </a:solidFill>
                <a:latin typeface="BIZ UDゴシック" panose="020B0400000000000000" pitchFamily="49" charset="-128"/>
                <a:ea typeface="BIZ UDゴシック" panose="020B0400000000000000" pitchFamily="49" charset="-128"/>
              </a:rPr>
              <a:t>副首都・大阪の府民</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900"/>
              </a:lnSpc>
              <a:spcBef>
                <a:spcPts val="300"/>
              </a:spcBef>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⇒現状から約２倍。</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製薬や金融、ものづくりなどの分野で</a:t>
            </a:r>
            <a:r>
              <a:rPr kumimoji="1" lang="ja-JP" altLang="en-US" sz="800" dirty="0" err="1">
                <a:solidFill>
                  <a:schemeClr val="tx1"/>
                </a:solidFill>
                <a:latin typeface="BIZ UDゴシック" panose="020B0400000000000000" pitchFamily="49" charset="-128"/>
                <a:ea typeface="BIZ UDゴシック" panose="020B0400000000000000" pitchFamily="49" charset="-128"/>
              </a:rPr>
              <a:t>、</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多くのグローバル企業が拠点を構える「スイス一国並み」へと拡大。</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74638" lvl="0" indent="-274638" defTabSz="422041">
              <a:lnSpc>
                <a:spcPts val="900"/>
              </a:lnSpc>
              <a:defRPr/>
            </a:pPr>
            <a:r>
              <a:rPr kumimoji="1" lang="ja-JP" altLang="en-US" sz="800" dirty="0">
                <a:solidFill>
                  <a:schemeClr val="tx1"/>
                </a:solidFill>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国内シェアにおいて、副首都・大阪と</a:t>
            </a:r>
            <a:r>
              <a:rPr kumimoji="1" lang="ja-JP" altLang="en-US" sz="800" dirty="0">
                <a:solidFill>
                  <a:schemeClr val="tx1"/>
                </a:solidFill>
                <a:latin typeface="BIZ UDゴシック" panose="020B0400000000000000" pitchFamily="49" charset="-128"/>
                <a:ea typeface="BIZ UDゴシック" panose="020B0400000000000000" pitchFamily="49" charset="-128"/>
              </a:rPr>
              <a:t>して愛知を引き離し、東京に次ぐ</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ポジションを確立。</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数値目標</a:t>
            </a:r>
            <a:endParaRPr kumimoji="1" lang="ja-JP" altLang="en-US" sz="2400" b="1" i="0" u="none" strike="sng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19" name="スライド番号プレースホルダー 1"/>
          <p:cNvSpPr txBox="1">
            <a:spLocks/>
          </p:cNvSpPr>
          <p:nvPr/>
        </p:nvSpPr>
        <p:spPr>
          <a:xfrm>
            <a:off x="8478982" y="6491143"/>
            <a:ext cx="1163783" cy="365125"/>
          </a:xfrm>
          <a:prstGeom prst="rect">
            <a:avLst/>
          </a:prstGeom>
        </p:spPr>
        <p:txBody>
          <a:bodyPr vert="horz" lIns="91440" tIns="45720" rIns="91440" bIns="45720" rtlCol="0" anchor="ctr"/>
          <a:lstStyle>
            <a:defPPr>
              <a:defRPr lang="en-US"/>
            </a:defPPr>
            <a:lvl1pPr marL="0" algn="r" defTabSz="457200" rtl="0" eaLnBrk="1" latinLnBrk="0" hangingPunct="1">
              <a:defRPr sz="1477"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8099348" y="3748007"/>
            <a:ext cx="205775" cy="2330327"/>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712221" y="6124044"/>
            <a:ext cx="1034704" cy="30299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国内シェアの</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比較イメージ</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正方形/長方形 21"/>
          <p:cNvSpPr/>
          <p:nvPr/>
        </p:nvSpPr>
        <p:spPr>
          <a:xfrm>
            <a:off x="7637348" y="3507265"/>
            <a:ext cx="1184167"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20.8</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3" name="正方形/長方形 22"/>
          <p:cNvSpPr/>
          <p:nvPr/>
        </p:nvSpPr>
        <p:spPr>
          <a:xfrm>
            <a:off x="7652622" y="4083529"/>
            <a:ext cx="1314401"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大阪：約</a:t>
            </a:r>
            <a:r>
              <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12</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推計（</a:t>
            </a: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2050</a:t>
            </a:r>
            <a:r>
              <a:rPr kumimoji="1" lang="ja-JP" altLang="en-US"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年代）シェア）</a:t>
            </a: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4" name="正方形/長方形 23"/>
          <p:cNvSpPr/>
          <p:nvPr/>
        </p:nvSpPr>
        <p:spPr>
          <a:xfrm>
            <a:off x="7627409" y="5114831"/>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愛知：</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25" name="グループ化 24"/>
          <p:cNvGrpSpPr/>
          <p:nvPr/>
        </p:nvGrpSpPr>
        <p:grpSpPr>
          <a:xfrm>
            <a:off x="8012855" y="3882936"/>
            <a:ext cx="386773" cy="113080"/>
            <a:chOff x="7072805" y="663791"/>
            <a:chExt cx="442480" cy="169620"/>
          </a:xfrm>
        </p:grpSpPr>
        <p:sp>
          <p:nvSpPr>
            <p:cNvPr id="26" name="波線 25"/>
            <p:cNvSpPr/>
            <p:nvPr/>
          </p:nvSpPr>
          <p:spPr>
            <a:xfrm>
              <a:off x="7106791" y="672032"/>
              <a:ext cx="388077" cy="108000"/>
            </a:xfrm>
            <a:prstGeom prst="wav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7072805" y="66379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7469566" y="67141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9" name="正方形/長方形 28"/>
          <p:cNvSpPr/>
          <p:nvPr/>
        </p:nvSpPr>
        <p:spPr>
          <a:xfrm>
            <a:off x="7627409" y="4827843"/>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7.4</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上カーブ矢印 29"/>
          <p:cNvSpPr/>
          <p:nvPr/>
        </p:nvSpPr>
        <p:spPr>
          <a:xfrm rot="16200000">
            <a:off x="8482981" y="4528953"/>
            <a:ext cx="454959" cy="124067"/>
          </a:xfrm>
          <a:prstGeom prst="curvedUpArrow">
            <a:avLst>
              <a:gd name="adj1" fmla="val 25000"/>
              <a:gd name="adj2" fmla="val 94236"/>
              <a:gd name="adj3"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1" name="グラフ 30"/>
          <p:cNvGraphicFramePr>
            <a:graphicFrameLocks/>
          </p:cNvGraphicFramePr>
          <p:nvPr/>
        </p:nvGraphicFramePr>
        <p:xfrm>
          <a:off x="2542337" y="3732333"/>
          <a:ext cx="5017851" cy="3117757"/>
        </p:xfrm>
        <a:graphic>
          <a:graphicData uri="http://schemas.openxmlformats.org/drawingml/2006/chart">
            <c:chart xmlns:c="http://schemas.openxmlformats.org/drawingml/2006/chart" xmlns:r="http://schemas.openxmlformats.org/officeDocument/2006/relationships" r:id="rId3"/>
          </a:graphicData>
        </a:graphic>
      </p:graphicFrame>
      <p:sp>
        <p:nvSpPr>
          <p:cNvPr id="32" name="正方形/長方形 31"/>
          <p:cNvSpPr/>
          <p:nvPr/>
        </p:nvSpPr>
        <p:spPr>
          <a:xfrm>
            <a:off x="2685470" y="6286042"/>
            <a:ext cx="4452556"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p:cNvSpPr/>
          <p:nvPr/>
        </p:nvSpPr>
        <p:spPr>
          <a:xfrm>
            <a:off x="2895717" y="6268468"/>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615865" y="6289029"/>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3984173" y="6278587"/>
            <a:ext cx="311794" cy="21237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正方形/長方形 35"/>
          <p:cNvSpPr/>
          <p:nvPr/>
        </p:nvSpPr>
        <p:spPr>
          <a:xfrm>
            <a:off x="4331809" y="6276801"/>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7" name="正方形/長方形 36"/>
          <p:cNvSpPr/>
          <p:nvPr/>
        </p:nvSpPr>
        <p:spPr>
          <a:xfrm>
            <a:off x="4961007"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8" name="正方形/長方形 37"/>
          <p:cNvSpPr/>
          <p:nvPr/>
        </p:nvSpPr>
        <p:spPr>
          <a:xfrm>
            <a:off x="5702898"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9" name="正方形/長方形 38"/>
          <p:cNvSpPr/>
          <p:nvPr/>
        </p:nvSpPr>
        <p:spPr>
          <a:xfrm>
            <a:off x="2398181" y="3593095"/>
            <a:ext cx="5244682" cy="3096000"/>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右矢印 39"/>
          <p:cNvSpPr/>
          <p:nvPr/>
        </p:nvSpPr>
        <p:spPr>
          <a:xfrm rot="20115434">
            <a:off x="4533551" y="5308567"/>
            <a:ext cx="1417286"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2040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１．５</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正方形/長方形 40"/>
          <p:cNvSpPr/>
          <p:nvPr/>
        </p:nvSpPr>
        <p:spPr>
          <a:xfrm>
            <a:off x="4901731" y="4497885"/>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42" name="正方形/長方形 41"/>
          <p:cNvSpPr/>
          <p:nvPr/>
        </p:nvSpPr>
        <p:spPr>
          <a:xfrm>
            <a:off x="5542870" y="4268427"/>
            <a:ext cx="692453" cy="209812"/>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正方形/長方形 42"/>
          <p:cNvSpPr/>
          <p:nvPr/>
        </p:nvSpPr>
        <p:spPr>
          <a:xfrm>
            <a:off x="4173789" y="4669931"/>
            <a:ext cx="614955"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シェア</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7.4</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正方形/長方形 43"/>
          <p:cNvSpPr/>
          <p:nvPr/>
        </p:nvSpPr>
        <p:spPr>
          <a:xfrm>
            <a:off x="2895717" y="4352319"/>
            <a:ext cx="492893" cy="176115"/>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シェア</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p>
        </p:txBody>
      </p:sp>
      <p:sp>
        <p:nvSpPr>
          <p:cNvPr id="45" name="正方形/長方形 44"/>
          <p:cNvSpPr/>
          <p:nvPr/>
        </p:nvSpPr>
        <p:spPr>
          <a:xfrm>
            <a:off x="2469562" y="3603439"/>
            <a:ext cx="728084" cy="17536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単位：兆円</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6" name="正方形/長方形 45"/>
          <p:cNvSpPr/>
          <p:nvPr/>
        </p:nvSpPr>
        <p:spPr>
          <a:xfrm>
            <a:off x="7079744" y="3579271"/>
            <a:ext cx="646952" cy="192851"/>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7" name="正方形/長方形 46"/>
          <p:cNvSpPr/>
          <p:nvPr/>
        </p:nvSpPr>
        <p:spPr>
          <a:xfrm>
            <a:off x="3094282" y="6078335"/>
            <a:ext cx="393513"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兆円</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8" name="直線コネクタ 47"/>
          <p:cNvCxnSpPr/>
          <p:nvPr/>
        </p:nvCxnSpPr>
        <p:spPr>
          <a:xfrm>
            <a:off x="6580291" y="4136034"/>
            <a:ext cx="1296000" cy="0"/>
          </a:xfrm>
          <a:prstGeom prst="line">
            <a:avLst/>
          </a:prstGeom>
          <a:ln w="0">
            <a:solidFill>
              <a:schemeClr val="tx1">
                <a:lumMod val="65000"/>
                <a:lumOff val="35000"/>
              </a:schemeClr>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235264" y="6275208"/>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0" name="正方形/長方形 49"/>
          <p:cNvSpPr/>
          <p:nvPr/>
        </p:nvSpPr>
        <p:spPr>
          <a:xfrm>
            <a:off x="4671107" y="6281736"/>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1" name="右矢印 50"/>
          <p:cNvSpPr/>
          <p:nvPr/>
        </p:nvSpPr>
        <p:spPr>
          <a:xfrm rot="20115434">
            <a:off x="4500060" y="5477104"/>
            <a:ext cx="2193418"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年代　　 </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2" name="楕円 51"/>
          <p:cNvSpPr/>
          <p:nvPr/>
        </p:nvSpPr>
        <p:spPr>
          <a:xfrm>
            <a:off x="4867932" y="4981477"/>
            <a:ext cx="540000" cy="216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楕円 52"/>
          <p:cNvSpPr/>
          <p:nvPr/>
        </p:nvSpPr>
        <p:spPr>
          <a:xfrm>
            <a:off x="5596175" y="4702469"/>
            <a:ext cx="540000" cy="252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楕円 53"/>
          <p:cNvSpPr/>
          <p:nvPr/>
        </p:nvSpPr>
        <p:spPr>
          <a:xfrm>
            <a:off x="6300548" y="4379174"/>
            <a:ext cx="540000" cy="324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楕円 54"/>
          <p:cNvSpPr/>
          <p:nvPr/>
        </p:nvSpPr>
        <p:spPr>
          <a:xfrm rot="20317056">
            <a:off x="5256387" y="5239857"/>
            <a:ext cx="595468"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楕円 55"/>
          <p:cNvSpPr/>
          <p:nvPr/>
        </p:nvSpPr>
        <p:spPr>
          <a:xfrm rot="20317056">
            <a:off x="5718291" y="5368687"/>
            <a:ext cx="596453"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正方形/長方形 56"/>
          <p:cNvSpPr/>
          <p:nvPr/>
        </p:nvSpPr>
        <p:spPr>
          <a:xfrm>
            <a:off x="6463562" y="6277101"/>
            <a:ext cx="860253"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正方形/長方形 57"/>
          <p:cNvSpPr/>
          <p:nvPr/>
        </p:nvSpPr>
        <p:spPr>
          <a:xfrm>
            <a:off x="6303992" y="3956297"/>
            <a:ext cx="838321" cy="238477"/>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59" name="楕円 58"/>
          <p:cNvSpPr/>
          <p:nvPr/>
        </p:nvSpPr>
        <p:spPr>
          <a:xfrm>
            <a:off x="4217624" y="5262027"/>
            <a:ext cx="540000" cy="180000"/>
          </a:xfrm>
          <a:prstGeom prst="ellipse">
            <a:avLst/>
          </a:prstGeom>
          <a:solidFill>
            <a:schemeClr val="bg1"/>
          </a:solidFill>
          <a:ln w="0">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正方形/長方形 59"/>
          <p:cNvSpPr/>
          <p:nvPr/>
        </p:nvSpPr>
        <p:spPr>
          <a:xfrm>
            <a:off x="5694449" y="3644542"/>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数値目標</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右中かっこ 60"/>
          <p:cNvSpPr/>
          <p:nvPr/>
        </p:nvSpPr>
        <p:spPr>
          <a:xfrm rot="16200000">
            <a:off x="5876985" y="2951417"/>
            <a:ext cx="101900" cy="1896208"/>
          </a:xfrm>
          <a:prstGeom prst="rightBrace">
            <a:avLst>
              <a:gd name="adj1" fmla="val 109918"/>
              <a:gd name="adj2" fmla="val 50000"/>
            </a:avLst>
          </a:prstGeom>
          <a:ln w="952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正方形/長方形 61"/>
          <p:cNvSpPr/>
          <p:nvPr/>
        </p:nvSpPr>
        <p:spPr>
          <a:xfrm>
            <a:off x="5445522" y="6274871"/>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63" name="正方形/長方形 62"/>
          <p:cNvSpPr/>
          <p:nvPr/>
        </p:nvSpPr>
        <p:spPr>
          <a:xfrm>
            <a:off x="6187334" y="6287827"/>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cxnSp>
        <p:nvCxnSpPr>
          <p:cNvPr id="64" name="直線矢印コネクタ 63"/>
          <p:cNvCxnSpPr/>
          <p:nvPr/>
        </p:nvCxnSpPr>
        <p:spPr>
          <a:xfrm flipV="1">
            <a:off x="4958105" y="5555252"/>
            <a:ext cx="1584000" cy="6840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5" name="右矢印 64"/>
          <p:cNvSpPr/>
          <p:nvPr/>
        </p:nvSpPr>
        <p:spPr>
          <a:xfrm rot="20184573">
            <a:off x="5111662" y="5847608"/>
            <a:ext cx="1260000" cy="108000"/>
          </a:xfrm>
          <a:prstGeom prst="rightArrow">
            <a:avLst>
              <a:gd name="adj1" fmla="val 100000"/>
              <a:gd name="adj2" fmla="val 0"/>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実質経済成長率：約</a:t>
            </a:r>
            <a:r>
              <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％程度</a:t>
            </a:r>
            <a:endPar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endParaRPr>
          </a:p>
        </p:txBody>
      </p:sp>
      <p:sp>
        <p:nvSpPr>
          <p:cNvPr id="66" name="正方形/長方形 65"/>
          <p:cNvSpPr/>
          <p:nvPr/>
        </p:nvSpPr>
        <p:spPr>
          <a:xfrm>
            <a:off x="216560" y="3964810"/>
            <a:ext cx="2325308" cy="2330960"/>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lvl="0" indent="-179388">
              <a:lnSpc>
                <a:spcPts val="1900"/>
              </a:lnSpc>
              <a:defRPr/>
            </a:pPr>
            <a:r>
              <a:rPr kumimoji="1" lang="ja-JP" altLang="en-US" sz="1300" dirty="0">
                <a:solidFill>
                  <a:prstClr val="black"/>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大阪の</a:t>
            </a:r>
            <a:r>
              <a:rPr kumimoji="1" lang="en-US" altLang="ja-JP" sz="1300" noProof="0" dirty="0">
                <a:solidFill>
                  <a:prstClr val="black"/>
                </a:solidFill>
                <a:latin typeface="BIZ UDゴシック" panose="020B0400000000000000" pitchFamily="49" charset="-128"/>
                <a:ea typeface="BIZ UDゴシック" panose="020B0400000000000000" pitchFamily="49" charset="-128"/>
              </a:rPr>
              <a:t>GDP</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2040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en-US" altLang="ja-JP" sz="1300" b="1" noProof="0" dirty="0">
                <a:solidFill>
                  <a:prstClr val="black"/>
                </a:solidFill>
                <a:latin typeface="BIZ UDゴシック" panose="020B0400000000000000" pitchFamily="49" charset="-128"/>
                <a:ea typeface="BIZ UDゴシック" panose="020B0400000000000000" pitchFamily="49" charset="-128"/>
              </a:rPr>
              <a:t>1.5</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2050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ja-JP" altLang="en-US" sz="1300" b="1" dirty="0">
                <a:solidFill>
                  <a:prstClr val="black"/>
                </a:solidFill>
                <a:latin typeface="BIZ UDゴシック" panose="020B0400000000000000" pitchFamily="49" charset="-128"/>
                <a:ea typeface="BIZ UDゴシック" panose="020B0400000000000000" pitchFamily="49" charset="-128"/>
              </a:rPr>
              <a:t>２</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179388" lvl="0" indent="-179388">
              <a:lnSpc>
                <a:spcPts val="1900"/>
              </a:lnSpc>
              <a:defRPr/>
            </a:pPr>
            <a:r>
              <a:rPr kumimoji="1" lang="ja-JP" altLang="en-US" sz="1300" b="1" dirty="0">
                <a:solidFill>
                  <a:prstClr val="black"/>
                </a:solidFill>
                <a:latin typeface="BIZ UDゴシック" panose="020B0400000000000000" pitchFamily="49" charset="-128"/>
                <a:ea typeface="BIZ UDゴシック" panose="020B0400000000000000" pitchFamily="49" charset="-128"/>
              </a:rPr>
              <a:t>　（スイス一国並み）</a:t>
            </a:r>
            <a:r>
              <a:rPr kumimoji="1" lang="ja-JP" altLang="en-US" sz="1300" dirty="0">
                <a:solidFill>
                  <a:prstClr val="black"/>
                </a:solidFill>
                <a:latin typeface="BIZ UDゴシック" panose="020B0400000000000000" pitchFamily="49" charset="-128"/>
                <a:ea typeface="BIZ UDゴシック" panose="020B0400000000000000" pitchFamily="49" charset="-128"/>
              </a:rPr>
              <a:t>へと</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ja-JP" altLang="en-US"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拡大。</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900"/>
              </a:lnSpc>
              <a:spcBef>
                <a:spcPts val="90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ja-JP" altLang="en-US" sz="1300" dirty="0">
                <a:solidFill>
                  <a:prstClr val="black"/>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国内シェアにおいても</a:t>
            </a:r>
            <a:r>
              <a:rPr kumimoji="1" lang="ja-JP" altLang="en-US" sz="1300" dirty="0" err="1">
                <a:solidFill>
                  <a:prstClr val="black"/>
                </a:solidFill>
                <a:latin typeface="BIZ UDゴシック" panose="020B0400000000000000" pitchFamily="49" charset="-128"/>
                <a:ea typeface="BIZ UDゴシック" panose="020B0400000000000000" pitchFamily="49" charset="-128"/>
              </a:rPr>
              <a:t>、</a:t>
            </a:r>
            <a:r>
              <a:rPr kumimoji="1" lang="ja-JP" altLang="en-US" sz="1300" dirty="0">
                <a:solidFill>
                  <a:prstClr val="black"/>
                </a:solidFill>
                <a:latin typeface="BIZ UDゴシック" panose="020B0400000000000000" pitchFamily="49" charset="-128"/>
                <a:ea typeface="BIZ UDゴシック" panose="020B0400000000000000" pitchFamily="49" charset="-128"/>
              </a:rPr>
              <a:t> </a:t>
            </a:r>
            <a:endParaRPr kumimoji="1" lang="en-US" altLang="ja-JP" sz="1300" dirty="0">
              <a:solidFill>
                <a:prstClr val="black"/>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a:t>
            </a: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・大阪として</a:t>
            </a:r>
            <a:r>
              <a:rPr kumimoji="1" lang="ja-JP" altLang="en-US" sz="1300" b="1" dirty="0">
                <a:solidFill>
                  <a:schemeClr val="tx1"/>
                </a:solidFill>
                <a:latin typeface="BIZ UDゴシック" panose="020B0400000000000000" pitchFamily="49" charset="-128"/>
                <a:ea typeface="BIZ UDゴシック" panose="020B0400000000000000" pitchFamily="49" charset="-128"/>
              </a:rPr>
              <a:t>愛知 </a:t>
            </a:r>
            <a:endParaRPr kumimoji="1" lang="en-US" altLang="ja-JP" sz="1300" b="1" dirty="0">
              <a:solidFill>
                <a:schemeClr val="tx1"/>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dirty="0">
                <a:solidFill>
                  <a:schemeClr val="tx1"/>
                </a:solidFill>
                <a:latin typeface="BIZ UDゴシック" panose="020B0400000000000000" pitchFamily="49" charset="-128"/>
                <a:ea typeface="BIZ UDゴシック" panose="020B0400000000000000" pitchFamily="49" charset="-128"/>
              </a:rPr>
              <a:t>を引き離し、東京に次ぐ</a:t>
            </a:r>
            <a:endParaRPr kumimoji="1" lang="en-US" altLang="ja-JP" sz="1300" b="1" dirty="0">
              <a:solidFill>
                <a:schemeClr val="tx1"/>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1" lang="ja-JP" altLang="en-US"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ポジションを確立</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p:txBody>
      </p:sp>
      <p:sp>
        <p:nvSpPr>
          <p:cNvPr id="67" name="正方形/長方形 66"/>
          <p:cNvSpPr/>
          <p:nvPr/>
        </p:nvSpPr>
        <p:spPr>
          <a:xfrm>
            <a:off x="186297" y="3437989"/>
            <a:ext cx="8733030" cy="3348000"/>
          </a:xfrm>
          <a:prstGeom prst="rect">
            <a:avLst/>
          </a:prstGeom>
          <a:no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正方形/長方形 67"/>
          <p:cNvSpPr/>
          <p:nvPr/>
        </p:nvSpPr>
        <p:spPr>
          <a:xfrm>
            <a:off x="168663" y="3304450"/>
            <a:ext cx="3132000" cy="216000"/>
          </a:xfrm>
          <a:prstGeom prst="rect">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数値目標（</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シェア）の全体イメージ</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
        <p:nvSpPr>
          <p:cNvPr id="69" name="正方形/長方形 68"/>
          <p:cNvSpPr/>
          <p:nvPr/>
        </p:nvSpPr>
        <p:spPr>
          <a:xfrm>
            <a:off x="7634695" y="6436482"/>
            <a:ext cx="1283902" cy="21496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各都市の現状のシェア比較に</a:t>
            </a:r>
            <a:endParaRPr kumimoji="1" lang="en-US" altLang="ja-JP" sz="600" dirty="0">
              <a:solidFill>
                <a:schemeClr val="tx1"/>
              </a:solidFill>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大阪の目標達成時のシェアを追記</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 name="左大かっこ 2"/>
          <p:cNvSpPr/>
          <p:nvPr/>
        </p:nvSpPr>
        <p:spPr>
          <a:xfrm>
            <a:off x="7674755" y="6427042"/>
            <a:ext cx="73472" cy="24729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右大かっこ 3"/>
          <p:cNvSpPr/>
          <p:nvPr/>
        </p:nvSpPr>
        <p:spPr>
          <a:xfrm>
            <a:off x="8796350" y="6417092"/>
            <a:ext cx="66025" cy="240708"/>
          </a:xfrm>
          <a:prstGeom prst="righ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011890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2710" y="-26088"/>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交通・まちづくり</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6" name="表 5"/>
          <p:cNvGraphicFramePr>
            <a:graphicFrameLocks noGrp="1"/>
          </p:cNvGraphicFramePr>
          <p:nvPr/>
        </p:nvGraphicFramePr>
        <p:xfrm>
          <a:off x="374161" y="254905"/>
          <a:ext cx="4201886" cy="60350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投資の面でも「</a:t>
                      </a:r>
                      <a:r>
                        <a:rPr kumimoji="1" lang="ja-JP" altLang="en-US" sz="900" b="1" u="sng" dirty="0">
                          <a:latin typeface="BIZ UDゴシック" panose="020B0400000000000000" pitchFamily="49" charset="-128"/>
                          <a:ea typeface="BIZ UDゴシック" panose="020B0400000000000000" pitchFamily="49" charset="-128"/>
                        </a:rPr>
                        <a:t>新たな需要の掘り起こしができるかどうか</a:t>
                      </a:r>
                      <a:r>
                        <a:rPr kumimoji="1" lang="ja-JP" altLang="en-US" sz="900" dirty="0">
                          <a:latin typeface="BIZ UDゴシック" panose="020B0400000000000000" pitchFamily="49" charset="-128"/>
                          <a:ea typeface="BIZ UDゴシック" panose="020B0400000000000000" pitchFamily="49" charset="-128"/>
                        </a:rPr>
                        <a:t>」は重要なポイント。例えば、地域のショッピングモールなどは新たな雇用や消費を生み出しており、こうしたことは、外からもってきた需要ではなく、地域で新たに掘り起こされたもの。とりわけ、</a:t>
                      </a:r>
                      <a:r>
                        <a:rPr kumimoji="1" lang="ja-JP" altLang="en-US" sz="900" b="1" u="sng" dirty="0">
                          <a:latin typeface="BIZ UDゴシック" panose="020B0400000000000000" pitchFamily="49" charset="-128"/>
                          <a:ea typeface="BIZ UDゴシック" panose="020B0400000000000000" pitchFamily="49" charset="-128"/>
                        </a:rPr>
                        <a:t>交通インフラ</a:t>
                      </a:r>
                      <a:r>
                        <a:rPr kumimoji="1" lang="ja-JP" altLang="en-US" sz="900" dirty="0">
                          <a:latin typeface="BIZ UDゴシック" panose="020B0400000000000000" pitchFamily="49" charset="-128"/>
                          <a:ea typeface="BIZ UDゴシック" panose="020B0400000000000000" pitchFamily="49" charset="-128"/>
                        </a:rPr>
                        <a:t>に関しては、大阪は、東京だけでなく、愛知に比べても</a:t>
                      </a:r>
                      <a:r>
                        <a:rPr kumimoji="1" lang="ja-JP" altLang="en-US" sz="900" b="1" u="sng" dirty="0">
                          <a:latin typeface="BIZ UDゴシック" panose="020B0400000000000000" pitchFamily="49" charset="-128"/>
                          <a:ea typeface="BIZ UDゴシック" panose="020B0400000000000000" pitchFamily="49" charset="-128"/>
                        </a:rPr>
                        <a:t>まだまだ充実を図る余地がある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67384512"/>
                  </a:ext>
                </a:extLst>
              </a:tr>
              <a:tr h="344079">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公共交通機関が整備され、</a:t>
                      </a:r>
                      <a:r>
                        <a:rPr kumimoji="1" lang="ja-JP" altLang="en-US" sz="900" b="1" u="sng" dirty="0">
                          <a:latin typeface="BIZ UDゴシック" panose="020B0400000000000000" pitchFamily="49" charset="-128"/>
                          <a:ea typeface="BIZ UDゴシック" panose="020B0400000000000000" pitchFamily="49" charset="-128"/>
                        </a:rPr>
                        <a:t>狭い範囲に様々な必要な都市機能を集中</a:t>
                      </a:r>
                      <a:r>
                        <a:rPr kumimoji="1" lang="ja-JP" altLang="en-US" sz="900" dirty="0">
                          <a:latin typeface="BIZ UDゴシック" panose="020B0400000000000000" pitchFamily="49" charset="-128"/>
                          <a:ea typeface="BIZ UDゴシック" panose="020B0400000000000000" pitchFamily="49" charset="-128"/>
                        </a:rPr>
                        <a:t>させること（コンパクトプラスネットワーク）で職住近接がかなえられる。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大阪は、日本の中でも</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公共交通の利便性に優れている</a:t>
                      </a:r>
                      <a:r>
                        <a:rPr kumimoji="1" lang="ja-JP" altLang="en-US" sz="900" dirty="0">
                          <a:solidFill>
                            <a:schemeClr val="tx1"/>
                          </a:solidFill>
                          <a:latin typeface="BIZ UDゴシック" panose="020B0400000000000000" pitchFamily="49" charset="-128"/>
                          <a:ea typeface="BIZ UDゴシック" panose="020B0400000000000000" pitchFamily="49" charset="-128"/>
                        </a:rPr>
                        <a:t>ことをもっと売りにして強調してもいいのではないか。また、スローモビリティも重要な役割。環境面でも新しい交通手段になる。</a:t>
                      </a:r>
                      <a:endParaRPr kumimoji="1"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50538131"/>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一定の料金で利用できる</a:t>
                      </a:r>
                      <a:r>
                        <a:rPr kumimoji="1" lang="en-US" altLang="ja-JP" sz="900" b="1" u="sng"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900" dirty="0">
                          <a:solidFill>
                            <a:schemeClr val="tx1"/>
                          </a:solidFill>
                          <a:latin typeface="BIZ UDゴシック" panose="020B0400000000000000" pitchFamily="49" charset="-128"/>
                          <a:ea typeface="BIZ UDゴシック" panose="020B0400000000000000" pitchFamily="49" charset="-128"/>
                        </a:rPr>
                        <a:t>のシステムがあれば、公共交通を使う人も増え、環境にも優しいまちになる。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13671716"/>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日本では、公共交通を複数の会社が運営しており、乗り換えるたびに料金が加算される。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ゾーン内はどの路線を使っても料金を統一</a:t>
                      </a:r>
                      <a:r>
                        <a:rPr kumimoji="1" lang="ja-JP" altLang="en-US" sz="900" dirty="0">
                          <a:solidFill>
                            <a:schemeClr val="tx1"/>
                          </a:solidFill>
                          <a:latin typeface="BIZ UDゴシック" panose="020B0400000000000000" pitchFamily="49" charset="-128"/>
                          <a:ea typeface="BIZ UDゴシック" panose="020B0400000000000000" pitchFamily="49" charset="-128"/>
                        </a:rPr>
                        <a:t>し、海外都市のように採算が取れない場合は行政が負担して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公共交通料金を安くするということも住みやすいまちにつながる</a:t>
                      </a:r>
                      <a:r>
                        <a:rPr kumimoji="1" lang="ja-JP" altLang="en-US" sz="900" u="sng" dirty="0">
                          <a:solidFill>
                            <a:schemeClr val="tx1"/>
                          </a:solidFill>
                          <a:latin typeface="BIZ UDゴシック" panose="020B0400000000000000" pitchFamily="49" charset="-128"/>
                          <a:ea typeface="BIZ UDゴシック" panose="020B0400000000000000" pitchFamily="49" charset="-128"/>
                        </a:rPr>
                        <a:t>。</a:t>
                      </a:r>
                      <a:r>
                        <a:rPr kumimoji="1" lang="en-US" altLang="ja-JP" sz="900" b="1" u="sng"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が解決策</a:t>
                      </a:r>
                      <a:r>
                        <a:rPr kumimoji="1" lang="ja-JP" altLang="en-US" sz="900" dirty="0">
                          <a:solidFill>
                            <a:schemeClr val="tx1"/>
                          </a:solidFill>
                          <a:latin typeface="BIZ UDゴシック" panose="020B0400000000000000" pitchFamily="49" charset="-128"/>
                          <a:ea typeface="BIZ UDゴシック" panose="020B0400000000000000" pitchFamily="49" charset="-128"/>
                        </a:rPr>
                        <a:t>になる。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9136305"/>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必要な都市機能を大阪府がある程度コントロールし、</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複数の市町村で立地誘導の方針を考える</a:t>
                      </a:r>
                      <a:r>
                        <a:rPr kumimoji="1" lang="ja-JP" altLang="en-US" sz="900" dirty="0">
                          <a:solidFill>
                            <a:prstClr val="black"/>
                          </a:solidFill>
                          <a:latin typeface="BIZ UDゴシック" panose="020B0400000000000000" pitchFamily="49" charset="-128"/>
                          <a:ea typeface="BIZ UDゴシック" panose="020B0400000000000000" pitchFamily="49" charset="-128"/>
                        </a:rPr>
                        <a:t>ことが、公共施設マネジメントの観点から望ましい。</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61376247"/>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御堂筋の全面歩行者化が実現すれば、</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大阪のシンボルロードとしてふさわしい</a:t>
                      </a:r>
                      <a:r>
                        <a:rPr kumimoji="1" lang="ja-JP" altLang="en-US" sz="900" dirty="0">
                          <a:solidFill>
                            <a:schemeClr val="tx1"/>
                          </a:solidFill>
                          <a:latin typeface="BIZ UDゴシック" panose="020B0400000000000000" pitchFamily="49" charset="-128"/>
                          <a:ea typeface="BIZ UDゴシック" panose="020B0400000000000000" pitchFamily="49" charset="-128"/>
                        </a:rPr>
                        <a:t>ものになる。国内外からも注目される取組。</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69396048"/>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大阪の交通は、地元以外の人が使いやすいとはいえない。</a:t>
                      </a:r>
                      <a:r>
                        <a:rPr kumimoji="1" lang="ja-JP" altLang="en-US" sz="900" b="1" u="sng" dirty="0">
                          <a:latin typeface="BIZ UDゴシック" panose="020B0400000000000000" pitchFamily="49" charset="-128"/>
                          <a:ea typeface="BIZ UDゴシック" panose="020B0400000000000000" pitchFamily="49" charset="-128"/>
                        </a:rPr>
                        <a:t>アクセシビリティを向上させることが重要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12930085"/>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インフラ整備をはじめ都市計画については、人口減少を踏まえ、</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量的拡大ではなく質的な観点から魅力あるものに</a:t>
                      </a:r>
                      <a:r>
                        <a:rPr kumimoji="1" lang="ja-JP" altLang="en-US" sz="900" dirty="0">
                          <a:solidFill>
                            <a:prstClr val="black"/>
                          </a:solidFill>
                          <a:latin typeface="BIZ UDゴシック" panose="020B0400000000000000" pitchFamily="49" charset="-128"/>
                          <a:ea typeface="BIZ UDゴシック" panose="020B0400000000000000" pitchFamily="49" charset="-128"/>
                        </a:rPr>
                        <a:t>していく必要。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71774044"/>
                  </a:ext>
                </a:extLst>
              </a:tr>
              <a:tr h="160927">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老朽化しているインフラの維持・更新</a:t>
                      </a:r>
                      <a:r>
                        <a:rPr kumimoji="1" lang="ja-JP" altLang="en-US" sz="900" dirty="0">
                          <a:latin typeface="BIZ UDゴシック" panose="020B0400000000000000" pitchFamily="49" charset="-128"/>
                          <a:ea typeface="BIZ UDゴシック" panose="020B0400000000000000" pitchFamily="49" charset="-128"/>
                        </a:rPr>
                        <a:t>も重要な視点。</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72211978"/>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おおむね一つの市町村に一つの拠点が形成されるのが望ましいが、</a:t>
                      </a:r>
                      <a:r>
                        <a:rPr kumimoji="1" lang="ja-JP" altLang="en-US" sz="900" b="1" u="sng" dirty="0">
                          <a:latin typeface="BIZ UDゴシック" panose="020B0400000000000000" pitchFamily="49" charset="-128"/>
                          <a:ea typeface="BIZ UDゴシック" panose="020B0400000000000000" pitchFamily="49" charset="-128"/>
                        </a:rPr>
                        <a:t>難しい場合は、複数の市町村が集まった広域圏で必要となる都市機能を整理</a:t>
                      </a:r>
                      <a:r>
                        <a:rPr kumimoji="1" lang="ja-JP" altLang="en-US" sz="900" dirty="0">
                          <a:latin typeface="BIZ UDゴシック" panose="020B0400000000000000" pitchFamily="49" charset="-128"/>
                          <a:ea typeface="BIZ UDゴシック" panose="020B0400000000000000" pitchFamily="49" charset="-128"/>
                        </a:rPr>
                        <a:t>していくことが重要。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5595822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コロナ禍でのリモートワークの拡大なども踏まえたうえで、</a:t>
                      </a:r>
                      <a:r>
                        <a:rPr kumimoji="1" lang="ja-JP" altLang="en-US" sz="900" b="1" u="sng" dirty="0">
                          <a:latin typeface="BIZ UDゴシック" panose="020B0400000000000000" pitchFamily="49" charset="-128"/>
                          <a:ea typeface="BIZ UDゴシック" panose="020B0400000000000000" pitchFamily="49" charset="-128"/>
                        </a:rPr>
                        <a:t>生活圏における人中心の暮らしやすいまちづくり、いわゆる「ウォーカブルシティ」を実現していくことが重要。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0541458"/>
                  </a:ext>
                </a:extLst>
              </a:tr>
            </a:tbl>
          </a:graphicData>
        </a:graphic>
      </p:graphicFrame>
      <p:graphicFrame>
        <p:nvGraphicFramePr>
          <p:cNvPr id="7" name="表 6"/>
          <p:cNvGraphicFramePr>
            <a:graphicFrameLocks noGrp="1"/>
          </p:cNvGraphicFramePr>
          <p:nvPr/>
        </p:nvGraphicFramePr>
        <p:xfrm>
          <a:off x="4743623" y="276999"/>
          <a:ext cx="4201886" cy="242036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ウェルビーイングを高めるには、</a:t>
                      </a:r>
                      <a:r>
                        <a:rPr kumimoji="1" lang="ja-JP" altLang="en-US" sz="900" b="1" u="sng" dirty="0">
                          <a:latin typeface="BIZ UDゴシック" panose="020B0400000000000000" pitchFamily="49" charset="-128"/>
                          <a:ea typeface="BIZ UDゴシック" panose="020B0400000000000000" pitchFamily="49" charset="-128"/>
                        </a:rPr>
                        <a:t>チャレンジする人が、子育てや保育を含めてちゃんと生活できることが必要</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241507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安心して子育てができ、その子が中高生の時にしっかりと学べる環境</a:t>
                      </a:r>
                      <a:r>
                        <a:rPr kumimoji="1" lang="ja-JP" altLang="en-US" sz="900" dirty="0">
                          <a:latin typeface="BIZ UDゴシック" panose="020B0400000000000000" pitchFamily="49" charset="-128"/>
                          <a:ea typeface="BIZ UDゴシック" panose="020B0400000000000000" pitchFamily="49" charset="-128"/>
                        </a:rPr>
                        <a:t>がきちんと備わっている都市であることが重要ではないか。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264313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企業型保育所など</a:t>
                      </a:r>
                      <a:r>
                        <a:rPr kumimoji="1" lang="ja-JP" altLang="en-US" sz="900" b="1" u="sng" dirty="0">
                          <a:latin typeface="BIZ UDゴシック" panose="020B0400000000000000" pitchFamily="49" charset="-128"/>
                          <a:ea typeface="BIZ UDゴシック" panose="020B0400000000000000" pitchFamily="49" charset="-128"/>
                        </a:rPr>
                        <a:t>社会的分野における創業や参入</a:t>
                      </a:r>
                      <a:r>
                        <a:rPr kumimoji="1" lang="ja-JP" altLang="en-US" sz="900" dirty="0">
                          <a:latin typeface="BIZ UDゴシック" panose="020B0400000000000000" pitchFamily="49" charset="-128"/>
                          <a:ea typeface="BIZ UDゴシック" panose="020B0400000000000000" pitchFamily="49" charset="-128"/>
                        </a:rPr>
                        <a:t>は、ニーズに合ったサービスが提供されるなど、女性の選択肢を増やすことにつながるのではないか。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333591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治安や教育などの弱みを分析し、どのように解決するか検討が必要であり、こうした問題は、所得に起因する部分があるのではないか。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84282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シティズンシップ教育・デジタルシティズンシップ教育</a:t>
                      </a:r>
                      <a:r>
                        <a:rPr kumimoji="1" lang="ja-JP" altLang="en-US" sz="900" dirty="0">
                          <a:solidFill>
                            <a:schemeClr val="tx1"/>
                          </a:solidFill>
                          <a:latin typeface="BIZ UDゴシック" panose="020B0400000000000000" pitchFamily="49" charset="-128"/>
                          <a:ea typeface="BIZ UDゴシック" panose="020B0400000000000000" pitchFamily="49" charset="-128"/>
                        </a:rPr>
                        <a:t>を積極的に行うことで、都市の魅力を高め、若い人の社会参加にもつながる。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2700650"/>
                  </a:ext>
                </a:extLst>
              </a:tr>
            </a:tbl>
          </a:graphicData>
        </a:graphic>
      </p:graphicFrame>
      <p:sp>
        <p:nvSpPr>
          <p:cNvPr id="8" name="テキスト ボックス 7"/>
          <p:cNvSpPr txBox="1"/>
          <p:nvPr/>
        </p:nvSpPr>
        <p:spPr>
          <a:xfrm>
            <a:off x="4576048" y="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子育て・教育</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9" name="表 8"/>
          <p:cNvGraphicFramePr>
            <a:graphicFrameLocks noGrp="1"/>
          </p:cNvGraphicFramePr>
          <p:nvPr/>
        </p:nvGraphicFramePr>
        <p:xfrm>
          <a:off x="4743623" y="3032581"/>
          <a:ext cx="4201886" cy="3649212"/>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318866902"/>
                    </a:ext>
                  </a:extLst>
                </a:gridCol>
                <a:gridCol w="208280">
                  <a:extLst>
                    <a:ext uri="{9D8B030D-6E8A-4147-A177-3AD203B41FA5}">
                      <a16:colId xmlns:a16="http://schemas.microsoft.com/office/drawing/2014/main" val="1318652249"/>
                    </a:ext>
                  </a:extLst>
                </a:gridCol>
                <a:gridCol w="3461391">
                  <a:extLst>
                    <a:ext uri="{9D8B030D-6E8A-4147-A177-3AD203B41FA5}">
                      <a16:colId xmlns:a16="http://schemas.microsoft.com/office/drawing/2014/main" val="1795273758"/>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サーキュラーエコノミー</a:t>
                      </a:r>
                      <a:r>
                        <a:rPr kumimoji="1" lang="ja-JP" altLang="en-US" sz="900" dirty="0">
                          <a:latin typeface="BIZ UDゴシック" panose="020B0400000000000000" pitchFamily="49" charset="-128"/>
                          <a:ea typeface="BIZ UDゴシック" panose="020B0400000000000000" pitchFamily="49" charset="-128"/>
                        </a:rPr>
                        <a:t>を成し遂げていく際に、</a:t>
                      </a:r>
                      <a:r>
                        <a:rPr kumimoji="1" lang="ja-JP" altLang="en-US" sz="900" b="1" u="sng" dirty="0">
                          <a:latin typeface="BIZ UDゴシック" panose="020B0400000000000000" pitchFamily="49" charset="-128"/>
                          <a:ea typeface="BIZ UDゴシック" panose="020B0400000000000000" pitchFamily="49" charset="-128"/>
                        </a:rPr>
                        <a:t>企業横断で取り組んでいく仕組み</a:t>
                      </a:r>
                      <a:r>
                        <a:rPr kumimoji="1" lang="ja-JP" altLang="en-US" sz="900" dirty="0">
                          <a:latin typeface="BIZ UDゴシック" panose="020B0400000000000000" pitchFamily="49" charset="-128"/>
                          <a:ea typeface="BIZ UDゴシック" panose="020B0400000000000000" pitchFamily="49" charset="-128"/>
                        </a:rPr>
                        <a:t>があればよいのではないか。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581715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サーキュラーエコノミーを条例等で進める</a:t>
                      </a:r>
                      <a:r>
                        <a:rPr kumimoji="1" lang="ja-JP" altLang="en-US" sz="900" dirty="0">
                          <a:solidFill>
                            <a:schemeClr val="tx1"/>
                          </a:solidFill>
                          <a:latin typeface="BIZ UDゴシック" panose="020B0400000000000000" pitchFamily="49" charset="-128"/>
                          <a:ea typeface="BIZ UDゴシック" panose="020B0400000000000000" pitchFamily="49" charset="-128"/>
                        </a:rPr>
                        <a:t>ことでインパクトを出していくことが重要ではないか。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365218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大きなグランドデザインの中で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環境配慮型の都市をどう作っていくのか</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1618363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環境問題について</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、まちづくりと一体となった地域づくりと併せ、大阪らしさを打ち出す率先行動に対し、財政支援の裏づけがなければ実行に移すのは難しい、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大阪らしさを打ち出すに当たって国の施策に乗っているようなものであれば、国に対し財政支援を大阪から求めていくことが必要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944222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脱炭素を考えたとき、</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1" lang="ja-JP" altLang="en-US" sz="9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再エネ、電化といったキーワードの下に、</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地域の視点をどう生かし脱炭素に向けた都市づくりを考えていくのか</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2233348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大阪の強みとして生かせるような政策提案を考えるうえで、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環境分野からの厳しい結果を今後どのように副首都に向けて向き合っていくのかが課題</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6453250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これからの都市は、量的な拡大を求めるのではなく、質的な向上をどう求めていくかを考えないと持続可能ではない、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質的向上が図れるような分野に投資を呼び込み、サステナブルにしていくためにはどうすればよいかの視点が必要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7940836"/>
                  </a:ext>
                </a:extLst>
              </a:tr>
            </a:tbl>
          </a:graphicData>
        </a:graphic>
      </p:graphicFrame>
      <p:sp>
        <p:nvSpPr>
          <p:cNvPr id="10" name="テキスト ボックス 9"/>
          <p:cNvSpPr txBox="1"/>
          <p:nvPr/>
        </p:nvSpPr>
        <p:spPr>
          <a:xfrm>
            <a:off x="4576047" y="275558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環境・持続可能性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2" name="スライド番号プレースホルダー 1"/>
          <p:cNvSpPr>
            <a:spLocks noGrp="1"/>
          </p:cNvSpPr>
          <p:nvPr>
            <p:ph type="sldNum" sz="quarter" idx="12"/>
          </p:nvPr>
        </p:nvSpPr>
        <p:spPr>
          <a:xfrm>
            <a:off x="8444551" y="65712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802726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④行政の体制に関すること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2831324797"/>
              </p:ext>
            </p:extLst>
          </p:nvPr>
        </p:nvGraphicFramePr>
        <p:xfrm>
          <a:off x="350730" y="855527"/>
          <a:ext cx="4201886" cy="583640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統合機関の機能強化といった</a:t>
                      </a:r>
                      <a:r>
                        <a:rPr kumimoji="1" lang="ja-JP" altLang="en-US" sz="900" b="1" u="sng" dirty="0">
                          <a:latin typeface="BIZ UDゴシック" panose="020B0400000000000000" pitchFamily="49" charset="-128"/>
                          <a:ea typeface="BIZ UDゴシック" panose="020B0400000000000000" pitchFamily="49" charset="-128"/>
                        </a:rPr>
                        <a:t>府市一体の政策は重要</a:t>
                      </a:r>
                      <a:r>
                        <a:rPr kumimoji="1" lang="ja-JP" altLang="en-US" sz="900" dirty="0">
                          <a:latin typeface="BIZ UDゴシック" panose="020B0400000000000000" pitchFamily="49" charset="-128"/>
                          <a:ea typeface="BIZ UDゴシック" panose="020B0400000000000000" pitchFamily="49" charset="-128"/>
                        </a:rPr>
                        <a:t>であり、一体的にできるものは先行的に進めていくことが大事。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広域行政機能を持つ消防や水道などの</a:t>
                      </a:r>
                      <a:r>
                        <a:rPr kumimoji="1" lang="ja-JP" altLang="en-US" sz="900" b="1" u="sng" dirty="0">
                          <a:latin typeface="BIZ UDゴシック" panose="020B0400000000000000" pitchFamily="49" charset="-128"/>
                          <a:ea typeface="BIZ UDゴシック" panose="020B0400000000000000" pitchFamily="49" charset="-128"/>
                        </a:rPr>
                        <a:t>生活圏と密接に関わる分野</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大阪を中心としたエリアでどういった連携を図っていくべきか</a:t>
                      </a:r>
                      <a:r>
                        <a:rPr kumimoji="1" lang="ja-JP" altLang="en-US" sz="900" dirty="0">
                          <a:latin typeface="BIZ UDゴシック" panose="020B0400000000000000" pitchFamily="49" charset="-128"/>
                          <a:ea typeface="BIZ UDゴシック" panose="020B0400000000000000" pitchFamily="49" charset="-128"/>
                        </a:rPr>
                        <a:t>という考え方もある。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経済活動が行政区域を越えて広がっているという現実を整理したうえで、そのずれの解決は</a:t>
                      </a:r>
                      <a:r>
                        <a:rPr kumimoji="1" lang="ja-JP" altLang="en-US" sz="900" b="1" u="sng" dirty="0">
                          <a:latin typeface="BIZ UDゴシック" panose="020B0400000000000000" pitchFamily="49" charset="-128"/>
                          <a:ea typeface="BIZ UDゴシック" panose="020B0400000000000000" pitchFamily="49" charset="-128"/>
                        </a:rPr>
                        <a:t>府市一体、近隣自治体との連携、圏域を作って対応</a:t>
                      </a:r>
                      <a:r>
                        <a:rPr kumimoji="1" lang="ja-JP" altLang="en-US" sz="900" dirty="0">
                          <a:latin typeface="BIZ UDゴシック" panose="020B0400000000000000" pitchFamily="49" charset="-128"/>
                          <a:ea typeface="BIZ UDゴシック" panose="020B0400000000000000" pitchFamily="49" charset="-128"/>
                        </a:rPr>
                        <a:t>していくなどを考えていくことが手立てになるのではないか。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府市の一体性は政治的な要素によって成り立っている部分がある。</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大阪の長期的な戦略を考えるということになった場合には、制度によって担保する仕組みを考えなければいけない</a:t>
                      </a: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。都構想というわけではなく、調整の仕組みをきちんと作ることが必要。</a:t>
                      </a:r>
                      <a:endParaRPr kumimoji="1" lang="en-US" altLang="ja-JP" sz="900" b="0"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2937267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将来像を共有するような計画策定を、共同で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行ってはどうか。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大阪市が通勤通学の目的地となっていることを生かし、</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行政窓口などでの遠隔地連携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を考えてはどうか。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自治体情報システムの標準化</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により、同じような方向での情報の管理・利活用ができれば、相互の状況が可視化され、お互いの正確な意見が入りやすくなる。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325209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自治機能の維持が厳しい町村が他に委ねることを選択した事務は、</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府による垂直補完、大阪市による水平連携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で引き受ける必要。</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5759366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自分たちでは難しい分野から連携が広がり、次の段階として、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より積極的に事務の効率化や地域の発展を考えた連携など成長につながる仕組みを検討していくことが必要。</a:t>
                      </a:r>
                      <a:endPar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7059997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そのまちの特色や独自性を生かしながら住民に働きかけ</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るなど、地域のウェルビーイングを高める取組が必要ではないか</a:t>
                      </a:r>
                      <a:r>
                        <a:rPr kumimoji="1" lang="ja-JP" altLang="en-US" sz="105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05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8140750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中核市でなくてもよいので、</a:t>
                      </a:r>
                      <a:r>
                        <a:rPr kumimoji="1" lang="ja-JP" altLang="en-US" sz="900" b="1" u="sng" dirty="0">
                          <a:latin typeface="BIZ UDゴシック" panose="020B0400000000000000" pitchFamily="49" charset="-128"/>
                          <a:ea typeface="BIZ UDゴシック" panose="020B0400000000000000" pitchFamily="49" charset="-128"/>
                        </a:rPr>
                        <a:t>中核市規模にあたる</a:t>
                      </a:r>
                      <a:r>
                        <a:rPr kumimoji="1" lang="en-US" altLang="ja-JP" sz="900" b="1" u="sng" dirty="0">
                          <a:latin typeface="BIZ UDゴシック" panose="020B0400000000000000" pitchFamily="49" charset="-128"/>
                          <a:ea typeface="BIZ UDゴシック" panose="020B0400000000000000" pitchFamily="49" charset="-128"/>
                        </a:rPr>
                        <a:t>30</a:t>
                      </a:r>
                      <a:r>
                        <a:rPr kumimoji="1" lang="ja-JP" altLang="en-US" sz="900" b="1" u="sng" dirty="0">
                          <a:latin typeface="BIZ UDゴシック" panose="020B0400000000000000" pitchFamily="49" charset="-128"/>
                          <a:ea typeface="BIZ UDゴシック" panose="020B0400000000000000" pitchFamily="49" charset="-128"/>
                        </a:rPr>
                        <a:t>万人程度の業務処理ができる主体</a:t>
                      </a:r>
                      <a:r>
                        <a:rPr kumimoji="1" lang="ja-JP" altLang="en-US" sz="900" dirty="0">
                          <a:latin typeface="BIZ UDゴシック" panose="020B0400000000000000" pitchFamily="49" charset="-128"/>
                          <a:ea typeface="BIZ UDゴシック" panose="020B0400000000000000" pitchFamily="49" charset="-128"/>
                        </a:rPr>
                        <a:t>があるとよい。一方で、合併して中核市になる勢いは今はつかないので、業務連携を進めていくのが現実的。</a:t>
                      </a:r>
                      <a:r>
                        <a:rPr kumimoji="1" lang="ja-JP" altLang="en-US" sz="900" b="1" u="sng" dirty="0">
                          <a:latin typeface="BIZ UDゴシック" panose="020B0400000000000000" pitchFamily="49" charset="-128"/>
                          <a:ea typeface="BIZ UDゴシック" panose="020B0400000000000000" pitchFamily="49" charset="-128"/>
                        </a:rPr>
                        <a:t>実態として業務連携を進めておき、再び国の合併議論の波がきたときスムーズに移れるように準備</a:t>
                      </a:r>
                      <a:r>
                        <a:rPr kumimoji="1" lang="ja-JP" altLang="en-US" sz="900" dirty="0">
                          <a:latin typeface="BIZ UDゴシック" panose="020B0400000000000000" pitchFamily="49" charset="-128"/>
                          <a:ea typeface="BIZ UDゴシック" panose="020B0400000000000000" pitchFamily="49" charset="-128"/>
                        </a:rPr>
                        <a:t>しておくのがよい。どうしても無理なところは府の直接フォローも考えておくべき。</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2331195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市町村連携をリードしていく主体として、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広域自治体である大阪府が、広域的な観点で積極的に介入</a:t>
                      </a:r>
                      <a:r>
                        <a:rPr kumimoji="1" lang="ja-JP" altLang="en-US" sz="900" dirty="0">
                          <a:solidFill>
                            <a:schemeClr val="tx1"/>
                          </a:solidFill>
                          <a:latin typeface="BIZ UDゴシック" panose="020B0400000000000000" pitchFamily="49" charset="-128"/>
                          <a:ea typeface="BIZ UDゴシック" panose="020B0400000000000000" pitchFamily="49" charset="-128"/>
                        </a:rPr>
                        <a:t>していくということも今後求められるのではないか。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4213768"/>
                  </a:ext>
                </a:extLst>
              </a:tr>
            </a:tbl>
          </a:graphicData>
        </a:graphic>
      </p:graphicFrame>
      <p:sp>
        <p:nvSpPr>
          <p:cNvPr id="7" name="テキスト ボックス 6"/>
          <p:cNvSpPr txBox="1"/>
          <p:nvPr/>
        </p:nvSpPr>
        <p:spPr>
          <a:xfrm>
            <a:off x="162866" y="551862"/>
            <a:ext cx="4110806" cy="276999"/>
          </a:xfrm>
          <a:prstGeom prst="rect">
            <a:avLst/>
          </a:prstGeom>
          <a:noFill/>
        </p:spPr>
        <p:txBody>
          <a:bodyPr wrap="square" rtlCol="0">
            <a:spAutoFit/>
          </a:bodyPr>
          <a:lstStyle/>
          <a:p>
            <a:pPr marL="174625" lvl="0" indent="-174625">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a:t>
            </a:r>
            <a:r>
              <a:rPr lang="ja-JP" altLang="en-US" sz="1200" dirty="0">
                <a:solidFill>
                  <a:prstClr val="black"/>
                </a:solidFill>
                <a:latin typeface="BIZ UDゴシック" panose="020B0400000000000000" pitchFamily="49" charset="-128"/>
                <a:ea typeface="BIZ UDゴシック" panose="020B0400000000000000" pitchFamily="49" charset="-128"/>
              </a:rPr>
              <a:t>一体・府域の基礎自治機能の強化　１</a:t>
            </a:r>
            <a:r>
              <a:rPr lang="en-US" altLang="ja-JP" sz="1200" dirty="0">
                <a:solidFill>
                  <a:prstClr val="black"/>
                </a:solidFill>
                <a:latin typeface="BIZ UDゴシック" panose="020B0400000000000000" pitchFamily="49" charset="-128"/>
                <a:ea typeface="BIZ UDゴシック" panose="020B0400000000000000" pitchFamily="49" charset="-128"/>
              </a:rPr>
              <a:t>/</a:t>
            </a:r>
            <a:r>
              <a:rPr lang="ja-JP" altLang="en-US" sz="1200" dirty="0">
                <a:solidFill>
                  <a:prstClr val="black"/>
                </a:solidFill>
                <a:latin typeface="BIZ UDゴシック" panose="020B0400000000000000" pitchFamily="49" charset="-128"/>
                <a:ea typeface="BIZ UDゴシック" panose="020B0400000000000000" pitchFamily="49" charset="-128"/>
              </a:rPr>
              <a:t>２</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3" name="表 2"/>
          <p:cNvGraphicFramePr>
            <a:graphicFrameLocks noGrp="1"/>
          </p:cNvGraphicFramePr>
          <p:nvPr/>
        </p:nvGraphicFramePr>
        <p:xfrm>
          <a:off x="4761073" y="828861"/>
          <a:ext cx="4201886" cy="529818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93669793"/>
                    </a:ext>
                  </a:extLst>
                </a:gridCol>
                <a:gridCol w="208280">
                  <a:extLst>
                    <a:ext uri="{9D8B030D-6E8A-4147-A177-3AD203B41FA5}">
                      <a16:colId xmlns:a16="http://schemas.microsoft.com/office/drawing/2014/main" val="48799249"/>
                    </a:ext>
                  </a:extLst>
                </a:gridCol>
                <a:gridCol w="3461391">
                  <a:extLst>
                    <a:ext uri="{9D8B030D-6E8A-4147-A177-3AD203B41FA5}">
                      <a16:colId xmlns:a16="http://schemas.microsoft.com/office/drawing/2014/main" val="4183610574"/>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dirty="0">
                          <a:solidFill>
                            <a:schemeClr val="tx1"/>
                          </a:solidFill>
                          <a:latin typeface="BIZ UDゴシック" panose="020B0400000000000000" pitchFamily="49" charset="-128"/>
                          <a:ea typeface="BIZ UDゴシック" panose="020B0400000000000000" pitchFamily="49" charset="-128"/>
                        </a:rPr>
                        <a:t>一つの自治体だけではなく</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複数の自治体で専門職を雇用</a:t>
                      </a:r>
                      <a:r>
                        <a:rPr kumimoji="1" lang="ja-JP" altLang="en-US" sz="900" b="0" dirty="0">
                          <a:solidFill>
                            <a:schemeClr val="tx1"/>
                          </a:solidFill>
                          <a:latin typeface="BIZ UDゴシック" panose="020B0400000000000000" pitchFamily="49" charset="-128"/>
                          <a:ea typeface="BIZ UDゴシック" panose="020B0400000000000000" pitchFamily="49" charset="-128"/>
                        </a:rPr>
                        <a:t>すれば、規模の小さい市町村でも優秀な人材が活躍できる。</a:t>
                      </a:r>
                      <a:endParaRPr kumimoji="1" lang="en-US" altLang="ja-JP" sz="900" b="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85027944"/>
                  </a:ext>
                </a:extLst>
              </a:tr>
              <a:tr h="355582">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分権化が進む中で、</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市町村を中心とするまちづくりと、それから、それを広域でどう調整していくかということは、</a:t>
                      </a:r>
                      <a:r>
                        <a:rPr kumimoji="1" lang="ja-JP" altLang="en-US" sz="900" b="0" u="none" dirty="0">
                          <a:solidFill>
                            <a:schemeClr val="tx1"/>
                          </a:solidFill>
                          <a:latin typeface="BIZ UDPゴシック" panose="020B0400000000000000" pitchFamily="50" charset="-128"/>
                          <a:ea typeface="BIZ UDPゴシック" panose="020B0400000000000000" pitchFamily="50" charset="-128"/>
                        </a:rPr>
                        <a:t>難しいけれども、</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同時に追求することが必要</a:t>
                      </a:r>
                      <a:r>
                        <a:rPr kumimoji="1" lang="ja-JP" altLang="en-US" sz="900" dirty="0">
                          <a:solidFill>
                            <a:schemeClr val="tx1"/>
                          </a:solidFill>
                          <a:latin typeface="BIZ UDPゴシック" panose="020B0400000000000000" pitchFamily="50" charset="-128"/>
                          <a:ea typeface="BIZ UDPゴシック" panose="020B0400000000000000" pitchFamily="50" charset="-128"/>
                        </a:rPr>
                        <a:t>ではないか。</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大阪の場合は、大阪市域については府市一体を進めており、これは全国的に指定都市の権限を強化するという方向とは逆となっている。</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大阪府に都市計画に関する広域調整権限を委ねるという選択をしているので、大阪市域以外の市町村に対してもある程度広域調整機能を発揮していくという選択肢はありうる</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18726014"/>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大阪から放射状に伸びる鉄道の沿線上にまちが作られ、通勤圏は一体であるので、特定の地域だけ切り離して何らかの自立した圏域を考えるというのが非常に難しい。なので、</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ウォーカブルシティという場合には鉄道沿線、駅の周りといったミクロなまちづくりの視点というのを持たなければならず、必ずしも中核市を核とした圏域的な発想というのは取れない</a:t>
                      </a:r>
                      <a:r>
                        <a:rPr kumimoji="1" lang="ja-JP" altLang="en-US" sz="900" dirty="0">
                          <a:solidFill>
                            <a:schemeClr val="tx1"/>
                          </a:solidFill>
                          <a:latin typeface="BIZ UDゴシック" panose="020B0400000000000000" pitchFamily="49" charset="-128"/>
                          <a:ea typeface="BIZ UDゴシック" panose="020B0400000000000000" pitchFamily="49" charset="-128"/>
                        </a:rPr>
                        <a:t>のではないか。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ただ、</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広域的な調整というのはどうしても必要になってくるので、そこは府が一定程度の役割を担うということが求められる。</a:t>
                      </a:r>
                      <a:endParaRPr kumimoji="1" lang="en-US" altLang="ja-JP" sz="900" b="1" u="sng"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65210362"/>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大阪は、全国的に見ても市町村に権限移譲を積極的に進めており、地方分権という観点からは非常に望ましい。</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一方で、人や地域のウェルビーイングの向上のための施策は、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内容によって適切な連携や自治の単位は変わってくる</a:t>
                      </a:r>
                      <a:r>
                        <a:rPr kumimoji="1" lang="ja-JP" altLang="en-US" sz="900" dirty="0">
                          <a:solidFill>
                            <a:schemeClr val="tx1"/>
                          </a:solidFill>
                          <a:latin typeface="BIZ UDゴシック" panose="020B0400000000000000" pitchFamily="49" charset="-128"/>
                          <a:ea typeface="BIZ UDゴシック" panose="020B0400000000000000" pitchFamily="49" charset="-128"/>
                        </a:rPr>
                        <a:t>。現状はそれを複層的に、比較的柔軟に認めているというのが、大阪の実態。それを</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中核市という方向にまとめていくことが適切かどうかは議論が必要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75005730"/>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solidFill>
                            <a:schemeClr val="tx1"/>
                          </a:solidFill>
                          <a:latin typeface="BIZ UDゴシック" panose="020B0400000000000000" pitchFamily="49" charset="-128"/>
                          <a:ea typeface="BIZ UDゴシック" panose="020B0400000000000000" pitchFamily="49" charset="-128"/>
                        </a:rPr>
                        <a:t>近い将来、合併を全国的に推進する運動が実現する可能性というのは必ずしも高くない。そのような中では、自治の単位は残しつつも、その役割を広域レベルで一定程度担うようにするとか、近隣の一定規模の市が一定程度の役割を担う形で進めていく、すなわち</a:t>
                      </a:r>
                      <a:r>
                        <a:rPr kumimoji="1" lang="ja-JP" altLang="en-US" sz="900" b="1" i="0" u="sng" dirty="0">
                          <a:solidFill>
                            <a:schemeClr val="tx1"/>
                          </a:solidFill>
                          <a:latin typeface="BIZ UDゴシック" panose="020B0400000000000000" pitchFamily="49" charset="-128"/>
                          <a:ea typeface="BIZ UDゴシック" panose="020B0400000000000000" pitchFamily="49" charset="-128"/>
                        </a:rPr>
                        <a:t>自治体の機能と単位というものを切り離して考えていくというのが現実的な方向性</a:t>
                      </a:r>
                      <a:r>
                        <a:rPr kumimoji="1" lang="ja-JP" altLang="en-US" sz="900" b="0" i="0" u="none" dirty="0">
                          <a:solidFill>
                            <a:schemeClr val="tx1"/>
                          </a:solidFill>
                          <a:latin typeface="BIZ UDゴシック" panose="020B0400000000000000" pitchFamily="49" charset="-128"/>
                          <a:ea typeface="BIZ UDゴシック" panose="020B0400000000000000" pitchFamily="49" charset="-128"/>
                        </a:rPr>
                        <a:t>ではないか。</a:t>
                      </a:r>
                      <a:endParaRPr kumimoji="1" lang="en-US" altLang="ja-JP" sz="900" b="0" i="0" u="none"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04623203"/>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大阪の特徴というのは、市町村合併が進んでいないということ。その結果として、</a:t>
                      </a:r>
                      <a:r>
                        <a:rPr kumimoji="1" lang="ja-JP" altLang="en-US" sz="900" b="1" i="0" u="sng" dirty="0">
                          <a:latin typeface="BIZ UDゴシック" panose="020B0400000000000000" pitchFamily="49" charset="-128"/>
                          <a:ea typeface="BIZ UDゴシック" panose="020B0400000000000000" pitchFamily="49" charset="-128"/>
                        </a:rPr>
                        <a:t>中小規模の市が数多く存在しているが、一緒にすれば直ちに物事がうまくいくというわけではなく</a:t>
                      </a:r>
                      <a:r>
                        <a:rPr kumimoji="1" lang="ja-JP" altLang="en-US" sz="900" b="0" i="0" u="none" dirty="0">
                          <a:latin typeface="BIZ UDゴシック" panose="020B0400000000000000" pitchFamily="49" charset="-128"/>
                          <a:ea typeface="BIZ UDゴシック" panose="020B0400000000000000" pitchFamily="49" charset="-128"/>
                        </a:rPr>
                        <a:t>、逆に自治体としてバラバラである方が、その間で</a:t>
                      </a:r>
                      <a:r>
                        <a:rPr kumimoji="1" lang="ja-JP" altLang="en-US" sz="900" b="1" i="0" u="sng" dirty="0">
                          <a:latin typeface="BIZ UDゴシック" panose="020B0400000000000000" pitchFamily="49" charset="-128"/>
                          <a:ea typeface="BIZ UDゴシック" panose="020B0400000000000000" pitchFamily="49" charset="-128"/>
                        </a:rPr>
                        <a:t>どうすれば協力がうまくいくかを考える方が建設的</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99458318"/>
                  </a:ext>
                </a:extLst>
              </a:tr>
            </a:tbl>
          </a:graphicData>
        </a:graphic>
      </p:graphicFrame>
      <p:sp>
        <p:nvSpPr>
          <p:cNvPr id="13" name="スライド番号プレースホルダー 1"/>
          <p:cNvSpPr>
            <a:spLocks noGrp="1"/>
          </p:cNvSpPr>
          <p:nvPr>
            <p:ph type="sldNum" sz="quarter" idx="12"/>
          </p:nvPr>
        </p:nvSpPr>
        <p:spPr>
          <a:xfrm>
            <a:off x="8435437" y="653641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750487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40518" y="496940"/>
          <a:ext cx="4331482" cy="479806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sng" dirty="0">
                          <a:latin typeface="BIZ UDゴシック" panose="020B0400000000000000" pitchFamily="49" charset="-128"/>
                          <a:ea typeface="BIZ UDゴシック" panose="020B0400000000000000" pitchFamily="49" charset="-128"/>
                        </a:rPr>
                        <a:t>大阪の市町村レベルでは</a:t>
                      </a:r>
                      <a:r>
                        <a:rPr kumimoji="1" lang="ja-JP" altLang="en-US" sz="900" b="0" i="0" u="none" dirty="0">
                          <a:latin typeface="BIZ UDゴシック" panose="020B0400000000000000" pitchFamily="49" charset="-128"/>
                          <a:ea typeface="BIZ UDゴシック" panose="020B0400000000000000" pitchFamily="49" charset="-128"/>
                        </a:rPr>
                        <a:t>、連携中枢都市圏や定住自立圏のように、</a:t>
                      </a:r>
                      <a:r>
                        <a:rPr kumimoji="1" lang="ja-JP" altLang="en-US" sz="900" b="1" i="0" u="sng" dirty="0">
                          <a:latin typeface="BIZ UDゴシック" panose="020B0400000000000000" pitchFamily="49" charset="-128"/>
                          <a:ea typeface="BIZ UDゴシック" panose="020B0400000000000000" pitchFamily="49" charset="-128"/>
                        </a:rPr>
                        <a:t>中心と周辺を持つ構造で整理することは難しく、類似規模の市町村による連携を考えていく必要がある。</a:t>
                      </a:r>
                      <a:r>
                        <a:rPr kumimoji="1" lang="ja-JP" altLang="en-US" sz="900" b="0" i="0" u="none" dirty="0">
                          <a:latin typeface="BIZ UDゴシック" panose="020B0400000000000000" pitchFamily="49" charset="-128"/>
                          <a:ea typeface="BIZ UDゴシック" panose="020B0400000000000000" pitchFamily="49" charset="-128"/>
                        </a:rPr>
                        <a:t>そうすると、情報基盤の統一化や標準化による事務処理を弾力化していくことが必要。</a:t>
                      </a:r>
                      <a:endParaRPr kumimoji="1" lang="en-US" altLang="ja-JP" sz="900" b="0" i="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また、</a:t>
                      </a:r>
                      <a:r>
                        <a:rPr kumimoji="1" lang="ja-JP" altLang="en-US" sz="900" b="1" i="0" u="sng" dirty="0">
                          <a:latin typeface="BIZ UDゴシック" panose="020B0400000000000000" pitchFamily="49" charset="-128"/>
                          <a:ea typeface="BIZ UDゴシック" panose="020B0400000000000000" pitchFamily="49" charset="-128"/>
                        </a:rPr>
                        <a:t>幾つかの有力自治体がきっ抗しているのはいいとして、それらが合成の</a:t>
                      </a:r>
                      <a:r>
                        <a:rPr kumimoji="1" lang="ja-JP" altLang="en-US" sz="900" b="1" i="0" u="sng" dirty="0" err="1">
                          <a:latin typeface="BIZ UDゴシック" panose="020B0400000000000000" pitchFamily="49" charset="-128"/>
                          <a:ea typeface="BIZ UDゴシック" panose="020B0400000000000000" pitchFamily="49" charset="-128"/>
                        </a:rPr>
                        <a:t>誤びゅうを</a:t>
                      </a:r>
                      <a:r>
                        <a:rPr kumimoji="1" lang="ja-JP" altLang="en-US" sz="900" b="1" i="0" u="sng" dirty="0">
                          <a:latin typeface="BIZ UDゴシック" panose="020B0400000000000000" pitchFamily="49" charset="-128"/>
                          <a:ea typeface="BIZ UDゴシック" panose="020B0400000000000000" pitchFamily="49" charset="-128"/>
                        </a:rPr>
                        <a:t>起こさないように、計画の整合性などを担保していく必要が高い</a:t>
                      </a:r>
                      <a:r>
                        <a:rPr kumimoji="1" lang="ja-JP" altLang="en-US" sz="900" b="0" i="0" u="none" dirty="0">
                          <a:latin typeface="BIZ UDゴシック" panose="020B0400000000000000" pitchFamily="49" charset="-128"/>
                          <a:ea typeface="BIZ UDゴシック" panose="020B0400000000000000" pitchFamily="49" charset="-128"/>
                        </a:rPr>
                        <a:t>と考える。</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大阪の都心部は</a:t>
                      </a:r>
                      <a:r>
                        <a:rPr kumimoji="1" lang="ja-JP" altLang="en-US" sz="900" dirty="0">
                          <a:solidFill>
                            <a:schemeClr val="tx1"/>
                          </a:solidFill>
                          <a:latin typeface="BIZ UDPゴシック" panose="020B0400000000000000" pitchFamily="50" charset="-128"/>
                          <a:ea typeface="BIZ UDPゴシック" panose="020B0400000000000000" pitchFamily="50" charset="-128"/>
                        </a:rPr>
                        <a:t>中規模くらいの自治体が並んでおり、</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中心周縁構造を作りにくく</a:t>
                      </a:r>
                      <a:r>
                        <a:rPr kumimoji="1" lang="ja-JP" altLang="en-US" sz="900" dirty="0">
                          <a:solidFill>
                            <a:schemeClr val="tx1"/>
                          </a:solidFill>
                          <a:latin typeface="BIZ UDPゴシック" panose="020B0400000000000000" pitchFamily="50" charset="-128"/>
                          <a:ea typeface="BIZ UDPゴシック" panose="020B0400000000000000" pitchFamily="50" charset="-128"/>
                        </a:rPr>
                        <a:t>、お互いに調整しないままであったり、役割分担がうまくいかないことはあると思う。このため、</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大阪府内を幾つかに割るなど、ある程度広域で全体の調整や計画を連携して進めるような枠組みが考えられる。</a:t>
                      </a:r>
                      <a:endParaRPr kumimoji="1" lang="en-US" altLang="ja-JP" sz="900" b="1" u="sng"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latin typeface="BIZ UDゴシック" panose="020B0400000000000000" pitchFamily="49" charset="-128"/>
                          <a:ea typeface="BIZ UDゴシック" panose="020B0400000000000000" pitchFamily="49" charset="-128"/>
                        </a:rPr>
                        <a:t>少子高齢化が深刻になっている中、それが既に進み切っており今後はあまり進まない地域と、人口移動による流入が続くためにかなり長い間少子高齢化の影響が見えない地域がある。その中間として、</a:t>
                      </a:r>
                      <a:r>
                        <a:rPr kumimoji="1" lang="ja-JP" altLang="en-US" sz="900" b="1" u="sng" dirty="0">
                          <a:latin typeface="BIZ UDゴシック" panose="020B0400000000000000" pitchFamily="49" charset="-128"/>
                          <a:ea typeface="BIZ UDゴシック" panose="020B0400000000000000" pitchFamily="49" charset="-128"/>
                        </a:rPr>
                        <a:t>これまでは、流入によって影響が見えなかったが、今後、急速に少子高齢化が顕在化する地域が、おおむね大都市周辺部の人口</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b="1" u="sng"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20</a:t>
                      </a:r>
                      <a:r>
                        <a:rPr kumimoji="1" lang="ja-JP" altLang="en-US" sz="900" b="1" u="sng" dirty="0">
                          <a:latin typeface="BIZ UDゴシック" panose="020B0400000000000000" pitchFamily="49" charset="-128"/>
                          <a:ea typeface="BIZ UDゴシック" panose="020B0400000000000000" pitchFamily="49" charset="-128"/>
                        </a:rPr>
                        <a:t>万人くらいの自治体だという事が見えてきた。</a:t>
                      </a:r>
                      <a:endParaRPr kumimoji="1" lang="en-US" altLang="ja-JP" sz="900" b="1" u="sng"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平成の大合併の時点で少子高齢化の問題が顕在化していなかった地域は、この後</a:t>
                      </a:r>
                      <a:r>
                        <a:rPr kumimoji="1" lang="en-US" altLang="ja-JP" sz="900" b="1" u="sng" dirty="0">
                          <a:latin typeface="BIZ UDゴシック" panose="020B0400000000000000" pitchFamily="49" charset="-128"/>
                          <a:ea typeface="BIZ UDゴシック" panose="020B0400000000000000" pitchFamily="49" charset="-128"/>
                        </a:rPr>
                        <a:t>20</a:t>
                      </a:r>
                      <a:r>
                        <a:rPr kumimoji="1" lang="ja-JP" altLang="en-US" sz="900" b="1" u="sng" dirty="0">
                          <a:latin typeface="BIZ UDゴシック" panose="020B0400000000000000" pitchFamily="49" charset="-128"/>
                          <a:ea typeface="BIZ UDゴシック" panose="020B0400000000000000" pitchFamily="49" charset="-128"/>
                        </a:rPr>
                        <a:t>年、</a:t>
                      </a:r>
                      <a:r>
                        <a:rPr kumimoji="1" lang="en-US" altLang="ja-JP" sz="900" b="1" u="sng" dirty="0">
                          <a:latin typeface="BIZ UDゴシック" panose="020B0400000000000000" pitchFamily="49" charset="-128"/>
                          <a:ea typeface="BIZ UDゴシック" panose="020B0400000000000000" pitchFamily="49" charset="-128"/>
                        </a:rPr>
                        <a:t>30</a:t>
                      </a:r>
                      <a:r>
                        <a:rPr kumimoji="1" lang="ja-JP" altLang="en-US" sz="900" b="1" u="sng" dirty="0">
                          <a:latin typeface="BIZ UDゴシック" panose="020B0400000000000000" pitchFamily="49" charset="-128"/>
                          <a:ea typeface="BIZ UDゴシック" panose="020B0400000000000000" pitchFamily="49" charset="-128"/>
                        </a:rPr>
                        <a:t>年を考えると、国からの明確な財政的インセンティブが無くなったところで、少子高齢化に直面する。府内においても、課題が出切った状態にある地域と、これから顕在化する地域の２パターンが併存しており、双方に対してどういう手を打つか考える必要</a:t>
                      </a:r>
                      <a:r>
                        <a:rPr kumimoji="1" lang="ja-JP" altLang="en-US" sz="900" b="0" u="none" dirty="0">
                          <a:latin typeface="BIZ UDゴシック" panose="020B0400000000000000" pitchFamily="49" charset="-128"/>
                          <a:ea typeface="BIZ UDゴシック" panose="020B0400000000000000" pitchFamily="49" charset="-128"/>
                        </a:rPr>
                        <a:t>がある。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16040093"/>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広域自治体と基礎自治体の役割分担において、情報経済とか情報産業に対応していて、広域化、集約化が簡単にできるものと、それを支える人間が日々のリアルな生活をどのように過ごしていくのかという機能を分けて考えるといいのではない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前者においては、大規模自治体が中心となって中央部に集約して先進的な投資を行うべき。その一方で、</a:t>
                      </a:r>
                      <a:r>
                        <a:rPr kumimoji="1" lang="ja-JP" altLang="en-US" sz="900" b="1" i="0" u="sng" dirty="0">
                          <a:latin typeface="BIZ UDゴシック" panose="020B0400000000000000" pitchFamily="49" charset="-128"/>
                          <a:ea typeface="BIZ UDゴシック" panose="020B0400000000000000" pitchFamily="49" charset="-128"/>
                        </a:rPr>
                        <a:t>何か一朝事あれば、例えばサーバーの手入れに出勤しないといけないし、その人たちが生活する場所が必要になる。その際に、日々文化的な生活ができる都市圏の規模は、大体人口</a:t>
                      </a:r>
                      <a:r>
                        <a:rPr kumimoji="1" lang="en-US" altLang="ja-JP" sz="900" b="1" i="0" u="sng" dirty="0">
                          <a:latin typeface="BIZ UDゴシック" panose="020B0400000000000000" pitchFamily="49" charset="-128"/>
                          <a:ea typeface="BIZ UDゴシック" panose="020B0400000000000000" pitchFamily="49" charset="-128"/>
                        </a:rPr>
                        <a:t>30</a:t>
                      </a:r>
                      <a:r>
                        <a:rPr kumimoji="1" lang="ja-JP" altLang="en-US" sz="900" b="1" i="0" u="sng" dirty="0">
                          <a:latin typeface="BIZ UDゴシック" panose="020B0400000000000000" pitchFamily="49" charset="-128"/>
                          <a:ea typeface="BIZ UDゴシック" panose="020B0400000000000000" pitchFamily="49" charset="-128"/>
                        </a:rPr>
                        <a:t>万人くらいで、中核市ぐらいの規模であるので、それを考えると全体的な構想が見えてくる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47575691"/>
                  </a:ext>
                </a:extLst>
              </a:tr>
            </a:tbl>
          </a:graphicData>
        </a:graphic>
      </p:graphicFrame>
      <p:graphicFrame>
        <p:nvGraphicFramePr>
          <p:cNvPr id="6" name="表 5"/>
          <p:cNvGraphicFramePr>
            <a:graphicFrameLocks noGrp="1"/>
          </p:cNvGraphicFramePr>
          <p:nvPr/>
        </p:nvGraphicFramePr>
        <p:xfrm>
          <a:off x="4742592" y="496940"/>
          <a:ext cx="4201886" cy="402590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sng" dirty="0">
                          <a:latin typeface="BIZ UDゴシック" panose="020B0400000000000000" pitchFamily="49" charset="-128"/>
                          <a:ea typeface="BIZ UDゴシック" panose="020B0400000000000000" pitchFamily="49" charset="-128"/>
                        </a:rPr>
                        <a:t>大阪は</a:t>
                      </a:r>
                      <a:r>
                        <a:rPr kumimoji="1" lang="ja-JP" altLang="en-US" sz="900" b="0" i="0" u="none" dirty="0">
                          <a:latin typeface="BIZ UDゴシック" panose="020B0400000000000000" pitchFamily="49" charset="-128"/>
                          <a:ea typeface="BIZ UDゴシック" panose="020B0400000000000000" pitchFamily="49" charset="-128"/>
                        </a:rPr>
                        <a:t>、人口の割に自治体の面積的な規模が小さく、</a:t>
                      </a:r>
                      <a:r>
                        <a:rPr kumimoji="1" lang="ja-JP" altLang="en-US" sz="900" b="1" i="0" u="sng" dirty="0">
                          <a:latin typeface="BIZ UDゴシック" panose="020B0400000000000000" pitchFamily="49" charset="-128"/>
                          <a:ea typeface="BIZ UDゴシック" panose="020B0400000000000000" pitchFamily="49" charset="-128"/>
                        </a:rPr>
                        <a:t>生活圏がどうしても複数の自治体にわたる傾向</a:t>
                      </a:r>
                      <a:r>
                        <a:rPr kumimoji="1" lang="ja-JP" altLang="en-US" sz="900" b="0" i="0" u="none" dirty="0">
                          <a:latin typeface="BIZ UDゴシック" panose="020B0400000000000000" pitchFamily="49" charset="-128"/>
                          <a:ea typeface="BIZ UDゴシック" panose="020B0400000000000000" pitchFamily="49" charset="-128"/>
                        </a:rPr>
                        <a:t>が大きい。特にこれまで</a:t>
                      </a:r>
                      <a:r>
                        <a:rPr kumimoji="1" lang="ja-JP" altLang="en-US" sz="900" b="1" i="0" u="sng" dirty="0">
                          <a:latin typeface="BIZ UDゴシック" panose="020B0400000000000000" pitchFamily="49" charset="-128"/>
                          <a:ea typeface="BIZ UDゴシック" panose="020B0400000000000000" pitchFamily="49" charset="-128"/>
                        </a:rPr>
                        <a:t>インフラ整備が自治体ベースで進められてきた結果として、人口とか距離に対して過剰であることも考えられる</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そのあたりを府が状況をきちんと調べ、可視化し、場合によっては、更新のタイミングに合わせて適正配置を促すということを自治体間で共同でやるような仕組み・枠組みを形成していくということが一つの方法。</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2580562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大阪府から市町村への一時的な派遣が行われてきたが、その中での課題を整理することが、今後のデジタル人材の確保にもつながる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デジタル人材が取り合いになっているのであれば、広域的な採用ということもあり得る</a:t>
                      </a:r>
                      <a:r>
                        <a:rPr kumimoji="1" lang="ja-JP" altLang="en-US" sz="900" dirty="0">
                          <a:latin typeface="BIZ UDゴシック" panose="020B0400000000000000" pitchFamily="49" charset="-128"/>
                          <a:ea typeface="BIZ UDゴシック" panose="020B0400000000000000" pitchFamily="49" charset="-128"/>
                        </a:rPr>
                        <a:t>のではないか。</a:t>
                      </a:r>
                      <a:r>
                        <a:rPr kumimoji="1" lang="ja-JP" altLang="en-US" sz="900" b="1" u="sng" dirty="0">
                          <a:latin typeface="BIZ UDゴシック" panose="020B0400000000000000" pitchFamily="49" charset="-128"/>
                          <a:ea typeface="BIZ UDゴシック" panose="020B0400000000000000" pitchFamily="49" charset="-128"/>
                        </a:rPr>
                        <a:t>大阪府、市の人材育成を進めていく、また副首都ビジョンを支える人材を育てていくということが重要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大阪の各市町村</a:t>
                      </a:r>
                      <a:r>
                        <a:rPr kumimoji="1" lang="ja-JP" altLang="en-US" sz="900" dirty="0">
                          <a:latin typeface="BIZ UDゴシック" panose="020B0400000000000000" pitchFamily="49" charset="-128"/>
                          <a:ea typeface="BIZ UDゴシック" panose="020B0400000000000000" pitchFamily="49" charset="-128"/>
                        </a:rPr>
                        <a:t>において、</a:t>
                      </a:r>
                      <a:r>
                        <a:rPr kumimoji="1" lang="en-US" altLang="ja-JP" sz="900" dirty="0">
                          <a:latin typeface="BIZ UDゴシック" panose="020B0400000000000000" pitchFamily="49" charset="-128"/>
                          <a:ea typeface="BIZ UDゴシック" panose="020B0400000000000000" pitchFamily="49" charset="-128"/>
                        </a:rPr>
                        <a:t>20</a:t>
                      </a:r>
                      <a:r>
                        <a:rPr kumimoji="1" lang="ja-JP" altLang="en-US" sz="900" dirty="0">
                          <a:latin typeface="BIZ UDゴシック" panose="020B0400000000000000" pitchFamily="49" charset="-128"/>
                          <a:ea typeface="BIZ UDゴシック" panose="020B0400000000000000" pitchFamily="49" charset="-128"/>
                        </a:rPr>
                        <a:t>代から</a:t>
                      </a:r>
                      <a:r>
                        <a:rPr kumimoji="1" lang="en-US" altLang="ja-JP" sz="900" dirty="0">
                          <a:latin typeface="BIZ UDゴシック" panose="020B0400000000000000" pitchFamily="49" charset="-128"/>
                          <a:ea typeface="BIZ UDゴシック" panose="020B0400000000000000" pitchFamily="49" charset="-128"/>
                        </a:rPr>
                        <a:t>30</a:t>
                      </a:r>
                      <a:r>
                        <a:rPr kumimoji="1" lang="ja-JP" altLang="en-US" sz="900" dirty="0">
                          <a:latin typeface="BIZ UDゴシック" panose="020B0400000000000000" pitchFamily="49" charset="-128"/>
                          <a:ea typeface="BIZ UDゴシック" panose="020B0400000000000000" pitchFamily="49" charset="-128"/>
                        </a:rPr>
                        <a:t>代半ばくらいまでの</a:t>
                      </a:r>
                      <a:r>
                        <a:rPr kumimoji="1" lang="ja-JP" altLang="en-US" sz="900" b="1" u="sng" dirty="0">
                          <a:latin typeface="BIZ UDゴシック" panose="020B0400000000000000" pitchFamily="49" charset="-128"/>
                          <a:ea typeface="BIZ UDゴシック" panose="020B0400000000000000" pitchFamily="49" charset="-128"/>
                        </a:rPr>
                        <a:t>公務経験の浅い方</a:t>
                      </a:r>
                      <a:r>
                        <a:rPr kumimoji="1" lang="ja-JP" altLang="en-US" sz="900" dirty="0">
                          <a:latin typeface="BIZ UDゴシック" panose="020B0400000000000000" pitchFamily="49" charset="-128"/>
                          <a:ea typeface="BIZ UDゴシック" panose="020B0400000000000000" pitchFamily="49" charset="-128"/>
                        </a:rPr>
                        <a:t>、また、民間から中途採用された方が採用されているかと思う。</a:t>
                      </a:r>
                      <a:r>
                        <a:rPr kumimoji="1" lang="ja-JP" altLang="en-US" sz="900" b="1" u="sng" dirty="0">
                          <a:latin typeface="BIZ UDゴシック" panose="020B0400000000000000" pitchFamily="49" charset="-128"/>
                          <a:ea typeface="BIZ UDゴシック" panose="020B0400000000000000" pitchFamily="49" charset="-128"/>
                        </a:rPr>
                        <a:t>そうした方々の人材育成は、都市の行政を考えるうえで最も大きな課題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コロナ問題などで業務に追われて能力の向上が図れない中で、都市の成長を考えるためには、企業との議論など様々な経験が求められ、そこにどうやってリソースを割いていくかが問題</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6513093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大規模な</a:t>
                      </a:r>
                      <a:r>
                        <a:rPr kumimoji="1" lang="ja-JP" altLang="en-US" sz="900" b="1" u="sng" dirty="0">
                          <a:latin typeface="BIZ UDゴシック" panose="020B0400000000000000" pitchFamily="49" charset="-128"/>
                          <a:ea typeface="BIZ UDゴシック" panose="020B0400000000000000" pitchFamily="49" charset="-128"/>
                        </a:rPr>
                        <a:t>インフラ整備を支える行政の職員</a:t>
                      </a:r>
                      <a:r>
                        <a:rPr kumimoji="1" lang="ja-JP" altLang="en-US" sz="900" dirty="0">
                          <a:latin typeface="BIZ UDゴシック" panose="020B0400000000000000" pitchFamily="49" charset="-128"/>
                          <a:ea typeface="BIZ UDゴシック" panose="020B0400000000000000" pitchFamily="49" charset="-128"/>
                        </a:rPr>
                        <a:t>として、</a:t>
                      </a:r>
                      <a:r>
                        <a:rPr kumimoji="1" lang="ja-JP" altLang="en-US" sz="900" b="1" u="sng" dirty="0">
                          <a:latin typeface="BIZ UDゴシック" panose="020B0400000000000000" pitchFamily="49" charset="-128"/>
                          <a:ea typeface="BIZ UDゴシック" panose="020B0400000000000000" pitchFamily="49" charset="-128"/>
                        </a:rPr>
                        <a:t>企業と同等の、あるいはそれ以上の専門性や、協働やパートナーシップを支える人材がいるのかという疑問</a:t>
                      </a:r>
                      <a:r>
                        <a:rPr kumimoji="1" lang="ja-JP" altLang="en-US" sz="900" dirty="0">
                          <a:latin typeface="BIZ UDゴシック" panose="020B0400000000000000" pitchFamily="49" charset="-128"/>
                          <a:ea typeface="BIZ UDゴシック" panose="020B0400000000000000" pitchFamily="49" charset="-128"/>
                        </a:rPr>
                        <a:t>がある。</a:t>
                      </a:r>
                      <a:r>
                        <a:rPr kumimoji="1" lang="ja-JP" altLang="en-US" sz="900" b="1" u="sng" dirty="0">
                          <a:latin typeface="BIZ UDゴシック" panose="020B0400000000000000" pitchFamily="49" charset="-128"/>
                          <a:ea typeface="BIZ UDゴシック" panose="020B0400000000000000" pitchFamily="49" charset="-128"/>
                        </a:rPr>
                        <a:t>大阪には</a:t>
                      </a:r>
                      <a:r>
                        <a:rPr kumimoji="1" lang="ja-JP" altLang="en-US" sz="900" dirty="0">
                          <a:latin typeface="BIZ UDゴシック" panose="020B0400000000000000" pitchFamily="49" charset="-128"/>
                          <a:ea typeface="BIZ UDゴシック" panose="020B0400000000000000" pitchFamily="49" charset="-128"/>
                        </a:rPr>
                        <a:t>、こういった</a:t>
                      </a:r>
                      <a:r>
                        <a:rPr kumimoji="1" lang="ja-JP" altLang="en-US" sz="900" b="1" u="sng" dirty="0">
                          <a:latin typeface="BIZ UDゴシック" panose="020B0400000000000000" pitchFamily="49" charset="-128"/>
                          <a:ea typeface="BIZ UDゴシック" panose="020B0400000000000000" pitchFamily="49" charset="-128"/>
                        </a:rPr>
                        <a:t>技術職、専門職の広域的な確保の期待があるのではないか</a:t>
                      </a:r>
                      <a:r>
                        <a:rPr kumimoji="1" lang="ja-JP" altLang="en-US" sz="900" dirty="0">
                          <a:latin typeface="BIZ UDゴシック" panose="020B0400000000000000" pitchFamily="49" charset="-128"/>
                          <a:ea typeface="BIZ UDゴシック" panose="020B0400000000000000" pitchFamily="49" charset="-128"/>
                        </a:rPr>
                        <a:t>と考えており、広域的な共同採用、活用といった取組の中で、大阪府、大阪市の人材育成を進めることが重要。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bl>
          </a:graphicData>
        </a:graphic>
      </p:graphicFrame>
      <p:sp>
        <p:nvSpPr>
          <p:cNvPr id="8" name="テキスト ボックス 7"/>
          <p:cNvSpPr txBox="1"/>
          <p:nvPr/>
        </p:nvSpPr>
        <p:spPr>
          <a:xfrm>
            <a:off x="0" y="182880"/>
            <a:ext cx="4110806" cy="276999"/>
          </a:xfrm>
          <a:prstGeom prst="rect">
            <a:avLst/>
          </a:prstGeom>
          <a:noFill/>
        </p:spPr>
        <p:txBody>
          <a:bodyPr wrap="square" rtlCol="0">
            <a:spAutoFit/>
          </a:bodyPr>
          <a:lstStyle/>
          <a:p>
            <a:pPr marL="174625" lvl="0" indent="-174625">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a:t>
            </a:r>
            <a:r>
              <a:rPr lang="ja-JP" altLang="en-US" sz="1200" dirty="0">
                <a:solidFill>
                  <a:prstClr val="black"/>
                </a:solidFill>
                <a:latin typeface="BIZ UDゴシック" panose="020B0400000000000000" pitchFamily="49" charset="-128"/>
                <a:ea typeface="BIZ UDゴシック" panose="020B0400000000000000" pitchFamily="49" charset="-128"/>
              </a:rPr>
              <a:t>一体・府域の基礎自治機能の強化　２</a:t>
            </a:r>
            <a:r>
              <a:rPr lang="en-US" altLang="ja-JP" sz="1200" dirty="0">
                <a:solidFill>
                  <a:prstClr val="black"/>
                </a:solidFill>
                <a:latin typeface="BIZ UDゴシック" panose="020B0400000000000000" pitchFamily="49" charset="-128"/>
                <a:ea typeface="BIZ UDゴシック" panose="020B0400000000000000" pitchFamily="49" charset="-128"/>
              </a:rPr>
              <a:t>/</a:t>
            </a:r>
            <a:r>
              <a:rPr lang="ja-JP" altLang="en-US" sz="1200" dirty="0">
                <a:solidFill>
                  <a:prstClr val="black"/>
                </a:solidFill>
                <a:latin typeface="BIZ UDゴシック" panose="020B0400000000000000" pitchFamily="49" charset="-128"/>
                <a:ea typeface="BIZ UDゴシック" panose="020B0400000000000000" pitchFamily="49" charset="-128"/>
              </a:rPr>
              <a:t>２</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83135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4782" y="582726"/>
          <a:ext cx="4331482" cy="429260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56564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圏域を越えて広がる</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産業への一体的な支援ができる体制</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とすべき。最終的には、国の出先も含めた道州制を視野に入れるべき。</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都道府県レベルの連携は難しく、</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一元管理できる組織を作らない限りは実態が伴う連携は事実上困難</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43290168"/>
                  </a:ext>
                </a:extLst>
              </a:tr>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産業政策</a:t>
                      </a:r>
                      <a:r>
                        <a:rPr kumimoji="1" lang="ja-JP" altLang="en-US" sz="900" dirty="0">
                          <a:latin typeface="BIZ UDゴシック" panose="020B0400000000000000" pitchFamily="49" charset="-128"/>
                          <a:ea typeface="BIZ UDゴシック" panose="020B0400000000000000" pitchFamily="49" charset="-128"/>
                        </a:rPr>
                        <a:t>は市町村でなく、</a:t>
                      </a:r>
                      <a:r>
                        <a:rPr kumimoji="1" lang="ja-JP" altLang="en-US" sz="900" b="1" u="sng" dirty="0">
                          <a:latin typeface="BIZ UDゴシック" panose="020B0400000000000000" pitchFamily="49" charset="-128"/>
                          <a:ea typeface="BIZ UDゴシック" panose="020B0400000000000000" pitchFamily="49" charset="-128"/>
                        </a:rPr>
                        <a:t>都道府県を超える圏域でいかに一元的に政策を進めることができるか</a:t>
                      </a:r>
                      <a:r>
                        <a:rPr kumimoji="1" lang="ja-JP" altLang="en-US" sz="900" dirty="0">
                          <a:latin typeface="BIZ UDゴシック" panose="020B0400000000000000" pitchFamily="49" charset="-128"/>
                          <a:ea typeface="BIZ UDゴシック" panose="020B0400000000000000" pitchFamily="49" charset="-128"/>
                        </a:rPr>
                        <a:t>にかかってくる。都道府県レベルの政策を、とりわけ、</a:t>
                      </a:r>
                      <a:r>
                        <a:rPr kumimoji="1" lang="ja-JP" altLang="en-US" sz="900" b="1" u="sng" dirty="0">
                          <a:latin typeface="BIZ UDゴシック" panose="020B0400000000000000" pitchFamily="49" charset="-128"/>
                          <a:ea typeface="BIZ UDゴシック" panose="020B0400000000000000" pitchFamily="49" charset="-128"/>
                        </a:rPr>
                        <a:t>大阪、兵庫、京都、滋賀、できれば関西全体で、和歌山、奈良も含めて、さらには、国の出先機関も含め、産業の視点に立って一元化できる枠組み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関西広域連合の役割</a:t>
                      </a:r>
                      <a:r>
                        <a:rPr kumimoji="1" lang="ja-JP" altLang="en-US" sz="900" dirty="0">
                          <a:latin typeface="BIZ UDゴシック" panose="020B0400000000000000" pitchFamily="49" charset="-128"/>
                          <a:ea typeface="BIZ UDゴシック" panose="020B0400000000000000" pitchFamily="49" charset="-128"/>
                        </a:rPr>
                        <a:t>について、合意形成の場としての評価はできるが、</a:t>
                      </a:r>
                      <a:r>
                        <a:rPr kumimoji="1" lang="ja-JP" altLang="en-US" sz="900" b="1" u="sng" dirty="0">
                          <a:latin typeface="BIZ UDゴシック" panose="020B0400000000000000" pitchFamily="49" charset="-128"/>
                          <a:ea typeface="BIZ UDゴシック" panose="020B0400000000000000" pitchFamily="49" charset="-128"/>
                        </a:rPr>
                        <a:t>成長や産業振興の観点からすると、少し大きすぎる</a:t>
                      </a:r>
                      <a:r>
                        <a:rPr kumimoji="1" lang="ja-JP" altLang="en-US" sz="900" dirty="0">
                          <a:latin typeface="BIZ UDゴシック" panose="020B0400000000000000" pitchFamily="49" charset="-128"/>
                          <a:ea typeface="BIZ UDゴシック" panose="020B0400000000000000" pitchFamily="49" charset="-128"/>
                        </a:rPr>
                        <a:t>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府県を越えた広域連携の充実は、本来、規模の経済を働かせることによって、府県の区域を越えた効果的な連携が成立するだろうと想定されている。ただ、人口が集積している大都市圏においては、</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都道府県を超えた連携は非常に重要であるものの、現在の合意形成型の連携だけで足りるのかという議論はあり得る</a:t>
                      </a:r>
                      <a:r>
                        <a:rPr kumimoji="1" lang="ja-JP" altLang="en-US" sz="900" b="0" u="none" dirty="0">
                          <a:solidFill>
                            <a:schemeClr val="tx1"/>
                          </a:solidFill>
                          <a:effectLst/>
                          <a:latin typeface="BIZ UDPゴシック" panose="020B0400000000000000" pitchFamily="50" charset="-128"/>
                          <a:ea typeface="BIZ UDPゴシック" panose="020B0400000000000000" pitchFamily="50" charset="-128"/>
                        </a:rPr>
                        <a:t>。</a:t>
                      </a:r>
                      <a:endParaRPr kumimoji="1" lang="en-US" altLang="ja-JP" sz="900" b="0" u="none" dirty="0">
                        <a:solidFill>
                          <a:schemeClr val="tx1"/>
                        </a:solidFill>
                        <a:effectLst/>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経済成長とか産業振興という観点からすると</a:t>
                      </a:r>
                      <a:r>
                        <a:rPr kumimoji="1" lang="ja-JP" altLang="en-US" sz="900" b="0" u="none" dirty="0">
                          <a:solidFill>
                            <a:schemeClr val="tx1"/>
                          </a:solidFill>
                          <a:effectLst/>
                          <a:latin typeface="BIZ UDPゴシック" panose="020B0400000000000000" pitchFamily="50" charset="-128"/>
                          <a:ea typeface="BIZ UDPゴシック" panose="020B0400000000000000" pitchFamily="50" charset="-128"/>
                        </a:rPr>
                        <a:t>、現状の国、都道府県、市町村の役割分担を前提として、都道府県域を越える広域連携のレベルで何ができるのかというと、</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経済産業局の権限が無いと、実態としては政策展開はしづらい。</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42801351"/>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大阪・関西の成長戦略、成長分野を重視し、それを実現するための制度的な枠組みをどう考えるかという点について、現在も</a:t>
                      </a:r>
                      <a:r>
                        <a:rPr kumimoji="1" lang="ja-JP" altLang="en-US" sz="900" b="1" i="0" u="sng" dirty="0">
                          <a:latin typeface="BIZ UDゴシック" panose="020B0400000000000000" pitchFamily="49" charset="-128"/>
                          <a:ea typeface="BIZ UDゴシック" panose="020B0400000000000000" pitchFamily="49" charset="-128"/>
                        </a:rPr>
                        <a:t>関西広域連合</a:t>
                      </a:r>
                      <a:r>
                        <a:rPr kumimoji="1" lang="ja-JP" altLang="en-US" sz="900" b="0" i="0" u="none" dirty="0">
                          <a:latin typeface="BIZ UDゴシック" panose="020B0400000000000000" pitchFamily="49" charset="-128"/>
                          <a:ea typeface="BIZ UDゴシック" panose="020B0400000000000000" pitchFamily="49" charset="-128"/>
                        </a:rPr>
                        <a:t>という枠組みがあるが、</a:t>
                      </a:r>
                      <a:r>
                        <a:rPr kumimoji="1" lang="ja-JP" altLang="en-US" sz="900" b="1" i="0" u="sng" dirty="0">
                          <a:latin typeface="BIZ UDゴシック" panose="020B0400000000000000" pitchFamily="49" charset="-128"/>
                          <a:ea typeface="BIZ UDゴシック" panose="020B0400000000000000" pitchFamily="49" charset="-128"/>
                        </a:rPr>
                        <a:t>副首都の成長戦略を考えるうえでの適切な枠組みなのか</a:t>
                      </a:r>
                      <a:r>
                        <a:rPr kumimoji="1" lang="ja-JP" altLang="en-US" sz="900" b="0" i="0" u="none" dirty="0">
                          <a:latin typeface="BIZ UDゴシック" panose="020B0400000000000000" pitchFamily="49" charset="-128"/>
                          <a:ea typeface="BIZ UDゴシック" panose="020B0400000000000000" pitchFamily="49" charset="-128"/>
                        </a:rPr>
                        <a:t>どうかということは考える必要がある。</a:t>
                      </a: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i="0" u="none" dirty="0">
                          <a:latin typeface="BIZ UDゴシック" panose="020B0400000000000000" pitchFamily="49" charset="-128"/>
                          <a:ea typeface="BIZ UDゴシック" panose="020B0400000000000000" pitchFamily="49" charset="-128"/>
                        </a:rPr>
                        <a:t>関西圏、あるいは西日本を視野に入れた場合、この</a:t>
                      </a:r>
                      <a:r>
                        <a:rPr kumimoji="1" lang="ja-JP" altLang="en-US" sz="900" b="1" i="0" u="sng" dirty="0">
                          <a:latin typeface="BIZ UDゴシック" panose="020B0400000000000000" pitchFamily="49" charset="-128"/>
                          <a:ea typeface="BIZ UDゴシック" panose="020B0400000000000000" pitchFamily="49" charset="-128"/>
                        </a:rPr>
                        <a:t>関西広域連合が果たす役割というのは非常に大きく、実績もあるが、副首都について議論している枠組みに、関西広域連合という枠組みが乗るのかというと、少し大きすぎるというか、ややステークホルダーが多すぎるような視点もありうるのではないか</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67774478"/>
                  </a:ext>
                </a:extLst>
              </a:tr>
            </a:tbl>
          </a:graphicData>
        </a:graphic>
      </p:graphicFrame>
      <p:sp>
        <p:nvSpPr>
          <p:cNvPr id="8" name="テキスト ボックス 7"/>
          <p:cNvSpPr txBox="1"/>
          <p:nvPr/>
        </p:nvSpPr>
        <p:spPr>
          <a:xfrm>
            <a:off x="0" y="22219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府域を越えた連携</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640592" y="582726"/>
          <a:ext cx="4331482" cy="414020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大阪の大都市圏を考えたときに、関西広域連合は広域自治体と政令指定都市の連合なので、その間にある都市の視点がやや欠けていると思う。</a:t>
                      </a:r>
                      <a:r>
                        <a:rPr kumimoji="1" lang="ja-JP" altLang="en-US" sz="900" b="1" i="0" u="sng" dirty="0">
                          <a:latin typeface="BIZ UDゴシック" panose="020B0400000000000000" pitchFamily="49" charset="-128"/>
                          <a:ea typeface="BIZ UDゴシック" panose="020B0400000000000000" pitchFamily="49" charset="-128"/>
                        </a:rPr>
                        <a:t>都市圏全体を一体として考えたときに、どういう調整の仕組みなり、合意形成の仕組みを考えるか、リーダーシップを発揮できるような仕組みを考えるか</a:t>
                      </a:r>
                      <a:r>
                        <a:rPr kumimoji="1" lang="ja-JP" altLang="en-US" sz="900" b="0" i="0" u="none" dirty="0">
                          <a:latin typeface="BIZ UDゴシック" panose="020B0400000000000000" pitchFamily="49" charset="-128"/>
                          <a:ea typeface="BIZ UDゴシック" panose="020B0400000000000000" pitchFamily="49" charset="-128"/>
                        </a:rPr>
                        <a:t>という視点も重要。</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95201802"/>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大阪は、近くに非常に大規模な京都市があり、尼崎市、西宮市、神戸市と連なる兵庫県の自治体があり、</a:t>
                      </a:r>
                      <a:r>
                        <a:rPr kumimoji="1" lang="ja-JP" altLang="en-US" sz="900" b="1" i="0" u="sng" dirty="0">
                          <a:latin typeface="BIZ UDゴシック" panose="020B0400000000000000" pitchFamily="49" charset="-128"/>
                          <a:ea typeface="BIZ UDゴシック" panose="020B0400000000000000" pitchFamily="49" charset="-128"/>
                        </a:rPr>
                        <a:t>大都市が連続的に存在</a:t>
                      </a:r>
                      <a:r>
                        <a:rPr kumimoji="1" lang="ja-JP" altLang="en-US" sz="900" b="0" i="0" u="none" dirty="0">
                          <a:latin typeface="BIZ UDゴシック" panose="020B0400000000000000" pitchFamily="49" charset="-128"/>
                          <a:ea typeface="BIZ UDゴシック" panose="020B0400000000000000" pitchFamily="49" charset="-128"/>
                        </a:rPr>
                        <a:t>して府県をまたがって生活圏、文化圏が形成されている状況にある。そうすると、</a:t>
                      </a:r>
                      <a:r>
                        <a:rPr kumimoji="1" lang="ja-JP" altLang="en-US" sz="900" b="1" i="0" u="sng" dirty="0">
                          <a:latin typeface="BIZ UDゴシック" panose="020B0400000000000000" pitchFamily="49" charset="-128"/>
                          <a:ea typeface="BIZ UDゴシック" panose="020B0400000000000000" pitchFamily="49" charset="-128"/>
                        </a:rPr>
                        <a:t>大阪府、大阪市だけの観点で何かを進めていくことは非常に難しく、大阪府内の各市、周辺府県との連携をどう築いていくかという事が課題</a:t>
                      </a:r>
                      <a:r>
                        <a:rPr kumimoji="1" lang="ja-JP" altLang="en-US" sz="900" b="0" i="0" u="none" dirty="0">
                          <a:latin typeface="BIZ UDゴシック" panose="020B0400000000000000" pitchFamily="49" charset="-128"/>
                          <a:ea typeface="BIZ UDゴシック" panose="020B0400000000000000" pitchFamily="49" charset="-128"/>
                        </a:rPr>
                        <a:t>になる。</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広域連携に関して、</a:t>
                      </a:r>
                      <a:r>
                        <a:rPr kumimoji="1" lang="ja-JP" altLang="en-US" sz="900" b="1" u="sng" dirty="0">
                          <a:latin typeface="BIZ UDゴシック" panose="020B0400000000000000" pitchFamily="49" charset="-128"/>
                          <a:ea typeface="BIZ UDゴシック" panose="020B0400000000000000" pitchFamily="49" charset="-128"/>
                        </a:rPr>
                        <a:t>京阪神という枠組みで副首都機能を担うという言い方はできるのではないか</a:t>
                      </a:r>
                      <a:r>
                        <a:rPr kumimoji="1" lang="ja-JP" altLang="en-US" sz="900" dirty="0">
                          <a:latin typeface="BIZ UDゴシック" panose="020B0400000000000000" pitchFamily="49" charset="-128"/>
                          <a:ea typeface="BIZ UDゴシック" panose="020B0400000000000000" pitchFamily="49" charset="-128"/>
                        </a:rPr>
                        <a:t>。つまり、強みのある分野の</a:t>
                      </a:r>
                      <a:r>
                        <a:rPr kumimoji="1" lang="ja-JP" altLang="en-US" sz="900">
                          <a:latin typeface="BIZ UDゴシック" panose="020B0400000000000000" pitchFamily="49" charset="-128"/>
                          <a:ea typeface="BIZ UDゴシック" panose="020B0400000000000000" pitchFamily="49" charset="-128"/>
                        </a:rPr>
                        <a:t>違う大きな三つの</a:t>
                      </a:r>
                      <a:r>
                        <a:rPr kumimoji="1" lang="ja-JP" altLang="en-US" sz="900" dirty="0">
                          <a:latin typeface="BIZ UDゴシック" panose="020B0400000000000000" pitchFamily="49" charset="-128"/>
                          <a:ea typeface="BIZ UDゴシック" panose="020B0400000000000000" pitchFamily="49" charset="-128"/>
                        </a:rPr>
                        <a:t>都市が連携して、それぞれのバックグラウンドの農村地域を支援するということが言えそうな気がする。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34401698"/>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人口減少、超高齢化に直面している中では、今後、</a:t>
                      </a:r>
                      <a:r>
                        <a:rPr kumimoji="1" lang="ja-JP" altLang="en-US" sz="900" b="1" u="sng" dirty="0">
                          <a:latin typeface="BIZ UDゴシック" panose="020B0400000000000000" pitchFamily="49" charset="-128"/>
                          <a:ea typeface="BIZ UDゴシック" panose="020B0400000000000000" pitchFamily="49" charset="-128"/>
                        </a:rPr>
                        <a:t>医療や介護、福祉といった点の提供体制をどう維持し、再構築していくかというものも重要な課題</a:t>
                      </a:r>
                      <a:r>
                        <a:rPr kumimoji="1" lang="ja-JP" altLang="en-US" sz="900" dirty="0">
                          <a:latin typeface="BIZ UDゴシック" panose="020B0400000000000000" pitchFamily="49" charset="-128"/>
                          <a:ea typeface="BIZ UDゴシック" panose="020B0400000000000000" pitchFamily="49" charset="-128"/>
                        </a:rPr>
                        <a:t>。特に、こうしたサービスの提供を担う</a:t>
                      </a:r>
                      <a:r>
                        <a:rPr kumimoji="1" lang="ja-JP" altLang="en-US" sz="900" b="1" u="sng" dirty="0">
                          <a:latin typeface="BIZ UDゴシック" panose="020B0400000000000000" pitchFamily="49" charset="-128"/>
                          <a:ea typeface="BIZ UDゴシック" panose="020B0400000000000000" pitchFamily="49" charset="-128"/>
                        </a:rPr>
                        <a:t>人材を確保していくことは非常に重要な課題</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府県の枠を越えて広域でこういった課題に対応することが必要</a:t>
                      </a:r>
                      <a:r>
                        <a:rPr kumimoji="1" lang="ja-JP" altLang="en-US" sz="900" dirty="0">
                          <a:latin typeface="BIZ UDゴシック" panose="020B0400000000000000" pitchFamily="49" charset="-128"/>
                          <a:ea typeface="BIZ UDゴシック" panose="020B0400000000000000" pitchFamily="49" charset="-128"/>
                        </a:rPr>
                        <a:t>になってくる。そうした時に、</a:t>
                      </a:r>
                      <a:r>
                        <a:rPr kumimoji="1" lang="ja-JP" altLang="en-US" sz="900" b="1" u="sng" dirty="0">
                          <a:latin typeface="BIZ UDゴシック" panose="020B0400000000000000" pitchFamily="49" charset="-128"/>
                          <a:ea typeface="BIZ UDゴシック" panose="020B0400000000000000" pitchFamily="49" charset="-128"/>
                        </a:rPr>
                        <a:t>現行の関西広域連合はエリア的にかなり広い地域をカバーしているということもあり、場合によっては、大阪を中心とする別の連携の枠組みも必要になってくる</a:t>
                      </a:r>
                      <a:r>
                        <a:rPr kumimoji="1" lang="ja-JP" altLang="en-US" sz="900" dirty="0">
                          <a:latin typeface="BIZ UDゴシック" panose="020B0400000000000000" pitchFamily="49" charset="-128"/>
                          <a:ea typeface="BIZ UDゴシック" panose="020B0400000000000000" pitchFamily="49" charset="-128"/>
                        </a:rPr>
                        <a:t>かもしれない。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554283147"/>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経済活動は行政的な区域を越えて広がっていくというところがあり、特に関西のエリアは大都市が集中しているので、例えば、大阪市内への通勤通学</a:t>
                      </a:r>
                      <a:r>
                        <a:rPr kumimoji="1" lang="en-US" altLang="ja-JP" sz="900" dirty="0">
                          <a:solidFill>
                            <a:schemeClr val="tx1"/>
                          </a:solidFill>
                          <a:latin typeface="BIZ UDゴシック" panose="020B0400000000000000" pitchFamily="49" charset="-128"/>
                          <a:ea typeface="BIZ UDゴシック" panose="020B0400000000000000" pitchFamily="49" charset="-128"/>
                        </a:rPr>
                        <a:t>10</a:t>
                      </a:r>
                      <a:r>
                        <a:rPr kumimoji="1" lang="ja-JP" altLang="en-US" sz="900" dirty="0">
                          <a:solidFill>
                            <a:schemeClr val="tx1"/>
                          </a:solidFill>
                          <a:latin typeface="BIZ UDゴシック" panose="020B0400000000000000" pitchFamily="49" charset="-128"/>
                          <a:ea typeface="BIZ UDゴシック" panose="020B0400000000000000" pitchFamily="49" charset="-128"/>
                        </a:rPr>
                        <a:t>％圏とか、あるいは京都、神戸を含めて考えていくと、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生活圏なり経済圏というものは市域を越え、府域を越えている</a:t>
                      </a:r>
                      <a:r>
                        <a:rPr kumimoji="1" lang="ja-JP" altLang="en-US" sz="900" dirty="0">
                          <a:solidFill>
                            <a:schemeClr val="tx1"/>
                          </a:solidFill>
                          <a:latin typeface="BIZ UDゴシック" panose="020B0400000000000000" pitchFamily="49" charset="-128"/>
                          <a:ea typeface="BIZ UDゴシック" panose="020B0400000000000000" pitchFamily="49" charset="-128"/>
                        </a:rPr>
                        <a:t>ところがある。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そこのズレというのをどう考えるか</a:t>
                      </a:r>
                      <a:r>
                        <a:rPr kumimoji="1" lang="ja-JP" altLang="en-US" sz="900" dirty="0">
                          <a:solidFill>
                            <a:schemeClr val="tx1"/>
                          </a:solidFill>
                          <a:latin typeface="BIZ UDゴシック" panose="020B0400000000000000" pitchFamily="49" charset="-128"/>
                          <a:ea typeface="BIZ UDゴシック" panose="020B0400000000000000" pitchFamily="49" charset="-128"/>
                        </a:rPr>
                        <a:t>というところがポイントと思う。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6278110"/>
                  </a:ext>
                </a:extLst>
              </a:tr>
            </a:tbl>
          </a:graphicData>
        </a:graphic>
      </p:graphicFrame>
      <p:sp>
        <p:nvSpPr>
          <p:cNvPr id="6"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54378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39410" y="438405"/>
          <a:ext cx="4331483" cy="5493689"/>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709894800"/>
                    </a:ext>
                  </a:extLst>
                </a:gridCol>
                <a:gridCol w="214704">
                  <a:extLst>
                    <a:ext uri="{9D8B030D-6E8A-4147-A177-3AD203B41FA5}">
                      <a16:colId xmlns:a16="http://schemas.microsoft.com/office/drawing/2014/main" val="1757393665"/>
                    </a:ext>
                  </a:extLst>
                </a:gridCol>
                <a:gridCol w="3568149">
                  <a:extLst>
                    <a:ext uri="{9D8B030D-6E8A-4147-A177-3AD203B41FA5}">
                      <a16:colId xmlns:a16="http://schemas.microsoft.com/office/drawing/2014/main" val="293104459"/>
                    </a:ext>
                  </a:extLst>
                </a:gridCol>
              </a:tblGrid>
              <a:tr h="581111">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副首都の位置づけの旗は掲げながら、大阪が名実ともに副首都となれるよう、必要な措置を国に働きかけていく</a:t>
                      </a:r>
                      <a:r>
                        <a:rPr kumimoji="1" lang="ja-JP" altLang="en-US" sz="900" dirty="0">
                          <a:latin typeface="BIZ UDゴシック" panose="020B0400000000000000" pitchFamily="49" charset="-128"/>
                          <a:ea typeface="BIZ UDゴシック" panose="020B0400000000000000" pitchFamily="49" charset="-128"/>
                        </a:rPr>
                        <a:t>ことが重要。</a:t>
                      </a:r>
                      <a:endParaRPr kumimoji="1" lang="en-US" altLang="ja-JP" sz="90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その内容として、全国一律の権限移譲ではなく、</a:t>
                      </a:r>
                      <a:r>
                        <a:rPr kumimoji="1" lang="ja-JP" altLang="en-US" sz="900" b="1" u="sng" dirty="0">
                          <a:latin typeface="BIZ UDゴシック" panose="020B0400000000000000" pitchFamily="49" charset="-128"/>
                          <a:ea typeface="BIZ UDゴシック" panose="020B0400000000000000" pitchFamily="49" charset="-128"/>
                        </a:rPr>
                        <a:t>大阪自らの努力を後押しする新たな特区や規制緩和の導入等を求めることが必要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27511339"/>
                  </a:ext>
                </a:extLst>
              </a:tr>
              <a:tr h="3134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政治、行政に係る首都機能については、</a:t>
                      </a:r>
                      <a:r>
                        <a:rPr kumimoji="1" lang="ja-JP" altLang="en-US" sz="900" b="1" u="sng" dirty="0">
                          <a:latin typeface="BIZ UDゴシック" panose="020B0400000000000000" pitchFamily="49" charset="-128"/>
                          <a:ea typeface="BIZ UDゴシック" panose="020B0400000000000000" pitchFamily="49" charset="-128"/>
                        </a:rPr>
                        <a:t>国主導による中央省庁移転を含め大きく動く可能性がある一方、国の本気度に左右される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11680610"/>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研究所、統計局など、意思決定に関係のない政府機関を除けば、</a:t>
                      </a:r>
                      <a:r>
                        <a:rPr kumimoji="1" lang="ja-JP" altLang="en-US" sz="900" b="1" u="sng" dirty="0">
                          <a:latin typeface="BIZ UDゴシック" panose="020B0400000000000000" pitchFamily="49" charset="-128"/>
                          <a:ea typeface="BIZ UDゴシック" panose="020B0400000000000000" pitchFamily="49" charset="-128"/>
                        </a:rPr>
                        <a:t>国会対応や財務省との相談が必要であり、本格的な機能分散は進んでこなかった。</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34508312"/>
                  </a:ext>
                </a:extLst>
              </a:tr>
              <a:tr h="44105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副首都として制度的に何らかの位置づけをして財政的な支援を求めるという主張は、国が受け付けないので、</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制度的な支障を解消することで、大阪の自主性・自発性を高めていくこと</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3134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現行の道州制特区法などの仕組みを汎用性ある使いやすい仕組みとして国に提案していく</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といったことが考えられる。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4236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必要な支援を国にパッケージで移譲を求める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のはいい考え。国の権限が少しでも残ると、国にコントロールされる機能が残り、自由な発想ができない。</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全ての権限をもらう方向で考えてはどうか。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350189">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大阪・関西で国との窓口を一本化することはもとより、</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国の側でも一体的な対応が可能な組織整備を求めるべき</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6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これまでの地方分権の流れにおける、国の出先機関の整理という方向と対照的になるが、国（中央）の機能を</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出先に分散し、出先機関の機能を強化する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といったことも考えられる。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定住自立圏も連携中枢都市も三大都市圏は対象外で、中心周縁構造を前提としているが、</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規模が並んだ自治体がブロックで連携しやすいような、柔軟性ある水平連携制度</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を国に求めてはどうか。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6338661"/>
                  </a:ext>
                </a:extLst>
              </a:tr>
              <a:tr h="43093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首都圏と並ぶ経済圏として何らかのイノベーションを起こしていくということをめざした時に、</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国からの権限や財源の移譲</a:t>
                      </a:r>
                      <a:r>
                        <a:rPr kumimoji="1" lang="ja-JP" altLang="en-US" sz="900" dirty="0">
                          <a:solidFill>
                            <a:schemeClr val="tx1"/>
                          </a:solidFill>
                          <a:latin typeface="BIZ UDPゴシック" panose="020B0400000000000000" pitchFamily="50" charset="-128"/>
                          <a:ea typeface="BIZ UDPゴシック" panose="020B0400000000000000" pitchFamily="50" charset="-128"/>
                        </a:rPr>
                        <a:t>がどうしても必要になってくる。ただ、</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現段階でこれを国と交渉するのは非常に難しい</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というのが実情。現行の特区の仕組みが十分ではないなら、</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新しい副首都をめざすのにふさわしい新しい特区制度を国に働きかけるということも必要</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b="1" strike="sngStrike"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68611760"/>
                  </a:ext>
                </a:extLst>
              </a:tr>
              <a:tr h="43093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かつての首都建設法のときには東京都を首都と明確に規定していたが、現在では首都圏という圏域レベルの表現でぼやかしている。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大阪府が副首都というよりは、副首都圏なり副首都機能という言い方のほうが通りやすい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のではないか。</a:t>
                      </a:r>
                      <a:endParaRPr kumimoji="1" lang="en-US" altLang="ja-JP" sz="900" b="0" u="none"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710151"/>
                  </a:ext>
                </a:extLst>
              </a:tr>
            </a:tbl>
          </a:graphicData>
        </a:graphic>
      </p:graphicFrame>
      <p:sp>
        <p:nvSpPr>
          <p:cNvPr id="8" name="テキスト ボックス 7"/>
          <p:cNvSpPr txBox="1"/>
          <p:nvPr/>
        </p:nvSpPr>
        <p:spPr>
          <a:xfrm>
            <a:off x="0" y="1614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国への働きかけ</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4" name="表 13"/>
          <p:cNvGraphicFramePr>
            <a:graphicFrameLocks noGrp="1"/>
          </p:cNvGraphicFramePr>
          <p:nvPr/>
        </p:nvGraphicFramePr>
        <p:xfrm>
          <a:off x="4660660" y="438405"/>
          <a:ext cx="4331482" cy="477774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首都が制度的に位置付けられていないなかで、副首都を位置づけるということは困難なので、国やほかの地域による事実上の承認ということが必要</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。そのための手段として、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国土形成計画や近畿圏整備計画、国土形成計画を踏まえた広域地方計画に位置づけていくといった働きかけが必要。</a:t>
                      </a:r>
                      <a:endParaRPr kumimoji="1" lang="en-US" altLang="ja-JP" sz="900" b="1" u="sng"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1052982"/>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警察や参議院選挙区のブロックなど、</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都道府県を前提とした各種の制度の存在が、道州制のネック</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になっている。都道府県を存置する道州制も考えとしてはあり得るが、道州の役割が問題になる。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これまでの道州制の議論は、まずは制度をきちんと作って、それが様々な統合連携のインセンティブになるという発想だったが、そんな簡単ではないことが分かってきた。これも順番の問題であって、箱を作って中を埋めるか、中を作って箱を作る機運が盛り上がるまで待つということで考える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地方において盛り上がりを欠いてしまった現状では、道州制を旗として掲げておくこと自体は差し支えないが、もう少し足回りのいい、中間的な何かを作った方がいいのではないかと思う</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0556923"/>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これまでの地方分権、特に都道府県の場合には、一括して国から各都道府県へ権限を下ろしてほしいという話が傾向としては強かったが、それがやや限界に達している。というのは、地方分権といっても、自治体の規模が違い過ぎて、権限を一括には下ろせない。都道府県も実は実力差が非常に大きい。そうなると、小規模な県に合わせざるを得ないところが出てきてしまう。</a:t>
                      </a:r>
                      <a:endParaRPr kumimoji="1" lang="en-US" altLang="ja-JP" sz="900" b="0" u="none"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それよりは、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大阪あるいは大阪を中心とする自治体連合であれば、ここまでのことができるので、我々には権限を下ろしてくださいということを主張したほうが、実りがあるのではないか</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11154522"/>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国としては、関西のエリアだけを特別扱いして権限を下ろすということに関しては非常に消極的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。一方で、道州制に移行するのか、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関西だけ道州に移行するという事が果たして実現可能性があるのか、ということになると、かなり厳しい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8086349"/>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民主制の問題について、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日本は都道府県という広域自治体がしっかり民主的な基礎を持っているので</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、イギリス、あるいはメトロポールという制度のあるフランスなどに比べると、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民主的な要素は強い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25771074"/>
                  </a:ext>
                </a:extLst>
              </a:tr>
            </a:tbl>
          </a:graphicData>
        </a:graphic>
      </p:graphicFrame>
      <p:sp>
        <p:nvSpPr>
          <p:cNvPr id="6"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045802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43314" y="493827"/>
          <a:ext cx="4331483" cy="3693076"/>
        </p:xfrm>
        <a:graphic>
          <a:graphicData uri="http://schemas.openxmlformats.org/drawingml/2006/table">
            <a:tbl>
              <a:tblPr firstRow="1" bandRow="1">
                <a:tableStyleId>{5940675A-B579-460E-94D1-54222C63F5DA}</a:tableStyleId>
              </a:tblPr>
              <a:tblGrid>
                <a:gridCol w="555054">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568149">
                  <a:extLst>
                    <a:ext uri="{9D8B030D-6E8A-4147-A177-3AD203B41FA5}">
                      <a16:colId xmlns:a16="http://schemas.microsoft.com/office/drawing/2014/main" val="293104459"/>
                    </a:ext>
                  </a:extLst>
                </a:gridCol>
              </a:tblGrid>
              <a:tr h="3877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首都のバックアップ機能は成長力が背景にあって発揮できる</a:t>
                      </a:r>
                      <a:r>
                        <a:rPr kumimoji="1" lang="ja-JP" altLang="en-US" sz="900" dirty="0">
                          <a:latin typeface="BIZ UDゴシック" panose="020B0400000000000000" pitchFamily="49" charset="-128"/>
                          <a:ea typeface="BIZ UDゴシック" panose="020B0400000000000000" pitchFamily="49" charset="-128"/>
                        </a:rPr>
                        <a:t>ものであり、</a:t>
                      </a:r>
                      <a:r>
                        <a:rPr kumimoji="1" lang="ja-JP" altLang="en-US" sz="900" b="1" u="sng" dirty="0">
                          <a:latin typeface="BIZ UDゴシック" panose="020B0400000000000000" pitchFamily="49" charset="-128"/>
                          <a:ea typeface="BIZ UDゴシック" panose="020B0400000000000000" pitchFamily="49" charset="-128"/>
                        </a:rPr>
                        <a:t>イノベーション力の向上が必要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27511339"/>
                  </a:ext>
                </a:extLst>
              </a:tr>
              <a:tr h="80439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我が国は法律で首都を位置付けておらず、事実上の首都性を形作るものとして、警察制度や都市外交などの実践がある。ただ、この点をこだわる必要はなく、</a:t>
                      </a:r>
                      <a:r>
                        <a:rPr kumimoji="1" lang="ja-JP" altLang="en-US" sz="900" b="1" u="sng" dirty="0">
                          <a:latin typeface="BIZ UDゴシック" panose="020B0400000000000000" pitchFamily="49" charset="-128"/>
                          <a:ea typeface="BIZ UDゴシック" panose="020B0400000000000000" pitchFamily="49" charset="-128"/>
                        </a:rPr>
                        <a:t>東京の首都性とは別に、大阪のバックアップ機能、あるいは副首都としての機能を図ることを念頭に置きながら、議論をすすめるべき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61367764"/>
                  </a:ext>
                </a:extLst>
              </a:tr>
              <a:tr h="34580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大阪を副首都と位置付け、東京のバックアップ機能を果たすということは、大規模災害や感染症のリスクに備える冗長性、リタンダンシーを確保する上でも非常に重要。</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65363464"/>
                  </a:ext>
                </a:extLst>
              </a:tr>
              <a:tr h="51816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東京一極集中のリスクの軽減が副首都の意義という事になる。ただ、他方で、</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大阪・関西のリスクも同時にある。その点をどう評価するか</a:t>
                      </a: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という課題もあると認識。</a:t>
                      </a:r>
                      <a:endParaRPr kumimoji="1" lang="en-US" altLang="ja-JP" sz="900" b="0"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6067106"/>
                  </a:ext>
                </a:extLst>
              </a:tr>
              <a:tr h="887215">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大阪が、広く東京のスペアの機能を担うことに比重を置いた場合、国の主導により中央省庁の移転も含め、大きく動く可能性がある一方、どうしても国の本気度に左右されること、</a:t>
                      </a:r>
                      <a:r>
                        <a:rPr kumimoji="1" lang="ja-JP" altLang="en-US" sz="900" b="1" u="sng" dirty="0">
                          <a:latin typeface="BIZ UDゴシック" panose="020B0400000000000000" pitchFamily="49" charset="-128"/>
                          <a:ea typeface="BIZ UDゴシック" panose="020B0400000000000000" pitchFamily="49" charset="-128"/>
                        </a:rPr>
                        <a:t>バックアップに限っても大阪以外の候補地があり不透明</a:t>
                      </a:r>
                      <a:r>
                        <a:rPr kumimoji="1" lang="ja-JP" altLang="en-US" sz="900" dirty="0">
                          <a:latin typeface="BIZ UDゴシック" panose="020B0400000000000000" pitchFamily="49" charset="-128"/>
                          <a:ea typeface="BIZ UDゴシック" panose="020B0400000000000000" pitchFamily="49" charset="-128"/>
                        </a:rPr>
                        <a:t>なこと、さらに言えば、大阪自らが言わば</a:t>
                      </a:r>
                      <a:r>
                        <a:rPr kumimoji="1" lang="ja-JP" altLang="en-US" sz="900" b="1" u="sng" dirty="0">
                          <a:latin typeface="BIZ UDゴシック" panose="020B0400000000000000" pitchFamily="49" charset="-128"/>
                          <a:ea typeface="BIZ UDゴシック" panose="020B0400000000000000" pitchFamily="49" charset="-128"/>
                        </a:rPr>
                        <a:t>「東京の永遠のスペア」と規定することにもなりかねない</a:t>
                      </a:r>
                      <a:r>
                        <a:rPr kumimoji="1" lang="ja-JP" altLang="en-US" sz="900" dirty="0">
                          <a:latin typeface="BIZ UDゴシック" panose="020B0400000000000000" pitchFamily="49" charset="-128"/>
                          <a:ea typeface="BIZ UDゴシック" panose="020B0400000000000000" pitchFamily="49" charset="-128"/>
                        </a:rPr>
                        <a:t>といったマイナス面が考えられる。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11680610"/>
                  </a:ext>
                </a:extLst>
              </a:tr>
              <a:tr h="623163">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首都圏が災害で壊滅的な被害を受けたというときに、そこから復興や日本全体のネットワークを回復することを考えたときには、</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一定の経済的集積がある大阪・関西というのがバックアップ機能を果たすというのは現実的。</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60016652"/>
                  </a:ext>
                </a:extLst>
              </a:tr>
            </a:tbl>
          </a:graphicData>
        </a:graphic>
      </p:graphicFrame>
      <p:sp>
        <p:nvSpPr>
          <p:cNvPr id="6" name="テキスト ボックス 5"/>
          <p:cNvSpPr txBox="1"/>
          <p:nvPr/>
        </p:nvSpPr>
        <p:spPr>
          <a:xfrm>
            <a:off x="178914" y="1614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首都機能</a:t>
            </a:r>
            <a:r>
              <a:rPr lang="ja-JP" altLang="en-US" sz="1200" dirty="0">
                <a:solidFill>
                  <a:prstClr val="black"/>
                </a:solidFill>
                <a:latin typeface="BIZ UDゴシック" panose="020B0400000000000000" pitchFamily="49" charset="-128"/>
                <a:ea typeface="BIZ UDゴシック" panose="020B0400000000000000" pitchFamily="49" charset="-128"/>
              </a:rPr>
              <a:t>バックアップ</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511408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⑤その他</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nvGraphicFramePr>
        <p:xfrm>
          <a:off x="399073" y="679332"/>
          <a:ext cx="4201886" cy="4430356"/>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31023">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経済に関する指標を包括するような目標</a:t>
                      </a:r>
                      <a:r>
                        <a:rPr kumimoji="1" lang="ja-JP" altLang="en-US" sz="900" dirty="0">
                          <a:latin typeface="BIZ UDゴシック" panose="020B0400000000000000" pitchFamily="49" charset="-128"/>
                          <a:ea typeface="BIZ UDゴシック" panose="020B0400000000000000" pitchFamily="49" charset="-128"/>
                        </a:rPr>
                        <a:t>を考えていくべき。</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経済副首都をめざす観点から、</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経済に関する指標を見ていくのはまず大事</a:t>
                      </a:r>
                      <a:r>
                        <a:rPr kumimoji="1"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や所得</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といったものは重要だと思う。</a:t>
                      </a:r>
                      <a:endParaRPr kumimoji="1" lang="en-US" altLang="ja-JP" sz="9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534547">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は目標数値の設定が難しい。むしろ海外から成熟したモデルを学びに来るとしたら、政治システムは東京から学ぶとして、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経済システムは大阪から学ぶというようになればよい</a:t>
                      </a:r>
                      <a:r>
                        <a:rPr kumimoji="1"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686309">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経済のほか、</a:t>
                      </a:r>
                      <a:r>
                        <a:rPr kumimoji="1" lang="ja-JP" altLang="en-US" sz="900" b="1" u="sng" dirty="0">
                          <a:latin typeface="BIZ UDゴシック" panose="020B0400000000000000" pitchFamily="49" charset="-128"/>
                          <a:ea typeface="BIZ UDゴシック" panose="020B0400000000000000" pitchFamily="49" charset="-128"/>
                        </a:rPr>
                        <a:t>ウェルビーイングに関する目標</a:t>
                      </a:r>
                      <a:r>
                        <a:rPr kumimoji="1" lang="ja-JP" altLang="en-US" sz="900" dirty="0">
                          <a:latin typeface="BIZ UDゴシック" panose="020B0400000000000000" pitchFamily="49" charset="-128"/>
                          <a:ea typeface="BIZ UDゴシック" panose="020B0400000000000000" pitchFamily="49" charset="-128"/>
                        </a:rPr>
                        <a:t>を置いたほうがよいが、</a:t>
                      </a:r>
                      <a:r>
                        <a:rPr kumimoji="1" lang="ja-JP" altLang="en-US" sz="900" b="1" u="sng" dirty="0">
                          <a:latin typeface="BIZ UDゴシック" panose="020B0400000000000000" pitchFamily="49" charset="-128"/>
                          <a:ea typeface="BIZ UDゴシック" panose="020B0400000000000000" pitchFamily="49" charset="-128"/>
                        </a:rPr>
                        <a:t>設定の仕方が難しい</a:t>
                      </a:r>
                      <a:r>
                        <a:rPr kumimoji="1" lang="ja-JP" altLang="en-US" sz="900" dirty="0">
                          <a:latin typeface="BIZ UDゴシック" panose="020B0400000000000000" pitchFamily="49" charset="-128"/>
                          <a:ea typeface="BIZ UDゴシック" panose="020B0400000000000000" pitchFamily="49" charset="-128"/>
                        </a:rPr>
                        <a:t>。客観的なものでいうと、転入者数、地元就職率、雇用、所得などが考えられるが、いずれも包括したものにはなり得ないので、精度は低いが、主観的なものとして、</a:t>
                      </a:r>
                      <a:r>
                        <a:rPr kumimoji="1" lang="ja-JP" altLang="en-US" sz="900" b="1" u="sng" dirty="0">
                          <a:latin typeface="BIZ UDゴシック" panose="020B0400000000000000" pitchFamily="49" charset="-128"/>
                          <a:ea typeface="BIZ UDゴシック" panose="020B0400000000000000" pitchFamily="49" charset="-128"/>
                        </a:rPr>
                        <a:t>住民の満足度調査を行うことが考えられる</a:t>
                      </a:r>
                      <a:r>
                        <a:rPr kumimoji="1" lang="ja-JP" altLang="en-US" sz="900" dirty="0">
                          <a:latin typeface="BIZ UDゴシック" panose="020B0400000000000000" pitchFamily="49" charset="-128"/>
                          <a:ea typeface="BIZ UDゴシック" panose="020B0400000000000000" pitchFamily="49" charset="-128"/>
                        </a:rPr>
                        <a:t>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705372"/>
                  </a:ext>
                </a:extLst>
              </a:tr>
              <a:tr h="686309">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経済副首都という前提のうえで、まず経済的繁栄があり、それと住民生活の両立をビジョンとして出すのだから、まずは客観的な数値として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経済面での活気を測り、次に住民の幸福、ウェルビーイングについての指標を置いて、両面で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とらえていけばよいのでは。</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より多くの人が経済的な豊かさを感じているかという観点で、</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世帯所得や人口一人当たりの</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も考えられる</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1"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13570483"/>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主観的な満足度調査は手間がかかるうえに精度が高くない。むしろ、住みたい都市に人が集まる、言わば</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「足による投票」に着目し、人口動態によってウェルビーイングを測る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ことも考えられる。</a:t>
                      </a:r>
                      <a:endParaRPr kumimoji="1" lang="en-US" altLang="ja-JP" sz="9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91326458"/>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ウェルビーイングは客観的な数値では測れないし、満足度も人によって感じ方はそれぞれなので、限界があるが、ほかに方法がないので、</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住民の満足感の変化の度合い、年代別の上昇率を見</a:t>
                      </a:r>
                      <a:r>
                        <a:rPr kumimoji="1" lang="ja-JP" altLang="en-US" sz="900" b="0" u="none" dirty="0">
                          <a:solidFill>
                            <a:schemeClr val="tx1"/>
                          </a:solidFill>
                          <a:latin typeface="BIZ UDPゴシック" panose="020B0400000000000000" pitchFamily="50" charset="-128"/>
                          <a:ea typeface="BIZ UDPゴシック" panose="020B0400000000000000" pitchFamily="50" charset="-128"/>
                        </a:rPr>
                        <a:t>れば</a:t>
                      </a:r>
                      <a:r>
                        <a:rPr kumimoji="1" lang="ja-JP" altLang="en-US" sz="900" dirty="0">
                          <a:solidFill>
                            <a:schemeClr val="tx1"/>
                          </a:solidFill>
                          <a:latin typeface="BIZ UDPゴシック" panose="020B0400000000000000" pitchFamily="50" charset="-128"/>
                          <a:ea typeface="BIZ UDPゴシック" panose="020B0400000000000000" pitchFamily="50" charset="-128"/>
                        </a:rPr>
                        <a:t>一定の傾向くらいはつかめるのではないか。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17518109"/>
                  </a:ext>
                </a:extLst>
              </a:tr>
            </a:tbl>
          </a:graphicData>
        </a:graphic>
      </p:graphicFrame>
      <p:sp>
        <p:nvSpPr>
          <p:cNvPr id="7" name="テキスト ボックス 6"/>
          <p:cNvSpPr txBox="1"/>
          <p:nvPr/>
        </p:nvSpPr>
        <p:spPr>
          <a:xfrm>
            <a:off x="162866" y="39921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目標数値</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3" name="表 2"/>
          <p:cNvGraphicFramePr>
            <a:graphicFrameLocks noGrp="1"/>
          </p:cNvGraphicFramePr>
          <p:nvPr/>
        </p:nvGraphicFramePr>
        <p:xfrm>
          <a:off x="4837166" y="672443"/>
          <a:ext cx="4201886" cy="181102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609404446"/>
                    </a:ext>
                  </a:extLst>
                </a:gridCol>
                <a:gridCol w="208280">
                  <a:extLst>
                    <a:ext uri="{9D8B030D-6E8A-4147-A177-3AD203B41FA5}">
                      <a16:colId xmlns:a16="http://schemas.microsoft.com/office/drawing/2014/main" val="475615969"/>
                    </a:ext>
                  </a:extLst>
                </a:gridCol>
                <a:gridCol w="3461391">
                  <a:extLst>
                    <a:ext uri="{9D8B030D-6E8A-4147-A177-3AD203B41FA5}">
                      <a16:colId xmlns:a16="http://schemas.microsoft.com/office/drawing/2014/main" val="2965723259"/>
                    </a:ext>
                  </a:extLst>
                </a:gridCol>
              </a:tblGrid>
              <a:tr h="408684">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社会・経済システムの構築や教育といったことを念頭におくと、</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2030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年では短い</a:t>
                      </a:r>
                      <a:r>
                        <a:rPr kumimoji="1" lang="ja-JP" altLang="en-US" sz="900" b="1"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環境の変化に応じて、</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ビジョンはアップデートしていけばよい。</a:t>
                      </a:r>
                      <a:endParaRPr kumimoji="1" lang="en-US" altLang="ja-JP" sz="900" b="1" u="sng"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030623"/>
                  </a:ext>
                </a:extLst>
              </a:tr>
              <a:tr h="515818">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団塊世代が高齢者となり、</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高齢者人口がピークとなる</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年に向け</a:t>
                      </a:r>
                      <a:r>
                        <a:rPr kumimoji="1" lang="ja-JP" altLang="en-US" sz="900" b="1"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ネガティブなことを若い世代に引き継がないよう、今から</a:t>
                      </a:r>
                      <a:r>
                        <a:rPr kumimoji="1" lang="en-US" altLang="ja-JP" sz="900"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dirty="0">
                          <a:solidFill>
                            <a:schemeClr val="tx1"/>
                          </a:solidFill>
                          <a:latin typeface="BIZ UDPゴシック" panose="020B0400000000000000" pitchFamily="50" charset="-128"/>
                          <a:ea typeface="BIZ UDPゴシック" panose="020B0400000000000000" pitchFamily="50" charset="-128"/>
                        </a:rPr>
                        <a:t>年や</a:t>
                      </a:r>
                      <a:r>
                        <a:rPr kumimoji="1" lang="en-US" altLang="ja-JP" sz="900" dirty="0">
                          <a:solidFill>
                            <a:schemeClr val="tx1"/>
                          </a:solidFill>
                          <a:latin typeface="BIZ UDPゴシック" panose="020B0400000000000000" pitchFamily="50" charset="-128"/>
                          <a:ea typeface="BIZ UDPゴシック" panose="020B0400000000000000" pitchFamily="50" charset="-128"/>
                        </a:rPr>
                        <a:t>2050</a:t>
                      </a:r>
                      <a:r>
                        <a:rPr kumimoji="1" lang="ja-JP" altLang="en-US" sz="900" dirty="0">
                          <a:solidFill>
                            <a:schemeClr val="tx1"/>
                          </a:solidFill>
                          <a:latin typeface="BIZ UDPゴシック" panose="020B0400000000000000" pitchFamily="50" charset="-128"/>
                          <a:ea typeface="BIZ UDPゴシック" panose="020B0400000000000000" pitchFamily="50" charset="-128"/>
                        </a:rPr>
                        <a:t>年に向けてメッセージを発信していくというのはよいと思われる。</a:t>
                      </a:r>
                      <a:endParaRPr kumimoji="1" lang="en-US" altLang="ja-JP" sz="900" strike="sngStrike"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91433334"/>
                  </a:ext>
                </a:extLst>
              </a:tr>
              <a:tr h="408684">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スーパー・メガリージョンの形成、今生まれた人が成人になる年などを考えると、</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長期的には</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2050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年あたりを目標年次とし、</a:t>
                      </a:r>
                      <a:r>
                        <a:rPr kumimoji="1" lang="ja-JP" altLang="en-US" sz="900" dirty="0">
                          <a:solidFill>
                            <a:schemeClr val="tx1"/>
                          </a:solidFill>
                          <a:latin typeface="BIZ UDPゴシック" panose="020B0400000000000000" pitchFamily="50" charset="-128"/>
                          <a:ea typeface="BIZ UDPゴシック" panose="020B0400000000000000" pitchFamily="50" charset="-128"/>
                        </a:rPr>
                        <a:t>定量的に測るため、</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短期的に</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2025</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2030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というプロセスを踏めばよいのではないか。</a:t>
                      </a:r>
                      <a:endParaRPr kumimoji="1" lang="en-US" altLang="ja-JP" sz="900" strike="sngStrike"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02284830"/>
                  </a:ext>
                </a:extLst>
              </a:tr>
            </a:tbl>
          </a:graphicData>
        </a:graphic>
      </p:graphicFrame>
      <p:sp>
        <p:nvSpPr>
          <p:cNvPr id="9" name="テキスト ボックス 8"/>
          <p:cNvSpPr txBox="1"/>
          <p:nvPr/>
        </p:nvSpPr>
        <p:spPr>
          <a:xfrm>
            <a:off x="4600959" y="37534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目標年次</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3" name="スライド番号プレースホルダー 1"/>
          <p:cNvSpPr>
            <a:spLocks noGrp="1"/>
          </p:cNvSpPr>
          <p:nvPr>
            <p:ph type="sldNum" sz="quarter" idx="12"/>
          </p:nvPr>
        </p:nvSpPr>
        <p:spPr>
          <a:xfrm>
            <a:off x="8435437"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68128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88900" y="20728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副首都の実現をめざすことについて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8" name="表 7"/>
          <p:cNvGraphicFramePr>
            <a:graphicFrameLocks noGrp="1"/>
          </p:cNvGraphicFramePr>
          <p:nvPr/>
        </p:nvGraphicFramePr>
        <p:xfrm>
          <a:off x="4699330" y="556573"/>
          <a:ext cx="4201886" cy="378916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66626276"/>
                    </a:ext>
                  </a:extLst>
                </a:gridCol>
                <a:gridCol w="208280">
                  <a:extLst>
                    <a:ext uri="{9D8B030D-6E8A-4147-A177-3AD203B41FA5}">
                      <a16:colId xmlns:a16="http://schemas.microsoft.com/office/drawing/2014/main" val="2688188724"/>
                    </a:ext>
                  </a:extLst>
                </a:gridCol>
                <a:gridCol w="3461391">
                  <a:extLst>
                    <a:ext uri="{9D8B030D-6E8A-4147-A177-3AD203B41FA5}">
                      <a16:colId xmlns:a16="http://schemas.microsoft.com/office/drawing/2014/main" val="2265706964"/>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副首都として永遠のナンバー２に位置づけられるよりも、</a:t>
                      </a:r>
                      <a:r>
                        <a:rPr kumimoji="1" lang="ja-JP" altLang="en-US" sz="900" b="1" u="sng" dirty="0">
                          <a:latin typeface="BIZ UDゴシック" panose="020B0400000000000000" pitchFamily="49" charset="-128"/>
                          <a:ea typeface="BIZ UDゴシック" panose="020B0400000000000000" pitchFamily="49" charset="-128"/>
                        </a:rPr>
                        <a:t>この分野においては日本トップをめざす、あるいは東京ではできないことをやるんだということをビジョンで宣言するほうが、市民、県民、府民の方々からも分かりやすい</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4215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海外・国内都市の調査をもとに、</a:t>
                      </a:r>
                      <a:r>
                        <a:rPr kumimoji="1" lang="ja-JP" altLang="en-US" sz="900" b="1" u="sng" dirty="0">
                          <a:latin typeface="BIZ UDゴシック" panose="020B0400000000000000" pitchFamily="49" charset="-128"/>
                          <a:ea typeface="BIZ UDゴシック" panose="020B0400000000000000" pitchFamily="49" charset="-128"/>
                        </a:rPr>
                        <a:t>これらの都市と違った大阪の特徴、強み</a:t>
                      </a:r>
                      <a:r>
                        <a:rPr kumimoji="1" lang="ja-JP" altLang="en-US" sz="900" dirty="0">
                          <a:latin typeface="BIZ UDゴシック" panose="020B0400000000000000" pitchFamily="49" charset="-128"/>
                          <a:ea typeface="BIZ UDゴシック" panose="020B0400000000000000" pitchFamily="49" charset="-128"/>
                        </a:rPr>
                        <a:t>をどこに見出し、生かしていくかが重要。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82746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大阪・関西が副首都であるということを認めていただくためには、</a:t>
                      </a:r>
                      <a:r>
                        <a:rPr kumimoji="1" lang="ja-JP" altLang="en-US" sz="900" b="1" u="sng" dirty="0">
                          <a:latin typeface="BIZ UDゴシック" panose="020B0400000000000000" pitchFamily="49" charset="-128"/>
                          <a:ea typeface="BIZ UDゴシック" panose="020B0400000000000000" pitchFamily="49" charset="-128"/>
                        </a:rPr>
                        <a:t>他都市・他地域の理解を得ることが必要</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少なくとも関西圏の中で大阪が副首都であるということが明確に意識されることが必要</a:t>
                      </a:r>
                      <a:r>
                        <a:rPr kumimoji="1" lang="ja-JP" altLang="en-US" sz="900" dirty="0">
                          <a:latin typeface="BIZ UDゴシック" panose="020B0400000000000000" pitchFamily="49" charset="-128"/>
                          <a:ea typeface="BIZ UDゴシック" panose="020B0400000000000000" pitchFamily="49" charset="-128"/>
                        </a:rPr>
                        <a:t>なのではないか。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4272561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この副首都という考え方最終的には</a:t>
                      </a:r>
                      <a:r>
                        <a:rPr kumimoji="1" lang="ja-JP" altLang="en-US" sz="900" b="1" u="sng" dirty="0">
                          <a:latin typeface="BIZ UDゴシック" panose="020B0400000000000000" pitchFamily="49" charset="-128"/>
                          <a:ea typeface="BIZ UDゴシック" panose="020B0400000000000000" pitchFamily="49" charset="-128"/>
                        </a:rPr>
                        <a:t>関西、あるいは西日本、さらには国全体の理解と共感を得ていくことが必要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220202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今、社会が二極化していると言われているので、特に社会的弱者と言われるような方にとっても選択できる社会であって欲しいし、</a:t>
                      </a:r>
                      <a:r>
                        <a:rPr kumimoji="1" lang="ja-JP" altLang="en-US" sz="900" b="1" u="sng" dirty="0">
                          <a:latin typeface="BIZ UDゴシック" panose="020B0400000000000000" pitchFamily="49" charset="-128"/>
                          <a:ea typeface="BIZ UDゴシック" panose="020B0400000000000000" pitchFamily="49" charset="-128"/>
                        </a:rPr>
                        <a:t>皆が幸せを感じる都市をめざして欲しい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54438692"/>
                  </a:ext>
                </a:extLst>
              </a:tr>
              <a:tr h="408684">
                <a:tc>
                  <a:txBody>
                    <a:bodyPr/>
                    <a:lstStyle/>
                    <a:p>
                      <a:r>
                        <a:rPr kumimoji="1" lang="ja-JP" altLang="en-US" sz="90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方の変化や環境問題への対応、東京一極集中の是正など、従来から議論されてきた内容、それらの議論の方向性は大きく変わっていない。変わったものといえば、やはりスピード。このコロナによって背中を押されたという面もある。会社経営における体制だったり、会議の形態だったり、そういった</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意思決定の迅速化がより実現</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するようになった。我々が扱うデータ自体も、どんどん高頻度化。しっかりと</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データをベースに意思決定を行い、根拠を持って政策を決めていかないといけない。</a:t>
                      </a:r>
                      <a:endPar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06013868"/>
                  </a:ext>
                </a:extLst>
              </a:tr>
            </a:tbl>
          </a:graphicData>
        </a:graphic>
      </p:graphicFrame>
      <p:sp>
        <p:nvSpPr>
          <p:cNvPr id="10"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1" name="表 10"/>
          <p:cNvGraphicFramePr>
            <a:graphicFrameLocks noGrp="1"/>
          </p:cNvGraphicFramePr>
          <p:nvPr/>
        </p:nvGraphicFramePr>
        <p:xfrm>
          <a:off x="253964" y="556573"/>
          <a:ext cx="4331482" cy="348996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aseline="0" dirty="0">
                          <a:latin typeface="BIZ UDゴシック" panose="020B0400000000000000" pitchFamily="49" charset="-128"/>
                          <a:ea typeface="BIZ UDゴシック" panose="020B0400000000000000" pitchFamily="49" charset="-128"/>
                        </a:rPr>
                        <a:t>○</a:t>
                      </a:r>
                      <a:endParaRPr kumimoji="1" lang="en-US" altLang="ja-JP" sz="900" baseline="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愛知県がリニアを機に東京の機能を補完し、東京と都市機能として一体化していくという戦略を明確に採用</a:t>
                      </a:r>
                      <a:r>
                        <a:rPr kumimoji="1" lang="ja-JP" altLang="en-US" sz="900" b="0" u="none" dirty="0">
                          <a:latin typeface="BIZ UDゴシック" panose="020B0400000000000000" pitchFamily="49" charset="-128"/>
                          <a:ea typeface="BIZ UDゴシック" panose="020B0400000000000000" pitchFamily="49" charset="-128"/>
                        </a:rPr>
                        <a:t>している中、</a:t>
                      </a:r>
                      <a:r>
                        <a:rPr kumimoji="1" lang="ja-JP" altLang="en-US" sz="900" b="1" u="sng" dirty="0">
                          <a:latin typeface="BIZ UDゴシック" panose="020B0400000000000000" pitchFamily="49" charset="-128"/>
                          <a:ea typeface="BIZ UDゴシック" panose="020B0400000000000000" pitchFamily="49" charset="-128"/>
                        </a:rPr>
                        <a:t>大阪はどこを狙いに行くのか、大阪がどのような自主性を主張しているかということが、副首都ビジョンに問われる</a:t>
                      </a:r>
                      <a:r>
                        <a:rPr kumimoji="1" lang="ja-JP" altLang="en-US" sz="900" b="0" u="none" dirty="0">
                          <a:latin typeface="BIZ UDゴシック" panose="020B0400000000000000" pitchFamily="49" charset="-128"/>
                          <a:ea typeface="BIZ UDゴシック" panose="020B0400000000000000" pitchFamily="49" charset="-128"/>
                        </a:rPr>
                        <a:t>。</a:t>
                      </a:r>
                      <a:endParaRPr kumimoji="1" lang="en-US" altLang="ja-JP" sz="900" b="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東京に次ぐナンバー２といっても、ナンバー１の縮小コピーにならないような方向に努力することを今後進めていくことが重要</a:t>
                      </a:r>
                      <a:r>
                        <a:rPr kumimoji="1" lang="ja-JP" altLang="en-US" sz="900" dirty="0">
                          <a:solidFill>
                            <a:schemeClr val="tx1"/>
                          </a:solidFill>
                          <a:latin typeface="BIZ UDPゴシック" panose="020B0400000000000000" pitchFamily="50" charset="-128"/>
                          <a:ea typeface="BIZ UDPゴシック" panose="020B0400000000000000" pitchFamily="50" charset="-128"/>
                        </a:rPr>
                        <a:t>。大阪はナンバー２かもしれないが、</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改定副首都ビジョンにおいて、違うものをめざすという方向性が明確になったと思う</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b="1"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地域ごとに何がよいものかということを選択していくということ自体に大きな意味がある</a:t>
                      </a:r>
                      <a:r>
                        <a:rPr kumimoji="1" lang="ja-JP" altLang="en-US" sz="900" dirty="0">
                          <a:latin typeface="BIZ UDゴシック" panose="020B0400000000000000" pitchFamily="49" charset="-128"/>
                          <a:ea typeface="BIZ UDゴシック" panose="020B0400000000000000" pitchFamily="49" charset="-128"/>
                        </a:rPr>
                        <a:t>んだということをどのように訴えていくか。また大阪なりの、</a:t>
                      </a:r>
                      <a:r>
                        <a:rPr kumimoji="1" lang="ja-JP" altLang="en-US" sz="900" b="1" u="sng" dirty="0">
                          <a:latin typeface="BIZ UDゴシック" panose="020B0400000000000000" pitchFamily="49" charset="-128"/>
                          <a:ea typeface="BIZ UDゴシック" panose="020B0400000000000000" pitchFamily="49" charset="-128"/>
                        </a:rPr>
                        <a:t>大阪固有の取組というものが明らかになっていくといい</a:t>
                      </a:r>
                      <a:r>
                        <a:rPr kumimoji="1" lang="ja-JP" altLang="en-US" sz="900" dirty="0">
                          <a:latin typeface="BIZ UDゴシック" panose="020B0400000000000000" pitchFamily="49" charset="-128"/>
                          <a:ea typeface="BIZ UDゴシック" panose="020B0400000000000000" pitchFamily="49" charset="-128"/>
                        </a:rPr>
                        <a:t>と思っている。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世界を相手にするということだが、ビジョンの中で考えている世界というのは、どこかということを意識すべき</a:t>
                      </a:r>
                      <a:r>
                        <a:rPr kumimoji="1" lang="ja-JP" altLang="en-US" sz="900" dirty="0">
                          <a:latin typeface="BIZ UDゴシック" panose="020B0400000000000000" pitchFamily="49" charset="-128"/>
                          <a:ea typeface="BIZ UDゴシック" panose="020B0400000000000000" pitchFamily="49" charset="-128"/>
                        </a:rPr>
                        <a:t>。例えば、観光を考えても施策のあり方が変わってくるはず。</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19750778"/>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大阪だけではなく、関西圏全体で見ても素材としての要素は非常に大きなものがそろっている。例えば、</a:t>
                      </a:r>
                      <a:r>
                        <a:rPr kumimoji="1" lang="ja-JP" altLang="en-US" sz="900" b="1" u="sng" dirty="0">
                          <a:latin typeface="BIZ UDゴシック" panose="020B0400000000000000" pitchFamily="49" charset="-128"/>
                          <a:ea typeface="BIZ UDゴシック" panose="020B0400000000000000" pitchFamily="49" charset="-128"/>
                        </a:rPr>
                        <a:t>企業の源泉としてのアカデミズムという観点で見ても、国公立だけでも、京大、阪大、大阪公立大、神戸大があり非常に充実している。</a:t>
                      </a:r>
                      <a:endParaRPr kumimoji="1" lang="en-US" altLang="ja-JP" sz="900" b="1" u="sng"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ただし、お互いに連携はしていないし、ライバル同士。地方自治体との連携も薄いという特徴がある。これらを総体的に把握して、ライバルであるが協力できるところを制度的に対応していくことは重要</a:t>
                      </a:r>
                      <a:r>
                        <a:rPr kumimoji="1" lang="ja-JP" altLang="en-US" sz="900" dirty="0">
                          <a:latin typeface="BIZ UDゴシック" panose="020B0400000000000000" pitchFamily="49" charset="-128"/>
                          <a:ea typeface="BIZ UDゴシック" panose="020B0400000000000000" pitchFamily="49" charset="-128"/>
                        </a:rPr>
                        <a:t>。その点において、関西には、関西広域連合という大きな連携基盤がある一方で、その下については、それなりに希薄。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889721545"/>
                  </a:ext>
                </a:extLst>
              </a:tr>
            </a:tbl>
          </a:graphicData>
        </a:graphic>
      </p:graphicFrame>
    </p:spTree>
    <p:extLst>
      <p:ext uri="{BB962C8B-B14F-4D97-AF65-F5344CB8AC3E}">
        <p14:creationId xmlns:p14="http://schemas.microsoft.com/office/powerpoint/2010/main" val="1622970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16667" y="931467"/>
          <a:ext cx="8797087" cy="5910538"/>
        </p:xfrm>
        <a:graphic>
          <a:graphicData uri="http://schemas.openxmlformats.org/drawingml/2006/table">
            <a:tbl>
              <a:tblPr firstRow="1" bandRow="1">
                <a:tableStyleId>{2D5ABB26-0587-4C30-8999-92F81FD0307C}</a:tableStyleId>
              </a:tblPr>
              <a:tblGrid>
                <a:gridCol w="1309087">
                  <a:extLst>
                    <a:ext uri="{9D8B030D-6E8A-4147-A177-3AD203B41FA5}">
                      <a16:colId xmlns:a16="http://schemas.microsoft.com/office/drawing/2014/main" val="3822818661"/>
                    </a:ext>
                  </a:extLst>
                </a:gridCol>
                <a:gridCol w="1872000">
                  <a:extLst>
                    <a:ext uri="{9D8B030D-6E8A-4147-A177-3AD203B41FA5}">
                      <a16:colId xmlns:a16="http://schemas.microsoft.com/office/drawing/2014/main" val="3922357223"/>
                    </a:ext>
                  </a:extLst>
                </a:gridCol>
                <a:gridCol w="1872000">
                  <a:extLst>
                    <a:ext uri="{9D8B030D-6E8A-4147-A177-3AD203B41FA5}">
                      <a16:colId xmlns:a16="http://schemas.microsoft.com/office/drawing/2014/main" val="1586775745"/>
                    </a:ext>
                  </a:extLst>
                </a:gridCol>
                <a:gridCol w="1872000">
                  <a:extLst>
                    <a:ext uri="{9D8B030D-6E8A-4147-A177-3AD203B41FA5}">
                      <a16:colId xmlns:a16="http://schemas.microsoft.com/office/drawing/2014/main" val="1436176693"/>
                    </a:ext>
                  </a:extLst>
                </a:gridCol>
                <a:gridCol w="1872000">
                  <a:extLst>
                    <a:ext uri="{9D8B030D-6E8A-4147-A177-3AD203B41FA5}">
                      <a16:colId xmlns:a16="http://schemas.microsoft.com/office/drawing/2014/main" val="1878274787"/>
                    </a:ext>
                  </a:extLst>
                </a:gridCol>
              </a:tblGrid>
              <a:tr h="273330">
                <a:tc>
                  <a:txBody>
                    <a:bodyPr/>
                    <a:lstStyle/>
                    <a:p>
                      <a:pPr algn="ct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アメリカ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欧州</a:t>
                      </a:r>
                      <a:r>
                        <a:rPr kumimoji="1" lang="ja-JP" altLang="en-US" sz="800" dirty="0"/>
                        <a:t>（</a:t>
                      </a:r>
                      <a:r>
                        <a:rPr kumimoji="1" lang="en-US" altLang="ja-JP" sz="800" dirty="0"/>
                        <a:t>EU</a:t>
                      </a:r>
                      <a:r>
                        <a:rPr kumimoji="1" lang="ja-JP" altLang="en-US" sz="800" dirty="0"/>
                        <a:t>又はユーロ圏）</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中国</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日本</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546661">
                <a:tc>
                  <a:txBody>
                    <a:bodyPr/>
                    <a:lstStyle/>
                    <a:p>
                      <a:pPr algn="ctr"/>
                      <a:r>
                        <a:rPr kumimoji="1" lang="en-US" altLang="ja-JP" sz="1100" dirty="0"/>
                        <a:t>GDP</a:t>
                      </a:r>
                    </a:p>
                    <a:p>
                      <a:pPr algn="ctr"/>
                      <a:r>
                        <a:rPr kumimoji="1" lang="ja-JP" altLang="en-US" sz="900" dirty="0"/>
                        <a:t>（付加価値・</a:t>
                      </a:r>
                      <a:endParaRPr kumimoji="1" lang="en-US" altLang="ja-JP" sz="900" dirty="0"/>
                    </a:p>
                    <a:p>
                      <a:pPr algn="ctr"/>
                      <a:r>
                        <a:rPr kumimoji="1" lang="ja-JP" altLang="en-US" sz="900" dirty="0"/>
                        <a:t>対前年成長率）</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10</a:t>
                      </a:r>
                      <a:r>
                        <a:rPr kumimoji="1" lang="ja-JP" altLang="en-US" sz="900" dirty="0">
                          <a:solidFill>
                            <a:schemeClr val="tx1"/>
                          </a:solidFill>
                        </a:rPr>
                        <a:t>兆</a:t>
                      </a:r>
                      <a:r>
                        <a:rPr kumimoji="1" lang="en-US" altLang="ja-JP" sz="900" dirty="0">
                          <a:solidFill>
                            <a:schemeClr val="tx1"/>
                          </a:solidFill>
                        </a:rPr>
                        <a:t>2,510</a:t>
                      </a:r>
                      <a:r>
                        <a:rPr kumimoji="1" lang="ja-JP" altLang="en-US" sz="900" dirty="0">
                          <a:solidFill>
                            <a:schemeClr val="tx1"/>
                          </a:solidFill>
                        </a:rPr>
                        <a:t>億ドル </a:t>
                      </a:r>
                      <a:r>
                        <a:rPr kumimoji="1" lang="en-US" altLang="ja-JP" sz="900" dirty="0">
                          <a:solidFill>
                            <a:schemeClr val="tx1"/>
                          </a:solidFill>
                        </a:rPr>
                        <a:t>(4.08%)</a:t>
                      </a: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15</a:t>
                      </a:r>
                      <a:r>
                        <a:rPr kumimoji="1" lang="ja-JP" altLang="en-US" sz="900" baseline="0" dirty="0">
                          <a:solidFill>
                            <a:schemeClr val="tx1"/>
                          </a:solidFill>
                        </a:rPr>
                        <a:t>兆   </a:t>
                      </a:r>
                      <a:r>
                        <a:rPr kumimoji="1" lang="en-US" altLang="ja-JP" sz="900" baseline="0" dirty="0">
                          <a:solidFill>
                            <a:schemeClr val="tx1"/>
                          </a:solidFill>
                        </a:rPr>
                        <a:t>490</a:t>
                      </a:r>
                      <a:r>
                        <a:rPr kumimoji="1" lang="ja-JP" altLang="en-US" sz="900" baseline="0" dirty="0">
                          <a:solidFill>
                            <a:schemeClr val="tx1"/>
                          </a:solidFill>
                        </a:rPr>
                        <a:t>億ドル </a:t>
                      </a:r>
                      <a:r>
                        <a:rPr kumimoji="1" lang="en-US" altLang="ja-JP" sz="900" baseline="0" dirty="0">
                          <a:solidFill>
                            <a:schemeClr val="tx1"/>
                          </a:solidFill>
                        </a:rPr>
                        <a:t>(2.71%)</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21</a:t>
                      </a:r>
                      <a:r>
                        <a:rPr kumimoji="1" lang="ja-JP" altLang="en-US" sz="900" dirty="0">
                          <a:solidFill>
                            <a:schemeClr val="tx1"/>
                          </a:solidFill>
                        </a:rPr>
                        <a:t>兆</a:t>
                      </a:r>
                      <a:r>
                        <a:rPr kumimoji="1" lang="en-US" altLang="ja-JP" sz="900" dirty="0">
                          <a:solidFill>
                            <a:schemeClr val="tx1"/>
                          </a:solidFill>
                        </a:rPr>
                        <a:t>3,726</a:t>
                      </a:r>
                      <a:r>
                        <a:rPr kumimoji="1" lang="ja-JP" altLang="en-US" sz="900" dirty="0">
                          <a:solidFill>
                            <a:schemeClr val="tx1"/>
                          </a:solidFill>
                        </a:rPr>
                        <a:t>億ドル </a:t>
                      </a:r>
                      <a:r>
                        <a:rPr kumimoji="1" lang="en-US" altLang="ja-JP" sz="900" dirty="0">
                          <a:solidFill>
                            <a:schemeClr val="tx1"/>
                          </a:solidFill>
                        </a:rPr>
                        <a:t>(2.99%)</a:t>
                      </a:r>
                    </a:p>
                    <a:p>
                      <a:pPr algn="l"/>
                      <a:r>
                        <a:rPr kumimoji="1" lang="ja-JP" altLang="en-US" sz="900" b="1" dirty="0">
                          <a:solidFill>
                            <a:schemeClr val="tx1"/>
                          </a:solidFill>
                        </a:rPr>
                        <a:t>→</a:t>
                      </a:r>
                      <a:r>
                        <a:rPr kumimoji="1" lang="en-US" altLang="ja-JP" sz="900" b="1" dirty="0">
                          <a:solidFill>
                            <a:schemeClr val="tx1"/>
                          </a:solidFill>
                        </a:rPr>
                        <a:t>20</a:t>
                      </a:r>
                      <a:r>
                        <a:rPr kumimoji="1" lang="ja-JP" altLang="en-US" sz="900" b="1" dirty="0">
                          <a:solidFill>
                            <a:schemeClr val="tx1"/>
                          </a:solidFill>
                        </a:rPr>
                        <a:t>年間で約</a:t>
                      </a:r>
                      <a:r>
                        <a:rPr kumimoji="1" lang="en-US" altLang="ja-JP" sz="900" b="1" dirty="0">
                          <a:solidFill>
                            <a:schemeClr val="tx1"/>
                          </a:solidFill>
                        </a:rPr>
                        <a:t>2.1</a:t>
                      </a:r>
                      <a:r>
                        <a:rPr kumimoji="1" lang="ja-JP" altLang="en-US" sz="900" b="1" dirty="0">
                          <a:solidFill>
                            <a:schemeClr val="tx1"/>
                          </a:solidFill>
                        </a:rPr>
                        <a:t>倍</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7</a:t>
                      </a:r>
                      <a:r>
                        <a:rPr kumimoji="1" lang="ja-JP" altLang="en-US" sz="900" dirty="0">
                          <a:solidFill>
                            <a:schemeClr val="tx1"/>
                          </a:solidFill>
                        </a:rPr>
                        <a:t>兆</a:t>
                      </a:r>
                      <a:r>
                        <a:rPr kumimoji="1" lang="en-US" altLang="ja-JP" sz="900" dirty="0">
                          <a:solidFill>
                            <a:schemeClr val="tx1"/>
                          </a:solidFill>
                        </a:rPr>
                        <a:t>2,667</a:t>
                      </a:r>
                      <a:r>
                        <a:rPr kumimoji="1" lang="ja-JP" altLang="en-US" sz="900" dirty="0">
                          <a:solidFill>
                            <a:schemeClr val="tx1"/>
                          </a:solidFill>
                        </a:rPr>
                        <a:t>億ドル </a:t>
                      </a:r>
                      <a:r>
                        <a:rPr kumimoji="1" lang="en-US" altLang="ja-JP" sz="900" dirty="0">
                          <a:solidFill>
                            <a:schemeClr val="tx1"/>
                          </a:solidFill>
                        </a:rPr>
                        <a:t>(3.92%)</a:t>
                      </a: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14</a:t>
                      </a:r>
                      <a:r>
                        <a:rPr kumimoji="1" lang="ja-JP" altLang="en-US" sz="900" dirty="0">
                          <a:solidFill>
                            <a:schemeClr val="tx1"/>
                          </a:solidFill>
                        </a:rPr>
                        <a:t>兆</a:t>
                      </a:r>
                      <a:r>
                        <a:rPr kumimoji="1" lang="en-US" altLang="ja-JP" sz="900" dirty="0">
                          <a:solidFill>
                            <a:schemeClr val="tx1"/>
                          </a:solidFill>
                        </a:rPr>
                        <a:t>5,586</a:t>
                      </a:r>
                      <a:r>
                        <a:rPr kumimoji="1" lang="ja-JP" altLang="en-US" sz="900" dirty="0">
                          <a:solidFill>
                            <a:schemeClr val="tx1"/>
                          </a:solidFill>
                        </a:rPr>
                        <a:t>億ドル </a:t>
                      </a:r>
                      <a:r>
                        <a:rPr kumimoji="1" lang="en-US" altLang="ja-JP" sz="900" dirty="0">
                          <a:solidFill>
                            <a:schemeClr val="tx1"/>
                          </a:solidFill>
                        </a:rPr>
                        <a:t>(2.12%)</a:t>
                      </a: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15</a:t>
                      </a:r>
                      <a:r>
                        <a:rPr kumimoji="1" lang="ja-JP" altLang="en-US" sz="900" dirty="0">
                          <a:solidFill>
                            <a:schemeClr val="tx1"/>
                          </a:solidFill>
                        </a:rPr>
                        <a:t>兆</a:t>
                      </a:r>
                      <a:r>
                        <a:rPr kumimoji="1" lang="en-US" altLang="ja-JP" sz="900" dirty="0">
                          <a:solidFill>
                            <a:schemeClr val="tx1"/>
                          </a:solidFill>
                        </a:rPr>
                        <a:t>6,825</a:t>
                      </a:r>
                      <a:r>
                        <a:rPr kumimoji="1" lang="ja-JP" altLang="en-US" sz="900" dirty="0">
                          <a:solidFill>
                            <a:schemeClr val="tx1"/>
                          </a:solidFill>
                        </a:rPr>
                        <a:t>億ドル</a:t>
                      </a:r>
                      <a:r>
                        <a:rPr kumimoji="1" lang="en-US" altLang="ja-JP" sz="900" dirty="0">
                          <a:solidFill>
                            <a:schemeClr val="tx1"/>
                          </a:solidFill>
                        </a:rPr>
                        <a:t> (1.95</a:t>
                      </a:r>
                      <a:r>
                        <a:rPr kumimoji="1" lang="ja-JP" altLang="en-US" sz="900" dirty="0">
                          <a:solidFill>
                            <a:schemeClr val="tx1"/>
                          </a:solidFill>
                        </a:rPr>
                        <a:t>％</a:t>
                      </a:r>
                      <a:r>
                        <a:rPr kumimoji="1" lang="en-US" altLang="ja-JP" sz="900" dirty="0">
                          <a:solidFill>
                            <a:schemeClr val="tx1"/>
                          </a:solidFill>
                        </a:rPr>
                        <a:t>)</a:t>
                      </a:r>
                    </a:p>
                    <a:p>
                      <a:pPr algn="l"/>
                      <a:r>
                        <a:rPr kumimoji="1" lang="ja-JP" altLang="en-US" sz="900" b="1" u="none" dirty="0">
                          <a:solidFill>
                            <a:schemeClr val="tx1"/>
                          </a:solidFill>
                        </a:rPr>
                        <a:t>→</a:t>
                      </a:r>
                      <a:r>
                        <a:rPr kumimoji="1" lang="en-US" altLang="ja-JP" sz="900" b="1" u="none" dirty="0">
                          <a:solidFill>
                            <a:schemeClr val="tx1"/>
                          </a:solidFill>
                        </a:rPr>
                        <a:t>20</a:t>
                      </a:r>
                      <a:r>
                        <a:rPr kumimoji="1" lang="ja-JP" altLang="en-US" sz="900" b="1" u="none" dirty="0">
                          <a:solidFill>
                            <a:schemeClr val="tx1"/>
                          </a:solidFill>
                        </a:rPr>
                        <a:t>年間で約</a:t>
                      </a:r>
                      <a:r>
                        <a:rPr kumimoji="1" lang="en-US" altLang="ja-JP" sz="900" b="1" u="none" dirty="0">
                          <a:solidFill>
                            <a:schemeClr val="tx1"/>
                          </a:solidFill>
                        </a:rPr>
                        <a:t>2.2</a:t>
                      </a:r>
                      <a:r>
                        <a:rPr kumimoji="1" lang="ja-JP" altLang="en-US" sz="900" b="1" u="none" dirty="0">
                          <a:solidFill>
                            <a:schemeClr val="tx1"/>
                          </a:solidFill>
                        </a:rPr>
                        <a:t>倍</a:t>
                      </a:r>
                      <a:endParaRPr kumimoji="1" lang="en-US" altLang="ja-JP" sz="900" b="1"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a:t>
                      </a:r>
                      <a:r>
                        <a:rPr kumimoji="1" lang="ja-JP" altLang="en-US" sz="900" baseline="0" dirty="0">
                          <a:solidFill>
                            <a:schemeClr val="tx1"/>
                          </a:solidFill>
                        </a:rPr>
                        <a:t>兆</a:t>
                      </a:r>
                      <a:r>
                        <a:rPr kumimoji="1" lang="en-US" altLang="ja-JP" sz="900" baseline="0" dirty="0">
                          <a:solidFill>
                            <a:schemeClr val="tx1"/>
                          </a:solidFill>
                        </a:rPr>
                        <a:t>2,055</a:t>
                      </a:r>
                      <a:r>
                        <a:rPr kumimoji="1" lang="ja-JP" altLang="en-US" sz="900" baseline="0" dirty="0">
                          <a:solidFill>
                            <a:schemeClr val="tx1"/>
                          </a:solidFill>
                        </a:rPr>
                        <a:t>億ドル </a:t>
                      </a:r>
                      <a:r>
                        <a:rPr kumimoji="1" lang="en-US" altLang="ja-JP" sz="900" baseline="0" dirty="0">
                          <a:solidFill>
                            <a:schemeClr val="tx1"/>
                          </a:solidFill>
                        </a:rPr>
                        <a:t>(</a:t>
                      </a:r>
                      <a:r>
                        <a:rPr kumimoji="1" lang="en-US" altLang="ja-JP" sz="900" dirty="0">
                          <a:solidFill>
                            <a:schemeClr val="tx1"/>
                          </a:solidFill>
                        </a:rPr>
                        <a:t>8.47%)</a:t>
                      </a: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6</a:t>
                      </a:r>
                      <a:r>
                        <a:rPr kumimoji="1" lang="ja-JP" altLang="en-US" sz="900" baseline="0" dirty="0">
                          <a:solidFill>
                            <a:schemeClr val="tx1"/>
                          </a:solidFill>
                        </a:rPr>
                        <a:t>兆  </a:t>
                      </a:r>
                      <a:r>
                        <a:rPr kumimoji="1" lang="en-US" altLang="ja-JP" sz="900" baseline="0" dirty="0">
                          <a:solidFill>
                            <a:schemeClr val="tx1"/>
                          </a:solidFill>
                        </a:rPr>
                        <a:t>338</a:t>
                      </a:r>
                      <a:r>
                        <a:rPr kumimoji="1" lang="ja-JP" altLang="en-US" sz="900" baseline="0" dirty="0">
                          <a:solidFill>
                            <a:schemeClr val="tx1"/>
                          </a:solidFill>
                        </a:rPr>
                        <a:t>億ドル</a:t>
                      </a:r>
                      <a:r>
                        <a:rPr kumimoji="1" lang="en-US" altLang="ja-JP" sz="900" baseline="0" dirty="0">
                          <a:solidFill>
                            <a:schemeClr val="tx1"/>
                          </a:solidFill>
                        </a:rPr>
                        <a:t>(</a:t>
                      </a:r>
                      <a:r>
                        <a:rPr kumimoji="1" lang="en-US" altLang="ja-JP" sz="900" dirty="0">
                          <a:solidFill>
                            <a:schemeClr val="tx1"/>
                          </a:solidFill>
                        </a:rPr>
                        <a:t>10.61%)</a:t>
                      </a:r>
                    </a:p>
                    <a:p>
                      <a:pPr algn="l"/>
                      <a:r>
                        <a:rPr kumimoji="1" lang="en-US" altLang="ja-JP" sz="900" dirty="0">
                          <a:solidFill>
                            <a:schemeClr val="tx1"/>
                          </a:solidFill>
                        </a:rPr>
                        <a:t>19</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14</a:t>
                      </a:r>
                      <a:r>
                        <a:rPr kumimoji="1" lang="ja-JP" altLang="en-US" sz="900" baseline="0" dirty="0">
                          <a:solidFill>
                            <a:schemeClr val="tx1"/>
                          </a:solidFill>
                        </a:rPr>
                        <a:t>兆</a:t>
                      </a:r>
                      <a:r>
                        <a:rPr kumimoji="1" lang="en-US" altLang="ja-JP" sz="900" baseline="0" dirty="0">
                          <a:solidFill>
                            <a:schemeClr val="tx1"/>
                          </a:solidFill>
                        </a:rPr>
                        <a:t>3,406</a:t>
                      </a:r>
                      <a:r>
                        <a:rPr kumimoji="1" lang="ja-JP" altLang="en-US" sz="900" baseline="0" dirty="0">
                          <a:solidFill>
                            <a:schemeClr val="tx1"/>
                          </a:solidFill>
                        </a:rPr>
                        <a:t>億ドル</a:t>
                      </a:r>
                      <a:r>
                        <a:rPr kumimoji="1" lang="en-US" altLang="ja-JP" sz="900" baseline="0" dirty="0">
                          <a:solidFill>
                            <a:schemeClr val="tx1"/>
                          </a:solidFill>
                        </a:rPr>
                        <a:t> (5.95</a:t>
                      </a:r>
                      <a:r>
                        <a:rPr kumimoji="1" lang="ja-JP" altLang="en-US" sz="900" baseline="0" dirty="0">
                          <a:solidFill>
                            <a:schemeClr val="tx1"/>
                          </a:solidFill>
                        </a:rPr>
                        <a:t>％</a:t>
                      </a:r>
                      <a:r>
                        <a:rPr kumimoji="1" lang="en-US" altLang="ja-JP" sz="900" baseline="0" dirty="0">
                          <a:solidFill>
                            <a:schemeClr val="tx1"/>
                          </a:solidFill>
                        </a:rPr>
                        <a:t>)</a:t>
                      </a:r>
                    </a:p>
                    <a:p>
                      <a:pPr algn="l"/>
                      <a:r>
                        <a:rPr kumimoji="1" lang="ja-JP" altLang="en-US" sz="900" b="1" u="none" baseline="0" dirty="0">
                          <a:solidFill>
                            <a:schemeClr val="tx1"/>
                          </a:solidFill>
                        </a:rPr>
                        <a:t>→</a:t>
                      </a:r>
                      <a:r>
                        <a:rPr kumimoji="1" lang="en-US" altLang="ja-JP" sz="900" b="1" u="none" baseline="0" dirty="0">
                          <a:solidFill>
                            <a:schemeClr val="tx1"/>
                          </a:solidFill>
                        </a:rPr>
                        <a:t>20</a:t>
                      </a:r>
                      <a:r>
                        <a:rPr kumimoji="1" lang="ja-JP" altLang="en-US" sz="900" b="1" u="none" baseline="0" dirty="0">
                          <a:solidFill>
                            <a:schemeClr val="tx1"/>
                          </a:solidFill>
                        </a:rPr>
                        <a:t>年間で約</a:t>
                      </a:r>
                      <a:r>
                        <a:rPr kumimoji="1" lang="en-US" altLang="ja-JP" sz="900" b="1" u="none" baseline="0" dirty="0">
                          <a:solidFill>
                            <a:schemeClr val="tx1"/>
                          </a:solidFill>
                        </a:rPr>
                        <a:t>11.9</a:t>
                      </a:r>
                      <a:r>
                        <a:rPr kumimoji="1" lang="ja-JP" altLang="en-US" sz="900" b="1" u="none" baseline="0" dirty="0">
                          <a:solidFill>
                            <a:schemeClr val="tx1"/>
                          </a:solidFill>
                        </a:rPr>
                        <a:t>倍</a:t>
                      </a:r>
                      <a:endParaRPr kumimoji="1" lang="en-US" altLang="ja-JP" sz="900" b="1"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a:t>
                      </a:r>
                      <a:r>
                        <a:rPr kumimoji="1" lang="ja-JP" altLang="en-US" sz="900" dirty="0">
                          <a:solidFill>
                            <a:schemeClr val="tx1"/>
                          </a:solidFill>
                        </a:rPr>
                        <a:t>兆</a:t>
                      </a:r>
                      <a:r>
                        <a:rPr kumimoji="1" lang="en-US" altLang="ja-JP" sz="900" dirty="0">
                          <a:solidFill>
                            <a:schemeClr val="tx1"/>
                          </a:solidFill>
                        </a:rPr>
                        <a:t>9,684</a:t>
                      </a:r>
                      <a:r>
                        <a:rPr kumimoji="1" lang="ja-JP" altLang="en-US" sz="900" dirty="0">
                          <a:solidFill>
                            <a:schemeClr val="tx1"/>
                          </a:solidFill>
                        </a:rPr>
                        <a:t>億ドル</a:t>
                      </a:r>
                      <a:r>
                        <a:rPr kumimoji="1" lang="en-US" altLang="ja-JP" sz="900" dirty="0">
                          <a:solidFill>
                            <a:schemeClr val="tx1"/>
                          </a:solidFill>
                        </a:rPr>
                        <a:t> (2.77%)</a:t>
                      </a: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5</a:t>
                      </a:r>
                      <a:r>
                        <a:rPr kumimoji="1" lang="ja-JP" altLang="en-US" sz="900" dirty="0">
                          <a:solidFill>
                            <a:schemeClr val="tx1"/>
                          </a:solidFill>
                        </a:rPr>
                        <a:t>兆</a:t>
                      </a:r>
                      <a:r>
                        <a:rPr kumimoji="1" lang="en-US" altLang="ja-JP" sz="900" dirty="0">
                          <a:solidFill>
                            <a:schemeClr val="tx1"/>
                          </a:solidFill>
                        </a:rPr>
                        <a:t>7,591</a:t>
                      </a:r>
                      <a:r>
                        <a:rPr kumimoji="1" lang="ja-JP" altLang="en-US" sz="900" dirty="0">
                          <a:solidFill>
                            <a:schemeClr val="tx1"/>
                          </a:solidFill>
                        </a:rPr>
                        <a:t>億ドル </a:t>
                      </a:r>
                      <a:r>
                        <a:rPr kumimoji="1" lang="en-US" altLang="ja-JP" sz="900" dirty="0">
                          <a:solidFill>
                            <a:schemeClr val="tx1"/>
                          </a:solidFill>
                        </a:rPr>
                        <a:t>(4.10%)</a:t>
                      </a: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5</a:t>
                      </a:r>
                      <a:r>
                        <a:rPr kumimoji="1" lang="ja-JP" altLang="en-US" sz="900" dirty="0">
                          <a:solidFill>
                            <a:schemeClr val="tx1"/>
                          </a:solidFill>
                        </a:rPr>
                        <a:t>兆</a:t>
                      </a:r>
                      <a:r>
                        <a:rPr kumimoji="1" lang="en-US" altLang="ja-JP" sz="900" dirty="0">
                          <a:solidFill>
                            <a:schemeClr val="tx1"/>
                          </a:solidFill>
                        </a:rPr>
                        <a:t>1,359</a:t>
                      </a:r>
                      <a:r>
                        <a:rPr kumimoji="1" lang="ja-JP" altLang="en-US" sz="900" dirty="0">
                          <a:solidFill>
                            <a:schemeClr val="tx1"/>
                          </a:solidFill>
                        </a:rPr>
                        <a:t>億ドル</a:t>
                      </a:r>
                      <a:r>
                        <a:rPr kumimoji="1" lang="en-US" altLang="ja-JP" sz="900" dirty="0">
                          <a:solidFill>
                            <a:schemeClr val="tx1"/>
                          </a:solidFill>
                        </a:rPr>
                        <a:t> (0.02</a:t>
                      </a:r>
                      <a:r>
                        <a:rPr kumimoji="1" lang="ja-JP" altLang="en-US" sz="900" dirty="0">
                          <a:solidFill>
                            <a:schemeClr val="tx1"/>
                          </a:solidFill>
                        </a:rPr>
                        <a:t>％</a:t>
                      </a:r>
                      <a:r>
                        <a:rPr kumimoji="1" lang="en-US" altLang="ja-JP" sz="900" dirty="0">
                          <a:solidFill>
                            <a:schemeClr val="tx1"/>
                          </a:solidFill>
                        </a:rPr>
                        <a:t>)</a:t>
                      </a:r>
                    </a:p>
                    <a:p>
                      <a:pPr algn="l"/>
                      <a:r>
                        <a:rPr kumimoji="1" lang="ja-JP" altLang="en-US" sz="900" dirty="0">
                          <a:solidFill>
                            <a:schemeClr val="tx1"/>
                          </a:solidFill>
                        </a:rPr>
                        <a:t>→</a:t>
                      </a:r>
                      <a:r>
                        <a:rPr kumimoji="1" lang="en-US" altLang="ja-JP" sz="900" b="1" dirty="0">
                          <a:solidFill>
                            <a:schemeClr val="tx1"/>
                          </a:solidFill>
                        </a:rPr>
                        <a:t>20</a:t>
                      </a:r>
                      <a:r>
                        <a:rPr kumimoji="1" lang="ja-JP" altLang="en-US" sz="900" b="1" dirty="0">
                          <a:solidFill>
                            <a:schemeClr val="tx1"/>
                          </a:solidFill>
                        </a:rPr>
                        <a:t>年間で約</a:t>
                      </a:r>
                      <a:r>
                        <a:rPr kumimoji="1" lang="en-US" altLang="ja-JP" sz="900" b="1" dirty="0">
                          <a:solidFill>
                            <a:schemeClr val="tx1"/>
                          </a:solidFill>
                        </a:rPr>
                        <a:t>1.03</a:t>
                      </a:r>
                      <a:r>
                        <a:rPr kumimoji="1" lang="ja-JP" altLang="en-US" sz="900" b="1" dirty="0">
                          <a:solidFill>
                            <a:schemeClr val="tx1"/>
                          </a:solidFill>
                        </a:rPr>
                        <a:t>倍</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409996">
                <a:tc>
                  <a:txBody>
                    <a:bodyPr/>
                    <a:lstStyle/>
                    <a:p>
                      <a:pPr algn="ctr"/>
                      <a:r>
                        <a:rPr lang="ja-JP" altLang="en-US" sz="1100" dirty="0"/>
                        <a:t>インフレ率</a:t>
                      </a:r>
                      <a:endParaRPr lang="en-US" altLang="ja-JP" sz="1100" dirty="0"/>
                    </a:p>
                    <a:p>
                      <a:pPr algn="ctr"/>
                      <a:r>
                        <a:rPr lang="ja-JP" altLang="en-US" sz="900" dirty="0"/>
                        <a:t>（</a:t>
                      </a:r>
                      <a:r>
                        <a:rPr lang="en-US" altLang="ja-JP" sz="900" dirty="0"/>
                        <a:t>2015</a:t>
                      </a:r>
                      <a:r>
                        <a:rPr lang="ja-JP" altLang="en-US" sz="900" dirty="0"/>
                        <a:t>年＝</a:t>
                      </a:r>
                      <a:r>
                        <a:rPr lang="en-US" altLang="ja-JP" sz="900" dirty="0"/>
                        <a:t>100</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US" altLang="ja-JP" sz="900" dirty="0"/>
                        <a:t>00</a:t>
                      </a:r>
                      <a:r>
                        <a:rPr lang="ja-JP" altLang="en-US" sz="900" dirty="0"/>
                        <a:t>年　　</a:t>
                      </a:r>
                      <a:r>
                        <a:rPr lang="en-US" altLang="ja-JP" sz="900" dirty="0"/>
                        <a:t>72.65</a:t>
                      </a:r>
                    </a:p>
                    <a:p>
                      <a:r>
                        <a:rPr lang="en-US" altLang="ja-JP" sz="900" dirty="0"/>
                        <a:t>10</a:t>
                      </a:r>
                      <a:r>
                        <a:rPr lang="ja-JP" altLang="en-US" sz="900" dirty="0"/>
                        <a:t>年　　</a:t>
                      </a:r>
                      <a:r>
                        <a:rPr lang="en-US" altLang="ja-JP" sz="900" dirty="0"/>
                        <a:t>92</a:t>
                      </a:r>
                    </a:p>
                    <a:p>
                      <a:r>
                        <a:rPr lang="en-US" altLang="ja-JP" sz="900" dirty="0"/>
                        <a:t>19</a:t>
                      </a:r>
                      <a:r>
                        <a:rPr lang="ja-JP" altLang="en-US" sz="900" dirty="0"/>
                        <a:t>年　</a:t>
                      </a:r>
                      <a:r>
                        <a:rPr lang="en-US" altLang="ja-JP" sz="900" dirty="0"/>
                        <a:t>107.86</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73.13</a:t>
                      </a:r>
                    </a:p>
                    <a:p>
                      <a:r>
                        <a:rPr lang="en-US" altLang="ja-JP" sz="900" dirty="0"/>
                        <a:t>10</a:t>
                      </a:r>
                      <a:r>
                        <a:rPr lang="ja-JP" altLang="en-US" sz="900" dirty="0"/>
                        <a:t>年　  </a:t>
                      </a:r>
                      <a:r>
                        <a:rPr lang="en-US" altLang="ja-JP" sz="900" dirty="0"/>
                        <a:t>93.03</a:t>
                      </a:r>
                    </a:p>
                    <a:p>
                      <a:r>
                        <a:rPr lang="en-US" altLang="ja-JP" sz="900" dirty="0"/>
                        <a:t>19</a:t>
                      </a:r>
                      <a:r>
                        <a:rPr lang="ja-JP" altLang="en-US" sz="900" dirty="0"/>
                        <a:t>年　</a:t>
                      </a:r>
                      <a:r>
                        <a:rPr lang="en-US" altLang="ja-JP" sz="900" dirty="0"/>
                        <a:t>105.04</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70.46</a:t>
                      </a:r>
                    </a:p>
                    <a:p>
                      <a:r>
                        <a:rPr lang="en-US" altLang="ja-JP" sz="900" dirty="0"/>
                        <a:t>10</a:t>
                      </a:r>
                      <a:r>
                        <a:rPr lang="ja-JP" altLang="en-US" sz="900" dirty="0"/>
                        <a:t>年　   </a:t>
                      </a:r>
                      <a:r>
                        <a:rPr lang="en-US" altLang="ja-JP" sz="900" dirty="0"/>
                        <a:t>87.02</a:t>
                      </a:r>
                    </a:p>
                    <a:p>
                      <a:r>
                        <a:rPr lang="en-US" altLang="ja-JP" sz="900" dirty="0"/>
                        <a:t>19 </a:t>
                      </a:r>
                      <a:r>
                        <a:rPr lang="ja-JP" altLang="en-US" sz="900" dirty="0"/>
                        <a:t>年　</a:t>
                      </a:r>
                      <a:r>
                        <a:rPr lang="en-US" altLang="ja-JP" sz="900" dirty="0"/>
                        <a:t>108.84</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99.05</a:t>
                      </a:r>
                    </a:p>
                    <a:p>
                      <a:r>
                        <a:rPr lang="en-US" altLang="ja-JP" sz="900" dirty="0"/>
                        <a:t>10</a:t>
                      </a:r>
                      <a:r>
                        <a:rPr lang="ja-JP" altLang="en-US" sz="900" dirty="0"/>
                        <a:t>年　  </a:t>
                      </a:r>
                      <a:r>
                        <a:rPr lang="en-US" altLang="ja-JP" sz="900" dirty="0"/>
                        <a:t>96.53</a:t>
                      </a:r>
                    </a:p>
                    <a:p>
                      <a:r>
                        <a:rPr lang="en-US" altLang="ja-JP" sz="900" dirty="0"/>
                        <a:t>19</a:t>
                      </a:r>
                      <a:r>
                        <a:rPr lang="ja-JP" altLang="en-US" sz="900" dirty="0"/>
                        <a:t>年　</a:t>
                      </a:r>
                      <a:r>
                        <a:rPr lang="en-US" altLang="ja-JP" sz="900" dirty="0"/>
                        <a:t>101.82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477837"/>
                  </a:ext>
                </a:extLst>
              </a:tr>
              <a:tr h="429371">
                <a:tc>
                  <a:txBody>
                    <a:bodyPr/>
                    <a:lstStyle/>
                    <a:p>
                      <a:pPr algn="ctr"/>
                      <a:r>
                        <a:rPr kumimoji="1" lang="ja-JP" altLang="en-US" sz="1100" dirty="0">
                          <a:solidFill>
                            <a:schemeClr val="tx1"/>
                          </a:solidFill>
                        </a:rPr>
                        <a:t>失業率</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3.98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9.61</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3.68</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8.98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10.28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7.57</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3.10</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4.14</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3.62</a:t>
                      </a:r>
                      <a:r>
                        <a:rPr kumimoji="1" lang="ja-JP" altLang="en-US" sz="900" dirty="0">
                          <a:solidFill>
                            <a:schemeClr val="tx1"/>
                          </a:solidFill>
                        </a:rPr>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4.73</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5.06</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2.36</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123248"/>
                  </a:ext>
                </a:extLst>
              </a:tr>
              <a:tr h="1073427">
                <a:tc>
                  <a:txBody>
                    <a:bodyPr/>
                    <a:lstStyle/>
                    <a:p>
                      <a:pPr algn="l"/>
                      <a:r>
                        <a:rPr kumimoji="1" lang="ja-JP" altLang="en-US" sz="1100" dirty="0">
                          <a:solidFill>
                            <a:schemeClr val="tx1"/>
                          </a:solidFill>
                        </a:rPr>
                        <a:t>　　　経常収支</a:t>
                      </a:r>
                      <a:endParaRPr kumimoji="1" lang="en-US" altLang="ja-JP" sz="1100" dirty="0">
                        <a:solidFill>
                          <a:schemeClr val="tx1"/>
                        </a:solidFill>
                      </a:endParaRPr>
                    </a:p>
                    <a:p>
                      <a:pPr algn="l"/>
                      <a:r>
                        <a:rPr kumimoji="1" lang="ja-JP" altLang="en-US" sz="1100" dirty="0">
                          <a:solidFill>
                            <a:schemeClr val="tx1"/>
                          </a:solidFill>
                        </a:rPr>
                        <a:t>　　　　及び</a:t>
                      </a:r>
                      <a:endParaRPr kumimoji="1" lang="en-US" altLang="ja-JP" sz="1100" dirty="0">
                        <a:solidFill>
                          <a:schemeClr val="tx1"/>
                        </a:solidFill>
                      </a:endParaRPr>
                    </a:p>
                    <a:p>
                      <a:pPr algn="l"/>
                      <a:r>
                        <a:rPr kumimoji="1" lang="ja-JP" altLang="en-US" sz="1100" dirty="0">
                          <a:solidFill>
                            <a:schemeClr val="tx1"/>
                          </a:solidFill>
                        </a:rPr>
                        <a:t>左：貿易ｻｰﾋﾞｽ収支</a:t>
                      </a:r>
                      <a:endParaRPr kumimoji="1" lang="en-US" altLang="ja-JP" sz="1100" dirty="0">
                        <a:solidFill>
                          <a:schemeClr val="tx1"/>
                        </a:solidFill>
                      </a:endParaRPr>
                    </a:p>
                    <a:p>
                      <a:pPr algn="l"/>
                      <a:r>
                        <a:rPr kumimoji="1" lang="ja-JP" altLang="en-US" sz="1100" dirty="0">
                          <a:solidFill>
                            <a:schemeClr val="tx1"/>
                          </a:solidFill>
                        </a:rPr>
                        <a:t>右：一次所得収支</a:t>
                      </a:r>
                      <a:r>
                        <a:rPr kumimoji="1" lang="en-US" altLang="ja-JP" sz="650" dirty="0">
                          <a:solidFill>
                            <a:schemeClr val="tx1"/>
                          </a:solidFill>
                        </a:rPr>
                        <a:t>※</a:t>
                      </a:r>
                    </a:p>
                    <a:p>
                      <a:pPr algn="l">
                        <a:spcBef>
                          <a:spcPts val="300"/>
                        </a:spcBef>
                      </a:pPr>
                      <a:r>
                        <a:rPr kumimoji="1" lang="en-US" altLang="ja-JP" sz="800" dirty="0">
                          <a:solidFill>
                            <a:schemeClr val="tx1"/>
                          </a:solidFill>
                        </a:rPr>
                        <a:t>※</a:t>
                      </a:r>
                      <a:r>
                        <a:rPr kumimoji="1" lang="ja-JP" altLang="en-US" sz="800" dirty="0">
                          <a:solidFill>
                            <a:schemeClr val="tx1"/>
                          </a:solidFill>
                        </a:rPr>
                        <a:t>対外金融債権・債務から　</a:t>
                      </a:r>
                      <a:endParaRPr kumimoji="1" lang="en-US" altLang="ja-JP" sz="800" dirty="0">
                        <a:solidFill>
                          <a:schemeClr val="tx1"/>
                        </a:solidFill>
                      </a:endParaRPr>
                    </a:p>
                    <a:p>
                      <a:pPr algn="l"/>
                      <a:r>
                        <a:rPr kumimoji="1" lang="ja-JP" altLang="en-US" sz="800" dirty="0">
                          <a:solidFill>
                            <a:schemeClr val="tx1"/>
                          </a:solidFill>
                        </a:rPr>
                        <a:t>　生じる</a:t>
                      </a:r>
                      <a:r>
                        <a:rPr kumimoji="1" lang="ja-JP" altLang="en-US" sz="800" b="1" dirty="0">
                          <a:solidFill>
                            <a:schemeClr val="tx1"/>
                          </a:solidFill>
                        </a:rPr>
                        <a:t>金融関連</a:t>
                      </a:r>
                      <a:r>
                        <a:rPr kumimoji="1" lang="ja-JP" altLang="en-US" sz="800" dirty="0">
                          <a:solidFill>
                            <a:schemeClr val="tx1"/>
                          </a:solidFill>
                        </a:rPr>
                        <a:t>の収支</a:t>
                      </a:r>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4,019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3,696</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　</a:t>
                      </a:r>
                      <a:r>
                        <a:rPr kumimoji="1" lang="en-US" altLang="ja-JP" sz="700" dirty="0">
                          <a:solidFill>
                            <a:schemeClr val="tx1"/>
                          </a:solidFill>
                        </a:rPr>
                        <a:t>146</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4,320</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5,031</a:t>
                      </a:r>
                      <a:r>
                        <a:rPr kumimoji="1" lang="ja-JP" altLang="en-US" sz="700" dirty="0">
                          <a:solidFill>
                            <a:schemeClr val="tx1"/>
                          </a:solidFill>
                        </a:rPr>
                        <a:t>億ﾄﾞﾙ　一次</a:t>
                      </a:r>
                      <a:r>
                        <a:rPr kumimoji="1" lang="en-US" altLang="ja-JP" sz="700" dirty="0">
                          <a:solidFill>
                            <a:schemeClr val="tx1"/>
                          </a:solidFill>
                        </a:rPr>
                        <a:t>:1,699</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4,721</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5,763</a:t>
                      </a:r>
                      <a:r>
                        <a:rPr kumimoji="1" lang="ja-JP" altLang="en-US" sz="700" dirty="0">
                          <a:solidFill>
                            <a:schemeClr val="tx1"/>
                          </a:solidFill>
                        </a:rPr>
                        <a:t>億ﾄﾞﾙ　一次</a:t>
                      </a:r>
                      <a:r>
                        <a:rPr kumimoji="1" lang="en-US" altLang="ja-JP" sz="700" dirty="0">
                          <a:solidFill>
                            <a:schemeClr val="tx1"/>
                          </a:solidFill>
                        </a:rPr>
                        <a:t>:2,319</a:t>
                      </a:r>
                      <a:r>
                        <a:rPr kumimoji="1" lang="ja-JP" altLang="en-US" sz="700" dirty="0">
                          <a:solidFill>
                            <a:schemeClr val="tx1"/>
                          </a:solidFill>
                        </a:rPr>
                        <a:t>億ﾄﾞﾙ</a:t>
                      </a:r>
                      <a:endParaRPr kumimoji="1" lang="en-US" altLang="ja-JP" sz="700" dirty="0">
                        <a:solidFill>
                          <a:schemeClr val="tx1"/>
                        </a:solidFill>
                      </a:endParaRPr>
                    </a:p>
                    <a:p>
                      <a:pPr algn="l"/>
                      <a:endParaRPr kumimoji="1" lang="en-US" altLang="ja-JP" sz="9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838</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72</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412</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412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993</a:t>
                      </a:r>
                      <a:r>
                        <a:rPr kumimoji="1" lang="ja-JP" altLang="en-US" sz="700" dirty="0">
                          <a:solidFill>
                            <a:schemeClr val="tx1"/>
                          </a:solidFill>
                        </a:rPr>
                        <a:t>億ﾄﾞﾙ　一次</a:t>
                      </a:r>
                      <a:r>
                        <a:rPr kumimoji="1" lang="en-US" altLang="ja-JP" sz="700" dirty="0">
                          <a:solidFill>
                            <a:schemeClr val="tx1"/>
                          </a:solidFill>
                        </a:rPr>
                        <a:t>:   402</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:3,102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:3,850</a:t>
                      </a:r>
                      <a:r>
                        <a:rPr kumimoji="1" lang="ja-JP" altLang="en-US" sz="700" dirty="0">
                          <a:solidFill>
                            <a:schemeClr val="tx1"/>
                          </a:solidFill>
                        </a:rPr>
                        <a:t>億ﾄﾞﾙ一次</a:t>
                      </a:r>
                      <a:r>
                        <a:rPr kumimoji="1" lang="en-US" altLang="ja-JP" sz="700" dirty="0">
                          <a:solidFill>
                            <a:schemeClr val="tx1"/>
                          </a:solidFill>
                        </a:rPr>
                        <a:t>:     967</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　 </a:t>
                      </a:r>
                      <a:r>
                        <a:rPr kumimoji="1" lang="en-US" altLang="ja-JP" sz="900" dirty="0">
                          <a:solidFill>
                            <a:schemeClr val="tx1"/>
                          </a:solidFill>
                        </a:rPr>
                        <a:t>205</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289</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147</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:2,378</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:2,230</a:t>
                      </a:r>
                      <a:r>
                        <a:rPr kumimoji="1" lang="ja-JP" altLang="en-US" sz="700" dirty="0">
                          <a:solidFill>
                            <a:schemeClr val="tx1"/>
                          </a:solidFill>
                        </a:rPr>
                        <a:t>億ﾄﾞﾙ　一次</a:t>
                      </a:r>
                      <a:r>
                        <a:rPr kumimoji="1" lang="en-US" altLang="ja-JP" sz="700" dirty="0">
                          <a:solidFill>
                            <a:schemeClr val="tx1"/>
                          </a:solidFill>
                        </a:rPr>
                        <a:t>:  259</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:1,029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:1,318</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392</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:1,307</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:691</a:t>
                      </a:r>
                      <a:r>
                        <a:rPr kumimoji="1" lang="ja-JP" altLang="en-US" sz="700" dirty="0">
                          <a:solidFill>
                            <a:schemeClr val="tx1"/>
                          </a:solidFill>
                        </a:rPr>
                        <a:t>億ﾄﾞﾙ　一次</a:t>
                      </a:r>
                      <a:r>
                        <a:rPr kumimoji="1" lang="en-US" altLang="ja-JP" sz="700" dirty="0">
                          <a:solidFill>
                            <a:schemeClr val="tx1"/>
                          </a:solidFill>
                        </a:rPr>
                        <a:t>:    714</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:2,209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:782</a:t>
                      </a:r>
                      <a:r>
                        <a:rPr kumimoji="1" lang="ja-JP" altLang="en-US" sz="700" dirty="0">
                          <a:solidFill>
                            <a:schemeClr val="tx1"/>
                          </a:solidFill>
                        </a:rPr>
                        <a:t>億ﾄﾞﾙ　一次</a:t>
                      </a:r>
                      <a:r>
                        <a:rPr kumimoji="1" lang="en-US" altLang="ja-JP" sz="700" dirty="0">
                          <a:solidFill>
                            <a:schemeClr val="tx1"/>
                          </a:solidFill>
                        </a:rPr>
                        <a:t>: 1,551</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:1,762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86</a:t>
                      </a:r>
                      <a:r>
                        <a:rPr kumimoji="1" lang="ja-JP" altLang="en-US" sz="700" dirty="0">
                          <a:solidFill>
                            <a:schemeClr val="tx1"/>
                          </a:solidFill>
                        </a:rPr>
                        <a:t>億ﾄﾞﾙ　一次</a:t>
                      </a:r>
                      <a:r>
                        <a:rPr kumimoji="1" lang="en-US" altLang="ja-JP" sz="700" dirty="0">
                          <a:solidFill>
                            <a:schemeClr val="tx1"/>
                          </a:solidFill>
                        </a:rPr>
                        <a:t>:1,974</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0665588"/>
                  </a:ext>
                </a:extLst>
              </a:tr>
              <a:tr h="582420">
                <a:tc>
                  <a:txBody>
                    <a:bodyPr/>
                    <a:lstStyle/>
                    <a:p>
                      <a:pPr algn="ctr"/>
                      <a:r>
                        <a:rPr kumimoji="1" lang="ja-JP" altLang="en-US" sz="1100" dirty="0">
                          <a:solidFill>
                            <a:schemeClr val="tx1"/>
                          </a:solidFill>
                        </a:rPr>
                        <a:t>産業構造</a:t>
                      </a:r>
                      <a:endParaRPr kumimoji="1" lang="en-US" altLang="ja-JP" sz="1100" dirty="0">
                        <a:solidFill>
                          <a:schemeClr val="tx1"/>
                        </a:solidFill>
                      </a:endParaRPr>
                    </a:p>
                    <a:p>
                      <a:pPr algn="ctr"/>
                      <a:r>
                        <a:rPr kumimoji="1" lang="ja-JP" altLang="en-US" sz="800" dirty="0">
                          <a:solidFill>
                            <a:schemeClr val="tx1"/>
                          </a:solidFill>
                        </a:rPr>
                        <a:t>（</a:t>
                      </a:r>
                      <a:r>
                        <a:rPr kumimoji="1" lang="en-US" altLang="ja-JP" sz="800" dirty="0">
                          <a:solidFill>
                            <a:schemeClr val="tx1"/>
                          </a:solidFill>
                        </a:rPr>
                        <a:t>GDP</a:t>
                      </a:r>
                      <a:r>
                        <a:rPr kumimoji="1" lang="ja-JP" altLang="en-US" sz="800" dirty="0">
                          <a:solidFill>
                            <a:schemeClr val="tx1"/>
                          </a:solidFill>
                        </a:rPr>
                        <a:t>に占める割合）</a:t>
                      </a:r>
                      <a:endParaRPr kumimoji="1" lang="en-US" altLang="ja-JP" sz="800" dirty="0">
                        <a:solidFill>
                          <a:schemeClr val="tx1"/>
                        </a:solidFill>
                      </a:endParaRPr>
                    </a:p>
                    <a:p>
                      <a:pPr algn="ctr"/>
                      <a:r>
                        <a:rPr kumimoji="1" lang="ja-JP" altLang="en-US" sz="700" dirty="0">
                          <a:solidFill>
                            <a:schemeClr val="tx1"/>
                          </a:solidFill>
                        </a:rPr>
                        <a:t>→欧州については</a:t>
                      </a:r>
                      <a:r>
                        <a:rPr kumimoji="1" lang="en-US" altLang="ja-JP" sz="700" dirty="0">
                          <a:solidFill>
                            <a:schemeClr val="tx1"/>
                          </a:solidFill>
                        </a:rPr>
                        <a:t>EU</a:t>
                      </a:r>
                      <a:r>
                        <a:rPr kumimoji="1" lang="ja-JP" altLang="en-US" sz="700" dirty="0">
                          <a:solidFill>
                            <a:schemeClr val="tx1"/>
                          </a:solidFill>
                        </a:rPr>
                        <a:t>において</a:t>
                      </a:r>
                      <a:endParaRPr kumimoji="1" lang="en-US" altLang="ja-JP" sz="700" dirty="0">
                        <a:solidFill>
                          <a:schemeClr val="tx1"/>
                        </a:solidFill>
                      </a:endParaRPr>
                    </a:p>
                    <a:p>
                      <a:pPr algn="ctr"/>
                      <a:r>
                        <a:rPr kumimoji="1" lang="ja-JP" altLang="en-US" sz="700" dirty="0">
                          <a:solidFill>
                            <a:schemeClr val="tx1"/>
                          </a:solidFill>
                        </a:rPr>
                        <a:t>変化の大きいﾌﾗﾝｽを例に記載</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16</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1.2</a:t>
                      </a:r>
                      <a:r>
                        <a:rPr kumimoji="1" lang="ja-JP" altLang="en-US" sz="900" dirty="0">
                          <a:solidFill>
                            <a:schemeClr val="tx1"/>
                          </a:solidFill>
                        </a:rPr>
                        <a:t>％　　</a:t>
                      </a:r>
                      <a:r>
                        <a:rPr kumimoji="1" lang="en-US" altLang="ja-JP" sz="900" dirty="0">
                          <a:solidFill>
                            <a:schemeClr val="tx1"/>
                          </a:solidFill>
                        </a:rPr>
                        <a:t>  </a:t>
                      </a:r>
                      <a:r>
                        <a:rPr kumimoji="1" lang="ja-JP" altLang="en-US" sz="900" dirty="0">
                          <a:solidFill>
                            <a:schemeClr val="tx1"/>
                          </a:solidFill>
                        </a:rPr>
                        <a:t>　　</a:t>
                      </a:r>
                      <a:r>
                        <a:rPr kumimoji="1" lang="en-US" altLang="ja-JP" sz="900" dirty="0">
                          <a:solidFill>
                            <a:schemeClr val="tx1"/>
                          </a:solidFill>
                        </a:rPr>
                        <a:t>1.0</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21.4%</a:t>
                      </a:r>
                      <a:r>
                        <a:rPr kumimoji="1" lang="ja-JP" altLang="en-US" sz="900" dirty="0">
                          <a:solidFill>
                            <a:schemeClr val="tx1"/>
                          </a:solidFill>
                        </a:rPr>
                        <a:t>　　　　</a:t>
                      </a:r>
                      <a:r>
                        <a:rPr kumimoji="1" lang="en-US" altLang="ja-JP" sz="900" dirty="0">
                          <a:solidFill>
                            <a:schemeClr val="tx1"/>
                          </a:solidFill>
                        </a:rPr>
                        <a:t>19.5% </a:t>
                      </a:r>
                    </a:p>
                    <a:p>
                      <a:pPr algn="l"/>
                      <a:r>
                        <a:rPr kumimoji="1" lang="ja-JP" altLang="en-US" sz="900" dirty="0">
                          <a:solidFill>
                            <a:schemeClr val="tx1"/>
                          </a:solidFill>
                        </a:rPr>
                        <a:t>第三次　  </a:t>
                      </a:r>
                      <a:r>
                        <a:rPr kumimoji="1" lang="en-US" altLang="ja-JP" sz="900" dirty="0">
                          <a:solidFill>
                            <a:schemeClr val="tx1"/>
                          </a:solidFill>
                        </a:rPr>
                        <a:t>77.4%</a:t>
                      </a:r>
                      <a:r>
                        <a:rPr kumimoji="1" lang="ja-JP" altLang="en-US" sz="900" dirty="0">
                          <a:solidFill>
                            <a:schemeClr val="tx1"/>
                          </a:solidFill>
                        </a:rPr>
                        <a:t>　　　　</a:t>
                      </a:r>
                      <a:r>
                        <a:rPr kumimoji="1" lang="en-US" altLang="ja-JP" sz="900" dirty="0">
                          <a:solidFill>
                            <a:schemeClr val="tx1"/>
                          </a:solidFill>
                        </a:rPr>
                        <a:t>79.4%</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17</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2.5</a:t>
                      </a:r>
                      <a:r>
                        <a:rPr kumimoji="1" lang="ja-JP" altLang="en-US" sz="900" dirty="0">
                          <a:solidFill>
                            <a:schemeClr val="tx1"/>
                          </a:solidFill>
                        </a:rPr>
                        <a:t>％　　　</a:t>
                      </a:r>
                      <a:r>
                        <a:rPr kumimoji="1" lang="en-US" altLang="ja-JP" sz="900" dirty="0">
                          <a:solidFill>
                            <a:schemeClr val="tx1"/>
                          </a:solidFill>
                        </a:rPr>
                        <a:t>  </a:t>
                      </a:r>
                      <a:r>
                        <a:rPr kumimoji="1" lang="ja-JP" altLang="en-US" sz="900" dirty="0">
                          <a:solidFill>
                            <a:schemeClr val="tx1"/>
                          </a:solidFill>
                        </a:rPr>
                        <a:t>　</a:t>
                      </a:r>
                      <a:r>
                        <a:rPr kumimoji="1" lang="en-US" altLang="ja-JP" sz="900" dirty="0">
                          <a:solidFill>
                            <a:schemeClr val="tx1"/>
                          </a:solidFill>
                        </a:rPr>
                        <a:t>1.7</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21.3%</a:t>
                      </a:r>
                      <a:r>
                        <a:rPr kumimoji="1" lang="ja-JP" altLang="en-US" sz="900" dirty="0">
                          <a:solidFill>
                            <a:schemeClr val="tx1"/>
                          </a:solidFill>
                        </a:rPr>
                        <a:t>　　　　</a:t>
                      </a:r>
                      <a:r>
                        <a:rPr kumimoji="1" lang="en-US" altLang="ja-JP" sz="900" dirty="0">
                          <a:solidFill>
                            <a:schemeClr val="tx1"/>
                          </a:solidFill>
                        </a:rPr>
                        <a:t>19.5% </a:t>
                      </a:r>
                    </a:p>
                    <a:p>
                      <a:pPr algn="l"/>
                      <a:r>
                        <a:rPr kumimoji="1" lang="ja-JP" altLang="en-US" sz="900" dirty="0">
                          <a:solidFill>
                            <a:schemeClr val="tx1"/>
                          </a:solidFill>
                        </a:rPr>
                        <a:t>第三次　  </a:t>
                      </a:r>
                      <a:r>
                        <a:rPr kumimoji="1" lang="en-US" altLang="ja-JP" sz="900" dirty="0">
                          <a:solidFill>
                            <a:schemeClr val="tx1"/>
                          </a:solidFill>
                        </a:rPr>
                        <a:t>76.3%</a:t>
                      </a:r>
                      <a:r>
                        <a:rPr kumimoji="1" lang="ja-JP" altLang="en-US" sz="900" dirty="0">
                          <a:solidFill>
                            <a:schemeClr val="tx1"/>
                          </a:solidFill>
                        </a:rPr>
                        <a:t>　　　　</a:t>
                      </a:r>
                      <a:r>
                        <a:rPr kumimoji="1" lang="en-US" altLang="ja-JP" sz="900" dirty="0">
                          <a:solidFill>
                            <a:schemeClr val="tx1"/>
                          </a:solidFill>
                        </a:rPr>
                        <a:t>78.8%</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10</a:t>
                      </a:r>
                      <a:r>
                        <a:rPr kumimoji="1" lang="ja-JP" altLang="en-US" sz="900" dirty="0">
                          <a:solidFill>
                            <a:schemeClr val="tx1"/>
                          </a:solidFill>
                        </a:rPr>
                        <a:t>年→</a:t>
                      </a:r>
                      <a:r>
                        <a:rPr kumimoji="1" lang="en-US" altLang="ja-JP" sz="900" dirty="0">
                          <a:solidFill>
                            <a:schemeClr val="tx1"/>
                          </a:solidFill>
                        </a:rPr>
                        <a:t>16</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10.1</a:t>
                      </a:r>
                      <a:r>
                        <a:rPr kumimoji="1" lang="ja-JP" altLang="en-US" sz="900" dirty="0">
                          <a:solidFill>
                            <a:schemeClr val="tx1"/>
                          </a:solidFill>
                        </a:rPr>
                        <a:t>％　　　　</a:t>
                      </a:r>
                      <a:r>
                        <a:rPr kumimoji="1" lang="en-US" altLang="ja-JP" sz="900" dirty="0">
                          <a:solidFill>
                            <a:schemeClr val="tx1"/>
                          </a:solidFill>
                        </a:rPr>
                        <a:t>  8.9</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46.7%</a:t>
                      </a:r>
                      <a:r>
                        <a:rPr kumimoji="1" lang="ja-JP" altLang="en-US" sz="900" dirty="0">
                          <a:solidFill>
                            <a:schemeClr val="tx1"/>
                          </a:solidFill>
                        </a:rPr>
                        <a:t>　　　　</a:t>
                      </a:r>
                      <a:r>
                        <a:rPr kumimoji="1" lang="en-US" altLang="ja-JP" sz="900" dirty="0">
                          <a:solidFill>
                            <a:schemeClr val="tx1"/>
                          </a:solidFill>
                        </a:rPr>
                        <a:t>40.0% </a:t>
                      </a:r>
                    </a:p>
                    <a:p>
                      <a:pPr algn="l"/>
                      <a:r>
                        <a:rPr kumimoji="1" lang="ja-JP" altLang="en-US" sz="900" dirty="0">
                          <a:solidFill>
                            <a:schemeClr val="tx1"/>
                          </a:solidFill>
                        </a:rPr>
                        <a:t>第三次　  </a:t>
                      </a:r>
                      <a:r>
                        <a:rPr kumimoji="1" lang="en-US" altLang="ja-JP" sz="900" dirty="0">
                          <a:solidFill>
                            <a:schemeClr val="tx1"/>
                          </a:solidFill>
                        </a:rPr>
                        <a:t>43.2%</a:t>
                      </a:r>
                      <a:r>
                        <a:rPr kumimoji="1" lang="ja-JP" altLang="en-US" sz="900" dirty="0">
                          <a:solidFill>
                            <a:schemeClr val="tx1"/>
                          </a:solidFill>
                        </a:rPr>
                        <a:t>　　　　</a:t>
                      </a:r>
                      <a:r>
                        <a:rPr kumimoji="1" lang="en-US" altLang="ja-JP" sz="900" dirty="0">
                          <a:solidFill>
                            <a:schemeClr val="tx1"/>
                          </a:solidFill>
                        </a:rPr>
                        <a:t>51.1%</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17</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1.5</a:t>
                      </a:r>
                      <a:r>
                        <a:rPr kumimoji="1" lang="ja-JP" altLang="en-US" sz="900" dirty="0">
                          <a:solidFill>
                            <a:schemeClr val="tx1"/>
                          </a:solidFill>
                        </a:rPr>
                        <a:t>％　　　　</a:t>
                      </a:r>
                      <a:r>
                        <a:rPr kumimoji="1" lang="en-US" altLang="ja-JP" sz="900" dirty="0">
                          <a:solidFill>
                            <a:schemeClr val="tx1"/>
                          </a:solidFill>
                        </a:rPr>
                        <a:t>    1.2</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30.</a:t>
                      </a:r>
                      <a:r>
                        <a:rPr kumimoji="1" lang="ja-JP" altLang="en-US" sz="900" dirty="0">
                          <a:solidFill>
                            <a:schemeClr val="tx1"/>
                          </a:solidFill>
                        </a:rPr>
                        <a:t>１</a:t>
                      </a:r>
                      <a:r>
                        <a:rPr kumimoji="1" lang="en-US" altLang="ja-JP" sz="900" dirty="0">
                          <a:solidFill>
                            <a:schemeClr val="tx1"/>
                          </a:solidFill>
                        </a:rPr>
                        <a:t>%</a:t>
                      </a:r>
                      <a:r>
                        <a:rPr kumimoji="1" lang="ja-JP" altLang="en-US" sz="900" dirty="0">
                          <a:solidFill>
                            <a:schemeClr val="tx1"/>
                          </a:solidFill>
                        </a:rPr>
                        <a:t>　　　　 </a:t>
                      </a:r>
                      <a:r>
                        <a:rPr kumimoji="1" lang="en-US" altLang="ja-JP" sz="900" dirty="0">
                          <a:solidFill>
                            <a:schemeClr val="tx1"/>
                          </a:solidFill>
                        </a:rPr>
                        <a:t>29.3% </a:t>
                      </a:r>
                    </a:p>
                    <a:p>
                      <a:pPr algn="l"/>
                      <a:r>
                        <a:rPr kumimoji="1" lang="ja-JP" altLang="en-US" sz="900" dirty="0">
                          <a:solidFill>
                            <a:schemeClr val="tx1"/>
                          </a:solidFill>
                        </a:rPr>
                        <a:t>第三次　   </a:t>
                      </a:r>
                      <a:r>
                        <a:rPr kumimoji="1" lang="en-US" altLang="ja-JP" sz="900" dirty="0">
                          <a:solidFill>
                            <a:schemeClr val="tx1"/>
                          </a:solidFill>
                        </a:rPr>
                        <a:t>68.4%</a:t>
                      </a:r>
                      <a:r>
                        <a:rPr kumimoji="1" lang="ja-JP" altLang="en-US" sz="900" dirty="0">
                          <a:solidFill>
                            <a:schemeClr val="tx1"/>
                          </a:solidFill>
                        </a:rPr>
                        <a:t>　　　　  </a:t>
                      </a:r>
                      <a:r>
                        <a:rPr kumimoji="1" lang="en-US" altLang="ja-JP" sz="900" dirty="0">
                          <a:solidFill>
                            <a:schemeClr val="tx1"/>
                          </a:solidFill>
                        </a:rPr>
                        <a:t>69.5%</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5042765"/>
                  </a:ext>
                </a:extLst>
              </a:tr>
              <a:tr h="834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資金供給</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左：マネタリーベース</a:t>
                      </a:r>
                      <a:endParaRPr kumimoji="1" lang="en-US" altLang="ja-JP" sz="9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右：マネーストック</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800" dirty="0">
                          <a:solidFill>
                            <a:schemeClr val="tx1"/>
                          </a:solidFill>
                        </a:rPr>
                        <a:t>08</a:t>
                      </a:r>
                      <a:r>
                        <a:rPr kumimoji="1" lang="ja-JP" altLang="en-US" sz="800" dirty="0">
                          <a:solidFill>
                            <a:schemeClr val="tx1"/>
                          </a:solidFill>
                        </a:rPr>
                        <a:t>年</a:t>
                      </a:r>
                      <a:r>
                        <a:rPr kumimoji="1" lang="en-US" altLang="ja-JP" sz="800" dirty="0">
                          <a:solidFill>
                            <a:schemeClr val="tx1"/>
                          </a:solidFill>
                        </a:rPr>
                        <a:t>9</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9,096</a:t>
                      </a:r>
                      <a:r>
                        <a:rPr kumimoji="1" lang="ja-JP" altLang="en-US" sz="800" dirty="0">
                          <a:solidFill>
                            <a:schemeClr val="tx1"/>
                          </a:solidFill>
                        </a:rPr>
                        <a:t>億ﾄﾞﾙ／</a:t>
                      </a:r>
                      <a:r>
                        <a:rPr kumimoji="1" lang="en-US" altLang="ja-JP" sz="800" dirty="0">
                          <a:solidFill>
                            <a:schemeClr val="tx1"/>
                          </a:solidFill>
                        </a:rPr>
                        <a:t>1</a:t>
                      </a:r>
                      <a:r>
                        <a:rPr kumimoji="1" lang="ja-JP" altLang="en-US" sz="800" dirty="0">
                          <a:solidFill>
                            <a:schemeClr val="tx1"/>
                          </a:solidFill>
                        </a:rPr>
                        <a:t>兆</a:t>
                      </a:r>
                      <a:r>
                        <a:rPr kumimoji="1" lang="en-US" altLang="ja-JP" sz="800" dirty="0">
                          <a:solidFill>
                            <a:schemeClr val="tx1"/>
                          </a:solidFill>
                        </a:rPr>
                        <a:t>4,607</a:t>
                      </a:r>
                      <a:r>
                        <a:rPr kumimoji="1" lang="ja-JP" altLang="en-US" sz="800" dirty="0">
                          <a:solidFill>
                            <a:schemeClr val="tx1"/>
                          </a:solidFill>
                        </a:rPr>
                        <a:t>億ﾄﾞﾙ</a:t>
                      </a:r>
                      <a:endParaRPr kumimoji="1" lang="en-US" altLang="ja-JP" sz="800" dirty="0">
                        <a:solidFill>
                          <a:schemeClr val="tx1"/>
                        </a:solidFill>
                      </a:endParaRPr>
                    </a:p>
                    <a:p>
                      <a:pPr algn="l"/>
                      <a:r>
                        <a:rPr kumimoji="1" lang="en-US" altLang="ja-JP" sz="800" dirty="0">
                          <a:solidFill>
                            <a:schemeClr val="tx1"/>
                          </a:solidFill>
                        </a:rPr>
                        <a:t>18</a:t>
                      </a:r>
                      <a:r>
                        <a:rPr kumimoji="1" lang="ja-JP" altLang="en-US" sz="800" dirty="0">
                          <a:solidFill>
                            <a:schemeClr val="tx1"/>
                          </a:solidFill>
                        </a:rPr>
                        <a:t>年</a:t>
                      </a:r>
                      <a:r>
                        <a:rPr kumimoji="1" lang="en-US" altLang="ja-JP" sz="800" dirty="0">
                          <a:solidFill>
                            <a:schemeClr val="tx1"/>
                          </a:solidFill>
                        </a:rPr>
                        <a:t>6</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3</a:t>
                      </a:r>
                      <a:r>
                        <a:rPr kumimoji="1" lang="ja-JP" altLang="en-US" sz="800" dirty="0">
                          <a:solidFill>
                            <a:schemeClr val="tx1"/>
                          </a:solidFill>
                        </a:rPr>
                        <a:t>兆</a:t>
                      </a:r>
                      <a:r>
                        <a:rPr kumimoji="1" lang="en-US" altLang="ja-JP" sz="800" dirty="0">
                          <a:solidFill>
                            <a:schemeClr val="tx1"/>
                          </a:solidFill>
                        </a:rPr>
                        <a:t>6,505</a:t>
                      </a:r>
                      <a:r>
                        <a:rPr kumimoji="1" lang="ja-JP" altLang="en-US" sz="800" dirty="0">
                          <a:solidFill>
                            <a:schemeClr val="tx1"/>
                          </a:solidFill>
                        </a:rPr>
                        <a:t>億ﾄﾞﾙ／</a:t>
                      </a:r>
                      <a:r>
                        <a:rPr kumimoji="1" lang="en-US" altLang="ja-JP" sz="800" dirty="0">
                          <a:solidFill>
                            <a:schemeClr val="tx1"/>
                          </a:solidFill>
                        </a:rPr>
                        <a:t>3</a:t>
                      </a:r>
                      <a:r>
                        <a:rPr kumimoji="1" lang="ja-JP" altLang="en-US" sz="800" dirty="0">
                          <a:solidFill>
                            <a:schemeClr val="tx1"/>
                          </a:solidFill>
                        </a:rPr>
                        <a:t>兆</a:t>
                      </a:r>
                      <a:r>
                        <a:rPr kumimoji="1" lang="en-US" altLang="ja-JP" sz="800" dirty="0">
                          <a:solidFill>
                            <a:schemeClr val="tx1"/>
                          </a:solidFill>
                        </a:rPr>
                        <a:t>6,557</a:t>
                      </a:r>
                      <a:r>
                        <a:rPr kumimoji="1" lang="ja-JP" altLang="en-US" sz="800" dirty="0">
                          <a:solidFill>
                            <a:schemeClr val="tx1"/>
                          </a:solidFill>
                        </a:rPr>
                        <a:t>億ﾄﾞﾙ</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solidFill>
                            <a:schemeClr val="tx1"/>
                          </a:solidFill>
                        </a:rPr>
                        <a:t>05</a:t>
                      </a:r>
                      <a:r>
                        <a:rPr kumimoji="1" lang="ja-JP" altLang="en-US" sz="800" dirty="0">
                          <a:solidFill>
                            <a:schemeClr val="tx1"/>
                          </a:solidFill>
                        </a:rPr>
                        <a:t>年</a:t>
                      </a:r>
                      <a:r>
                        <a:rPr kumimoji="1" lang="en-US" altLang="ja-JP" sz="800" dirty="0">
                          <a:solidFill>
                            <a:schemeClr val="tx1"/>
                          </a:solidFill>
                        </a:rPr>
                        <a:t>7</a:t>
                      </a:r>
                      <a:r>
                        <a:rPr kumimoji="1" lang="ja-JP" altLang="en-US" sz="800" dirty="0">
                          <a:solidFill>
                            <a:schemeClr val="tx1"/>
                          </a:solidFill>
                        </a:rPr>
                        <a:t>月（右は</a:t>
                      </a:r>
                      <a:r>
                        <a:rPr kumimoji="1" lang="en-US" altLang="ja-JP" sz="800" dirty="0">
                          <a:solidFill>
                            <a:schemeClr val="tx1"/>
                          </a:solidFill>
                        </a:rPr>
                        <a:t>05</a:t>
                      </a:r>
                      <a:r>
                        <a:rPr kumimoji="1" lang="ja-JP" altLang="en-US" sz="800" dirty="0">
                          <a:solidFill>
                            <a:schemeClr val="tx1"/>
                          </a:solidFill>
                        </a:rPr>
                        <a:t>年）</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5</a:t>
                      </a:r>
                      <a:r>
                        <a:rPr kumimoji="1" lang="ja-JP" altLang="en-US" sz="800" dirty="0">
                          <a:solidFill>
                            <a:schemeClr val="tx1"/>
                          </a:solidFill>
                        </a:rPr>
                        <a:t>兆</a:t>
                      </a:r>
                      <a:r>
                        <a:rPr kumimoji="1" lang="en-US" altLang="ja-JP" sz="800" dirty="0">
                          <a:solidFill>
                            <a:schemeClr val="tx1"/>
                          </a:solidFill>
                        </a:rPr>
                        <a:t>8,271</a:t>
                      </a:r>
                      <a:r>
                        <a:rPr kumimoji="1" lang="ja-JP" altLang="en-US" sz="800" dirty="0">
                          <a:solidFill>
                            <a:schemeClr val="tx1"/>
                          </a:solidFill>
                        </a:rPr>
                        <a:t>億元／約</a:t>
                      </a:r>
                      <a:r>
                        <a:rPr kumimoji="1" lang="en-US" altLang="ja-JP" sz="800" dirty="0">
                          <a:solidFill>
                            <a:schemeClr val="tx1"/>
                          </a:solidFill>
                        </a:rPr>
                        <a:t>29.9</a:t>
                      </a:r>
                      <a:r>
                        <a:rPr kumimoji="1" lang="ja-JP" altLang="en-US" sz="800" dirty="0">
                          <a:solidFill>
                            <a:schemeClr val="tx1"/>
                          </a:solidFill>
                        </a:rPr>
                        <a:t>兆元</a:t>
                      </a:r>
                      <a:endParaRPr kumimoji="1" lang="en-US" altLang="ja-JP" sz="800" dirty="0">
                        <a:solidFill>
                          <a:schemeClr val="tx1"/>
                        </a:solidFill>
                      </a:endParaRPr>
                    </a:p>
                    <a:p>
                      <a:pPr algn="l"/>
                      <a:r>
                        <a:rPr kumimoji="1" lang="en-US" altLang="ja-JP" sz="800" dirty="0">
                          <a:solidFill>
                            <a:schemeClr val="tx1"/>
                          </a:solidFill>
                        </a:rPr>
                        <a:t>14</a:t>
                      </a:r>
                      <a:r>
                        <a:rPr kumimoji="1" lang="ja-JP" altLang="en-US" sz="800" dirty="0">
                          <a:solidFill>
                            <a:schemeClr val="tx1"/>
                          </a:solidFill>
                        </a:rPr>
                        <a:t>年</a:t>
                      </a:r>
                      <a:r>
                        <a:rPr kumimoji="1" lang="en-US" altLang="ja-JP" sz="800" dirty="0">
                          <a:solidFill>
                            <a:schemeClr val="tx1"/>
                          </a:solidFill>
                        </a:rPr>
                        <a:t>5</a:t>
                      </a:r>
                      <a:r>
                        <a:rPr kumimoji="1" lang="ja-JP" altLang="en-US" sz="800" dirty="0">
                          <a:solidFill>
                            <a:schemeClr val="tx1"/>
                          </a:solidFill>
                        </a:rPr>
                        <a:t>月（右は</a:t>
                      </a:r>
                      <a:r>
                        <a:rPr kumimoji="1" lang="en-US" altLang="ja-JP" sz="800" dirty="0">
                          <a:solidFill>
                            <a:schemeClr val="tx1"/>
                          </a:solidFill>
                        </a:rPr>
                        <a:t>15</a:t>
                      </a:r>
                      <a:r>
                        <a:rPr kumimoji="1" lang="ja-JP" altLang="en-US" sz="800" dirty="0">
                          <a:solidFill>
                            <a:schemeClr val="tx1"/>
                          </a:solidFill>
                        </a:rPr>
                        <a:t>年）</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27</a:t>
                      </a:r>
                      <a:r>
                        <a:rPr kumimoji="1" lang="ja-JP" altLang="en-US" sz="800" dirty="0">
                          <a:solidFill>
                            <a:schemeClr val="tx1"/>
                          </a:solidFill>
                        </a:rPr>
                        <a:t>兆</a:t>
                      </a:r>
                      <a:r>
                        <a:rPr kumimoji="1" lang="en-US" altLang="ja-JP" sz="800" dirty="0">
                          <a:solidFill>
                            <a:schemeClr val="tx1"/>
                          </a:solidFill>
                        </a:rPr>
                        <a:t>3,929</a:t>
                      </a:r>
                      <a:r>
                        <a:rPr kumimoji="1" lang="ja-JP" altLang="en-US" sz="800" dirty="0">
                          <a:solidFill>
                            <a:schemeClr val="tx1"/>
                          </a:solidFill>
                        </a:rPr>
                        <a:t>億元／</a:t>
                      </a:r>
                      <a:r>
                        <a:rPr kumimoji="1" lang="en-US" altLang="ja-JP" sz="800" dirty="0">
                          <a:solidFill>
                            <a:schemeClr val="tx1"/>
                          </a:solidFill>
                        </a:rPr>
                        <a:t>139.2</a:t>
                      </a:r>
                      <a:r>
                        <a:rPr kumimoji="1" lang="ja-JP" altLang="en-US" sz="800" dirty="0">
                          <a:solidFill>
                            <a:schemeClr val="tx1"/>
                          </a:solidFill>
                        </a:rPr>
                        <a:t>兆元</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solidFill>
                            <a:schemeClr val="tx1"/>
                          </a:solidFill>
                        </a:rPr>
                        <a:t>12</a:t>
                      </a:r>
                      <a:r>
                        <a:rPr kumimoji="1" lang="ja-JP" altLang="en-US" sz="800" dirty="0">
                          <a:solidFill>
                            <a:schemeClr val="tx1"/>
                          </a:solidFill>
                        </a:rPr>
                        <a:t>年末（右は</a:t>
                      </a:r>
                      <a:r>
                        <a:rPr kumimoji="1" lang="en-US" altLang="ja-JP" sz="800" dirty="0">
                          <a:solidFill>
                            <a:schemeClr val="tx1"/>
                          </a:solidFill>
                        </a:rPr>
                        <a:t>13</a:t>
                      </a:r>
                      <a:r>
                        <a:rPr kumimoji="1" lang="ja-JP" altLang="en-US" sz="800" dirty="0">
                          <a:solidFill>
                            <a:schemeClr val="tx1"/>
                          </a:solidFill>
                        </a:rPr>
                        <a:t>年</a:t>
                      </a:r>
                      <a:r>
                        <a:rPr kumimoji="1" lang="en-US" altLang="ja-JP" sz="800" dirty="0">
                          <a:solidFill>
                            <a:schemeClr val="tx1"/>
                          </a:solidFill>
                        </a:rPr>
                        <a:t>1</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131.9</a:t>
                      </a:r>
                      <a:r>
                        <a:rPr kumimoji="1" lang="ja-JP" altLang="en-US" sz="800" dirty="0">
                          <a:solidFill>
                            <a:schemeClr val="tx1"/>
                          </a:solidFill>
                        </a:rPr>
                        <a:t>兆円／</a:t>
                      </a:r>
                      <a:r>
                        <a:rPr kumimoji="1" lang="en-US" altLang="ja-JP" sz="800" dirty="0">
                          <a:solidFill>
                            <a:schemeClr val="tx1"/>
                          </a:solidFill>
                        </a:rPr>
                        <a:t>546.7</a:t>
                      </a:r>
                      <a:r>
                        <a:rPr kumimoji="1" lang="ja-JP" altLang="en-US" sz="800" dirty="0">
                          <a:solidFill>
                            <a:schemeClr val="tx1"/>
                          </a:solidFill>
                        </a:rPr>
                        <a:t>兆円</a:t>
                      </a:r>
                      <a:endParaRPr kumimoji="1" lang="en-US" altLang="ja-JP" sz="800" dirty="0">
                        <a:solidFill>
                          <a:schemeClr val="tx1"/>
                        </a:solidFill>
                      </a:endParaRPr>
                    </a:p>
                    <a:p>
                      <a:pPr algn="l"/>
                      <a:r>
                        <a:rPr kumimoji="1" lang="en-US" altLang="ja-JP" sz="800" dirty="0">
                          <a:solidFill>
                            <a:schemeClr val="tx1"/>
                          </a:solidFill>
                        </a:rPr>
                        <a:t>17</a:t>
                      </a:r>
                      <a:r>
                        <a:rPr kumimoji="1" lang="ja-JP" altLang="en-US" sz="800" dirty="0">
                          <a:solidFill>
                            <a:schemeClr val="tx1"/>
                          </a:solidFill>
                        </a:rPr>
                        <a:t>年末</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474.1</a:t>
                      </a:r>
                      <a:r>
                        <a:rPr kumimoji="1" lang="ja-JP" altLang="en-US" sz="800" dirty="0">
                          <a:solidFill>
                            <a:schemeClr val="tx1"/>
                          </a:solidFill>
                        </a:rPr>
                        <a:t>兆円／</a:t>
                      </a:r>
                      <a:r>
                        <a:rPr kumimoji="1" lang="en-US" altLang="ja-JP" sz="800" dirty="0">
                          <a:solidFill>
                            <a:schemeClr val="tx1"/>
                          </a:solidFill>
                        </a:rPr>
                        <a:t>734.6</a:t>
                      </a:r>
                      <a:r>
                        <a:rPr kumimoji="1" lang="ja-JP" altLang="en-US" sz="800" dirty="0">
                          <a:solidFill>
                            <a:schemeClr val="tx1"/>
                          </a:solidFill>
                        </a:rPr>
                        <a:t>兆円</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076000"/>
                  </a:ext>
                </a:extLst>
              </a:tr>
              <a:tr h="43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企業の内部留保</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a:t>
                      </a:r>
                      <a:r>
                        <a:rPr kumimoji="1" lang="en-US" altLang="ja-JP" sz="800" dirty="0">
                          <a:solidFill>
                            <a:schemeClr val="tx1"/>
                          </a:solidFill>
                        </a:rPr>
                        <a:t>2005</a:t>
                      </a:r>
                      <a:r>
                        <a:rPr kumimoji="1" lang="ja-JP" altLang="en-US" sz="800" dirty="0">
                          <a:solidFill>
                            <a:schemeClr val="tx1"/>
                          </a:solidFill>
                        </a:rPr>
                        <a:t>年の</a:t>
                      </a:r>
                      <a:r>
                        <a:rPr kumimoji="1" lang="en-US" altLang="ja-JP" sz="800" dirty="0">
                          <a:solidFill>
                            <a:schemeClr val="tx1"/>
                          </a:solidFill>
                        </a:rPr>
                        <a:t>GDP</a:t>
                      </a:r>
                      <a:r>
                        <a:rPr kumimoji="1" lang="ja-JP" altLang="en-US" sz="800" dirty="0">
                          <a:solidFill>
                            <a:schemeClr val="tx1"/>
                          </a:solidFill>
                        </a:rPr>
                        <a:t>＝</a:t>
                      </a:r>
                      <a:r>
                        <a:rPr kumimoji="1" lang="en-US" altLang="ja-JP" sz="800" dirty="0">
                          <a:solidFill>
                            <a:schemeClr val="tx1"/>
                          </a:solidFill>
                        </a:rPr>
                        <a:t>100</a:t>
                      </a:r>
                      <a:r>
                        <a:rPr kumimoji="1" lang="ja-JP" altLang="en-US" sz="800" dirty="0">
                          <a:solidFill>
                            <a:schemeClr val="tx1"/>
                          </a:solidFill>
                        </a:rPr>
                        <a:t>）</a:t>
                      </a:r>
                      <a:endParaRPr kumimoji="1" lang="en-US" altLang="ja-JP" sz="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→欧州はﾌﾗﾝｽの例</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altLang="ja-JP" sz="900" dirty="0"/>
                        <a:t>05</a:t>
                      </a:r>
                      <a:r>
                        <a:rPr lang="ja-JP" altLang="en-US" sz="900" dirty="0"/>
                        <a:t>年　約</a:t>
                      </a:r>
                      <a:r>
                        <a:rPr lang="en-US" altLang="ja-JP" sz="900" dirty="0"/>
                        <a:t>14</a:t>
                      </a:r>
                      <a:r>
                        <a:rPr lang="ja-JP" altLang="en-US" sz="900" dirty="0"/>
                        <a:t>％　</a:t>
                      </a:r>
                      <a:endParaRPr lang="en-US" altLang="ja-JP" sz="900" dirty="0"/>
                    </a:p>
                    <a:p>
                      <a:pPr algn="l"/>
                      <a:r>
                        <a:rPr lang="en-US" altLang="ja-JP" sz="900" dirty="0"/>
                        <a:t>16</a:t>
                      </a:r>
                      <a:r>
                        <a:rPr lang="ja-JP" altLang="en-US" sz="900" dirty="0"/>
                        <a:t>年  約</a:t>
                      </a:r>
                      <a:r>
                        <a:rPr lang="en-US" altLang="ja-JP" sz="900" dirty="0"/>
                        <a:t>30</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a:t>
                      </a:r>
                      <a:r>
                        <a:rPr lang="en-US" altLang="ja-JP" sz="900" dirty="0"/>
                        <a:t>16</a:t>
                      </a:r>
                      <a:r>
                        <a:rPr lang="ja-JP" altLang="en-US" sz="900" dirty="0"/>
                        <a:t>％　</a:t>
                      </a:r>
                      <a:endParaRPr lang="en-US" altLang="ja-JP" sz="900" dirty="0"/>
                    </a:p>
                    <a:p>
                      <a:pPr algn="l"/>
                      <a:r>
                        <a:rPr lang="en-US" altLang="ja-JP" sz="900" dirty="0"/>
                        <a:t>16</a:t>
                      </a:r>
                      <a:r>
                        <a:rPr lang="ja-JP" altLang="en-US" sz="900" dirty="0"/>
                        <a:t>年  約</a:t>
                      </a:r>
                      <a:r>
                        <a:rPr lang="en-US" altLang="ja-JP" sz="900" dirty="0"/>
                        <a:t>56</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  </a:t>
                      </a:r>
                      <a:r>
                        <a:rPr lang="en-US" altLang="ja-JP" sz="900" dirty="0"/>
                        <a:t>4</a:t>
                      </a:r>
                      <a:r>
                        <a:rPr lang="ja-JP" altLang="en-US" sz="900" dirty="0"/>
                        <a:t>％</a:t>
                      </a:r>
                      <a:endParaRPr lang="en-US" altLang="ja-JP" sz="900" dirty="0"/>
                    </a:p>
                    <a:p>
                      <a:pPr algn="l"/>
                      <a:r>
                        <a:rPr lang="en-US" altLang="ja-JP" sz="900" dirty="0"/>
                        <a:t>16</a:t>
                      </a:r>
                      <a:r>
                        <a:rPr lang="ja-JP" altLang="en-US" sz="900" dirty="0"/>
                        <a:t>年  約</a:t>
                      </a:r>
                      <a:r>
                        <a:rPr lang="en-US" altLang="ja-JP" sz="900" dirty="0"/>
                        <a:t>52%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 </a:t>
                      </a:r>
                      <a:r>
                        <a:rPr lang="en-US" altLang="ja-JP" sz="900" dirty="0"/>
                        <a:t>20</a:t>
                      </a:r>
                      <a:r>
                        <a:rPr lang="ja-JP" altLang="en-US" sz="900" dirty="0"/>
                        <a:t>％</a:t>
                      </a:r>
                      <a:endParaRPr lang="en-US" altLang="ja-JP" sz="900" dirty="0"/>
                    </a:p>
                    <a:p>
                      <a:pPr algn="l"/>
                      <a:r>
                        <a:rPr lang="en-US" altLang="ja-JP" sz="900" dirty="0"/>
                        <a:t>16</a:t>
                      </a:r>
                      <a:r>
                        <a:rPr lang="ja-JP" altLang="en-US" sz="900" dirty="0"/>
                        <a:t>年 約</a:t>
                      </a:r>
                      <a:r>
                        <a:rPr lang="en-US" altLang="ja-JP" sz="900" dirty="0"/>
                        <a:t>122%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733297"/>
                  </a:ext>
                </a:extLst>
              </a:tr>
              <a:tr h="315562">
                <a:tc>
                  <a:txBody>
                    <a:bodyPr/>
                    <a:lstStyle/>
                    <a:p>
                      <a:pPr algn="ctr"/>
                      <a:r>
                        <a:rPr kumimoji="1" lang="ja-JP" altLang="en-US" sz="1100" dirty="0">
                          <a:solidFill>
                            <a:schemeClr val="tx1"/>
                          </a:solidFill>
                        </a:rPr>
                        <a:t>労働市場の流動性</a:t>
                      </a:r>
                      <a:endParaRPr kumimoji="1" lang="en-US" altLang="ja-JP" sz="11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ja-JP" altLang="en-US" sz="900" dirty="0">
                          <a:solidFill>
                            <a:schemeClr val="tx1"/>
                          </a:solidFill>
                        </a:rPr>
                        <a:t>主要国と比較して労働市場の流動性が高い</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800" dirty="0">
                          <a:solidFill>
                            <a:schemeClr val="tx1"/>
                          </a:solidFill>
                        </a:rPr>
                        <a:t>ﾌﾗﾝｽ、ﾄﾞｲﾂ、英国は、労働市場の流動性が日本よりは高いが、主要国と比較して低い</a:t>
                      </a:r>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主要国と比較して労働市場の流動性が低い</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386857"/>
                  </a:ext>
                </a:extLst>
              </a:tr>
              <a:tr h="494839">
                <a:tc>
                  <a:txBody>
                    <a:bodyPr/>
                    <a:lstStyle/>
                    <a:p>
                      <a:pPr algn="ctr"/>
                      <a:r>
                        <a:rPr kumimoji="1" lang="ja-JP" altLang="en-US" sz="1100" dirty="0">
                          <a:solidFill>
                            <a:schemeClr val="tx1"/>
                          </a:solidFill>
                        </a:rPr>
                        <a:t>平均賃金</a:t>
                      </a:r>
                      <a:endParaRPr kumimoji="1" lang="en-US" altLang="ja-JP" sz="1100" dirty="0">
                        <a:solidFill>
                          <a:schemeClr val="tx1"/>
                        </a:solidFill>
                      </a:endParaRPr>
                    </a:p>
                    <a:p>
                      <a:pPr algn="ctr"/>
                      <a:r>
                        <a:rPr kumimoji="1" lang="ja-JP" altLang="en-US" sz="700" dirty="0">
                          <a:solidFill>
                            <a:schemeClr val="tx1"/>
                          </a:solidFill>
                        </a:rPr>
                        <a:t>→欧州はﾌﾗﾝｽの例、</a:t>
                      </a:r>
                      <a:endParaRPr kumimoji="1" lang="en-US" altLang="ja-JP" sz="700" dirty="0">
                        <a:solidFill>
                          <a:schemeClr val="tx1"/>
                        </a:solidFill>
                      </a:endParaRPr>
                    </a:p>
                    <a:p>
                      <a:pPr algn="ctr"/>
                      <a:r>
                        <a:rPr kumimoji="1" lang="ja-JP" altLang="en-US" sz="700" dirty="0">
                          <a:solidFill>
                            <a:schemeClr val="tx1"/>
                          </a:solidFill>
                        </a:rPr>
                        <a:t>　　中国は上海市の例</a:t>
                      </a:r>
                      <a:endParaRPr kumimoji="1" lang="en-US" altLang="ja-JP" sz="700" dirty="0">
                        <a:solidFill>
                          <a:schemeClr val="tx1"/>
                        </a:solidFill>
                      </a:endParaRPr>
                    </a:p>
                    <a:p>
                      <a:pPr algn="ctr"/>
                      <a:r>
                        <a:rPr kumimoji="1" lang="ja-JP" altLang="en-US" sz="700" dirty="0">
                          <a:solidFill>
                            <a:schemeClr val="tx1"/>
                          </a:solidFill>
                        </a:rPr>
                        <a:t>（中国のみ月額・最低賃金）</a:t>
                      </a:r>
                      <a:endParaRPr kumimoji="1" lang="en-US" altLang="ja-JP" sz="7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55,366</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61,048</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66,383</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38,782</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44,325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47,112</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445</a:t>
                      </a:r>
                      <a:r>
                        <a:rPr kumimoji="1" lang="ja-JP" altLang="en-US" sz="900" dirty="0">
                          <a:solidFill>
                            <a:schemeClr val="tx1"/>
                          </a:solidFill>
                        </a:rPr>
                        <a:t>元</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1,120</a:t>
                      </a:r>
                      <a:r>
                        <a:rPr kumimoji="1" lang="ja-JP" altLang="en-US" sz="900" dirty="0">
                          <a:solidFill>
                            <a:schemeClr val="tx1"/>
                          </a:solidFill>
                        </a:rPr>
                        <a:t>元</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2,420</a:t>
                      </a:r>
                      <a:r>
                        <a:rPr kumimoji="1" lang="ja-JP" altLang="en-US" sz="900" dirty="0">
                          <a:solidFill>
                            <a:schemeClr val="tx1"/>
                          </a:solidFill>
                        </a:rPr>
                        <a:t>元</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38,365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38,085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39,041</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1205426"/>
                  </a:ext>
                </a:extLst>
              </a:tr>
              <a:tr h="494839">
                <a:tc>
                  <a:txBody>
                    <a:bodyPr/>
                    <a:lstStyle/>
                    <a:p>
                      <a:pPr algn="ctr"/>
                      <a:r>
                        <a:rPr kumimoji="1" lang="ja-JP" altLang="en-US" sz="1100" dirty="0">
                          <a:solidFill>
                            <a:schemeClr val="tx1"/>
                          </a:solidFill>
                        </a:rPr>
                        <a:t>労働生産性</a:t>
                      </a:r>
                      <a:endParaRPr kumimoji="1" lang="en-US" altLang="ja-JP" sz="1100" dirty="0">
                        <a:solidFill>
                          <a:schemeClr val="tx1"/>
                        </a:solidFill>
                      </a:endParaRPr>
                    </a:p>
                    <a:p>
                      <a:pPr algn="ctr"/>
                      <a:r>
                        <a:rPr kumimoji="1" lang="ja-JP" altLang="en-US" sz="700" dirty="0">
                          <a:solidFill>
                            <a:schemeClr val="tx1"/>
                          </a:solidFill>
                        </a:rPr>
                        <a:t>→欧州はﾌﾗﾝｽの例</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73,665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106,038</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139,724</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62,102</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87,032</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111,524</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5,116</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16,265</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32,337</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51,887</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68,346</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75,830</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869999"/>
                  </a:ext>
                </a:extLst>
              </a:tr>
            </a:tbl>
          </a:graphicData>
        </a:graphic>
      </p:graphicFrame>
      <p:graphicFrame>
        <p:nvGraphicFramePr>
          <p:cNvPr id="8"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22760" y="515706"/>
          <a:ext cx="8778714" cy="373804"/>
        </p:xfrm>
        <a:graphic>
          <a:graphicData uri="http://schemas.openxmlformats.org/drawingml/2006/table">
            <a:tbl>
              <a:tblPr firstRow="1" bandRow="1">
                <a:tableStyleId>{2D5ABB26-0587-4C30-8999-92F81FD0307C}</a:tableStyleId>
              </a:tblPr>
              <a:tblGrid>
                <a:gridCol w="8778714">
                  <a:extLst>
                    <a:ext uri="{9D8B030D-6E8A-4147-A177-3AD203B41FA5}">
                      <a16:colId xmlns:a16="http://schemas.microsoft.com/office/drawing/2014/main" val="3822818661"/>
                    </a:ext>
                  </a:extLst>
                </a:gridCol>
              </a:tblGrid>
              <a:tr h="373804">
                <a:tc>
                  <a:txBody>
                    <a:bodyPr/>
                    <a:lstStyle/>
                    <a:p>
                      <a:pPr algn="l"/>
                      <a:r>
                        <a:rPr kumimoji="1" lang="ja-JP" altLang="en-US" sz="1200" dirty="0"/>
                        <a:t>　　　　</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7256573"/>
                  </a:ext>
                </a:extLst>
              </a:tr>
            </a:tbl>
          </a:graphicData>
        </a:graphic>
      </p:graphicFrame>
      <p:sp>
        <p:nvSpPr>
          <p:cNvPr id="10" name="正方形/長方形 9"/>
          <p:cNvSpPr/>
          <p:nvPr/>
        </p:nvSpPr>
        <p:spPr>
          <a:xfrm>
            <a:off x="3825248" y="468453"/>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2000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1" name="正方形/長方形 10"/>
          <p:cNvSpPr/>
          <p:nvPr/>
        </p:nvSpPr>
        <p:spPr>
          <a:xfrm>
            <a:off x="1853783" y="459852"/>
            <a:ext cx="110212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世界の経済</a:t>
            </a:r>
          </a:p>
        </p:txBody>
      </p:sp>
      <p:sp>
        <p:nvSpPr>
          <p:cNvPr id="12" name="正方形/長方形 11"/>
          <p:cNvSpPr/>
          <p:nvPr/>
        </p:nvSpPr>
        <p:spPr>
          <a:xfrm>
            <a:off x="1769335" y="697279"/>
            <a:ext cx="1728721"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GDP</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）は対前年比増減率</a:t>
            </a:r>
          </a:p>
        </p:txBody>
      </p:sp>
      <p:sp>
        <p:nvSpPr>
          <p:cNvPr id="13" name="正方形/長方形 12"/>
          <p:cNvSpPr/>
          <p:nvPr/>
        </p:nvSpPr>
        <p:spPr>
          <a:xfrm>
            <a:off x="3419833" y="668145"/>
            <a:ext cx="2245659"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34</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160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(4.8%)</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5931139" y="459547"/>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2010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5" name="正方形/長方形 14"/>
          <p:cNvSpPr/>
          <p:nvPr/>
        </p:nvSpPr>
        <p:spPr>
          <a:xfrm>
            <a:off x="5335225" y="659239"/>
            <a:ext cx="216816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66</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3650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(5.4%)</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p:cNvSpPr/>
          <p:nvPr/>
        </p:nvSpPr>
        <p:spPr>
          <a:xfrm>
            <a:off x="7748497" y="459547"/>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2019</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8" name="正方形/長方形 17"/>
          <p:cNvSpPr/>
          <p:nvPr/>
        </p:nvSpPr>
        <p:spPr>
          <a:xfrm>
            <a:off x="7143058" y="659239"/>
            <a:ext cx="23039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87</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3908</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(2.8%)</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p:cNvSpPr/>
          <p:nvPr/>
        </p:nvSpPr>
        <p:spPr>
          <a:xfrm>
            <a:off x="2527805" y="1818140"/>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35</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5" name="正方形/長方形 24"/>
          <p:cNvSpPr/>
          <p:nvPr/>
        </p:nvSpPr>
        <p:spPr>
          <a:xfrm>
            <a:off x="4399769" y="1820754"/>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32</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6" name="正方形/長方形 25"/>
          <p:cNvSpPr/>
          <p:nvPr/>
        </p:nvSpPr>
        <p:spPr>
          <a:xfrm>
            <a:off x="6269828" y="1829381"/>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38</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7" name="正方形/長方形 26"/>
          <p:cNvSpPr/>
          <p:nvPr/>
        </p:nvSpPr>
        <p:spPr>
          <a:xfrm>
            <a:off x="8158784" y="1818812"/>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31" name="正方形/長方形 30">
            <a:extLst>
              <a:ext uri="{FF2B5EF4-FFF2-40B4-BE49-F238E27FC236}">
                <a16:creationId xmlns:a16="http://schemas.microsoft.com/office/drawing/2014/main" id="{9B800AE9-09A9-456C-9E95-505756143691}"/>
              </a:ext>
            </a:extLst>
          </p:cNvPr>
          <p:cNvSpPr/>
          <p:nvPr/>
        </p:nvSpPr>
        <p:spPr>
          <a:xfrm>
            <a:off x="2531044" y="2247185"/>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5.88%</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a:extLst>
              <a:ext uri="{FF2B5EF4-FFF2-40B4-BE49-F238E27FC236}">
                <a16:creationId xmlns:a16="http://schemas.microsoft.com/office/drawing/2014/main" id="{CB989398-5B1F-4D9A-B7F5-0D533CD50F9B}"/>
              </a:ext>
            </a:extLst>
          </p:cNvPr>
          <p:cNvSpPr/>
          <p:nvPr/>
        </p:nvSpPr>
        <p:spPr>
          <a:xfrm>
            <a:off x="4408563" y="2245469"/>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9.42%</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正方形/長方形 32">
            <a:extLst>
              <a:ext uri="{FF2B5EF4-FFF2-40B4-BE49-F238E27FC236}">
                <a16:creationId xmlns:a16="http://schemas.microsoft.com/office/drawing/2014/main" id="{B5F94541-FF59-4FDD-866D-D23D92C505A0}"/>
              </a:ext>
            </a:extLst>
          </p:cNvPr>
          <p:cNvSpPr/>
          <p:nvPr/>
        </p:nvSpPr>
        <p:spPr>
          <a:xfrm>
            <a:off x="6261868" y="2237121"/>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3.99%</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4" name="正方形/長方形 33">
            <a:extLst>
              <a:ext uri="{FF2B5EF4-FFF2-40B4-BE49-F238E27FC236}">
                <a16:creationId xmlns:a16="http://schemas.microsoft.com/office/drawing/2014/main" id="{50BF19DE-CAD8-4408-8A8D-88CA702BA2A1}"/>
              </a:ext>
            </a:extLst>
          </p:cNvPr>
          <p:cNvSpPr/>
          <p:nvPr/>
        </p:nvSpPr>
        <p:spPr>
          <a:xfrm>
            <a:off x="8158437" y="2242434"/>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4.11%</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CA7187BB-9030-4058-B394-0E3D8C87AC24}"/>
              </a:ext>
            </a:extLst>
          </p:cNvPr>
          <p:cNvSpPr/>
          <p:nvPr/>
        </p:nvSpPr>
        <p:spPr>
          <a:xfrm>
            <a:off x="2593348" y="3702986"/>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4" name="正方形/長方形 43">
            <a:extLst>
              <a:ext uri="{FF2B5EF4-FFF2-40B4-BE49-F238E27FC236}">
                <a16:creationId xmlns:a16="http://schemas.microsoft.com/office/drawing/2014/main" id="{D0718B9D-EFAA-4CC3-9270-D23AD41DE503}"/>
              </a:ext>
            </a:extLst>
          </p:cNvPr>
          <p:cNvSpPr/>
          <p:nvPr/>
        </p:nvSpPr>
        <p:spPr>
          <a:xfrm>
            <a:off x="4441575" y="3703906"/>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5" name="正方形/長方形 44">
            <a:extLst>
              <a:ext uri="{FF2B5EF4-FFF2-40B4-BE49-F238E27FC236}">
                <a16:creationId xmlns:a16="http://schemas.microsoft.com/office/drawing/2014/main" id="{1225B2FB-E3B3-45E7-8B7C-287CFDD0B57F}"/>
              </a:ext>
            </a:extLst>
          </p:cNvPr>
          <p:cNvSpPr/>
          <p:nvPr/>
        </p:nvSpPr>
        <p:spPr>
          <a:xfrm>
            <a:off x="6326430" y="3706339"/>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6" name="正方形/長方形 45">
            <a:extLst>
              <a:ext uri="{FF2B5EF4-FFF2-40B4-BE49-F238E27FC236}">
                <a16:creationId xmlns:a16="http://schemas.microsoft.com/office/drawing/2014/main" id="{0BEABA98-655C-4567-96A6-C7484AACA7D5}"/>
              </a:ext>
            </a:extLst>
          </p:cNvPr>
          <p:cNvSpPr/>
          <p:nvPr/>
        </p:nvSpPr>
        <p:spPr>
          <a:xfrm>
            <a:off x="8189622" y="3695795"/>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固定化・硬直化</a:t>
            </a:r>
          </a:p>
        </p:txBody>
      </p:sp>
      <p:sp>
        <p:nvSpPr>
          <p:cNvPr id="55" name="右矢印 54"/>
          <p:cNvSpPr/>
          <p:nvPr/>
        </p:nvSpPr>
        <p:spPr>
          <a:xfrm rot="2720067">
            <a:off x="2588372" y="4030658"/>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右矢印 57"/>
          <p:cNvSpPr/>
          <p:nvPr/>
        </p:nvSpPr>
        <p:spPr>
          <a:xfrm rot="2720067">
            <a:off x="2581397" y="3873383"/>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9" name="右矢印 58"/>
          <p:cNvSpPr/>
          <p:nvPr/>
        </p:nvSpPr>
        <p:spPr>
          <a:xfrm rot="19102008">
            <a:off x="2603856" y="4159154"/>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右矢印 59"/>
          <p:cNvSpPr/>
          <p:nvPr/>
        </p:nvSpPr>
        <p:spPr>
          <a:xfrm rot="2720067">
            <a:off x="4481741" y="4008006"/>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1" name="右矢印 60"/>
          <p:cNvSpPr/>
          <p:nvPr/>
        </p:nvSpPr>
        <p:spPr>
          <a:xfrm rot="2720067">
            <a:off x="4473228" y="3868536"/>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2" name="右矢印 61"/>
          <p:cNvSpPr/>
          <p:nvPr/>
        </p:nvSpPr>
        <p:spPr>
          <a:xfrm rot="19102008">
            <a:off x="4468425" y="4145434"/>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3" name="右矢印 62"/>
          <p:cNvSpPr/>
          <p:nvPr/>
        </p:nvSpPr>
        <p:spPr>
          <a:xfrm rot="2720067">
            <a:off x="6311930" y="4016282"/>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5" name="右矢印 64"/>
          <p:cNvSpPr/>
          <p:nvPr/>
        </p:nvSpPr>
        <p:spPr>
          <a:xfrm rot="19102008">
            <a:off x="6326626" y="4145435"/>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7" name="右矢印 66"/>
          <p:cNvSpPr/>
          <p:nvPr/>
        </p:nvSpPr>
        <p:spPr>
          <a:xfrm rot="2720067">
            <a:off x="6311930" y="3887042"/>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右矢印 67"/>
          <p:cNvSpPr/>
          <p:nvPr/>
        </p:nvSpPr>
        <p:spPr>
          <a:xfrm>
            <a:off x="8232116" y="3866781"/>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9" name="右矢印 68"/>
          <p:cNvSpPr/>
          <p:nvPr/>
        </p:nvSpPr>
        <p:spPr>
          <a:xfrm>
            <a:off x="8232116" y="4013404"/>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右矢印 69"/>
          <p:cNvSpPr/>
          <p:nvPr/>
        </p:nvSpPr>
        <p:spPr>
          <a:xfrm>
            <a:off x="8232116" y="4151868"/>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CA7187BB-9030-4058-B394-0E3D8C87AC24}"/>
              </a:ext>
            </a:extLst>
          </p:cNvPr>
          <p:cNvSpPr/>
          <p:nvPr/>
        </p:nvSpPr>
        <p:spPr>
          <a:xfrm>
            <a:off x="1603735" y="3418349"/>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15.9</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66" name="正方形/長方形 65">
            <a:extLst>
              <a:ext uri="{FF2B5EF4-FFF2-40B4-BE49-F238E27FC236}">
                <a16:creationId xmlns:a16="http://schemas.microsoft.com/office/drawing/2014/main" id="{CA7187BB-9030-4058-B394-0E3D8C87AC24}"/>
              </a:ext>
            </a:extLst>
          </p:cNvPr>
          <p:cNvSpPr/>
          <p:nvPr/>
        </p:nvSpPr>
        <p:spPr>
          <a:xfrm>
            <a:off x="3459017" y="3425442"/>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71" name="正方形/長方形 70">
            <a:extLst>
              <a:ext uri="{FF2B5EF4-FFF2-40B4-BE49-F238E27FC236}">
                <a16:creationId xmlns:a16="http://schemas.microsoft.com/office/drawing/2014/main" id="{CA7187BB-9030-4058-B394-0E3D8C87AC24}"/>
              </a:ext>
            </a:extLst>
          </p:cNvPr>
          <p:cNvSpPr/>
          <p:nvPr/>
        </p:nvSpPr>
        <p:spPr>
          <a:xfrm>
            <a:off x="5310336" y="3430185"/>
            <a:ext cx="1776373"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72" name="正方形/長方形 71">
            <a:extLst>
              <a:ext uri="{FF2B5EF4-FFF2-40B4-BE49-F238E27FC236}">
                <a16:creationId xmlns:a16="http://schemas.microsoft.com/office/drawing/2014/main" id="{CA7187BB-9030-4058-B394-0E3D8C87AC24}"/>
              </a:ext>
            </a:extLst>
          </p:cNvPr>
          <p:cNvSpPr/>
          <p:nvPr/>
        </p:nvSpPr>
        <p:spPr>
          <a:xfrm>
            <a:off x="7209788" y="3428545"/>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cxnSp>
        <p:nvCxnSpPr>
          <p:cNvPr id="3" name="直線コネクタ 2"/>
          <p:cNvCxnSpPr/>
          <p:nvPr/>
        </p:nvCxnSpPr>
        <p:spPr>
          <a:xfrm flipV="1">
            <a:off x="3416414" y="4267495"/>
            <a:ext cx="1810493" cy="800866"/>
          </a:xfrm>
          <a:prstGeom prst="line">
            <a:avLst/>
          </a:prstGeom>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CA7187BB-9030-4058-B394-0E3D8C87AC24}"/>
              </a:ext>
            </a:extLst>
          </p:cNvPr>
          <p:cNvSpPr/>
          <p:nvPr/>
        </p:nvSpPr>
        <p:spPr>
          <a:xfrm>
            <a:off x="1619377" y="4794152"/>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マネーストックも約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p:txBody>
      </p:sp>
      <p:sp>
        <p:nvSpPr>
          <p:cNvPr id="75" name="正方形/長方形 74">
            <a:extLst>
              <a:ext uri="{FF2B5EF4-FFF2-40B4-BE49-F238E27FC236}">
                <a16:creationId xmlns:a16="http://schemas.microsoft.com/office/drawing/2014/main" id="{CA7187BB-9030-4058-B394-0E3D8C87AC24}"/>
              </a:ext>
            </a:extLst>
          </p:cNvPr>
          <p:cNvSpPr/>
          <p:nvPr/>
        </p:nvSpPr>
        <p:spPr>
          <a:xfrm>
            <a:off x="7206022" y="4774443"/>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3.61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倍になったが</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マネーストックは</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34</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％増大したにとどまる</a:t>
            </a:r>
          </a:p>
        </p:txBody>
      </p:sp>
      <p:sp>
        <p:nvSpPr>
          <p:cNvPr id="76" name="正方形/長方形 75">
            <a:extLst>
              <a:ext uri="{FF2B5EF4-FFF2-40B4-BE49-F238E27FC236}">
                <a16:creationId xmlns:a16="http://schemas.microsoft.com/office/drawing/2014/main" id="{CA7187BB-9030-4058-B394-0E3D8C87AC24}"/>
              </a:ext>
            </a:extLst>
          </p:cNvPr>
          <p:cNvSpPr/>
          <p:nvPr/>
        </p:nvSpPr>
        <p:spPr>
          <a:xfrm>
            <a:off x="5336247" y="4782526"/>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マネーストックも約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p:txBody>
      </p:sp>
      <p:cxnSp>
        <p:nvCxnSpPr>
          <p:cNvPr id="73" name="直線コネクタ 72"/>
          <p:cNvCxnSpPr/>
          <p:nvPr/>
        </p:nvCxnSpPr>
        <p:spPr>
          <a:xfrm flipV="1">
            <a:off x="5310336" y="5576774"/>
            <a:ext cx="1804345" cy="246042"/>
          </a:xfrm>
          <a:prstGeom prst="line">
            <a:avLst/>
          </a:prstGeom>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CA7187BB-9030-4058-B394-0E3D8C87AC24}"/>
              </a:ext>
            </a:extLst>
          </p:cNvPr>
          <p:cNvSpPr/>
          <p:nvPr/>
        </p:nvSpPr>
        <p:spPr>
          <a:xfrm>
            <a:off x="8044041" y="5163687"/>
            <a:ext cx="900000" cy="307777"/>
          </a:xfrm>
          <a:prstGeom prst="rect">
            <a:avLst/>
          </a:prstGeom>
          <a:ln>
            <a:solidFill>
              <a:schemeClr val="tx1"/>
            </a:solidFill>
            <a:prstDash val="dash"/>
          </a:ln>
        </p:spPr>
        <p:txBody>
          <a:bodyPr wrap="square" tIns="0" rIns="36000" bIns="0" anchor="ctr" anchorCtr="0">
            <a:spAutoFit/>
          </a:bodyP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16</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年には</a:t>
            </a: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05</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年の</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GDP</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を超える額の</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内部留保がある</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1" name="正方形/長方形 80">
            <a:extLst>
              <a:ext uri="{FF2B5EF4-FFF2-40B4-BE49-F238E27FC236}">
                <a16:creationId xmlns:a16="http://schemas.microsoft.com/office/drawing/2014/main" id="{331A8707-0802-4920-9351-8007733139F8}"/>
              </a:ext>
            </a:extLst>
          </p:cNvPr>
          <p:cNvSpPr/>
          <p:nvPr/>
        </p:nvSpPr>
        <p:spPr>
          <a:xfrm>
            <a:off x="2604005" y="5926395"/>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2" name="正方形/長方形 81">
            <a:extLst>
              <a:ext uri="{FF2B5EF4-FFF2-40B4-BE49-F238E27FC236}">
                <a16:creationId xmlns:a16="http://schemas.microsoft.com/office/drawing/2014/main" id="{25D52625-7792-4F08-87D5-C85D75781F03}"/>
              </a:ext>
            </a:extLst>
          </p:cNvPr>
          <p:cNvSpPr/>
          <p:nvPr/>
        </p:nvSpPr>
        <p:spPr>
          <a:xfrm>
            <a:off x="4493294" y="5916272"/>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1.21</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3" name="正方形/長方形 82">
            <a:extLst>
              <a:ext uri="{FF2B5EF4-FFF2-40B4-BE49-F238E27FC236}">
                <a16:creationId xmlns:a16="http://schemas.microsoft.com/office/drawing/2014/main" id="{15589D56-2FFA-4E40-B03E-1CE4DCB40A81}"/>
              </a:ext>
            </a:extLst>
          </p:cNvPr>
          <p:cNvSpPr/>
          <p:nvPr/>
        </p:nvSpPr>
        <p:spPr>
          <a:xfrm>
            <a:off x="8255283" y="5926395"/>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1.02</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4" name="正方形/長方形 83">
            <a:extLst>
              <a:ext uri="{FF2B5EF4-FFF2-40B4-BE49-F238E27FC236}">
                <a16:creationId xmlns:a16="http://schemas.microsoft.com/office/drawing/2014/main" id="{C3964AA1-BEA2-407E-ACBD-E606826EBD17}"/>
              </a:ext>
            </a:extLst>
          </p:cNvPr>
          <p:cNvSpPr/>
          <p:nvPr/>
        </p:nvSpPr>
        <p:spPr>
          <a:xfrm>
            <a:off x="6346305" y="5916272"/>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5.44</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5" name="テキスト ボックス 84"/>
          <p:cNvSpPr txBox="1"/>
          <p:nvPr/>
        </p:nvSpPr>
        <p:spPr>
          <a:xfrm>
            <a:off x="222760" y="537422"/>
            <a:ext cx="154800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2000</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2019</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6" name="正方形/長方形 85">
            <a:extLst>
              <a:ext uri="{FF2B5EF4-FFF2-40B4-BE49-F238E27FC236}">
                <a16:creationId xmlns:a16="http://schemas.microsoft.com/office/drawing/2014/main" id="{45CB12D7-02D8-4036-8EBD-E475071A8EF9}"/>
              </a:ext>
            </a:extLst>
          </p:cNvPr>
          <p:cNvSpPr/>
          <p:nvPr/>
        </p:nvSpPr>
        <p:spPr>
          <a:xfrm>
            <a:off x="2688598" y="6428403"/>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6.6</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7" name="正方形/長方形 86">
            <a:extLst>
              <a:ext uri="{FF2B5EF4-FFF2-40B4-BE49-F238E27FC236}">
                <a16:creationId xmlns:a16="http://schemas.microsoft.com/office/drawing/2014/main" id="{45CB12D7-02D8-4036-8EBD-E475071A8EF9}"/>
              </a:ext>
            </a:extLst>
          </p:cNvPr>
          <p:cNvSpPr/>
          <p:nvPr/>
        </p:nvSpPr>
        <p:spPr>
          <a:xfrm>
            <a:off x="4552870" y="6443065"/>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4.9</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8" name="正方形/長方形 87">
            <a:extLst>
              <a:ext uri="{FF2B5EF4-FFF2-40B4-BE49-F238E27FC236}">
                <a16:creationId xmlns:a16="http://schemas.microsoft.com/office/drawing/2014/main" id="{45CB12D7-02D8-4036-8EBD-E475071A8EF9}"/>
              </a:ext>
            </a:extLst>
          </p:cNvPr>
          <p:cNvSpPr/>
          <p:nvPr/>
        </p:nvSpPr>
        <p:spPr>
          <a:xfrm>
            <a:off x="6394520" y="6433540"/>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2.7</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9" name="正方形/長方形 88">
            <a:extLst>
              <a:ext uri="{FF2B5EF4-FFF2-40B4-BE49-F238E27FC236}">
                <a16:creationId xmlns:a16="http://schemas.microsoft.com/office/drawing/2014/main" id="{45CB12D7-02D8-4036-8EBD-E475071A8EF9}"/>
              </a:ext>
            </a:extLst>
          </p:cNvPr>
          <p:cNvSpPr/>
          <p:nvPr/>
        </p:nvSpPr>
        <p:spPr>
          <a:xfrm>
            <a:off x="8300575" y="6414490"/>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2.4</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77" name="Rectangle 2"/>
          <p:cNvSpPr txBox="1">
            <a:spLocks noChangeArrowheads="1"/>
          </p:cNvSpPr>
          <p:nvPr/>
        </p:nvSpPr>
        <p:spPr>
          <a:xfrm>
            <a:off x="0" y="-7802"/>
            <a:ext cx="9144000" cy="491127"/>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defTabSz="914400">
              <a:defRPr/>
            </a:pPr>
            <a:r>
              <a:rPr kumimoji="1" lang="ja-JP" altLang="en-US" sz="2300" b="1" i="0" u="none" strike="noStrike" kern="0" cap="none" spc="0" normalizeH="0" baseline="0" noProof="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300" b="1" kern="0" noProof="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４　</a:t>
            </a:r>
            <a:r>
              <a:rPr lang="ja-JP" altLang="en-US" sz="23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副首都</a:t>
            </a:r>
            <a:r>
              <a:rPr lang="ja-JP" altLang="en-US" sz="23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の必要性について「世界経済の動きと日本の状況」</a:t>
            </a:r>
          </a:p>
        </p:txBody>
      </p:sp>
      <p:sp>
        <p:nvSpPr>
          <p:cNvPr id="57" name="正方形/長方形 56"/>
          <p:cNvSpPr/>
          <p:nvPr/>
        </p:nvSpPr>
        <p:spPr>
          <a:xfrm>
            <a:off x="7419729" y="327599"/>
            <a:ext cx="2506181"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第３回意見交換会資料に一部追記</a:t>
            </a:r>
          </a:p>
        </p:txBody>
      </p:sp>
      <p:sp>
        <p:nvSpPr>
          <p:cNvPr id="78" name="スライド番号プレースホルダー 1"/>
          <p:cNvSpPr>
            <a:spLocks noGrp="1"/>
          </p:cNvSpPr>
          <p:nvPr>
            <p:ph type="sldNum" sz="quarter" idx="12"/>
          </p:nvPr>
        </p:nvSpPr>
        <p:spPr>
          <a:xfrm>
            <a:off x="8436890" y="654802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817316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39114" y="65052"/>
          <a:ext cx="8797087" cy="2099724"/>
        </p:xfrm>
        <a:graphic>
          <a:graphicData uri="http://schemas.openxmlformats.org/drawingml/2006/table">
            <a:tbl>
              <a:tblPr firstRow="1" bandRow="1">
                <a:tableStyleId>{2D5ABB26-0587-4C30-8999-92F81FD0307C}</a:tableStyleId>
              </a:tblPr>
              <a:tblGrid>
                <a:gridCol w="1309087">
                  <a:extLst>
                    <a:ext uri="{9D8B030D-6E8A-4147-A177-3AD203B41FA5}">
                      <a16:colId xmlns:a16="http://schemas.microsoft.com/office/drawing/2014/main" val="3822818661"/>
                    </a:ext>
                  </a:extLst>
                </a:gridCol>
                <a:gridCol w="1872000">
                  <a:extLst>
                    <a:ext uri="{9D8B030D-6E8A-4147-A177-3AD203B41FA5}">
                      <a16:colId xmlns:a16="http://schemas.microsoft.com/office/drawing/2014/main" val="3922357223"/>
                    </a:ext>
                  </a:extLst>
                </a:gridCol>
                <a:gridCol w="1872000">
                  <a:extLst>
                    <a:ext uri="{9D8B030D-6E8A-4147-A177-3AD203B41FA5}">
                      <a16:colId xmlns:a16="http://schemas.microsoft.com/office/drawing/2014/main" val="1586775745"/>
                    </a:ext>
                  </a:extLst>
                </a:gridCol>
                <a:gridCol w="1872000">
                  <a:extLst>
                    <a:ext uri="{9D8B030D-6E8A-4147-A177-3AD203B41FA5}">
                      <a16:colId xmlns:a16="http://schemas.microsoft.com/office/drawing/2014/main" val="1436176693"/>
                    </a:ext>
                  </a:extLst>
                </a:gridCol>
                <a:gridCol w="1872000">
                  <a:extLst>
                    <a:ext uri="{9D8B030D-6E8A-4147-A177-3AD203B41FA5}">
                      <a16:colId xmlns:a16="http://schemas.microsoft.com/office/drawing/2014/main" val="1878274787"/>
                    </a:ext>
                  </a:extLst>
                </a:gridCol>
              </a:tblGrid>
              <a:tr h="277962">
                <a:tc>
                  <a:txBody>
                    <a:bodyPr/>
                    <a:lstStyle/>
                    <a:p>
                      <a:pPr algn="ct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アメリカ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欧州</a:t>
                      </a:r>
                      <a:r>
                        <a:rPr kumimoji="1" lang="ja-JP" altLang="en-US" sz="800" dirty="0"/>
                        <a:t>（</a:t>
                      </a:r>
                      <a:r>
                        <a:rPr kumimoji="1" lang="en-US" altLang="ja-JP" sz="800" dirty="0"/>
                        <a:t>EU</a:t>
                      </a:r>
                      <a:r>
                        <a:rPr kumimoji="1" lang="ja-JP" altLang="en-US" sz="800" dirty="0"/>
                        <a:t>又はユーロ圏）</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中国</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日本</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517397">
                <a:tc>
                  <a:txBody>
                    <a:bodyPr/>
                    <a:lstStyle/>
                    <a:p>
                      <a:pPr algn="ctr"/>
                      <a:r>
                        <a:rPr kumimoji="1" lang="ja-JP" altLang="en-US" sz="1100" dirty="0"/>
                        <a:t>労働の多様性</a:t>
                      </a:r>
                      <a:endParaRPr kumimoji="1" lang="en-US" altLang="ja-JP" sz="1100" dirty="0"/>
                    </a:p>
                    <a:p>
                      <a:pPr algn="ctr"/>
                      <a:r>
                        <a:rPr kumimoji="1" lang="ja-JP" altLang="en-US" sz="700" dirty="0"/>
                        <a:t>（男女の就業率の差と</a:t>
                      </a:r>
                      <a:endParaRPr kumimoji="1" lang="en-US" altLang="ja-JP" sz="700" dirty="0"/>
                    </a:p>
                    <a:p>
                      <a:pPr algn="ctr"/>
                      <a:r>
                        <a:rPr kumimoji="1" lang="ja-JP" altLang="en-US" sz="700" dirty="0"/>
                        <a:t>賃金格差　</a:t>
                      </a:r>
                      <a:r>
                        <a:rPr kumimoji="1" lang="en-US" altLang="ja-JP" sz="700" dirty="0"/>
                        <a:t>2019</a:t>
                      </a:r>
                      <a:r>
                        <a:rPr kumimoji="1" lang="ja-JP" altLang="en-US" sz="700" dirty="0"/>
                        <a:t>年）</a:t>
                      </a:r>
                      <a:endParaRPr kumimoji="1" lang="en-US" altLang="ja-JP" sz="7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10.19%</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18.47%</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10.68%</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11.24%</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13.29%</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23.48%</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323383"/>
                  </a:ext>
                </a:extLst>
              </a:tr>
              <a:tr h="1304365">
                <a:tc>
                  <a:txBody>
                    <a:bodyPr/>
                    <a:lstStyle/>
                    <a:p>
                      <a:pPr algn="ctr"/>
                      <a:r>
                        <a:rPr kumimoji="1" lang="ja-JP" altLang="en-US" sz="1000" dirty="0"/>
                        <a:t>トピックス</a:t>
                      </a:r>
                      <a:endParaRPr kumimoji="1" lang="en-US" altLang="ja-JP" sz="10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(90</a:t>
                      </a:r>
                      <a:r>
                        <a:rPr kumimoji="1" lang="ja-JP" altLang="en-US" sz="900" dirty="0">
                          <a:solidFill>
                            <a:schemeClr val="tx1"/>
                          </a:solidFill>
                        </a:rPr>
                        <a:t>年代　規制緩和、競争政策</a:t>
                      </a:r>
                      <a:endParaRPr kumimoji="1" lang="en-US" altLang="ja-JP" sz="900" dirty="0">
                        <a:solidFill>
                          <a:schemeClr val="tx1"/>
                        </a:solidFill>
                      </a:endParaRPr>
                    </a:p>
                    <a:p>
                      <a:pPr algn="l"/>
                      <a:r>
                        <a:rPr kumimoji="1" lang="ja-JP" altLang="en-US" sz="900" dirty="0">
                          <a:solidFill>
                            <a:schemeClr val="tx1"/>
                          </a:solidFill>
                        </a:rPr>
                        <a:t>　　　　　　　→</a:t>
                      </a:r>
                      <a:r>
                        <a:rPr kumimoji="1" lang="en-US" altLang="ja-JP" sz="900" dirty="0">
                          <a:solidFill>
                            <a:schemeClr val="tx1"/>
                          </a:solidFill>
                        </a:rPr>
                        <a:t>IT</a:t>
                      </a:r>
                      <a:r>
                        <a:rPr kumimoji="1" lang="ja-JP" altLang="en-US" sz="900" dirty="0">
                          <a:solidFill>
                            <a:schemeClr val="tx1"/>
                          </a:solidFill>
                        </a:rPr>
                        <a:t>関連産業）</a:t>
                      </a:r>
                      <a:endParaRPr kumimoji="1" lang="en-US" altLang="ja-JP" sz="900" dirty="0">
                        <a:solidFill>
                          <a:schemeClr val="tx1"/>
                        </a:solidFill>
                      </a:endParaRPr>
                    </a:p>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IT</a:t>
                      </a:r>
                      <a:r>
                        <a:rPr kumimoji="1" lang="ja-JP" altLang="en-US" sz="900" dirty="0">
                          <a:solidFill>
                            <a:schemeClr val="tx1"/>
                          </a:solidFill>
                        </a:rPr>
                        <a:t>バブル崩壊</a:t>
                      </a:r>
                      <a:endParaRPr kumimoji="1" lang="en-US" altLang="ja-JP" sz="900" dirty="0">
                        <a:solidFill>
                          <a:schemeClr val="tx1"/>
                        </a:solidFill>
                      </a:endParaRPr>
                    </a:p>
                    <a:p>
                      <a:pPr algn="l"/>
                      <a:r>
                        <a:rPr kumimoji="1" lang="en-US" altLang="ja-JP" sz="900" dirty="0">
                          <a:solidFill>
                            <a:schemeClr val="tx1"/>
                          </a:solidFill>
                        </a:rPr>
                        <a:t>08</a:t>
                      </a:r>
                      <a:r>
                        <a:rPr kumimoji="1" lang="ja-JP" altLang="en-US" sz="900" dirty="0">
                          <a:solidFill>
                            <a:schemeClr val="tx1"/>
                          </a:solidFill>
                        </a:rPr>
                        <a:t>年　ﾘｰﾏﾝｼｮｯｸ、公的資金注入、</a:t>
                      </a:r>
                      <a:endParaRPr kumimoji="1" lang="en-US" altLang="ja-JP" sz="900" dirty="0">
                        <a:solidFill>
                          <a:schemeClr val="tx1"/>
                        </a:solidFill>
                      </a:endParaRPr>
                    </a:p>
                    <a:p>
                      <a:pPr algn="l"/>
                      <a:r>
                        <a:rPr kumimoji="1" lang="ja-JP" altLang="en-US" sz="900" dirty="0">
                          <a:solidFill>
                            <a:schemeClr val="tx1"/>
                          </a:solidFill>
                        </a:rPr>
                        <a:t>　　　　特別融資、金融緩和</a:t>
                      </a:r>
                      <a:endParaRPr kumimoji="1" lang="en-US" altLang="ja-JP" sz="900" dirty="0">
                        <a:solidFill>
                          <a:schemeClr val="tx1"/>
                        </a:solidFill>
                      </a:endParaRPr>
                    </a:p>
                    <a:p>
                      <a:pPr algn="l"/>
                      <a:r>
                        <a:rPr kumimoji="1" lang="ja-JP" altLang="en-US" sz="900" dirty="0">
                          <a:solidFill>
                            <a:schemeClr val="tx1"/>
                          </a:solidFill>
                        </a:rPr>
                        <a:t>●金融サービス等拡大</a:t>
                      </a:r>
                      <a:endParaRPr kumimoji="1" lang="en-US" altLang="ja-JP" sz="900" dirty="0">
                        <a:solidFill>
                          <a:schemeClr val="tx1"/>
                        </a:solidFill>
                      </a:endParaRPr>
                    </a:p>
                    <a:p>
                      <a:pPr algn="l"/>
                      <a:r>
                        <a:rPr kumimoji="1" lang="ja-JP" altLang="en-US" sz="900" dirty="0">
                          <a:solidFill>
                            <a:schemeClr val="tx1"/>
                          </a:solidFill>
                        </a:rPr>
                        <a:t>●情報通信産業の拡大</a:t>
                      </a:r>
                      <a:endParaRPr kumimoji="1" lang="en-US" altLang="ja-JP" sz="900" dirty="0">
                        <a:solidFill>
                          <a:schemeClr val="tx1"/>
                        </a:solidFill>
                      </a:endParaRPr>
                    </a:p>
                    <a:p>
                      <a:pPr algn="l"/>
                      <a:r>
                        <a:rPr kumimoji="1" lang="ja-JP" altLang="en-US" sz="900" dirty="0">
                          <a:solidFill>
                            <a:schemeClr val="tx1"/>
                          </a:solidFill>
                        </a:rPr>
                        <a:t>●</a:t>
                      </a:r>
                      <a:r>
                        <a:rPr kumimoji="1" lang="en-US" altLang="ja-JP" sz="900" dirty="0">
                          <a:solidFill>
                            <a:schemeClr val="tx1"/>
                          </a:solidFill>
                        </a:rPr>
                        <a:t>GAFAM</a:t>
                      </a:r>
                      <a:r>
                        <a:rPr kumimoji="1" lang="ja-JP" altLang="en-US" sz="900" dirty="0">
                          <a:solidFill>
                            <a:schemeClr val="tx1"/>
                          </a:solidFill>
                        </a:rPr>
                        <a:t>の急成長</a:t>
                      </a:r>
                      <a:endParaRPr kumimoji="1" lang="en-US" altLang="ja-JP" sz="900" dirty="0">
                        <a:solidFill>
                          <a:schemeClr val="tx1"/>
                        </a:solidFill>
                      </a:endParaRPr>
                    </a:p>
                    <a:p>
                      <a:pPr algn="l"/>
                      <a:r>
                        <a:rPr kumimoji="1" lang="ja-JP" altLang="en-US" sz="900" dirty="0">
                          <a:solidFill>
                            <a:schemeClr val="tx1"/>
                          </a:solidFill>
                        </a:rPr>
                        <a:t>●投資ファンドの大規模化・国際化</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u="none" dirty="0">
                          <a:solidFill>
                            <a:schemeClr val="tx1"/>
                          </a:solidFill>
                        </a:rPr>
                        <a:t>(99</a:t>
                      </a:r>
                      <a:r>
                        <a:rPr kumimoji="1" lang="ja-JP" altLang="en-US" sz="900" u="none" dirty="0">
                          <a:solidFill>
                            <a:schemeClr val="tx1"/>
                          </a:solidFill>
                        </a:rPr>
                        <a:t>年　欧州中央銀行設立</a:t>
                      </a:r>
                      <a:endParaRPr kumimoji="1" lang="en-US" altLang="ja-JP" sz="900" u="none" dirty="0">
                        <a:solidFill>
                          <a:schemeClr val="tx1"/>
                        </a:solidFill>
                      </a:endParaRPr>
                    </a:p>
                    <a:p>
                      <a:pPr algn="l"/>
                      <a:r>
                        <a:rPr kumimoji="1" lang="ja-JP" altLang="en-US" sz="900" u="none" dirty="0">
                          <a:solidFill>
                            <a:schemeClr val="tx1"/>
                          </a:solidFill>
                        </a:rPr>
                        <a:t>　　　　　ユーロ導入、金融市場統合</a:t>
                      </a:r>
                      <a:r>
                        <a:rPr kumimoji="1" lang="en-US" altLang="ja-JP" sz="900" u="none" dirty="0">
                          <a:solidFill>
                            <a:schemeClr val="tx1"/>
                          </a:solidFill>
                        </a:rPr>
                        <a:t>)</a:t>
                      </a:r>
                    </a:p>
                    <a:p>
                      <a:pPr algn="l"/>
                      <a:r>
                        <a:rPr kumimoji="1" lang="en-US" altLang="ja-JP" sz="900" u="none" dirty="0">
                          <a:solidFill>
                            <a:schemeClr val="tx1"/>
                          </a:solidFill>
                        </a:rPr>
                        <a:t>08</a:t>
                      </a:r>
                      <a:r>
                        <a:rPr kumimoji="1" lang="ja-JP" altLang="en-US" sz="900" u="none" dirty="0">
                          <a:solidFill>
                            <a:schemeClr val="tx1"/>
                          </a:solidFill>
                        </a:rPr>
                        <a:t>年　ﾘｰﾏﾝｼｮｯｸ波及、</a:t>
                      </a:r>
                      <a:r>
                        <a:rPr kumimoji="1" lang="ja-JP" altLang="en-US" sz="800" u="none" dirty="0">
                          <a:solidFill>
                            <a:schemeClr val="tx1"/>
                          </a:solidFill>
                        </a:rPr>
                        <a:t>欧州通貨危機、</a:t>
                      </a:r>
                      <a:endParaRPr kumimoji="1" lang="en-US" altLang="ja-JP" sz="800" u="none" dirty="0">
                        <a:solidFill>
                          <a:schemeClr val="tx1"/>
                        </a:solidFill>
                      </a:endParaRPr>
                    </a:p>
                    <a:p>
                      <a:pPr algn="l"/>
                      <a:r>
                        <a:rPr kumimoji="1" lang="ja-JP" altLang="en-US" sz="800" u="none" dirty="0">
                          <a:solidFill>
                            <a:schemeClr val="tx1"/>
                          </a:solidFill>
                        </a:rPr>
                        <a:t>　　　　 </a:t>
                      </a:r>
                      <a:r>
                        <a:rPr kumimoji="1" lang="en-US" altLang="ja-JP" sz="900" u="none" dirty="0">
                          <a:solidFill>
                            <a:schemeClr val="tx1"/>
                          </a:solidFill>
                        </a:rPr>
                        <a:t>EU</a:t>
                      </a:r>
                      <a:r>
                        <a:rPr kumimoji="1" lang="ja-JP" altLang="en-US" sz="900" u="none" dirty="0">
                          <a:solidFill>
                            <a:schemeClr val="tx1"/>
                          </a:solidFill>
                        </a:rPr>
                        <a:t>や</a:t>
                      </a:r>
                      <a:r>
                        <a:rPr kumimoji="1" lang="en-US" altLang="ja-JP" sz="900" u="none" dirty="0">
                          <a:solidFill>
                            <a:schemeClr val="tx1"/>
                          </a:solidFill>
                        </a:rPr>
                        <a:t>IMF</a:t>
                      </a:r>
                      <a:r>
                        <a:rPr kumimoji="1" lang="ja-JP" altLang="en-US" sz="900" u="none" dirty="0">
                          <a:solidFill>
                            <a:schemeClr val="tx1"/>
                          </a:solidFill>
                        </a:rPr>
                        <a:t>による金融支援</a:t>
                      </a:r>
                      <a:endParaRPr kumimoji="1" lang="en-US" altLang="ja-JP" sz="900" u="none" dirty="0">
                        <a:solidFill>
                          <a:schemeClr val="tx1"/>
                        </a:solidFill>
                      </a:endParaRPr>
                    </a:p>
                    <a:p>
                      <a:pPr algn="l"/>
                      <a:r>
                        <a:rPr kumimoji="1" lang="ja-JP" altLang="en-US" sz="900" u="none" dirty="0">
                          <a:solidFill>
                            <a:schemeClr val="tx1"/>
                          </a:solidFill>
                        </a:rPr>
                        <a:t>（</a:t>
                      </a:r>
                      <a:r>
                        <a:rPr kumimoji="1" lang="en-US" altLang="ja-JP" sz="900" u="none" dirty="0">
                          <a:solidFill>
                            <a:schemeClr val="tx1"/>
                          </a:solidFill>
                        </a:rPr>
                        <a:t>20</a:t>
                      </a:r>
                      <a:r>
                        <a:rPr kumimoji="1" lang="ja-JP" altLang="en-US" sz="900" u="none" dirty="0">
                          <a:solidFill>
                            <a:schemeClr val="tx1"/>
                          </a:solidFill>
                        </a:rPr>
                        <a:t>年　イギリスが</a:t>
                      </a:r>
                      <a:r>
                        <a:rPr kumimoji="1" lang="en-US" altLang="ja-JP" sz="900" u="none" dirty="0">
                          <a:solidFill>
                            <a:schemeClr val="tx1"/>
                          </a:solidFill>
                        </a:rPr>
                        <a:t>EU</a:t>
                      </a:r>
                      <a:r>
                        <a:rPr kumimoji="1" lang="ja-JP" altLang="en-US" sz="900" u="none" dirty="0">
                          <a:solidFill>
                            <a:schemeClr val="tx1"/>
                          </a:solidFill>
                        </a:rPr>
                        <a:t>離脱）</a:t>
                      </a:r>
                      <a:endParaRPr kumimoji="1" lang="en-US" altLang="ja-JP" sz="900" u="none" dirty="0">
                        <a:solidFill>
                          <a:schemeClr val="tx1"/>
                        </a:solidFill>
                      </a:endParaRPr>
                    </a:p>
                    <a:p>
                      <a:pPr algn="l"/>
                      <a:r>
                        <a:rPr kumimoji="1" lang="ja-JP" altLang="en-US" sz="900" u="none" dirty="0">
                          <a:solidFill>
                            <a:schemeClr val="tx1"/>
                          </a:solidFill>
                        </a:rPr>
                        <a:t>●域内経済活性化（国によって差）</a:t>
                      </a:r>
                      <a:endParaRPr kumimoji="1" lang="en-US" altLang="ja-JP" sz="900" u="none" dirty="0">
                        <a:solidFill>
                          <a:schemeClr val="tx1"/>
                        </a:solidFill>
                      </a:endParaRPr>
                    </a:p>
                    <a:p>
                      <a:pPr algn="l"/>
                      <a:r>
                        <a:rPr kumimoji="1" lang="ja-JP" altLang="en-US" sz="900" u="none" dirty="0">
                          <a:solidFill>
                            <a:schemeClr val="tx1"/>
                          </a:solidFill>
                        </a:rPr>
                        <a:t>●</a:t>
                      </a:r>
                      <a:r>
                        <a:rPr kumimoji="1" lang="en-US" altLang="ja-JP" sz="900" u="none" dirty="0">
                          <a:solidFill>
                            <a:schemeClr val="tx1"/>
                          </a:solidFill>
                        </a:rPr>
                        <a:t>EV</a:t>
                      </a:r>
                      <a:r>
                        <a:rPr kumimoji="1" lang="ja-JP" altLang="en-US" sz="900" u="none" dirty="0">
                          <a:solidFill>
                            <a:schemeClr val="tx1"/>
                          </a:solidFill>
                        </a:rPr>
                        <a:t>シフト、電池産業創出</a:t>
                      </a:r>
                      <a:endParaRPr kumimoji="1" lang="en-US" altLang="ja-JP" sz="900" u="none" dirty="0">
                        <a:solidFill>
                          <a:schemeClr val="tx1"/>
                        </a:solidFill>
                      </a:endParaRPr>
                    </a:p>
                    <a:p>
                      <a:pPr algn="l"/>
                      <a:r>
                        <a:rPr kumimoji="1" lang="ja-JP" altLang="en-US" sz="900" u="none" dirty="0">
                          <a:solidFill>
                            <a:schemeClr val="tx1"/>
                          </a:solidFill>
                        </a:rPr>
                        <a:t>●グリーンディールやデジタル戦略などの</a:t>
                      </a:r>
                      <a:endParaRPr kumimoji="1" lang="en-US" altLang="ja-JP" sz="900" u="none" dirty="0">
                        <a:solidFill>
                          <a:schemeClr val="tx1"/>
                        </a:solidFill>
                      </a:endParaRPr>
                    </a:p>
                    <a:p>
                      <a:pPr algn="l"/>
                      <a:r>
                        <a:rPr kumimoji="1" lang="ja-JP" altLang="en-US" sz="900" u="none" dirty="0">
                          <a:solidFill>
                            <a:schemeClr val="tx1"/>
                          </a:solidFill>
                        </a:rPr>
                        <a:t>　 世界のルールづくり</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u="none" dirty="0">
                          <a:solidFill>
                            <a:schemeClr val="tx1"/>
                          </a:solidFill>
                        </a:rPr>
                        <a:t>01</a:t>
                      </a:r>
                      <a:r>
                        <a:rPr kumimoji="1" lang="ja-JP" altLang="en-US" sz="900" u="none" dirty="0">
                          <a:solidFill>
                            <a:schemeClr val="tx1"/>
                          </a:solidFill>
                        </a:rPr>
                        <a:t>年　</a:t>
                      </a:r>
                      <a:r>
                        <a:rPr kumimoji="1" lang="en-US" altLang="ja-JP" sz="900" u="none" dirty="0">
                          <a:solidFill>
                            <a:schemeClr val="tx1"/>
                          </a:solidFill>
                        </a:rPr>
                        <a:t>WTO</a:t>
                      </a:r>
                      <a:r>
                        <a:rPr kumimoji="1" lang="ja-JP" altLang="en-US" sz="900" u="none" dirty="0">
                          <a:solidFill>
                            <a:schemeClr val="tx1"/>
                          </a:solidFill>
                        </a:rPr>
                        <a:t>加盟　</a:t>
                      </a:r>
                      <a:endParaRPr kumimoji="1" lang="en-US" altLang="ja-JP" sz="900" u="none" dirty="0">
                        <a:solidFill>
                          <a:schemeClr val="tx1"/>
                        </a:solidFill>
                      </a:endParaRPr>
                    </a:p>
                    <a:p>
                      <a:pPr algn="l"/>
                      <a:r>
                        <a:rPr kumimoji="1" lang="ja-JP" altLang="en-US" sz="900" u="none" dirty="0">
                          <a:solidFill>
                            <a:schemeClr val="tx1"/>
                          </a:solidFill>
                        </a:rPr>
                        <a:t>　　　　 輸出主導型経済成長</a:t>
                      </a:r>
                      <a:endParaRPr kumimoji="1" lang="en-US" altLang="ja-JP" sz="900" u="none" dirty="0">
                        <a:solidFill>
                          <a:schemeClr val="tx1"/>
                        </a:solidFill>
                      </a:endParaRPr>
                    </a:p>
                    <a:p>
                      <a:pPr algn="l"/>
                      <a:r>
                        <a:rPr kumimoji="1" lang="en-US" altLang="ja-JP" sz="900" u="none" dirty="0">
                          <a:solidFill>
                            <a:schemeClr val="tx1"/>
                          </a:solidFill>
                        </a:rPr>
                        <a:t>08</a:t>
                      </a:r>
                      <a:r>
                        <a:rPr kumimoji="1" lang="ja-JP" altLang="en-US" sz="900" u="none" dirty="0">
                          <a:solidFill>
                            <a:schemeClr val="tx1"/>
                          </a:solidFill>
                        </a:rPr>
                        <a:t>年　ﾘｰﾏﾝｼｮｯｸ、輸出入で欧米打撃</a:t>
                      </a:r>
                      <a:endParaRPr kumimoji="1" lang="en-US" altLang="ja-JP" sz="900" u="none" dirty="0">
                        <a:solidFill>
                          <a:schemeClr val="tx1"/>
                        </a:solidFill>
                      </a:endParaRPr>
                    </a:p>
                    <a:p>
                      <a:pPr algn="l"/>
                      <a:r>
                        <a:rPr kumimoji="1" lang="ja-JP" altLang="en-US" sz="900" u="none" dirty="0">
                          <a:solidFill>
                            <a:schemeClr val="tx1"/>
                          </a:solidFill>
                        </a:rPr>
                        <a:t>　　　　公共事業での景気刺激</a:t>
                      </a:r>
                      <a:endParaRPr kumimoji="1" lang="en-US" altLang="ja-JP" sz="900" u="none" dirty="0">
                        <a:solidFill>
                          <a:schemeClr val="tx1"/>
                        </a:solidFill>
                      </a:endParaRPr>
                    </a:p>
                    <a:p>
                      <a:pPr algn="l"/>
                      <a:r>
                        <a:rPr kumimoji="1" lang="ja-JP" altLang="en-US" sz="900" u="none" dirty="0">
                          <a:solidFill>
                            <a:schemeClr val="tx1"/>
                          </a:solidFill>
                        </a:rPr>
                        <a:t>●世界の工場（グローバルサプライ</a:t>
                      </a:r>
                      <a:endParaRPr kumimoji="1" lang="en-US" altLang="ja-JP" sz="900" u="none" dirty="0">
                        <a:solidFill>
                          <a:schemeClr val="tx1"/>
                        </a:solidFill>
                      </a:endParaRPr>
                    </a:p>
                    <a:p>
                      <a:pPr algn="l"/>
                      <a:r>
                        <a:rPr kumimoji="1" lang="ja-JP" altLang="en-US" sz="900" u="none" dirty="0">
                          <a:solidFill>
                            <a:schemeClr val="tx1"/>
                          </a:solidFill>
                        </a:rPr>
                        <a:t>　</a:t>
                      </a:r>
                      <a:r>
                        <a:rPr kumimoji="1" lang="ja-JP" altLang="en-US" sz="900" u="none" baseline="0" dirty="0">
                          <a:solidFill>
                            <a:schemeClr val="tx1"/>
                          </a:solidFill>
                        </a:rPr>
                        <a:t> </a:t>
                      </a:r>
                      <a:r>
                        <a:rPr kumimoji="1" lang="ja-JP" altLang="en-US" sz="900" u="none" dirty="0">
                          <a:solidFill>
                            <a:schemeClr val="tx1"/>
                          </a:solidFill>
                        </a:rPr>
                        <a:t>チェーンの集中）</a:t>
                      </a:r>
                      <a:endParaRPr kumimoji="1" lang="en-US" altLang="ja-JP" sz="900" u="none" dirty="0">
                        <a:solidFill>
                          <a:schemeClr val="tx1"/>
                        </a:solidFill>
                      </a:endParaRPr>
                    </a:p>
                    <a:p>
                      <a:pPr algn="l"/>
                      <a:r>
                        <a:rPr kumimoji="1" lang="ja-JP" altLang="en-US" sz="900" u="none" dirty="0">
                          <a:solidFill>
                            <a:schemeClr val="tx1"/>
                          </a:solidFill>
                        </a:rPr>
                        <a:t>●投資主導から消費主導、第三次</a:t>
                      </a:r>
                      <a:endParaRPr kumimoji="1" lang="en-US" altLang="ja-JP" sz="900" u="none" dirty="0">
                        <a:solidFill>
                          <a:schemeClr val="tx1"/>
                        </a:solidFill>
                      </a:endParaRPr>
                    </a:p>
                    <a:p>
                      <a:pPr algn="l"/>
                      <a:r>
                        <a:rPr kumimoji="1" lang="ja-JP" altLang="en-US" sz="900" u="none" dirty="0">
                          <a:solidFill>
                            <a:schemeClr val="tx1"/>
                          </a:solidFill>
                        </a:rPr>
                        <a:t>　 産業へのシフト</a:t>
                      </a:r>
                      <a:endParaRPr kumimoji="1" lang="en-US" altLang="ja-JP" sz="900" u="none" dirty="0">
                        <a:solidFill>
                          <a:schemeClr val="tx1"/>
                        </a:solidFill>
                      </a:endParaRPr>
                    </a:p>
                    <a:p>
                      <a:pPr algn="l"/>
                      <a:r>
                        <a:rPr kumimoji="1" lang="ja-JP" altLang="en-US" sz="900" u="none" dirty="0">
                          <a:solidFill>
                            <a:schemeClr val="tx1"/>
                          </a:solidFill>
                        </a:rPr>
                        <a:t>●一帯一路構想による投資先確保</a:t>
                      </a:r>
                      <a:endParaRPr kumimoji="1" lang="en-US" altLang="ja-JP" sz="900"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(90</a:t>
                      </a:r>
                      <a:r>
                        <a:rPr kumimoji="1" lang="ja-JP" altLang="en-US" sz="900" dirty="0">
                          <a:solidFill>
                            <a:schemeClr val="tx1"/>
                          </a:solidFill>
                        </a:rPr>
                        <a:t>年　バブル崩壊、銀行再編、</a:t>
                      </a:r>
                      <a:endParaRPr kumimoji="1" lang="en-US" altLang="ja-JP" sz="900" dirty="0">
                        <a:solidFill>
                          <a:schemeClr val="tx1"/>
                        </a:solidFill>
                      </a:endParaRPr>
                    </a:p>
                    <a:p>
                      <a:pPr algn="l"/>
                      <a:r>
                        <a:rPr kumimoji="1" lang="ja-JP" altLang="en-US" sz="900" dirty="0">
                          <a:solidFill>
                            <a:schemeClr val="tx1"/>
                          </a:solidFill>
                        </a:rPr>
                        <a:t>　　　　　</a:t>
                      </a:r>
                      <a:r>
                        <a:rPr kumimoji="1" lang="ja-JP" altLang="en-US" sz="800" dirty="0">
                          <a:solidFill>
                            <a:schemeClr val="tx1"/>
                          </a:solidFill>
                        </a:rPr>
                        <a:t>負債過剰設備処理、合理化</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08</a:t>
                      </a:r>
                      <a:r>
                        <a:rPr kumimoji="1" lang="ja-JP" altLang="en-US" sz="900" dirty="0">
                          <a:solidFill>
                            <a:schemeClr val="tx1"/>
                          </a:solidFill>
                        </a:rPr>
                        <a:t>年　ﾘｰﾏﾝｼｮｯｸ、輸出産業に打撃</a:t>
                      </a:r>
                      <a:endParaRPr kumimoji="1" lang="en-US" altLang="ja-JP" sz="900" dirty="0">
                        <a:solidFill>
                          <a:schemeClr val="tx1"/>
                        </a:solidFill>
                      </a:endParaRPr>
                    </a:p>
                    <a:p>
                      <a:pPr algn="l"/>
                      <a:r>
                        <a:rPr kumimoji="1" lang="en-US" altLang="ja-JP" sz="900" dirty="0">
                          <a:solidFill>
                            <a:schemeClr val="tx1"/>
                          </a:solidFill>
                        </a:rPr>
                        <a:t>11</a:t>
                      </a:r>
                      <a:r>
                        <a:rPr kumimoji="1" lang="ja-JP" altLang="en-US" sz="900" dirty="0">
                          <a:solidFill>
                            <a:schemeClr val="tx1"/>
                          </a:solidFill>
                        </a:rPr>
                        <a:t>年　東日本大震災</a:t>
                      </a:r>
                      <a:endParaRPr kumimoji="1" lang="en-US" altLang="ja-JP" sz="900" dirty="0">
                        <a:solidFill>
                          <a:schemeClr val="tx1"/>
                        </a:solidFill>
                      </a:endParaRPr>
                    </a:p>
                    <a:p>
                      <a:pPr algn="l"/>
                      <a:r>
                        <a:rPr kumimoji="1" lang="en-US" altLang="ja-JP" sz="900" dirty="0">
                          <a:solidFill>
                            <a:schemeClr val="tx1"/>
                          </a:solidFill>
                        </a:rPr>
                        <a:t>12</a:t>
                      </a:r>
                      <a:r>
                        <a:rPr kumimoji="1" lang="ja-JP" altLang="en-US" sz="900" dirty="0">
                          <a:solidFill>
                            <a:schemeClr val="tx1"/>
                          </a:solidFill>
                        </a:rPr>
                        <a:t>年　アベノミクス</a:t>
                      </a:r>
                      <a:endParaRPr kumimoji="1" lang="en-US" altLang="ja-JP" sz="900" dirty="0">
                        <a:solidFill>
                          <a:schemeClr val="tx1"/>
                        </a:solidFill>
                      </a:endParaRPr>
                    </a:p>
                    <a:p>
                      <a:pPr algn="l"/>
                      <a:r>
                        <a:rPr kumimoji="1" lang="ja-JP" altLang="en-US" sz="900" dirty="0">
                          <a:solidFill>
                            <a:schemeClr val="tx1"/>
                          </a:solidFill>
                        </a:rPr>
                        <a:t>●ﾏﾈﾀﾘｰﾍﾞｰｽ拡大が経済活性化に</a:t>
                      </a:r>
                      <a:endParaRPr kumimoji="1" lang="en-US" altLang="ja-JP" sz="900" dirty="0">
                        <a:solidFill>
                          <a:schemeClr val="tx1"/>
                        </a:solidFill>
                      </a:endParaRPr>
                    </a:p>
                    <a:p>
                      <a:pPr algn="l"/>
                      <a:r>
                        <a:rPr kumimoji="1" lang="ja-JP" altLang="en-US" sz="900" dirty="0">
                          <a:solidFill>
                            <a:schemeClr val="tx1"/>
                          </a:solidFill>
                        </a:rPr>
                        <a:t>　大きくつながらず（流動性の罠）</a:t>
                      </a:r>
                      <a:endParaRPr kumimoji="1" lang="en-US" altLang="ja-JP" sz="900" dirty="0">
                        <a:solidFill>
                          <a:schemeClr val="tx1"/>
                        </a:solidFill>
                      </a:endParaRPr>
                    </a:p>
                    <a:p>
                      <a:pPr algn="l"/>
                      <a:r>
                        <a:rPr kumimoji="1" lang="ja-JP" altLang="en-US" sz="900" dirty="0">
                          <a:solidFill>
                            <a:schemeClr val="tx1"/>
                          </a:solidFill>
                        </a:rPr>
                        <a:t>●企業内部留保、家計資産拡大</a:t>
                      </a:r>
                      <a:endParaRPr kumimoji="1" lang="en-US" altLang="ja-JP" sz="900" dirty="0">
                        <a:solidFill>
                          <a:schemeClr val="tx1"/>
                        </a:solidFill>
                      </a:endParaRPr>
                    </a:p>
                    <a:p>
                      <a:pPr algn="l"/>
                      <a:r>
                        <a:rPr kumimoji="1" lang="ja-JP" altLang="en-US" sz="900" dirty="0">
                          <a:solidFill>
                            <a:schemeClr val="tx1"/>
                          </a:solidFill>
                        </a:rPr>
                        <a:t>●失われた</a:t>
                      </a:r>
                      <a:r>
                        <a:rPr kumimoji="1" lang="en-US" altLang="ja-JP" sz="900" dirty="0">
                          <a:solidFill>
                            <a:schemeClr val="tx1"/>
                          </a:solidFill>
                        </a:rPr>
                        <a:t>20</a:t>
                      </a:r>
                      <a:r>
                        <a:rPr kumimoji="1" lang="ja-JP" altLang="en-US" sz="900" dirty="0">
                          <a:solidFill>
                            <a:schemeClr val="tx1"/>
                          </a:solidFill>
                        </a:rPr>
                        <a:t>年、</a:t>
                      </a:r>
                      <a:r>
                        <a:rPr kumimoji="1" lang="en-US" altLang="ja-JP" sz="900" dirty="0">
                          <a:solidFill>
                            <a:schemeClr val="tx1"/>
                          </a:solidFill>
                        </a:rPr>
                        <a:t>30</a:t>
                      </a:r>
                      <a:r>
                        <a:rPr kumimoji="1" lang="ja-JP" altLang="en-US" sz="900" dirty="0">
                          <a:solidFill>
                            <a:schemeClr val="tx1"/>
                          </a:solidFill>
                        </a:rPr>
                        <a:t>年</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123248"/>
                  </a:ext>
                </a:extLst>
              </a:tr>
            </a:tbl>
          </a:graphicData>
        </a:graphic>
      </p:graphicFrame>
      <p:sp>
        <p:nvSpPr>
          <p:cNvPr id="17" name="角丸四角形 16"/>
          <p:cNvSpPr/>
          <p:nvPr/>
        </p:nvSpPr>
        <p:spPr>
          <a:xfrm>
            <a:off x="269826" y="4319712"/>
            <a:ext cx="8819999" cy="1524330"/>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新型コロナ拡大防止のための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経済活動制限措置が各国で段階的に緩和</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されたことで、</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月期には、アメリカ、中国、欧州いずれの国・地域においてもはっきりと</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した</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プラス成長となり、経済は持ち直し</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ている。</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このうち、</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台</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と高い成長。</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月期に鈍化したがプラス成長は維持。</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欧州各国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期、</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月期と大きな</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となったが、</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ドイツとイギリス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に関しては、</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半導体不足を背景</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に輸送機器投資が大きく減少し、</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月期は前期比</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マイナス成長</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月期の実質</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が前年比</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7.9%</a:t>
            </a:r>
            <a:r>
              <a:rPr kumimoji="0" lang="ja-JP" altLang="en-US" sz="9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月期が同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プラス成長ではあるが伸びは鈍化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各国の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月時点で</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％まで低下</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ユーロ圏</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月時点で</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％と、コロナ前の水準まで回復</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月以降は、</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年末を下回る水準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で推移。</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～６月期は前期比年率でプラスも</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～９月期は再びマイナス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日本の失業率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月をピークに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２％台後半</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にとどまっている。</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年の世界経済は、各国同時的な景気持ち直しを受け需要が増加する中、</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供給制約</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に特徴付けられることとなり、</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部品供給不足や物流の停滞、人手不足が顕在化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加えて、</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原材料価格が上昇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するとともに、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物価も世界的に上昇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267689" y="2228774"/>
            <a:ext cx="1476000" cy="2520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2020</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4" name="テキスト ボックス 33"/>
          <p:cNvSpPr txBox="1"/>
          <p:nvPr/>
        </p:nvSpPr>
        <p:spPr>
          <a:xfrm>
            <a:off x="267689" y="4064902"/>
            <a:ext cx="1476000" cy="2520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2021</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5" name="角丸四角形 34"/>
          <p:cNvSpPr/>
          <p:nvPr/>
        </p:nvSpPr>
        <p:spPr>
          <a:xfrm>
            <a:off x="76200" y="5886994"/>
            <a:ext cx="9013625" cy="971005"/>
          </a:xfrm>
          <a:prstGeom prst="roundRect">
            <a:avLst>
              <a:gd name="adj" fmla="val 2804"/>
            </a:avLst>
          </a:prstGeom>
          <a:solidFill>
            <a:srgbClr val="FCD5B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日本は生産性が低く、産業構造が固定化した状況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といえる。労働、人材面から見ると、失業率は低いが、</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成長分野への労働シフトが進まず、賃金も横ばいで、女性の労働参加も限定的な状況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といえる。資金、投資面から見ると、</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消費や設備投資が不活発</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マネタリーベースを拡大しても銀行貸し出しの動きは鈍く、マネーストックの増加につながっていない状況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a:t>
            </a:r>
            <a:endParaRPr kumimoji="0"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300"/>
              </a:lnSpc>
              <a:spcBef>
                <a:spcPts val="30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世界的な都市間競争の時代</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のなかで、低迷が続く</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日本全体の成長力を高めるためには、東京一極に頼るのではなく、国全体の成長をけん引する国際競争力を持つ拠点都市を複数創出することが望まれ、大阪が副首都としてそれを先導していく必要がある</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269826" y="2473951"/>
            <a:ext cx="8820000" cy="1548000"/>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年初以降、新型コロナウィルス感染症拡大に伴う経済活動の抑制により、世界経済にリーマンショック以来の大きな危機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各国で移動制限や外出規制が行われ、訪問・滞在時間が減少。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製造業よりもサービス業等の景況感が大きく下降</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～６月期は同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31.4</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と大きな減少。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月に</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％と、統計開始以来最高水</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を記録</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。欧州各国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14.1</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39.5</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とマイナス。</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08</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月から低水準で推移してきたが、</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7.5</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7.8</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6.8</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％減と急減し、統計が遡れる</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年以来初めてのマイナス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その後、経済活動の正常化が徐々に進むなかで、</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％とプラスに転じた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。雇用継続は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年２月に急激に悪化。とりわけ、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都市部新規就業者</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月期に累計前年比</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37.9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％減と大幅に減少。</a:t>
            </a: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日本も</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世界と同様に、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観光・宿泊・飲食店等サービス業にとりわけ大きな打撃</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29.3</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比較可能な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1994</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年以降最大の</a:t>
            </a:r>
            <a:r>
              <a:rPr kumimoji="0"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落ち込み。</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雇用面は企業の雇用維持の取組や政府の雇用維持支援策もあり、</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失業者の急激な増加は生じなかった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月からパートやアルバイトは雇用者数が大幅減。</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リモートワークなどの働き方の変化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「グリーン」への意識の高まり</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」の重要性の高まり。</a:t>
            </a:r>
          </a:p>
          <a:p>
            <a:pPr marL="174625" marR="0" lvl="0" indent="-174625" algn="l" defTabSz="457200" rtl="0" eaLnBrk="1" fontAlgn="auto" latinLnBrk="0" hangingPunct="1">
              <a:lnSpc>
                <a:spcPts val="1000"/>
              </a:lnSpc>
              <a:spcBef>
                <a:spcPts val="30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1" name="直線コネクタ 10"/>
          <p:cNvCxnSpPr/>
          <p:nvPr/>
        </p:nvCxnSpPr>
        <p:spPr>
          <a:xfrm flipV="1">
            <a:off x="5311588" y="354858"/>
            <a:ext cx="1854051" cy="492307"/>
          </a:xfrm>
          <a:prstGeom prst="line">
            <a:avLst/>
          </a:prstGeom>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p:cNvSpPr>
            <a:spLocks noGrp="1"/>
          </p:cNvSpPr>
          <p:nvPr>
            <p:ph type="sldNum" sz="quarter" idx="12"/>
          </p:nvPr>
        </p:nvSpPr>
        <p:spPr>
          <a:xfrm>
            <a:off x="8367403" y="657950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70681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61451" y="3981638"/>
            <a:ext cx="4221535" cy="303160"/>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（参考）関西の域内総生産の実質成長率見通し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213409" y="4047658"/>
            <a:ext cx="6128830" cy="246221"/>
          </a:xfrm>
          <a:prstGeom prst="rect">
            <a:avLst/>
          </a:prstGeom>
          <a:noFill/>
        </p:spPr>
        <p:txBody>
          <a:bodyPr wrap="square" lIns="398769" rIns="398769" rtlCol="0">
            <a:spAutoFit/>
          </a:bodyPr>
          <a:lstStyle/>
          <a:p>
            <a:pPr marL="0" marR="0" lvl="0" indent="0" algn="l" defTabSz="422041"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（参考）アジア太平洋研究所（</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APIR</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）「万博の経済効果等に伴う関西経済の反転シナリオ」</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8" name="図 7"/>
          <p:cNvPicPr>
            <a:picLocks noChangeAspect="1"/>
          </p:cNvPicPr>
          <p:nvPr/>
        </p:nvPicPr>
        <p:blipFill>
          <a:blip r:embed="rId2"/>
          <a:stretch>
            <a:fillRect/>
          </a:stretch>
        </p:blipFill>
        <p:spPr>
          <a:xfrm>
            <a:off x="5956953" y="4343058"/>
            <a:ext cx="2832950" cy="1573803"/>
          </a:xfrm>
          <a:prstGeom prst="rect">
            <a:avLst/>
          </a:prstGeom>
        </p:spPr>
      </p:pic>
      <p:pic>
        <p:nvPicPr>
          <p:cNvPr id="10" name="図 9"/>
          <p:cNvPicPr>
            <a:picLocks noChangeAspect="1"/>
          </p:cNvPicPr>
          <p:nvPr/>
        </p:nvPicPr>
        <p:blipFill>
          <a:blip r:embed="rId3"/>
          <a:stretch>
            <a:fillRect/>
          </a:stretch>
        </p:blipFill>
        <p:spPr>
          <a:xfrm>
            <a:off x="1028616" y="4299934"/>
            <a:ext cx="3922091" cy="1989803"/>
          </a:xfrm>
          <a:prstGeom prst="rect">
            <a:avLst/>
          </a:prstGeom>
        </p:spPr>
      </p:pic>
      <p:sp>
        <p:nvSpPr>
          <p:cNvPr id="13" name="正方形/長方形 12"/>
          <p:cNvSpPr/>
          <p:nvPr/>
        </p:nvSpPr>
        <p:spPr>
          <a:xfrm>
            <a:off x="7247246" y="6639476"/>
            <a:ext cx="1798282" cy="19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29</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 読売新聞</a:t>
            </a:r>
          </a:p>
        </p:txBody>
      </p:sp>
      <p:sp>
        <p:nvSpPr>
          <p:cNvPr id="14" name="正方形/長方形 13"/>
          <p:cNvSpPr/>
          <p:nvPr/>
        </p:nvSpPr>
        <p:spPr>
          <a:xfrm>
            <a:off x="1785669" y="6657090"/>
            <a:ext cx="4578927" cy="213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出典：一般財団法人アジア太平洋研究所「アジア太平洋と関西～関西経済白書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5"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正方形/長方形 15"/>
          <p:cNvSpPr/>
          <p:nvPr/>
        </p:nvSpPr>
        <p:spPr>
          <a:xfrm>
            <a:off x="6208111" y="5994457"/>
            <a:ext cx="2476290" cy="647051"/>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シンクタンク等が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月時点で出した</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年度の実質成長率予測では、関西の成長率が全国を</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ポイント上回ると見込まれている。</a:t>
            </a:r>
          </a:p>
        </p:txBody>
      </p:sp>
      <p:sp>
        <p:nvSpPr>
          <p:cNvPr id="17" name="正方形/長方形 16"/>
          <p:cNvSpPr/>
          <p:nvPr/>
        </p:nvSpPr>
        <p:spPr>
          <a:xfrm>
            <a:off x="689437" y="6372996"/>
            <a:ext cx="4716000" cy="324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日本経済が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％の潜在成長率で成長すると仮定した場合、高位推計では、</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年度には関西経済のシェアが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年代まで回復する可能性がある。</a:t>
            </a:r>
          </a:p>
        </p:txBody>
      </p:sp>
      <p:sp>
        <p:nvSpPr>
          <p:cNvPr id="72" name="正方形/長方形 71"/>
          <p:cNvSpPr/>
          <p:nvPr/>
        </p:nvSpPr>
        <p:spPr>
          <a:xfrm>
            <a:off x="4541908" y="4298483"/>
            <a:ext cx="729919" cy="36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18.7</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3" name="テキスト ボックス 72"/>
          <p:cNvSpPr txBox="1"/>
          <p:nvPr/>
        </p:nvSpPr>
        <p:spPr>
          <a:xfrm>
            <a:off x="46108" y="1601431"/>
            <a:ext cx="8991599" cy="2464777"/>
          </a:xfrm>
          <a:prstGeom prst="rect">
            <a:avLst/>
          </a:prstGeom>
          <a:noFill/>
        </p:spPr>
        <p:txBody>
          <a:bodyPr wrap="square" lIns="398769" rIns="398769" rtlCol="0">
            <a:spAutoFit/>
          </a:bodyPr>
          <a:lstStyle/>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推計のベースとなる将来人口や今後のインフラ整備の見込みが一定程度把握できる</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年を起点にシミュレーションを実施し、</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年代の国内シェアは、</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年までのトレンドが継続するものとして設定。</a:t>
            </a: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年の推計にあたって）</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・資本投入に関しては、大阪・関西万博や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の実現に伴う関連投資、さらには、淀川左岸線延伸部などの大阪都市再生環状道路の整備、なにわ筋線や大阪モ</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ノレール延伸、北大阪急行延伸などの鉄道ネットワークの強化、うめきた２期の整備、大阪公立大学の新キャンパスが設置される大阪城東部地区のまち</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づ</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くりなどに加え、民間投資の誘発効果も伴い、純資本ストックが、</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年まで増加するものとして設定。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・労働投入に関しては、暮らしの面での魅力向上に加え、ビジョンに沿って誰もが働きやすく何度でもチャレンジできる環境整備や新産業の創出等、就業の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魅力を高めていくことで若者の就業率の向上や女性・高齢者の就業率向上、外国人材の増加などが期待できるものとし、人口減少に伴う就業者数の減少を加</a:t>
            </a:r>
            <a:r>
              <a:rPr kumimoji="1" lang="ja-JP" altLang="en-US" sz="900" dirty="0">
                <a:latin typeface="BIZ UDゴシック" panose="020B0400000000000000" pitchFamily="49" charset="-128"/>
                <a:ea typeface="BIZ UDゴシック" panose="020B0400000000000000" pitchFamily="49" charset="-128"/>
              </a:rPr>
              <a:t>　</a:t>
            </a:r>
            <a:r>
              <a:rPr kumimoji="1" lang="en-US" altLang="ja-JP" sz="900" dirty="0">
                <a:latin typeface="BIZ UDゴシック" panose="020B0400000000000000" pitchFamily="49" charset="-128"/>
                <a:ea typeface="BIZ UDゴシック" panose="020B0400000000000000" pitchFamily="49" charset="-128"/>
              </a:rPr>
              <a:t/>
            </a:r>
            <a:br>
              <a:rPr kumimoji="1" lang="en-US" altLang="ja-JP" sz="900" dirty="0">
                <a:latin typeface="BIZ UDゴシック" panose="020B0400000000000000" pitchFamily="49" charset="-128"/>
                <a:ea typeface="BIZ UDゴシック" panose="020B0400000000000000" pitchFamily="49" charset="-128"/>
              </a:rPr>
            </a:br>
            <a:r>
              <a:rPr kumimoji="1" lang="en-US" altLang="ja-JP"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味してもなお、</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年に府内就業者数が増加するものとして設定。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・生産性（</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）の向上に関しては、過去</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年のタイムトレンドからみた</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上昇率に加え、ビジョン改定版の推進に伴う経済産業のイノベーションや産業の構　</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造転換、新陳代謝が進むことにより、労働力や経営資源、資本などの資源が低生産性部門から高生産性部門に再配置されることにより、生産性に寄与する</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再配分効果が高まり、</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年までに</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上昇率を高めていくことができるものとして設定。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大阪府市で策定している成長戦略「大阪の再生・成長に向けた新戦略」において、目標を実質経済成長率年２％以上としている。</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ビジョン改定版の目標設定に関して、上記の考え方に基づきシミュレーションを行った結果においても、</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年度以降、実質経済成長率約２％程度で推移</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し、</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の数値目標は、一定の実現可能性があるという結果となった。　 </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67527" y="1343615"/>
            <a:ext cx="3400045" cy="304058"/>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の数値目標に関して</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5" name="大かっこ 74"/>
          <p:cNvSpPr/>
          <p:nvPr/>
        </p:nvSpPr>
        <p:spPr>
          <a:xfrm>
            <a:off x="332026" y="1661014"/>
            <a:ext cx="8352375" cy="2320624"/>
          </a:xfrm>
          <a:prstGeom prst="bracketPair">
            <a:avLst>
              <a:gd name="adj" fmla="val 5764"/>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テキスト ボックス 75"/>
          <p:cNvSpPr txBox="1"/>
          <p:nvPr/>
        </p:nvSpPr>
        <p:spPr>
          <a:xfrm>
            <a:off x="-47672" y="217343"/>
            <a:ext cx="9067800" cy="1195199"/>
          </a:xfrm>
          <a:prstGeom prst="rect">
            <a:avLst/>
          </a:prstGeom>
          <a:noFill/>
        </p:spPr>
        <p:txBody>
          <a:bodyPr wrap="square" lIns="398769" rIns="0"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については、ビジョン改定版の推進を通じ、資本投入や労働投入の増加、生産性（</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）が向上するものと仮定し、全国の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最新の潜在成長率</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継続するものと仮定した場合に、目標となる国内シェアが実現可能かどうかについてシミュレーションを実施。幅をもって</a:t>
            </a:r>
            <a:r>
              <a:rPr kumimoji="1" lang="ja-JP" altLang="en-US" sz="900" dirty="0">
                <a:latin typeface="BIZ UDゴシック" panose="020B0400000000000000" pitchFamily="49" charset="-128"/>
                <a:ea typeface="BIZ UDゴシック" panose="020B0400000000000000" pitchFamily="49" charset="-128"/>
              </a:rPr>
              <a:t>捉える</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必要はあるものの、一定の実現可能</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性があるものとして目標を設定。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defTabSz="422041">
              <a:lnSpc>
                <a:spcPts val="1080"/>
              </a:lnSpc>
              <a:spcBef>
                <a:spcPts val="600"/>
              </a:spcBef>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dirty="0">
                <a:latin typeface="BIZ UDゴシック" panose="020B0400000000000000" pitchFamily="49" charset="-128"/>
                <a:ea typeface="BIZ UDゴシック" panose="020B0400000000000000" pitchFamily="49" charset="-128"/>
              </a:rPr>
              <a:t>副首都・大阪の府民認知度</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については、</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a:t>
            </a:r>
            <a:r>
              <a:rPr kumimoji="1" lang="ja-JP" altLang="en-US" sz="900" dirty="0">
                <a:latin typeface="BIZ UDゴシック" panose="020B0400000000000000" pitchFamily="49" charset="-128"/>
                <a:ea typeface="BIZ UDゴシック" panose="020B0400000000000000" pitchFamily="49" charset="-128"/>
              </a:rPr>
              <a:t>７</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月に実施した府民アンケート（</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n=1,000</a:t>
            </a:r>
            <a:r>
              <a:rPr kumimoji="1" lang="ja-JP" altLang="en-US" sz="9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18</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90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歳</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で、「あなたは、大阪が「副首都」となることをめざして</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いることをご存じですか」という質問に対し、約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％の人が「知っている」又は「聞いたことがある」と回答しており、ビジョン改定版を推進することで、割合の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向上が期待できるものとして目標を設定。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テキスト ボックス 76"/>
          <p:cNvSpPr txBox="1"/>
          <p:nvPr/>
        </p:nvSpPr>
        <p:spPr>
          <a:xfrm>
            <a:off x="-163240" y="36178"/>
            <a:ext cx="6421353"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目標の実現可能性について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3477592037"/>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prstDash val="sysDot"/>
        </a:ln>
      </a:spPr>
      <a:bodyPr rtlCol="0" anchor="ctr"/>
      <a:lstStyle>
        <a:defPPr>
          <a:defRPr kumimoji="1" sz="1600" dirty="0" smtClean="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新着フラグ xmlns="35634cd0-3569-4851-a1b4-50b7f827baa3">false</新着フラグ>
    <コメント_x005f_x3000_ xmlns="35634cd0-3569-4851-a1b4-50b7f827ba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所属サイト用共有ライブラリ" ma:contentTypeID="0x010100400E616C159D1842BAB4DFD7FD2F15F80012CCD53342D6BA47B36961D66A323C74" ma:contentTypeVersion="" ma:contentTypeDescription="公営企業連携対象" ma:contentTypeScope="" ma:versionID="8636dad045876df7cbd7083864e6f35e">
  <xsd:schema xmlns:xsd="http://www.w3.org/2001/XMLSchema" xmlns:xs="http://www.w3.org/2001/XMLSchema" xmlns:p="http://schemas.microsoft.com/office/2006/metadata/properties" xmlns:ns2="35634cd0-3569-4851-a1b4-50b7f827baa3" xmlns:ns3="1c12b689-f07b-4bae-9511-97f032f952c5" targetNamespace="http://schemas.microsoft.com/office/2006/metadata/properties" ma:root="true" ma:fieldsID="91664e9de5e4ccfca77bb7f92e58ab9f" ns2:_="" ns3:_="">
    <xsd:import namespace="35634cd0-3569-4851-a1b4-50b7f827baa3"/>
    <xsd:import namespace="1c12b689-f07b-4bae-9511-97f032f952c5"/>
    <xsd:element name="properties">
      <xsd:complexType>
        <xsd:sequence>
          <xsd:element name="documentManagement">
            <xsd:complexType>
              <xsd:all>
                <xsd:element ref="ns2:コメント_x005f_x3000_" minOccurs="0"/>
                <xsd:element ref="ns2:新着フラグ"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634cd0-3569-4851-a1b4-50b7f827baa3" elementFormDefault="qualified">
    <xsd:import namespace="http://schemas.microsoft.com/office/2006/documentManagement/types"/>
    <xsd:import namespace="http://schemas.microsoft.com/office/infopath/2007/PartnerControls"/>
    <xsd:element name="コメント_x005f_x3000_" ma:index="8" nillable="true" ma:displayName="コメント　" ma:internalName="_x30b3__x30e1__x30f3__x30c8__x3000_" ma:readOnly="false">
      <xsd:simpleType>
        <xsd:restriction base="dms:Text">
          <xsd:maxLength value="255"/>
        </xsd:restriction>
      </xsd:simpleType>
    </xsd:element>
    <xsd:element name="新着フラグ" ma:index="9" nillable="true" ma:displayName="新着フラグ" ma:default="0" ma:internalName="_x65b0__x7740__x30d5__x30e9__x30b0_"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c12b689-f07b-4bae-9511-97f032f952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40134C-7CB6-4508-8788-F5EA431E3457}">
  <ds:schemaRefs>
    <ds:schemaRef ds:uri="http://purl.org/dc/elements/1.1/"/>
    <ds:schemaRef ds:uri="35634cd0-3569-4851-a1b4-50b7f827baa3"/>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1c12b689-f07b-4bae-9511-97f032f952c5"/>
    <ds:schemaRef ds:uri="http://schemas.microsoft.com/office/2006/metadata/properties"/>
  </ds:schemaRefs>
</ds:datastoreItem>
</file>

<file path=customXml/itemProps2.xml><?xml version="1.0" encoding="utf-8"?>
<ds:datastoreItem xmlns:ds="http://schemas.openxmlformats.org/officeDocument/2006/customXml" ds:itemID="{BECFBA51-3AD6-4F22-9C00-61DB41822F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634cd0-3569-4851-a1b4-50b7f827baa3"/>
    <ds:schemaRef ds:uri="1c12b689-f07b-4bae-9511-97f032f95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823542-67A4-42A8-BC40-9B2A2BC74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49839</Words>
  <Application>Microsoft Office PowerPoint</Application>
  <PresentationFormat>画面に合わせる (4:3)</PresentationFormat>
  <Paragraphs>4376</Paragraphs>
  <Slides>89</Slides>
  <Notes>24</Notes>
  <HiddenSlides>0</HiddenSlides>
  <MMClips>0</MMClips>
  <ScaleCrop>false</ScaleCrop>
  <HeadingPairs>
    <vt:vector size="6" baseType="variant">
      <vt:variant>
        <vt:lpstr>使用されているフォント</vt:lpstr>
      </vt:variant>
      <vt:variant>
        <vt:i4>18</vt:i4>
      </vt:variant>
      <vt:variant>
        <vt:lpstr>テーマ</vt:lpstr>
      </vt:variant>
      <vt:variant>
        <vt:i4>2</vt:i4>
      </vt:variant>
      <vt:variant>
        <vt:lpstr>スライド タイトル</vt:lpstr>
      </vt:variant>
      <vt:variant>
        <vt:i4>89</vt:i4>
      </vt:variant>
    </vt:vector>
  </HeadingPairs>
  <TitlesOfParts>
    <vt:vector size="109" baseType="lpstr">
      <vt:lpstr>BIZ UDPゴシック</vt:lpstr>
      <vt:lpstr>BIZ UDゴシック</vt:lpstr>
      <vt:lpstr>DFKai-SB</vt:lpstr>
      <vt:lpstr>HGPｺﾞｼｯｸE</vt:lpstr>
      <vt:lpstr>Meiryo UI</vt:lpstr>
      <vt:lpstr>Microsoft JhengHei</vt:lpstr>
      <vt:lpstr>ＭＳ Ｐゴシック</vt:lpstr>
      <vt:lpstr>ＭＳ ゴシック</vt:lpstr>
      <vt:lpstr>メイリオ</vt:lpstr>
      <vt:lpstr>游ゴシック</vt:lpstr>
      <vt:lpstr>游ゴシック Light</vt:lpstr>
      <vt:lpstr>游明朝</vt:lpstr>
      <vt:lpstr>Arial</vt:lpstr>
      <vt:lpstr>Calibri</vt:lpstr>
      <vt:lpstr>Calibri Light</vt:lpstr>
      <vt:lpstr>Javanese Text</vt:lpstr>
      <vt:lpstr>Times New Roman</vt:lpstr>
      <vt:lpstr>Wingdings</vt:lpstr>
      <vt:lpstr>2_Office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副首都ビジョン改定版第４版</dc:title>
  <dc:creator/>
  <cp:lastModifiedBy/>
  <cp:revision>1</cp:revision>
  <dcterms:modified xsi:type="dcterms:W3CDTF">2023-09-27T02:58:55Z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0x010100400E616C159D1842BAB4DFD7FD2F15F80012CCD53342D6BA47B36961D66A323C74</vt:lpwstr>
  </property>
</Properties>
</file>