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sldIdLst>
    <p:sldId id="262" r:id="rId5"/>
    <p:sldId id="263" r:id="rId6"/>
  </p:sldIdLst>
  <p:sldSz cx="12801600" cy="9601200" type="A3"/>
  <p:notesSz cx="6807200" cy="9939338"/>
  <p:defaultTextStyle>
    <a:defPPr>
      <a:defRPr lang="ja-JP"/>
    </a:defPPr>
    <a:lvl1pPr marL="0" algn="l" defTabSz="1075334" rtl="0" eaLnBrk="1" latinLnBrk="0" hangingPunct="1">
      <a:defRPr kumimoji="1" sz="2117" kern="1200">
        <a:solidFill>
          <a:schemeClr val="tx1"/>
        </a:solidFill>
        <a:latin typeface="+mn-lt"/>
        <a:ea typeface="+mn-ea"/>
        <a:cs typeface="+mn-cs"/>
      </a:defRPr>
    </a:lvl1pPr>
    <a:lvl2pPr marL="537667" algn="l" defTabSz="1075334" rtl="0" eaLnBrk="1" latinLnBrk="0" hangingPunct="1">
      <a:defRPr kumimoji="1" sz="2117" kern="1200">
        <a:solidFill>
          <a:schemeClr val="tx1"/>
        </a:solidFill>
        <a:latin typeface="+mn-lt"/>
        <a:ea typeface="+mn-ea"/>
        <a:cs typeface="+mn-cs"/>
      </a:defRPr>
    </a:lvl2pPr>
    <a:lvl3pPr marL="1075334" algn="l" defTabSz="1075334" rtl="0" eaLnBrk="1" latinLnBrk="0" hangingPunct="1">
      <a:defRPr kumimoji="1" sz="2117" kern="1200">
        <a:solidFill>
          <a:schemeClr val="tx1"/>
        </a:solidFill>
        <a:latin typeface="+mn-lt"/>
        <a:ea typeface="+mn-ea"/>
        <a:cs typeface="+mn-cs"/>
      </a:defRPr>
    </a:lvl3pPr>
    <a:lvl4pPr marL="1613002" algn="l" defTabSz="1075334" rtl="0" eaLnBrk="1" latinLnBrk="0" hangingPunct="1">
      <a:defRPr kumimoji="1" sz="2117" kern="1200">
        <a:solidFill>
          <a:schemeClr val="tx1"/>
        </a:solidFill>
        <a:latin typeface="+mn-lt"/>
        <a:ea typeface="+mn-ea"/>
        <a:cs typeface="+mn-cs"/>
      </a:defRPr>
    </a:lvl4pPr>
    <a:lvl5pPr marL="2150669" algn="l" defTabSz="1075334" rtl="0" eaLnBrk="1" latinLnBrk="0" hangingPunct="1">
      <a:defRPr kumimoji="1" sz="2117" kern="1200">
        <a:solidFill>
          <a:schemeClr val="tx1"/>
        </a:solidFill>
        <a:latin typeface="+mn-lt"/>
        <a:ea typeface="+mn-ea"/>
        <a:cs typeface="+mn-cs"/>
      </a:defRPr>
    </a:lvl5pPr>
    <a:lvl6pPr marL="2688336" algn="l" defTabSz="1075334" rtl="0" eaLnBrk="1" latinLnBrk="0" hangingPunct="1">
      <a:defRPr kumimoji="1" sz="2117" kern="1200">
        <a:solidFill>
          <a:schemeClr val="tx1"/>
        </a:solidFill>
        <a:latin typeface="+mn-lt"/>
        <a:ea typeface="+mn-ea"/>
        <a:cs typeface="+mn-cs"/>
      </a:defRPr>
    </a:lvl6pPr>
    <a:lvl7pPr marL="3226003" algn="l" defTabSz="1075334" rtl="0" eaLnBrk="1" latinLnBrk="0" hangingPunct="1">
      <a:defRPr kumimoji="1" sz="2117" kern="1200">
        <a:solidFill>
          <a:schemeClr val="tx1"/>
        </a:solidFill>
        <a:latin typeface="+mn-lt"/>
        <a:ea typeface="+mn-ea"/>
        <a:cs typeface="+mn-cs"/>
      </a:defRPr>
    </a:lvl7pPr>
    <a:lvl8pPr marL="3763670" algn="l" defTabSz="1075334" rtl="0" eaLnBrk="1" latinLnBrk="0" hangingPunct="1">
      <a:defRPr kumimoji="1" sz="2117" kern="1200">
        <a:solidFill>
          <a:schemeClr val="tx1"/>
        </a:solidFill>
        <a:latin typeface="+mn-lt"/>
        <a:ea typeface="+mn-ea"/>
        <a:cs typeface="+mn-cs"/>
      </a:defRPr>
    </a:lvl8pPr>
    <a:lvl9pPr marL="4301338" algn="l" defTabSz="1075334" rtl="0" eaLnBrk="1" latinLnBrk="0" hangingPunct="1">
      <a:defRPr kumimoji="1"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9"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0000"/>
    <a:srgbClr val="B1CBE9"/>
    <a:srgbClr val="009900"/>
    <a:srgbClr val="33CC33"/>
    <a:srgbClr val="9B522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2565" autoAdjust="0"/>
  </p:normalViewPr>
  <p:slideViewPr>
    <p:cSldViewPr snapToGrid="0">
      <p:cViewPr varScale="1">
        <p:scale>
          <a:sx n="53" d="100"/>
          <a:sy n="53" d="100"/>
        </p:scale>
        <p:origin x="1674" y="66"/>
      </p:cViewPr>
      <p:guideLst>
        <p:guide orient="horz" pos="3069"/>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0"/>
            <a:ext cx="2950375" cy="498966"/>
          </a:xfrm>
          <a:prstGeom prst="rect">
            <a:avLst/>
          </a:prstGeom>
        </p:spPr>
        <p:txBody>
          <a:bodyPr vert="horz" lIns="92121" tIns="46059" rIns="92121" bIns="4605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121" tIns="46059" rIns="92121" bIns="46059" rtlCol="0"/>
          <a:lstStyle>
            <a:lvl1pPr algn="r">
              <a:defRPr sz="1200"/>
            </a:lvl1pPr>
          </a:lstStyle>
          <a:p>
            <a:fld id="{3151B669-9285-44F2-94E2-8BA471916688}" type="datetimeFigureOut">
              <a:rPr kumimoji="1" lang="ja-JP" altLang="en-US" smtClean="0"/>
              <a:t>2023/6/9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21" tIns="46059" rIns="92121" bIns="46059" rtlCol="0" anchor="ctr"/>
          <a:lstStyle/>
          <a:p>
            <a:endParaRPr lang="ja-JP" altLang="en-US"/>
          </a:p>
        </p:txBody>
      </p:sp>
      <p:sp>
        <p:nvSpPr>
          <p:cNvPr id="5" name="ノート プレースホルダー 4"/>
          <p:cNvSpPr>
            <a:spLocks noGrp="1"/>
          </p:cNvSpPr>
          <p:nvPr>
            <p:ph type="body" sz="quarter" idx="3"/>
          </p:nvPr>
        </p:nvSpPr>
        <p:spPr>
          <a:xfrm>
            <a:off x="680247" y="4783358"/>
            <a:ext cx="5446723" cy="3913364"/>
          </a:xfrm>
          <a:prstGeom prst="rect">
            <a:avLst/>
          </a:prstGeom>
        </p:spPr>
        <p:txBody>
          <a:bodyPr vert="horz" lIns="92121" tIns="46059" rIns="92121" bIns="460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6" y="9440373"/>
            <a:ext cx="2950375" cy="498966"/>
          </a:xfrm>
          <a:prstGeom prst="rect">
            <a:avLst/>
          </a:prstGeom>
        </p:spPr>
        <p:txBody>
          <a:bodyPr vert="horz" lIns="92121" tIns="46059" rIns="92121" bIns="4605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121" tIns="46059" rIns="92121" bIns="46059" rtlCol="0" anchor="b"/>
          <a:lstStyle>
            <a:lvl1pPr algn="r">
              <a:defRPr sz="1200"/>
            </a:lvl1pPr>
          </a:lstStyle>
          <a:p>
            <a:fld id="{E0C09FB3-F655-4827-BFF8-739673B82AD9}" type="slidenum">
              <a:rPr kumimoji="1" lang="ja-JP" altLang="en-US" smtClean="0"/>
              <a:t>‹#›</a:t>
            </a:fld>
            <a:endParaRPr kumimoji="1" lang="ja-JP" altLang="en-US"/>
          </a:p>
        </p:txBody>
      </p:sp>
    </p:spTree>
    <p:extLst>
      <p:ext uri="{BB962C8B-B14F-4D97-AF65-F5344CB8AC3E}">
        <p14:creationId xmlns:p14="http://schemas.microsoft.com/office/powerpoint/2010/main" val="38172704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61616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0251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80308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84298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07724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57085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61145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51134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96843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4684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D2F5B-87E7-411A-A5C9-00C09FE6A66D}" type="datetimeFigureOut">
              <a:rPr kumimoji="1" lang="ja-JP" altLang="en-US" smtClean="0"/>
              <a:t>2023/6/9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415388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27D2F5B-87E7-411A-A5C9-00C09FE6A66D}" type="datetimeFigureOut">
              <a:rPr kumimoji="1" lang="ja-JP" altLang="en-US" smtClean="0"/>
              <a:t>2023/6/9</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474134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2">
            <a:extLst>
              <a:ext uri="{FF2B5EF4-FFF2-40B4-BE49-F238E27FC236}">
                <a16:creationId xmlns:a16="http://schemas.microsoft.com/office/drawing/2014/main" id="{8DC6DDDD-882F-4826-87FE-61D893BF30D4}"/>
              </a:ext>
            </a:extLst>
          </p:cNvPr>
          <p:cNvSpPr/>
          <p:nvPr/>
        </p:nvSpPr>
        <p:spPr>
          <a:xfrm>
            <a:off x="200638" y="4918432"/>
            <a:ext cx="5947523" cy="4530368"/>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3648" y="6248"/>
            <a:ext cx="12787952" cy="369332"/>
          </a:xfrm>
          <a:prstGeom prst="rect">
            <a:avLst/>
          </a:prstGeom>
          <a:noFill/>
        </p:spPr>
        <p:txBody>
          <a:bodyPr wrap="square" rtlCol="0">
            <a:spAutoFit/>
          </a:bodyPr>
          <a:lstStyle/>
          <a:p>
            <a:r>
              <a:rPr lang="ja-JP" altLang="en-US" sz="1800" b="1" dirty="0" smtClean="0">
                <a:solidFill>
                  <a:schemeClr val="tx2">
                    <a:lumMod val="50000"/>
                  </a:schemeClr>
                </a:solidFill>
                <a:latin typeface="BIZ UDゴシック" panose="020B0400000000000000" pitchFamily="49" charset="-128"/>
                <a:ea typeface="BIZ UDゴシック" panose="020B0400000000000000" pitchFamily="49" charset="-128"/>
              </a:rPr>
              <a:t>　　　副首都ビジョン</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smtClean="0">
                <a:solidFill>
                  <a:schemeClr val="tx2">
                    <a:lumMod val="50000"/>
                  </a:schemeClr>
                </a:solidFill>
                <a:latin typeface="BIZ UDゴシック" panose="020B0400000000000000" pitchFamily="49" charset="-128"/>
                <a:ea typeface="BIZ UDゴシック" panose="020B0400000000000000" pitchFamily="49" charset="-128"/>
              </a:rPr>
              <a:t>改定版</a:t>
            </a:r>
            <a:r>
              <a:rPr lang="en-US" altLang="ja-JP" sz="1800" b="1" dirty="0" smtClean="0">
                <a:latin typeface="BIZ UDゴシック" panose="020B0400000000000000" pitchFamily="49" charset="-128"/>
                <a:ea typeface="BIZ UDゴシック" panose="020B0400000000000000" pitchFamily="49" charset="-128"/>
              </a:rPr>
              <a:t>】</a:t>
            </a:r>
            <a:r>
              <a:rPr lang="ja-JP" altLang="en-US" sz="1800" b="1" dirty="0" smtClean="0">
                <a:solidFill>
                  <a:schemeClr val="tx2">
                    <a:lumMod val="50000"/>
                  </a:schemeClr>
                </a:solidFill>
                <a:latin typeface="BIZ UDゴシック" panose="020B0400000000000000" pitchFamily="49" charset="-128"/>
                <a:ea typeface="BIZ UDゴシック" panose="020B0400000000000000" pitchFamily="49" charset="-128"/>
              </a:rPr>
              <a:t>～若者・女性のチャレンジにあふれ、ワクワクする副首都・大阪～</a:t>
            </a:r>
            <a:endParaRPr lang="ja-JP" altLang="en-US" sz="1800" b="1"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92" name="正方形/長方形 91"/>
          <p:cNvSpPr/>
          <p:nvPr/>
        </p:nvSpPr>
        <p:spPr>
          <a:xfrm>
            <a:off x="11795760" y="11536"/>
            <a:ext cx="896968" cy="327467"/>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dist">
              <a:lnSpc>
                <a:spcPts val="1700"/>
              </a:lnSpc>
              <a:spcAft>
                <a:spcPts val="0"/>
              </a:spcAft>
            </a:pPr>
            <a:r>
              <a:rPr lang="ja-JP" altLang="en-US" sz="1800" dirty="0" smtClean="0">
                <a:effectLst/>
                <a:latin typeface="BIZ UDゴシック" panose="020B0400000000000000" pitchFamily="49" charset="-128"/>
                <a:ea typeface="BIZ UDゴシック" panose="020B0400000000000000" pitchFamily="49" charset="-128"/>
                <a:cs typeface="ＭＳ Ｐゴシック" panose="020B0600070205080204" pitchFamily="50" charset="-128"/>
              </a:rPr>
              <a:t>概要</a:t>
            </a:r>
            <a:endParaRPr lang="ja-JP" sz="18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sp>
        <p:nvSpPr>
          <p:cNvPr id="27" name="角丸四角形 2">
            <a:extLst>
              <a:ext uri="{FF2B5EF4-FFF2-40B4-BE49-F238E27FC236}">
                <a16:creationId xmlns:a16="http://schemas.microsoft.com/office/drawing/2014/main" id="{8DC6DDDD-882F-4826-87FE-61D893BF30D4}"/>
              </a:ext>
            </a:extLst>
          </p:cNvPr>
          <p:cNvSpPr/>
          <p:nvPr/>
        </p:nvSpPr>
        <p:spPr>
          <a:xfrm>
            <a:off x="178449" y="574153"/>
            <a:ext cx="5969712" cy="4217748"/>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7AFBE4-378C-41A3-B1F9-B18B8CAD59F5}"/>
              </a:ext>
            </a:extLst>
          </p:cNvPr>
          <p:cNvSpPr txBox="1"/>
          <p:nvPr/>
        </p:nvSpPr>
        <p:spPr>
          <a:xfrm>
            <a:off x="178450" y="388270"/>
            <a:ext cx="5969711"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smtClean="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大阪がめざす副首都の姿の再定義</a:t>
            </a:r>
            <a:endPar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A8251DF4-598C-4B41-8725-912F75302AE8}"/>
              </a:ext>
            </a:extLst>
          </p:cNvPr>
          <p:cNvSpPr/>
          <p:nvPr/>
        </p:nvSpPr>
        <p:spPr>
          <a:xfrm>
            <a:off x="385929" y="1204432"/>
            <a:ext cx="5494064" cy="1378740"/>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C03A465-4A64-412D-A75A-780D62F09BE3}"/>
              </a:ext>
            </a:extLst>
          </p:cNvPr>
          <p:cNvSpPr/>
          <p:nvPr/>
        </p:nvSpPr>
        <p:spPr>
          <a:xfrm>
            <a:off x="472241" y="1333738"/>
            <a:ext cx="5400489" cy="1484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lnSpc>
                <a:spcPts val="1000"/>
              </a:lnSpc>
              <a:spcBef>
                <a:spcPts val="300"/>
              </a:spcBef>
              <a:buFont typeface="Wingdings" panose="05000000000000000000" pitchFamily="2" charset="2"/>
              <a:buChar char="u"/>
            </a:pPr>
            <a:r>
              <a:rPr lang="ja-JP" altLang="en-US" sz="900" dirty="0" smtClean="0">
                <a:solidFill>
                  <a:schemeClr val="tx1"/>
                </a:solidFill>
                <a:latin typeface="BIZ UDゴシック" panose="020B0400000000000000" pitchFamily="49" charset="-128"/>
                <a:ea typeface="BIZ UDゴシック" panose="020B0400000000000000" pitchFamily="49" charset="-128"/>
              </a:rPr>
              <a:t>駆動力となるのが、商い</a:t>
            </a:r>
            <a:r>
              <a:rPr lang="ja-JP" altLang="en-US" sz="900" dirty="0">
                <a:solidFill>
                  <a:schemeClr val="tx1"/>
                </a:solidFill>
                <a:latin typeface="BIZ UDゴシック" panose="020B0400000000000000" pitchFamily="49" charset="-128"/>
                <a:ea typeface="BIZ UDゴシック" panose="020B0400000000000000" pitchFamily="49" charset="-128"/>
              </a:rPr>
              <a:t>の</a:t>
            </a:r>
            <a:r>
              <a:rPr lang="ja-JP" altLang="en-US" sz="900" dirty="0" smtClean="0">
                <a:solidFill>
                  <a:schemeClr val="tx1"/>
                </a:solidFill>
                <a:latin typeface="BIZ UDゴシック" panose="020B0400000000000000" pitchFamily="49" charset="-128"/>
                <a:ea typeface="BIZ UDゴシック" panose="020B0400000000000000" pitchFamily="49" charset="-128"/>
              </a:rPr>
              <a:t>まちと</a:t>
            </a:r>
            <a:r>
              <a:rPr lang="ja-JP" altLang="en-US" sz="900" dirty="0">
                <a:solidFill>
                  <a:schemeClr val="tx1"/>
                </a:solidFill>
                <a:latin typeface="BIZ UDゴシック" panose="020B0400000000000000" pitchFamily="49" charset="-128"/>
                <a:ea typeface="BIZ UDゴシック" panose="020B0400000000000000" pitchFamily="49" charset="-128"/>
              </a:rPr>
              <a:t>して育んできた「</a:t>
            </a:r>
            <a:r>
              <a:rPr lang="ja-JP" altLang="en-US" sz="900" b="1" dirty="0">
                <a:solidFill>
                  <a:schemeClr val="tx1"/>
                </a:solidFill>
                <a:latin typeface="BIZ UDゴシック" panose="020B0400000000000000" pitchFamily="49" charset="-128"/>
                <a:ea typeface="BIZ UDゴシック" panose="020B0400000000000000" pitchFamily="49" charset="-128"/>
              </a:rPr>
              <a:t>民都</a:t>
            </a:r>
            <a:r>
              <a:rPr lang="ja-JP" altLang="en-US" sz="900" dirty="0">
                <a:solidFill>
                  <a:schemeClr val="tx1"/>
                </a:solidFill>
                <a:latin typeface="BIZ UDゴシック" panose="020B0400000000000000" pitchFamily="49" charset="-128"/>
                <a:ea typeface="BIZ UDゴシック" panose="020B0400000000000000" pitchFamily="49" charset="-128"/>
              </a:rPr>
              <a:t>」の</a:t>
            </a:r>
            <a:r>
              <a:rPr lang="ja-JP" altLang="en-US" sz="900" dirty="0" smtClean="0">
                <a:solidFill>
                  <a:schemeClr val="tx1"/>
                </a:solidFill>
                <a:latin typeface="BIZ UDゴシック" panose="020B0400000000000000" pitchFamily="49" charset="-128"/>
                <a:ea typeface="BIZ UDゴシック" panose="020B0400000000000000" pitchFamily="49" charset="-128"/>
              </a:rPr>
              <a:t>力。これを</a:t>
            </a:r>
            <a:r>
              <a:rPr lang="ja-JP" altLang="en-US" sz="900" dirty="0">
                <a:solidFill>
                  <a:schemeClr val="tx1"/>
                </a:solidFill>
                <a:latin typeface="BIZ UDゴシック" panose="020B0400000000000000" pitchFamily="49" charset="-128"/>
                <a:ea typeface="BIZ UDゴシック" panose="020B0400000000000000" pitchFamily="49" charset="-128"/>
              </a:rPr>
              <a:t>最大限生かして、西日本の</a:t>
            </a:r>
            <a:r>
              <a:rPr lang="ja-JP" altLang="en-US" sz="900" dirty="0" smtClean="0">
                <a:solidFill>
                  <a:schemeClr val="tx1"/>
                </a:solidFill>
                <a:latin typeface="BIZ UDゴシック" panose="020B0400000000000000" pitchFamily="49" charset="-128"/>
                <a:ea typeface="BIZ UDゴシック" panose="020B0400000000000000" pitchFamily="49" charset="-128"/>
              </a:rPr>
              <a:t>中枢</a:t>
            </a:r>
            <a:r>
              <a:rPr lang="ja-JP" altLang="en-US" sz="900" dirty="0">
                <a:solidFill>
                  <a:schemeClr val="tx1"/>
                </a:solidFill>
                <a:latin typeface="BIZ UDゴシック" panose="020B0400000000000000" pitchFamily="49" charset="-128"/>
                <a:ea typeface="BIZ UDゴシック" panose="020B0400000000000000" pitchFamily="49" charset="-128"/>
              </a:rPr>
              <a:t>拠点（</a:t>
            </a:r>
            <a:r>
              <a:rPr lang="ja-JP" altLang="en-US" sz="900" b="1" dirty="0">
                <a:solidFill>
                  <a:schemeClr val="tx1"/>
                </a:solidFill>
                <a:latin typeface="BIZ UDゴシック" panose="020B0400000000000000" pitchFamily="49" charset="-128"/>
                <a:ea typeface="BIZ UDゴシック" panose="020B0400000000000000" pitchFamily="49" charset="-128"/>
              </a:rPr>
              <a:t>分都</a:t>
            </a:r>
            <a:r>
              <a:rPr lang="ja-JP" altLang="en-US" sz="900" dirty="0">
                <a:solidFill>
                  <a:schemeClr val="tx1"/>
                </a:solidFill>
                <a:latin typeface="BIZ UDゴシック" panose="020B0400000000000000" pitchFamily="49" charset="-128"/>
                <a:ea typeface="BIZ UDゴシック" panose="020B0400000000000000" pitchFamily="49" charset="-128"/>
              </a:rPr>
              <a:t>）として、アジアとの交流（</a:t>
            </a:r>
            <a:r>
              <a:rPr lang="ja-JP" altLang="en-US" sz="900" b="1" dirty="0">
                <a:solidFill>
                  <a:schemeClr val="tx1"/>
                </a:solidFill>
                <a:latin typeface="BIZ UDゴシック" panose="020B0400000000000000" pitchFamily="49" charset="-128"/>
                <a:ea typeface="BIZ UDゴシック" panose="020B0400000000000000" pitchFamily="49" charset="-128"/>
              </a:rPr>
              <a:t>アジアの主要都市</a:t>
            </a:r>
            <a:r>
              <a:rPr lang="ja-JP" altLang="en-US" sz="900" dirty="0">
                <a:solidFill>
                  <a:schemeClr val="tx1"/>
                </a:solidFill>
                <a:latin typeface="BIZ UDゴシック" panose="020B0400000000000000" pitchFamily="49" charset="-128"/>
                <a:ea typeface="BIZ UDゴシック" panose="020B0400000000000000" pitchFamily="49" charset="-128"/>
              </a:rPr>
              <a:t>）のなかでグローバルに経済成長。</a:t>
            </a:r>
          </a:p>
          <a:p>
            <a:pPr marL="171450" indent="-171450">
              <a:lnSpc>
                <a:spcPts val="1000"/>
              </a:lnSpc>
              <a:spcBef>
                <a:spcPts val="300"/>
              </a:spcBef>
              <a:buFont typeface="Wingdings" panose="05000000000000000000" pitchFamily="2" charset="2"/>
              <a:buChar char="u"/>
            </a:pPr>
            <a:r>
              <a:rPr lang="ja-JP" altLang="en-US" sz="900" dirty="0" smtClean="0">
                <a:solidFill>
                  <a:schemeClr val="tx1"/>
                </a:solidFill>
                <a:latin typeface="BIZ UDゴシック" panose="020B0400000000000000" pitchFamily="49" charset="-128"/>
                <a:ea typeface="BIZ UDゴシック" panose="020B0400000000000000" pitchFamily="49" charset="-128"/>
              </a:rPr>
              <a:t>今後</a:t>
            </a:r>
            <a:r>
              <a:rPr lang="ja-JP" altLang="en-US" sz="900" dirty="0">
                <a:solidFill>
                  <a:schemeClr val="tx1"/>
                </a:solidFill>
                <a:latin typeface="BIZ UDゴシック" panose="020B0400000000000000" pitchFamily="49" charset="-128"/>
                <a:ea typeface="BIZ UDゴシック" panose="020B0400000000000000" pitchFamily="49" charset="-128"/>
              </a:rPr>
              <a:t>の成長には、都市として、経済産業のイノベーション、構造転換に向けた「チャレンジの後押し（ビジネス環境等）」と、「暮らしやすさ、働きやすさ、楽しさ（ウェルビーイング、社会課題解決）」を兼ね備えることが必要。</a:t>
            </a:r>
          </a:p>
          <a:p>
            <a:pPr marL="171450" indent="-171450">
              <a:lnSpc>
                <a:spcPts val="1000"/>
              </a:lnSpc>
              <a:spcBef>
                <a:spcPts val="300"/>
              </a:spcBef>
              <a:buFont typeface="Wingdings" panose="05000000000000000000" pitchFamily="2" charset="2"/>
              <a:buChar char="u"/>
            </a:pPr>
            <a:r>
              <a:rPr lang="ja-JP" altLang="en-US" sz="900" dirty="0" smtClean="0">
                <a:solidFill>
                  <a:schemeClr val="tx1"/>
                </a:solidFill>
                <a:latin typeface="BIZ UDゴシック" panose="020B0400000000000000" pitchFamily="49" charset="-128"/>
                <a:ea typeface="BIZ UDゴシック" panose="020B0400000000000000" pitchFamily="49" charset="-128"/>
              </a:rPr>
              <a:t>この</a:t>
            </a:r>
            <a:r>
              <a:rPr lang="ja-JP" altLang="en-US" sz="900" dirty="0">
                <a:solidFill>
                  <a:schemeClr val="tx1"/>
                </a:solidFill>
                <a:latin typeface="BIZ UDゴシック" panose="020B0400000000000000" pitchFamily="49" charset="-128"/>
                <a:ea typeface="BIZ UDゴシック" panose="020B0400000000000000" pitchFamily="49" charset="-128"/>
              </a:rPr>
              <a:t>理念のもと「変革を先取りし、誰もがワクワクする都市」として、「国内外の若者や女性をはじめ多くの人の新たなチャレンジ」で成長を成し遂げ、東西二極の一極をめざす。</a:t>
            </a: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こう</a:t>
            </a:r>
            <a:r>
              <a:rPr lang="ja-JP" altLang="en-US" sz="900" dirty="0">
                <a:solidFill>
                  <a:schemeClr val="tx1"/>
                </a:solidFill>
                <a:latin typeface="BIZ UDゴシック" panose="020B0400000000000000" pitchFamily="49" charset="-128"/>
                <a:ea typeface="BIZ UDゴシック" panose="020B0400000000000000" pitchFamily="49" charset="-128"/>
              </a:rPr>
              <a:t>した取組により</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経済的ポテンシャル</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を</a:t>
            </a:r>
            <a:r>
              <a:rPr lang="ja-JP" altLang="en-US" sz="900" dirty="0">
                <a:solidFill>
                  <a:schemeClr val="tx1"/>
                </a:solidFill>
                <a:latin typeface="BIZ UDゴシック" panose="020B0400000000000000" pitchFamily="49" charset="-128"/>
                <a:ea typeface="BIZ UDゴシック" panose="020B0400000000000000" pitchFamily="49" charset="-128"/>
              </a:rPr>
              <a:t>向上。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3BDFF69E-8259-45AF-9340-CD69B1904AB9}"/>
              </a:ext>
            </a:extLst>
          </p:cNvPr>
          <p:cNvSpPr/>
          <p:nvPr/>
        </p:nvSpPr>
        <p:spPr>
          <a:xfrm>
            <a:off x="385929" y="2676202"/>
            <a:ext cx="5486801" cy="559398"/>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0" name="角丸四角形 39"/>
          <p:cNvSpPr/>
          <p:nvPr/>
        </p:nvSpPr>
        <p:spPr>
          <a:xfrm>
            <a:off x="6440057" y="526386"/>
            <a:ext cx="6261316" cy="8942125"/>
          </a:xfrm>
          <a:prstGeom prst="roundRect">
            <a:avLst>
              <a:gd name="adj" fmla="val 107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4DAC88FF-8252-455C-86E9-DDAD9A18F193}"/>
              </a:ext>
            </a:extLst>
          </p:cNvPr>
          <p:cNvSpPr txBox="1"/>
          <p:nvPr/>
        </p:nvSpPr>
        <p:spPr>
          <a:xfrm>
            <a:off x="6431412" y="377258"/>
            <a:ext cx="6303210"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smtClean="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副首都・大阪実現への全体イメージ図</a:t>
            </a:r>
            <a:endPar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endParaRPr>
          </a:p>
        </p:txBody>
      </p:sp>
      <p:sp>
        <p:nvSpPr>
          <p:cNvPr id="48" name="正方形/長方形 47">
            <a:extLst>
              <a:ext uri="{FF2B5EF4-FFF2-40B4-BE49-F238E27FC236}">
                <a16:creationId xmlns:a16="http://schemas.microsoft.com/office/drawing/2014/main" id="{3BDFF69E-8259-45AF-9340-CD69B1904AB9}"/>
              </a:ext>
            </a:extLst>
          </p:cNvPr>
          <p:cNvSpPr/>
          <p:nvPr/>
        </p:nvSpPr>
        <p:spPr>
          <a:xfrm>
            <a:off x="404385" y="3450972"/>
            <a:ext cx="5486801" cy="1275471"/>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0579100" y="138079"/>
            <a:ext cx="1216660" cy="246221"/>
          </a:xfrm>
          <a:prstGeom prst="rect">
            <a:avLst/>
          </a:prstGeom>
          <a:noFill/>
          <a:ln>
            <a:noFill/>
          </a:ln>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202</a:t>
            </a:r>
            <a:r>
              <a:rPr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月作成</a:t>
            </a:r>
          </a:p>
        </p:txBody>
      </p:sp>
      <p:sp>
        <p:nvSpPr>
          <p:cNvPr id="54" name="正方形/長方形 53">
            <a:extLst>
              <a:ext uri="{FF2B5EF4-FFF2-40B4-BE49-F238E27FC236}">
                <a16:creationId xmlns:a16="http://schemas.microsoft.com/office/drawing/2014/main" id="{6C03A465-4A64-412D-A75A-780D62F09BE3}"/>
              </a:ext>
            </a:extLst>
          </p:cNvPr>
          <p:cNvSpPr/>
          <p:nvPr/>
        </p:nvSpPr>
        <p:spPr>
          <a:xfrm>
            <a:off x="471000" y="2773516"/>
            <a:ext cx="5431732" cy="4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大阪</a:t>
            </a:r>
            <a:r>
              <a:rPr lang="ja-JP" altLang="en-US" sz="900" dirty="0" smtClean="0">
                <a:solidFill>
                  <a:schemeClr val="tx1"/>
                </a:solidFill>
                <a:latin typeface="BIZ UDゴシック" panose="020B0400000000000000" pitchFamily="49" charset="-128"/>
                <a:ea typeface="BIZ UDゴシック" panose="020B0400000000000000" pitchFamily="49" charset="-128"/>
              </a:rPr>
              <a:t>自らの安全</a:t>
            </a:r>
            <a:r>
              <a:rPr lang="ja-JP" altLang="en-US" sz="900" dirty="0">
                <a:solidFill>
                  <a:schemeClr val="tx1"/>
                </a:solidFill>
                <a:latin typeface="BIZ UDゴシック" panose="020B0400000000000000" pitchFamily="49" charset="-128"/>
                <a:ea typeface="BIZ UDゴシック" panose="020B0400000000000000" pitchFamily="49" charset="-128"/>
              </a:rPr>
              <a:t>・危機管理</a:t>
            </a:r>
            <a:r>
              <a:rPr lang="ja-JP" altLang="en-US" sz="900" dirty="0" smtClean="0">
                <a:solidFill>
                  <a:schemeClr val="tx1"/>
                </a:solidFill>
                <a:latin typeface="BIZ UDゴシック" panose="020B0400000000000000" pitchFamily="49" charset="-128"/>
                <a:ea typeface="BIZ UDゴシック" panose="020B0400000000000000" pitchFamily="49" charset="-128"/>
              </a:rPr>
              <a:t>機能</a:t>
            </a:r>
            <a:r>
              <a:rPr lang="ja-JP" altLang="en-US" sz="900" dirty="0">
                <a:solidFill>
                  <a:schemeClr val="tx1"/>
                </a:solidFill>
                <a:latin typeface="BIZ UDゴシック" panose="020B0400000000000000" pitchFamily="49" charset="-128"/>
                <a:ea typeface="BIZ UDゴシック" panose="020B0400000000000000" pitchFamily="49" charset="-128"/>
              </a:rPr>
              <a:t>の</a:t>
            </a:r>
            <a:r>
              <a:rPr lang="ja-JP" altLang="en-US" sz="900" dirty="0" smtClean="0">
                <a:solidFill>
                  <a:schemeClr val="tx1"/>
                </a:solidFill>
                <a:latin typeface="BIZ UDゴシック" panose="020B0400000000000000" pitchFamily="49" charset="-128"/>
                <a:ea typeface="BIZ UDゴシック" panose="020B0400000000000000" pitchFamily="49" charset="-128"/>
              </a:rPr>
              <a:t>強化のうえに、さらに、経済力</a:t>
            </a:r>
            <a:r>
              <a:rPr lang="ja-JP" altLang="en-US" sz="900" dirty="0">
                <a:solidFill>
                  <a:schemeClr val="tx1"/>
                </a:solidFill>
                <a:latin typeface="BIZ UDゴシック" panose="020B0400000000000000" pitchFamily="49" charset="-128"/>
                <a:ea typeface="BIZ UDゴシック" panose="020B0400000000000000" pitchFamily="49" charset="-128"/>
              </a:rPr>
              <a:t>を背景に、経済面、行政・政治面でのバックアップ機能を強化し</a:t>
            </a:r>
            <a:r>
              <a:rPr lang="ja-JP" altLang="en-US" sz="900" dirty="0" smtClean="0">
                <a:solidFill>
                  <a:schemeClr val="tx1"/>
                </a:solidFill>
                <a:latin typeface="BIZ UDゴシック" panose="020B0400000000000000" pitchFamily="49" charset="-128"/>
                <a:ea typeface="BIZ UDゴシック" panose="020B0400000000000000" pitchFamily="49" charset="-128"/>
              </a:rPr>
              <a:t>、非常時</a:t>
            </a:r>
            <a:r>
              <a:rPr lang="ja-JP" altLang="en-US" sz="900" dirty="0">
                <a:solidFill>
                  <a:schemeClr val="tx1"/>
                </a:solidFill>
                <a:latin typeface="BIZ UDゴシック" panose="020B0400000000000000" pitchFamily="49" charset="-128"/>
                <a:ea typeface="BIZ UDゴシック" panose="020B0400000000000000" pitchFamily="49" charset="-128"/>
              </a:rPr>
              <a:t>に日本を</a:t>
            </a:r>
            <a:r>
              <a:rPr lang="ja-JP" altLang="en-US" sz="900" dirty="0" smtClean="0">
                <a:solidFill>
                  <a:schemeClr val="tx1"/>
                </a:solidFill>
                <a:latin typeface="BIZ UDゴシック" panose="020B0400000000000000" pitchFamily="49" charset="-128"/>
                <a:ea typeface="BIZ UDゴシック" panose="020B0400000000000000" pitchFamily="49" charset="-128"/>
              </a:rPr>
              <a:t>支える</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バックアップ</a:t>
            </a:r>
            <a:r>
              <a:rPr lang="ja-JP" altLang="en-US" sz="900" dirty="0">
                <a:solidFill>
                  <a:schemeClr val="tx1"/>
                </a:solidFill>
                <a:latin typeface="BIZ UDゴシック" panose="020B0400000000000000" pitchFamily="49" charset="-128"/>
                <a:ea typeface="BIZ UDゴシック" panose="020B0400000000000000" pitchFamily="49" charset="-128"/>
              </a:rPr>
              <a:t>拠点（</a:t>
            </a:r>
            <a:r>
              <a:rPr lang="ja-JP" altLang="en-US" sz="900" b="1" dirty="0">
                <a:solidFill>
                  <a:schemeClr val="tx1"/>
                </a:solidFill>
                <a:latin typeface="BIZ UDゴシック" panose="020B0400000000000000" pitchFamily="49" charset="-128"/>
                <a:ea typeface="BIZ UDゴシック" panose="020B0400000000000000" pitchFamily="49" charset="-128"/>
              </a:rPr>
              <a:t>重都</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と</a:t>
            </a:r>
            <a:r>
              <a:rPr lang="ja-JP" altLang="en-US" sz="900" dirty="0">
                <a:solidFill>
                  <a:schemeClr val="tx1"/>
                </a:solidFill>
                <a:latin typeface="BIZ UDゴシック" panose="020B0400000000000000" pitchFamily="49" charset="-128"/>
                <a:ea typeface="BIZ UDゴシック" panose="020B0400000000000000" pitchFamily="49" charset="-128"/>
              </a:rPr>
              <a:t>して、名実ともに広く国内外の信頼を得る。</a:t>
            </a:r>
          </a:p>
        </p:txBody>
      </p:sp>
      <p:sp>
        <p:nvSpPr>
          <p:cNvPr id="55" name="正方形/長方形 54">
            <a:extLst>
              <a:ext uri="{FF2B5EF4-FFF2-40B4-BE49-F238E27FC236}">
                <a16:creationId xmlns:a16="http://schemas.microsoft.com/office/drawing/2014/main" id="{6C03A465-4A64-412D-A75A-780D62F09BE3}"/>
              </a:ext>
            </a:extLst>
          </p:cNvPr>
          <p:cNvSpPr/>
          <p:nvPr/>
        </p:nvSpPr>
        <p:spPr>
          <a:xfrm>
            <a:off x="492911" y="3521481"/>
            <a:ext cx="5307975" cy="1517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府市一体の強化と府域の基礎自治強化、将来の道州制を視野に入れた関西、とりわけ、一体の経済圏</a:t>
            </a:r>
            <a:r>
              <a:rPr lang="ja-JP" altLang="en-US" sz="900" dirty="0" smtClean="0">
                <a:solidFill>
                  <a:schemeClr val="tx1"/>
                </a:solidFill>
                <a:latin typeface="BIZ UDゴシック" panose="020B0400000000000000" pitchFamily="49" charset="-128"/>
                <a:ea typeface="BIZ UDゴシック" panose="020B0400000000000000" pitchFamily="49" charset="-128"/>
              </a:rPr>
              <a:t>をなす</a:t>
            </a:r>
            <a:r>
              <a:rPr lang="ja-JP" altLang="en-US" sz="900" dirty="0">
                <a:solidFill>
                  <a:schemeClr val="tx1"/>
                </a:solidFill>
                <a:latin typeface="BIZ UDゴシック" panose="020B0400000000000000" pitchFamily="49" charset="-128"/>
                <a:ea typeface="BIZ UDゴシック" panose="020B0400000000000000" pitchFamily="49" charset="-128"/>
              </a:rPr>
              <a:t>京阪神の連携強化、さらには</a:t>
            </a:r>
            <a:r>
              <a:rPr lang="ja-JP" altLang="en-US" sz="900" dirty="0" smtClean="0">
                <a:solidFill>
                  <a:schemeClr val="tx1"/>
                </a:solidFill>
                <a:latin typeface="BIZ UDゴシック" panose="020B0400000000000000" pitchFamily="49" charset="-128"/>
                <a:ea typeface="BIZ UDゴシック" panose="020B0400000000000000" pitchFamily="49" charset="-128"/>
              </a:rPr>
              <a:t>、大阪・関西の国出先機関等の</a:t>
            </a:r>
            <a:r>
              <a:rPr lang="ja-JP" altLang="en-US" sz="900" dirty="0">
                <a:solidFill>
                  <a:schemeClr val="tx1"/>
                </a:solidFill>
                <a:latin typeface="BIZ UDゴシック" panose="020B0400000000000000" pitchFamily="49" charset="-128"/>
                <a:ea typeface="BIZ UDゴシック" panose="020B0400000000000000" pitchFamily="49" charset="-128"/>
              </a:rPr>
              <a:t>機能強化と府市との連携等を進める。　　　　　　　　　　　　　　　　　　　</a:t>
            </a:r>
          </a:p>
          <a:p>
            <a:pPr marL="171450" indent="-171450">
              <a:lnSpc>
                <a:spcPts val="1000"/>
              </a:lnSpc>
              <a:spcBef>
                <a:spcPts val="300"/>
              </a:spcBef>
              <a:buFont typeface="Wingdings" panose="05000000000000000000" pitchFamily="2" charset="2"/>
              <a:buChar char="u"/>
            </a:pPr>
            <a:r>
              <a:rPr lang="ja-JP" altLang="en-US" sz="900" dirty="0" smtClean="0">
                <a:solidFill>
                  <a:schemeClr val="tx1"/>
                </a:solidFill>
                <a:latin typeface="BIZ UDゴシック" panose="020B0400000000000000" pitchFamily="49" charset="-128"/>
                <a:ea typeface="BIZ UDゴシック" panose="020B0400000000000000" pitchFamily="49" charset="-128"/>
              </a:rPr>
              <a:t>副首都</a:t>
            </a:r>
            <a:r>
              <a:rPr lang="ja-JP" altLang="en-US" sz="900" dirty="0">
                <a:solidFill>
                  <a:schemeClr val="tx1"/>
                </a:solidFill>
                <a:latin typeface="BIZ UDゴシック" panose="020B0400000000000000" pitchFamily="49" charset="-128"/>
                <a:ea typeface="BIZ UDゴシック" panose="020B0400000000000000" pitchFamily="49" charset="-128"/>
              </a:rPr>
              <a:t>推進（平時の日本の成長、非常時の首都機能のバックアップ）のための法整備について検討を深め、国にその実現を迫る。</a:t>
            </a:r>
          </a:p>
          <a:p>
            <a:pPr marL="171450" indent="-171450">
              <a:lnSpc>
                <a:spcPts val="1000"/>
              </a:lnSpc>
              <a:spcBef>
                <a:spcPts val="300"/>
              </a:spcBef>
              <a:buFont typeface="Wingdings" panose="05000000000000000000" pitchFamily="2" charset="2"/>
              <a:buChar char="u"/>
            </a:pPr>
            <a:r>
              <a:rPr lang="ja-JP" altLang="en-US" sz="900" dirty="0" smtClean="0">
                <a:solidFill>
                  <a:schemeClr val="tx1"/>
                </a:solidFill>
                <a:latin typeface="BIZ UDゴシック" panose="020B0400000000000000" pitchFamily="49" charset="-128"/>
                <a:ea typeface="BIZ UDゴシック" panose="020B0400000000000000" pitchFamily="49" charset="-128"/>
              </a:rPr>
              <a:t>あわせて</a:t>
            </a:r>
            <a:r>
              <a:rPr lang="ja-JP" altLang="en-US" sz="900" dirty="0">
                <a:solidFill>
                  <a:schemeClr val="tx1"/>
                </a:solidFill>
                <a:latin typeface="BIZ UDゴシック" panose="020B0400000000000000" pitchFamily="49" charset="-128"/>
                <a:ea typeface="BIZ UDゴシック" panose="020B0400000000000000" pitchFamily="49" charset="-128"/>
              </a:rPr>
              <a:t>、引き続き、大都市における国と地方、広域自治体と基礎自治体のあり方について、公民連携や海外の取組事例も視野に、調査・知見収集。</a:t>
            </a: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こう</a:t>
            </a:r>
            <a:r>
              <a:rPr lang="ja-JP" altLang="en-US" sz="900" dirty="0">
                <a:solidFill>
                  <a:schemeClr val="tx1"/>
                </a:solidFill>
                <a:latin typeface="BIZ UDゴシック" panose="020B0400000000000000" pitchFamily="49" charset="-128"/>
                <a:ea typeface="BIZ UDゴシック" panose="020B0400000000000000" pitchFamily="49" charset="-128"/>
              </a:rPr>
              <a:t>した取組により</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行政</a:t>
            </a:r>
            <a:r>
              <a:rPr lang="ja-JP" altLang="en-US" sz="900" dirty="0">
                <a:solidFill>
                  <a:schemeClr val="tx1"/>
                </a:solidFill>
                <a:latin typeface="BIZ UDゴシック" panose="020B0400000000000000" pitchFamily="49" charset="-128"/>
                <a:ea typeface="BIZ UDゴシック" panose="020B0400000000000000" pitchFamily="49" charset="-128"/>
              </a:rPr>
              <a:t>・政治的</a:t>
            </a:r>
            <a:r>
              <a:rPr lang="ja-JP" altLang="en-US" sz="900" dirty="0" smtClean="0">
                <a:solidFill>
                  <a:schemeClr val="tx1"/>
                </a:solidFill>
                <a:latin typeface="BIZ UDゴシック" panose="020B0400000000000000" pitchFamily="49" charset="-128"/>
                <a:ea typeface="BIZ UDゴシック" panose="020B0400000000000000" pitchFamily="49" charset="-128"/>
              </a:rPr>
              <a:t>ポテンシャル</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を</a:t>
            </a:r>
            <a:r>
              <a:rPr lang="ja-JP" altLang="en-US" sz="900" dirty="0">
                <a:solidFill>
                  <a:schemeClr val="tx1"/>
                </a:solidFill>
                <a:latin typeface="BIZ UDゴシック" panose="020B0400000000000000" pitchFamily="49" charset="-128"/>
                <a:ea typeface="BIZ UDゴシック" panose="020B0400000000000000" pitchFamily="49" charset="-128"/>
              </a:rPr>
              <a:t>向上。</a:t>
            </a:r>
          </a:p>
        </p:txBody>
      </p:sp>
      <p:sp>
        <p:nvSpPr>
          <p:cNvPr id="70" name="角丸四角形 69"/>
          <p:cNvSpPr/>
          <p:nvPr/>
        </p:nvSpPr>
        <p:spPr>
          <a:xfrm>
            <a:off x="364531" y="2595247"/>
            <a:ext cx="1680762"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35925DED-B0B4-4718-85F6-45182E72E231}"/>
              </a:ext>
            </a:extLst>
          </p:cNvPr>
          <p:cNvSpPr/>
          <p:nvPr/>
        </p:nvSpPr>
        <p:spPr>
          <a:xfrm>
            <a:off x="476637" y="2582369"/>
            <a:ext cx="1456549" cy="21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バックアップ</a:t>
            </a:r>
            <a:endPar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2" name="角丸四角形 71"/>
          <p:cNvSpPr/>
          <p:nvPr/>
        </p:nvSpPr>
        <p:spPr>
          <a:xfrm>
            <a:off x="361373" y="3297508"/>
            <a:ext cx="1680762"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35925DED-B0B4-4718-85F6-45182E72E231}"/>
              </a:ext>
            </a:extLst>
          </p:cNvPr>
          <p:cNvSpPr/>
          <p:nvPr/>
        </p:nvSpPr>
        <p:spPr>
          <a:xfrm>
            <a:off x="426437" y="3275848"/>
            <a:ext cx="1456549" cy="21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行政・政治</a:t>
            </a:r>
            <a:endPar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447AFBE4-378C-41A3-B1F9-B18B8CAD59F5}"/>
              </a:ext>
            </a:extLst>
          </p:cNvPr>
          <p:cNvSpPr txBox="1"/>
          <p:nvPr/>
        </p:nvSpPr>
        <p:spPr>
          <a:xfrm>
            <a:off x="184737" y="4868262"/>
            <a:ext cx="5957135"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smtClean="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目標と戦略・工程の再構築</a:t>
            </a:r>
            <a:endPar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endParaRPr>
          </a:p>
        </p:txBody>
      </p:sp>
      <p:sp>
        <p:nvSpPr>
          <p:cNvPr id="53" name="正方形/長方形 52">
            <a:extLst>
              <a:ext uri="{FF2B5EF4-FFF2-40B4-BE49-F238E27FC236}">
                <a16:creationId xmlns:a16="http://schemas.microsoft.com/office/drawing/2014/main" id="{6C03A465-4A64-412D-A75A-780D62F09BE3}"/>
              </a:ext>
            </a:extLst>
          </p:cNvPr>
          <p:cNvSpPr/>
          <p:nvPr/>
        </p:nvSpPr>
        <p:spPr>
          <a:xfrm>
            <a:off x="408029" y="745862"/>
            <a:ext cx="5503956" cy="348599"/>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900"/>
              </a:lnSpc>
              <a:spcBef>
                <a:spcPts val="300"/>
              </a:spcBef>
            </a:pPr>
            <a:r>
              <a:rPr lang="ja-JP" altLang="en-US" sz="1000" b="1" dirty="0">
                <a:solidFill>
                  <a:schemeClr val="tx1"/>
                </a:solidFill>
                <a:latin typeface="BIZ UDゴシック" panose="020B0400000000000000" pitchFamily="49" charset="-128"/>
                <a:ea typeface="BIZ UDゴシック" panose="020B0400000000000000" pitchFamily="49" charset="-128"/>
              </a:rPr>
              <a:t>大阪が、平時の日本の成長、非常時の首都機能の</a:t>
            </a:r>
            <a:r>
              <a:rPr lang="ja-JP" altLang="en-US" sz="900" b="1" dirty="0">
                <a:solidFill>
                  <a:schemeClr val="tx1"/>
                </a:solidFill>
                <a:latin typeface="BIZ UDゴシック" panose="020B0400000000000000" pitchFamily="49" charset="-128"/>
                <a:ea typeface="BIZ UDゴシック" panose="020B0400000000000000" pitchFamily="49" charset="-128"/>
              </a:rPr>
              <a:t>バックアップ</a:t>
            </a:r>
            <a:r>
              <a:rPr lang="ja-JP" altLang="en-US" sz="1000" b="1" dirty="0">
                <a:solidFill>
                  <a:schemeClr val="tx1"/>
                </a:solidFill>
                <a:latin typeface="BIZ UDゴシック" panose="020B0400000000000000" pitchFamily="49" charset="-128"/>
                <a:ea typeface="BIZ UDゴシック" panose="020B0400000000000000" pitchFamily="49" charset="-128"/>
              </a:rPr>
              <a:t>を担う</a:t>
            </a:r>
            <a:r>
              <a:rPr lang="ja-JP" altLang="en-US" sz="1000" b="1" dirty="0" smtClean="0">
                <a:solidFill>
                  <a:schemeClr val="tx1"/>
                </a:solidFill>
                <a:latin typeface="BIZ UDゴシック" panose="020B0400000000000000" pitchFamily="49" charset="-128"/>
                <a:ea typeface="BIZ UDゴシック" panose="020B0400000000000000" pitchFamily="49" charset="-128"/>
              </a:rPr>
              <a:t>副首都と</a:t>
            </a:r>
            <a:r>
              <a:rPr lang="ja-JP" altLang="en-US" sz="1000" b="1" dirty="0">
                <a:solidFill>
                  <a:schemeClr val="tx1"/>
                </a:solidFill>
                <a:latin typeface="BIZ UDゴシック" panose="020B0400000000000000" pitchFamily="49" charset="-128"/>
                <a:ea typeface="BIZ UDゴシック" panose="020B0400000000000000" pitchFamily="49" charset="-128"/>
              </a:rPr>
              <a:t>して</a:t>
            </a:r>
            <a:r>
              <a:rPr lang="ja-JP" altLang="en-US" sz="1000" b="1" dirty="0" smtClean="0">
                <a:solidFill>
                  <a:schemeClr val="tx1"/>
                </a:solidFill>
                <a:latin typeface="BIZ UDゴシック" panose="020B0400000000000000" pitchFamily="49" charset="-128"/>
                <a:ea typeface="BIZ UDゴシック" panose="020B0400000000000000" pitchFamily="49" charset="-128"/>
              </a:rPr>
              <a:t>、</a:t>
            </a:r>
            <a:endParaRPr lang="en-US" altLang="ja-JP" sz="1000" b="1" dirty="0" smtClean="0">
              <a:solidFill>
                <a:schemeClr val="tx1"/>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en-US" altLang="ja-JP" sz="1000" b="1" dirty="0" smtClean="0">
                <a:solidFill>
                  <a:schemeClr val="tx1"/>
                </a:solidFill>
                <a:latin typeface="BIZ UDゴシック" panose="020B0400000000000000" pitchFamily="49" charset="-128"/>
                <a:ea typeface="BIZ UDゴシック" panose="020B0400000000000000" pitchFamily="49" charset="-128"/>
              </a:rPr>
              <a:t>『</a:t>
            </a:r>
            <a:r>
              <a:rPr lang="ja-JP" altLang="en-US" sz="1000" b="1" dirty="0" smtClean="0">
                <a:solidFill>
                  <a:schemeClr val="tx1"/>
                </a:solidFill>
                <a:latin typeface="BIZ UDゴシック" panose="020B0400000000000000" pitchFamily="49" charset="-128"/>
                <a:ea typeface="BIZ UDゴシック" panose="020B0400000000000000" pitchFamily="49" charset="-128"/>
              </a:rPr>
              <a:t>東西二極</a:t>
            </a:r>
            <a:r>
              <a:rPr lang="ja-JP" altLang="en-US" sz="1000" b="1" dirty="0">
                <a:solidFill>
                  <a:schemeClr val="tx1"/>
                </a:solidFill>
                <a:latin typeface="BIZ UDゴシック" panose="020B0400000000000000" pitchFamily="49" charset="-128"/>
                <a:ea typeface="BIZ UDゴシック" panose="020B0400000000000000" pitchFamily="49" charset="-128"/>
              </a:rPr>
              <a:t>の一極、さらに、複数の都市が日本の成長をけん引する新たな国の形</a:t>
            </a:r>
            <a:r>
              <a:rPr lang="en-US" altLang="ja-JP" sz="1000" b="1" dirty="0">
                <a:solidFill>
                  <a:schemeClr val="tx1"/>
                </a:solidFill>
                <a:latin typeface="BIZ UDゴシック" panose="020B0400000000000000" pitchFamily="49" charset="-128"/>
                <a:ea typeface="BIZ UDゴシック" panose="020B0400000000000000" pitchFamily="49" charset="-128"/>
              </a:rPr>
              <a:t>』</a:t>
            </a:r>
            <a:r>
              <a:rPr lang="ja-JP" altLang="en-US" sz="1000" b="1" dirty="0">
                <a:solidFill>
                  <a:schemeClr val="tx1"/>
                </a:solidFill>
                <a:latin typeface="BIZ UDゴシック" panose="020B0400000000000000" pitchFamily="49" charset="-128"/>
                <a:ea typeface="BIZ UDゴシック" panose="020B0400000000000000" pitchFamily="49" charset="-128"/>
              </a:rPr>
              <a:t>を先導。</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p:txBody>
      </p:sp>
      <p:sp>
        <p:nvSpPr>
          <p:cNvPr id="37" name="角丸四角形 36"/>
          <p:cNvSpPr/>
          <p:nvPr/>
        </p:nvSpPr>
        <p:spPr>
          <a:xfrm>
            <a:off x="325537" y="1143214"/>
            <a:ext cx="1680762"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5925DED-B0B4-4718-85F6-45182E72E231}"/>
              </a:ext>
            </a:extLst>
          </p:cNvPr>
          <p:cNvSpPr/>
          <p:nvPr/>
        </p:nvSpPr>
        <p:spPr>
          <a:xfrm>
            <a:off x="399986" y="1130973"/>
            <a:ext cx="1160678"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経　　済</a:t>
            </a:r>
            <a:endPar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直角三角形 11"/>
          <p:cNvSpPr/>
          <p:nvPr/>
        </p:nvSpPr>
        <p:spPr>
          <a:xfrm flipH="1">
            <a:off x="902746" y="5691426"/>
            <a:ext cx="5210283" cy="218164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3" name="右矢印 12"/>
          <p:cNvSpPr/>
          <p:nvPr/>
        </p:nvSpPr>
        <p:spPr>
          <a:xfrm>
            <a:off x="1715940" y="8027090"/>
            <a:ext cx="4494403" cy="330689"/>
          </a:xfrm>
          <a:prstGeom prst="rightArrow">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1358745" y="8068951"/>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277166" y="8059145"/>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3477467" y="8052038"/>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996221" y="8060538"/>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a:t>
            </a:r>
            <a:endPar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1218070" y="8350181"/>
            <a:ext cx="599905" cy="41313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7.4%</a:t>
            </a:r>
          </a:p>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大かっこ 57"/>
          <p:cNvSpPr/>
          <p:nvPr/>
        </p:nvSpPr>
        <p:spPr>
          <a:xfrm>
            <a:off x="3218907" y="8723307"/>
            <a:ext cx="1105327" cy="4026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59" name="大かっこ 58"/>
          <p:cNvSpPr/>
          <p:nvPr/>
        </p:nvSpPr>
        <p:spPr>
          <a:xfrm>
            <a:off x="3181478" y="8717451"/>
            <a:ext cx="981041" cy="260245"/>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en-US" altLang="ja-JP"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1960</a:t>
            </a:r>
            <a:r>
              <a:rPr kumimoji="1" lang="ja-JP" altLang="en-US"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1" lang="en-US" altLang="ja-JP"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70</a:t>
            </a:r>
            <a:r>
              <a:rPr kumimoji="1" lang="ja-JP" altLang="en-US"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年代の</a:t>
            </a:r>
            <a:endParaRPr kumimoji="1" lang="en-US" altLang="ja-JP"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国内ｼｪｱに復活</a:t>
            </a:r>
            <a:endPar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60" name="大かっこ 59"/>
          <p:cNvSpPr/>
          <p:nvPr/>
        </p:nvSpPr>
        <p:spPr>
          <a:xfrm>
            <a:off x="3079262" y="8848603"/>
            <a:ext cx="1409480" cy="41323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⇒関西で</a:t>
            </a:r>
            <a:r>
              <a:rPr kumimoji="1" lang="en-US" altLang="ja-JP"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100</a:t>
            </a:r>
            <a:r>
              <a:rPr kumimoji="1" lang="ja-JP" altLang="en-US"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兆円経済圏</a:t>
            </a:r>
            <a:endParaRPr kumimoji="1" lang="en-US" altLang="ja-JP" sz="70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sp>
        <p:nvSpPr>
          <p:cNvPr id="62" name="大かっこ 61"/>
          <p:cNvSpPr/>
          <p:nvPr/>
        </p:nvSpPr>
        <p:spPr>
          <a:xfrm>
            <a:off x="4612584" y="8793581"/>
            <a:ext cx="1115169"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⇒副首都・大阪として　</a:t>
            </a:r>
            <a:endParaRPr kumimoji="1" lang="en-US" altLang="ja-JP"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ts val="800"/>
              </a:lnSpc>
              <a:spcBef>
                <a:spcPts val="0"/>
              </a:spcBef>
              <a:spcAft>
                <a:spcPts val="0"/>
              </a:spcAft>
              <a:buClrTx/>
              <a:buSzTx/>
              <a:buFontTx/>
              <a:buNone/>
              <a:tabLst/>
              <a:defRPr/>
            </a:pPr>
            <a:r>
              <a:rPr lang="ja-JP" altLang="en-US" sz="700" dirty="0">
                <a:latin typeface="BIZ UDゴシック" panose="020B0400000000000000" pitchFamily="49" charset="-128"/>
                <a:ea typeface="BIZ UDゴシック" panose="020B0400000000000000" pitchFamily="49" charset="-128"/>
              </a:rPr>
              <a:t>　</a:t>
            </a:r>
            <a:r>
              <a:rPr kumimoji="1"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東京に次ぐ</a:t>
            </a:r>
            <a:endParaRPr kumimoji="1" lang="en-US" altLang="ja-JP"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ポジション確立</a:t>
            </a:r>
            <a:endPar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64" name="大かっこ 63"/>
          <p:cNvSpPr/>
          <p:nvPr/>
        </p:nvSpPr>
        <p:spPr>
          <a:xfrm>
            <a:off x="4696444" y="8719586"/>
            <a:ext cx="942744" cy="4026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grpSp>
        <p:nvGrpSpPr>
          <p:cNvPr id="77" name="グループ化 76"/>
          <p:cNvGrpSpPr/>
          <p:nvPr/>
        </p:nvGrpSpPr>
        <p:grpSpPr>
          <a:xfrm>
            <a:off x="1116521" y="5589021"/>
            <a:ext cx="1872621" cy="326802"/>
            <a:chOff x="362920" y="5031421"/>
            <a:chExt cx="2313968" cy="395114"/>
          </a:xfrm>
        </p:grpSpPr>
        <p:grpSp>
          <p:nvGrpSpPr>
            <p:cNvPr id="79" name="グループ化 78"/>
            <p:cNvGrpSpPr/>
            <p:nvPr/>
          </p:nvGrpSpPr>
          <p:grpSpPr>
            <a:xfrm>
              <a:off x="408888" y="5067638"/>
              <a:ext cx="2268000" cy="358897"/>
              <a:chOff x="-1943065" y="4940960"/>
              <a:chExt cx="1613427" cy="172964"/>
            </a:xfrm>
          </p:grpSpPr>
          <p:cxnSp>
            <p:nvCxnSpPr>
              <p:cNvPr id="81" name="直線コネクタ 36"/>
              <p:cNvCxnSpPr/>
              <p:nvPr/>
            </p:nvCxnSpPr>
            <p:spPr>
              <a:xfrm>
                <a:off x="-1943065" y="5008580"/>
                <a:ext cx="1613427" cy="104098"/>
              </a:xfrm>
              <a:prstGeom prst="bentConnector3">
                <a:avLst>
                  <a:gd name="adj1" fmla="val 9"/>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08820" y="4940960"/>
                <a:ext cx="170597" cy="172964"/>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78" name="正方形/長方形 77"/>
            <p:cNvSpPr/>
            <p:nvPr/>
          </p:nvSpPr>
          <p:spPr>
            <a:xfrm>
              <a:off x="362920" y="5031421"/>
              <a:ext cx="225293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変革を</a:t>
              </a:r>
              <a:r>
                <a:rPr kumimoji="0"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先取り、ワクワク</a:t>
              </a: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する都市</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国内外</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若者、女性、多くの人を魅了</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56" name="正方形/長方形 55"/>
          <p:cNvSpPr/>
          <p:nvPr/>
        </p:nvSpPr>
        <p:spPr>
          <a:xfrm>
            <a:off x="230236" y="8268702"/>
            <a:ext cx="767817" cy="50457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国内シェア</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★経済規模</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260563" y="8303413"/>
            <a:ext cx="599905"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9%</a:t>
            </a:r>
          </a:p>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342854" y="8300928"/>
            <a:ext cx="599905" cy="46476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100"/>
              </a:lnSpc>
            </a:pP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836738" y="8296564"/>
            <a:ext cx="599905" cy="44188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p>
          <a:p>
            <a:pPr>
              <a:lnSpc>
                <a:spcPts val="1100"/>
              </a:lnSpc>
            </a:pP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1267841" y="9066609"/>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55%</a:t>
            </a:r>
          </a:p>
        </p:txBody>
      </p:sp>
      <p:sp>
        <p:nvSpPr>
          <p:cNvPr id="99" name="正方形/長方形 98"/>
          <p:cNvSpPr/>
          <p:nvPr/>
        </p:nvSpPr>
        <p:spPr>
          <a:xfrm>
            <a:off x="2217012" y="9075984"/>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3356111" y="9076863"/>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4827906" y="9050477"/>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9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楕円 3"/>
          <p:cNvSpPr/>
          <p:nvPr/>
        </p:nvSpPr>
        <p:spPr>
          <a:xfrm>
            <a:off x="387542" y="7982090"/>
            <a:ext cx="599904" cy="340187"/>
          </a:xfrm>
          <a:prstGeom prst="ellipse">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536817" y="8013821"/>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目 標</a:t>
            </a:r>
            <a:endParaRPr lang="en-US" altLang="ja-JP" sz="11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274887" y="9055217"/>
            <a:ext cx="767817" cy="379053"/>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★副首都・大阪の</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府民認知度</a:t>
            </a:r>
            <a:endParaRPr lang="en-US" altLang="ja-JP" sz="9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四角形吹き出し 4"/>
          <p:cNvSpPr/>
          <p:nvPr/>
        </p:nvSpPr>
        <p:spPr>
          <a:xfrm>
            <a:off x="4115179" y="8619817"/>
            <a:ext cx="482382" cy="341998"/>
          </a:xfrm>
          <a:prstGeom prst="wedgeRectCallout">
            <a:avLst>
              <a:gd name="adj1" fmla="val -97998"/>
              <a:gd name="adj2" fmla="val -41222"/>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61" name="大かっこ 60"/>
          <p:cNvSpPr/>
          <p:nvPr/>
        </p:nvSpPr>
        <p:spPr>
          <a:xfrm>
            <a:off x="3935364" y="8693394"/>
            <a:ext cx="809542" cy="202221"/>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現状から</a:t>
            </a:r>
            <a:r>
              <a:rPr kumimoji="1" lang="en-US" altLang="ja-JP"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r>
            <a:br>
              <a:rPr kumimoji="1" lang="en-US" altLang="ja-JP"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br>
            <a:r>
              <a:rPr kumimoji="1" lang="ja-JP" altLang="en-US"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約</a:t>
            </a:r>
            <a:r>
              <a:rPr kumimoji="1" lang="en-US" altLang="ja-JP" sz="1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1.5</a:t>
            </a:r>
            <a:r>
              <a:rPr kumimoji="1" lang="ja-JP" altLang="en-US" sz="10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倍</a:t>
            </a:r>
            <a:endParaRPr kumimoji="1" lang="ja-JP" altLang="en-US"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05" name="四角形吹き出し 104"/>
          <p:cNvSpPr/>
          <p:nvPr/>
        </p:nvSpPr>
        <p:spPr>
          <a:xfrm>
            <a:off x="5666343" y="8467501"/>
            <a:ext cx="440864" cy="607604"/>
          </a:xfrm>
          <a:prstGeom prst="wedgeRectCallout">
            <a:avLst>
              <a:gd name="adj1" fmla="val -112718"/>
              <a:gd name="adj2" fmla="val -30529"/>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06" name="大かっこ 105"/>
          <p:cNvSpPr/>
          <p:nvPr/>
        </p:nvSpPr>
        <p:spPr>
          <a:xfrm>
            <a:off x="5480245" y="8645352"/>
            <a:ext cx="809542" cy="23194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現状から</a:t>
            </a:r>
            <a:r>
              <a:rPr kumimoji="1" lang="en-US" altLang="ja-JP"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r>
            <a:br>
              <a:rPr kumimoji="1" lang="en-US" altLang="ja-JP"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br>
            <a:r>
              <a:rPr kumimoji="1" lang="ja-JP" altLang="en-US"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約</a:t>
            </a:r>
            <a:r>
              <a:rPr lang="ja-JP" altLang="en-US" sz="1000" b="1" dirty="0" smtClean="0">
                <a:latin typeface="BIZ UDゴシック" panose="020B0400000000000000" pitchFamily="49" charset="-128"/>
                <a:ea typeface="BIZ UDゴシック" panose="020B0400000000000000" pitchFamily="49" charset="-128"/>
              </a:rPr>
              <a:t>２倍</a:t>
            </a:r>
            <a:endParaRPr lang="en-US" altLang="ja-JP" sz="1000" b="1" dirty="0" smtClean="0">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300"/>
              </a:spcBef>
              <a:spcAft>
                <a:spcPts val="0"/>
              </a:spcAft>
              <a:buClrTx/>
              <a:buSzTx/>
              <a:buFontTx/>
              <a:buNone/>
              <a:tabLst/>
              <a:defRPr/>
            </a:pPr>
            <a:r>
              <a:rPr kumimoji="1" lang="ja-JP" altLang="en-US"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（スイス</a:t>
            </a:r>
            <a:endParaRPr kumimoji="1" lang="en-US" altLang="ja-JP"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一国並み）</a:t>
            </a: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19" name="楕円 118"/>
          <p:cNvSpPr/>
          <p:nvPr/>
        </p:nvSpPr>
        <p:spPr>
          <a:xfrm>
            <a:off x="9496041" y="6408878"/>
            <a:ext cx="272974" cy="605593"/>
          </a:xfrm>
          <a:prstGeom prst="ellipse">
            <a:avLst/>
          </a:prstGeom>
          <a:solidFill>
            <a:schemeClr val="accent1">
              <a:lumMod val="20000"/>
              <a:lumOff val="8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23" name="ホームベース 122"/>
          <p:cNvSpPr/>
          <p:nvPr/>
        </p:nvSpPr>
        <p:spPr>
          <a:xfrm rot="5400000" flipH="1">
            <a:off x="6295258" y="5307024"/>
            <a:ext cx="3950077" cy="2663513"/>
          </a:xfrm>
          <a:prstGeom prst="homePlate">
            <a:avLst>
              <a:gd name="adj" fmla="val 10474"/>
            </a:avLst>
          </a:prstGeom>
          <a:solidFill>
            <a:schemeClr val="bg2">
              <a:lumMod val="90000"/>
              <a:alpha val="40000"/>
            </a:schemeClr>
          </a:solidFill>
          <a:ln w="31750">
            <a:solidFill>
              <a:schemeClr val="accent1">
                <a:shade val="50000"/>
              </a:schemeClr>
            </a:solidFill>
          </a:ln>
          <a:effectLst>
            <a:outerShdw blurRad="50800" dist="63500" dir="2700000" algn="tl" rotWithShape="0">
              <a:schemeClr val="tx1">
                <a:lumMod val="75000"/>
                <a:lumOff val="25000"/>
                <a:alpha val="63000"/>
              </a:schemeClr>
            </a:outerShdw>
          </a:effectLst>
        </p:spPr>
        <p:style>
          <a:lnRef idx="1">
            <a:schemeClr val="accent6"/>
          </a:lnRef>
          <a:fillRef idx="2">
            <a:schemeClr val="accent6"/>
          </a:fillRef>
          <a:effectRef idx="1">
            <a:schemeClr val="accent6"/>
          </a:effectRef>
          <a:fontRef idx="minor">
            <a:schemeClr val="dk1"/>
          </a:fontRef>
        </p:style>
        <p:txBody>
          <a:bodyPr vert="vert270" lIns="18000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4" name="ホームベース 123"/>
          <p:cNvSpPr/>
          <p:nvPr/>
        </p:nvSpPr>
        <p:spPr>
          <a:xfrm rot="5400000" flipH="1">
            <a:off x="8953126" y="5400439"/>
            <a:ext cx="3946652" cy="2480109"/>
          </a:xfrm>
          <a:prstGeom prst="homePlate">
            <a:avLst>
              <a:gd name="adj" fmla="val 10339"/>
            </a:avLst>
          </a:prstGeom>
          <a:solidFill>
            <a:schemeClr val="bg2">
              <a:lumMod val="90000"/>
              <a:alpha val="40000"/>
            </a:schemeClr>
          </a:solidFill>
          <a:ln w="28575">
            <a:solidFill>
              <a:schemeClr val="accent1">
                <a:shade val="50000"/>
              </a:schemeClr>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vert270" lIns="18000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5" name="テキスト ボックス 124"/>
          <p:cNvSpPr txBox="1"/>
          <p:nvPr/>
        </p:nvSpPr>
        <p:spPr>
          <a:xfrm>
            <a:off x="8471901" y="5180598"/>
            <a:ext cx="1098336" cy="2003112"/>
          </a:xfrm>
          <a:prstGeom prst="rect">
            <a:avLst/>
          </a:prstGeom>
          <a:noFill/>
        </p:spPr>
        <p:txBody>
          <a:bodyPr wrap="square" rtlCol="0">
            <a:spAutoFit/>
          </a:bodyPr>
          <a:lstStyle/>
          <a:p>
            <a:pPr marL="174625" marR="0" lvl="0" indent="-174625" algn="l" defTabSz="914400" rtl="0" eaLnBrk="1" fontAlgn="base" latinLnBrk="0" hangingPunct="1">
              <a:lnSpc>
                <a:spcPts val="1100"/>
              </a:lnSpc>
              <a:spcBef>
                <a:spcPts val="0"/>
              </a:spcBef>
              <a:spcAft>
                <a:spcPct val="0"/>
              </a:spcAft>
              <a:buClrTx/>
              <a:buSzTx/>
              <a:buFontTx/>
              <a:buNone/>
              <a:tabLst>
                <a:tab pos="174625" algn="l"/>
              </a:tabLst>
              <a:defRPr/>
            </a:pPr>
            <a:r>
              <a:rPr kumimoji="1" lang="ja-JP" altLang="en-US" sz="1000" b="1" i="0" u="sng"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国へ</a:t>
            </a:r>
            <a:r>
              <a:rPr kumimoji="1" lang="ja-JP" altLang="en-US" sz="1000" b="1" i="0" u="sng"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の働きかけ</a:t>
            </a:r>
            <a:endParaRPr kumimoji="1" lang="en-US" altLang="ja-JP" sz="1000" b="1" i="0" u="sng"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lnSpc>
                <a:spcPts val="1100"/>
              </a:lnSpc>
              <a:spcBef>
                <a:spcPts val="0"/>
              </a:spcBef>
              <a:spcAft>
                <a:spcPct val="0"/>
              </a:spcAft>
              <a:buClrTx/>
              <a:buSzTx/>
              <a:buFontTx/>
              <a:buNone/>
              <a:tabLst>
                <a:tab pos="174625" algn="l"/>
              </a:tabLst>
              <a:defRPr/>
            </a:pPr>
            <a:endParaRPr kumimoji="1" lang="en-US" altLang="ja-JP" sz="10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lnSpc>
                <a:spcPts val="1100"/>
              </a:lnSpc>
              <a:spcBef>
                <a:spcPts val="0"/>
              </a:spcBef>
              <a:spcAft>
                <a:spcPct val="0"/>
              </a:spcAft>
              <a:buClrTx/>
              <a:buSzTx/>
              <a:buFontTx/>
              <a:buNone/>
              <a:tabLst>
                <a:tab pos="174625" algn="l"/>
              </a:tabLst>
              <a:defRPr/>
            </a:pPr>
            <a:r>
              <a:rPr lang="ja-JP" altLang="en-US"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大阪の取組を</a:t>
            </a:r>
            <a:r>
              <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r>
            <a:br>
              <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後押しする</a:t>
            </a:r>
            <a:r>
              <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r>
            <a:br>
              <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仕組みづくりと</a:t>
            </a:r>
            <a:r>
              <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r>
            <a:br>
              <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国への働きかけ</a:t>
            </a:r>
            <a:endParaRPr lang="en-US" altLang="ja-JP" sz="900" u="dashLongHeavy"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lnSpc>
                <a:spcPts val="1100"/>
              </a:lnSpc>
              <a:spcBef>
                <a:spcPts val="300"/>
              </a:spcBef>
              <a:spcAft>
                <a:spcPct val="0"/>
              </a:spcAft>
              <a:buClrTx/>
              <a:buSzTx/>
              <a:buFontTx/>
              <a:buNone/>
              <a:tabLst>
                <a:tab pos="174625" algn="l"/>
              </a:tabLst>
              <a:defRPr/>
            </a:pP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・副首都</a:t>
            </a:r>
            <a:r>
              <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平時の成 </a:t>
            </a:r>
            <a:r>
              <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r>
            <a:br>
              <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長、非常時のバッ</a:t>
            </a:r>
            <a:r>
              <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r>
            <a:br>
              <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クアップ）の推進</a:t>
            </a:r>
            <a:endPar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Bef>
                <a:spcPts val="300"/>
              </a:spcBef>
              <a:spcAft>
                <a:spcPct val="0"/>
              </a:spcAft>
              <a:tabLst>
                <a:tab pos="174625" algn="l"/>
              </a:tabLst>
              <a:defRPr/>
            </a:pP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・大阪、</a:t>
            </a: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関西の</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国</a:t>
            </a:r>
            <a:endPar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出先機関</a:t>
            </a: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等</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の機</a:t>
            </a:r>
            <a:endPar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能強化と府市と</a:t>
            </a:r>
            <a:endPar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の連携</a:t>
            </a:r>
            <a:endParaRPr lang="en-US" altLang="ja-JP"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126" name="テキスト ボックス 125"/>
          <p:cNvSpPr txBox="1"/>
          <p:nvPr/>
        </p:nvSpPr>
        <p:spPr>
          <a:xfrm>
            <a:off x="8224326" y="7444063"/>
            <a:ext cx="1325739" cy="830997"/>
          </a:xfrm>
          <a:prstGeom prst="rect">
            <a:avLst/>
          </a:prstGeom>
          <a:noFill/>
          <a:ln>
            <a:solidFill>
              <a:schemeClr val="tx1"/>
            </a:solidFill>
            <a:prstDash val="sysDash"/>
          </a:ln>
        </p:spPr>
        <p:txBody>
          <a:bodyPr wrap="square" rtlCol="0" anchor="ctr">
            <a:spAutoFit/>
          </a:bodyPr>
          <a:lstStyle/>
          <a:p>
            <a:pPr marR="0" lvl="0"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8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大都市における国と地方、広域自治体と基礎自治体のあり方について、公民連携や海外の取組事例も視野に、引き続き調査・知見収集</a:t>
            </a:r>
            <a:endParaRPr kumimoji="1" lang="en-US" altLang="ja-JP" sz="8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137" name="角丸四角形 136"/>
          <p:cNvSpPr/>
          <p:nvPr/>
        </p:nvSpPr>
        <p:spPr>
          <a:xfrm>
            <a:off x="6786358" y="5026407"/>
            <a:ext cx="324956" cy="3141137"/>
          </a:xfrm>
          <a:prstGeom prst="roundRect">
            <a:avLst>
              <a:gd name="adj" fmla="val 9101"/>
            </a:avLst>
          </a:prstGeom>
          <a:gradFill>
            <a:gsLst>
              <a:gs pos="0">
                <a:schemeClr val="accent1">
                  <a:lumMod val="40000"/>
                  <a:lumOff val="60000"/>
                </a:schemeClr>
              </a:gs>
              <a:gs pos="50000">
                <a:schemeClr val="accent1">
                  <a:lumMod val="40000"/>
                  <a:lumOff val="60000"/>
                </a:schemeClr>
              </a:gs>
              <a:gs pos="100000">
                <a:schemeClr val="accent1">
                  <a:lumMod val="40000"/>
                  <a:lumOff val="60000"/>
                </a:schemeClr>
              </a:gs>
            </a:gsLst>
          </a:gradFill>
          <a:ln>
            <a:solidFill>
              <a:srgbClr val="000000"/>
            </a:solidFill>
          </a:ln>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vert="eaVert"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50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府市一体を核に行政体制の整備</a:t>
            </a:r>
            <a:endParaRPr kumimoji="1" lang="en-US" altLang="ja-JP" sz="1000" b="1" i="0" u="none" strike="noStrike" kern="1200" cap="none" spc="50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140" name="角丸四角形 139"/>
          <p:cNvSpPr/>
          <p:nvPr/>
        </p:nvSpPr>
        <p:spPr>
          <a:xfrm>
            <a:off x="12001947" y="5026407"/>
            <a:ext cx="283790" cy="3185559"/>
          </a:xfrm>
          <a:prstGeom prst="roundRect">
            <a:avLst>
              <a:gd name="adj" fmla="val 9101"/>
            </a:avLst>
          </a:prstGeom>
          <a:gradFill>
            <a:gsLst>
              <a:gs pos="0">
                <a:schemeClr val="accent4">
                  <a:satMod val="105000"/>
                  <a:tint val="67000"/>
                  <a:lumMod val="90000"/>
                </a:schemeClr>
              </a:gs>
              <a:gs pos="50000">
                <a:schemeClr val="accent4">
                  <a:lumMod val="105000"/>
                  <a:satMod val="103000"/>
                  <a:tint val="73000"/>
                </a:schemeClr>
              </a:gs>
              <a:gs pos="100000">
                <a:schemeClr val="accent4">
                  <a:lumMod val="105000"/>
                  <a:satMod val="109000"/>
                  <a:tint val="81000"/>
                </a:schemeClr>
              </a:gs>
            </a:gsLst>
          </a:gradFill>
          <a:ln>
            <a:solidFill>
              <a:srgbClr val="000000"/>
            </a:solidFill>
          </a:ln>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vert="eaVert"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500" normalizeH="0" baseline="0" noProof="0" dirty="0" smtClean="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世界標準の都市機能の充実</a:t>
            </a:r>
            <a:endParaRPr kumimoji="1" lang="en-US" altLang="ja-JP" sz="1000" b="1" i="0" u="none" strike="noStrike" kern="1200" cap="none" spc="5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p:cNvSpPr txBox="1"/>
          <p:nvPr/>
        </p:nvSpPr>
        <p:spPr>
          <a:xfrm>
            <a:off x="7131043" y="5182730"/>
            <a:ext cx="1715246" cy="2200602"/>
          </a:xfrm>
          <a:prstGeom prst="rect">
            <a:avLst/>
          </a:prstGeom>
          <a:noFill/>
        </p:spPr>
        <p:txBody>
          <a:bodyPr wrap="square" rtlCol="0">
            <a:spAutoFit/>
          </a:bodyPr>
          <a:lstStyle/>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1000" b="1" i="0" u="sng"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大阪自らの取組</a:t>
            </a:r>
            <a:endParaRPr kumimoji="1" lang="en-US" altLang="ja-JP" sz="10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endParaRPr kumimoji="1" lang="en-US" altLang="ja-JP" sz="10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a:t>
            </a:r>
            <a:r>
              <a:rPr kumimoji="1" lang="ja-JP" altLang="en-US"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市一体</a:t>
            </a:r>
            <a:r>
              <a:rPr kumimoji="1" lang="ja-JP" altLang="en-US"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の強化</a:t>
            </a:r>
            <a:endParaRPr kumimoji="1" lang="en-US" altLang="ja-JP"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・統合機関等の機能強化</a:t>
            </a:r>
            <a:endPar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a:t>
            </a: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市一体</a:t>
            </a: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の政策強化</a:t>
            </a:r>
            <a:endPar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endParaRPr kumimoji="1" lang="en-US" altLang="ja-JP"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府域の基礎自治強化</a:t>
            </a:r>
            <a:endParaRPr kumimoji="1" lang="en-US" altLang="ja-JP"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・ブロック内の連携に加え</a:t>
            </a:r>
            <a:endPar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 大阪市・堺市と周辺市</a:t>
            </a:r>
            <a: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r>
            <a:b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との連携</a:t>
            </a:r>
            <a:endPar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・町村などの基礎自治機能 </a:t>
            </a:r>
            <a:r>
              <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
            </a:r>
            <a:br>
              <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br>
            <a:r>
              <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の</a:t>
            </a:r>
            <a:r>
              <a:rPr kumimoji="1" lang="ja-JP" altLang="en-US" sz="90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充実強化</a:t>
            </a:r>
            <a:endPar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府域を越える広域行政強化</a:t>
            </a:r>
            <a:endParaRPr kumimoji="1" lang="en-US" altLang="ja-JP" sz="900" b="0" i="0" u="dashLongHeavy"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・京阪神の連携強化</a:t>
            </a:r>
            <a:endParaRPr kumimoji="1" lang="en-US" altLang="ja-JP" sz="900" b="0"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sp>
        <p:nvSpPr>
          <p:cNvPr id="148" name="台形 147"/>
          <p:cNvSpPr/>
          <p:nvPr/>
        </p:nvSpPr>
        <p:spPr>
          <a:xfrm>
            <a:off x="7094794" y="8409550"/>
            <a:ext cx="4697132" cy="320833"/>
          </a:xfrm>
          <a:prstGeom prst="trapezoid">
            <a:avLst/>
          </a:prstGeom>
          <a:solidFill>
            <a:schemeClr val="bg1"/>
          </a:solidFill>
          <a:ln w="28575">
            <a:solidFill>
              <a:schemeClr val="tx1"/>
            </a:solidFill>
          </a:ln>
          <a:effectLst>
            <a:outerShdw blurRad="50800" dist="63500" dir="2700000" algn="tl" rotWithShape="0">
              <a:schemeClr val="tx1">
                <a:lumMod val="75000"/>
                <a:lumOff val="25000"/>
                <a:alpha val="9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大阪</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の強み</a:t>
            </a:r>
            <a:r>
              <a:rPr kumimoji="1" lang="ja-JP" altLang="en-US" sz="10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の再確認→更</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なる</a:t>
            </a:r>
            <a:r>
              <a:rPr kumimoji="1" lang="ja-JP" altLang="en-US" sz="10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強化</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新た</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a:t>
            </a:r>
            <a:r>
              <a:rPr kumimoji="1" lang="ja-JP" altLang="en-US" sz="10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強み</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grpSp>
        <p:nvGrpSpPr>
          <p:cNvPr id="149" name="グループ化 148"/>
          <p:cNvGrpSpPr/>
          <p:nvPr/>
        </p:nvGrpSpPr>
        <p:grpSpPr>
          <a:xfrm>
            <a:off x="10671589" y="8313981"/>
            <a:ext cx="1221444" cy="392571"/>
            <a:chOff x="-1413859" y="5103019"/>
            <a:chExt cx="1683170" cy="655589"/>
          </a:xfrm>
        </p:grpSpPr>
        <p:sp>
          <p:nvSpPr>
            <p:cNvPr id="150" name="楕円 149"/>
            <p:cNvSpPr>
              <a:spLocks/>
            </p:cNvSpPr>
            <p:nvPr/>
          </p:nvSpPr>
          <p:spPr>
            <a:xfrm>
              <a:off x="-1209472" y="5103019"/>
              <a:ext cx="1244070" cy="655589"/>
            </a:xfrm>
            <a:prstGeom prst="ellipse">
              <a:avLst/>
            </a:prstGeom>
            <a:solidFill>
              <a:schemeClr val="bg1">
                <a:lumMod val="95000"/>
              </a:schemeClr>
            </a:solidFill>
            <a:ln w="12700">
              <a:solidFill>
                <a:srgbClr val="000000"/>
              </a:solidFill>
            </a:ln>
            <a:effectLst>
              <a:outerShdw blurRad="139700" dist="63500" dir="5400000" algn="ctr" rotWithShape="0">
                <a:schemeClr val="bg1">
                  <a:lumMod val="50000"/>
                </a:schemeClr>
              </a:outerShdw>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51" name="正方形/長方形 150"/>
            <p:cNvSpPr/>
            <p:nvPr/>
          </p:nvSpPr>
          <p:spPr>
            <a:xfrm>
              <a:off x="-1413859" y="5215167"/>
              <a:ext cx="1683170" cy="383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東京とは異なる</a:t>
              </a:r>
              <a:r>
                <a:rPr kumimoji="0" lang="en-US" altLang="ja-JP"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r>
              <a:br>
                <a:rPr kumimoji="0" lang="en-US" altLang="ja-JP"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b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魅力の発信</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52" name="右矢印 151"/>
          <p:cNvSpPr/>
          <p:nvPr/>
        </p:nvSpPr>
        <p:spPr>
          <a:xfrm rot="16200000">
            <a:off x="8861455" y="7169267"/>
            <a:ext cx="262624" cy="186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3" name="曲折矢印 152"/>
          <p:cNvSpPr/>
          <p:nvPr/>
        </p:nvSpPr>
        <p:spPr>
          <a:xfrm rot="16200000">
            <a:off x="7684825" y="7323273"/>
            <a:ext cx="305878" cy="593232"/>
          </a:xfrm>
          <a:prstGeom prst="bentArrow">
            <a:avLst>
              <a:gd name="adj1" fmla="val 25000"/>
              <a:gd name="adj2" fmla="val 31293"/>
              <a:gd name="adj3" fmla="val 50000"/>
              <a:gd name="adj4"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64" name="山形 163"/>
          <p:cNvSpPr/>
          <p:nvPr/>
        </p:nvSpPr>
        <p:spPr>
          <a:xfrm>
            <a:off x="9621190" y="6926669"/>
            <a:ext cx="54159" cy="167501"/>
          </a:xfrm>
          <a:prstGeom prst="chevron">
            <a:avLst/>
          </a:prstGeom>
          <a:solidFill>
            <a:srgbClr val="41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165" name="山形 164"/>
          <p:cNvSpPr/>
          <p:nvPr/>
        </p:nvSpPr>
        <p:spPr>
          <a:xfrm flipH="1">
            <a:off x="9620927" y="6333259"/>
            <a:ext cx="54159" cy="167501"/>
          </a:xfrm>
          <a:prstGeom prst="chevron">
            <a:avLst/>
          </a:prstGeom>
          <a:solidFill>
            <a:srgbClr val="41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173" name="正方形/長方形 172"/>
          <p:cNvSpPr/>
          <p:nvPr/>
        </p:nvSpPr>
        <p:spPr>
          <a:xfrm>
            <a:off x="9807259" y="5151294"/>
            <a:ext cx="1813762" cy="246221"/>
          </a:xfrm>
          <a:prstGeom prst="rect">
            <a:avLst/>
          </a:prstGeom>
        </p:spPr>
        <p:txBody>
          <a:bodyPr wrap="square">
            <a:spAutoFit/>
          </a:bodyPr>
          <a:lstStyle/>
          <a:p>
            <a:pPr marL="174625" lvl="0" indent="-174625" defTabSz="914400" fontAlgn="base">
              <a:spcAft>
                <a:spcPct val="0"/>
              </a:spcAft>
              <a:tabLst>
                <a:tab pos="174625" algn="l"/>
              </a:tabLst>
              <a:defRPr/>
            </a:pP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チャレンジを後押しする機能</a:t>
            </a:r>
            <a:endParaRPr kumimoji="1" lang="en-US" altLang="ja-JP"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174" name="正方形/長方形 173"/>
          <p:cNvSpPr/>
          <p:nvPr/>
        </p:nvSpPr>
        <p:spPr>
          <a:xfrm>
            <a:off x="9815099" y="6168423"/>
            <a:ext cx="2141465" cy="400110"/>
          </a:xfrm>
          <a:prstGeom prst="rect">
            <a:avLst/>
          </a:prstGeom>
        </p:spPr>
        <p:txBody>
          <a:bodyPr wrap="square">
            <a:spAutoFit/>
          </a:bodyPr>
          <a:lstStyle/>
          <a:p>
            <a:pPr lvl="0" defTabSz="914400" fontAlgn="base">
              <a:spcAft>
                <a:spcPct val="0"/>
              </a:spcAft>
              <a:tabLst>
                <a:tab pos="174625" algn="l"/>
              </a:tabLst>
              <a:defRPr/>
            </a:pP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暮らしやすさ</a:t>
            </a:r>
            <a:r>
              <a:rPr kumimoji="1" lang="ja-JP" altLang="en-US" sz="1000" b="1" u="sng"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、働きやすさ、楽しさを高める</a:t>
            </a: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機能</a:t>
            </a:r>
            <a:endParaRPr kumimoji="1" lang="en-US" altLang="ja-JP"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175" name="正方形/長方形 174"/>
          <p:cNvSpPr/>
          <p:nvPr/>
        </p:nvSpPr>
        <p:spPr>
          <a:xfrm>
            <a:off x="9820848" y="7317090"/>
            <a:ext cx="1948811" cy="246221"/>
          </a:xfrm>
          <a:prstGeom prst="rect">
            <a:avLst/>
          </a:prstGeom>
        </p:spPr>
        <p:txBody>
          <a:bodyPr wrap="square">
            <a:spAutoFit/>
          </a:bodyPr>
          <a:lstStyle/>
          <a:p>
            <a:pPr marL="174625" lvl="0" indent="-174625" defTabSz="914400" fontAlgn="base">
              <a:spcAft>
                <a:spcPct val="0"/>
              </a:spcAft>
              <a:tabLst>
                <a:tab pos="174625" algn="l"/>
              </a:tabLst>
              <a:defRPr/>
            </a:pP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都市としてのベーシックな機能</a:t>
            </a:r>
            <a:endParaRPr kumimoji="1" lang="en-US" altLang="ja-JP"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240" name="角丸四角形 239"/>
          <p:cNvSpPr/>
          <p:nvPr/>
        </p:nvSpPr>
        <p:spPr>
          <a:xfrm>
            <a:off x="10465111" y="2461136"/>
            <a:ext cx="1854547" cy="2142915"/>
          </a:xfrm>
          <a:prstGeom prst="roundRect">
            <a:avLst>
              <a:gd name="adj" fmla="val 3132"/>
            </a:avLst>
          </a:prstGeom>
          <a:solidFill>
            <a:schemeClr val="bg1">
              <a:alpha val="94000"/>
            </a:schemeClr>
          </a:solidFill>
          <a:ln w="12700"/>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marL="100013" marR="0" lvl="0" indent="-100013" algn="l" defTabSz="914400" rtl="0" eaLnBrk="1" fontAlgn="base" latinLnBrk="0" hangingPunct="1">
              <a:lnSpc>
                <a:spcPct val="100000"/>
              </a:lnSpc>
              <a:spcBef>
                <a:spcPts val="600"/>
              </a:spcBef>
              <a:spcAft>
                <a:spcPct val="0"/>
              </a:spcAft>
              <a:buClrTx/>
              <a:buSzTx/>
              <a:buFontTx/>
              <a:buNone/>
              <a:tabLst/>
              <a:defRPr/>
            </a:pPr>
            <a:endParaRPr kumimoji="1" lang="en-US" altLang="ja-JP" sz="9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00013" marR="0" lvl="0" indent="-100013" algn="l" defTabSz="914400" rtl="0" eaLnBrk="1" fontAlgn="base" latinLnBrk="0" hangingPunct="1">
              <a:lnSpc>
                <a:spcPct val="100000"/>
              </a:lnSpc>
              <a:spcBef>
                <a:spcPts val="600"/>
              </a:spcBef>
              <a:spcAft>
                <a:spcPct val="0"/>
              </a:spcAft>
              <a:buClrTx/>
              <a:buSzTx/>
              <a:buFontTx/>
              <a:buNone/>
              <a:tabLst/>
              <a:defRPr/>
            </a:pPr>
            <a:endParaRPr kumimoji="1" lang="en-US" altLang="ja-JP" sz="9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41" name="テキスト ボックス 240"/>
          <p:cNvSpPr txBox="1"/>
          <p:nvPr/>
        </p:nvSpPr>
        <p:spPr>
          <a:xfrm>
            <a:off x="10541918" y="3173767"/>
            <a:ext cx="1690344" cy="461665"/>
          </a:xfrm>
          <a:prstGeom prst="rect">
            <a:avLst/>
          </a:prstGeom>
          <a:solidFill>
            <a:schemeClr val="bg1"/>
          </a:solidFill>
          <a:ln>
            <a:solidFill>
              <a:schemeClr val="tx1"/>
            </a:solidFill>
            <a:prstDash val="dash"/>
          </a:ln>
        </p:spPr>
        <p:txBody>
          <a:bodyPr wrap="square" rtlCol="0" anchor="ctr">
            <a:spAutoFit/>
          </a:bodyPr>
          <a:lstStyle/>
          <a:p>
            <a:pPr marL="100013" marR="0" lvl="0" indent="-100013" algn="l" defTabSz="914400" rtl="0" eaLnBrk="1" fontAlgn="base" latinLnBrk="0" hangingPunct="1">
              <a:lnSpc>
                <a:spcPct val="100000"/>
              </a:lnSpc>
              <a:spcBef>
                <a:spcPts val="600"/>
              </a:spcBef>
              <a:spcAft>
                <a:spcPct val="0"/>
              </a:spcAft>
              <a:buClrTx/>
              <a:buSzTx/>
              <a:buFontTx/>
              <a:buNone/>
              <a:tabLst/>
              <a:defRPr/>
            </a:pP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健康・医療関連分野</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グリーン関連分野」を</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ターゲットに、イノベーションを創出</a:t>
            </a:r>
            <a:endParaRPr kumimoji="1" lang="en-US" altLang="ja-JP"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42" name="テキスト ボックス 241"/>
          <p:cNvSpPr txBox="1"/>
          <p:nvPr/>
        </p:nvSpPr>
        <p:spPr>
          <a:xfrm>
            <a:off x="10532770" y="2728936"/>
            <a:ext cx="1693142" cy="338554"/>
          </a:xfrm>
          <a:prstGeom prst="rect">
            <a:avLst/>
          </a:prstGeom>
          <a:solidFill>
            <a:schemeClr val="bg1"/>
          </a:solidFill>
          <a:ln>
            <a:solidFill>
              <a:schemeClr val="tx1"/>
            </a:solidFill>
            <a:prstDash val="dash"/>
          </a:ln>
        </p:spPr>
        <p:txBody>
          <a:bodyPr wrap="square" rtlCol="0" anchor="ctr">
            <a:spAutoFit/>
          </a:bodyPr>
          <a:lstStyle/>
          <a:p>
            <a:pPr marL="100013" lvl="0" indent="-100013" defTabSz="914400" fontAlgn="base">
              <a:spcBef>
                <a:spcPts val="600"/>
              </a:spcBef>
              <a:spcAft>
                <a:spcPct val="0"/>
              </a:spcAft>
              <a:defRPr/>
            </a:pP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800" dirty="0" smtClean="0">
                <a:latin typeface="BIZ UDPゴシック" panose="020B0400000000000000" pitchFamily="50" charset="-128"/>
                <a:ea typeface="BIZ UDPゴシック" panose="020B0400000000000000" pitchFamily="50" charset="-128"/>
              </a:rPr>
              <a:t>大阪人</a:t>
            </a:r>
            <a:r>
              <a:rPr kumimoji="1" lang="ja-JP" altLang="en-US" sz="800" dirty="0">
                <a:latin typeface="BIZ UDPゴシック" panose="020B0400000000000000" pitchFamily="50" charset="-128"/>
                <a:ea typeface="BIZ UDPゴシック" panose="020B0400000000000000" pitchFamily="50" charset="-128"/>
              </a:rPr>
              <a:t>気質を生かしたスタートアップの創出→成長の加速支援</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43" name="テキスト ボックス 242"/>
          <p:cNvSpPr txBox="1"/>
          <p:nvPr/>
        </p:nvSpPr>
        <p:spPr>
          <a:xfrm>
            <a:off x="10569366" y="4157261"/>
            <a:ext cx="1698670" cy="338554"/>
          </a:xfrm>
          <a:prstGeom prst="rect">
            <a:avLst/>
          </a:prstGeom>
          <a:solidFill>
            <a:schemeClr val="bg1"/>
          </a:solidFill>
          <a:ln>
            <a:solidFill>
              <a:schemeClr val="tx1"/>
            </a:solidFill>
            <a:prstDash val="dash"/>
          </a:ln>
        </p:spPr>
        <p:txBody>
          <a:bodyPr wrap="square" rtlCol="0" anchor="ctr">
            <a:spAutoFit/>
          </a:bodyPr>
          <a:lstStyle/>
          <a:p>
            <a:pPr marL="100013" marR="0" lvl="0" indent="-100013" algn="l" defTabSz="914400" rtl="0" eaLnBrk="1" fontAlgn="base" latinLnBrk="0" hangingPunct="1">
              <a:lnSpc>
                <a:spcPct val="100000"/>
              </a:lnSpc>
              <a:spcBef>
                <a:spcPts val="600"/>
              </a:spcBef>
              <a:spcAft>
                <a:spcPct val="0"/>
              </a:spcAft>
              <a:buClrTx/>
              <a:buSzTx/>
              <a:buFontTx/>
              <a:buNone/>
              <a:tabLst/>
              <a:defRPr/>
            </a:pP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中</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小企業</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の新た</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挑戦と万博レガシーの継承</a:t>
            </a:r>
            <a:endPar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44" name="角丸四角形 243"/>
          <p:cNvSpPr/>
          <p:nvPr/>
        </p:nvSpPr>
        <p:spPr>
          <a:xfrm>
            <a:off x="10523251" y="2514454"/>
            <a:ext cx="1711283" cy="1459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245" name="テキスト ボックス 244"/>
          <p:cNvSpPr txBox="1"/>
          <p:nvPr/>
        </p:nvSpPr>
        <p:spPr>
          <a:xfrm>
            <a:off x="10528886" y="2483459"/>
            <a:ext cx="1630336" cy="226591"/>
          </a:xfrm>
          <a:prstGeom prst="rect">
            <a:avLst/>
          </a:prstGeom>
          <a:noFill/>
        </p:spPr>
        <p:txBody>
          <a:bodyPr wrap="square" lIns="36000" tIns="36000" rIns="36000" bIns="36000" rtlCol="0" anchor="ctr">
            <a:spAutoFit/>
          </a:bodyPr>
          <a:lstStyle/>
          <a:p>
            <a:pPr marL="174625" marR="0" lvl="0" indent="-174625" algn="ctr" defTabSz="914400" rtl="0" eaLnBrk="1" fontAlgn="base" latinLnBrk="0" hangingPunct="1">
              <a:lnSpc>
                <a:spcPts val="1200"/>
              </a:lnSpc>
              <a:spcBef>
                <a:spcPts val="0"/>
              </a:spcBef>
              <a:spcAft>
                <a:spcPct val="0"/>
              </a:spcAft>
              <a:buClrTx/>
              <a:buSzTx/>
              <a:buFontTx/>
              <a:buNone/>
              <a:tabLst>
                <a:tab pos="174625" algn="l"/>
              </a:tabLst>
              <a:defRPr/>
            </a:pPr>
            <a:r>
              <a:rPr kumimoji="1" lang="ja-JP" altLang="en-US" sz="900" b="1" dirty="0">
                <a:latin typeface="BIZ UDPゴシック" panose="020B0400000000000000" pitchFamily="50" charset="-128"/>
                <a:ea typeface="BIZ UDPゴシック" panose="020B0400000000000000" pitchFamily="50" charset="-128"/>
              </a:rPr>
              <a:t>チャレンジ</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を促す経済政策</a:t>
            </a:r>
            <a:endPar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246" name="テキスト ボックス 245"/>
          <p:cNvSpPr txBox="1"/>
          <p:nvPr/>
        </p:nvSpPr>
        <p:spPr>
          <a:xfrm>
            <a:off x="10557646" y="3728132"/>
            <a:ext cx="1693142" cy="338554"/>
          </a:xfrm>
          <a:prstGeom prst="rect">
            <a:avLst/>
          </a:prstGeom>
          <a:solidFill>
            <a:schemeClr val="bg1"/>
          </a:solidFill>
          <a:ln>
            <a:solidFill>
              <a:schemeClr val="tx1"/>
            </a:solidFill>
            <a:prstDash val="dash"/>
          </a:ln>
        </p:spPr>
        <p:txBody>
          <a:bodyPr wrap="square" rtlCol="0" anchor="ctr">
            <a:spAutoFit/>
          </a:bodyPr>
          <a:lstStyle/>
          <a:p>
            <a:pPr marL="100013" lvl="0" indent="-100013" defTabSz="914400" fontAlgn="base">
              <a:spcBef>
                <a:spcPts val="600"/>
              </a:spcBef>
              <a:spcAft>
                <a:spcPct val="0"/>
              </a:spcAft>
              <a:defRPr/>
            </a:pPr>
            <a:r>
              <a:rPr kumimoji="1" lang="ja-JP" altLang="en-US" sz="800" dirty="0" smtClean="0">
                <a:latin typeface="BIZ UDPゴシック" panose="020B0400000000000000" pitchFamily="50" charset="-128"/>
                <a:ea typeface="BIZ UDPゴシック" panose="020B0400000000000000" pitchFamily="50" charset="-128"/>
              </a:rPr>
              <a:t>・ 多様</a:t>
            </a:r>
            <a:r>
              <a:rPr kumimoji="1" lang="ja-JP" altLang="en-US" sz="800" dirty="0">
                <a:latin typeface="BIZ UDPゴシック" panose="020B0400000000000000" pitchFamily="50" charset="-128"/>
                <a:ea typeface="BIZ UDPゴシック" panose="020B0400000000000000" pitchFamily="50" charset="-128"/>
              </a:rPr>
              <a:t>な観光</a:t>
            </a:r>
            <a:r>
              <a:rPr kumimoji="1" lang="ja-JP" altLang="en-US" sz="800" dirty="0" smtClean="0">
                <a:latin typeface="BIZ UDPゴシック" panose="020B0400000000000000" pitchFamily="50" charset="-128"/>
                <a:ea typeface="BIZ UDPゴシック" panose="020B0400000000000000" pitchFamily="50" charset="-128"/>
              </a:rPr>
              <a:t>産業の発展</a:t>
            </a:r>
            <a:r>
              <a:rPr kumimoji="1" lang="en-US" altLang="ja-JP" sz="800" dirty="0">
                <a:latin typeface="BIZ UDPゴシック" panose="020B0400000000000000" pitchFamily="50" charset="-128"/>
                <a:ea typeface="BIZ UDPゴシック" panose="020B0400000000000000" pitchFamily="50" charset="-128"/>
              </a:rPr>
              <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smtClean="0">
                <a:latin typeface="BIZ UDPゴシック" panose="020B0400000000000000" pitchFamily="50" charset="-128"/>
                <a:ea typeface="BIZ UDPゴシック" panose="020B0400000000000000" pitchFamily="50" charset="-128"/>
              </a:rPr>
              <a:t>（ヘルスツーリズム、</a:t>
            </a:r>
            <a:r>
              <a:rPr kumimoji="1" lang="en-US" altLang="ja-JP" sz="800" dirty="0" smtClean="0">
                <a:latin typeface="BIZ UDPゴシック" panose="020B0400000000000000" pitchFamily="50" charset="-128"/>
                <a:ea typeface="BIZ UDPゴシック" panose="020B0400000000000000" pitchFamily="50" charset="-128"/>
              </a:rPr>
              <a:t>MICE</a:t>
            </a:r>
            <a:r>
              <a:rPr kumimoji="1" lang="ja-JP" altLang="en-US" sz="800" dirty="0" smtClean="0">
                <a:latin typeface="BIZ UDPゴシック" panose="020B0400000000000000" pitchFamily="50" charset="-128"/>
                <a:ea typeface="BIZ UDPゴシック" panose="020B0400000000000000" pitchFamily="50" charset="-128"/>
              </a:rPr>
              <a:t>等）</a:t>
            </a:r>
            <a:endPar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234" name="グループ化 233"/>
          <p:cNvGrpSpPr/>
          <p:nvPr/>
        </p:nvGrpSpPr>
        <p:grpSpPr>
          <a:xfrm>
            <a:off x="11389927" y="4728071"/>
            <a:ext cx="681877" cy="435087"/>
            <a:chOff x="-1518778" y="4944383"/>
            <a:chExt cx="1445955" cy="820951"/>
          </a:xfrm>
          <a:solidFill>
            <a:schemeClr val="bg1"/>
          </a:solidFill>
        </p:grpSpPr>
        <p:sp>
          <p:nvSpPr>
            <p:cNvPr id="235" name="楕円 234"/>
            <p:cNvSpPr>
              <a:spLocks/>
            </p:cNvSpPr>
            <p:nvPr/>
          </p:nvSpPr>
          <p:spPr>
            <a:xfrm>
              <a:off x="-1384979" y="4944383"/>
              <a:ext cx="1200299" cy="820951"/>
            </a:xfrm>
            <a:prstGeom prst="ellipse">
              <a:avLst/>
            </a:prstGeom>
            <a:grp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6" name="正方形/長方形 235"/>
            <p:cNvSpPr/>
            <p:nvPr/>
          </p:nvSpPr>
          <p:spPr>
            <a:xfrm>
              <a:off x="-1518778" y="5138418"/>
              <a:ext cx="1445955" cy="319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mn-cs"/>
                </a:rPr>
                <a:t>ＩＲ</a:t>
              </a:r>
              <a:endParaRPr kumimoji="0" lang="en-US" altLang="ja-JP"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237" name="グループ化 236"/>
          <p:cNvGrpSpPr/>
          <p:nvPr/>
        </p:nvGrpSpPr>
        <p:grpSpPr>
          <a:xfrm>
            <a:off x="10645871" y="4703755"/>
            <a:ext cx="967029" cy="457203"/>
            <a:chOff x="-1702928" y="4992813"/>
            <a:chExt cx="1928515" cy="792000"/>
          </a:xfrm>
          <a:solidFill>
            <a:schemeClr val="bg1"/>
          </a:solidFill>
        </p:grpSpPr>
        <p:sp>
          <p:nvSpPr>
            <p:cNvPr id="238" name="楕円 237"/>
            <p:cNvSpPr>
              <a:spLocks/>
            </p:cNvSpPr>
            <p:nvPr/>
          </p:nvSpPr>
          <p:spPr>
            <a:xfrm>
              <a:off x="-1355053" y="4992813"/>
              <a:ext cx="1244070" cy="792000"/>
            </a:xfrm>
            <a:prstGeom prst="ellipse">
              <a:avLst/>
            </a:prstGeom>
            <a:grp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9" name="正方形/長方形 238"/>
            <p:cNvSpPr/>
            <p:nvPr/>
          </p:nvSpPr>
          <p:spPr>
            <a:xfrm>
              <a:off x="-1702928" y="5215808"/>
              <a:ext cx="1928515" cy="319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大阪・関西</a:t>
              </a:r>
              <a:endParaRPr kumimoji="0" lang="en-US" altLang="ja-JP" sz="800" b="1" i="0" u="none" strike="noStrike" kern="12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万博</a:t>
              </a:r>
              <a:endParaRPr kumimoji="0" lang="en-US" altLang="ja-JP"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249" name="テキスト ボックス 248"/>
          <p:cNvSpPr txBox="1"/>
          <p:nvPr/>
        </p:nvSpPr>
        <p:spPr>
          <a:xfrm>
            <a:off x="12433363" y="1343857"/>
            <a:ext cx="353943" cy="3328653"/>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都市</a:t>
            </a:r>
            <a:r>
              <a:rPr kumimoji="1" lang="ja-JP" altLang="en-US" sz="11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ブランド</a:t>
            </a:r>
            <a:r>
              <a:rPr kumimoji="1" lang="ja-JP" altLang="en-US" sz="11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向上</a:t>
            </a:r>
          </a:p>
        </p:txBody>
      </p:sp>
      <p:sp>
        <p:nvSpPr>
          <p:cNvPr id="136" name="二等辺三角形 135"/>
          <p:cNvSpPr/>
          <p:nvPr/>
        </p:nvSpPr>
        <p:spPr>
          <a:xfrm rot="10800000">
            <a:off x="4724405" y="6285855"/>
            <a:ext cx="1142176" cy="148826"/>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8" name="楕円 137"/>
          <p:cNvSpPr/>
          <p:nvPr/>
        </p:nvSpPr>
        <p:spPr>
          <a:xfrm>
            <a:off x="4535351" y="6726971"/>
            <a:ext cx="1541919" cy="3598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u="sng" strike="noStrike" kern="1200" cap="none" spc="0" normalizeH="0" baseline="0" noProof="0" dirty="0" smtClean="0">
                <a:ln w="3175">
                  <a:noFill/>
                </a:ln>
                <a:solidFill>
                  <a:schemeClr val="tx1"/>
                </a:solidFill>
                <a:effectLst/>
                <a:uLnTx/>
                <a:uFillTx/>
                <a:latin typeface="BIZ UDゴシック" panose="020B0400000000000000" pitchFamily="49" charset="-128"/>
                <a:ea typeface="BIZ UDゴシック" panose="020B0400000000000000" pitchFamily="49" charset="-128"/>
                <a:cs typeface="+mn-cs"/>
              </a:rPr>
              <a:t>道州制の実現へ</a:t>
            </a:r>
            <a:endParaRPr kumimoji="1" lang="en-US" altLang="ja-JP" sz="750" b="0" u="sng" strike="noStrike" kern="1200" cap="none" spc="0" normalizeH="0" baseline="0" noProof="0" dirty="0">
              <a:ln w="3175">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39" name="楕円 138"/>
          <p:cNvSpPr/>
          <p:nvPr/>
        </p:nvSpPr>
        <p:spPr>
          <a:xfrm>
            <a:off x="2617470" y="7275743"/>
            <a:ext cx="2446544" cy="3598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i="0" u="sng" strike="noStrike" kern="1200" cap="none" spc="0" normalizeH="0" baseline="0" noProof="0" dirty="0" smtClean="0">
                <a:ln w="3175">
                  <a:noFill/>
                </a:ln>
                <a:solidFill>
                  <a:prstClr val="black"/>
                </a:solidFill>
                <a:effectLst/>
                <a:uLnTx/>
                <a:uFillTx/>
                <a:latin typeface="BIZ UDゴシック" panose="020B0400000000000000" pitchFamily="49" charset="-128"/>
                <a:ea typeface="BIZ UDゴシック" panose="020B0400000000000000" pitchFamily="49" charset="-128"/>
                <a:cs typeface="+mn-cs"/>
              </a:rPr>
              <a:t>大阪・関西の行政体制整備に</a:t>
            </a:r>
            <a:r>
              <a:rPr kumimoji="1" lang="ja-JP" altLang="en-US" sz="750" b="0" i="0" u="sng" strike="noStrike" kern="1200" cap="none" spc="0" normalizeH="0" baseline="0" noProof="0" dirty="0">
                <a:ln w="3175">
                  <a:noFill/>
                </a:ln>
                <a:solidFill>
                  <a:prstClr val="black"/>
                </a:solidFill>
                <a:effectLst/>
                <a:uLnTx/>
                <a:uFillTx/>
                <a:latin typeface="BIZ UDゴシック" panose="020B0400000000000000" pitchFamily="49" charset="-128"/>
                <a:ea typeface="BIZ UDゴシック" panose="020B0400000000000000" pitchFamily="49" charset="-128"/>
                <a:cs typeface="+mn-cs"/>
              </a:rPr>
              <a:t>目処</a:t>
            </a:r>
            <a:endParaRPr kumimoji="1" lang="en-US" altLang="ja-JP" sz="750" b="0" i="0" u="sng" strike="noStrike" kern="1200" cap="none" spc="0" normalizeH="0" baseline="0" noProof="0" dirty="0" smtClean="0">
              <a:ln w="3175">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smtClean="0">
                <a:ln w="3175">
                  <a:noFill/>
                </a:ln>
                <a:solidFill>
                  <a:prstClr val="black"/>
                </a:solidFill>
                <a:effectLst/>
                <a:uLnTx/>
                <a:uFillTx/>
                <a:latin typeface="BIZ UDゴシック" panose="020B0400000000000000" pitchFamily="49" charset="-128"/>
                <a:ea typeface="BIZ UDゴシック" panose="020B0400000000000000" pitchFamily="49" charset="-128"/>
                <a:cs typeface="+mn-cs"/>
              </a:rPr>
              <a:t>（広域行政、基礎自治）</a:t>
            </a:r>
            <a:endParaRPr kumimoji="1" lang="en-US" altLang="ja-JP" sz="750" b="0" i="0" u="none" strike="noStrike" kern="1200" cap="none" spc="0" normalizeH="0" baseline="0" noProof="0" dirty="0">
              <a:ln w="3175">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2" name="正方形/長方形 141"/>
          <p:cNvSpPr/>
          <p:nvPr/>
        </p:nvSpPr>
        <p:spPr>
          <a:xfrm>
            <a:off x="4410901" y="6922214"/>
            <a:ext cx="1799457" cy="20774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50" b="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（関西外地域にも拠点）</a:t>
            </a:r>
            <a:endParaRPr kumimoji="0" lang="ja-JP" altLang="en-US" sz="750" b="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43" name="正方形/長方形 142"/>
          <p:cNvSpPr/>
          <p:nvPr/>
        </p:nvSpPr>
        <p:spPr>
          <a:xfrm>
            <a:off x="6772415" y="2487102"/>
            <a:ext cx="3488657" cy="2126334"/>
          </a:xfrm>
          <a:prstGeom prst="rect">
            <a:avLst/>
          </a:prstGeom>
          <a:solidFill>
            <a:srgbClr val="5B9BD5">
              <a:lumMod val="20000"/>
              <a:lumOff val="80000"/>
            </a:srgbClr>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smtClean="0">
              <a:ln>
                <a:noFill/>
              </a:ln>
              <a:solidFill>
                <a:prstClr val="black"/>
              </a:solidFill>
              <a:effectLst/>
              <a:uLnTx/>
              <a:uFillTx/>
              <a:latin typeface="Meiryo UI"/>
              <a:ea typeface="Meiryo UI"/>
              <a:cs typeface="+mn-cs"/>
            </a:endParaRPr>
          </a:p>
        </p:txBody>
      </p:sp>
      <p:grpSp>
        <p:nvGrpSpPr>
          <p:cNvPr id="144" name="グループ化 143"/>
          <p:cNvGrpSpPr/>
          <p:nvPr/>
        </p:nvGrpSpPr>
        <p:grpSpPr>
          <a:xfrm>
            <a:off x="7929020" y="2795725"/>
            <a:ext cx="1196364" cy="1073499"/>
            <a:chOff x="3574965" y="2137976"/>
            <a:chExt cx="2589815" cy="3572620"/>
          </a:xfrm>
        </p:grpSpPr>
        <p:sp>
          <p:nvSpPr>
            <p:cNvPr id="145" name="左カーブ矢印 144"/>
            <p:cNvSpPr/>
            <p:nvPr/>
          </p:nvSpPr>
          <p:spPr>
            <a:xfrm rot="16200000">
              <a:off x="4408430" y="1358615"/>
              <a:ext cx="976990" cy="2535711"/>
            </a:xfrm>
            <a:prstGeom prst="curvedLeftArrow">
              <a:avLst/>
            </a:prstGeom>
            <a:solidFill>
              <a:srgbClr val="4472C4"/>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smtClean="0">
                <a:ln>
                  <a:noFill/>
                </a:ln>
                <a:effectLst/>
                <a:uLnTx/>
                <a:uFillTx/>
                <a:latin typeface="Meiryo UI"/>
                <a:ea typeface="Meiryo UI"/>
                <a:cs typeface="+mn-cs"/>
              </a:endParaRPr>
            </a:p>
          </p:txBody>
        </p:sp>
        <p:sp>
          <p:nvSpPr>
            <p:cNvPr id="146" name="左カーブ矢印 145"/>
            <p:cNvSpPr/>
            <p:nvPr/>
          </p:nvSpPr>
          <p:spPr>
            <a:xfrm rot="5400000">
              <a:off x="4354326" y="3954245"/>
              <a:ext cx="976990" cy="2535711"/>
            </a:xfrm>
            <a:prstGeom prst="curvedLeftArrow">
              <a:avLst/>
            </a:prstGeom>
            <a:solidFill>
              <a:srgbClr val="4472C4"/>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smtClean="0">
                <a:ln>
                  <a:noFill/>
                </a:ln>
                <a:effectLst/>
                <a:uLnTx/>
                <a:uFillTx/>
                <a:latin typeface="Meiryo UI"/>
                <a:ea typeface="Meiryo UI"/>
                <a:cs typeface="+mn-cs"/>
              </a:endParaRPr>
            </a:p>
          </p:txBody>
        </p:sp>
      </p:grpSp>
      <p:sp>
        <p:nvSpPr>
          <p:cNvPr id="147" name="角丸四角形 146"/>
          <p:cNvSpPr/>
          <p:nvPr/>
        </p:nvSpPr>
        <p:spPr>
          <a:xfrm>
            <a:off x="6842210" y="2751548"/>
            <a:ext cx="981733" cy="1101884"/>
          </a:xfrm>
          <a:prstGeom prst="roundRect">
            <a:avLst/>
          </a:prstGeom>
          <a:solidFill>
            <a:sysClr val="window" lastClr="FFFFFF"/>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dirty="0" smtClean="0">
              <a:ln>
                <a:noFill/>
              </a:ln>
              <a:effectLst/>
              <a:uLnTx/>
              <a:uFillTx/>
              <a:latin typeface="Meiryo UI"/>
              <a:ea typeface="Meiryo UI"/>
              <a:cs typeface="+mn-cs"/>
            </a:endParaRPr>
          </a:p>
        </p:txBody>
      </p:sp>
      <p:sp>
        <p:nvSpPr>
          <p:cNvPr id="154" name="正方形/長方形 153"/>
          <p:cNvSpPr/>
          <p:nvPr/>
        </p:nvSpPr>
        <p:spPr>
          <a:xfrm>
            <a:off x="6614160" y="2906651"/>
            <a:ext cx="1467609" cy="38392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チャレンジの</a:t>
            </a:r>
            <a:r>
              <a:rPr kumimoji="0" lang="en-US" altLang="ja-JP"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r>
            <a:br>
              <a:rPr kumimoji="0" lang="en-US" altLang="ja-JP"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br>
            <a:r>
              <a:rPr kumimoji="0" lang="ja-JP" altLang="en-US"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後押し</a:t>
            </a:r>
            <a:endPar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55" name="正方形/長方形 154"/>
          <p:cNvSpPr/>
          <p:nvPr/>
        </p:nvSpPr>
        <p:spPr>
          <a:xfrm>
            <a:off x="6070432" y="3333371"/>
            <a:ext cx="2499194" cy="38392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ビジネス環境等</a:t>
            </a:r>
            <a:endParaRPr kumimoji="0" lang="en-US" altLang="ja-JP"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56" name="角丸四角形 155"/>
          <p:cNvSpPr/>
          <p:nvPr/>
        </p:nvSpPr>
        <p:spPr>
          <a:xfrm>
            <a:off x="9213209" y="2760289"/>
            <a:ext cx="981733" cy="1101884"/>
          </a:xfrm>
          <a:prstGeom prst="roundRect">
            <a:avLst/>
          </a:prstGeom>
          <a:solidFill>
            <a:sysClr val="window" lastClr="FFFFFF"/>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dirty="0" smtClean="0">
              <a:ln>
                <a:noFill/>
              </a:ln>
              <a:effectLst/>
              <a:uLnTx/>
              <a:uFillTx/>
              <a:latin typeface="Meiryo UI"/>
              <a:ea typeface="Meiryo UI"/>
              <a:cs typeface="+mn-cs"/>
            </a:endParaRPr>
          </a:p>
        </p:txBody>
      </p:sp>
      <p:sp>
        <p:nvSpPr>
          <p:cNvPr id="157" name="正方形/長方形 156"/>
          <p:cNvSpPr/>
          <p:nvPr/>
        </p:nvSpPr>
        <p:spPr>
          <a:xfrm>
            <a:off x="9177241" y="2991212"/>
            <a:ext cx="1277477" cy="383927"/>
          </a:xfrm>
          <a:prstGeom prst="rect">
            <a:avLst/>
          </a:prstGeom>
          <a:noFill/>
          <a:ln w="12700" cap="flat" cmpd="sng" algn="ctr">
            <a:noFill/>
            <a:prstDash val="solid"/>
            <a:miter lim="800000"/>
          </a:ln>
          <a:effectLst/>
        </p:spPr>
        <p:txBody>
          <a:bodyPr lIns="180000" rIns="180000" bIns="0" rtlCol="0" anchor="ctr"/>
          <a:lstStyle/>
          <a:p>
            <a:pPr marL="0" marR="0" lvl="0" indent="0" defTabSz="914400" rtl="0" eaLnBrk="1" fontAlgn="auto" latinLnBrk="0" hangingPunct="1">
              <a:lnSpc>
                <a:spcPts val="15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暮らしやすさ</a:t>
            </a:r>
            <a:r>
              <a:rPr kumimoji="0" lang="en-US" altLang="ja-JP"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r>
            <a:br>
              <a:rPr kumimoji="0" lang="en-US" altLang="ja-JP"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br>
            <a:r>
              <a:rPr kumimoji="0" lang="ja-JP" altLang="en-US"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働きやすさ</a:t>
            </a:r>
            <a:r>
              <a:rPr kumimoji="0" lang="en-US" altLang="ja-JP"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r>
            <a:br>
              <a:rPr kumimoji="0" lang="en-US" altLang="ja-JP"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br>
            <a:r>
              <a:rPr kumimoji="0" lang="ja-JP" altLang="en-US"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楽しさ</a:t>
            </a:r>
            <a:endPar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1" name="正方形/長方形 160"/>
          <p:cNvSpPr/>
          <p:nvPr/>
        </p:nvSpPr>
        <p:spPr>
          <a:xfrm>
            <a:off x="8467559" y="3427825"/>
            <a:ext cx="2499194" cy="38392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ウェルビーイング</a:t>
            </a:r>
            <a:r>
              <a:rPr kumimoji="0" lang="en-US" altLang="ja-JP" sz="800" kern="0" dirty="0">
                <a:latin typeface="BIZ UDゴシック" panose="020B0400000000000000" pitchFamily="49" charset="-128"/>
                <a:ea typeface="BIZ UDゴシック" panose="020B0400000000000000" pitchFamily="49" charset="-128"/>
              </a:rPr>
              <a:t/>
            </a:r>
            <a:br>
              <a:rPr kumimoji="0" lang="en-US" altLang="ja-JP" sz="800" kern="0" dirty="0">
                <a:latin typeface="BIZ UDゴシック" panose="020B0400000000000000" pitchFamily="49" charset="-128"/>
                <a:ea typeface="BIZ UDゴシック" panose="020B0400000000000000" pitchFamily="49" charset="-128"/>
              </a:rPr>
            </a:br>
            <a:r>
              <a:rPr kumimoji="0" lang="ja-JP" altLang="en-US" sz="800" kern="0" dirty="0" smtClean="0">
                <a:latin typeface="BIZ UDゴシック" panose="020B0400000000000000" pitchFamily="49" charset="-128"/>
                <a:ea typeface="BIZ UDゴシック" panose="020B0400000000000000" pitchFamily="49" charset="-128"/>
              </a:rPr>
              <a:t>社会課題解決</a:t>
            </a:r>
            <a:endParaRPr kumimoji="0" lang="en-US" altLang="ja-JP" sz="800" kern="0" noProof="0" dirty="0">
              <a:latin typeface="BIZ UDゴシック" panose="020B0400000000000000" pitchFamily="49" charset="-128"/>
              <a:ea typeface="BIZ UDゴシック" panose="020B0400000000000000" pitchFamily="49" charset="-128"/>
            </a:endParaRPr>
          </a:p>
        </p:txBody>
      </p:sp>
      <p:sp>
        <p:nvSpPr>
          <p:cNvPr id="162" name="大かっこ 161"/>
          <p:cNvSpPr/>
          <p:nvPr/>
        </p:nvSpPr>
        <p:spPr>
          <a:xfrm>
            <a:off x="6922945" y="3397204"/>
            <a:ext cx="839290" cy="322077"/>
          </a:xfrm>
          <a:prstGeom prst="bracketPair">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effectLst/>
              <a:uLnTx/>
              <a:uFillTx/>
              <a:latin typeface="Meiryo UI"/>
              <a:ea typeface="Meiryo UI"/>
              <a:cs typeface="+mn-cs"/>
            </a:endParaRPr>
          </a:p>
        </p:txBody>
      </p:sp>
      <p:sp>
        <p:nvSpPr>
          <p:cNvPr id="163" name="大かっこ 162"/>
          <p:cNvSpPr/>
          <p:nvPr/>
        </p:nvSpPr>
        <p:spPr>
          <a:xfrm>
            <a:off x="9280252" y="3485295"/>
            <a:ext cx="873807" cy="322077"/>
          </a:xfrm>
          <a:prstGeom prst="bracketPair">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effectLst/>
              <a:uLnTx/>
              <a:uFillTx/>
              <a:latin typeface="Meiryo UI"/>
              <a:ea typeface="Meiryo UI"/>
              <a:cs typeface="+mn-cs"/>
            </a:endParaRPr>
          </a:p>
        </p:txBody>
      </p:sp>
      <p:sp>
        <p:nvSpPr>
          <p:cNvPr id="166" name="正方形/長方形 165"/>
          <p:cNvSpPr/>
          <p:nvPr/>
        </p:nvSpPr>
        <p:spPr>
          <a:xfrm>
            <a:off x="7966310" y="3236665"/>
            <a:ext cx="1280693"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・女性が活躍できる</a:t>
            </a:r>
            <a:endParaRPr kumimoji="0" lang="en-US" altLang="ja-JP"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7" name="正方形/長方形 166"/>
          <p:cNvSpPr/>
          <p:nvPr/>
        </p:nvSpPr>
        <p:spPr>
          <a:xfrm>
            <a:off x="7748637" y="3067115"/>
            <a:ext cx="1747404"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kern="0" noProof="0" dirty="0">
                <a:latin typeface="BIZ UDゴシック" panose="020B0400000000000000" pitchFamily="49" charset="-128"/>
                <a:ea typeface="BIZ UDゴシック" panose="020B0400000000000000" pitchFamily="49" charset="-128"/>
              </a:rPr>
              <a:t>若者</a:t>
            </a:r>
            <a:r>
              <a:rPr kumimoji="0" lang="ja-JP" altLang="en-US" sz="900" kern="0" noProof="0" dirty="0" smtClean="0">
                <a:latin typeface="BIZ UDゴシック" panose="020B0400000000000000" pitchFamily="49" charset="-128"/>
                <a:ea typeface="BIZ UDゴシック" panose="020B0400000000000000" pitchFamily="49" charset="-128"/>
              </a:rPr>
              <a:t>がチャレンジ</a:t>
            </a:r>
            <a:r>
              <a:rPr kumimoji="0" lang="ja-JP" altLang="en-US"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できる</a:t>
            </a:r>
            <a:endParaRPr kumimoji="0" lang="en-US" altLang="ja-JP"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8" name="正方形/長方形 167"/>
          <p:cNvSpPr/>
          <p:nvPr/>
        </p:nvSpPr>
        <p:spPr>
          <a:xfrm>
            <a:off x="7966628" y="3425246"/>
            <a:ext cx="1280693"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・次世代を育む</a:t>
            </a:r>
            <a:endParaRPr kumimoji="0" lang="en-US" altLang="ja-JP" sz="9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9" name="角丸四角形 168"/>
          <p:cNvSpPr/>
          <p:nvPr/>
        </p:nvSpPr>
        <p:spPr>
          <a:xfrm>
            <a:off x="7498015" y="3931902"/>
            <a:ext cx="2203708" cy="615355"/>
          </a:xfrm>
          <a:prstGeom prst="roundRect">
            <a:avLst/>
          </a:prstGeom>
          <a:solidFill>
            <a:sysClr val="window" lastClr="FFFFFF"/>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dirty="0" smtClean="0">
              <a:ln>
                <a:noFill/>
              </a:ln>
              <a:effectLst/>
              <a:uLnTx/>
              <a:uFillTx/>
              <a:latin typeface="Meiryo UI"/>
              <a:ea typeface="Meiryo UI"/>
              <a:cs typeface="+mn-cs"/>
            </a:endParaRPr>
          </a:p>
        </p:txBody>
      </p:sp>
      <p:sp>
        <p:nvSpPr>
          <p:cNvPr id="170" name="正方形/長方形 169"/>
          <p:cNvSpPr/>
          <p:nvPr/>
        </p:nvSpPr>
        <p:spPr>
          <a:xfrm>
            <a:off x="7435506" y="3982728"/>
            <a:ext cx="2333509" cy="21585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都市としてのベーシックな基盤</a:t>
            </a:r>
            <a:endPar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1" name="正方形/長方形 170"/>
          <p:cNvSpPr/>
          <p:nvPr/>
        </p:nvSpPr>
        <p:spPr>
          <a:xfrm>
            <a:off x="7349033" y="4153019"/>
            <a:ext cx="2499194" cy="383927"/>
          </a:xfrm>
          <a:prstGeom prst="rect">
            <a:avLst/>
          </a:prstGeom>
          <a:noFill/>
          <a:ln w="12700" cap="flat" cmpd="sng" algn="ctr">
            <a:noFill/>
            <a:prstDash val="solid"/>
            <a:miter lim="800000"/>
          </a:ln>
          <a:effectLst/>
        </p:spPr>
        <p:txBody>
          <a:bodyPr lIns="180000" rIns="180000" bIns="0" rtlCol="0" anchor="ctr"/>
          <a:lstStyle/>
          <a:p>
            <a:pPr lvl="0" algn="ctr" defTabSz="914400">
              <a:lnSpc>
                <a:spcPts val="900"/>
              </a:lnSpc>
              <a:defRPr/>
            </a:pPr>
            <a:r>
              <a:rPr kumimoji="0" lang="ja-JP" altLang="en-US" sz="800" kern="0" dirty="0">
                <a:latin typeface="BIZ UDゴシック" panose="020B0400000000000000" pitchFamily="49" charset="-128"/>
                <a:ea typeface="BIZ UDゴシック" panose="020B0400000000000000" pitchFamily="49" charset="-128"/>
              </a:rPr>
              <a:t>交通・</a:t>
            </a:r>
            <a:r>
              <a:rPr kumimoji="0" lang="ja-JP" altLang="en-US" sz="800" kern="0" dirty="0" smtClean="0">
                <a:latin typeface="BIZ UDゴシック" panose="020B0400000000000000" pitchFamily="49" charset="-128"/>
                <a:ea typeface="BIZ UDゴシック" panose="020B0400000000000000" pitchFamily="49" charset="-128"/>
              </a:rPr>
              <a:t>まちづくり、</a:t>
            </a:r>
            <a:r>
              <a:rPr kumimoji="0" lang="ja-JP" altLang="en-US" sz="8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安全・危機管理機能</a:t>
            </a:r>
            <a:endParaRPr kumimoji="0" lang="en-US" altLang="ja-JP" sz="8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＋スマートシティ</a:t>
            </a:r>
            <a:r>
              <a:rPr kumimoji="0" lang="ja-JP" altLang="en-US" sz="800" kern="0" noProof="0" dirty="0" smtClean="0">
                <a:latin typeface="BIZ UDゴシック" panose="020B0400000000000000" pitchFamily="49" charset="-128"/>
                <a:ea typeface="BIZ UDゴシック" panose="020B0400000000000000" pitchFamily="49" charset="-128"/>
              </a:rPr>
              <a:t>等</a:t>
            </a:r>
            <a:endParaRPr kumimoji="0" lang="en-US" altLang="ja-JP"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2" name="大かっこ 171"/>
          <p:cNvSpPr/>
          <p:nvPr/>
        </p:nvSpPr>
        <p:spPr>
          <a:xfrm>
            <a:off x="7598167" y="4207632"/>
            <a:ext cx="2019412" cy="275091"/>
          </a:xfrm>
          <a:prstGeom prst="bracketPair">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effectLst/>
              <a:uLnTx/>
              <a:uFillTx/>
              <a:latin typeface="Meiryo UI"/>
              <a:ea typeface="Meiryo UI"/>
              <a:cs typeface="+mn-cs"/>
            </a:endParaRPr>
          </a:p>
        </p:txBody>
      </p:sp>
      <p:sp>
        <p:nvSpPr>
          <p:cNvPr id="176" name="正方形/長方形 175"/>
          <p:cNvSpPr/>
          <p:nvPr/>
        </p:nvSpPr>
        <p:spPr>
          <a:xfrm>
            <a:off x="6735221" y="2444472"/>
            <a:ext cx="2538735" cy="283189"/>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1" kern="0" dirty="0" smtClean="0">
                <a:latin typeface="BIZ UDゴシック" panose="020B0400000000000000" pitchFamily="49" charset="-128"/>
                <a:ea typeface="BIZ UDゴシック" panose="020B0400000000000000" pitchFamily="49" charset="-128"/>
              </a:rPr>
              <a:t>（副首都・大阪のめざす都市のイメージ）</a:t>
            </a:r>
            <a:endParaRPr kumimoji="0" lang="en-US" altLang="ja-JP" sz="900" b="1" i="0" u="none"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endParaRPr>
          </a:p>
        </p:txBody>
      </p:sp>
      <p:sp>
        <p:nvSpPr>
          <p:cNvPr id="179" name="正方形/長方形 178"/>
          <p:cNvSpPr/>
          <p:nvPr/>
        </p:nvSpPr>
        <p:spPr>
          <a:xfrm>
            <a:off x="6556681" y="789607"/>
            <a:ext cx="5829854" cy="1153158"/>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l" defTabSz="457200" rtl="0" eaLnBrk="1" fontAlgn="auto" latinLnBrk="0" hangingPunct="1">
              <a:lnSpc>
                <a:spcPts val="16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80" name="楕円 179"/>
          <p:cNvSpPr>
            <a:spLocks/>
          </p:cNvSpPr>
          <p:nvPr/>
        </p:nvSpPr>
        <p:spPr>
          <a:xfrm>
            <a:off x="7204674" y="1224577"/>
            <a:ext cx="1748797" cy="572605"/>
          </a:xfrm>
          <a:prstGeom prst="ellipse">
            <a:avLst/>
          </a:prstGeom>
          <a:solidFill>
            <a:schemeClr val="bg1">
              <a:alpha val="50000"/>
            </a:schemeClr>
          </a:solid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81" name="テキスト ボックス 180"/>
          <p:cNvSpPr txBox="1"/>
          <p:nvPr/>
        </p:nvSpPr>
        <p:spPr>
          <a:xfrm>
            <a:off x="7598166" y="1368454"/>
            <a:ext cx="946311" cy="261610"/>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noProof="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経済成長</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sp>
        <p:nvSpPr>
          <p:cNvPr id="182" name="楕円 181"/>
          <p:cNvSpPr>
            <a:spLocks/>
          </p:cNvSpPr>
          <p:nvPr/>
        </p:nvSpPr>
        <p:spPr>
          <a:xfrm>
            <a:off x="8709166" y="1217674"/>
            <a:ext cx="2061248" cy="547485"/>
          </a:xfrm>
          <a:prstGeom prst="ellipse">
            <a:avLst/>
          </a:prstGeom>
          <a:solidFill>
            <a:schemeClr val="bg1">
              <a:alpha val="50000"/>
            </a:schemeClr>
          </a:solid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83" name="テキスト ボックス 182"/>
          <p:cNvSpPr txBox="1"/>
          <p:nvPr/>
        </p:nvSpPr>
        <p:spPr>
          <a:xfrm>
            <a:off x="9055956" y="1281141"/>
            <a:ext cx="1406649" cy="430887"/>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首都機能の</a:t>
            </a:r>
            <a:endParaRPr kumimoji="1" lang="en-US" altLang="ja-JP"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バックアップ</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248" name="上矢印 247"/>
          <p:cNvSpPr/>
          <p:nvPr/>
        </p:nvSpPr>
        <p:spPr>
          <a:xfrm>
            <a:off x="12375932" y="1106278"/>
            <a:ext cx="226097" cy="7506150"/>
          </a:xfrm>
          <a:prstGeom prst="upArrow">
            <a:avLst>
              <a:gd name="adj1" fmla="val 33659"/>
              <a:gd name="adj2" fmla="val 7859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4" name="楕円 183"/>
          <p:cNvSpPr>
            <a:spLocks/>
          </p:cNvSpPr>
          <p:nvPr/>
        </p:nvSpPr>
        <p:spPr>
          <a:xfrm>
            <a:off x="10510836" y="1222589"/>
            <a:ext cx="1817464" cy="547485"/>
          </a:xfrm>
          <a:prstGeom prst="ellipse">
            <a:avLst/>
          </a:prstGeom>
          <a:solidFill>
            <a:schemeClr val="bg1">
              <a:alpha val="50000"/>
            </a:schemeClr>
          </a:solid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85" name="テキスト ボックス 184"/>
          <p:cNvSpPr txBox="1"/>
          <p:nvPr/>
        </p:nvSpPr>
        <p:spPr>
          <a:xfrm>
            <a:off x="10698323" y="1284758"/>
            <a:ext cx="1458481" cy="430887"/>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行政・政治基盤</a:t>
            </a:r>
            <a:endParaRPr kumimoji="1" lang="en-US" altLang="ja-JP" sz="1100" b="1"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充実</a:t>
            </a:r>
            <a:endParaRPr kumimoji="1" lang="en-US" altLang="ja-JP"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sp>
        <p:nvSpPr>
          <p:cNvPr id="186" name="正方形/長方形 185"/>
          <p:cNvSpPr/>
          <p:nvPr/>
        </p:nvSpPr>
        <p:spPr>
          <a:xfrm>
            <a:off x="6563943" y="796648"/>
            <a:ext cx="521095" cy="1147501"/>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180000" tIns="0" rIns="180000" bIns="0" rtlCol="0" anchor="ctr"/>
          <a:lstStyle/>
          <a:p>
            <a:pPr marL="0" marR="0" lvl="0" indent="0" algn="l" defTabSz="457200" rtl="0" eaLnBrk="1" fontAlgn="auto" latinLnBrk="0" hangingPunct="1">
              <a:lnSpc>
                <a:spcPts val="1500"/>
              </a:lnSpc>
              <a:spcBef>
                <a:spcPts val="0"/>
              </a:spcBef>
              <a:spcAft>
                <a:spcPts val="0"/>
              </a:spcAft>
              <a:buClrTx/>
              <a:buSzTx/>
              <a:buFontTx/>
              <a:buNone/>
              <a:tabLst/>
              <a:defRPr/>
            </a:pP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　副首都・大阪</a:t>
            </a:r>
            <a:endParaRPr kumimoji="0" lang="en-US" altLang="ja-JP" sz="10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0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87" name="正方形/長方形 186"/>
          <p:cNvSpPr/>
          <p:nvPr/>
        </p:nvSpPr>
        <p:spPr>
          <a:xfrm>
            <a:off x="7092301" y="796468"/>
            <a:ext cx="5290200" cy="2430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lang="ja-JP" altLang="en-US" sz="1000" dirty="0">
                <a:solidFill>
                  <a:schemeClr val="tx1"/>
                </a:solidFill>
                <a:latin typeface="BIZ UDゴシック" panose="020B0400000000000000" pitchFamily="49" charset="-128"/>
                <a:ea typeface="BIZ UDゴシック" panose="020B0400000000000000" pitchFamily="49" charset="-128"/>
              </a:rPr>
              <a:t>東西</a:t>
            </a:r>
            <a:r>
              <a:rPr lang="ja-JP" altLang="en-US" sz="1000" dirty="0" smtClean="0">
                <a:solidFill>
                  <a:schemeClr val="tx1"/>
                </a:solidFill>
                <a:latin typeface="BIZ UDゴシック" panose="020B0400000000000000" pitchFamily="49" charset="-128"/>
                <a:ea typeface="BIZ UDゴシック" panose="020B0400000000000000" pitchFamily="49" charset="-128"/>
              </a:rPr>
              <a:t>二極の一極　さらに　</a:t>
            </a:r>
            <a:r>
              <a:rPr kumimoji="0" lang="ja-JP" altLang="en-US" sz="10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複数の都市が日本の成長をけん引（拠点分散・分権型の国の形）</a:t>
            </a:r>
            <a:endParaRPr kumimoji="0" lang="en-US" altLang="ja-JP" sz="10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88" name="二等辺三角形 187"/>
          <p:cNvSpPr/>
          <p:nvPr/>
        </p:nvSpPr>
        <p:spPr>
          <a:xfrm rot="16200000">
            <a:off x="9493023" y="3579018"/>
            <a:ext cx="1718296" cy="151711"/>
          </a:xfrm>
          <a:prstGeom prst="triangle">
            <a:avLst>
              <a:gd name="adj" fmla="val 50418"/>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nvGrpSpPr>
          <p:cNvPr id="127" name="グループ化 126"/>
          <p:cNvGrpSpPr/>
          <p:nvPr/>
        </p:nvGrpSpPr>
        <p:grpSpPr>
          <a:xfrm>
            <a:off x="6727480" y="8748504"/>
            <a:ext cx="5432797" cy="595681"/>
            <a:chOff x="101896" y="5341217"/>
            <a:chExt cx="8581003" cy="521111"/>
          </a:xfrm>
        </p:grpSpPr>
        <p:grpSp>
          <p:nvGrpSpPr>
            <p:cNvPr id="128" name="グループ化 127"/>
            <p:cNvGrpSpPr/>
            <p:nvPr/>
          </p:nvGrpSpPr>
          <p:grpSpPr>
            <a:xfrm>
              <a:off x="101896" y="5341217"/>
              <a:ext cx="8581003" cy="521111"/>
              <a:chOff x="4915326" y="3074738"/>
              <a:chExt cx="6305721" cy="534619"/>
            </a:xfrm>
          </p:grpSpPr>
          <p:grpSp>
            <p:nvGrpSpPr>
              <p:cNvPr id="131" name="グループ化 130"/>
              <p:cNvGrpSpPr/>
              <p:nvPr/>
            </p:nvGrpSpPr>
            <p:grpSpPr>
              <a:xfrm>
                <a:off x="4915326" y="3074738"/>
                <a:ext cx="6305721" cy="491977"/>
                <a:chOff x="5492880" y="2988784"/>
                <a:chExt cx="6508185" cy="459194"/>
              </a:xfrm>
            </p:grpSpPr>
            <p:sp>
              <p:nvSpPr>
                <p:cNvPr id="133" name="台形 132"/>
                <p:cNvSpPr/>
                <p:nvPr/>
              </p:nvSpPr>
              <p:spPr>
                <a:xfrm>
                  <a:off x="5492880" y="2988784"/>
                  <a:ext cx="6508185" cy="459194"/>
                </a:xfrm>
                <a:prstGeom prst="trapezoid">
                  <a:avLst/>
                </a:prstGeom>
                <a:solidFill>
                  <a:schemeClr val="bg1"/>
                </a:solidFill>
                <a:ln w="28575">
                  <a:solidFill>
                    <a:schemeClr val="tx1"/>
                  </a:solidFill>
                </a:ln>
                <a:effectLst>
                  <a:outerShdw blurRad="50800" dist="63500" dir="2700000" algn="tl" rotWithShape="0">
                    <a:schemeClr val="tx1">
                      <a:lumMod val="75000"/>
                      <a:lumOff val="25000"/>
                      <a:alpha val="9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これ</a:t>
                  </a:r>
                  <a:r>
                    <a:rPr kumimoji="1" lang="ja-JP" altLang="en-US" sz="1000" b="1" i="0" u="none" strike="noStrike" kern="1200" cap="none" spc="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までの府市一体の</a:t>
                  </a:r>
                  <a:r>
                    <a:rPr kumimoji="1" lang="ja-JP" altLang="en-US" sz="1000" b="1" i="0" u="none" strike="noStrike" kern="1200" cap="none" spc="0" normalizeH="0" baseline="0" noProof="0" dirty="0" smtClean="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取組</a:t>
                  </a:r>
                  <a:endParaRPr kumimoji="1" lang="en-US" altLang="ja-JP" sz="1000" b="1" i="0" u="none" strike="noStrike" kern="1200" cap="none" spc="0" normalizeH="0" baseline="0" noProof="0" dirty="0" smtClean="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134" name="テキスト ボックス 133"/>
                <p:cNvSpPr txBox="1"/>
                <p:nvPr/>
              </p:nvSpPr>
              <p:spPr>
                <a:xfrm>
                  <a:off x="7636485" y="3081224"/>
                  <a:ext cx="2461283" cy="309385"/>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ts val="0"/>
                    </a:spcBef>
                    <a:spcAft>
                      <a:spcPct val="0"/>
                    </a:spcAft>
                    <a:buClrTx/>
                    <a:buSzTx/>
                    <a:buFontTx/>
                    <a:buNone/>
                    <a:tabLst>
                      <a:tab pos="174625" algn="l"/>
                    </a:tabLst>
                    <a:defRPr/>
                  </a:pPr>
                  <a:r>
                    <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二重行政・二元行政</a:t>
                  </a:r>
                  <a:r>
                    <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→サービス・投資の最適化</a:t>
                  </a:r>
                  <a:r>
                    <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p>
              </p:txBody>
            </p:sp>
          </p:grpSp>
          <p:sp>
            <p:nvSpPr>
              <p:cNvPr id="132" name="テキスト ボックス 131"/>
              <p:cNvSpPr txBox="1"/>
              <p:nvPr/>
            </p:nvSpPr>
            <p:spPr>
              <a:xfrm>
                <a:off x="5363311" y="3399885"/>
                <a:ext cx="3951680" cy="209472"/>
              </a:xfrm>
              <a:prstGeom prst="rect">
                <a:avLst/>
              </a:prstGeom>
              <a:noFill/>
            </p:spPr>
            <p:txBody>
              <a:bodyPr wrap="square" rtlCol="0">
                <a:spAutoFit/>
              </a:bodyPr>
              <a:lstStyle/>
              <a:p>
                <a:pPr marL="174625" marR="0" lvl="0" indent="-174625" algn="l" defTabSz="914400" rtl="0" eaLnBrk="1" fontAlgn="base" latinLnBrk="0" hangingPunct="1">
                  <a:lnSpc>
                    <a:spcPts val="1100"/>
                  </a:lnSpc>
                  <a:spcBef>
                    <a:spcPts val="0"/>
                  </a:spcBef>
                  <a:spcAft>
                    <a:spcPct val="0"/>
                  </a:spcAft>
                  <a:buClrTx/>
                  <a:buSzTx/>
                  <a:buFontTx/>
                  <a:buNone/>
                  <a:tabLst>
                    <a:tab pos="174625" algn="l"/>
                  </a:tabLst>
                  <a:defRPr/>
                </a:pPr>
                <a:endParaRPr kumimoji="1" lang="en-US" altLang="ja-JP" sz="1000" b="0" i="0" u="none" strike="noStrike" kern="1200" cap="none" spc="0" normalizeH="0" baseline="0" noProof="0" dirty="0">
                  <a:ln>
                    <a:noFill/>
                  </a:ln>
                  <a:effectLst>
                    <a:outerShdw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grpSp>
        <p:sp>
          <p:nvSpPr>
            <p:cNvPr id="129" name="テキスト ボックス 128"/>
            <p:cNvSpPr txBox="1"/>
            <p:nvPr/>
          </p:nvSpPr>
          <p:spPr>
            <a:xfrm>
              <a:off x="5671933" y="5421405"/>
              <a:ext cx="2799179" cy="3230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大阪</a:t>
              </a:r>
              <a:r>
                <a:rPr kumimoji="1" lang="ja-JP" altLang="en-US" sz="900" b="1" dirty="0" smtClean="0">
                  <a:latin typeface="BIZ UDPゴシック" panose="020B0400000000000000" pitchFamily="50" charset="-128"/>
                  <a:ea typeface="BIZ UDPゴシック" panose="020B0400000000000000" pitchFamily="50" charset="-128"/>
                </a:rPr>
                <a:t>人気質</a:t>
              </a:r>
              <a:endPar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ﾌﾚﾝﾄﾞﾘｰ、ｴﾈﾙｷﾞｯｼｭ</a:t>
              </a:r>
              <a:r>
                <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cxnSp>
          <p:nvCxnSpPr>
            <p:cNvPr id="130" name="直線コネクタ 129"/>
            <p:cNvCxnSpPr/>
            <p:nvPr/>
          </p:nvCxnSpPr>
          <p:spPr>
            <a:xfrm>
              <a:off x="5756919" y="5352131"/>
              <a:ext cx="16757" cy="452534"/>
            </a:xfrm>
            <a:prstGeom prst="line">
              <a:avLst/>
            </a:prstGeom>
            <a:ln w="28575">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1" name="角丸四角形 190"/>
          <p:cNvSpPr/>
          <p:nvPr/>
        </p:nvSpPr>
        <p:spPr>
          <a:xfrm>
            <a:off x="9746130" y="5401175"/>
            <a:ext cx="1077950" cy="645993"/>
          </a:xfrm>
          <a:prstGeom prst="roundRect">
            <a:avLst>
              <a:gd name="adj" fmla="val 12250"/>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en-US" altLang="ja-JP" sz="800" dirty="0" smtClean="0">
              <a:solidFill>
                <a:schemeClr val="tx1"/>
              </a:solidFill>
              <a:latin typeface="BIZ UDゴシック" panose="020B0400000000000000" pitchFamily="49" charset="-128"/>
              <a:ea typeface="BIZ UDゴシック" panose="020B0400000000000000" pitchFamily="49" charset="-128"/>
            </a:endParaRPr>
          </a:p>
        </p:txBody>
      </p:sp>
      <p:sp>
        <p:nvSpPr>
          <p:cNvPr id="192" name="角丸四角形 191"/>
          <p:cNvSpPr/>
          <p:nvPr/>
        </p:nvSpPr>
        <p:spPr>
          <a:xfrm>
            <a:off x="10926881" y="5407567"/>
            <a:ext cx="1041818" cy="614810"/>
          </a:xfrm>
          <a:prstGeom prst="roundRect">
            <a:avLst>
              <a:gd name="adj" fmla="val 12301"/>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smtClean="0">
                <a:solidFill>
                  <a:schemeClr val="tx1"/>
                </a:solidFill>
                <a:latin typeface="BIZ UDゴシック" panose="020B0400000000000000" pitchFamily="49" charset="-128"/>
                <a:ea typeface="BIZ UDゴシック" panose="020B0400000000000000" pitchFamily="49" charset="-128"/>
              </a:rPr>
              <a:t>・最先端の実証都市</a:t>
            </a:r>
            <a:endParaRPr lang="ja-JP" altLang="en-US" sz="800" dirty="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smtClean="0">
                <a:solidFill>
                  <a:schemeClr val="tx1"/>
                </a:solidFill>
                <a:latin typeface="BIZ UDゴシック" panose="020B0400000000000000" pitchFamily="49" charset="-128"/>
                <a:ea typeface="BIZ UDゴシック" panose="020B0400000000000000" pitchFamily="49" charset="-128"/>
              </a:rPr>
              <a:t>・国際金融都市</a:t>
            </a:r>
            <a:endParaRPr lang="en-US" altLang="ja-JP" sz="800" dirty="0" smtClean="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smtClean="0">
                <a:solidFill>
                  <a:schemeClr val="tx1"/>
                </a:solidFill>
                <a:latin typeface="BIZ UDゴシック" panose="020B0400000000000000" pitchFamily="49" charset="-128"/>
                <a:ea typeface="BIZ UDゴシック" panose="020B0400000000000000" pitchFamily="49" charset="-128"/>
              </a:rPr>
              <a:t>・「おもろい」</a:t>
            </a:r>
            <a:r>
              <a:rPr lang="en-US" altLang="ja-JP" sz="800" dirty="0" smtClean="0">
                <a:solidFill>
                  <a:schemeClr val="tx1"/>
                </a:solidFill>
                <a:latin typeface="BIZ UDゴシック" panose="020B0400000000000000" pitchFamily="49" charset="-128"/>
                <a:ea typeface="BIZ UDゴシック" panose="020B0400000000000000" pitchFamily="49" charset="-128"/>
              </a:rPr>
              <a:t/>
            </a:r>
            <a:br>
              <a:rPr lang="en-US" altLang="ja-JP" sz="800" dirty="0" smtClean="0">
                <a:solidFill>
                  <a:schemeClr val="tx1"/>
                </a:solidFill>
                <a:latin typeface="BIZ UDゴシック" panose="020B0400000000000000" pitchFamily="49" charset="-128"/>
                <a:ea typeface="BIZ UDゴシック" panose="020B0400000000000000" pitchFamily="49" charset="-128"/>
              </a:rPr>
            </a:br>
            <a:r>
              <a:rPr lang="en-US" altLang="ja-JP" sz="800" dirty="0" smtClean="0">
                <a:solidFill>
                  <a:schemeClr val="tx1"/>
                </a:solidFill>
                <a:latin typeface="BIZ UDゴシック" panose="020B0400000000000000" pitchFamily="49" charset="-128"/>
                <a:ea typeface="BIZ UDゴシック" panose="020B0400000000000000" pitchFamily="49" charset="-128"/>
              </a:rPr>
              <a:t>  </a:t>
            </a:r>
            <a:r>
              <a:rPr lang="ja-JP" altLang="en-US" sz="800" dirty="0" smtClean="0">
                <a:solidFill>
                  <a:schemeClr val="tx1"/>
                </a:solidFill>
                <a:latin typeface="BIZ UDゴシック" panose="020B0400000000000000" pitchFamily="49" charset="-128"/>
                <a:ea typeface="BIZ UDゴシック" panose="020B0400000000000000" pitchFamily="49" charset="-128"/>
              </a:rPr>
              <a:t>アイデアの</a:t>
            </a:r>
            <a:endParaRPr lang="en-US" altLang="ja-JP" sz="800" dirty="0" smtClean="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800" dirty="0" smtClean="0">
                <a:solidFill>
                  <a:schemeClr val="tx1"/>
                </a:solidFill>
                <a:latin typeface="BIZ UDゴシック" panose="020B0400000000000000" pitchFamily="49" charset="-128"/>
                <a:ea typeface="BIZ UDゴシック" panose="020B0400000000000000" pitchFamily="49" charset="-128"/>
              </a:rPr>
              <a:t>の出会う場</a:t>
            </a:r>
            <a:r>
              <a:rPr lang="ja-JP" altLang="en-US" sz="800" dirty="0">
                <a:solidFill>
                  <a:schemeClr val="tx1"/>
                </a:solidFill>
                <a:latin typeface="BIZ UDゴシック" panose="020B0400000000000000" pitchFamily="49" charset="-128"/>
                <a:ea typeface="BIZ UDゴシック" panose="020B0400000000000000" pitchFamily="49" charset="-128"/>
              </a:rPr>
              <a:t>　</a:t>
            </a:r>
          </a:p>
        </p:txBody>
      </p:sp>
      <p:sp>
        <p:nvSpPr>
          <p:cNvPr id="193" name="テキスト ボックス 192"/>
          <p:cNvSpPr txBox="1"/>
          <p:nvPr/>
        </p:nvSpPr>
        <p:spPr>
          <a:xfrm flipV="1">
            <a:off x="10635185" y="5588666"/>
            <a:ext cx="403462" cy="307777"/>
          </a:xfrm>
          <a:prstGeom prst="rect">
            <a:avLst/>
          </a:prstGeom>
          <a:noFill/>
        </p:spPr>
        <p:txBody>
          <a:bodyPr vert="horz"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94" name="テキスト ボックス 193"/>
          <p:cNvSpPr txBox="1"/>
          <p:nvPr/>
        </p:nvSpPr>
        <p:spPr>
          <a:xfrm>
            <a:off x="11631613" y="5996411"/>
            <a:ext cx="775823" cy="200055"/>
          </a:xfrm>
          <a:prstGeom prst="rect">
            <a:avLst/>
          </a:prstGeom>
          <a:noFill/>
        </p:spPr>
        <p:txBody>
          <a:bodyPr wrap="square" rtlCol="0">
            <a:spAutoFit/>
          </a:bodyPr>
          <a:lstStyle/>
          <a:p>
            <a:r>
              <a:rPr kumimoji="1" lang="ja-JP" altLang="en-US" sz="700" dirty="0" smtClean="0">
                <a:latin typeface="BIZ UDゴシック" panose="020B0400000000000000" pitchFamily="49" charset="-128"/>
                <a:ea typeface="BIZ UDゴシック" panose="020B0400000000000000" pitchFamily="49" charset="-128"/>
              </a:rPr>
              <a:t>など</a:t>
            </a:r>
            <a:endParaRPr kumimoji="1" lang="ja-JP" altLang="en-US" sz="700" dirty="0">
              <a:latin typeface="BIZ UDゴシック" panose="020B0400000000000000" pitchFamily="49" charset="-128"/>
              <a:ea typeface="BIZ UDゴシック" panose="020B0400000000000000" pitchFamily="49" charset="-128"/>
            </a:endParaRPr>
          </a:p>
        </p:txBody>
      </p:sp>
      <p:sp>
        <p:nvSpPr>
          <p:cNvPr id="195" name="角丸四角形 194"/>
          <p:cNvSpPr/>
          <p:nvPr/>
        </p:nvSpPr>
        <p:spPr>
          <a:xfrm>
            <a:off x="9753134" y="6551157"/>
            <a:ext cx="1077950" cy="645993"/>
          </a:xfrm>
          <a:prstGeom prst="roundRect">
            <a:avLst>
              <a:gd name="adj" fmla="val 12250"/>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・子育て</a:t>
            </a:r>
            <a:r>
              <a:rPr lang="ja-JP" altLang="en-US" sz="800" dirty="0" smtClean="0">
                <a:solidFill>
                  <a:schemeClr val="tx1"/>
                </a:solidFill>
                <a:latin typeface="BIZ UDゴシック" panose="020B0400000000000000" pitchFamily="49" charset="-128"/>
                <a:ea typeface="BIZ UDゴシック" panose="020B0400000000000000" pitchFamily="49" charset="-128"/>
              </a:rPr>
              <a:t>、</a:t>
            </a:r>
            <a:r>
              <a:rPr lang="en-US" altLang="ja-JP" sz="800" dirty="0" smtClean="0">
                <a:solidFill>
                  <a:schemeClr val="tx1"/>
                </a:solidFill>
                <a:latin typeface="BIZ UDゴシック" panose="020B0400000000000000" pitchFamily="49" charset="-128"/>
                <a:ea typeface="BIZ UDゴシック" panose="020B0400000000000000" pitchFamily="49" charset="-128"/>
              </a:rPr>
              <a:t/>
            </a:r>
            <a:br>
              <a:rPr lang="en-US" altLang="ja-JP" sz="800" dirty="0" smtClean="0">
                <a:solidFill>
                  <a:schemeClr val="tx1"/>
                </a:solidFill>
                <a:latin typeface="BIZ UDゴシック" panose="020B0400000000000000" pitchFamily="49" charset="-128"/>
                <a:ea typeface="BIZ UDゴシック" panose="020B0400000000000000" pitchFamily="49" charset="-128"/>
              </a:rPr>
            </a:br>
            <a:r>
              <a:rPr lang="ja-JP" altLang="en-US" sz="800" dirty="0" smtClean="0">
                <a:solidFill>
                  <a:schemeClr val="tx1"/>
                </a:solidFill>
                <a:latin typeface="BIZ UDゴシック" panose="020B0400000000000000" pitchFamily="49" charset="-128"/>
                <a:ea typeface="BIZ UDゴシック" panose="020B0400000000000000" pitchFamily="49" charset="-128"/>
              </a:rPr>
              <a:t>　教育</a:t>
            </a:r>
            <a:r>
              <a:rPr lang="ja-JP" altLang="en-US" sz="800" dirty="0">
                <a:solidFill>
                  <a:schemeClr val="tx1"/>
                </a:solidFill>
                <a:latin typeface="BIZ UDゴシック" panose="020B0400000000000000" pitchFamily="49" charset="-128"/>
                <a:ea typeface="BIZ UDゴシック" panose="020B0400000000000000" pitchFamily="49" charset="-128"/>
              </a:rPr>
              <a:t>環境</a:t>
            </a:r>
            <a:r>
              <a:rPr lang="ja-JP" altLang="en-US" sz="800" dirty="0" smtClean="0">
                <a:solidFill>
                  <a:schemeClr val="tx1"/>
                </a:solidFill>
                <a:latin typeface="BIZ UDゴシック" panose="020B0400000000000000" pitchFamily="49" charset="-128"/>
                <a:ea typeface="BIZ UDゴシック" panose="020B0400000000000000" pitchFamily="49" charset="-128"/>
              </a:rPr>
              <a:t>充実</a:t>
            </a:r>
            <a:r>
              <a:rPr lang="ja-JP" altLang="en-US" sz="800" dirty="0">
                <a:solidFill>
                  <a:schemeClr val="tx1"/>
                </a:solidFill>
                <a:latin typeface="BIZ UDゴシック" panose="020B0400000000000000" pitchFamily="49" charset="-128"/>
                <a:ea typeface="BIZ UDゴシック" panose="020B0400000000000000" pitchFamily="49" charset="-128"/>
              </a:rPr>
              <a:t>　　　　</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・治安の向上　　　　　</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・健康寿命の延伸</a:t>
            </a:r>
          </a:p>
        </p:txBody>
      </p:sp>
      <p:sp>
        <p:nvSpPr>
          <p:cNvPr id="196" name="角丸四角形 195"/>
          <p:cNvSpPr/>
          <p:nvPr/>
        </p:nvSpPr>
        <p:spPr>
          <a:xfrm>
            <a:off x="10950477" y="6571906"/>
            <a:ext cx="1024095" cy="614810"/>
          </a:xfrm>
          <a:prstGeom prst="roundRect">
            <a:avLst>
              <a:gd name="adj" fmla="val 12301"/>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650" dirty="0">
              <a:solidFill>
                <a:schemeClr val="tx1"/>
              </a:solidFill>
              <a:latin typeface="BIZ UDゴシック" panose="020B0400000000000000" pitchFamily="49" charset="-128"/>
              <a:ea typeface="BIZ UDゴシック" panose="020B0400000000000000" pitchFamily="49" charset="-128"/>
            </a:endParaRPr>
          </a:p>
        </p:txBody>
      </p:sp>
      <p:sp>
        <p:nvSpPr>
          <p:cNvPr id="197" name="テキスト ボックス 196"/>
          <p:cNvSpPr txBox="1"/>
          <p:nvPr/>
        </p:nvSpPr>
        <p:spPr>
          <a:xfrm flipV="1">
            <a:off x="10656052" y="6746465"/>
            <a:ext cx="403462" cy="307777"/>
          </a:xfrm>
          <a:prstGeom prst="rect">
            <a:avLst/>
          </a:prstGeom>
          <a:noFill/>
        </p:spPr>
        <p:txBody>
          <a:bodyPr vert="horz"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98" name="テキスト ボックス 197"/>
          <p:cNvSpPr txBox="1"/>
          <p:nvPr/>
        </p:nvSpPr>
        <p:spPr>
          <a:xfrm>
            <a:off x="11638617" y="7146393"/>
            <a:ext cx="775823" cy="200055"/>
          </a:xfrm>
          <a:prstGeom prst="rect">
            <a:avLst/>
          </a:prstGeom>
          <a:noFill/>
        </p:spPr>
        <p:txBody>
          <a:bodyPr wrap="square" rtlCol="0">
            <a:spAutoFit/>
          </a:bodyPr>
          <a:lstStyle/>
          <a:p>
            <a:r>
              <a:rPr kumimoji="1" lang="ja-JP" altLang="en-US" sz="700" dirty="0" smtClean="0">
                <a:latin typeface="BIZ UDゴシック" panose="020B0400000000000000" pitchFamily="49" charset="-128"/>
                <a:ea typeface="BIZ UDゴシック" panose="020B0400000000000000" pitchFamily="49" charset="-128"/>
              </a:rPr>
              <a:t>など</a:t>
            </a:r>
            <a:endParaRPr kumimoji="1" lang="ja-JP" altLang="en-US" sz="700" dirty="0">
              <a:latin typeface="BIZ UDゴシック" panose="020B0400000000000000" pitchFamily="49" charset="-128"/>
              <a:ea typeface="BIZ UDゴシック" panose="020B0400000000000000" pitchFamily="49" charset="-128"/>
            </a:endParaRPr>
          </a:p>
        </p:txBody>
      </p:sp>
      <p:sp>
        <p:nvSpPr>
          <p:cNvPr id="199" name="角丸四角形 198"/>
          <p:cNvSpPr/>
          <p:nvPr/>
        </p:nvSpPr>
        <p:spPr>
          <a:xfrm>
            <a:off x="10902416" y="6663721"/>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・若者の魅力的</a:t>
            </a:r>
            <a:r>
              <a:rPr lang="ja-JP" altLang="en-US" sz="800" dirty="0" smtClean="0">
                <a:solidFill>
                  <a:schemeClr val="tx1"/>
                </a:solidFill>
                <a:latin typeface="BIZ UDゴシック" panose="020B0400000000000000" pitchFamily="49" charset="-128"/>
                <a:ea typeface="BIZ UDゴシック" panose="020B0400000000000000" pitchFamily="49" charset="-128"/>
              </a:rPr>
              <a:t>な</a:t>
            </a:r>
            <a:r>
              <a:rPr lang="en-US" altLang="ja-JP" sz="800" dirty="0" smtClean="0">
                <a:solidFill>
                  <a:schemeClr val="tx1"/>
                </a:solidFill>
                <a:latin typeface="BIZ UDゴシック" panose="020B0400000000000000" pitchFamily="49" charset="-128"/>
                <a:ea typeface="BIZ UDゴシック" panose="020B0400000000000000" pitchFamily="49" charset="-128"/>
              </a:rPr>
              <a:t/>
            </a:r>
            <a:br>
              <a:rPr lang="en-US" altLang="ja-JP" sz="800" dirty="0" smtClean="0">
                <a:solidFill>
                  <a:schemeClr val="tx1"/>
                </a:solidFill>
                <a:latin typeface="BIZ UDゴシック" panose="020B0400000000000000" pitchFamily="49" charset="-128"/>
                <a:ea typeface="BIZ UDゴシック" panose="020B0400000000000000" pitchFamily="49" charset="-128"/>
              </a:rPr>
            </a:br>
            <a:r>
              <a:rPr lang="ja-JP" altLang="en-US" sz="800" dirty="0" smtClean="0">
                <a:solidFill>
                  <a:schemeClr val="tx1"/>
                </a:solidFill>
                <a:latin typeface="BIZ UDゴシック" panose="020B0400000000000000" pitchFamily="49" charset="-128"/>
                <a:ea typeface="BIZ UDゴシック" panose="020B0400000000000000" pitchFamily="49" charset="-128"/>
              </a:rPr>
              <a:t>　就業</a:t>
            </a:r>
            <a:r>
              <a:rPr lang="ja-JP" altLang="en-US" sz="800" dirty="0">
                <a:solidFill>
                  <a:schemeClr val="tx1"/>
                </a:solidFill>
                <a:latin typeface="BIZ UDゴシック" panose="020B0400000000000000" pitchFamily="49" charset="-128"/>
                <a:ea typeface="BIZ UDゴシック" panose="020B0400000000000000" pitchFamily="49" charset="-128"/>
              </a:rPr>
              <a:t>の場</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・女性をはじめ</a:t>
            </a:r>
            <a:r>
              <a:rPr lang="ja-JP" altLang="en-US" sz="800" dirty="0" smtClean="0">
                <a:solidFill>
                  <a:schemeClr val="tx1"/>
                </a:solidFill>
                <a:latin typeface="BIZ UDゴシック" panose="020B0400000000000000" pitchFamily="49" charset="-128"/>
                <a:ea typeface="BIZ UDゴシック" panose="020B0400000000000000" pitchFamily="49" charset="-128"/>
              </a:rPr>
              <a:t>、誰も</a:t>
            </a:r>
            <a:r>
              <a:rPr lang="en-US" altLang="ja-JP" sz="800" dirty="0" smtClean="0">
                <a:solidFill>
                  <a:schemeClr val="tx1"/>
                </a:solidFill>
                <a:latin typeface="BIZ UDゴシック" panose="020B0400000000000000" pitchFamily="49" charset="-128"/>
                <a:ea typeface="BIZ UDゴシック" panose="020B0400000000000000" pitchFamily="49" charset="-128"/>
              </a:rPr>
              <a:t/>
            </a:r>
            <a:br>
              <a:rPr lang="en-US" altLang="ja-JP" sz="800" dirty="0" smtClean="0">
                <a:solidFill>
                  <a:schemeClr val="tx1"/>
                </a:solidFill>
                <a:latin typeface="BIZ UDゴシック" panose="020B0400000000000000" pitchFamily="49" charset="-128"/>
                <a:ea typeface="BIZ UDゴシック" panose="020B0400000000000000" pitchFamily="49" charset="-128"/>
              </a:rPr>
            </a:br>
            <a:r>
              <a:rPr lang="ja-JP" altLang="en-US" sz="800" dirty="0" smtClean="0">
                <a:solidFill>
                  <a:schemeClr val="tx1"/>
                </a:solidFill>
                <a:latin typeface="BIZ UDゴシック" panose="020B0400000000000000" pitchFamily="49" charset="-128"/>
                <a:ea typeface="BIZ UDゴシック" panose="020B0400000000000000" pitchFamily="49" charset="-128"/>
              </a:rPr>
              <a:t>　が活躍できる</a:t>
            </a:r>
            <a:r>
              <a:rPr lang="ja-JP" altLang="en-US" sz="800" dirty="0">
                <a:solidFill>
                  <a:schemeClr val="tx1"/>
                </a:solidFill>
                <a:latin typeface="BIZ UDゴシック" panose="020B0400000000000000" pitchFamily="49" charset="-128"/>
                <a:ea typeface="BIZ UDゴシック" panose="020B0400000000000000" pitchFamily="49" charset="-128"/>
              </a:rPr>
              <a:t>環境</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・人中心の身近</a:t>
            </a:r>
            <a:r>
              <a:rPr lang="ja-JP" altLang="en-US" sz="800" dirty="0" smtClean="0">
                <a:solidFill>
                  <a:schemeClr val="tx1"/>
                </a:solidFill>
                <a:latin typeface="BIZ UDゴシック" panose="020B0400000000000000" pitchFamily="49" charset="-128"/>
                <a:ea typeface="BIZ UDゴシック" panose="020B0400000000000000" pitchFamily="49" charset="-128"/>
              </a:rPr>
              <a:t>な</a:t>
            </a:r>
            <a:r>
              <a:rPr lang="en-US" altLang="ja-JP" sz="800" dirty="0" smtClean="0">
                <a:solidFill>
                  <a:schemeClr val="tx1"/>
                </a:solidFill>
                <a:latin typeface="BIZ UDゴシック" panose="020B0400000000000000" pitchFamily="49" charset="-128"/>
                <a:ea typeface="BIZ UDゴシック" panose="020B0400000000000000" pitchFamily="49" charset="-128"/>
              </a:rPr>
              <a:t/>
            </a:r>
            <a:br>
              <a:rPr lang="en-US" altLang="ja-JP" sz="800" dirty="0" smtClean="0">
                <a:solidFill>
                  <a:schemeClr val="tx1"/>
                </a:solidFill>
                <a:latin typeface="BIZ UDゴシック" panose="020B0400000000000000" pitchFamily="49" charset="-128"/>
                <a:ea typeface="BIZ UDゴシック" panose="020B0400000000000000" pitchFamily="49" charset="-128"/>
              </a:rPr>
            </a:br>
            <a:r>
              <a:rPr lang="en-US" altLang="ja-JP" sz="800" dirty="0" smtClean="0">
                <a:solidFill>
                  <a:schemeClr val="tx1"/>
                </a:solidFill>
                <a:latin typeface="BIZ UDゴシック" panose="020B0400000000000000" pitchFamily="49" charset="-128"/>
                <a:ea typeface="BIZ UDゴシック" panose="020B0400000000000000" pitchFamily="49" charset="-128"/>
              </a:rPr>
              <a:t>  </a:t>
            </a:r>
            <a:r>
              <a:rPr lang="ja-JP" altLang="en-US" sz="800" dirty="0" smtClean="0">
                <a:solidFill>
                  <a:schemeClr val="tx1"/>
                </a:solidFill>
                <a:latin typeface="BIZ UDゴシック" panose="020B0400000000000000" pitchFamily="49" charset="-128"/>
                <a:ea typeface="BIZ UDゴシック" panose="020B0400000000000000" pitchFamily="49" charset="-128"/>
              </a:rPr>
              <a:t>まちづくり</a:t>
            </a:r>
            <a:r>
              <a:rPr lang="ja-JP" altLang="en-US" sz="800" dirty="0">
                <a:solidFill>
                  <a:schemeClr val="tx1"/>
                </a:solidFill>
                <a:latin typeface="BIZ UDゴシック" panose="020B0400000000000000" pitchFamily="49" charset="-128"/>
                <a:ea typeface="BIZ UDゴシック" panose="020B0400000000000000" pitchFamily="49" charset="-128"/>
              </a:rPr>
              <a:t>　</a:t>
            </a:r>
          </a:p>
        </p:txBody>
      </p:sp>
      <p:sp>
        <p:nvSpPr>
          <p:cNvPr id="200" name="角丸四角形 199"/>
          <p:cNvSpPr/>
          <p:nvPr/>
        </p:nvSpPr>
        <p:spPr>
          <a:xfrm>
            <a:off x="9764812" y="7623802"/>
            <a:ext cx="1077950" cy="605087"/>
          </a:xfrm>
          <a:prstGeom prst="roundRect">
            <a:avLst>
              <a:gd name="adj" fmla="val 12250"/>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02" name="角丸四角形 201"/>
          <p:cNvSpPr/>
          <p:nvPr/>
        </p:nvSpPr>
        <p:spPr>
          <a:xfrm>
            <a:off x="10966753" y="7615913"/>
            <a:ext cx="1007820" cy="614810"/>
          </a:xfrm>
          <a:prstGeom prst="roundRect">
            <a:avLst>
              <a:gd name="adj" fmla="val 13334"/>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650" dirty="0">
              <a:solidFill>
                <a:schemeClr val="tx1"/>
              </a:solidFill>
              <a:latin typeface="BIZ UDゴシック" panose="020B0400000000000000" pitchFamily="49" charset="-128"/>
              <a:ea typeface="BIZ UDゴシック" panose="020B0400000000000000" pitchFamily="49" charset="-128"/>
            </a:endParaRPr>
          </a:p>
        </p:txBody>
      </p:sp>
      <p:sp>
        <p:nvSpPr>
          <p:cNvPr id="203" name="角丸四角形 202"/>
          <p:cNvSpPr/>
          <p:nvPr/>
        </p:nvSpPr>
        <p:spPr>
          <a:xfrm>
            <a:off x="10905157" y="7698547"/>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・スマートシティ</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・自動運転</a:t>
            </a:r>
            <a:r>
              <a:rPr lang="ja-JP" altLang="en-US" sz="800" dirty="0" smtClean="0">
                <a:solidFill>
                  <a:schemeClr val="tx1"/>
                </a:solidFill>
                <a:latin typeface="BIZ UDゴシック" panose="020B0400000000000000" pitchFamily="49" charset="-128"/>
                <a:ea typeface="BIZ UDゴシック" panose="020B0400000000000000" pitchFamily="49" charset="-128"/>
              </a:rPr>
              <a:t>、</a:t>
            </a:r>
            <a:r>
              <a:rPr lang="en-US" altLang="ja-JP" sz="800" dirty="0" smtClean="0">
                <a:solidFill>
                  <a:schemeClr val="tx1"/>
                </a:solidFill>
                <a:latin typeface="BIZ UDゴシック" panose="020B0400000000000000" pitchFamily="49" charset="-128"/>
                <a:ea typeface="BIZ UDゴシック" panose="020B0400000000000000" pitchFamily="49" charset="-128"/>
              </a:rPr>
              <a:t/>
            </a:r>
            <a:br>
              <a:rPr lang="en-US" altLang="ja-JP" sz="800" dirty="0" smtClean="0">
                <a:solidFill>
                  <a:schemeClr val="tx1"/>
                </a:solidFill>
                <a:latin typeface="BIZ UDゴシック" panose="020B0400000000000000" pitchFamily="49" charset="-128"/>
                <a:ea typeface="BIZ UDゴシック" panose="020B0400000000000000" pitchFamily="49" charset="-128"/>
              </a:rPr>
            </a:br>
            <a:r>
              <a:rPr lang="ja-JP" altLang="en-US" sz="800" dirty="0" smtClean="0">
                <a:solidFill>
                  <a:schemeClr val="tx1"/>
                </a:solidFill>
                <a:latin typeface="BIZ UDゴシック" panose="020B0400000000000000" pitchFamily="49" charset="-128"/>
                <a:ea typeface="BIZ UDゴシック" panose="020B0400000000000000" pitchFamily="49" charset="-128"/>
              </a:rPr>
              <a:t>　空</a:t>
            </a:r>
            <a:r>
              <a:rPr lang="ja-JP" altLang="en-US" sz="800" dirty="0">
                <a:solidFill>
                  <a:schemeClr val="tx1"/>
                </a:solidFill>
                <a:latin typeface="BIZ UDゴシック" panose="020B0400000000000000" pitchFamily="49" charset="-128"/>
                <a:ea typeface="BIZ UDゴシック" panose="020B0400000000000000" pitchFamily="49" charset="-128"/>
              </a:rPr>
              <a:t>飛ぶ</a:t>
            </a:r>
            <a:r>
              <a:rPr lang="ja-JP" altLang="en-US" sz="800" dirty="0" smtClean="0">
                <a:solidFill>
                  <a:schemeClr val="tx1"/>
                </a:solidFill>
                <a:latin typeface="BIZ UDゴシック" panose="020B0400000000000000" pitchFamily="49" charset="-128"/>
                <a:ea typeface="BIZ UDゴシック" panose="020B0400000000000000" pitchFamily="49" charset="-128"/>
              </a:rPr>
              <a:t>クルマ</a:t>
            </a:r>
            <a:r>
              <a:rPr lang="ja-JP" altLang="en-US" sz="800" dirty="0">
                <a:solidFill>
                  <a:schemeClr val="tx1"/>
                </a:solidFill>
                <a:latin typeface="BIZ UDゴシック" panose="020B0400000000000000" pitchFamily="49" charset="-128"/>
                <a:ea typeface="BIZ UDゴシック" panose="020B0400000000000000" pitchFamily="49" charset="-128"/>
              </a:rPr>
              <a:t>、</a:t>
            </a:r>
            <a:r>
              <a:rPr lang="en-US" altLang="ja-JP" sz="800" dirty="0" err="1">
                <a:solidFill>
                  <a:schemeClr val="tx1"/>
                </a:solidFill>
                <a:latin typeface="BIZ UDゴシック" panose="020B0400000000000000" pitchFamily="49" charset="-128"/>
                <a:ea typeface="BIZ UDゴシック" panose="020B0400000000000000" pitchFamily="49" charset="-128"/>
              </a:rPr>
              <a:t>MaaS</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・都心部周辺や郊外部</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の拠点エリア形成</a:t>
            </a:r>
          </a:p>
        </p:txBody>
      </p:sp>
      <p:sp>
        <p:nvSpPr>
          <p:cNvPr id="204" name="角丸四角形 203"/>
          <p:cNvSpPr/>
          <p:nvPr/>
        </p:nvSpPr>
        <p:spPr>
          <a:xfrm>
            <a:off x="9701722" y="5497657"/>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・大阪公立大学の機能　</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強化</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・チャレンジ支援強化</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750" dirty="0">
                <a:solidFill>
                  <a:schemeClr val="tx1"/>
                </a:solidFill>
                <a:latin typeface="BIZ UDゴシック" panose="020B0400000000000000" pitchFamily="49" charset="-128"/>
                <a:ea typeface="BIZ UDゴシック" panose="020B0400000000000000" pitchFamily="49" charset="-128"/>
              </a:rPr>
              <a:t>（産業局、</a:t>
            </a:r>
            <a:r>
              <a:rPr lang="ja-JP" altLang="en-US" sz="750" dirty="0" smtClean="0">
                <a:solidFill>
                  <a:schemeClr val="tx1"/>
                </a:solidFill>
                <a:latin typeface="BIZ UDゴシック" panose="020B0400000000000000" pitchFamily="49" charset="-128"/>
                <a:ea typeface="BIZ UDゴシック" panose="020B0400000000000000" pitchFamily="49" charset="-128"/>
              </a:rPr>
              <a:t>観光局など）</a:t>
            </a:r>
            <a:endParaRPr lang="ja-JP" altLang="en-US" sz="750" dirty="0">
              <a:solidFill>
                <a:schemeClr val="tx1"/>
              </a:solidFill>
              <a:latin typeface="BIZ UDゴシック" panose="020B0400000000000000" pitchFamily="49" charset="-128"/>
              <a:ea typeface="BIZ UDゴシック" panose="020B0400000000000000" pitchFamily="49" charset="-128"/>
            </a:endParaRPr>
          </a:p>
        </p:txBody>
      </p:sp>
      <p:sp>
        <p:nvSpPr>
          <p:cNvPr id="205" name="角丸四角形 204"/>
          <p:cNvSpPr/>
          <p:nvPr/>
        </p:nvSpPr>
        <p:spPr>
          <a:xfrm>
            <a:off x="9778859" y="7842426"/>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06" name="角丸四角形 205"/>
          <p:cNvSpPr/>
          <p:nvPr/>
        </p:nvSpPr>
        <p:spPr>
          <a:xfrm>
            <a:off x="9731841" y="7634985"/>
            <a:ext cx="1237535" cy="673950"/>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smtClean="0">
                <a:solidFill>
                  <a:schemeClr val="tx1"/>
                </a:solidFill>
                <a:latin typeface="BIZ UDゴシック" panose="020B0400000000000000" pitchFamily="49" charset="-128"/>
                <a:ea typeface="BIZ UDゴシック" panose="020B0400000000000000" pitchFamily="49" charset="-128"/>
              </a:rPr>
              <a:t>・</a:t>
            </a:r>
            <a:r>
              <a:rPr lang="ja-JP" altLang="en-US" sz="800" dirty="0">
                <a:solidFill>
                  <a:schemeClr val="tx1"/>
                </a:solidFill>
                <a:latin typeface="BIZ UDゴシック" panose="020B0400000000000000" pitchFamily="49" charset="-128"/>
                <a:ea typeface="BIZ UDゴシック" panose="020B0400000000000000" pitchFamily="49" charset="-128"/>
              </a:rPr>
              <a:t>交通ネットワーク</a:t>
            </a:r>
          </a:p>
          <a:p>
            <a:pPr>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・都心部やベイエリア</a:t>
            </a:r>
            <a:br>
              <a:rPr lang="ja-JP" altLang="en-US"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の拠点エリア</a:t>
            </a:r>
            <a:r>
              <a:rPr lang="ja-JP" altLang="en-US" sz="800" dirty="0" smtClean="0">
                <a:solidFill>
                  <a:schemeClr val="tx1"/>
                </a:solidFill>
                <a:latin typeface="BIZ UDゴシック" panose="020B0400000000000000" pitchFamily="49" charset="-128"/>
                <a:ea typeface="BIZ UDゴシック" panose="020B0400000000000000" pitchFamily="49" charset="-128"/>
              </a:rPr>
              <a:t>形成</a:t>
            </a:r>
            <a:endParaRPr lang="en-US" altLang="ja-JP" sz="800" dirty="0" smtClean="0">
              <a:solidFill>
                <a:schemeClr val="tx1"/>
              </a:solidFill>
              <a:latin typeface="BIZ UDゴシック" panose="020B0400000000000000" pitchFamily="49" charset="-128"/>
              <a:ea typeface="BIZ UDゴシック" panose="020B0400000000000000" pitchFamily="49" charset="-128"/>
            </a:endParaRPr>
          </a:p>
          <a:p>
            <a:pPr>
              <a:lnSpc>
                <a:spcPts val="800"/>
              </a:lnSpc>
              <a:defRPr/>
            </a:pPr>
            <a:r>
              <a:rPr lang="ja-JP" altLang="en-US" sz="800" dirty="0" smtClean="0">
                <a:solidFill>
                  <a:schemeClr val="tx1"/>
                </a:solidFill>
                <a:latin typeface="BIZ UDゴシック" panose="020B0400000000000000" pitchFamily="49" charset="-128"/>
                <a:ea typeface="BIZ UDゴシック" panose="020B0400000000000000" pitchFamily="49" charset="-128"/>
              </a:rPr>
              <a:t>・</a:t>
            </a:r>
            <a:r>
              <a:rPr lang="ja-JP" altLang="en-US" sz="800" dirty="0">
                <a:solidFill>
                  <a:schemeClr val="tx1"/>
                </a:solidFill>
                <a:latin typeface="BIZ UDゴシック" panose="020B0400000000000000" pitchFamily="49" charset="-128"/>
                <a:ea typeface="BIZ UDゴシック" panose="020B0400000000000000" pitchFamily="49" charset="-128"/>
              </a:rPr>
              <a:t>安全・危機管理</a:t>
            </a:r>
            <a:r>
              <a:rPr lang="en-US" altLang="ja-JP" sz="800" dirty="0">
                <a:solidFill>
                  <a:schemeClr val="tx1"/>
                </a:solidFill>
                <a:latin typeface="BIZ UDゴシック" panose="020B0400000000000000" pitchFamily="49" charset="-128"/>
                <a:ea typeface="BIZ UDゴシック" panose="020B0400000000000000" pitchFamily="49" charset="-128"/>
              </a:rPr>
              <a:t/>
            </a:r>
            <a:br>
              <a:rPr lang="en-US" altLang="ja-JP"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機能の強化</a:t>
            </a:r>
          </a:p>
          <a:p>
            <a:pPr lvl="0">
              <a:lnSpc>
                <a:spcPts val="800"/>
              </a:lnSpc>
              <a:defRPr/>
            </a:pPr>
            <a:endParaRPr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07" name="テキスト ボックス 206"/>
          <p:cNvSpPr txBox="1"/>
          <p:nvPr/>
        </p:nvSpPr>
        <p:spPr>
          <a:xfrm flipV="1">
            <a:off x="10671588" y="7782894"/>
            <a:ext cx="403462" cy="307777"/>
          </a:xfrm>
          <a:prstGeom prst="rect">
            <a:avLst/>
          </a:prstGeom>
          <a:noFill/>
        </p:spPr>
        <p:txBody>
          <a:bodyPr vert="horz"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08" name="テキスト ボックス 207"/>
          <p:cNvSpPr txBox="1"/>
          <p:nvPr/>
        </p:nvSpPr>
        <p:spPr>
          <a:xfrm>
            <a:off x="11583678" y="8220520"/>
            <a:ext cx="775823" cy="200055"/>
          </a:xfrm>
          <a:prstGeom prst="rect">
            <a:avLst/>
          </a:prstGeom>
          <a:noFill/>
        </p:spPr>
        <p:txBody>
          <a:bodyPr wrap="square" rtlCol="0">
            <a:spAutoFit/>
          </a:bodyPr>
          <a:lstStyle/>
          <a:p>
            <a:r>
              <a:rPr kumimoji="1" lang="ja-JP" altLang="en-US" sz="700" dirty="0" smtClean="0">
                <a:latin typeface="BIZ UDゴシック" panose="020B0400000000000000" pitchFamily="49" charset="-128"/>
                <a:ea typeface="BIZ UDゴシック" panose="020B0400000000000000" pitchFamily="49" charset="-128"/>
              </a:rPr>
              <a:t>など</a:t>
            </a:r>
            <a:endParaRPr kumimoji="1" lang="ja-JP" altLang="en-US" sz="700" dirty="0">
              <a:latin typeface="BIZ UDゴシック" panose="020B0400000000000000" pitchFamily="49" charset="-128"/>
              <a:ea typeface="BIZ UDゴシック" panose="020B0400000000000000" pitchFamily="49" charset="-128"/>
            </a:endParaRPr>
          </a:p>
        </p:txBody>
      </p:sp>
      <p:sp>
        <p:nvSpPr>
          <p:cNvPr id="189" name="正方形/長方形 188"/>
          <p:cNvSpPr/>
          <p:nvPr/>
        </p:nvSpPr>
        <p:spPr>
          <a:xfrm>
            <a:off x="1722853" y="7781634"/>
            <a:ext cx="599905"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2025</a:t>
            </a:r>
          </a:p>
          <a:p>
            <a:pPr>
              <a:lnSpc>
                <a:spcPts val="800"/>
              </a:lnSpc>
            </a:pP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正方形/長方形 200"/>
          <p:cNvSpPr/>
          <p:nvPr/>
        </p:nvSpPr>
        <p:spPr>
          <a:xfrm>
            <a:off x="2336531" y="7818069"/>
            <a:ext cx="330066"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正方形/長方形 208"/>
          <p:cNvSpPr/>
          <p:nvPr/>
        </p:nvSpPr>
        <p:spPr>
          <a:xfrm>
            <a:off x="2648739" y="7817870"/>
            <a:ext cx="330066"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SDGs</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正方形/長方形 209"/>
          <p:cNvSpPr/>
          <p:nvPr/>
        </p:nvSpPr>
        <p:spPr>
          <a:xfrm>
            <a:off x="3493621" y="7785610"/>
            <a:ext cx="330066"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高齢者人口のピーク</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スーパー・メガリージョンの形成</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p:cNvSpPr/>
          <p:nvPr/>
        </p:nvSpPr>
        <p:spPr>
          <a:xfrm>
            <a:off x="5336691" y="7835169"/>
            <a:ext cx="330066" cy="405931"/>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二等辺三角形 176"/>
          <p:cNvSpPr/>
          <p:nvPr/>
        </p:nvSpPr>
        <p:spPr>
          <a:xfrm>
            <a:off x="6786358" y="1962566"/>
            <a:ext cx="5547244" cy="454733"/>
          </a:xfrm>
          <a:prstGeom prst="triangle">
            <a:avLst>
              <a:gd name="adj" fmla="val 50634"/>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78" name="テキスト ボックス 177"/>
          <p:cNvSpPr txBox="1"/>
          <p:nvPr/>
        </p:nvSpPr>
        <p:spPr>
          <a:xfrm>
            <a:off x="7416957" y="1993769"/>
            <a:ext cx="4273016" cy="430887"/>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変革を先取り</a:t>
            </a:r>
            <a:r>
              <a:rPr kumimoji="1" lang="ja-JP" altLang="en-US"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　</a:t>
            </a:r>
            <a:r>
              <a:rPr kumimoji="1" lang="ja-JP" altLang="en-US"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魅力にあふれ　ワクワクする都市</a:t>
            </a:r>
            <a:endParaRPr kumimoji="1" lang="en-US" altLang="ja-JP"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国内外から多くの人や投資</a:t>
            </a:r>
            <a:r>
              <a:rPr kumimoji="1" lang="ja-JP" altLang="en-US"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を</a:t>
            </a:r>
            <a:r>
              <a:rPr kumimoji="1" lang="ja-JP" altLang="en-US"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惹きつける</a:t>
            </a:r>
            <a:endParaRPr kumimoji="1" lang="en-US" altLang="ja-JP" sz="1100" b="1" i="0" u="none" strike="noStrike" kern="120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213" name="正方形/長方形 212"/>
          <p:cNvSpPr/>
          <p:nvPr/>
        </p:nvSpPr>
        <p:spPr>
          <a:xfrm>
            <a:off x="7772543" y="2836621"/>
            <a:ext cx="1747404"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1" u="sng" kern="0" dirty="0" smtClean="0">
                <a:latin typeface="BIZ UDゴシック" panose="020B0400000000000000" pitchFamily="49" charset="-128"/>
                <a:ea typeface="BIZ UDゴシック" panose="020B0400000000000000" pitchFamily="49" charset="-128"/>
              </a:rPr>
              <a:t>人が中心</a:t>
            </a:r>
            <a:endParaRPr kumimoji="0" lang="en-US" altLang="ja-JP" sz="900" b="1" i="0" u="sng" strike="noStrike" kern="0" cap="none" spc="0" normalizeH="0" baseline="0" noProof="0" dirty="0" smtClean="0">
              <a:ln>
                <a:noFill/>
              </a:ln>
              <a:effectLst/>
              <a:uLnTx/>
              <a:uFillTx/>
              <a:latin typeface="BIZ UDゴシック" panose="020B0400000000000000" pitchFamily="49" charset="-128"/>
              <a:ea typeface="BIZ UDゴシック" panose="020B0400000000000000" pitchFamily="49" charset="-128"/>
            </a:endParaRPr>
          </a:p>
        </p:txBody>
      </p:sp>
      <p:sp>
        <p:nvSpPr>
          <p:cNvPr id="6" name="右矢印 5"/>
          <p:cNvSpPr/>
          <p:nvPr/>
        </p:nvSpPr>
        <p:spPr>
          <a:xfrm rot="20089029">
            <a:off x="513053" y="6335827"/>
            <a:ext cx="5881213" cy="303076"/>
          </a:xfrm>
          <a:prstGeom prst="rightArrow">
            <a:avLst>
              <a:gd name="adj1" fmla="val 50000"/>
              <a:gd name="adj2" fmla="val 56467"/>
            </a:avLst>
          </a:prstGeom>
          <a:solidFill>
            <a:schemeClr val="accent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20" name="角丸四角形 119"/>
          <p:cNvSpPr/>
          <p:nvPr/>
        </p:nvSpPr>
        <p:spPr>
          <a:xfrm>
            <a:off x="1355611" y="6680042"/>
            <a:ext cx="1736446" cy="1091991"/>
          </a:xfrm>
          <a:prstGeom prst="round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万博をインパクトに</a:t>
            </a:r>
          </a:p>
          <a:p>
            <a:pPr>
              <a:lnSpc>
                <a:spcPts val="900"/>
              </a:lnSpc>
            </a:pP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経済的ポテンシャル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smtClean="0">
                <a:solidFill>
                  <a:schemeClr val="tx2">
                    <a:lumMod val="50000"/>
                  </a:schemeClr>
                </a:solidFill>
                <a:latin typeface="BIZ UDゴシック" panose="020B0400000000000000" pitchFamily="49" charset="-128"/>
                <a:ea typeface="BIZ UDゴシック" panose="020B0400000000000000" pitchFamily="49" charset="-128"/>
              </a:rPr>
              <a:t>向上</a:t>
            </a:r>
            <a:endPar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経済面</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での</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バックアップ</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　機能</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向上</a:t>
            </a: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自らの取組に加え</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国</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による法整備を</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受けて</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行政・政治的ポテンシャル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向上</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に</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弾み</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214" name="正方形/長方形 213"/>
          <p:cNvSpPr/>
          <p:nvPr/>
        </p:nvSpPr>
        <p:spPr>
          <a:xfrm>
            <a:off x="4475944" y="7829991"/>
            <a:ext cx="330066" cy="405931"/>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EXPO2025</a:t>
            </a: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世代の活躍</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2846510" y="6070090"/>
            <a:ext cx="1727492" cy="1091991"/>
          </a:xfrm>
          <a:prstGeom prst="round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経済的ポテンシャル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に加え</a:t>
            </a:r>
          </a:p>
          <a:p>
            <a:pPr>
              <a:lnSpc>
                <a:spcPts val="900"/>
              </a:lnSpc>
            </a:pP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行政・政治的ポテンシャル</a:t>
            </a:r>
            <a:r>
              <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rPr>
              <a:t>』</a:t>
            </a:r>
            <a:br>
              <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b="1" dirty="0" smtClean="0">
                <a:solidFill>
                  <a:schemeClr val="tx2">
                    <a:lumMod val="50000"/>
                  </a:schemeClr>
                </a:solidFill>
                <a:latin typeface="BIZ UDゴシック" panose="020B0400000000000000" pitchFamily="49" charset="-128"/>
                <a:ea typeface="BIZ UDゴシック" panose="020B0400000000000000" pitchFamily="49" charset="-128"/>
              </a:rPr>
              <a:t>向上</a:t>
            </a:r>
            <a:endPar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経済面</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、行政・政治面で</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の</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バックアップ機能</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向上</a:t>
            </a: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66" name="八角形 65"/>
          <p:cNvSpPr/>
          <p:nvPr/>
        </p:nvSpPr>
        <p:spPr>
          <a:xfrm>
            <a:off x="2959585" y="6873221"/>
            <a:ext cx="1441315" cy="354317"/>
          </a:xfrm>
          <a:prstGeom prst="octagon">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名実とも</a:t>
            </a:r>
            <a:r>
              <a:rPr kumimoji="0" lang="ja-JP" altLang="en-US"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t>に</a:t>
            </a:r>
            <a:r>
              <a:rPr kumimoji="0" lang="en-US" altLang="ja-JP"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t/>
            </a:r>
            <a:br>
              <a:rPr kumimoji="0" lang="en-US" altLang="ja-JP"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br>
            <a:r>
              <a:rPr kumimoji="0" lang="ja-JP" altLang="en-US"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t>東西</a:t>
            </a:r>
            <a:r>
              <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二極の</a:t>
            </a:r>
            <a:r>
              <a:rPr kumimoji="0" lang="ja-JP" altLang="en-US"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t>一極</a:t>
            </a:r>
            <a:endPar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122" name="角丸四角形 121"/>
          <p:cNvSpPr/>
          <p:nvPr/>
        </p:nvSpPr>
        <p:spPr>
          <a:xfrm>
            <a:off x="4434402" y="5455486"/>
            <a:ext cx="1717120" cy="1091991"/>
          </a:xfrm>
          <a:prstGeom prst="round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900"/>
              </a:lnSpc>
            </a:pPr>
            <a:r>
              <a:rPr lang="ja-JP" altLang="en-US" sz="800" b="1" dirty="0" smtClean="0">
                <a:solidFill>
                  <a:schemeClr val="tx2">
                    <a:lumMod val="50000"/>
                  </a:schemeClr>
                </a:solidFill>
                <a:latin typeface="BIZ UDゴシック" panose="020B0400000000000000" pitchFamily="49" charset="-128"/>
                <a:ea typeface="BIZ UDゴシック" panose="020B0400000000000000" pitchFamily="49" charset="-128"/>
              </a:rPr>
              <a:t>副首都・大阪の実現</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b="1" dirty="0" smtClean="0">
                <a:solidFill>
                  <a:schemeClr val="tx2">
                    <a:lumMod val="50000"/>
                  </a:schemeClr>
                </a:solidFill>
                <a:latin typeface="BIZ UDゴシック" panose="020B0400000000000000" pitchFamily="49" charset="-128"/>
                <a:ea typeface="BIZ UDゴシック" panose="020B0400000000000000" pitchFamily="49" charset="-128"/>
              </a:rPr>
              <a:t>（経済、バックアップ、</a:t>
            </a:r>
            <a:r>
              <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b="1" dirty="0" smtClean="0">
                <a:solidFill>
                  <a:schemeClr val="tx2">
                    <a:lumMod val="50000"/>
                  </a:schemeClr>
                </a:solidFill>
                <a:latin typeface="BIZ UDゴシック" panose="020B0400000000000000" pitchFamily="49" charset="-128"/>
                <a:ea typeface="BIZ UDゴシック" panose="020B0400000000000000" pitchFamily="49" charset="-128"/>
              </a:rPr>
              <a:t>　行政・政治）</a:t>
            </a:r>
            <a:endParaRPr lang="en-US" altLang="ja-JP" sz="800" b="1"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全国的に東京一極集中でなく複数の都市が成長をけん引する国の形への転換が進んでいる</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68" name="八角形 67"/>
          <p:cNvSpPr/>
          <p:nvPr/>
        </p:nvSpPr>
        <p:spPr>
          <a:xfrm>
            <a:off x="4456184" y="6411009"/>
            <a:ext cx="1697995" cy="354317"/>
          </a:xfrm>
          <a:prstGeom prst="octagon">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rPr>
              <a:t>東京一極集中・中央集権</a:t>
            </a:r>
            <a:endParaRPr kumimoji="0" lang="en-US" altLang="ja-JP" sz="1000" b="0"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dirty="0" smtClean="0">
                <a:solidFill>
                  <a:schemeClr val="bg1"/>
                </a:solidFill>
                <a:latin typeface="BIZ UDゴシック" panose="020B0400000000000000" pitchFamily="49" charset="-128"/>
                <a:ea typeface="BIZ UDゴシック" panose="020B0400000000000000" pitchFamily="49" charset="-128"/>
              </a:rPr>
              <a:t>→拠点分散・分権</a:t>
            </a:r>
            <a:endPar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p:txBody>
      </p:sp>
      <p:grpSp>
        <p:nvGrpSpPr>
          <p:cNvPr id="107" name="グループ化 106"/>
          <p:cNvGrpSpPr/>
          <p:nvPr/>
        </p:nvGrpSpPr>
        <p:grpSpPr>
          <a:xfrm>
            <a:off x="394525" y="6405356"/>
            <a:ext cx="1031857" cy="630942"/>
            <a:chOff x="218798" y="5031423"/>
            <a:chExt cx="2062091" cy="1082311"/>
          </a:xfrm>
        </p:grpSpPr>
        <p:cxnSp>
          <p:nvCxnSpPr>
            <p:cNvPr id="110" name="直線コネクタ 36"/>
            <p:cNvCxnSpPr/>
            <p:nvPr/>
          </p:nvCxnSpPr>
          <p:spPr>
            <a:xfrm>
              <a:off x="357839" y="5914928"/>
              <a:ext cx="1831872" cy="198805"/>
            </a:xfrm>
            <a:prstGeom prst="bentConnector3">
              <a:avLst>
                <a:gd name="adj1" fmla="val 1422"/>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218798" y="5031423"/>
              <a:ext cx="2062091" cy="108231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都市機能の充実、</a:t>
              </a:r>
              <a:r>
                <a:rPr kumimoji="0" lang="en-US" altLang="ja-JP"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0" lang="en-US" altLang="ja-JP"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経済政策</a:t>
              </a:r>
              <a:endParaRPr kumimoji="0" lang="en-US" altLang="ja-JP"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noProof="0" dirty="0" smtClean="0">
                  <a:solidFill>
                    <a:prstClr val="black"/>
                  </a:solidFill>
                  <a:latin typeface="BIZ UDゴシック" panose="020B0400000000000000" pitchFamily="49" charset="-128"/>
                  <a:ea typeface="BIZ UDゴシック" panose="020B0400000000000000" pitchFamily="49" charset="-128"/>
                </a:rPr>
                <a:t>チャレンジ、</a:t>
              </a:r>
              <a:endParaRPr kumimoji="0" lang="en-US" altLang="ja-JP" sz="700" noProof="0" dirty="0" smtClean="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i="0" u="none" strike="noStrike" kern="1200" cap="none" spc="0" normalizeH="0" baseline="0" dirty="0" smtClean="0">
                  <a:ln>
                    <a:noFill/>
                  </a:ln>
                  <a:solidFill>
                    <a:prstClr val="black"/>
                  </a:solidFill>
                  <a:effectLst/>
                  <a:uLnTx/>
                  <a:uFillTx/>
                  <a:latin typeface="BIZ UDゴシック" panose="020B0400000000000000" pitchFamily="49" charset="-128"/>
                  <a:ea typeface="BIZ UDゴシック" panose="020B0400000000000000" pitchFamily="49" charset="-128"/>
                </a:rPr>
                <a:t>暮らしや</a:t>
              </a:r>
              <a:r>
                <a:rPr kumimoji="0" lang="ja-JP" altLang="en-US" sz="700" dirty="0" smtClean="0">
                  <a:solidFill>
                    <a:prstClr val="black"/>
                  </a:solidFill>
                  <a:latin typeface="BIZ UDゴシック" panose="020B0400000000000000" pitchFamily="49" charset="-128"/>
                  <a:ea typeface="BIZ UDゴシック" panose="020B0400000000000000" pitchFamily="49" charset="-128"/>
                </a:rPr>
                <a:t>すさ、</a:t>
              </a:r>
              <a:endParaRPr kumimoji="0" lang="en-US" altLang="ja-JP" sz="700" dirty="0" smtClean="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dirty="0" smtClean="0">
                  <a:solidFill>
                    <a:prstClr val="black"/>
                  </a:solidFill>
                  <a:latin typeface="BIZ UDゴシック" panose="020B0400000000000000" pitchFamily="49" charset="-128"/>
                  <a:ea typeface="BIZ UDゴシック" panose="020B0400000000000000" pitchFamily="49" charset="-128"/>
                </a:rPr>
                <a:t>働きやすさ、楽しさ</a:t>
              </a:r>
              <a:endParaRPr kumimoji="0" lang="en-US" altLang="ja-JP" sz="70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117" name="正方形/長方形 116"/>
          <p:cNvSpPr/>
          <p:nvPr/>
        </p:nvSpPr>
        <p:spPr>
          <a:xfrm>
            <a:off x="454774" y="7058892"/>
            <a:ext cx="599905" cy="16275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東京とは異なる魅力</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2" name="グループ化 111"/>
          <p:cNvGrpSpPr/>
          <p:nvPr/>
        </p:nvGrpSpPr>
        <p:grpSpPr>
          <a:xfrm>
            <a:off x="342113" y="6833033"/>
            <a:ext cx="1111591" cy="882400"/>
            <a:chOff x="208766" y="3900048"/>
            <a:chExt cx="2062091" cy="1688510"/>
          </a:xfrm>
        </p:grpSpPr>
        <p:grpSp>
          <p:nvGrpSpPr>
            <p:cNvPr id="114" name="グループ化 113"/>
            <p:cNvGrpSpPr/>
            <p:nvPr/>
          </p:nvGrpSpPr>
          <p:grpSpPr>
            <a:xfrm>
              <a:off x="408071" y="3900048"/>
              <a:ext cx="1763999" cy="1656208"/>
              <a:chOff x="-1943647" y="4378273"/>
              <a:chExt cx="1254888" cy="798182"/>
            </a:xfrm>
          </p:grpSpPr>
          <p:cxnSp>
            <p:nvCxnSpPr>
              <p:cNvPr id="115" name="直線コネクタ 36"/>
              <p:cNvCxnSpPr/>
              <p:nvPr/>
            </p:nvCxnSpPr>
            <p:spPr>
              <a:xfrm>
                <a:off x="-1943647" y="5072357"/>
                <a:ext cx="1254888" cy="104098"/>
              </a:xfrm>
              <a:prstGeom prst="bentConnector3">
                <a:avLst>
                  <a:gd name="adj1" fmla="val 9"/>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859730" y="4990567"/>
                <a:ext cx="170597" cy="172964"/>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833677" y="4378273"/>
                <a:ext cx="118929" cy="191617"/>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13" name="正方形/長方形 112"/>
            <p:cNvSpPr/>
            <p:nvPr/>
          </p:nvSpPr>
          <p:spPr>
            <a:xfrm>
              <a:off x="208766" y="4793485"/>
              <a:ext cx="2062091" cy="79507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行政体制の整備</a:t>
              </a:r>
              <a:endParaRPr kumimoji="0" lang="en-US" altLang="ja-JP" sz="7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dirty="0" smtClean="0">
                  <a:solidFill>
                    <a:prstClr val="black"/>
                  </a:solidFill>
                  <a:latin typeface="BIZ UDゴシック" panose="020B0400000000000000" pitchFamily="49" charset="-128"/>
                  <a:ea typeface="BIZ UDゴシック" panose="020B0400000000000000" pitchFamily="49" charset="-128"/>
                </a:rPr>
                <a:t>府市一体の強化</a:t>
              </a:r>
              <a:endParaRPr kumimoji="0" lang="en-US" altLang="ja-JP" sz="700" dirty="0" smtClean="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京阪神の連携強化</a:t>
              </a:r>
              <a:endParaRPr kumimoji="0" lang="en-US" altLang="ja-JP" sz="70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118" name="正方形/長方形 117"/>
          <p:cNvSpPr/>
          <p:nvPr/>
        </p:nvSpPr>
        <p:spPr>
          <a:xfrm>
            <a:off x="436120" y="7732805"/>
            <a:ext cx="599905" cy="16275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副首都推進の法整備働きかけ</a:t>
            </a:r>
            <a:endParaRPr lang="en-US" altLang="ja-JP" sz="700"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7" name="グループ化 86"/>
          <p:cNvGrpSpPr/>
          <p:nvPr/>
        </p:nvGrpSpPr>
        <p:grpSpPr>
          <a:xfrm>
            <a:off x="1445461" y="6013905"/>
            <a:ext cx="1630655" cy="308246"/>
            <a:chOff x="218798" y="5031421"/>
            <a:chExt cx="2062091" cy="395084"/>
          </a:xfrm>
        </p:grpSpPr>
        <p:grpSp>
          <p:nvGrpSpPr>
            <p:cNvPr id="89" name="グループ化 88"/>
            <p:cNvGrpSpPr/>
            <p:nvPr/>
          </p:nvGrpSpPr>
          <p:grpSpPr>
            <a:xfrm>
              <a:off x="408888" y="5067609"/>
              <a:ext cx="1778252" cy="358896"/>
              <a:chOff x="-1943065" y="4940960"/>
              <a:chExt cx="1265027" cy="172964"/>
            </a:xfrm>
          </p:grpSpPr>
          <p:cxnSp>
            <p:nvCxnSpPr>
              <p:cNvPr id="90" name="直線コネクタ 36"/>
              <p:cNvCxnSpPr/>
              <p:nvPr/>
            </p:nvCxnSpPr>
            <p:spPr>
              <a:xfrm>
                <a:off x="-1943065" y="5008580"/>
                <a:ext cx="1254888" cy="104098"/>
              </a:xfrm>
              <a:prstGeom prst="bentConnector3">
                <a:avLst>
                  <a:gd name="adj1" fmla="val 9"/>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848635" y="4940960"/>
                <a:ext cx="170597" cy="172964"/>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88" name="正方形/長方形 87"/>
            <p:cNvSpPr/>
            <p:nvPr/>
          </p:nvSpPr>
          <p:spPr>
            <a:xfrm>
              <a:off x="218798" y="5031421"/>
              <a:ext cx="2062091" cy="39448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大阪・関西の国出先機関等の</a:t>
              </a:r>
              <a:endParaRPr kumimoji="0" lang="en-US" altLang="ja-JP"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機能強化と府市との連携</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cxnSp>
        <p:nvCxnSpPr>
          <p:cNvPr id="8" name="直線矢印コネクタ 7"/>
          <p:cNvCxnSpPr/>
          <p:nvPr/>
        </p:nvCxnSpPr>
        <p:spPr>
          <a:xfrm>
            <a:off x="1715940" y="8430706"/>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直線矢印コネクタ 215"/>
          <p:cNvCxnSpPr/>
          <p:nvPr/>
        </p:nvCxnSpPr>
        <p:spPr>
          <a:xfrm>
            <a:off x="1715940" y="8593564"/>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p:cNvCxnSpPr/>
          <p:nvPr/>
        </p:nvCxnSpPr>
        <p:spPr>
          <a:xfrm>
            <a:off x="1682650" y="9261837"/>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直線矢印コネクタ 217"/>
          <p:cNvCxnSpPr/>
          <p:nvPr/>
        </p:nvCxnSpPr>
        <p:spPr>
          <a:xfrm>
            <a:off x="2805963" y="9261837"/>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4237747" y="9244743"/>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直線矢印コネクタ 219"/>
          <p:cNvCxnSpPr/>
          <p:nvPr/>
        </p:nvCxnSpPr>
        <p:spPr>
          <a:xfrm>
            <a:off x="2784847" y="8430706"/>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直線矢印コネクタ 220"/>
          <p:cNvCxnSpPr/>
          <p:nvPr/>
        </p:nvCxnSpPr>
        <p:spPr>
          <a:xfrm>
            <a:off x="4208366" y="8430706"/>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直線矢印コネクタ 221"/>
          <p:cNvCxnSpPr/>
          <p:nvPr/>
        </p:nvCxnSpPr>
        <p:spPr>
          <a:xfrm>
            <a:off x="2784847" y="8603089"/>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直線矢印コネクタ 222"/>
          <p:cNvCxnSpPr/>
          <p:nvPr/>
        </p:nvCxnSpPr>
        <p:spPr>
          <a:xfrm>
            <a:off x="4223332" y="8558043"/>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二等辺三角形 8"/>
          <p:cNvSpPr/>
          <p:nvPr/>
        </p:nvSpPr>
        <p:spPr>
          <a:xfrm rot="10800000">
            <a:off x="4795541" y="6312564"/>
            <a:ext cx="965063" cy="116090"/>
          </a:xfrm>
          <a:prstGeom prst="triangle">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58" name="ホームベース 157"/>
          <p:cNvSpPr/>
          <p:nvPr/>
        </p:nvSpPr>
        <p:spPr>
          <a:xfrm flipH="1">
            <a:off x="11948179" y="7441623"/>
            <a:ext cx="643997" cy="1949614"/>
          </a:xfrm>
          <a:prstGeom prst="homePlate">
            <a:avLst>
              <a:gd name="adj" fmla="val 5590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9" name="テキスト ボックス 158"/>
          <p:cNvSpPr txBox="1"/>
          <p:nvPr/>
        </p:nvSpPr>
        <p:spPr>
          <a:xfrm>
            <a:off x="12354882" y="7450644"/>
            <a:ext cx="292388" cy="193598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ウェルビーイングへの関心の高まり</a:t>
            </a:r>
          </a:p>
        </p:txBody>
      </p:sp>
      <p:sp>
        <p:nvSpPr>
          <p:cNvPr id="190" name="テキスト ボックス 189"/>
          <p:cNvSpPr txBox="1"/>
          <p:nvPr/>
        </p:nvSpPr>
        <p:spPr>
          <a:xfrm>
            <a:off x="12242511" y="7531917"/>
            <a:ext cx="289375" cy="1999269"/>
          </a:xfrm>
          <a:prstGeom prst="rect">
            <a:avLst/>
          </a:prstGeom>
          <a:noFill/>
        </p:spPr>
        <p:txBody>
          <a:bodyPr vert="wordArtVertRtl"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DX</a:t>
            </a:r>
            <a:r>
              <a:rPr kumimoji="1"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・脱炭素などの新たな社会潮流</a:t>
            </a:r>
          </a:p>
        </p:txBody>
      </p:sp>
      <p:sp>
        <p:nvSpPr>
          <p:cNvPr id="160" name="テキスト ボックス 159"/>
          <p:cNvSpPr txBox="1"/>
          <p:nvPr/>
        </p:nvSpPr>
        <p:spPr>
          <a:xfrm>
            <a:off x="12112646" y="7765319"/>
            <a:ext cx="292388" cy="166563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コロナからの経済回復　など</a:t>
            </a:r>
          </a:p>
        </p:txBody>
      </p:sp>
    </p:spTree>
    <p:extLst>
      <p:ext uri="{BB962C8B-B14F-4D97-AF65-F5344CB8AC3E}">
        <p14:creationId xmlns:p14="http://schemas.microsoft.com/office/powerpoint/2010/main" val="174922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2">
            <a:extLst>
              <a:ext uri="{FF2B5EF4-FFF2-40B4-BE49-F238E27FC236}">
                <a16:creationId xmlns:a16="http://schemas.microsoft.com/office/drawing/2014/main" id="{8DC6DDDD-882F-4826-87FE-61D893BF30D4}"/>
              </a:ext>
            </a:extLst>
          </p:cNvPr>
          <p:cNvSpPr/>
          <p:nvPr/>
        </p:nvSpPr>
        <p:spPr>
          <a:xfrm>
            <a:off x="6547975" y="5475837"/>
            <a:ext cx="6093258" cy="3236363"/>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8" name="角丸四角形 2">
            <a:extLst>
              <a:ext uri="{FF2B5EF4-FFF2-40B4-BE49-F238E27FC236}">
                <a16:creationId xmlns:a16="http://schemas.microsoft.com/office/drawing/2014/main" id="{8DC6DDDD-882F-4826-87FE-61D893BF30D4}"/>
              </a:ext>
            </a:extLst>
          </p:cNvPr>
          <p:cNvSpPr/>
          <p:nvPr/>
        </p:nvSpPr>
        <p:spPr>
          <a:xfrm>
            <a:off x="135809" y="281430"/>
            <a:ext cx="6176205" cy="9243570"/>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8251DF4-598C-4B41-8725-912F75302AE8}"/>
              </a:ext>
            </a:extLst>
          </p:cNvPr>
          <p:cNvSpPr/>
          <p:nvPr/>
        </p:nvSpPr>
        <p:spPr>
          <a:xfrm>
            <a:off x="324379" y="408531"/>
            <a:ext cx="5784322" cy="3197709"/>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C03A465-4A64-412D-A75A-780D62F09BE3}"/>
              </a:ext>
            </a:extLst>
          </p:cNvPr>
          <p:cNvSpPr/>
          <p:nvPr/>
        </p:nvSpPr>
        <p:spPr>
          <a:xfrm>
            <a:off x="517822" y="606958"/>
            <a:ext cx="2994998" cy="1411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●「最先端</a:t>
            </a:r>
            <a:r>
              <a:rPr lang="ja-JP" altLang="en-US" sz="900" dirty="0">
                <a:solidFill>
                  <a:schemeClr val="tx1"/>
                </a:solidFill>
                <a:latin typeface="BIZ UDゴシック" panose="020B0400000000000000" pitchFamily="49" charset="-128"/>
                <a:ea typeface="BIZ UDゴシック" panose="020B0400000000000000" pitchFamily="49" charset="-128"/>
              </a:rPr>
              <a:t>の実証</a:t>
            </a:r>
            <a:r>
              <a:rPr lang="ja-JP" altLang="en-US" sz="900" dirty="0" smtClean="0">
                <a:solidFill>
                  <a:schemeClr val="tx1"/>
                </a:solidFill>
                <a:latin typeface="BIZ UDゴシック" panose="020B0400000000000000" pitchFamily="49" charset="-128"/>
                <a:ea typeface="BIZ UDゴシック" panose="020B0400000000000000" pitchFamily="49" charset="-128"/>
              </a:rPr>
              <a:t>都市」の</a:t>
            </a:r>
            <a:r>
              <a:rPr lang="ja-JP" altLang="en-US" sz="900" dirty="0">
                <a:solidFill>
                  <a:schemeClr val="tx1"/>
                </a:solidFill>
                <a:latin typeface="BIZ UDゴシック" panose="020B0400000000000000" pitchFamily="49" charset="-128"/>
                <a:ea typeface="BIZ UDゴシック" panose="020B0400000000000000" pitchFamily="49" charset="-128"/>
              </a:rPr>
              <a:t>確立</a:t>
            </a:r>
            <a:r>
              <a:rPr lang="ja-JP" altLang="en-US" sz="800" dirty="0">
                <a:solidFill>
                  <a:schemeClr val="tx1"/>
                </a:solidFill>
                <a:latin typeface="BIZ UDゴシック" panose="020B0400000000000000" pitchFamily="49" charset="-128"/>
                <a:ea typeface="BIZ UDゴシック" panose="020B0400000000000000" pitchFamily="49" charset="-128"/>
              </a:rPr>
              <a:t>（特区制度のフル活用</a:t>
            </a:r>
            <a:r>
              <a:rPr lang="ja-JP" altLang="en-US" sz="800" dirty="0" smtClean="0">
                <a:solidFill>
                  <a:schemeClr val="tx1"/>
                </a:solidFill>
                <a:latin typeface="BIZ UDゴシック" panose="020B0400000000000000" pitchFamily="49" charset="-128"/>
                <a:ea typeface="BIZ UDゴシック" panose="020B0400000000000000" pitchFamily="49" charset="-128"/>
              </a:rPr>
              <a:t>）</a:t>
            </a:r>
            <a:endParaRPr lang="en-US" altLang="ja-JP" sz="8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大阪産業局、大阪観光局</a:t>
            </a:r>
            <a:r>
              <a:rPr lang="ja-JP" altLang="en-US" sz="900" dirty="0" smtClean="0">
                <a:solidFill>
                  <a:schemeClr val="tx1"/>
                </a:solidFill>
                <a:latin typeface="BIZ UDゴシック" panose="020B0400000000000000" pitchFamily="49" charset="-128"/>
                <a:ea typeface="BIZ UDゴシック" panose="020B0400000000000000" pitchFamily="49" charset="-128"/>
              </a:rPr>
              <a:t>など</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オール</a:t>
            </a:r>
            <a:r>
              <a:rPr lang="ja-JP" altLang="en-US" sz="900" dirty="0">
                <a:solidFill>
                  <a:schemeClr val="tx1"/>
                </a:solidFill>
                <a:latin typeface="BIZ UDゴシック" panose="020B0400000000000000" pitchFamily="49" charset="-128"/>
                <a:ea typeface="BIZ UDゴシック" panose="020B0400000000000000" pitchFamily="49" charset="-128"/>
              </a:rPr>
              <a:t>大阪で</a:t>
            </a:r>
            <a:r>
              <a:rPr lang="ja-JP" altLang="en-US" sz="900" dirty="0" smtClean="0">
                <a:solidFill>
                  <a:schemeClr val="tx1"/>
                </a:solidFill>
                <a:latin typeface="BIZ UDゴシック" panose="020B0400000000000000" pitchFamily="49" charset="-128"/>
                <a:ea typeface="BIZ UDゴシック" panose="020B0400000000000000" pitchFamily="49" charset="-128"/>
              </a:rPr>
              <a:t>のチャレンジ</a:t>
            </a:r>
            <a:r>
              <a:rPr lang="ja-JP" altLang="en-US" sz="900" dirty="0">
                <a:solidFill>
                  <a:schemeClr val="tx1"/>
                </a:solidFill>
                <a:latin typeface="BIZ UDゴシック" panose="020B0400000000000000" pitchFamily="49" charset="-128"/>
                <a:ea typeface="BIZ UDゴシック" panose="020B0400000000000000" pitchFamily="49" charset="-128"/>
              </a:rPr>
              <a:t>支援</a:t>
            </a:r>
            <a:r>
              <a:rPr lang="ja-JP" altLang="en-US" sz="900" dirty="0" smtClean="0">
                <a:solidFill>
                  <a:schemeClr val="tx1"/>
                </a:solidFill>
                <a:latin typeface="BIZ UDゴシック" panose="020B0400000000000000" pitchFamily="49" charset="-128"/>
                <a:ea typeface="BIZ UDゴシック" panose="020B0400000000000000" pitchFamily="49" charset="-128"/>
              </a:rPr>
              <a:t>強化</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「おもろい」アイデアの出会う</a:t>
            </a:r>
            <a:r>
              <a:rPr lang="ja-JP" altLang="en-US" sz="900" dirty="0" smtClean="0">
                <a:solidFill>
                  <a:schemeClr val="tx1"/>
                </a:solidFill>
                <a:latin typeface="BIZ UDゴシック" panose="020B0400000000000000" pitchFamily="49" charset="-128"/>
                <a:ea typeface="BIZ UDゴシック" panose="020B0400000000000000" pitchFamily="49" charset="-128"/>
              </a:rPr>
              <a:t>場</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スタートアップ、</a:t>
            </a:r>
            <a:r>
              <a:rPr lang="ja-JP" altLang="en-US" sz="900" dirty="0" smtClean="0">
                <a:solidFill>
                  <a:schemeClr val="tx1"/>
                </a:solidFill>
                <a:latin typeface="BIZ UDゴシック" panose="020B0400000000000000" pitchFamily="49" charset="-128"/>
                <a:ea typeface="BIZ UDゴシック" panose="020B0400000000000000" pitchFamily="49" charset="-128"/>
              </a:rPr>
              <a:t>イノベーション</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●「チャレンジ</a:t>
            </a:r>
            <a:r>
              <a:rPr lang="ja-JP" altLang="en-US" sz="900" dirty="0">
                <a:solidFill>
                  <a:schemeClr val="tx1"/>
                </a:solidFill>
                <a:latin typeface="BIZ UDゴシック" panose="020B0400000000000000" pitchFamily="49" charset="-128"/>
                <a:ea typeface="BIZ UDゴシック" panose="020B0400000000000000" pitchFamily="49" charset="-128"/>
              </a:rPr>
              <a:t>、トライ＆</a:t>
            </a:r>
            <a:r>
              <a:rPr lang="ja-JP" altLang="en-US" sz="900" dirty="0" smtClean="0">
                <a:solidFill>
                  <a:schemeClr val="tx1"/>
                </a:solidFill>
                <a:latin typeface="BIZ UDゴシック" panose="020B0400000000000000" pitchFamily="49" charset="-128"/>
                <a:ea typeface="BIZ UDゴシック" panose="020B0400000000000000" pitchFamily="49" charset="-128"/>
              </a:rPr>
              <a:t>エラー」評価</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人材</a:t>
            </a:r>
            <a:r>
              <a:rPr lang="ja-JP" altLang="en-US" sz="900" dirty="0">
                <a:solidFill>
                  <a:schemeClr val="tx1"/>
                </a:solidFill>
                <a:latin typeface="BIZ UDゴシック" panose="020B0400000000000000" pitchFamily="49" charset="-128"/>
                <a:ea typeface="BIZ UDゴシック" panose="020B0400000000000000" pitchFamily="49" charset="-128"/>
              </a:rPr>
              <a:t>育成環境の</a:t>
            </a:r>
            <a:r>
              <a:rPr lang="ja-JP" altLang="en-US" sz="900" dirty="0" smtClean="0">
                <a:solidFill>
                  <a:schemeClr val="tx1"/>
                </a:solidFill>
                <a:latin typeface="BIZ UDゴシック" panose="020B0400000000000000" pitchFamily="49" charset="-128"/>
                <a:ea typeface="BIZ UDゴシック" panose="020B0400000000000000" pitchFamily="49" charset="-128"/>
              </a:rPr>
              <a:t>構築</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84791" y="352192"/>
            <a:ext cx="2439906"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5925DED-B0B4-4718-85F6-45182E72E231}"/>
              </a:ext>
            </a:extLst>
          </p:cNvPr>
          <p:cNvSpPr/>
          <p:nvPr/>
        </p:nvSpPr>
        <p:spPr>
          <a:xfrm>
            <a:off x="161706" y="334765"/>
            <a:ext cx="2554377"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チャレンジを後押しする機能</a:t>
            </a:r>
            <a:endPar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テキスト ボックス 6"/>
          <p:cNvSpPr txBox="1"/>
          <p:nvPr/>
        </p:nvSpPr>
        <p:spPr>
          <a:xfrm>
            <a:off x="172855" y="30345"/>
            <a:ext cx="6176579"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smtClean="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今後の取組の方向性（世界標準の都市機能の充実）</a:t>
            </a:r>
            <a:endPar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6C03A465-4A64-412D-A75A-780D62F09BE3}"/>
              </a:ext>
            </a:extLst>
          </p:cNvPr>
          <p:cNvSpPr/>
          <p:nvPr/>
        </p:nvSpPr>
        <p:spPr>
          <a:xfrm>
            <a:off x="3284241" y="564936"/>
            <a:ext cx="2872725" cy="1411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国際金融都市の実現（リスクマネーの供給）</a:t>
            </a: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大阪公立</a:t>
            </a:r>
            <a:r>
              <a:rPr lang="ja-JP" altLang="en-US" sz="900" dirty="0" smtClean="0">
                <a:solidFill>
                  <a:schemeClr val="tx1"/>
                </a:solidFill>
                <a:latin typeface="BIZ UDゴシック" panose="020B0400000000000000" pitchFamily="49" charset="-128"/>
                <a:ea typeface="BIZ UDゴシック" panose="020B0400000000000000" pitchFamily="49" charset="-128"/>
              </a:rPr>
              <a:t>大学</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技術</a:t>
            </a:r>
            <a:r>
              <a:rPr lang="ja-JP" altLang="en-US" sz="900" dirty="0">
                <a:solidFill>
                  <a:schemeClr val="tx1"/>
                </a:solidFill>
                <a:latin typeface="BIZ UDゴシック" panose="020B0400000000000000" pitchFamily="49" charset="-128"/>
                <a:ea typeface="BIZ UDゴシック" panose="020B0400000000000000" pitchFamily="49" charset="-128"/>
              </a:rPr>
              <a:t>インキュベーション</a:t>
            </a:r>
            <a:r>
              <a:rPr lang="ja-JP" altLang="en-US" sz="900" dirty="0" smtClean="0">
                <a:solidFill>
                  <a:schemeClr val="tx1"/>
                </a:solidFill>
                <a:latin typeface="BIZ UDゴシック" panose="020B0400000000000000" pitchFamily="49" charset="-128"/>
                <a:ea typeface="BIZ UDゴシック" panose="020B0400000000000000" pitchFamily="49" charset="-128"/>
              </a:rPr>
              <a:t>機能、</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都市</a:t>
            </a:r>
            <a:r>
              <a:rPr lang="ja-JP" altLang="en-US" sz="900" dirty="0">
                <a:solidFill>
                  <a:schemeClr val="tx1"/>
                </a:solidFill>
                <a:latin typeface="BIZ UDゴシック" panose="020B0400000000000000" pitchFamily="49" charset="-128"/>
                <a:ea typeface="BIZ UDゴシック" panose="020B0400000000000000" pitchFamily="49" charset="-128"/>
              </a:rPr>
              <a:t>シンクタンク機能</a:t>
            </a:r>
            <a:r>
              <a:rPr lang="ja-JP" altLang="en-US" sz="900" dirty="0" smtClean="0">
                <a:solidFill>
                  <a:schemeClr val="tx1"/>
                </a:solidFill>
                <a:latin typeface="BIZ UDゴシック" panose="020B0400000000000000" pitchFamily="49" charset="-128"/>
                <a:ea typeface="BIZ UDゴシック" panose="020B0400000000000000" pitchFamily="49" charset="-128"/>
              </a:rPr>
              <a:t>発揮</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ビジネス共通基盤の</a:t>
            </a:r>
            <a:r>
              <a:rPr lang="ja-JP" altLang="en-US" sz="900" dirty="0" smtClean="0">
                <a:solidFill>
                  <a:schemeClr val="tx1"/>
                </a:solidFill>
                <a:latin typeface="BIZ UDゴシック" panose="020B0400000000000000" pitchFamily="49" charset="-128"/>
                <a:ea typeface="BIZ UDゴシック" panose="020B0400000000000000" pitchFamily="49" charset="-128"/>
              </a:rPr>
              <a:t>整備</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smtClean="0">
                <a:solidFill>
                  <a:schemeClr val="tx1"/>
                </a:solidFill>
                <a:latin typeface="BIZ UDゴシック" panose="020B0400000000000000" pitchFamily="49" charset="-128"/>
                <a:ea typeface="BIZ UDゴシック" panose="020B0400000000000000" pitchFamily="49" charset="-128"/>
              </a:rPr>
              <a:t>ORDEN</a:t>
            </a:r>
            <a:r>
              <a:rPr lang="ja-JP" altLang="en-US" sz="900" dirty="0">
                <a:solidFill>
                  <a:schemeClr val="tx1"/>
                </a:solidFill>
                <a:latin typeface="BIZ UDゴシック" panose="020B0400000000000000" pitchFamily="49" charset="-128"/>
                <a:ea typeface="BIZ UDゴシック" panose="020B0400000000000000" pitchFamily="49" charset="-128"/>
              </a:rPr>
              <a:t>の活用、人材育成、</a:t>
            </a:r>
            <a:r>
              <a:rPr lang="ja-JP" altLang="en-US" sz="900" dirty="0" smtClean="0">
                <a:solidFill>
                  <a:schemeClr val="tx1"/>
                </a:solidFill>
                <a:latin typeface="BIZ UDゴシック" panose="020B0400000000000000" pitchFamily="49" charset="-128"/>
                <a:ea typeface="BIZ UDゴシック" panose="020B0400000000000000" pitchFamily="49" charset="-128"/>
              </a:rPr>
              <a:t>研究</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人材</a:t>
            </a:r>
            <a:r>
              <a:rPr lang="ja-JP" altLang="en-US" sz="900" dirty="0" smtClean="0">
                <a:solidFill>
                  <a:schemeClr val="tx1"/>
                </a:solidFill>
                <a:latin typeface="BIZ UDゴシック" panose="020B0400000000000000" pitchFamily="49" charset="-128"/>
                <a:ea typeface="BIZ UDゴシック" panose="020B0400000000000000" pitchFamily="49" charset="-128"/>
              </a:rPr>
              <a:t>マッチングシステム</a:t>
            </a: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成長</a:t>
            </a:r>
            <a:r>
              <a:rPr lang="ja-JP" altLang="en-US" sz="900" dirty="0">
                <a:solidFill>
                  <a:schemeClr val="tx1"/>
                </a:solidFill>
                <a:latin typeface="BIZ UDゴシック" panose="020B0400000000000000" pitchFamily="49" charset="-128"/>
                <a:ea typeface="BIZ UDゴシック" panose="020B0400000000000000" pitchFamily="49" charset="-128"/>
              </a:rPr>
              <a:t>分野へ人材流動</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A8251DF4-598C-4B41-8725-912F75302AE8}"/>
              </a:ext>
            </a:extLst>
          </p:cNvPr>
          <p:cNvSpPr/>
          <p:nvPr/>
        </p:nvSpPr>
        <p:spPr>
          <a:xfrm>
            <a:off x="326990" y="3825331"/>
            <a:ext cx="5781712" cy="2538437"/>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C03A465-4A64-412D-A75A-780D62F09BE3}"/>
              </a:ext>
            </a:extLst>
          </p:cNvPr>
          <p:cNvSpPr/>
          <p:nvPr/>
        </p:nvSpPr>
        <p:spPr>
          <a:xfrm>
            <a:off x="443176" y="4011735"/>
            <a:ext cx="2751307" cy="223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●人を惹きつける魅力的な就業の</a:t>
            </a:r>
            <a:r>
              <a:rPr lang="ja-JP" altLang="en-US" sz="900" dirty="0" smtClean="0">
                <a:solidFill>
                  <a:schemeClr val="tx1"/>
                </a:solidFill>
                <a:latin typeface="BIZ UDゴシック" panose="020B0400000000000000" pitchFamily="49" charset="-128"/>
                <a:ea typeface="BIZ UDゴシック" panose="020B0400000000000000" pitchFamily="49" charset="-128"/>
              </a:rPr>
              <a:t>場づくり</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「チャレンジ、トライ</a:t>
            </a:r>
            <a:r>
              <a:rPr lang="ja-JP" altLang="en-US" sz="900" dirty="0">
                <a:solidFill>
                  <a:schemeClr val="tx1"/>
                </a:solidFill>
                <a:latin typeface="BIZ UDゴシック" panose="020B0400000000000000" pitchFamily="49" charset="-128"/>
                <a:ea typeface="BIZ UDゴシック" panose="020B0400000000000000" pitchFamily="49" charset="-128"/>
              </a:rPr>
              <a:t>＆エラー</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●子育て、教育環境の</a:t>
            </a:r>
            <a:r>
              <a:rPr lang="ja-JP" altLang="en-US" sz="900" dirty="0" smtClean="0">
                <a:solidFill>
                  <a:schemeClr val="tx1"/>
                </a:solidFill>
                <a:latin typeface="BIZ UDゴシック" panose="020B0400000000000000" pitchFamily="49" charset="-128"/>
                <a:ea typeface="BIZ UDゴシック" panose="020B0400000000000000" pitchFamily="49" charset="-128"/>
              </a:rPr>
              <a:t>充実「</a:t>
            </a:r>
            <a:r>
              <a:rPr lang="ja-JP" altLang="en-US" sz="900" dirty="0">
                <a:solidFill>
                  <a:schemeClr val="tx1"/>
                </a:solidFill>
                <a:latin typeface="BIZ UDゴシック" panose="020B0400000000000000" pitchFamily="49" charset="-128"/>
                <a:ea typeface="BIZ UDゴシック" panose="020B0400000000000000" pitchFamily="49" charset="-128"/>
              </a:rPr>
              <a:t>次世代を育む</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●人中心の身近な</a:t>
            </a:r>
            <a:r>
              <a:rPr lang="ja-JP" altLang="en-US" sz="900" dirty="0" smtClean="0">
                <a:solidFill>
                  <a:schemeClr val="tx1"/>
                </a:solidFill>
                <a:latin typeface="BIZ UDゴシック" panose="020B0400000000000000" pitchFamily="49" charset="-128"/>
                <a:ea typeface="BIZ UDゴシック" panose="020B0400000000000000" pitchFamily="49" charset="-128"/>
              </a:rPr>
              <a:t>まちづくり</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a:t>
            </a:r>
            <a:r>
              <a:rPr lang="ja-JP" altLang="en-US" sz="900" dirty="0">
                <a:solidFill>
                  <a:schemeClr val="tx1"/>
                </a:solidFill>
                <a:latin typeface="BIZ UDゴシック" panose="020B0400000000000000" pitchFamily="49" charset="-128"/>
                <a:ea typeface="BIZ UDゴシック" panose="020B0400000000000000" pitchFamily="49" charset="-128"/>
              </a:rPr>
              <a:t>ウォーカブルシティ」　</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●先端国際</a:t>
            </a:r>
            <a:r>
              <a:rPr lang="ja-JP" altLang="en-US" sz="900" dirty="0" smtClean="0">
                <a:solidFill>
                  <a:schemeClr val="tx1"/>
                </a:solidFill>
                <a:latin typeface="BIZ UDゴシック" panose="020B0400000000000000" pitchFamily="49" charset="-128"/>
                <a:ea typeface="BIZ UDゴシック" panose="020B0400000000000000" pitchFamily="49" charset="-128"/>
              </a:rPr>
              <a:t>医療（</a:t>
            </a:r>
            <a:r>
              <a:rPr lang="ja-JP" altLang="en-US" sz="900" dirty="0">
                <a:solidFill>
                  <a:schemeClr val="tx1"/>
                </a:solidFill>
                <a:latin typeface="BIZ UDゴシック" panose="020B0400000000000000" pitchFamily="49" charset="-128"/>
                <a:ea typeface="BIZ UDゴシック" panose="020B0400000000000000" pitchFamily="49" charset="-128"/>
              </a:rPr>
              <a:t>スーパーシティ</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●大阪観光局を核に国際観光都市の</a:t>
            </a:r>
            <a:r>
              <a:rPr lang="ja-JP" altLang="en-US" sz="900" dirty="0" smtClean="0">
                <a:solidFill>
                  <a:schemeClr val="tx1"/>
                </a:solidFill>
                <a:latin typeface="BIZ UDゴシック" panose="020B0400000000000000" pitchFamily="49" charset="-128"/>
                <a:ea typeface="BIZ UDゴシック" panose="020B0400000000000000" pitchFamily="49" charset="-128"/>
              </a:rPr>
              <a:t>実現</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クリエイティブシティ</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●都市のみどりの充実</a:t>
            </a:r>
            <a:r>
              <a:rPr lang="en-US" altLang="ja-JP" sz="900" dirty="0">
                <a:solidFill>
                  <a:schemeClr val="tx1"/>
                </a:solidFill>
                <a:latin typeface="BIZ UDゴシック" panose="020B0400000000000000" pitchFamily="49" charset="-128"/>
                <a:ea typeface="BIZ UDゴシック" panose="020B0400000000000000" pitchFamily="49" charset="-128"/>
              </a:rPr>
              <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「みどりを感じる大都市・大阪」</a:t>
            </a: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カーボンニュートラルの</a:t>
            </a:r>
            <a:r>
              <a:rPr lang="ja-JP" altLang="en-US" sz="900" dirty="0" smtClean="0">
                <a:solidFill>
                  <a:schemeClr val="tx1"/>
                </a:solidFill>
                <a:latin typeface="BIZ UDゴシック" panose="020B0400000000000000" pitchFamily="49" charset="-128"/>
                <a:ea typeface="BIZ UDゴシック" panose="020B0400000000000000" pitchFamily="49" charset="-128"/>
              </a:rPr>
              <a:t>推進</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その</a:t>
            </a:r>
            <a:r>
              <a:rPr lang="ja-JP" altLang="en-US" sz="900" dirty="0">
                <a:solidFill>
                  <a:schemeClr val="tx1"/>
                </a:solidFill>
                <a:latin typeface="BIZ UDゴシック" panose="020B0400000000000000" pitchFamily="49" charset="-128"/>
                <a:ea typeface="BIZ UDゴシック" panose="020B0400000000000000" pitchFamily="49" charset="-128"/>
              </a:rPr>
              <a:t>先</a:t>
            </a:r>
            <a:r>
              <a:rPr lang="ja-JP" altLang="en-US" sz="900" dirty="0" smtClean="0">
                <a:solidFill>
                  <a:schemeClr val="tx1"/>
                </a:solidFill>
                <a:latin typeface="BIZ UDゴシック" panose="020B0400000000000000" pitchFamily="49" charset="-128"/>
                <a:ea typeface="BIZ UDゴシック" panose="020B0400000000000000" pitchFamily="49" charset="-128"/>
              </a:rPr>
              <a:t>の「</a:t>
            </a:r>
            <a:r>
              <a:rPr lang="ja-JP" altLang="en-US" sz="900" dirty="0">
                <a:solidFill>
                  <a:schemeClr val="tx1"/>
                </a:solidFill>
                <a:latin typeface="BIZ UDゴシック" panose="020B0400000000000000" pitchFamily="49" charset="-128"/>
                <a:ea typeface="BIZ UDゴシック" panose="020B0400000000000000" pitchFamily="49" charset="-128"/>
              </a:rPr>
              <a:t>カーボンネガティブ」へ</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b="1"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9" name="角丸四角形 18"/>
          <p:cNvSpPr/>
          <p:nvPr/>
        </p:nvSpPr>
        <p:spPr>
          <a:xfrm>
            <a:off x="305563" y="3764463"/>
            <a:ext cx="3601264"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35925DED-B0B4-4718-85F6-45182E72E231}"/>
              </a:ext>
            </a:extLst>
          </p:cNvPr>
          <p:cNvSpPr/>
          <p:nvPr/>
        </p:nvSpPr>
        <p:spPr>
          <a:xfrm>
            <a:off x="98389" y="3735709"/>
            <a:ext cx="3765631"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暮らしやすさ、働きやすさ、楽しさを高める機能</a:t>
            </a:r>
            <a:endPar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6C03A465-4A64-412D-A75A-780D62F09BE3}"/>
              </a:ext>
            </a:extLst>
          </p:cNvPr>
          <p:cNvSpPr/>
          <p:nvPr/>
        </p:nvSpPr>
        <p:spPr>
          <a:xfrm>
            <a:off x="3256305" y="3961892"/>
            <a:ext cx="2872725" cy="1411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●女性をはじめ、誰もが活躍</a:t>
            </a:r>
            <a:r>
              <a:rPr lang="ja-JP" altLang="en-US" sz="900" dirty="0" smtClean="0">
                <a:solidFill>
                  <a:schemeClr val="tx1"/>
                </a:solidFill>
                <a:latin typeface="BIZ UDゴシック" panose="020B0400000000000000" pitchFamily="49" charset="-128"/>
                <a:ea typeface="BIZ UDゴシック" panose="020B0400000000000000" pitchFamily="49" charset="-128"/>
              </a:rPr>
              <a:t>できる</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環境づくり </a:t>
            </a:r>
            <a:r>
              <a:rPr lang="ja-JP" altLang="en-US" sz="900" dirty="0">
                <a:solidFill>
                  <a:schemeClr val="tx1"/>
                </a:solidFill>
                <a:latin typeface="BIZ UDゴシック" panose="020B0400000000000000" pitchFamily="49" charset="-128"/>
                <a:ea typeface="BIZ UDゴシック" panose="020B0400000000000000" pitchFamily="49" charset="-128"/>
              </a:rPr>
              <a:t>「働きやすさ＋働きがい</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●外国人</a:t>
            </a:r>
            <a:r>
              <a:rPr lang="ja-JP" altLang="en-US" sz="900" dirty="0">
                <a:solidFill>
                  <a:schemeClr val="tx1"/>
                </a:solidFill>
                <a:latin typeface="BIZ UDゴシック" panose="020B0400000000000000" pitchFamily="49" charset="-128"/>
                <a:ea typeface="BIZ UDゴシック" panose="020B0400000000000000" pitchFamily="49" charset="-128"/>
              </a:rPr>
              <a:t>をはじめ多様な人々が安心</a:t>
            </a:r>
            <a:r>
              <a:rPr lang="ja-JP" altLang="en-US" sz="900" dirty="0" smtClean="0">
                <a:solidFill>
                  <a:schemeClr val="tx1"/>
                </a:solidFill>
                <a:latin typeface="BIZ UDゴシック" panose="020B0400000000000000" pitchFamily="49" charset="-128"/>
                <a:ea typeface="BIZ UDゴシック" panose="020B0400000000000000" pitchFamily="49" charset="-128"/>
              </a:rPr>
              <a:t>して暮らせる</a:t>
            </a:r>
            <a:r>
              <a:rPr lang="en-US" altLang="ja-JP" sz="900" dirty="0">
                <a:solidFill>
                  <a:schemeClr val="tx1"/>
                </a:solidFill>
                <a:latin typeface="BIZ UDゴシック" panose="020B0400000000000000" pitchFamily="49" charset="-128"/>
                <a:ea typeface="BIZ UDゴシック" panose="020B0400000000000000" pitchFamily="49" charset="-128"/>
              </a:rPr>
              <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共生</a:t>
            </a:r>
            <a:r>
              <a:rPr lang="ja-JP" altLang="en-US" sz="900" dirty="0">
                <a:solidFill>
                  <a:schemeClr val="tx1"/>
                </a:solidFill>
                <a:latin typeface="BIZ UDゴシック" panose="020B0400000000000000" pitchFamily="49" charset="-128"/>
                <a:ea typeface="BIZ UDゴシック" panose="020B0400000000000000" pitchFamily="49" charset="-128"/>
              </a:rPr>
              <a:t>社会の</a:t>
            </a:r>
            <a:r>
              <a:rPr lang="ja-JP" altLang="en-US" sz="900" dirty="0" smtClean="0">
                <a:solidFill>
                  <a:schemeClr val="tx1"/>
                </a:solidFill>
                <a:latin typeface="BIZ UDゴシック" panose="020B0400000000000000" pitchFamily="49" charset="-128"/>
                <a:ea typeface="BIZ UDゴシック" panose="020B0400000000000000" pitchFamily="49" charset="-128"/>
              </a:rPr>
              <a:t>実現「</a:t>
            </a:r>
            <a:r>
              <a:rPr lang="ja-JP" altLang="en-US" sz="900" dirty="0">
                <a:solidFill>
                  <a:schemeClr val="tx1"/>
                </a:solidFill>
                <a:latin typeface="BIZ UDゴシック" panose="020B0400000000000000" pitchFamily="49" charset="-128"/>
                <a:ea typeface="BIZ UDゴシック" panose="020B0400000000000000" pitchFamily="49" charset="-128"/>
              </a:rPr>
              <a:t>インクルーシブシティ</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●さらなる治安の</a:t>
            </a:r>
            <a:r>
              <a:rPr lang="ja-JP" altLang="en-US" sz="900" dirty="0" smtClean="0">
                <a:solidFill>
                  <a:schemeClr val="tx1"/>
                </a:solidFill>
                <a:latin typeface="BIZ UDゴシック" panose="020B0400000000000000" pitchFamily="49" charset="-128"/>
                <a:ea typeface="BIZ UDゴシック" panose="020B0400000000000000" pitchFamily="49" charset="-128"/>
              </a:rPr>
              <a:t>向上</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●健康寿命の</a:t>
            </a:r>
            <a:r>
              <a:rPr lang="ja-JP" altLang="en-US" sz="900" dirty="0" smtClean="0">
                <a:solidFill>
                  <a:schemeClr val="tx1"/>
                </a:solidFill>
                <a:latin typeface="BIZ UDゴシック" panose="020B0400000000000000" pitchFamily="49" charset="-128"/>
                <a:ea typeface="BIZ UDゴシック" panose="020B0400000000000000" pitchFamily="49" charset="-128"/>
              </a:rPr>
              <a:t>延伸「</a:t>
            </a:r>
            <a:r>
              <a:rPr lang="en-US" altLang="ja-JP" sz="900" dirty="0">
                <a:solidFill>
                  <a:schemeClr val="tx1"/>
                </a:solidFill>
                <a:latin typeface="BIZ UDゴシック" panose="020B0400000000000000" pitchFamily="49" charset="-128"/>
                <a:ea typeface="BIZ UDゴシック" panose="020B0400000000000000" pitchFamily="49" charset="-128"/>
              </a:rPr>
              <a:t>10</a:t>
            </a:r>
            <a:r>
              <a:rPr lang="ja-JP" altLang="en-US" sz="900" dirty="0">
                <a:solidFill>
                  <a:schemeClr val="tx1"/>
                </a:solidFill>
                <a:latin typeface="BIZ UDゴシック" panose="020B0400000000000000" pitchFamily="49" charset="-128"/>
                <a:ea typeface="BIZ UDゴシック" panose="020B0400000000000000" pitchFamily="49" charset="-128"/>
              </a:rPr>
              <a:t>歳若返り</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A8251DF4-598C-4B41-8725-912F75302AE8}"/>
              </a:ext>
            </a:extLst>
          </p:cNvPr>
          <p:cNvSpPr/>
          <p:nvPr/>
        </p:nvSpPr>
        <p:spPr>
          <a:xfrm>
            <a:off x="326990" y="6614853"/>
            <a:ext cx="5781712" cy="2766890"/>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6C03A465-4A64-412D-A75A-780D62F09BE3}"/>
              </a:ext>
            </a:extLst>
          </p:cNvPr>
          <p:cNvSpPr/>
          <p:nvPr/>
        </p:nvSpPr>
        <p:spPr>
          <a:xfrm>
            <a:off x="548728" y="6786936"/>
            <a:ext cx="4149044" cy="111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●ミッシングリンクの</a:t>
            </a:r>
            <a:r>
              <a:rPr lang="ja-JP" altLang="en-US" sz="900" dirty="0" smtClean="0">
                <a:solidFill>
                  <a:schemeClr val="tx1"/>
                </a:solidFill>
                <a:latin typeface="BIZ UDゴシック" panose="020B0400000000000000" pitchFamily="49" charset="-128"/>
                <a:ea typeface="BIZ UDゴシック" panose="020B0400000000000000" pitchFamily="49" charset="-128"/>
              </a:rPr>
              <a:t>解消</a:t>
            </a:r>
            <a:r>
              <a:rPr lang="en-US" altLang="ja-JP" sz="900" dirty="0">
                <a:solidFill>
                  <a:schemeClr val="tx1"/>
                </a:solidFill>
                <a:latin typeface="BIZ UDゴシック" panose="020B0400000000000000" pitchFamily="49" charset="-128"/>
                <a:ea typeface="BIZ UDゴシック" panose="020B0400000000000000" pitchFamily="49" charset="-128"/>
              </a:rPr>
              <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淀川左岸</a:t>
            </a:r>
            <a:r>
              <a:rPr lang="ja-JP" altLang="en-US" sz="900" dirty="0" smtClean="0">
                <a:solidFill>
                  <a:schemeClr val="tx1"/>
                </a:solidFill>
                <a:latin typeface="BIZ UDゴシック" panose="020B0400000000000000" pitchFamily="49" charset="-128"/>
                <a:ea typeface="BIZ UDゴシック" panose="020B0400000000000000" pitchFamily="49" charset="-128"/>
              </a:rPr>
              <a:t>線、高速</a:t>
            </a:r>
            <a:r>
              <a:rPr lang="ja-JP" altLang="en-US" sz="900" dirty="0">
                <a:solidFill>
                  <a:schemeClr val="tx1"/>
                </a:solidFill>
                <a:latin typeface="BIZ UDゴシック" panose="020B0400000000000000" pitchFamily="49" charset="-128"/>
                <a:ea typeface="BIZ UDゴシック" panose="020B0400000000000000" pitchFamily="49" charset="-128"/>
              </a:rPr>
              <a:t>道路</a:t>
            </a:r>
            <a:r>
              <a:rPr lang="ja-JP" altLang="en-US" sz="900" dirty="0" smtClean="0">
                <a:solidFill>
                  <a:schemeClr val="tx1"/>
                </a:solidFill>
                <a:latin typeface="BIZ UDゴシック" panose="020B0400000000000000" pitchFamily="49" charset="-128"/>
                <a:ea typeface="BIZ UDゴシック" panose="020B0400000000000000" pitchFamily="49" charset="-128"/>
              </a:rPr>
              <a:t>ネットワーク</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●関西国際空港　</a:t>
            </a:r>
            <a:r>
              <a:rPr lang="ja-JP" altLang="en-US" sz="900" dirty="0" smtClean="0">
                <a:solidFill>
                  <a:schemeClr val="tx1"/>
                </a:solidFill>
                <a:latin typeface="BIZ UDゴシック" panose="020B0400000000000000" pitchFamily="49" charset="-128"/>
                <a:ea typeface="BIZ UDゴシック" panose="020B0400000000000000" pitchFamily="49" charset="-128"/>
              </a:rPr>
              <a:t>大阪港</a:t>
            </a:r>
            <a:r>
              <a:rPr lang="ja-JP" altLang="en-US" sz="900" dirty="0">
                <a:solidFill>
                  <a:schemeClr val="tx1"/>
                </a:solidFill>
                <a:latin typeface="BIZ UDゴシック" panose="020B0400000000000000" pitchFamily="49" charset="-128"/>
                <a:ea typeface="BIZ UDゴシック" panose="020B0400000000000000" pitchFamily="49" charset="-128"/>
              </a:rPr>
              <a:t>　空港・港湾機能の高度化</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●都心部周辺や郊外部の拠点エリア</a:t>
            </a:r>
            <a:r>
              <a:rPr lang="ja-JP" altLang="en-US" sz="900" dirty="0" smtClean="0">
                <a:solidFill>
                  <a:schemeClr val="tx1"/>
                </a:solidFill>
                <a:latin typeface="BIZ UDゴシック" panose="020B0400000000000000" pitchFamily="49" charset="-128"/>
                <a:ea typeface="BIZ UDゴシック" panose="020B0400000000000000" pitchFamily="49" charset="-128"/>
              </a:rPr>
              <a:t>形成</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●自動運転　空飛ぶクルマ　</a:t>
            </a:r>
            <a:r>
              <a:rPr lang="en-US" altLang="ja-JP" sz="900" dirty="0" err="1" smtClean="0">
                <a:solidFill>
                  <a:schemeClr val="tx1"/>
                </a:solidFill>
                <a:latin typeface="BIZ UDゴシック" panose="020B0400000000000000" pitchFamily="49" charset="-128"/>
                <a:ea typeface="BIZ UDゴシック" panose="020B0400000000000000" pitchFamily="49" charset="-128"/>
              </a:rPr>
              <a:t>MaaS</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スーパーシティ）</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●スマートシティの実現　 </a:t>
            </a:r>
            <a:r>
              <a:rPr lang="en-US" altLang="ja-JP" sz="900" dirty="0">
                <a:solidFill>
                  <a:schemeClr val="tx1"/>
                </a:solidFill>
                <a:latin typeface="BIZ UDゴシック" panose="020B0400000000000000" pitchFamily="49" charset="-128"/>
                <a:ea typeface="BIZ UDゴシック" panose="020B0400000000000000" pitchFamily="49" charset="-128"/>
              </a:rPr>
              <a:t>ORDEN</a:t>
            </a:r>
            <a:r>
              <a:rPr lang="ja-JP" altLang="en-US" sz="900" dirty="0">
                <a:solidFill>
                  <a:schemeClr val="tx1"/>
                </a:solidFill>
                <a:latin typeface="BIZ UDゴシック" panose="020B0400000000000000" pitchFamily="49" charset="-128"/>
                <a:ea typeface="BIZ UDゴシック" panose="020B0400000000000000" pitchFamily="49" charset="-128"/>
              </a:rPr>
              <a:t>の</a:t>
            </a:r>
            <a:r>
              <a:rPr lang="ja-JP" altLang="en-US" sz="900" dirty="0" smtClean="0">
                <a:solidFill>
                  <a:schemeClr val="tx1"/>
                </a:solidFill>
                <a:latin typeface="BIZ UDゴシック" panose="020B0400000000000000" pitchFamily="49" charset="-128"/>
                <a:ea typeface="BIZ UDゴシック" panose="020B0400000000000000" pitchFamily="49" charset="-128"/>
              </a:rPr>
              <a:t>実装</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更</a:t>
            </a:r>
            <a:r>
              <a:rPr lang="ja-JP" altLang="en-US" sz="900" dirty="0">
                <a:solidFill>
                  <a:schemeClr val="tx1"/>
                </a:solidFill>
                <a:latin typeface="BIZ UDゴシック" panose="020B0400000000000000" pitchFamily="49" charset="-128"/>
                <a:ea typeface="BIZ UDゴシック" panose="020B0400000000000000" pitchFamily="49" charset="-128"/>
              </a:rPr>
              <a:t>なるデータ利活用</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6" name="正方形/長方形 25">
            <a:extLst>
              <a:ext uri="{FF2B5EF4-FFF2-40B4-BE49-F238E27FC236}">
                <a16:creationId xmlns:a16="http://schemas.microsoft.com/office/drawing/2014/main" id="{6C03A465-4A64-412D-A75A-780D62F09BE3}"/>
              </a:ext>
            </a:extLst>
          </p:cNvPr>
          <p:cNvSpPr/>
          <p:nvPr/>
        </p:nvSpPr>
        <p:spPr>
          <a:xfrm>
            <a:off x="3324711" y="6744058"/>
            <a:ext cx="2872725" cy="1307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●南北軸・空港アクセスの充実　なにわ筋</a:t>
            </a:r>
            <a:r>
              <a:rPr lang="ja-JP" altLang="en-US" sz="900" dirty="0" smtClean="0">
                <a:solidFill>
                  <a:schemeClr val="tx1"/>
                </a:solidFill>
                <a:latin typeface="BIZ UDゴシック" panose="020B0400000000000000" pitchFamily="49" charset="-128"/>
                <a:ea typeface="BIZ UDゴシック" panose="020B0400000000000000" pitchFamily="49" charset="-128"/>
              </a:rPr>
              <a:t>線</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鉄道</a:t>
            </a:r>
            <a:r>
              <a:rPr lang="ja-JP" altLang="en-US" sz="900" dirty="0">
                <a:solidFill>
                  <a:schemeClr val="tx1"/>
                </a:solidFill>
                <a:latin typeface="BIZ UDゴシック" panose="020B0400000000000000" pitchFamily="49" charset="-128"/>
                <a:ea typeface="BIZ UDゴシック" panose="020B0400000000000000" pitchFamily="49" charset="-128"/>
              </a:rPr>
              <a:t>インフラの</a:t>
            </a:r>
            <a:r>
              <a:rPr lang="ja-JP" altLang="en-US" sz="900" dirty="0" smtClean="0">
                <a:solidFill>
                  <a:schemeClr val="tx1"/>
                </a:solidFill>
                <a:latin typeface="BIZ UDゴシック" panose="020B0400000000000000" pitchFamily="49" charset="-128"/>
                <a:ea typeface="BIZ UDゴシック" panose="020B0400000000000000" pitchFamily="49" charset="-128"/>
              </a:rPr>
              <a:t>整備</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●うめきた２期　新大阪　夢洲・咲</a:t>
            </a:r>
            <a:r>
              <a:rPr lang="ja-JP" altLang="en-US" sz="900" dirty="0" smtClean="0">
                <a:solidFill>
                  <a:schemeClr val="tx1"/>
                </a:solidFill>
                <a:latin typeface="BIZ UDゴシック" panose="020B0400000000000000" pitchFamily="49" charset="-128"/>
                <a:ea typeface="BIZ UDゴシック" panose="020B0400000000000000" pitchFamily="49" charset="-128"/>
              </a:rPr>
              <a:t>洲</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dirty="0" smtClean="0">
                <a:solidFill>
                  <a:schemeClr val="tx1"/>
                </a:solidFill>
                <a:latin typeface="BIZ UDゴシック" panose="020B0400000000000000" pitchFamily="49" charset="-128"/>
                <a:ea typeface="BIZ UDゴシック" panose="020B0400000000000000" pitchFamily="49" charset="-128"/>
              </a:rPr>
              <a:t>都心部</a:t>
            </a:r>
            <a:r>
              <a:rPr lang="ja-JP" altLang="en-US" sz="900" dirty="0">
                <a:solidFill>
                  <a:schemeClr val="tx1"/>
                </a:solidFill>
                <a:latin typeface="BIZ UDゴシック" panose="020B0400000000000000" pitchFamily="49" charset="-128"/>
                <a:ea typeface="BIZ UDゴシック" panose="020B0400000000000000" pitchFamily="49" charset="-128"/>
              </a:rPr>
              <a:t>などの拠点エリア</a:t>
            </a:r>
            <a:r>
              <a:rPr lang="ja-JP" altLang="en-US" sz="900" dirty="0" smtClean="0">
                <a:solidFill>
                  <a:schemeClr val="tx1"/>
                </a:solidFill>
                <a:latin typeface="BIZ UDゴシック" panose="020B0400000000000000" pitchFamily="49" charset="-128"/>
                <a:ea typeface="BIZ UDゴシック" panose="020B0400000000000000" pitchFamily="49" charset="-128"/>
              </a:rPr>
              <a:t>形成</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●水道　下水道　ごみ処理　生活インフラの最適化</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●消防　地震・津波対策　感染症対策</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安全・危機管理機能の強化</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●民都・大阪</a:t>
            </a: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7" name="角丸四角形 26"/>
          <p:cNvSpPr/>
          <p:nvPr/>
        </p:nvSpPr>
        <p:spPr>
          <a:xfrm>
            <a:off x="381735" y="6506664"/>
            <a:ext cx="2656383"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35925DED-B0B4-4718-85F6-45182E72E231}"/>
              </a:ext>
            </a:extLst>
          </p:cNvPr>
          <p:cNvSpPr/>
          <p:nvPr/>
        </p:nvSpPr>
        <p:spPr>
          <a:xfrm>
            <a:off x="64766" y="6493064"/>
            <a:ext cx="2855117"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都市としてのベーシックな機能</a:t>
            </a:r>
            <a:endPar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8" name="角丸四角形 2">
            <a:extLst>
              <a:ext uri="{FF2B5EF4-FFF2-40B4-BE49-F238E27FC236}">
                <a16:creationId xmlns:a16="http://schemas.microsoft.com/office/drawing/2014/main" id="{8DC6DDDD-882F-4826-87FE-61D893BF30D4}"/>
              </a:ext>
            </a:extLst>
          </p:cNvPr>
          <p:cNvSpPr/>
          <p:nvPr/>
        </p:nvSpPr>
        <p:spPr>
          <a:xfrm>
            <a:off x="6567299" y="243909"/>
            <a:ext cx="6089158" cy="5148690"/>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8251DF4-598C-4B41-8725-912F75302AE8}"/>
              </a:ext>
            </a:extLst>
          </p:cNvPr>
          <p:cNvSpPr/>
          <p:nvPr/>
        </p:nvSpPr>
        <p:spPr>
          <a:xfrm>
            <a:off x="6741318" y="326380"/>
            <a:ext cx="5798843" cy="4956820"/>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dirty="0">
              <a:solidFill>
                <a:schemeClr val="tx2">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C03A465-4A64-412D-A75A-780D62F09BE3}"/>
              </a:ext>
            </a:extLst>
          </p:cNvPr>
          <p:cNvSpPr/>
          <p:nvPr/>
        </p:nvSpPr>
        <p:spPr>
          <a:xfrm>
            <a:off x="6902640" y="363998"/>
            <a:ext cx="5543386" cy="351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「大阪自らの取組」と「国への働きかけ」の両輪で、副首都（経済、バックアップ、行政・政治）の実現に向けて行政体制を整備していく。</a:t>
            </a: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32" name="テキスト ボックス 31"/>
          <p:cNvSpPr txBox="1"/>
          <p:nvPr/>
        </p:nvSpPr>
        <p:spPr>
          <a:xfrm>
            <a:off x="6567299" y="11168"/>
            <a:ext cx="6089158"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smtClean="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今後の取組の方向性（府市一体を核に行政体制の整備）</a:t>
            </a:r>
            <a:endPar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A8251DF4-598C-4B41-8725-912F75302AE8}"/>
              </a:ext>
            </a:extLst>
          </p:cNvPr>
          <p:cNvSpPr/>
          <p:nvPr/>
        </p:nvSpPr>
        <p:spPr>
          <a:xfrm>
            <a:off x="6782328" y="5874422"/>
            <a:ext cx="5776111" cy="887938"/>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565465" y="5475838"/>
            <a:ext cx="6093258"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smtClean="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今後の取組の方向性（チャレンジを促す経済政策）</a:t>
            </a:r>
            <a:endPar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6C03A465-4A64-412D-A75A-780D62F09BE3}"/>
              </a:ext>
            </a:extLst>
          </p:cNvPr>
          <p:cNvSpPr/>
          <p:nvPr/>
        </p:nvSpPr>
        <p:spPr>
          <a:xfrm>
            <a:off x="6910165" y="5939236"/>
            <a:ext cx="3187892" cy="724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●大阪人気質（フレンドリー、エネルギッシュ</a:t>
            </a:r>
            <a:r>
              <a:rPr lang="ja-JP" altLang="en-US" sz="900" dirty="0" smtClean="0">
                <a:solidFill>
                  <a:schemeClr val="tx1"/>
                </a:solidFill>
                <a:latin typeface="BIZ UDゴシック" panose="020B0400000000000000" pitchFamily="49" charset="-128"/>
                <a:ea typeface="BIZ UDゴシック" panose="020B0400000000000000" pitchFamily="49" charset="-128"/>
              </a:rPr>
              <a:t>）</a:t>
            </a:r>
            <a:r>
              <a:rPr lang="en-US" altLang="ja-JP" sz="900" dirty="0">
                <a:solidFill>
                  <a:schemeClr val="tx1"/>
                </a:solidFill>
                <a:latin typeface="BIZ UDゴシック" panose="020B0400000000000000" pitchFamily="49" charset="-128"/>
                <a:ea typeface="BIZ UDゴシック" panose="020B0400000000000000" pitchFamily="49" charset="-128"/>
              </a:rPr>
              <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を</a:t>
            </a:r>
            <a:r>
              <a:rPr lang="ja-JP" altLang="en-US" sz="900" dirty="0">
                <a:solidFill>
                  <a:schemeClr val="tx1"/>
                </a:solidFill>
                <a:latin typeface="BIZ UDゴシック" panose="020B0400000000000000" pitchFamily="49" charset="-128"/>
                <a:ea typeface="BIZ UDゴシック" panose="020B0400000000000000" pitchFamily="49" charset="-128"/>
              </a:rPr>
              <a:t>生かしたスタートアップの</a:t>
            </a:r>
            <a:r>
              <a:rPr lang="ja-JP" altLang="en-US" sz="900" dirty="0" smtClean="0">
                <a:solidFill>
                  <a:schemeClr val="tx1"/>
                </a:solidFill>
                <a:latin typeface="BIZ UDゴシック" panose="020B0400000000000000" pitchFamily="49" charset="-128"/>
                <a:ea typeface="BIZ UDゴシック" panose="020B0400000000000000" pitchFamily="49" charset="-128"/>
              </a:rPr>
              <a:t>創出</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●健康・医療関連分野、グリーン関連分野</a:t>
            </a:r>
            <a:r>
              <a:rPr lang="ja-JP" altLang="en-US" sz="900" dirty="0" smtClean="0">
                <a:solidFill>
                  <a:schemeClr val="tx1"/>
                </a:solidFill>
                <a:latin typeface="BIZ UDゴシック" panose="020B0400000000000000" pitchFamily="49" charset="-128"/>
                <a:ea typeface="BIZ UDゴシック" panose="020B0400000000000000" pitchFamily="49" charset="-128"/>
              </a:rPr>
              <a:t>を</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ターゲット</a:t>
            </a:r>
            <a:r>
              <a:rPr lang="ja-JP" altLang="en-US" sz="900" dirty="0">
                <a:solidFill>
                  <a:schemeClr val="tx1"/>
                </a:solidFill>
                <a:latin typeface="BIZ UDゴシック" panose="020B0400000000000000" pitchFamily="49" charset="-128"/>
                <a:ea typeface="BIZ UDゴシック" panose="020B0400000000000000" pitchFamily="49" charset="-128"/>
              </a:rPr>
              <a:t>に、イノベーションを創出</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6C03A465-4A64-412D-A75A-780D62F09BE3}"/>
              </a:ext>
            </a:extLst>
          </p:cNvPr>
          <p:cNvSpPr/>
          <p:nvPr/>
        </p:nvSpPr>
        <p:spPr>
          <a:xfrm>
            <a:off x="10095641" y="5941170"/>
            <a:ext cx="2429512" cy="731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●スタートアップ成長の加速</a:t>
            </a:r>
            <a:r>
              <a:rPr lang="ja-JP" altLang="en-US" sz="900" dirty="0" smtClean="0">
                <a:solidFill>
                  <a:schemeClr val="tx1"/>
                </a:solidFill>
                <a:latin typeface="BIZ UDゴシック" panose="020B0400000000000000" pitchFamily="49" charset="-128"/>
                <a:ea typeface="BIZ UDゴシック" panose="020B0400000000000000" pitchFamily="49" charset="-128"/>
              </a:rPr>
              <a:t>支援</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●ヘルスツーリズム、</a:t>
            </a:r>
            <a:r>
              <a:rPr lang="en-US" altLang="ja-JP" sz="900" dirty="0" smtClean="0">
                <a:solidFill>
                  <a:schemeClr val="tx1"/>
                </a:solidFill>
                <a:latin typeface="BIZ UDゴシック" panose="020B0400000000000000" pitchFamily="49" charset="-128"/>
                <a:ea typeface="BIZ UDゴシック" panose="020B0400000000000000" pitchFamily="49" charset="-128"/>
              </a:rPr>
              <a:t>MICE</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多様</a:t>
            </a:r>
            <a:r>
              <a:rPr lang="ja-JP" altLang="en-US" sz="900" dirty="0">
                <a:solidFill>
                  <a:schemeClr val="tx1"/>
                </a:solidFill>
                <a:latin typeface="BIZ UDゴシック" panose="020B0400000000000000" pitchFamily="49" charset="-128"/>
                <a:ea typeface="BIZ UDゴシック" panose="020B0400000000000000" pitchFamily="49" charset="-128"/>
              </a:rPr>
              <a:t>な観光産業の</a:t>
            </a:r>
            <a:r>
              <a:rPr lang="ja-JP" altLang="en-US" sz="900" dirty="0" smtClean="0">
                <a:solidFill>
                  <a:schemeClr val="tx1"/>
                </a:solidFill>
                <a:latin typeface="BIZ UDゴシック" panose="020B0400000000000000" pitchFamily="49" charset="-128"/>
                <a:ea typeface="BIZ UDゴシック" panose="020B0400000000000000" pitchFamily="49" charset="-128"/>
              </a:rPr>
              <a:t>発展</a:t>
            </a:r>
            <a:endParaRPr lang="en-US" altLang="ja-JP" sz="900" dirty="0" smtClean="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●中小企業の新たな挑戦と万博レガシーの</a:t>
            </a:r>
            <a:r>
              <a:rPr lang="en-US" altLang="ja-JP" sz="900" dirty="0" smtClean="0">
                <a:solidFill>
                  <a:schemeClr val="tx1"/>
                </a:solidFill>
                <a:latin typeface="BIZ UDゴシック" panose="020B0400000000000000" pitchFamily="49" charset="-128"/>
                <a:ea typeface="BIZ UDゴシック" panose="020B0400000000000000" pitchFamily="49" charset="-128"/>
              </a:rPr>
              <a:t/>
            </a:r>
            <a:br>
              <a:rPr lang="en-US" altLang="ja-JP" sz="900" dirty="0" smtClean="0">
                <a:solidFill>
                  <a:schemeClr val="tx1"/>
                </a:solidFill>
                <a:latin typeface="BIZ UDゴシック" panose="020B0400000000000000" pitchFamily="49" charset="-128"/>
                <a:ea typeface="BIZ UDゴシック" panose="020B0400000000000000" pitchFamily="49" charset="-128"/>
              </a:rPr>
            </a:br>
            <a:r>
              <a:rPr lang="ja-JP" altLang="en-US" sz="900" dirty="0" smtClean="0">
                <a:solidFill>
                  <a:schemeClr val="tx1"/>
                </a:solidFill>
                <a:latin typeface="BIZ UDゴシック" panose="020B0400000000000000" pitchFamily="49" charset="-128"/>
                <a:ea typeface="BIZ UDゴシック" panose="020B0400000000000000" pitchFamily="49" charset="-128"/>
              </a:rPr>
              <a:t>　継承</a:t>
            </a: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pic>
        <p:nvPicPr>
          <p:cNvPr id="81" name="図 80"/>
          <p:cNvPicPr>
            <a:picLocks noChangeAspect="1"/>
          </p:cNvPicPr>
          <p:nvPr/>
        </p:nvPicPr>
        <p:blipFill>
          <a:blip r:embed="rId2"/>
          <a:stretch>
            <a:fillRect/>
          </a:stretch>
        </p:blipFill>
        <p:spPr>
          <a:xfrm>
            <a:off x="3619250" y="8139759"/>
            <a:ext cx="2085820" cy="1241984"/>
          </a:xfrm>
          <a:prstGeom prst="rect">
            <a:avLst/>
          </a:prstGeom>
        </p:spPr>
      </p:pic>
      <p:pic>
        <p:nvPicPr>
          <p:cNvPr id="82" name="図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93" y="8148636"/>
            <a:ext cx="1922302" cy="1101738"/>
          </a:xfrm>
          <a:prstGeom prst="rect">
            <a:avLst/>
          </a:prstGeom>
        </p:spPr>
      </p:pic>
      <p:sp>
        <p:nvSpPr>
          <p:cNvPr id="83" name="正方形/長方形 82"/>
          <p:cNvSpPr/>
          <p:nvPr/>
        </p:nvSpPr>
        <p:spPr>
          <a:xfrm>
            <a:off x="3353263" y="7975013"/>
            <a:ext cx="1576754"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en-US" altLang="ja-JP"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ORDEN</a:t>
            </a: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sp>
        <p:nvSpPr>
          <p:cNvPr id="84" name="正方形/長方形 83"/>
          <p:cNvSpPr/>
          <p:nvPr/>
        </p:nvSpPr>
        <p:spPr>
          <a:xfrm>
            <a:off x="593208" y="7951182"/>
            <a:ext cx="1859571"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うめ</a:t>
            </a:r>
            <a:r>
              <a:rPr kumimoji="0" lang="ja-JP" altLang="en-US" sz="900" b="1" dirty="0" smtClean="0">
                <a:latin typeface="BIZ UDゴシック" panose="020B0400000000000000" pitchFamily="49" charset="-128"/>
                <a:ea typeface="BIZ UDゴシック" panose="020B0400000000000000" pitchFamily="49" charset="-128"/>
              </a:rPr>
              <a:t>きた２期</a:t>
            </a: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sp>
        <p:nvSpPr>
          <p:cNvPr id="85" name="正方形/長方形 84"/>
          <p:cNvSpPr/>
          <p:nvPr/>
        </p:nvSpPr>
        <p:spPr>
          <a:xfrm>
            <a:off x="3001020" y="5011633"/>
            <a:ext cx="2395770"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smtClean="0">
                <a:latin typeface="BIZ UDゴシック" panose="020B0400000000000000" pitchFamily="49" charset="-128"/>
                <a:ea typeface="BIZ UDゴシック" panose="020B0400000000000000" pitchFamily="49" charset="-128"/>
              </a:rPr>
              <a:t>クリエイティブシティ</a:t>
            </a: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pic>
        <p:nvPicPr>
          <p:cNvPr id="86" name="図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533" y="5240735"/>
            <a:ext cx="1349030" cy="931124"/>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204" y="5247188"/>
            <a:ext cx="1340760" cy="893840"/>
          </a:xfrm>
          <a:prstGeom prst="rect">
            <a:avLst/>
          </a:prstGeom>
        </p:spPr>
      </p:pic>
      <p:sp>
        <p:nvSpPr>
          <p:cNvPr id="6" name="正方形/長方形 5"/>
          <p:cNvSpPr/>
          <p:nvPr/>
        </p:nvSpPr>
        <p:spPr>
          <a:xfrm>
            <a:off x="6912690" y="1123748"/>
            <a:ext cx="1296415" cy="146161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60"/>
              </a:lnSpc>
            </a:pP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●府市統合</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機関</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の</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　機能強化</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●府市一体の政策強化</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94" name="正方形/長方形 93"/>
          <p:cNvSpPr/>
          <p:nvPr/>
        </p:nvSpPr>
        <p:spPr>
          <a:xfrm>
            <a:off x="6927055" y="2635955"/>
            <a:ext cx="1317122" cy="19872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nSpc>
                <a:spcPts val="960"/>
              </a:lnSpc>
              <a:spcBef>
                <a:spcPts val="600"/>
              </a:spcBef>
            </a:pPr>
            <a:r>
              <a:rPr lang="ja-JP" altLang="en-US" sz="700" b="1" dirty="0" smtClean="0">
                <a:solidFill>
                  <a:schemeClr val="tx2">
                    <a:lumMod val="50000"/>
                  </a:schemeClr>
                </a:solidFill>
                <a:latin typeface="BIZ UDゴシック" panose="020B0400000000000000" pitchFamily="49" charset="-128"/>
                <a:ea typeface="BIZ UDゴシック" panose="020B0400000000000000" pitchFamily="49" charset="-128"/>
              </a:rPr>
              <a:t>●引き続き、総合区の検討</a:t>
            </a:r>
            <a:endParaRPr lang="ja-JP" altLang="en-US" sz="700" b="1"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95" name="角丸四角形 94"/>
          <p:cNvSpPr/>
          <p:nvPr/>
        </p:nvSpPr>
        <p:spPr>
          <a:xfrm>
            <a:off x="6866689" y="766473"/>
            <a:ext cx="1586066" cy="188523"/>
          </a:xfrm>
          <a:prstGeom prst="roundRect">
            <a:avLst>
              <a:gd name="adj" fmla="val 9101"/>
            </a:avLst>
          </a:prstGeom>
          <a:gradFill rotWithShape="1">
            <a:gsLst>
              <a:gs pos="0">
                <a:srgbClr val="838383">
                  <a:satMod val="105000"/>
                  <a:tint val="67000"/>
                  <a:lumMod val="80000"/>
                </a:srgbClr>
              </a:gs>
              <a:gs pos="50000">
                <a:srgbClr val="838383">
                  <a:lumMod val="105000"/>
                  <a:satMod val="103000"/>
                  <a:tint val="73000"/>
                </a:srgbClr>
              </a:gs>
              <a:gs pos="100000">
                <a:srgbClr val="838383">
                  <a:lumMod val="105000"/>
                  <a:satMod val="109000"/>
                  <a:tint val="81000"/>
                </a:srgbClr>
              </a:gs>
            </a:gsLst>
            <a:lin ang="5400000" scaled="0"/>
          </a:gradFill>
          <a:ln w="6350" cap="flat" cmpd="sng" algn="ctr">
            <a:noFill/>
            <a:prstDash val="solid"/>
            <a:miter lim="800000"/>
          </a:ln>
          <a:effectLst>
            <a:outerShdw blurRad="50800" dist="38100" dir="2700000" algn="tl" rotWithShape="0">
              <a:prstClr val="black"/>
            </a:outerShdw>
          </a:effectLst>
        </p:spPr>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smtClean="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大阪自らの取組</a:t>
            </a:r>
            <a:endParaRPr kumimoji="1" lang="en-US" altLang="ja-JP" sz="11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97" name="二等辺三角形 96"/>
          <p:cNvSpPr/>
          <p:nvPr/>
        </p:nvSpPr>
        <p:spPr>
          <a:xfrm rot="5400000">
            <a:off x="8051124" y="1433207"/>
            <a:ext cx="631736" cy="277814"/>
          </a:xfrm>
          <a:prstGeom prst="triangle">
            <a:avLst>
              <a:gd name="adj" fmla="val 493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96" name="正方形/長方形 95"/>
          <p:cNvSpPr/>
          <p:nvPr/>
        </p:nvSpPr>
        <p:spPr>
          <a:xfrm>
            <a:off x="8177184" y="1124696"/>
            <a:ext cx="369831" cy="10180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eaVert" lIns="180000" rIns="180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府域の</a:t>
            </a:r>
            <a:endParaRPr kumimoji="0" lang="en-US" altLang="ja-JP"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基礎自治強化</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00" name="二等辺三角形 99"/>
          <p:cNvSpPr/>
          <p:nvPr/>
        </p:nvSpPr>
        <p:spPr>
          <a:xfrm rot="5400000">
            <a:off x="8109952" y="2146983"/>
            <a:ext cx="535493" cy="277814"/>
          </a:xfrm>
          <a:prstGeom prst="triangle">
            <a:avLst>
              <a:gd name="adj" fmla="val 493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01" name="正方形/長方形 100"/>
          <p:cNvSpPr/>
          <p:nvPr/>
        </p:nvSpPr>
        <p:spPr>
          <a:xfrm>
            <a:off x="8182076" y="1879988"/>
            <a:ext cx="369831" cy="8499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eaVert" lIns="180000" rIns="180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府域を越える</a:t>
            </a:r>
            <a:endParaRPr kumimoji="0" lang="en-US" altLang="ja-JP"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　</a:t>
            </a:r>
            <a:r>
              <a:rPr kumimoji="0" lang="ja-JP" altLang="en-US" sz="800" b="1" dirty="0">
                <a:solidFill>
                  <a:schemeClr val="tx1"/>
                </a:solidFill>
                <a:latin typeface="BIZ UDゴシック" panose="020B0400000000000000" pitchFamily="49" charset="-128"/>
                <a:ea typeface="BIZ UDゴシック" panose="020B0400000000000000" pitchFamily="49" charset="-128"/>
              </a:rPr>
              <a:t>広域行政</a:t>
            </a:r>
            <a:r>
              <a:rPr kumimoji="0" lang="ja-JP" altLang="en-US" sz="800" b="1"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強化</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02" name="正方形/長方形 101"/>
          <p:cNvSpPr/>
          <p:nvPr/>
        </p:nvSpPr>
        <p:spPr>
          <a:xfrm>
            <a:off x="8520993" y="1087836"/>
            <a:ext cx="1607356" cy="90082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●ブロック内の連携に</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加え</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　大阪市</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・堺市と周辺</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市の連携</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●町村などの基礎</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自治機能</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の</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　充実</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強化</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pP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110" name="四角形: 角を丸くする 42">
            <a:extLst>
              <a:ext uri="{FF2B5EF4-FFF2-40B4-BE49-F238E27FC236}">
                <a16:creationId xmlns:a16="http://schemas.microsoft.com/office/drawing/2014/main" id="{65BAA35C-F6D5-4151-9889-28026A40EB08}"/>
              </a:ext>
            </a:extLst>
          </p:cNvPr>
          <p:cNvSpPr/>
          <p:nvPr/>
        </p:nvSpPr>
        <p:spPr>
          <a:xfrm>
            <a:off x="6896224" y="1040588"/>
            <a:ext cx="1336256" cy="1460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府市一体の強化</a:t>
            </a:r>
            <a:endParaRPr kumimoji="0"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11" name="角丸四角形 110"/>
          <p:cNvSpPr/>
          <p:nvPr/>
        </p:nvSpPr>
        <p:spPr>
          <a:xfrm>
            <a:off x="10229044" y="737550"/>
            <a:ext cx="1677673" cy="210583"/>
          </a:xfrm>
          <a:prstGeom prst="roundRect">
            <a:avLst>
              <a:gd name="adj" fmla="val 9101"/>
            </a:avLst>
          </a:prstGeom>
          <a:gradFill rotWithShape="1">
            <a:gsLst>
              <a:gs pos="0">
                <a:srgbClr val="838383">
                  <a:satMod val="105000"/>
                  <a:tint val="67000"/>
                  <a:lumMod val="80000"/>
                </a:srgbClr>
              </a:gs>
              <a:gs pos="50000">
                <a:srgbClr val="838383">
                  <a:lumMod val="105000"/>
                  <a:satMod val="103000"/>
                  <a:tint val="73000"/>
                </a:srgbClr>
              </a:gs>
              <a:gs pos="100000">
                <a:srgbClr val="838383">
                  <a:lumMod val="105000"/>
                  <a:satMod val="109000"/>
                  <a:tint val="81000"/>
                </a:srgbClr>
              </a:gs>
            </a:gsLst>
            <a:lin ang="5400000" scaled="0"/>
          </a:gradFill>
          <a:ln w="6350" cap="flat" cmpd="sng" algn="ctr">
            <a:noFill/>
            <a:prstDash val="solid"/>
            <a:miter lim="800000"/>
          </a:ln>
          <a:effectLst>
            <a:outerShdw blurRad="50800" dist="38100" dir="2700000" algn="tl" rotWithShape="0">
              <a:prstClr val="black"/>
            </a:outerShdw>
          </a:effectLst>
        </p:spPr>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100" b="1" kern="0" noProof="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国への働きかけ</a:t>
            </a:r>
            <a:endParaRPr kumimoji="1" lang="en-US" altLang="ja-JP" sz="11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13" name="正方形/長方形 112">
            <a:extLst>
              <a:ext uri="{FF2B5EF4-FFF2-40B4-BE49-F238E27FC236}">
                <a16:creationId xmlns:a16="http://schemas.microsoft.com/office/drawing/2014/main" id="{6C03A465-4A64-412D-A75A-780D62F09BE3}"/>
              </a:ext>
            </a:extLst>
          </p:cNvPr>
          <p:cNvSpPr/>
          <p:nvPr/>
        </p:nvSpPr>
        <p:spPr>
          <a:xfrm>
            <a:off x="10089997" y="1602642"/>
            <a:ext cx="1569291" cy="210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en-US" altLang="ja-JP"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dirty="0" smtClean="0">
                <a:solidFill>
                  <a:schemeClr val="tx1"/>
                </a:solidFill>
                <a:latin typeface="BIZ UDゴシック" panose="020B0400000000000000" pitchFamily="49" charset="-128"/>
                <a:ea typeface="BIZ UDゴシック" panose="020B0400000000000000" pitchFamily="49" charset="-128"/>
              </a:rPr>
              <a:t>イメージ</a:t>
            </a:r>
            <a:r>
              <a:rPr lang="en-US" altLang="ja-JP" sz="900" dirty="0" smtClean="0">
                <a:solidFill>
                  <a:schemeClr val="tx1"/>
                </a:solidFill>
                <a:latin typeface="BIZ UDゴシック" panose="020B0400000000000000" pitchFamily="49" charset="-128"/>
                <a:ea typeface="BIZ UDゴシック" panose="020B0400000000000000" pitchFamily="49" charset="-128"/>
              </a:rPr>
              <a:t>】</a:t>
            </a: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16" name="正方形/長方形 115"/>
          <p:cNvSpPr/>
          <p:nvPr/>
        </p:nvSpPr>
        <p:spPr>
          <a:xfrm>
            <a:off x="10270948" y="1873367"/>
            <a:ext cx="2221748" cy="478312"/>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a:lnSpc>
                <a:spcPts val="90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●副首都</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の実現に向けて</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、大阪</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の取組</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を</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r>
            <a:b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b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 </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効果的</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に後押し</a:t>
            </a:r>
          </a:p>
          <a:p>
            <a:pPr>
              <a:lnSpc>
                <a:spcPts val="90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●副首都</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の位置づけだけでは</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なく内実</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の獲得</a:t>
            </a:r>
          </a:p>
        </p:txBody>
      </p:sp>
      <p:sp>
        <p:nvSpPr>
          <p:cNvPr id="117" name="正方形/長方形 116"/>
          <p:cNvSpPr/>
          <p:nvPr/>
        </p:nvSpPr>
        <p:spPr>
          <a:xfrm>
            <a:off x="10313134" y="2495578"/>
            <a:ext cx="2175582" cy="784270"/>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a:lnSpc>
                <a:spcPts val="90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●大阪の自律性や創意工夫が十分に生かされる仕組み</a:t>
            </a:r>
            <a:r>
              <a:rPr lang="ja-JP" altLang="en-US" sz="700" dirty="0" smtClean="0">
                <a:solidFill>
                  <a:schemeClr val="tx2">
                    <a:lumMod val="50000"/>
                  </a:schemeClr>
                </a:solidFill>
                <a:latin typeface="BIZ UDゴシック" panose="020B0400000000000000" pitchFamily="49" charset="-128"/>
                <a:ea typeface="BIZ UDゴシック" panose="020B0400000000000000" pitchFamily="49" charset="-128"/>
              </a:rPr>
              <a:t>（国は大阪を支える役割に徹する）</a:t>
            </a:r>
          </a:p>
          <a:p>
            <a:pPr>
              <a:lnSpc>
                <a:spcPts val="90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●複数の都市</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圏</a:t>
            </a:r>
            <a:r>
              <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が日本の成長をけん引する国の形への転換</a:t>
            </a:r>
          </a:p>
          <a:p>
            <a:pPr>
              <a:lnSpc>
                <a:spcPts val="900"/>
              </a:lnSpc>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●対象地域、計画づくり、対象プロジェクト、支援メニューなどをパッケージで構成</a:t>
            </a:r>
          </a:p>
        </p:txBody>
      </p:sp>
      <p:sp>
        <p:nvSpPr>
          <p:cNvPr id="114" name="四角形: 角を丸くする 42">
            <a:extLst>
              <a:ext uri="{FF2B5EF4-FFF2-40B4-BE49-F238E27FC236}">
                <a16:creationId xmlns:a16="http://schemas.microsoft.com/office/drawing/2014/main" id="{65BAA35C-F6D5-4151-9889-28026A40EB08}"/>
              </a:ext>
            </a:extLst>
          </p:cNvPr>
          <p:cNvSpPr/>
          <p:nvPr/>
        </p:nvSpPr>
        <p:spPr>
          <a:xfrm>
            <a:off x="10236822" y="1791620"/>
            <a:ext cx="874375" cy="13549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考え方</a:t>
            </a:r>
            <a:endParaRPr kumimoji="0"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15" name="四角形: 角を丸くする 42">
            <a:extLst>
              <a:ext uri="{FF2B5EF4-FFF2-40B4-BE49-F238E27FC236}">
                <a16:creationId xmlns:a16="http://schemas.microsoft.com/office/drawing/2014/main" id="{65BAA35C-F6D5-4151-9889-28026A40EB08}"/>
              </a:ext>
            </a:extLst>
          </p:cNvPr>
          <p:cNvSpPr/>
          <p:nvPr/>
        </p:nvSpPr>
        <p:spPr>
          <a:xfrm>
            <a:off x="10244724" y="2391980"/>
            <a:ext cx="774123" cy="1243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視点</a:t>
            </a:r>
            <a:endParaRPr kumimoji="0"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pic>
        <p:nvPicPr>
          <p:cNvPr id="91" name="図 90"/>
          <p:cNvPicPr>
            <a:picLocks noChangeAspect="1"/>
          </p:cNvPicPr>
          <p:nvPr/>
        </p:nvPicPr>
        <p:blipFill>
          <a:blip r:embed="rId6"/>
          <a:stretch>
            <a:fillRect/>
          </a:stretch>
        </p:blipFill>
        <p:spPr>
          <a:xfrm>
            <a:off x="452264" y="2121704"/>
            <a:ext cx="1584283" cy="1178057"/>
          </a:xfrm>
          <a:prstGeom prst="rect">
            <a:avLst/>
          </a:prstGeom>
        </p:spPr>
      </p:pic>
      <p:pic>
        <p:nvPicPr>
          <p:cNvPr id="98" name="図 97"/>
          <p:cNvPicPr>
            <a:picLocks noChangeAspect="1"/>
          </p:cNvPicPr>
          <p:nvPr/>
        </p:nvPicPr>
        <p:blipFill>
          <a:blip r:embed="rId7"/>
          <a:stretch>
            <a:fillRect/>
          </a:stretch>
        </p:blipFill>
        <p:spPr>
          <a:xfrm>
            <a:off x="2079803" y="2142527"/>
            <a:ext cx="1547923" cy="1156203"/>
          </a:xfrm>
          <a:prstGeom prst="rect">
            <a:avLst/>
          </a:prstGeom>
        </p:spPr>
      </p:pic>
      <p:sp>
        <p:nvSpPr>
          <p:cNvPr id="99" name="正方形/長方形 98"/>
          <p:cNvSpPr/>
          <p:nvPr/>
        </p:nvSpPr>
        <p:spPr>
          <a:xfrm>
            <a:off x="3705349" y="2142527"/>
            <a:ext cx="2328228" cy="1302369"/>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800" dirty="0">
                <a:solidFill>
                  <a:schemeClr val="tx1"/>
                </a:solidFill>
                <a:latin typeface="BIZ UDゴシック" panose="020B0400000000000000" pitchFamily="49" charset="-128"/>
                <a:ea typeface="BIZ UDゴシック" panose="020B0400000000000000" pitchFamily="49" charset="-128"/>
              </a:rPr>
              <a:t>民間</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の</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取組事例：</a:t>
            </a:r>
            <a:r>
              <a:rPr kumimoji="1" lang="en-US" altLang="ja-JP"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QUINTBRIDGE】</a:t>
            </a:r>
            <a:endPar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2550" lvl="0">
              <a:spcBef>
                <a:spcPts val="600"/>
              </a:spcBef>
              <a:defRPr/>
            </a:pPr>
            <a:r>
              <a:rPr kumimoji="1" lang="en-US" altLang="ja-JP" sz="800" dirty="0">
                <a:solidFill>
                  <a:schemeClr val="tx1"/>
                </a:solidFill>
                <a:latin typeface="BIZ UDゴシック" panose="020B0400000000000000" pitchFamily="49" charset="-128"/>
                <a:ea typeface="BIZ UDゴシック" panose="020B0400000000000000" pitchFamily="49" charset="-128"/>
              </a:rPr>
              <a:t>NTT</a:t>
            </a:r>
            <a:r>
              <a:rPr kumimoji="1" lang="ja-JP" altLang="en-US" sz="800" dirty="0">
                <a:solidFill>
                  <a:schemeClr val="tx1"/>
                </a:solidFill>
                <a:latin typeface="BIZ UDゴシック" panose="020B0400000000000000" pitchFamily="49" charset="-128"/>
                <a:ea typeface="BIZ UDゴシック" panose="020B0400000000000000" pitchFamily="49" charset="-128"/>
              </a:rPr>
              <a:t>西日本が運営。</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企業・スタート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アップ・自治体・</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大学などと共に、</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「業界・地域課題の</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解決」と「未来社会</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の創造」をめざして</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いる。</a:t>
            </a:r>
            <a:endParaRPr kumimoji="1" lang="en-US" altLang="ja-JP"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pic>
        <p:nvPicPr>
          <p:cNvPr id="118" name="図 1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73951" y="2465028"/>
            <a:ext cx="1103071" cy="823829"/>
          </a:xfrm>
          <a:prstGeom prst="rect">
            <a:avLst/>
          </a:prstGeom>
        </p:spPr>
      </p:pic>
      <p:sp>
        <p:nvSpPr>
          <p:cNvPr id="119" name="正方形/長方形 118"/>
          <p:cNvSpPr/>
          <p:nvPr/>
        </p:nvSpPr>
        <p:spPr>
          <a:xfrm>
            <a:off x="421957" y="1792088"/>
            <a:ext cx="2395770" cy="204727"/>
          </a:xfrm>
          <a:prstGeom prst="rect">
            <a:avLst/>
          </a:prstGeom>
          <a:noFill/>
          <a:ln>
            <a:noFill/>
          </a:ln>
        </p:spPr>
        <p:txBody>
          <a:bodyPr wrap="square" lIns="36000" tIns="36000" rIns="36000" bIns="36000" rtlCol="0" anchor="t" anchorCtr="0">
            <a:spAutoFit/>
          </a:bodyPr>
          <a:lstStyle/>
          <a:p>
            <a:pPr lvl="0" defTabSz="457200">
              <a:lnSpc>
                <a:spcPts val="1200"/>
              </a:lnSpc>
              <a:spcBef>
                <a:spcPts val="300"/>
              </a:spcBef>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最先端の実証都市の</a:t>
            </a:r>
            <a:r>
              <a:rPr kumimoji="0" lang="ja-JP" altLang="en-US" sz="900" b="1" dirty="0" smtClean="0">
                <a:latin typeface="BIZ UDゴシック" panose="020B0400000000000000" pitchFamily="49" charset="-128"/>
                <a:ea typeface="BIZ UDゴシック" panose="020B0400000000000000" pitchFamily="49" charset="-128"/>
              </a:rPr>
              <a:t>確立　イメージ図）</a:t>
            </a:r>
            <a:endParaRPr kumimoji="0" lang="ja-JP" altLang="en-US" sz="900" b="1" dirty="0">
              <a:latin typeface="BIZ UDゴシック" panose="020B0400000000000000" pitchFamily="49" charset="-128"/>
              <a:ea typeface="BIZ UDゴシック" panose="020B0400000000000000" pitchFamily="49" charset="-128"/>
            </a:endParaRPr>
          </a:p>
        </p:txBody>
      </p:sp>
      <p:sp>
        <p:nvSpPr>
          <p:cNvPr id="120" name="正方形/長方形 119"/>
          <p:cNvSpPr/>
          <p:nvPr/>
        </p:nvSpPr>
        <p:spPr>
          <a:xfrm>
            <a:off x="3403484" y="1781155"/>
            <a:ext cx="2742637" cy="226591"/>
          </a:xfrm>
          <a:prstGeom prst="rect">
            <a:avLst/>
          </a:prstGeom>
          <a:noFill/>
          <a:ln>
            <a:noFill/>
          </a:ln>
        </p:spPr>
        <p:txBody>
          <a:bodyPr wrap="square" lIns="36000" tIns="36000" rIns="36000" bIns="36000" rtlCol="0" anchor="t" anchorCtr="0">
            <a:spAutoFit/>
          </a:bodyPr>
          <a:lstStyle/>
          <a:p>
            <a:pPr lvl="0" defTabSz="457200">
              <a:lnSpc>
                <a:spcPts val="1200"/>
              </a:lnSpc>
              <a:spcBef>
                <a:spcPts val="300"/>
              </a:spcBef>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「おもろい」アイデアの出会う</a:t>
            </a:r>
            <a:r>
              <a:rPr kumimoji="0" lang="ja-JP" altLang="en-US" sz="900" b="1" dirty="0" smtClean="0">
                <a:latin typeface="BIZ UDゴシック" panose="020B0400000000000000" pitchFamily="49" charset="-128"/>
                <a:ea typeface="BIZ UDゴシック" panose="020B0400000000000000" pitchFamily="49" charset="-128"/>
              </a:rPr>
              <a:t>場　イメージ図）</a:t>
            </a:r>
            <a:endParaRPr kumimoji="0" lang="ja-JP" altLang="en-US" sz="900" b="1" dirty="0">
              <a:latin typeface="BIZ UDゴシック" panose="020B0400000000000000" pitchFamily="49" charset="-128"/>
              <a:ea typeface="BIZ UDゴシック" panose="020B0400000000000000" pitchFamily="49" charset="-128"/>
            </a:endParaRPr>
          </a:p>
        </p:txBody>
      </p:sp>
      <p:sp>
        <p:nvSpPr>
          <p:cNvPr id="121" name="大かっこ 120"/>
          <p:cNvSpPr/>
          <p:nvPr/>
        </p:nvSpPr>
        <p:spPr>
          <a:xfrm>
            <a:off x="6994440" y="1275215"/>
            <a:ext cx="1167222" cy="4026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2" name="大かっこ 121"/>
          <p:cNvSpPr/>
          <p:nvPr/>
        </p:nvSpPr>
        <p:spPr>
          <a:xfrm>
            <a:off x="6959110" y="1342147"/>
            <a:ext cx="1234573"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大阪・関西の中核となる府市一体が揺るぎないものになるよう</a:t>
            </a:r>
            <a:endPar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3" name="大かっこ 122"/>
          <p:cNvSpPr/>
          <p:nvPr/>
        </p:nvSpPr>
        <p:spPr>
          <a:xfrm>
            <a:off x="8667317" y="1151672"/>
            <a:ext cx="1422680"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中核市並みのサービスが提供できるよう</a:t>
            </a:r>
            <a:endPar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4" name="大かっこ 123"/>
          <p:cNvSpPr/>
          <p:nvPr/>
        </p:nvSpPr>
        <p:spPr>
          <a:xfrm>
            <a:off x="8638921" y="1125247"/>
            <a:ext cx="1345067" cy="28604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5" name="正方形/長方形 124"/>
          <p:cNvSpPr/>
          <p:nvPr/>
        </p:nvSpPr>
        <p:spPr>
          <a:xfrm>
            <a:off x="8518933" y="2041561"/>
            <a:ext cx="1609416" cy="52953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00"/>
              </a:lnSpc>
            </a:pP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●京阪神の連携強化</a:t>
            </a: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126" name="大かっこ 125"/>
          <p:cNvSpPr/>
          <p:nvPr/>
        </p:nvSpPr>
        <p:spPr>
          <a:xfrm>
            <a:off x="8630229" y="2097667"/>
            <a:ext cx="1422680"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経済圏としての力を発揮できるよう</a:t>
            </a:r>
            <a:endPar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7" name="大かっこ 126"/>
          <p:cNvSpPr/>
          <p:nvPr/>
        </p:nvSpPr>
        <p:spPr>
          <a:xfrm>
            <a:off x="8634432" y="2065257"/>
            <a:ext cx="1345067" cy="2705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9" name="正方形/長方形 128"/>
          <p:cNvSpPr/>
          <p:nvPr/>
        </p:nvSpPr>
        <p:spPr>
          <a:xfrm>
            <a:off x="10229044" y="1012349"/>
            <a:ext cx="2263652" cy="59184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900"/>
              </a:spcBef>
            </a:pPr>
            <a:r>
              <a:rPr lang="ja-JP" altLang="en-US" sz="800" dirty="0" smtClean="0">
                <a:solidFill>
                  <a:schemeClr val="tx2">
                    <a:lumMod val="50000"/>
                  </a:schemeClr>
                </a:solidFill>
                <a:latin typeface="BIZ UDゴシック" panose="020B0400000000000000" pitchFamily="49" charset="-128"/>
                <a:ea typeface="BIZ UDゴシック" panose="020B0400000000000000" pitchFamily="49" charset="-128"/>
              </a:rPr>
              <a:t>●副首都（平時の成長、非常時のバックアップ）の推進</a:t>
            </a:r>
            <a:endParaRPr lang="en-US" altLang="ja-JP" sz="800" dirty="0" smtClean="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130" name="大かっこ 129"/>
          <p:cNvSpPr/>
          <p:nvPr/>
        </p:nvSpPr>
        <p:spPr>
          <a:xfrm>
            <a:off x="10371992" y="1070007"/>
            <a:ext cx="2168169" cy="166697"/>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大阪の取組を後押しする仕組みづくりと</a:t>
            </a:r>
            <a:endParaRPr kumimoji="1" lang="en-US" altLang="ja-JP" sz="8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国への働きかけ</a:t>
            </a:r>
            <a:endPar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31" name="大かっこ 130"/>
          <p:cNvSpPr/>
          <p:nvPr/>
        </p:nvSpPr>
        <p:spPr>
          <a:xfrm>
            <a:off x="10353788" y="1057985"/>
            <a:ext cx="2014163" cy="18737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32" name="角丸四角形 131"/>
          <p:cNvSpPr/>
          <p:nvPr/>
        </p:nvSpPr>
        <p:spPr>
          <a:xfrm>
            <a:off x="6890779" y="3126688"/>
            <a:ext cx="1886353" cy="210583"/>
          </a:xfrm>
          <a:prstGeom prst="roundRect">
            <a:avLst>
              <a:gd name="adj" fmla="val 9101"/>
            </a:avLst>
          </a:prstGeom>
          <a:gradFill rotWithShape="1">
            <a:gsLst>
              <a:gs pos="0">
                <a:srgbClr val="838383">
                  <a:satMod val="105000"/>
                  <a:tint val="67000"/>
                  <a:lumMod val="80000"/>
                </a:srgbClr>
              </a:gs>
              <a:gs pos="50000">
                <a:srgbClr val="838383">
                  <a:lumMod val="105000"/>
                  <a:satMod val="103000"/>
                  <a:tint val="73000"/>
                </a:srgbClr>
              </a:gs>
              <a:gs pos="100000">
                <a:srgbClr val="838383">
                  <a:lumMod val="105000"/>
                  <a:satMod val="109000"/>
                  <a:tint val="81000"/>
                </a:srgbClr>
              </a:gs>
            </a:gsLst>
            <a:lin ang="5400000" scaled="0"/>
          </a:gradFill>
          <a:ln w="6350" cap="flat" cmpd="sng" algn="ctr">
            <a:noFill/>
            <a:prstDash val="solid"/>
            <a:miter lim="800000"/>
          </a:ln>
          <a:effectLst>
            <a:outerShdw blurRad="50800" dist="38100" dir="2700000" algn="tl" rotWithShape="0">
              <a:prstClr val="black"/>
            </a:outerShdw>
          </a:effectLst>
        </p:spPr>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100" b="1" kern="0" dirty="0" smtClean="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首都機能バックアップの取組</a:t>
            </a:r>
            <a:endParaRPr kumimoji="1" lang="en-US" altLang="ja-JP" sz="11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33" name="タイトル 1">
            <a:extLst>
              <a:ext uri="{FF2B5EF4-FFF2-40B4-BE49-F238E27FC236}">
                <a16:creationId xmlns:a16="http://schemas.microsoft.com/office/drawing/2014/main" id="{8F9B27B7-805D-41F0-B385-212151CA3647}"/>
              </a:ext>
            </a:extLst>
          </p:cNvPr>
          <p:cNvSpPr txBox="1">
            <a:spLocks/>
          </p:cNvSpPr>
          <p:nvPr/>
        </p:nvSpPr>
        <p:spPr>
          <a:xfrm>
            <a:off x="6855912" y="3898104"/>
            <a:ext cx="2757492" cy="1339457"/>
          </a:xfrm>
          <a:prstGeom prst="rect">
            <a:avLst/>
          </a:prstGeom>
          <a:noFill/>
          <a:ln w="19050">
            <a:solidFill>
              <a:schemeClr val="tx1"/>
            </a:solidFill>
            <a:prstDash val="sysDash"/>
          </a:ln>
        </p:spPr>
        <p:txBody>
          <a:bodyPr vert="horz" wrap="square" lIns="95991" tIns="47995" rIns="95991" bIns="47995"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680"/>
              </a:lnSpc>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34" name="四角形: 角を丸くする 42">
            <a:extLst>
              <a:ext uri="{FF2B5EF4-FFF2-40B4-BE49-F238E27FC236}">
                <a16:creationId xmlns:a16="http://schemas.microsoft.com/office/drawing/2014/main" id="{65BAA35C-F6D5-4151-9889-28026A40EB08}"/>
              </a:ext>
            </a:extLst>
          </p:cNvPr>
          <p:cNvSpPr/>
          <p:nvPr/>
        </p:nvSpPr>
        <p:spPr>
          <a:xfrm>
            <a:off x="7075965" y="3720120"/>
            <a:ext cx="2253166" cy="223513"/>
          </a:xfrm>
          <a:prstGeom prst="roundRect">
            <a:avLst>
              <a:gd name="adj" fmla="val 26068"/>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t>経済面の主な取組の方向性</a:t>
            </a:r>
            <a:endParaRPr kumimoji="0" lang="ja-JP" altLang="en-US" sz="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135" name="角丸四角形 134"/>
          <p:cNvSpPr/>
          <p:nvPr/>
        </p:nvSpPr>
        <p:spPr>
          <a:xfrm>
            <a:off x="6959110" y="4558809"/>
            <a:ext cx="2638730" cy="454479"/>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既に</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大阪で</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バックアップ体制をとっている</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首都圏企業</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や国の指定公共機関</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等に対する、</a:t>
            </a:r>
            <a:r>
              <a:rPr kumimoji="1" lang="ja-JP" altLang="en-US" sz="800" dirty="0">
                <a:solidFill>
                  <a:schemeClr val="tx1"/>
                </a:solidFill>
                <a:latin typeface="BIZ UDゴシック" panose="020B0400000000000000" pitchFamily="49" charset="-128"/>
                <a:ea typeface="BIZ UDゴシック" panose="020B0400000000000000" pitchFamily="49" charset="-128"/>
              </a:rPr>
              <a:t>更なる</a:t>
            </a:r>
            <a:r>
              <a:rPr kumimoji="1" lang="en-US" altLang="ja-JP"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
            </a:r>
            <a:br>
              <a:rPr kumimoji="1" lang="en-US" altLang="ja-JP"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b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経済</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基盤の</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充実・強化に向けた</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働きかけ</a:t>
            </a:r>
          </a:p>
        </p:txBody>
      </p:sp>
      <p:sp>
        <p:nvSpPr>
          <p:cNvPr id="138" name="角丸四角形 137"/>
          <p:cNvSpPr/>
          <p:nvPr/>
        </p:nvSpPr>
        <p:spPr>
          <a:xfrm>
            <a:off x="6959110" y="4044606"/>
            <a:ext cx="2583474" cy="452285"/>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首都圏企業</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に対する大阪での新たな拠点整備や既設拠点の機能強化、</a:t>
            </a:r>
            <a:r>
              <a:rPr kumimoji="1" lang="en-US" altLang="ja-JP"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BCP</a:t>
            </a:r>
            <a:r>
              <a:rPr lang="ja-JP" altLang="en-US" sz="800" noProof="0" dirty="0">
                <a:solidFill>
                  <a:schemeClr val="tx1"/>
                </a:solidFill>
                <a:latin typeface="BIZ UDゴシック" panose="020B0400000000000000" pitchFamily="49" charset="-128"/>
                <a:ea typeface="BIZ UDゴシック" panose="020B0400000000000000" pitchFamily="49" charset="-128"/>
              </a:rPr>
              <a:t>上</a:t>
            </a:r>
            <a:r>
              <a:rPr kumimoji="1" lang="ja-JP" altLang="en-US" sz="8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の代替拠点の位置づけを促進させるための働きかけ</a:t>
            </a:r>
            <a:endPar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40" name="タイトル 1">
            <a:extLst>
              <a:ext uri="{FF2B5EF4-FFF2-40B4-BE49-F238E27FC236}">
                <a16:creationId xmlns:a16="http://schemas.microsoft.com/office/drawing/2014/main" id="{8F9B27B7-805D-41F0-B385-212151CA3647}"/>
              </a:ext>
            </a:extLst>
          </p:cNvPr>
          <p:cNvSpPr txBox="1">
            <a:spLocks/>
          </p:cNvSpPr>
          <p:nvPr/>
        </p:nvSpPr>
        <p:spPr>
          <a:xfrm>
            <a:off x="9706081" y="3893354"/>
            <a:ext cx="2757492" cy="1344207"/>
          </a:xfrm>
          <a:prstGeom prst="rect">
            <a:avLst/>
          </a:prstGeom>
          <a:noFill/>
          <a:ln w="19050">
            <a:solidFill>
              <a:schemeClr val="tx1"/>
            </a:solidFill>
            <a:prstDash val="sysDash"/>
          </a:ln>
        </p:spPr>
        <p:txBody>
          <a:bodyPr vert="horz" wrap="square" lIns="95991" tIns="47995" rIns="95991" bIns="47995"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680"/>
              </a:lnSpc>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1" name="四角形: 角を丸くする 42">
            <a:extLst>
              <a:ext uri="{FF2B5EF4-FFF2-40B4-BE49-F238E27FC236}">
                <a16:creationId xmlns:a16="http://schemas.microsoft.com/office/drawing/2014/main" id="{65BAA35C-F6D5-4151-9889-28026A40EB08}"/>
              </a:ext>
            </a:extLst>
          </p:cNvPr>
          <p:cNvSpPr/>
          <p:nvPr/>
        </p:nvSpPr>
        <p:spPr>
          <a:xfrm>
            <a:off x="9996678" y="3751868"/>
            <a:ext cx="2253166" cy="223513"/>
          </a:xfrm>
          <a:prstGeom prst="roundRect">
            <a:avLst>
              <a:gd name="adj" fmla="val 26068"/>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schemeClr val="bg1"/>
                </a:solidFill>
                <a:effectLst/>
                <a:uLnTx/>
                <a:uFillTx/>
                <a:latin typeface="BIZ UDゴシック" panose="020B0400000000000000" pitchFamily="49" charset="-128"/>
                <a:ea typeface="BIZ UDゴシック" panose="020B0400000000000000" pitchFamily="49" charset="-128"/>
                <a:cs typeface="+mn-cs"/>
              </a:rPr>
              <a:t>行政・政治面の主な取組の方向性</a:t>
            </a:r>
            <a:endParaRPr kumimoji="0" lang="ja-JP" altLang="en-US" sz="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142" name="角丸四角形 141"/>
          <p:cNvSpPr/>
          <p:nvPr/>
        </p:nvSpPr>
        <p:spPr>
          <a:xfrm>
            <a:off x="9787999" y="4455216"/>
            <a:ext cx="2653158" cy="550590"/>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lvl="0" defTabSz="457200">
              <a:defRPr/>
            </a:pPr>
            <a:r>
              <a:rPr lang="ja-JP" altLang="en-US" sz="800" dirty="0" smtClean="0">
                <a:solidFill>
                  <a:schemeClr val="tx1"/>
                </a:solidFill>
                <a:latin typeface="BIZ UDゴシック" panose="020B0400000000000000" pitchFamily="49" charset="-128"/>
                <a:ea typeface="BIZ UDゴシック" panose="020B0400000000000000" pitchFamily="49" charset="-128"/>
              </a:rPr>
              <a:t>政府業務継続計画など、既存</a:t>
            </a:r>
            <a:r>
              <a:rPr lang="ja-JP" altLang="en-US" sz="800" dirty="0">
                <a:solidFill>
                  <a:schemeClr val="tx1"/>
                </a:solidFill>
                <a:latin typeface="BIZ UDゴシック" panose="020B0400000000000000" pitchFamily="49" charset="-128"/>
                <a:ea typeface="BIZ UDゴシック" panose="020B0400000000000000" pitchFamily="49" charset="-128"/>
              </a:rPr>
              <a:t>の国土・防災・非常時に関する法律や計画</a:t>
            </a:r>
            <a:r>
              <a:rPr lang="ja-JP" altLang="en-US" sz="800" dirty="0" smtClean="0">
                <a:solidFill>
                  <a:schemeClr val="tx1"/>
                </a:solidFill>
                <a:latin typeface="BIZ UDゴシック" panose="020B0400000000000000" pitchFamily="49" charset="-128"/>
                <a:ea typeface="BIZ UDゴシック" panose="020B0400000000000000" pitchFamily="49" charset="-128"/>
              </a:rPr>
              <a:t>等に</a:t>
            </a:r>
            <a:r>
              <a:rPr lang="ja-JP" altLang="en-US" sz="800" dirty="0">
                <a:solidFill>
                  <a:schemeClr val="tx1"/>
                </a:solidFill>
                <a:latin typeface="BIZ UDゴシック" panose="020B0400000000000000" pitchFamily="49" charset="-128"/>
                <a:ea typeface="BIZ UDゴシック" panose="020B0400000000000000" pitchFamily="49" charset="-128"/>
              </a:rPr>
              <a:t>おける、バックアップエリアとしての位置づけに向けた働きかけ</a:t>
            </a:r>
          </a:p>
        </p:txBody>
      </p:sp>
      <p:sp>
        <p:nvSpPr>
          <p:cNvPr id="145" name="角丸四角形 144"/>
          <p:cNvSpPr/>
          <p:nvPr/>
        </p:nvSpPr>
        <p:spPr>
          <a:xfrm>
            <a:off x="9797869" y="4060323"/>
            <a:ext cx="2620238" cy="330079"/>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lvl="0" defTabSz="457200">
              <a:defRPr/>
            </a:pPr>
            <a:r>
              <a:rPr lang="ja-JP" altLang="en-US" sz="800" dirty="0">
                <a:solidFill>
                  <a:schemeClr val="tx1"/>
                </a:solidFill>
                <a:latin typeface="BIZ UDゴシック" panose="020B0400000000000000" pitchFamily="49" charset="-128"/>
                <a:ea typeface="BIZ UDゴシック" panose="020B0400000000000000" pitchFamily="49" charset="-128"/>
              </a:rPr>
              <a:t>副首都化に向けた大阪自らの取組を後押しする</a:t>
            </a:r>
            <a:br>
              <a:rPr lang="ja-JP" altLang="en-US"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仕組みづくりと国への法整備の働きかけ</a:t>
            </a:r>
          </a:p>
        </p:txBody>
      </p:sp>
      <p:sp>
        <p:nvSpPr>
          <p:cNvPr id="146" name="正方形/長方形 145"/>
          <p:cNvSpPr/>
          <p:nvPr/>
        </p:nvSpPr>
        <p:spPr>
          <a:xfrm>
            <a:off x="6763726" y="6857812"/>
            <a:ext cx="3296708"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smtClean="0">
                <a:latin typeface="BIZ UDゴシック" panose="020B0400000000000000" pitchFamily="49" charset="-128"/>
                <a:ea typeface="BIZ UDゴシック" panose="020B0400000000000000" pitchFamily="49" charset="-128"/>
              </a:rPr>
              <a:t>ヘルスツーリズム、</a:t>
            </a:r>
            <a:r>
              <a:rPr kumimoji="0" lang="en-US" altLang="ja-JP" sz="900" b="1" dirty="0" smtClean="0">
                <a:latin typeface="BIZ UDゴシック" panose="020B0400000000000000" pitchFamily="49" charset="-128"/>
                <a:ea typeface="BIZ UDゴシック" panose="020B0400000000000000" pitchFamily="49" charset="-128"/>
              </a:rPr>
              <a:t>MICE</a:t>
            </a:r>
            <a:r>
              <a:rPr kumimoji="0" lang="ja-JP" altLang="en-US" sz="900" b="1" dirty="0" smtClean="0">
                <a:latin typeface="BIZ UDゴシック" panose="020B0400000000000000" pitchFamily="49" charset="-128"/>
                <a:ea typeface="BIZ UDゴシック" panose="020B0400000000000000" pitchFamily="49" charset="-128"/>
              </a:rPr>
              <a:t>　多様な観光産業</a:t>
            </a: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grpSp>
        <p:nvGrpSpPr>
          <p:cNvPr id="147" name="グループ化 146"/>
          <p:cNvGrpSpPr/>
          <p:nvPr/>
        </p:nvGrpSpPr>
        <p:grpSpPr>
          <a:xfrm>
            <a:off x="9388243" y="4209194"/>
            <a:ext cx="521142" cy="564020"/>
            <a:chOff x="2482630" y="3186754"/>
            <a:chExt cx="1011313" cy="986568"/>
          </a:xfrm>
        </p:grpSpPr>
        <p:sp>
          <p:nvSpPr>
            <p:cNvPr id="148" name="下カーブ矢印 147"/>
            <p:cNvSpPr/>
            <p:nvPr/>
          </p:nvSpPr>
          <p:spPr>
            <a:xfrm>
              <a:off x="2504452" y="3186754"/>
              <a:ext cx="989491" cy="451126"/>
            </a:xfrm>
            <a:prstGeom prst="curvedDownArrow">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9" name="下カーブ矢印 148"/>
            <p:cNvSpPr/>
            <p:nvPr/>
          </p:nvSpPr>
          <p:spPr>
            <a:xfrm rot="10800000">
              <a:off x="2482630" y="3723156"/>
              <a:ext cx="933197" cy="450166"/>
            </a:xfrm>
            <a:prstGeom prst="curvedDownArrow">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88" name="正方形/長方形 87"/>
          <p:cNvSpPr/>
          <p:nvPr/>
        </p:nvSpPr>
        <p:spPr>
          <a:xfrm>
            <a:off x="9944093" y="6847701"/>
            <a:ext cx="3296708"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smtClean="0">
                <a:latin typeface="BIZ UDゴシック" panose="020B0400000000000000" pitchFamily="49" charset="-128"/>
                <a:ea typeface="BIZ UDゴシック" panose="020B0400000000000000" pitchFamily="49" charset="-128"/>
              </a:rPr>
              <a:t>スタートアップ成長の加速支援</a:t>
            </a:r>
            <a:r>
              <a:rPr kumimoji="0" lang="ja-JP" altLang="en-US"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p:txBody>
      </p:sp>
      <p:pic>
        <p:nvPicPr>
          <p:cNvPr id="89" name="図 88"/>
          <p:cNvPicPr>
            <a:picLocks noChangeAspect="1"/>
          </p:cNvPicPr>
          <p:nvPr/>
        </p:nvPicPr>
        <p:blipFill>
          <a:blip r:embed="rId9"/>
          <a:stretch>
            <a:fillRect/>
          </a:stretch>
        </p:blipFill>
        <p:spPr>
          <a:xfrm>
            <a:off x="7302457" y="7055999"/>
            <a:ext cx="2070031" cy="1242018"/>
          </a:xfrm>
          <a:prstGeom prst="rect">
            <a:avLst/>
          </a:prstGeom>
        </p:spPr>
      </p:pic>
      <p:sp>
        <p:nvSpPr>
          <p:cNvPr id="90" name="テキスト ボックス 89">
            <a:extLst>
              <a:ext uri="{FF2B5EF4-FFF2-40B4-BE49-F238E27FC236}">
                <a16:creationId xmlns:a16="http://schemas.microsoft.com/office/drawing/2014/main" id="{233774CE-BB03-49E5-94E8-1F2C71E354FD}"/>
              </a:ext>
            </a:extLst>
          </p:cNvPr>
          <p:cNvSpPr txBox="1"/>
          <p:nvPr/>
        </p:nvSpPr>
        <p:spPr>
          <a:xfrm>
            <a:off x="7284389" y="8329681"/>
            <a:ext cx="3586428" cy="291748"/>
          </a:xfrm>
          <a:prstGeom prst="rect">
            <a:avLst/>
          </a:prstGeom>
          <a:noFill/>
        </p:spPr>
        <p:txBody>
          <a:bodyPr wrap="square" lIns="0" tIns="0" rIns="0" bIns="0" rtlCol="0" anchor="ctr" anchorCtr="0">
            <a:noAutofit/>
          </a:bodyPr>
          <a:lstStyle/>
          <a:p>
            <a:pPr lvl="0" defTabSz="457200">
              <a:defRPr/>
            </a:pP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pPr lvl="0" defTabSz="457200">
              <a:defRPr/>
            </a:pP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出典：２０２５年日本国際博覧会大阪パビリオン推進</a:t>
            </a:r>
            <a:r>
              <a:rPr kumimoji="0" lang="ja-JP" altLang="en-US" sz="7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委員会</a:t>
            </a:r>
            <a:r>
              <a:rPr kumimoji="0" lang="en-US" altLang="ja-JP" sz="7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r>
            <a:br>
              <a:rPr kumimoji="0" lang="en-US" altLang="ja-JP" sz="7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br>
            <a:r>
              <a:rPr kumimoji="0" lang="ja-JP" altLang="en-US" sz="7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a:t>
            </a:r>
          </a:p>
        </p:txBody>
      </p:sp>
      <p:sp>
        <p:nvSpPr>
          <p:cNvPr id="92" name="テキスト ボックス 91">
            <a:extLst>
              <a:ext uri="{FF2B5EF4-FFF2-40B4-BE49-F238E27FC236}">
                <a16:creationId xmlns:a16="http://schemas.microsoft.com/office/drawing/2014/main" id="{233774CE-BB03-49E5-94E8-1F2C71E354FD}"/>
              </a:ext>
            </a:extLst>
          </p:cNvPr>
          <p:cNvSpPr txBox="1"/>
          <p:nvPr/>
        </p:nvSpPr>
        <p:spPr>
          <a:xfrm>
            <a:off x="10147204" y="8375512"/>
            <a:ext cx="2698149" cy="137824"/>
          </a:xfrm>
          <a:prstGeom prst="rect">
            <a:avLst/>
          </a:prstGeom>
          <a:noFill/>
        </p:spPr>
        <p:txBody>
          <a:bodyPr wrap="square" lIns="0" tIns="0" rIns="0" bIns="0" rtlCol="0" anchor="ctr" anchorCtr="0">
            <a:noAutofit/>
          </a:bodyPr>
          <a:lstStyle/>
          <a:p>
            <a:pPr lvl="0" defTabSz="457200">
              <a:defRPr/>
            </a:pPr>
            <a:r>
              <a:rPr lang="ja-JP" altLang="en-US" sz="7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en-US" altLang="ja-JP"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OIH </a:t>
            </a: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スタートアップアクセラレーションプログラム</a:t>
            </a:r>
          </a:p>
          <a:p>
            <a:pPr lvl="0" defTabSz="457200">
              <a:defRPr/>
            </a:pP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出典：</a:t>
            </a:r>
            <a:r>
              <a:rPr kumimoji="0" lang="en-US" altLang="ja-JP"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STARTUP ACCELERATION PROGRAM HP</a:t>
            </a:r>
          </a:p>
        </p:txBody>
      </p:sp>
      <p:pic>
        <p:nvPicPr>
          <p:cNvPr id="93" name="図 92"/>
          <p:cNvPicPr>
            <a:picLocks noChangeAspect="1"/>
          </p:cNvPicPr>
          <p:nvPr/>
        </p:nvPicPr>
        <p:blipFill>
          <a:blip r:embed="rId10"/>
          <a:stretch>
            <a:fillRect/>
          </a:stretch>
        </p:blipFill>
        <p:spPr>
          <a:xfrm>
            <a:off x="10134345" y="7046876"/>
            <a:ext cx="2106595" cy="1250792"/>
          </a:xfrm>
          <a:prstGeom prst="rect">
            <a:avLst/>
          </a:prstGeom>
        </p:spPr>
      </p:pic>
      <p:sp>
        <p:nvSpPr>
          <p:cNvPr id="139" name="Rectangle 2"/>
          <p:cNvSpPr txBox="1">
            <a:spLocks noChangeArrowheads="1"/>
          </p:cNvSpPr>
          <p:nvPr/>
        </p:nvSpPr>
        <p:spPr>
          <a:xfrm>
            <a:off x="12074776" y="4968586"/>
            <a:ext cx="536107" cy="372358"/>
          </a:xfrm>
          <a:prstGeom prst="rect">
            <a:avLst/>
          </a:prstGeom>
          <a:no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eiryo UI" pitchFamily="50" charset="-128"/>
              </a:rPr>
              <a:t>など</a:t>
            </a:r>
            <a:endParaRPr kumimoji="1" lang="ja-JP" altLang="en-US" sz="70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eiryo UI" pitchFamily="50" charset="-128"/>
            </a:endParaRPr>
          </a:p>
        </p:txBody>
      </p:sp>
      <p:sp>
        <p:nvSpPr>
          <p:cNvPr id="103" name="Rectangle 2"/>
          <p:cNvSpPr txBox="1">
            <a:spLocks noChangeArrowheads="1"/>
          </p:cNvSpPr>
          <p:nvPr/>
        </p:nvSpPr>
        <p:spPr>
          <a:xfrm>
            <a:off x="9193978" y="4946188"/>
            <a:ext cx="536107" cy="372358"/>
          </a:xfrm>
          <a:prstGeom prst="rect">
            <a:avLst/>
          </a:prstGeom>
          <a:no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eiryo UI" pitchFamily="50" charset="-128"/>
              </a:rPr>
              <a:t>など</a:t>
            </a:r>
            <a:endParaRPr kumimoji="1" lang="ja-JP" altLang="en-US" sz="70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eiryo UI" pitchFamily="50" charset="-128"/>
            </a:endParaRPr>
          </a:p>
        </p:txBody>
      </p:sp>
      <p:sp>
        <p:nvSpPr>
          <p:cNvPr id="9" name="山形 8"/>
          <p:cNvSpPr/>
          <p:nvPr/>
        </p:nvSpPr>
        <p:spPr>
          <a:xfrm>
            <a:off x="6372565" y="9017849"/>
            <a:ext cx="1069635" cy="465049"/>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6C03A465-4A64-412D-A75A-780D62F09BE3}"/>
              </a:ext>
            </a:extLst>
          </p:cNvPr>
          <p:cNvSpPr/>
          <p:nvPr/>
        </p:nvSpPr>
        <p:spPr>
          <a:xfrm>
            <a:off x="7485455" y="8964866"/>
            <a:ext cx="5171002" cy="5601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300"/>
              </a:lnSpc>
              <a:spcBef>
                <a:spcPts val="300"/>
              </a:spcBef>
            </a:pPr>
            <a:r>
              <a:rPr lang="ja-JP" altLang="en-US" sz="1100" b="1" dirty="0">
                <a:solidFill>
                  <a:schemeClr val="tx1"/>
                </a:solidFill>
                <a:latin typeface="BIZ UDゴシック" panose="020B0400000000000000" pitchFamily="49" charset="-128"/>
                <a:ea typeface="BIZ UDゴシック" panose="020B0400000000000000" pitchFamily="49" charset="-128"/>
              </a:rPr>
              <a:t>「副首都ビジョン」をオール大阪の指針として、大阪府、大阪市、堺市はもとより、</a:t>
            </a:r>
            <a:r>
              <a:rPr lang="ja-JP" altLang="en-US" sz="1100" b="1" dirty="0" smtClean="0">
                <a:solidFill>
                  <a:schemeClr val="tx1"/>
                </a:solidFill>
                <a:latin typeface="BIZ UDゴシック" panose="020B0400000000000000" pitchFamily="49" charset="-128"/>
                <a:ea typeface="BIZ UDゴシック" panose="020B0400000000000000" pitchFamily="49" charset="-128"/>
              </a:rPr>
              <a:t>府内</a:t>
            </a:r>
            <a:r>
              <a:rPr lang="ja-JP" altLang="en-US" sz="1100" b="1" dirty="0">
                <a:solidFill>
                  <a:schemeClr val="tx1"/>
                </a:solidFill>
                <a:latin typeface="BIZ UDゴシック" panose="020B0400000000000000" pitchFamily="49" charset="-128"/>
                <a:ea typeface="BIZ UDゴシック" panose="020B0400000000000000" pitchFamily="49" charset="-128"/>
              </a:rPr>
              <a:t>の他の市町村や経済界、さらには、近隣府県、国とともに、一体となって、大阪</a:t>
            </a:r>
            <a:r>
              <a:rPr lang="ja-JP" altLang="en-US" sz="1100" b="1" dirty="0" smtClean="0">
                <a:solidFill>
                  <a:schemeClr val="tx1"/>
                </a:solidFill>
                <a:latin typeface="BIZ UDゴシック" panose="020B0400000000000000" pitchFamily="49" charset="-128"/>
                <a:ea typeface="BIZ UDゴシック" panose="020B0400000000000000" pitchFamily="49" charset="-128"/>
              </a:rPr>
              <a:t>の副首都化</a:t>
            </a:r>
            <a:r>
              <a:rPr lang="ja-JP" altLang="en-US" sz="1100" b="1" dirty="0">
                <a:solidFill>
                  <a:schemeClr val="tx1"/>
                </a:solidFill>
                <a:latin typeface="BIZ UDゴシック" panose="020B0400000000000000" pitchFamily="49" charset="-128"/>
                <a:ea typeface="BIZ UDゴシック" panose="020B0400000000000000" pitchFamily="49" charset="-128"/>
              </a:rPr>
              <a:t>が推進されるよう、取り組んでいく。</a:t>
            </a:r>
          </a:p>
        </p:txBody>
      </p:sp>
      <p:sp>
        <p:nvSpPr>
          <p:cNvPr id="105" name="正方形/長方形 104">
            <a:extLst>
              <a:ext uri="{FF2B5EF4-FFF2-40B4-BE49-F238E27FC236}">
                <a16:creationId xmlns:a16="http://schemas.microsoft.com/office/drawing/2014/main" id="{6C03A465-4A64-412D-A75A-780D62F09BE3}"/>
              </a:ext>
            </a:extLst>
          </p:cNvPr>
          <p:cNvSpPr/>
          <p:nvPr/>
        </p:nvSpPr>
        <p:spPr>
          <a:xfrm>
            <a:off x="6864446" y="3369721"/>
            <a:ext cx="5619774" cy="31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smtClean="0">
                <a:solidFill>
                  <a:schemeClr val="tx1"/>
                </a:solidFill>
                <a:latin typeface="BIZ UDゴシック" panose="020B0400000000000000" pitchFamily="49" charset="-128"/>
                <a:ea typeface="BIZ UDゴシック" panose="020B0400000000000000" pitchFamily="49" charset="-128"/>
              </a:rPr>
              <a:t>大阪自らの安全・危機管理機能の強化のうえに、さらに、経済力を背景に、平時にも非常時にも日本を支える拠点となるべく、首都のバックアップ機能の向上を図る。</a:t>
            </a: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06" name="正方形/長方形 105">
            <a:extLst>
              <a:ext uri="{FF2B5EF4-FFF2-40B4-BE49-F238E27FC236}">
                <a16:creationId xmlns:a16="http://schemas.microsoft.com/office/drawing/2014/main" id="{9A678E82-45A0-9695-08BB-1CE38823DA73}"/>
              </a:ext>
            </a:extLst>
          </p:cNvPr>
          <p:cNvSpPr/>
          <p:nvPr/>
        </p:nvSpPr>
        <p:spPr>
          <a:xfrm>
            <a:off x="1468603" y="3296463"/>
            <a:ext cx="2527625" cy="276999"/>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出典：大阪府・大阪市</a:t>
            </a:r>
            <a:endParaRPr kumimoji="1" lang="en-US" altLang="ja-JP"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endParaRPr>
          </a:p>
          <a:p>
            <a:pPr>
              <a:defRPr/>
            </a:pPr>
            <a:r>
              <a:rPr kumimoji="1" lang="ja-JP" altLang="en-US" sz="600" dirty="0">
                <a:latin typeface="BIZ UDゴシック" panose="020B0400000000000000" pitchFamily="49" charset="-128"/>
                <a:ea typeface="BIZ UDゴシック" panose="020B0400000000000000" pitchFamily="49" charset="-128"/>
              </a:rPr>
              <a:t>　</a:t>
            </a:r>
            <a:r>
              <a:rPr kumimoji="1" lang="ja-JP" altLang="en-US" sz="600" dirty="0" smtClean="0">
                <a:latin typeface="BIZ UDゴシック" panose="020B0400000000000000" pitchFamily="49" charset="-128"/>
                <a:ea typeface="BIZ UDゴシック" panose="020B0400000000000000" pitchFamily="49" charset="-128"/>
              </a:rPr>
              <a:t>　　</a:t>
            </a:r>
            <a:r>
              <a:rPr kumimoji="1" lang="ja-JP" altLang="en-US"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「大阪版万博アクションプラン（</a:t>
            </a:r>
            <a:r>
              <a:rPr kumimoji="1" lang="en-US" altLang="ja-JP" sz="600" dirty="0" smtClean="0">
                <a:latin typeface="BIZ UDゴシック" panose="020B0400000000000000" pitchFamily="49" charset="-128"/>
                <a:ea typeface="BIZ UDゴシック" panose="020B0400000000000000" pitchFamily="49" charset="-128"/>
              </a:rPr>
              <a:t>2022</a:t>
            </a:r>
            <a:r>
              <a:rPr kumimoji="1" lang="ja-JP" altLang="en-US" sz="600" dirty="0">
                <a:latin typeface="BIZ UDゴシック" panose="020B0400000000000000" pitchFamily="49" charset="-128"/>
                <a:ea typeface="BIZ UDゴシック" panose="020B0400000000000000" pitchFamily="49" charset="-128"/>
              </a:rPr>
              <a:t>年</a:t>
            </a:r>
            <a:r>
              <a:rPr kumimoji="1" lang="en-US" altLang="ja-JP" sz="600" dirty="0">
                <a:latin typeface="BIZ UDゴシック" panose="020B0400000000000000" pitchFamily="49" charset="-128"/>
                <a:ea typeface="BIZ UDゴシック" panose="020B0400000000000000" pitchFamily="49" charset="-128"/>
              </a:rPr>
              <a:t>12</a:t>
            </a:r>
            <a:r>
              <a:rPr kumimoji="1" lang="ja-JP" altLang="en-US" sz="600" dirty="0">
                <a:latin typeface="BIZ UDゴシック" panose="020B0400000000000000" pitchFamily="49" charset="-128"/>
                <a:ea typeface="BIZ UDゴシック" panose="020B0400000000000000" pitchFamily="49" charset="-128"/>
              </a:rPr>
              <a:t>月</a:t>
            </a:r>
            <a:r>
              <a:rPr kumimoji="1" lang="ja-JP" altLang="en-US" sz="600" dirty="0" smtClean="0">
                <a:latin typeface="BIZ UDゴシック" panose="020B0400000000000000" pitchFamily="49" charset="-128"/>
                <a:ea typeface="BIZ UDゴシック" panose="020B0400000000000000" pitchFamily="49" charset="-128"/>
              </a:rPr>
              <a:t>改訂版）</a:t>
            </a:r>
            <a:r>
              <a:rPr kumimoji="1" lang="ja-JP" altLang="en-US" sz="600" dirty="0">
                <a:latin typeface="BIZ UDゴシック" panose="020B0400000000000000" pitchFamily="49" charset="-128"/>
                <a:ea typeface="BIZ UDゴシック" panose="020B0400000000000000" pitchFamily="49" charset="-128"/>
              </a:rPr>
              <a:t>」</a:t>
            </a:r>
          </a:p>
        </p:txBody>
      </p:sp>
      <p:sp>
        <p:nvSpPr>
          <p:cNvPr id="107" name="正方形/長方形 106">
            <a:extLst>
              <a:ext uri="{FF2B5EF4-FFF2-40B4-BE49-F238E27FC236}">
                <a16:creationId xmlns:a16="http://schemas.microsoft.com/office/drawing/2014/main" id="{9A678E82-45A0-9695-08BB-1CE38823DA73}"/>
              </a:ext>
            </a:extLst>
          </p:cNvPr>
          <p:cNvSpPr/>
          <p:nvPr/>
        </p:nvSpPr>
        <p:spPr>
          <a:xfrm>
            <a:off x="3064785" y="6121014"/>
            <a:ext cx="1421953"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御堂筋イルミネーション</a:t>
            </a:r>
            <a:r>
              <a:rPr kumimoji="1" lang="en-US" altLang="ja-JP"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
            </a:r>
            <a:br>
              <a:rPr kumimoji="1" lang="en-US" altLang="ja-JP"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br>
            <a:r>
              <a:rPr kumimoji="1" lang="ja-JP" altLang="en-US"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出典：（公財）大阪観光局</a:t>
            </a:r>
            <a:r>
              <a:rPr kumimoji="1" lang="en-US" altLang="ja-JP"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HP</a:t>
            </a:r>
            <a:endPar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08" name="正方形/長方形 107">
            <a:extLst>
              <a:ext uri="{FF2B5EF4-FFF2-40B4-BE49-F238E27FC236}">
                <a16:creationId xmlns:a16="http://schemas.microsoft.com/office/drawing/2014/main" id="{9A678E82-45A0-9695-08BB-1CE38823DA73}"/>
              </a:ext>
            </a:extLst>
          </p:cNvPr>
          <p:cNvSpPr/>
          <p:nvPr/>
        </p:nvSpPr>
        <p:spPr>
          <a:xfrm>
            <a:off x="3846658" y="6121014"/>
            <a:ext cx="2276801"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noProof="0" dirty="0" smtClean="0">
                <a:latin typeface="BIZ UDゴシック" panose="020B0400000000000000" pitchFamily="49" charset="-128"/>
                <a:ea typeface="BIZ UDゴシック" panose="020B0400000000000000" pitchFamily="49" charset="-128"/>
              </a:rPr>
              <a:t>百舌鳥・古市古墳群（仁徳天皇陵古墳）</a:t>
            </a:r>
            <a:endParaRPr kumimoji="1" lang="en-US" altLang="ja-JP" sz="600" noProof="0" dirty="0" smtClean="0">
              <a:latin typeface="BIZ UDゴシック" panose="020B0400000000000000" pitchFamily="49" charset="-128"/>
              <a:ea typeface="BIZ UDゴシック" panose="020B0400000000000000" pitchFamily="49"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noProof="0" dirty="0" smtClean="0">
                <a:latin typeface="BIZ UDゴシック" panose="020B0400000000000000" pitchFamily="49" charset="-128"/>
                <a:ea typeface="BIZ UDゴシック" panose="020B0400000000000000" pitchFamily="49" charset="-128"/>
              </a:rPr>
              <a:t>出典</a:t>
            </a:r>
            <a:r>
              <a:rPr kumimoji="1" lang="ja-JP" altLang="en-US"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：堺市</a:t>
            </a:r>
            <a:r>
              <a:rPr kumimoji="1" lang="en-US" altLang="ja-JP"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HP</a:t>
            </a:r>
            <a:endPar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09" name="正方形/長方形 108">
            <a:extLst>
              <a:ext uri="{FF2B5EF4-FFF2-40B4-BE49-F238E27FC236}">
                <a16:creationId xmlns:a16="http://schemas.microsoft.com/office/drawing/2014/main" id="{9A678E82-45A0-9695-08BB-1CE38823DA73}"/>
              </a:ext>
            </a:extLst>
          </p:cNvPr>
          <p:cNvSpPr/>
          <p:nvPr/>
        </p:nvSpPr>
        <p:spPr>
          <a:xfrm>
            <a:off x="-211785" y="9212213"/>
            <a:ext cx="3080341" cy="184666"/>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うめきた２期完成予定イメージ（提供：うめきた事業者）</a:t>
            </a:r>
            <a:endPar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12" name="正方形/長方形 111">
            <a:extLst>
              <a:ext uri="{FF2B5EF4-FFF2-40B4-BE49-F238E27FC236}">
                <a16:creationId xmlns:a16="http://schemas.microsoft.com/office/drawing/2014/main" id="{6C03A465-4A64-412D-A75A-780D62F09BE3}"/>
              </a:ext>
            </a:extLst>
          </p:cNvPr>
          <p:cNvSpPr/>
          <p:nvPr/>
        </p:nvSpPr>
        <p:spPr>
          <a:xfrm>
            <a:off x="6565465" y="9017849"/>
            <a:ext cx="843413" cy="4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300"/>
              </a:lnSpc>
              <a:spcBef>
                <a:spcPts val="300"/>
              </a:spcBef>
            </a:pPr>
            <a:r>
              <a:rPr lang="ja-JP" altLang="en-US" sz="1100" b="1" dirty="0">
                <a:solidFill>
                  <a:schemeClr val="tx1"/>
                </a:solidFill>
                <a:latin typeface="BIZ UDゴシック" panose="020B0400000000000000" pitchFamily="49" charset="-128"/>
                <a:ea typeface="BIZ UDゴシック" panose="020B0400000000000000" pitchFamily="49" charset="-128"/>
              </a:rPr>
              <a:t>今後</a:t>
            </a:r>
            <a:r>
              <a:rPr lang="ja-JP" altLang="en-US" sz="1100" b="1" dirty="0" smtClean="0">
                <a:solidFill>
                  <a:schemeClr val="tx1"/>
                </a:solidFill>
                <a:latin typeface="BIZ UDゴシック" panose="020B0400000000000000" pitchFamily="49" charset="-128"/>
                <a:ea typeface="BIZ UDゴシック" panose="020B0400000000000000" pitchFamily="49" charset="-128"/>
              </a:rPr>
              <a:t>の</a:t>
            </a:r>
            <a:endParaRPr lang="en-US" altLang="ja-JP" sz="1100" b="1" dirty="0" smtClean="0">
              <a:solidFill>
                <a:schemeClr val="tx1"/>
              </a:solidFill>
              <a:latin typeface="BIZ UDゴシック" panose="020B0400000000000000" pitchFamily="49" charset="-128"/>
              <a:ea typeface="BIZ UDゴシック" panose="020B0400000000000000" pitchFamily="49" charset="-128"/>
            </a:endParaRPr>
          </a:p>
          <a:p>
            <a:pPr>
              <a:lnSpc>
                <a:spcPts val="1300"/>
              </a:lnSpc>
              <a:spcBef>
                <a:spcPts val="300"/>
              </a:spcBef>
            </a:pPr>
            <a:r>
              <a:rPr lang="ja-JP" altLang="en-US" sz="1100" b="1" dirty="0" smtClean="0">
                <a:solidFill>
                  <a:schemeClr val="tx1"/>
                </a:solidFill>
                <a:latin typeface="BIZ UDゴシック" panose="020B0400000000000000" pitchFamily="49" charset="-128"/>
                <a:ea typeface="BIZ UDゴシック" panose="020B0400000000000000" pitchFamily="49" charset="-128"/>
              </a:rPr>
              <a:t>進め方</a:t>
            </a:r>
            <a:endParaRPr lang="ja-JP" altLang="en-US" sz="1100" b="1" dirty="0">
              <a:solidFill>
                <a:schemeClr val="tx1"/>
              </a:solidFill>
              <a:latin typeface="BIZ UDゴシック" panose="020B0400000000000000" pitchFamily="49" charset="-128"/>
              <a:ea typeface="BIZ UDゴシック" panose="020B0400000000000000" pitchFamily="49" charset="-128"/>
            </a:endParaRPr>
          </a:p>
        </p:txBody>
      </p:sp>
      <p:sp>
        <p:nvSpPr>
          <p:cNvPr id="128" name="正方形/長方形 127">
            <a:extLst>
              <a:ext uri="{FF2B5EF4-FFF2-40B4-BE49-F238E27FC236}">
                <a16:creationId xmlns:a16="http://schemas.microsoft.com/office/drawing/2014/main" id="{6C03A465-4A64-412D-A75A-780D62F09BE3}"/>
              </a:ext>
            </a:extLst>
          </p:cNvPr>
          <p:cNvSpPr/>
          <p:nvPr/>
        </p:nvSpPr>
        <p:spPr>
          <a:xfrm>
            <a:off x="12090911" y="1411288"/>
            <a:ext cx="437146" cy="31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700" dirty="0" smtClean="0">
                <a:solidFill>
                  <a:schemeClr val="tx1"/>
                </a:solidFill>
                <a:latin typeface="BIZ UDゴシック" panose="020B0400000000000000" pitchFamily="49" charset="-128"/>
                <a:ea typeface="BIZ UDゴシック" panose="020B0400000000000000" pitchFamily="49" charset="-128"/>
              </a:rPr>
              <a:t>など</a:t>
            </a:r>
            <a:r>
              <a:rPr lang="ja-JP" altLang="en-US" sz="700" dirty="0">
                <a:solidFill>
                  <a:schemeClr val="tx1"/>
                </a:solidFill>
                <a:latin typeface="BIZ UDゴシック" panose="020B0400000000000000" pitchFamily="49" charset="-128"/>
                <a:ea typeface="BIZ UDゴシック" panose="020B0400000000000000" pitchFamily="49" charset="-128"/>
              </a:rPr>
              <a:t>　</a:t>
            </a:r>
            <a:endParaRPr lang="en-US" altLang="ja-JP" sz="700" dirty="0">
              <a:solidFill>
                <a:schemeClr val="tx1"/>
              </a:solidFill>
              <a:latin typeface="BIZ UDゴシック" panose="020B0400000000000000" pitchFamily="49" charset="-128"/>
              <a:ea typeface="BIZ UDゴシック" panose="020B0400000000000000" pitchFamily="49" charset="-128"/>
            </a:endParaRPr>
          </a:p>
        </p:txBody>
      </p:sp>
      <p:sp>
        <p:nvSpPr>
          <p:cNvPr id="136" name="正方形/長方形 135">
            <a:extLst>
              <a:ext uri="{FF2B5EF4-FFF2-40B4-BE49-F238E27FC236}">
                <a16:creationId xmlns:a16="http://schemas.microsoft.com/office/drawing/2014/main" id="{9A678E82-45A0-9695-08BB-1CE38823DA73}"/>
              </a:ext>
            </a:extLst>
          </p:cNvPr>
          <p:cNvSpPr/>
          <p:nvPr/>
        </p:nvSpPr>
        <p:spPr>
          <a:xfrm>
            <a:off x="1210377" y="3107806"/>
            <a:ext cx="891091" cy="18466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600" dirty="0" smtClean="0">
                <a:solidFill>
                  <a:schemeClr val="bg1"/>
                </a:solidFill>
                <a:latin typeface="BIZ UDゴシック" panose="020B0400000000000000" pitchFamily="49" charset="-128"/>
                <a:ea typeface="BIZ UDゴシック" panose="020B0400000000000000" pitchFamily="49" charset="-128"/>
              </a:rPr>
              <a:t>画像・経済産業省</a:t>
            </a:r>
            <a:r>
              <a:rPr kumimoji="1" lang="en-US" altLang="ja-JP" sz="600" dirty="0" smtClean="0">
                <a:solidFill>
                  <a:schemeClr val="bg1"/>
                </a:solidFill>
                <a:latin typeface="BIZ UDゴシック" panose="020B0400000000000000" pitchFamily="49" charset="-128"/>
                <a:ea typeface="BIZ UDゴシック" panose="020B0400000000000000" pitchFamily="49" charset="-128"/>
              </a:rPr>
              <a:t>HP</a:t>
            </a:r>
            <a:endParaRPr kumimoji="1" lang="ja-JP" altLang="en-US" sz="600"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878826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ctr"/>
      <a:lstStyle>
        <a:defPPr>
          <a:lnSpc>
            <a:spcPct val="150000"/>
          </a:lnSpc>
          <a:defRPr sz="1400" b="1" dirty="0">
            <a:solidFill>
              <a:schemeClr val="tx2">
                <a:lumMod val="50000"/>
              </a:schemeClr>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202FFA-87BA-4BBF-9893-A6312372E022}">
  <ds:schemaRefs>
    <ds:schemaRef ds:uri="http://schemas.microsoft.com/sharepoint/v3/contenttype/forms"/>
  </ds:schemaRefs>
</ds:datastoreItem>
</file>

<file path=customXml/itemProps2.xml><?xml version="1.0" encoding="utf-8"?>
<ds:datastoreItem xmlns:ds="http://schemas.openxmlformats.org/officeDocument/2006/customXml" ds:itemID="{A7D8937C-B5B3-4F51-B4B7-398B04267960}">
  <ds:schemaRefs>
    <ds:schemaRef ds:uri="http://www.w3.org/XML/1998/namespace"/>
    <ds:schemaRef ds:uri="http://schemas.microsoft.com/office/2006/metadata/properties"/>
    <ds:schemaRef ds:uri="2be2acaf-88a6-4029-b366-c28176c79890"/>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749A2D2-1515-45C4-A482-A2BECD63D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2759</Words>
  <Application>Microsoft Office PowerPoint</Application>
  <PresentationFormat>A3 297x420 mm</PresentationFormat>
  <Paragraphs>382</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BIZ UDゴシック</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2023-06-09T06:12:43Z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