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山　清" initials="西山　清" lastIdx="1" clrIdx="0">
    <p:extLst>
      <p:ext uri="{19B8F6BF-5375-455C-9EA6-DF929625EA0E}">
        <p15:presenceInfo xmlns:p15="http://schemas.microsoft.com/office/powerpoint/2012/main" userId="西山　清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66"/>
    <a:srgbClr val="F8F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633" autoAdjust="0"/>
  </p:normalViewPr>
  <p:slideViewPr>
    <p:cSldViewPr>
      <p:cViewPr varScale="1">
        <p:scale>
          <a:sx n="53" d="100"/>
          <a:sy n="53" d="100"/>
        </p:scale>
        <p:origin x="1674" y="6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765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r">
              <a:defRPr sz="800"/>
            </a:lvl1pPr>
          </a:lstStyle>
          <a:p>
            <a:fld id="{A9EA6F48-625C-4410-A66B-BA7C9A5D6FC7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8" tIns="31495" rIns="62988" bIns="3149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2" y="4720940"/>
            <a:ext cx="5445978" cy="4472757"/>
          </a:xfrm>
          <a:prstGeom prst="rect">
            <a:avLst/>
          </a:prstGeom>
        </p:spPr>
        <p:txBody>
          <a:bodyPr vert="horz" lIns="62988" tIns="31495" rIns="62988" bIns="314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780"/>
            <a:ext cx="2950765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r">
              <a:defRPr sz="800"/>
            </a:lvl1pPr>
          </a:lstStyle>
          <a:p>
            <a:fld id="{4D8D2BF1-D014-43E7-A7DE-F30045B43A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6176" y="162243"/>
            <a:ext cx="6772128" cy="6667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49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F4AF-50C5-4BBF-B940-8C44DD495073}" type="datetimeFigureOut">
              <a:rPr kumimoji="1" lang="ja-JP" altLang="en-US" smtClean="0"/>
              <a:pPr/>
              <a:t>2022/3/28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30" name="Group 18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449602"/>
              </p:ext>
            </p:extLst>
          </p:nvPr>
        </p:nvGraphicFramePr>
        <p:xfrm>
          <a:off x="540117" y="922504"/>
          <a:ext cx="11726599" cy="6397952"/>
        </p:xfrm>
        <a:graphic>
          <a:graphicData uri="http://schemas.openxmlformats.org/drawingml/2006/table">
            <a:tbl>
              <a:tblPr/>
              <a:tblGrid>
                <a:gridCol w="2420815">
                  <a:extLst>
                    <a:ext uri="{9D8B030D-6E8A-4147-A177-3AD203B41FA5}">
                      <a16:colId xmlns:a16="http://schemas.microsoft.com/office/drawing/2014/main" val="808658961"/>
                    </a:ext>
                  </a:extLst>
                </a:gridCol>
                <a:gridCol w="2326446">
                  <a:extLst>
                    <a:ext uri="{9D8B030D-6E8A-4147-A177-3AD203B41FA5}">
                      <a16:colId xmlns:a16="http://schemas.microsoft.com/office/drawing/2014/main" val="4025937923"/>
                    </a:ext>
                  </a:extLst>
                </a:gridCol>
                <a:gridCol w="2326446">
                  <a:extLst>
                    <a:ext uri="{9D8B030D-6E8A-4147-A177-3AD203B41FA5}">
                      <a16:colId xmlns:a16="http://schemas.microsoft.com/office/drawing/2014/main" val="1451747323"/>
                    </a:ext>
                  </a:extLst>
                </a:gridCol>
                <a:gridCol w="2326446">
                  <a:extLst>
                    <a:ext uri="{9D8B030D-6E8A-4147-A177-3AD203B41FA5}">
                      <a16:colId xmlns:a16="http://schemas.microsoft.com/office/drawing/2014/main" val="1541163675"/>
                    </a:ext>
                  </a:extLst>
                </a:gridCol>
                <a:gridCol w="2326446">
                  <a:extLst>
                    <a:ext uri="{9D8B030D-6E8A-4147-A177-3AD203B41FA5}">
                      <a16:colId xmlns:a16="http://schemas.microsoft.com/office/drawing/2014/main" val="3044984590"/>
                    </a:ext>
                  </a:extLst>
                </a:gridCol>
              </a:tblGrid>
              <a:tr h="25819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本会議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872690"/>
                  </a:ext>
                </a:extLst>
              </a:tr>
              <a:tr h="194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分科会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資金、人材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情報、共創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文化・芸術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9669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大会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05005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0" y="-23936"/>
            <a:ext cx="12801600" cy="57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令和４年度</a:t>
            </a:r>
            <a:r>
              <a:rPr lang="ja-JP" altLang="en-US" b="1" dirty="0"/>
              <a:t>「</a:t>
            </a:r>
            <a:r>
              <a:rPr kumimoji="1" lang="ja-JP" altLang="en-US" b="1" dirty="0" smtClean="0"/>
              <a:t>民都・大阪」フィランソロピー会議　事業計画（案）</a:t>
            </a:r>
            <a:endParaRPr kumimoji="1" lang="ja-JP" altLang="en-US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11153328" y="54799"/>
            <a:ext cx="1548744" cy="4177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資料３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‐</a:t>
            </a:r>
            <a:r>
              <a:rPr kumimoji="1" lang="ja-JP" altLang="en-US" sz="18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endParaRPr kumimoji="1" lang="ja-JP" altLang="en-US" sz="18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518577" y="9077944"/>
            <a:ext cx="4183495" cy="510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オンライン開催を基本に柔軟に対応</a:t>
            </a:r>
            <a:endParaRPr lang="en-US" altLang="ja-JP" sz="1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24580" y="6378885"/>
            <a:ext cx="6768752" cy="82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ot"/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800" b="1" dirty="0" smtClean="0">
                <a:latin typeface="+mj-ea"/>
                <a:ea typeface="+mj-ea"/>
              </a:rPr>
              <a:t>本会議や分科会の取組状況に応じて、２回程度開催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latin typeface="+mj-ea"/>
              </a:rPr>
              <a:t>　　　　　　　　　　　　大会で発信　①本会議の取組み</a:t>
            </a:r>
            <a:endParaRPr lang="en-US" altLang="ja-JP" sz="1600" dirty="0" smtClean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en-US" altLang="ja-JP" sz="1600" dirty="0" smtClean="0">
                <a:latin typeface="+mj-ea"/>
              </a:rPr>
              <a:t>	</a:t>
            </a:r>
            <a:r>
              <a:rPr lang="ja-JP" altLang="en-US" sz="1600" dirty="0" smtClean="0">
                <a:latin typeface="+mj-ea"/>
              </a:rPr>
              <a:t>　　　　　　　 　　　 ②分科会</a:t>
            </a:r>
            <a:r>
              <a:rPr lang="ja-JP" altLang="en-US" sz="1600" dirty="0">
                <a:latin typeface="+mj-ea"/>
              </a:rPr>
              <a:t>の</a:t>
            </a:r>
            <a:r>
              <a:rPr lang="ja-JP" altLang="en-US" sz="1600" dirty="0" smtClean="0">
                <a:latin typeface="+mj-ea"/>
              </a:rPr>
              <a:t>取組み</a:t>
            </a:r>
            <a:endParaRPr lang="ja-JP" altLang="en-US" sz="1600" dirty="0">
              <a:latin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18497" y="2039868"/>
            <a:ext cx="7992000" cy="129044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ot"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800" b="1" dirty="0" smtClean="0">
                <a:latin typeface="+mj-ea"/>
                <a:ea typeface="+mj-ea"/>
              </a:rPr>
              <a:t>年数回程度開催</a:t>
            </a:r>
            <a:endParaRPr kumimoji="1" lang="en-US" altLang="ja-JP" sz="1800" b="1" dirty="0" smtClean="0">
              <a:latin typeface="+mj-ea"/>
              <a:ea typeface="+mj-ea"/>
            </a:endParaRPr>
          </a:p>
          <a:p>
            <a:pPr>
              <a:spcBef>
                <a:spcPts val="300"/>
              </a:spcBef>
            </a:pPr>
            <a:r>
              <a:rPr lang="ja-JP" altLang="en-US" sz="1600" dirty="0" smtClean="0">
                <a:latin typeface="+mj-ea"/>
                <a:ea typeface="+mj-ea"/>
              </a:rPr>
              <a:t>　　○フィランソロピーの促進、非営利セクターの活性化に向けた課題等（分科会のテーマ）</a:t>
            </a:r>
            <a:endParaRPr lang="en-US" altLang="ja-JP" sz="1600" dirty="0" smtClean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latin typeface="+mj-ea"/>
                <a:ea typeface="+mj-ea"/>
              </a:rPr>
              <a:t>　　○</a:t>
            </a:r>
            <a:r>
              <a:rPr lang="ja-JP" altLang="en-US" sz="1600" dirty="0">
                <a:latin typeface="+mj-ea"/>
                <a:ea typeface="+mj-ea"/>
              </a:rPr>
              <a:t>報告書でとりまとめた提言の実現に向けた</a:t>
            </a:r>
            <a:r>
              <a:rPr lang="ja-JP" altLang="en-US" sz="1600" dirty="0" smtClean="0">
                <a:latin typeface="+mj-ea"/>
                <a:ea typeface="+mj-ea"/>
              </a:rPr>
              <a:t>取り組み</a:t>
            </a:r>
            <a:endParaRPr lang="en-US" altLang="ja-JP" sz="1600" dirty="0" smtClean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latin typeface="+mj-ea"/>
                <a:ea typeface="+mj-ea"/>
              </a:rPr>
              <a:t>　</a:t>
            </a:r>
            <a:r>
              <a:rPr lang="ja-JP" altLang="en-US" sz="1600" dirty="0" smtClean="0">
                <a:latin typeface="+mj-ea"/>
                <a:ea typeface="+mj-ea"/>
              </a:rPr>
              <a:t>　○規約第</a:t>
            </a:r>
            <a:r>
              <a:rPr lang="en-US" altLang="ja-JP" sz="1600" dirty="0" smtClean="0">
                <a:latin typeface="+mj-ea"/>
                <a:ea typeface="+mj-ea"/>
              </a:rPr>
              <a:t>12</a:t>
            </a:r>
            <a:r>
              <a:rPr lang="ja-JP" altLang="en-US" sz="1600" dirty="0" smtClean="0">
                <a:latin typeface="+mj-ea"/>
                <a:ea typeface="+mj-ea"/>
              </a:rPr>
              <a:t>条に定める事務局のあり方についての検討　　　　　など</a:t>
            </a:r>
            <a:endParaRPr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981150" y="4295400"/>
            <a:ext cx="1512168" cy="864096"/>
          </a:xfrm>
          <a:prstGeom prst="bracketPair">
            <a:avLst>
              <a:gd name="adj" fmla="val 895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18497" y="4162363"/>
            <a:ext cx="7992000" cy="107290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solid"/>
          </a:ln>
        </p:spPr>
        <p:txBody>
          <a:bodyPr wrap="square" tIns="252000" rtlCol="0" anchor="ctr"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sz="1800" b="1" dirty="0" smtClean="0">
                <a:latin typeface="+mj-ea"/>
                <a:ea typeface="+mj-ea"/>
              </a:rPr>
              <a:t>随時開催　　</a:t>
            </a:r>
            <a:r>
              <a:rPr lang="ja-JP" altLang="en-US" sz="1600" dirty="0" smtClean="0">
                <a:latin typeface="+mj-ea"/>
                <a:ea typeface="+mj-ea"/>
              </a:rPr>
              <a:t>・</a:t>
            </a:r>
            <a:r>
              <a:rPr lang="ja-JP" altLang="en-US" sz="1600" dirty="0">
                <a:latin typeface="+mj-ea"/>
                <a:ea typeface="+mj-ea"/>
              </a:rPr>
              <a:t>これ</a:t>
            </a:r>
            <a:r>
              <a:rPr lang="ja-JP" altLang="en-US" sz="1600" dirty="0" smtClean="0">
                <a:latin typeface="+mj-ea"/>
                <a:ea typeface="+mj-ea"/>
              </a:rPr>
              <a:t>まで検討してきた各課題の深掘り</a:t>
            </a:r>
            <a:endParaRPr lang="en-US" altLang="ja-JP" sz="1600" dirty="0" smtClean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latin typeface="+mj-ea"/>
                <a:ea typeface="+mj-ea"/>
              </a:rPr>
              <a:t>　</a:t>
            </a:r>
            <a:r>
              <a:rPr lang="ja-JP" altLang="en-US" sz="1600" dirty="0" smtClean="0">
                <a:latin typeface="+mj-ea"/>
                <a:ea typeface="+mj-ea"/>
              </a:rPr>
              <a:t>　　　　　　　　　　　　　　　　　　　　・本会議で議論された新たなテーマの検討</a:t>
            </a:r>
            <a:endParaRPr lang="en-US" altLang="ja-JP" sz="1600" dirty="0">
              <a:latin typeface="+mj-ea"/>
              <a:ea typeface="+mj-ea"/>
            </a:endParaRPr>
          </a:p>
          <a:p>
            <a:pPr>
              <a:lnSpc>
                <a:spcPts val="1800"/>
              </a:lnSpc>
            </a:pPr>
            <a:r>
              <a:rPr lang="en-US" altLang="ja-JP" sz="1600" dirty="0" smtClean="0">
                <a:latin typeface="+mj-ea"/>
                <a:ea typeface="+mj-ea"/>
              </a:rPr>
              <a:t>		</a:t>
            </a:r>
            <a:r>
              <a:rPr lang="ja-JP" altLang="en-US" sz="1600" dirty="0" smtClean="0">
                <a:latin typeface="+mj-ea"/>
                <a:ea typeface="+mj-ea"/>
              </a:rPr>
              <a:t>　　・大会を通じた情報発信　　　　　　　　　など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4" name="右矢印 3"/>
          <p:cNvSpPr/>
          <p:nvPr/>
        </p:nvSpPr>
        <p:spPr>
          <a:xfrm rot="5400000">
            <a:off x="3959216" y="3677909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16200000">
            <a:off x="4488384" y="3659193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5400000">
            <a:off x="6861815" y="3676776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 rot="16200000">
            <a:off x="7390983" y="3658060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5400000">
            <a:off x="9698164" y="3676776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 rot="16200000">
            <a:off x="10227332" y="3658060"/>
            <a:ext cx="97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96544" y="3622410"/>
            <a:ext cx="6912768" cy="430887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dirty="0" smtClean="0"/>
              <a:t>相互に有機的に連携</a:t>
            </a:r>
            <a:endParaRPr kumimoji="1" lang="ja-JP" altLang="en-US" sz="2200" dirty="0"/>
          </a:p>
        </p:txBody>
      </p:sp>
      <p:sp>
        <p:nvSpPr>
          <p:cNvPr id="6" name="楕円 5"/>
          <p:cNvSpPr/>
          <p:nvPr/>
        </p:nvSpPr>
        <p:spPr>
          <a:xfrm>
            <a:off x="3376464" y="1056490"/>
            <a:ext cx="2160000" cy="7920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回</a:t>
            </a:r>
            <a:endParaRPr kumimoji="1" lang="ja-JP" altLang="en-US" dirty="0"/>
          </a:p>
        </p:txBody>
      </p:sp>
      <p:sp>
        <p:nvSpPr>
          <p:cNvPr id="22" name="楕円 21"/>
          <p:cNvSpPr/>
          <p:nvPr/>
        </p:nvSpPr>
        <p:spPr>
          <a:xfrm>
            <a:off x="6112768" y="1047800"/>
            <a:ext cx="2160000" cy="7920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16</a:t>
            </a:r>
            <a:r>
              <a:rPr kumimoji="1" lang="ja-JP" altLang="en-US" dirty="0" smtClean="0"/>
              <a:t>回</a:t>
            </a:r>
            <a:endParaRPr kumimoji="1" lang="ja-JP" altLang="en-US" dirty="0"/>
          </a:p>
        </p:txBody>
      </p:sp>
      <p:sp>
        <p:nvSpPr>
          <p:cNvPr id="23" name="楕円 22"/>
          <p:cNvSpPr/>
          <p:nvPr/>
        </p:nvSpPr>
        <p:spPr>
          <a:xfrm>
            <a:off x="9857424" y="1059915"/>
            <a:ext cx="2160000" cy="7920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第○回</a:t>
            </a:r>
            <a:endParaRPr kumimoji="1" lang="ja-JP" altLang="en-US" dirty="0"/>
          </a:p>
        </p:txBody>
      </p:sp>
      <p:sp>
        <p:nvSpPr>
          <p:cNvPr id="24" name="楕円 23"/>
          <p:cNvSpPr/>
          <p:nvPr/>
        </p:nvSpPr>
        <p:spPr>
          <a:xfrm>
            <a:off x="4124580" y="5621559"/>
            <a:ext cx="4076420" cy="648072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年度内</a:t>
            </a:r>
            <a:endParaRPr lang="en-US" altLang="ja-JP" dirty="0" smtClean="0"/>
          </a:p>
          <a:p>
            <a:pPr algn="ctr"/>
            <a:r>
              <a:rPr kumimoji="1" lang="ja-JP" altLang="en-US" sz="1800" dirty="0" smtClean="0"/>
              <a:t>①本会議の取り組み</a:t>
            </a:r>
            <a:endParaRPr kumimoji="1" lang="ja-JP" altLang="en-US" sz="1800" dirty="0"/>
          </a:p>
        </p:txBody>
      </p:sp>
      <p:sp>
        <p:nvSpPr>
          <p:cNvPr id="25" name="楕円 24"/>
          <p:cNvSpPr/>
          <p:nvPr/>
        </p:nvSpPr>
        <p:spPr>
          <a:xfrm>
            <a:off x="8397628" y="5621747"/>
            <a:ext cx="3503816" cy="648072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lang="ja-JP" altLang="en-US" dirty="0" smtClean="0"/>
              <a:t>年度内</a:t>
            </a:r>
            <a:endParaRPr lang="en-US" altLang="ja-JP" dirty="0" smtClean="0"/>
          </a:p>
          <a:p>
            <a:pPr algn="ctr"/>
            <a:r>
              <a:rPr kumimoji="1" lang="ja-JP" altLang="en-US" sz="1800" dirty="0" smtClean="0"/>
              <a:t>②分科会の取り組み</a:t>
            </a:r>
            <a:endParaRPr kumimoji="1" lang="ja-JP" altLang="en-US" sz="1800" dirty="0"/>
          </a:p>
        </p:txBody>
      </p:sp>
      <p:sp>
        <p:nvSpPr>
          <p:cNvPr id="26" name="正方形/長方形 25"/>
          <p:cNvSpPr/>
          <p:nvPr/>
        </p:nvSpPr>
        <p:spPr>
          <a:xfrm>
            <a:off x="8397627" y="1292238"/>
            <a:ext cx="1346256" cy="305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・・・・・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40117" y="7726346"/>
            <a:ext cx="11726599" cy="1272105"/>
          </a:xfrm>
          <a:prstGeom prst="roundRect">
            <a:avLst>
              <a:gd name="adj" fmla="val 33629"/>
            </a:avLst>
          </a:prstGeom>
          <a:solidFill>
            <a:schemeClr val="accent3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　　　　　　　　　　　　　会議メンバーによる個別</a:t>
            </a:r>
            <a:r>
              <a:rPr lang="ja-JP" altLang="en-US" sz="2000" b="1" dirty="0">
                <a:solidFill>
                  <a:schemeClr val="tx1"/>
                </a:solidFill>
              </a:rPr>
              <a:t>具体的な提案を実現するための場　（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細則で規定）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43478" y="7986910"/>
            <a:ext cx="1716962" cy="79389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（仮称）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研究会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右矢印 32"/>
          <p:cNvSpPr/>
          <p:nvPr/>
        </p:nvSpPr>
        <p:spPr>
          <a:xfrm rot="16200000">
            <a:off x="8488976" y="6859660"/>
            <a:ext cx="432000" cy="144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右矢印 33"/>
          <p:cNvSpPr/>
          <p:nvPr/>
        </p:nvSpPr>
        <p:spPr>
          <a:xfrm rot="5400000">
            <a:off x="4312672" y="6876471"/>
            <a:ext cx="432000" cy="144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47045" y="7507763"/>
            <a:ext cx="1108155" cy="437168"/>
          </a:xfrm>
          <a:prstGeom prst="roundRect">
            <a:avLst>
              <a:gd name="adj" fmla="val 3700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</a:rPr>
              <a:t>新設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284</Words>
  <Application>Microsoft Office PowerPoint</Application>
  <PresentationFormat>A3 297x420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明朝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岸良　将史</dc:creator>
  <cp:lastModifiedBy>岸良　将史</cp:lastModifiedBy>
  <cp:revision>35</cp:revision>
  <cp:lastPrinted>2022-01-20T07:32:48Z</cp:lastPrinted>
  <dcterms:modified xsi:type="dcterms:W3CDTF">2022-03-28T02:05:08Z</dcterms:modified>
</cp:coreProperties>
</file>