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85" r:id="rId2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FF"/>
    <a:srgbClr val="00FFFF"/>
    <a:srgbClr val="99FFCC"/>
    <a:srgbClr val="66FF99"/>
    <a:srgbClr val="CCFFCC"/>
    <a:srgbClr val="FFFFCC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>
      <p:cViewPr varScale="1">
        <p:scale>
          <a:sx n="73" d="100"/>
          <a:sy n="73" d="100"/>
        </p:scale>
        <p:origin x="12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6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4419864-4BFA-4F2C-B83B-1E8DBAABFD02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6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2D6ACFF-9619-4283-B0E4-42406655D5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6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EE50-08C8-4FC5-926A-641120CE1F82}" type="datetime1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F76D3-3362-4A64-99B4-295DEA8CC412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E999-17EE-41DA-BC56-2CF827D5DB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58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88" y="0"/>
            <a:ext cx="9142412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A54B-0D58-4C50-839A-659CD4D16AA2}" type="datetime1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956376" y="0"/>
            <a:ext cx="1189336" cy="841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角丸四角形 38"/>
          <p:cNvSpPr/>
          <p:nvPr/>
        </p:nvSpPr>
        <p:spPr>
          <a:xfrm>
            <a:off x="0" y="1"/>
            <a:ext cx="9144000" cy="658004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pPr lvl="0"/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山形 29"/>
          <p:cNvSpPr/>
          <p:nvPr/>
        </p:nvSpPr>
        <p:spPr>
          <a:xfrm>
            <a:off x="765842" y="1072234"/>
            <a:ext cx="1429030" cy="48370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 dirty="0">
              <a:solidFill>
                <a:schemeClr val="tx1"/>
              </a:solidFill>
            </a:endParaRPr>
          </a:p>
        </p:txBody>
      </p:sp>
      <p:sp>
        <p:nvSpPr>
          <p:cNvPr id="51" name="山形 50"/>
          <p:cNvSpPr/>
          <p:nvPr/>
        </p:nvSpPr>
        <p:spPr>
          <a:xfrm>
            <a:off x="3591872" y="1072234"/>
            <a:ext cx="2807062" cy="48370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schemeClr val="bg1"/>
              </a:solidFill>
            </a:endParaRPr>
          </a:p>
        </p:txBody>
      </p:sp>
      <p:sp>
        <p:nvSpPr>
          <p:cNvPr id="50" name="山形 49"/>
          <p:cNvSpPr/>
          <p:nvPr/>
        </p:nvSpPr>
        <p:spPr>
          <a:xfrm>
            <a:off x="2063223" y="1074243"/>
            <a:ext cx="1657059" cy="48370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866332" y="1665976"/>
            <a:ext cx="2254624" cy="9019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23" dirty="0">
                <a:solidFill>
                  <a:schemeClr val="tx1"/>
                </a:solidFill>
              </a:rPr>
              <a:t>（１）人の基盤整備</a:t>
            </a:r>
            <a:endParaRPr lang="en-US" altLang="ja-JP" sz="923" dirty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（２）金の基盤整備</a:t>
            </a:r>
            <a:endParaRPr lang="en-US" altLang="ja-JP" sz="923" dirty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（３）情報の基盤整備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3381395" y="3099690"/>
            <a:ext cx="2878215" cy="2461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831" dirty="0">
              <a:solidFill>
                <a:schemeClr val="tx1"/>
              </a:solidFill>
            </a:endParaRPr>
          </a:p>
          <a:p>
            <a:endParaRPr lang="en-US" altLang="ja-JP" sz="831" dirty="0">
              <a:solidFill>
                <a:schemeClr val="tx1"/>
              </a:solidFill>
            </a:endParaRPr>
          </a:p>
          <a:p>
            <a:endParaRPr lang="en-US" altLang="ja-JP" sz="831" dirty="0">
              <a:solidFill>
                <a:schemeClr val="tx1"/>
              </a:solidFill>
            </a:endParaRPr>
          </a:p>
          <a:p>
            <a:endParaRPr lang="en-US" altLang="ja-JP" sz="831" dirty="0">
              <a:solidFill>
                <a:schemeClr val="tx1"/>
              </a:solidFill>
            </a:endParaRPr>
          </a:p>
          <a:p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（１）・ソーシャルセクターと企業のマッチング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ソーシャルセクターの情報、ノウハウを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企業活動に活かす 企業の人材、資金、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専門性をソーシャルセクターの活動に活かす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 ・ソーシャルセクターと行政のマッチング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　行政の業務をソーシャルセクターが代行する。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（例：指定管理）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 ・企業と行政の橋渡しをソーシャルセクターがする。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（２）・クラウドネットワークの構築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　個人、ＮＰＯ、非営利法人、士業、ＳＢ、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金融機関、株式会社、などの企業、 教育機関、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行政、官庁、海外などあらゆる人や組織の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ネットワーク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　　</a:t>
            </a:r>
            <a:endParaRPr lang="en-US" altLang="ja-JP" sz="831" dirty="0">
              <a:solidFill>
                <a:schemeClr val="tx1"/>
              </a:solidFill>
            </a:endParaRPr>
          </a:p>
          <a:p>
            <a:endParaRPr lang="en-US" altLang="ja-JP" sz="831" dirty="0">
              <a:solidFill>
                <a:schemeClr val="tx1"/>
              </a:solidFill>
            </a:endParaRPr>
          </a:p>
          <a:p>
            <a:endParaRPr lang="en-US" altLang="ja-JP" sz="831" dirty="0">
              <a:solidFill>
                <a:schemeClr val="tx1"/>
              </a:solidFill>
            </a:endParaRPr>
          </a:p>
          <a:p>
            <a:endParaRPr lang="en-US" altLang="ja-JP" sz="831" dirty="0">
              <a:solidFill>
                <a:schemeClr val="tx1"/>
              </a:solidFill>
            </a:endParaRPr>
          </a:p>
          <a:p>
            <a:endParaRPr lang="en-US" altLang="ja-JP" sz="831" dirty="0">
              <a:solidFill>
                <a:schemeClr val="tx1"/>
              </a:solidFill>
            </a:endParaRPr>
          </a:p>
          <a:p>
            <a:endParaRPr lang="en-US" altLang="ja-JP" sz="831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416970" y="5230288"/>
            <a:ext cx="2856994" cy="9860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31" dirty="0">
                <a:solidFill>
                  <a:schemeClr val="tx1"/>
                </a:solidFill>
              </a:rPr>
              <a:t>（１）</a:t>
            </a:r>
            <a:r>
              <a:rPr lang="en-US" altLang="ja-JP" sz="831" dirty="0">
                <a:solidFill>
                  <a:schemeClr val="tx1"/>
                </a:solidFill>
              </a:rPr>
              <a:t>-</a:t>
            </a:r>
            <a:r>
              <a:rPr lang="ja-JP" altLang="en-US" sz="831" dirty="0">
                <a:solidFill>
                  <a:schemeClr val="tx1"/>
                </a:solidFill>
              </a:rPr>
              <a:t>（ａ）ソーシャルセクターのプロフェッショナル人材育成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</a:t>
            </a:r>
            <a:r>
              <a:rPr lang="ja-JP" altLang="en-US" sz="831" dirty="0" smtClean="0">
                <a:solidFill>
                  <a:schemeClr val="tx1"/>
                </a:solidFill>
              </a:rPr>
              <a:t>　　（</a:t>
            </a:r>
            <a:r>
              <a:rPr lang="ja-JP" altLang="en-US" sz="831" dirty="0">
                <a:solidFill>
                  <a:schemeClr val="tx1"/>
                </a:solidFill>
              </a:rPr>
              <a:t>ｂ）インターンシップなど人材の研修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</a:t>
            </a:r>
            <a:r>
              <a:rPr lang="ja-JP" altLang="en-US" sz="831" dirty="0" smtClean="0">
                <a:solidFill>
                  <a:schemeClr val="tx1"/>
                </a:solidFill>
              </a:rPr>
              <a:t>　　（</a:t>
            </a:r>
            <a:r>
              <a:rPr lang="ja-JP" altLang="en-US" sz="831" dirty="0">
                <a:solidFill>
                  <a:schemeClr val="tx1"/>
                </a:solidFill>
              </a:rPr>
              <a:t>ｃ）教育機関とのコラボレーション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</a:t>
            </a:r>
            <a:r>
              <a:rPr lang="ja-JP" altLang="en-US" sz="831" dirty="0" smtClean="0">
                <a:solidFill>
                  <a:schemeClr val="tx1"/>
                </a:solidFill>
              </a:rPr>
              <a:t>　　（</a:t>
            </a:r>
            <a:r>
              <a:rPr lang="ja-JP" altLang="en-US" sz="831" dirty="0">
                <a:solidFill>
                  <a:schemeClr val="tx1"/>
                </a:solidFill>
              </a:rPr>
              <a:t>ｄ）ＳＮＳを通じた情報発信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</a:t>
            </a:r>
            <a:r>
              <a:rPr lang="ja-JP" altLang="en-US" sz="831" dirty="0" smtClean="0">
                <a:solidFill>
                  <a:schemeClr val="tx1"/>
                </a:solidFill>
              </a:rPr>
              <a:t>　　（</a:t>
            </a:r>
            <a:r>
              <a:rPr lang="en-US" altLang="ja-JP" sz="831" dirty="0">
                <a:solidFill>
                  <a:schemeClr val="tx1"/>
                </a:solidFill>
              </a:rPr>
              <a:t>e</a:t>
            </a:r>
            <a:r>
              <a:rPr lang="ja-JP" altLang="en-US" sz="831" dirty="0">
                <a:solidFill>
                  <a:schemeClr val="tx1"/>
                </a:solidFill>
              </a:rPr>
              <a:t>）職業としてのソーシャルセクター分野の確立</a:t>
            </a:r>
            <a:endParaRPr lang="en-US" altLang="ja-JP" sz="831" dirty="0">
              <a:solidFill>
                <a:schemeClr val="tx1"/>
              </a:solidFill>
            </a:endParaRP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97821" y="481362"/>
            <a:ext cx="8887623" cy="463639"/>
          </a:xfrm>
        </p:spPr>
        <p:txBody>
          <a:bodyPr>
            <a:normAutofit/>
          </a:bodyPr>
          <a:lstStyle/>
          <a:p>
            <a:r>
              <a:rPr lang="ja-JP" altLang="en-US" sz="2100" b="1" dirty="0"/>
              <a:t>「民都・大阪」フィランソロピー会議の当面の具体的取組みについて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1771507" y="3336221"/>
            <a:ext cx="1602376" cy="8951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23" dirty="0">
                <a:solidFill>
                  <a:schemeClr val="tx1"/>
                </a:solidFill>
              </a:rPr>
              <a:t>（１）市民、企業、行政の</a:t>
            </a:r>
            <a:endParaRPr lang="en-US" altLang="ja-JP" sz="923" dirty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　ネットワーク</a:t>
            </a:r>
            <a:endParaRPr lang="en-US" altLang="ja-JP" sz="923" dirty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（２）異分野、異業種の</a:t>
            </a:r>
            <a:endParaRPr lang="en-US" altLang="ja-JP" sz="923" dirty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　ネットワーク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3465222" y="1787476"/>
            <a:ext cx="2698119" cy="13141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31" dirty="0">
                <a:solidFill>
                  <a:schemeClr val="tx1"/>
                </a:solidFill>
              </a:rPr>
              <a:t>（１）</a:t>
            </a:r>
            <a:r>
              <a:rPr lang="en-US" altLang="ja-JP" sz="831" dirty="0">
                <a:solidFill>
                  <a:schemeClr val="tx1"/>
                </a:solidFill>
              </a:rPr>
              <a:t>-</a:t>
            </a:r>
            <a:r>
              <a:rPr lang="ja-JP" altLang="en-US" sz="831" dirty="0">
                <a:solidFill>
                  <a:schemeClr val="tx1"/>
                </a:solidFill>
              </a:rPr>
              <a:t>（ａ）人の教育、研修、交流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   </a:t>
            </a:r>
            <a:r>
              <a:rPr lang="ja-JP" altLang="en-US" sz="831" dirty="0" smtClean="0">
                <a:solidFill>
                  <a:schemeClr val="tx1"/>
                </a:solidFill>
              </a:rPr>
              <a:t>　　（</a:t>
            </a:r>
            <a:r>
              <a:rPr lang="ja-JP" altLang="en-US" sz="831" dirty="0">
                <a:solidFill>
                  <a:schemeClr val="tx1"/>
                </a:solidFill>
              </a:rPr>
              <a:t>ｂ）就業の環境整備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  　 </a:t>
            </a:r>
            <a:r>
              <a:rPr lang="ja-JP" altLang="en-US" sz="831" dirty="0" smtClean="0">
                <a:solidFill>
                  <a:schemeClr val="tx1"/>
                </a:solidFill>
              </a:rPr>
              <a:t>　　（</a:t>
            </a:r>
            <a:r>
              <a:rPr lang="en-US" altLang="ja-JP" sz="831" dirty="0">
                <a:solidFill>
                  <a:schemeClr val="tx1"/>
                </a:solidFill>
              </a:rPr>
              <a:t>c</a:t>
            </a:r>
            <a:r>
              <a:rPr lang="ja-JP" altLang="en-US" sz="831" dirty="0">
                <a:solidFill>
                  <a:schemeClr val="tx1"/>
                </a:solidFill>
              </a:rPr>
              <a:t>）多様な人材のネットワークの構築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（２）</a:t>
            </a:r>
            <a:r>
              <a:rPr lang="en-US" altLang="ja-JP" sz="831" dirty="0">
                <a:solidFill>
                  <a:schemeClr val="tx1"/>
                </a:solidFill>
              </a:rPr>
              <a:t>-</a:t>
            </a:r>
            <a:r>
              <a:rPr lang="ja-JP" altLang="en-US" sz="831" dirty="0">
                <a:solidFill>
                  <a:schemeClr val="tx1"/>
                </a:solidFill>
              </a:rPr>
              <a:t>（ａ）資金循環のシステムの基盤整備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　</a:t>
            </a:r>
            <a:r>
              <a:rPr lang="ja-JP" altLang="en-US" sz="831" dirty="0" smtClean="0">
                <a:solidFill>
                  <a:schemeClr val="tx1"/>
                </a:solidFill>
              </a:rPr>
              <a:t>　　（</a:t>
            </a:r>
            <a:r>
              <a:rPr lang="ja-JP" altLang="en-US" sz="831" dirty="0">
                <a:solidFill>
                  <a:schemeClr val="tx1"/>
                </a:solidFill>
              </a:rPr>
              <a:t>休眠預金、ふるさと納税、遺贈、クラウド　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　</a:t>
            </a:r>
            <a:r>
              <a:rPr lang="ja-JP" altLang="en-US" sz="831" dirty="0" smtClean="0">
                <a:solidFill>
                  <a:schemeClr val="tx1"/>
                </a:solidFill>
              </a:rPr>
              <a:t>　　</a:t>
            </a:r>
            <a:r>
              <a:rPr lang="ja-JP" altLang="en-US" sz="831" dirty="0">
                <a:solidFill>
                  <a:schemeClr val="tx1"/>
                </a:solidFill>
              </a:rPr>
              <a:t>　ファンディング、企業・財団の資金等）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en-US" altLang="ja-JP" sz="831" dirty="0">
                <a:solidFill>
                  <a:schemeClr val="tx1"/>
                </a:solidFill>
              </a:rPr>
              <a:t>         </a:t>
            </a:r>
            <a:r>
              <a:rPr lang="ja-JP" altLang="en-US" sz="831" dirty="0" smtClean="0">
                <a:solidFill>
                  <a:schemeClr val="tx1"/>
                </a:solidFill>
              </a:rPr>
              <a:t>　　（</a:t>
            </a:r>
            <a:r>
              <a:rPr lang="ja-JP" altLang="en-US" sz="831" dirty="0">
                <a:solidFill>
                  <a:schemeClr val="tx1"/>
                </a:solidFill>
              </a:rPr>
              <a:t>ｂ）寄付文化の醸成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</a:t>
            </a:r>
            <a:r>
              <a:rPr lang="ja-JP" altLang="en-US" sz="831" dirty="0" smtClean="0">
                <a:solidFill>
                  <a:schemeClr val="tx1"/>
                </a:solidFill>
              </a:rPr>
              <a:t>　　　（</a:t>
            </a:r>
            <a:r>
              <a:rPr lang="ja-JP" altLang="en-US" sz="831" dirty="0">
                <a:solidFill>
                  <a:schemeClr val="tx1"/>
                </a:solidFill>
              </a:rPr>
              <a:t>ｃ）法整備、規制緩和、政策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（３）</a:t>
            </a:r>
            <a:r>
              <a:rPr lang="en-US" altLang="ja-JP" sz="831" dirty="0">
                <a:solidFill>
                  <a:schemeClr val="tx1"/>
                </a:solidFill>
              </a:rPr>
              <a:t>-</a:t>
            </a:r>
            <a:r>
              <a:rPr lang="ja-JP" altLang="en-US" sz="831" dirty="0">
                <a:solidFill>
                  <a:schemeClr val="tx1"/>
                </a:solidFill>
              </a:rPr>
              <a:t>（ａ）ＩＴの活用（経営管理、広報、ＰＲ、</a:t>
            </a:r>
            <a:endParaRPr lang="en-US" altLang="ja-JP" sz="831" dirty="0">
              <a:solidFill>
                <a:schemeClr val="tx1"/>
              </a:solidFill>
            </a:endParaRPr>
          </a:p>
          <a:p>
            <a:r>
              <a:rPr lang="ja-JP" altLang="en-US" sz="831" dirty="0">
                <a:solidFill>
                  <a:schemeClr val="tx1"/>
                </a:solidFill>
              </a:rPr>
              <a:t>　　　　　ネットワーク等）</a:t>
            </a:r>
            <a:endParaRPr lang="en-US" altLang="ja-JP" sz="831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801217" y="5056018"/>
            <a:ext cx="1510925" cy="8742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23" dirty="0">
                <a:solidFill>
                  <a:schemeClr val="tx1"/>
                </a:solidFill>
              </a:rPr>
              <a:t>（１）教育、啓発、広報</a:t>
            </a:r>
            <a:endParaRPr lang="en-US" altLang="ja-JP" sz="923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78616" y="1641096"/>
            <a:ext cx="1051121" cy="9019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23" dirty="0">
                <a:solidFill>
                  <a:schemeClr val="tx1"/>
                </a:solidFill>
              </a:rPr>
              <a:t>①社会基盤　</a:t>
            </a:r>
            <a:endParaRPr lang="en-US" altLang="ja-JP" sz="923" dirty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の整備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778700" y="3172371"/>
            <a:ext cx="1147418" cy="9019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23" dirty="0">
                <a:solidFill>
                  <a:schemeClr val="tx1"/>
                </a:solidFill>
              </a:rPr>
              <a:t>②ネットワーク</a:t>
            </a:r>
            <a:endParaRPr lang="en-US" altLang="ja-JP" sz="923" dirty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の構築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775888" y="5120997"/>
            <a:ext cx="1051121" cy="9019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23" dirty="0">
                <a:solidFill>
                  <a:schemeClr val="tx1"/>
                </a:solidFill>
              </a:rPr>
              <a:t>③意識の</a:t>
            </a:r>
            <a:endParaRPr lang="en-US" altLang="ja-JP" sz="923" dirty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醸成、啓発</a:t>
            </a:r>
          </a:p>
        </p:txBody>
      </p:sp>
      <p:sp>
        <p:nvSpPr>
          <p:cNvPr id="27" name="二等辺三角形 26"/>
          <p:cNvSpPr/>
          <p:nvPr/>
        </p:nvSpPr>
        <p:spPr>
          <a:xfrm rot="5400000">
            <a:off x="1654534" y="1970467"/>
            <a:ext cx="309093" cy="20712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1" name="二等辺三角形 40"/>
          <p:cNvSpPr/>
          <p:nvPr/>
        </p:nvSpPr>
        <p:spPr>
          <a:xfrm rot="5400000">
            <a:off x="1654534" y="3717531"/>
            <a:ext cx="309093" cy="20712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2" name="二等辺三角形 41"/>
          <p:cNvSpPr/>
          <p:nvPr/>
        </p:nvSpPr>
        <p:spPr>
          <a:xfrm rot="5400000">
            <a:off x="1654534" y="5358043"/>
            <a:ext cx="309093" cy="20712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3" name="二等辺三角形 42"/>
          <p:cNvSpPr/>
          <p:nvPr/>
        </p:nvSpPr>
        <p:spPr>
          <a:xfrm rot="5400000">
            <a:off x="3259616" y="1972411"/>
            <a:ext cx="309093" cy="20712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4" name="二等辺三角形 43"/>
          <p:cNvSpPr/>
          <p:nvPr/>
        </p:nvSpPr>
        <p:spPr>
          <a:xfrm rot="5400000">
            <a:off x="3247448" y="3693166"/>
            <a:ext cx="309093" cy="20712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5" name="二等辺三角形 44"/>
          <p:cNvSpPr/>
          <p:nvPr/>
        </p:nvSpPr>
        <p:spPr>
          <a:xfrm rot="5400000">
            <a:off x="3259616" y="5373288"/>
            <a:ext cx="309093" cy="20712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34530" y="1127347"/>
            <a:ext cx="1398278" cy="37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23" dirty="0">
                <a:solidFill>
                  <a:schemeClr val="bg1"/>
                </a:solidFill>
                <a:latin typeface="+mn-ea"/>
              </a:rPr>
              <a:t>Ｏｂｊｅｃｔｉｖｅｓ</a:t>
            </a:r>
            <a:endParaRPr lang="en-US" altLang="ja-JP" sz="923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923" dirty="0">
                <a:solidFill>
                  <a:schemeClr val="bg1"/>
                </a:solidFill>
                <a:latin typeface="+mn-ea"/>
              </a:rPr>
              <a:t>（目的）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194872" y="1142996"/>
            <a:ext cx="1261915" cy="37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23" dirty="0">
                <a:solidFill>
                  <a:schemeClr val="bg1"/>
                </a:solidFill>
                <a:latin typeface="+mn-ea"/>
              </a:rPr>
              <a:t>Ｓｔｒａｔｅｇｙ</a:t>
            </a:r>
            <a:endParaRPr lang="en-US" altLang="ja-JP" sz="923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923" dirty="0">
                <a:solidFill>
                  <a:schemeClr val="bg1"/>
                </a:solidFill>
                <a:latin typeface="+mn-ea"/>
              </a:rPr>
              <a:t>（戦略）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418782" y="1129420"/>
            <a:ext cx="1065772" cy="37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23" dirty="0">
                <a:solidFill>
                  <a:schemeClr val="bg1"/>
                </a:solidFill>
                <a:latin typeface="+mn-ea"/>
              </a:rPr>
              <a:t>Ｔａｃｔｉｃｓ</a:t>
            </a:r>
            <a:endParaRPr lang="en-US" altLang="ja-JP" sz="923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923" dirty="0">
                <a:solidFill>
                  <a:schemeClr val="bg1"/>
                </a:solidFill>
                <a:latin typeface="+mn-ea"/>
              </a:rPr>
              <a:t>（戦術）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855903" y="1659058"/>
            <a:ext cx="788114" cy="44166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28" name="正方形/長方形 27"/>
          <p:cNvSpPr/>
          <p:nvPr/>
        </p:nvSpPr>
        <p:spPr>
          <a:xfrm>
            <a:off x="1963502" y="1637325"/>
            <a:ext cx="1290403" cy="4438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29" name="正方形/長方形 28"/>
          <p:cNvSpPr/>
          <p:nvPr/>
        </p:nvSpPr>
        <p:spPr>
          <a:xfrm>
            <a:off x="3537573" y="1644215"/>
            <a:ext cx="2626728" cy="44315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-62607" y="1026663"/>
            <a:ext cx="1065772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sz="1292" b="1" dirty="0">
              <a:solidFill>
                <a:schemeClr val="bg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3805" y="1659058"/>
            <a:ext cx="527393" cy="4416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lang="ja-JP" altLang="en-US" sz="1292" b="1" dirty="0">
                <a:latin typeface="+mn-ea"/>
              </a:rPr>
              <a:t>民都・大阪の実現</a:t>
            </a:r>
          </a:p>
        </p:txBody>
      </p:sp>
      <p:sp>
        <p:nvSpPr>
          <p:cNvPr id="5" name="ホームベース 4"/>
          <p:cNvSpPr/>
          <p:nvPr/>
        </p:nvSpPr>
        <p:spPr>
          <a:xfrm>
            <a:off x="0" y="1071501"/>
            <a:ext cx="933001" cy="48516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92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-62607" y="1127347"/>
            <a:ext cx="1065772" cy="37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23" dirty="0">
                <a:solidFill>
                  <a:schemeClr val="bg1"/>
                </a:solidFill>
                <a:latin typeface="+mn-ea"/>
              </a:rPr>
              <a:t>Ｖｉｓ</a:t>
            </a:r>
            <a:r>
              <a:rPr lang="en-US" altLang="ja-JP" sz="923" dirty="0" err="1">
                <a:solidFill>
                  <a:schemeClr val="bg1"/>
                </a:solidFill>
                <a:latin typeface="+mn-ea"/>
              </a:rPr>
              <a:t>i</a:t>
            </a:r>
            <a:r>
              <a:rPr lang="ja-JP" altLang="en-US" sz="923" dirty="0">
                <a:solidFill>
                  <a:schemeClr val="bg1"/>
                </a:solidFill>
                <a:latin typeface="+mn-ea"/>
              </a:rPr>
              <a:t>ｏｎ</a:t>
            </a:r>
            <a:endParaRPr lang="en-US" altLang="ja-JP" sz="923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923" dirty="0">
                <a:solidFill>
                  <a:schemeClr val="bg1"/>
                </a:solidFill>
                <a:latin typeface="+mn-ea"/>
              </a:rPr>
              <a:t>（めざすもの）</a:t>
            </a:r>
          </a:p>
        </p:txBody>
      </p:sp>
      <p:sp>
        <p:nvSpPr>
          <p:cNvPr id="35" name="二等辺三角形 34"/>
          <p:cNvSpPr/>
          <p:nvPr/>
        </p:nvSpPr>
        <p:spPr>
          <a:xfrm rot="5400000">
            <a:off x="582469" y="3718347"/>
            <a:ext cx="309093" cy="18066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619817" y="1156253"/>
            <a:ext cx="2239669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+mn-ea"/>
              </a:rPr>
              <a:t>当面の具体的</a:t>
            </a:r>
            <a:r>
              <a:rPr lang="ja-JP" altLang="en-US" sz="1400" dirty="0" smtClean="0">
                <a:latin typeface="+mn-ea"/>
              </a:rPr>
              <a:t>取組み</a:t>
            </a:r>
            <a:r>
              <a:rPr lang="en-US" altLang="ja-JP" sz="1400" dirty="0" smtClean="0">
                <a:latin typeface="+mn-ea"/>
              </a:rPr>
              <a:t>(</a:t>
            </a:r>
            <a:r>
              <a:rPr lang="ja-JP" altLang="en-US" sz="1400" dirty="0" smtClean="0">
                <a:latin typeface="+mn-ea"/>
              </a:rPr>
              <a:t>案）</a:t>
            </a:r>
            <a:endParaRPr lang="ja-JP" altLang="en-US" sz="1400" dirty="0">
              <a:latin typeface="+mn-ea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259611" y="1640769"/>
            <a:ext cx="2788120" cy="443496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37" name="角丸四角形 36"/>
          <p:cNvSpPr/>
          <p:nvPr/>
        </p:nvSpPr>
        <p:spPr>
          <a:xfrm>
            <a:off x="6112156" y="1573864"/>
            <a:ext cx="3124288" cy="482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23" u="sng" dirty="0">
                <a:solidFill>
                  <a:schemeClr val="tx1"/>
                </a:solidFill>
              </a:rPr>
              <a:t>●次世代の担い手を育成する取組</a:t>
            </a:r>
          </a:p>
          <a:p>
            <a:r>
              <a:rPr lang="ja-JP" altLang="en-US" sz="923" dirty="0">
                <a:solidFill>
                  <a:schemeClr val="tx1"/>
                </a:solidFill>
              </a:rPr>
              <a:t>　</a:t>
            </a:r>
            <a:r>
              <a:rPr lang="ja-JP" altLang="en-US" sz="923" dirty="0" smtClean="0">
                <a:solidFill>
                  <a:schemeClr val="tx1"/>
                </a:solidFill>
              </a:rPr>
              <a:t>・大阪</a:t>
            </a:r>
            <a:r>
              <a:rPr lang="ja-JP" altLang="en-US" sz="923" dirty="0">
                <a:solidFill>
                  <a:schemeClr val="tx1"/>
                </a:solidFill>
              </a:rPr>
              <a:t>・関西の大学が非営利セクターをサポート</a:t>
            </a:r>
            <a:r>
              <a:rPr lang="ja-JP" altLang="en-US" sz="923" dirty="0" smtClean="0">
                <a:solidFill>
                  <a:schemeClr val="tx1"/>
                </a:solidFill>
              </a:rPr>
              <a:t>する</a:t>
            </a:r>
            <a:endParaRPr lang="en-US" altLang="ja-JP" sz="923" dirty="0" smtClean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</a:t>
            </a:r>
            <a:r>
              <a:rPr lang="ja-JP" altLang="en-US" sz="923" dirty="0" smtClean="0">
                <a:solidFill>
                  <a:schemeClr val="tx1"/>
                </a:solidFill>
              </a:rPr>
              <a:t>　取組</a:t>
            </a:r>
            <a:r>
              <a:rPr lang="ja-JP" altLang="en-US" sz="923" dirty="0">
                <a:solidFill>
                  <a:schemeClr val="tx1"/>
                </a:solidFill>
              </a:rPr>
              <a:t>の</a:t>
            </a:r>
            <a:r>
              <a:rPr lang="ja-JP" altLang="en-US" sz="923" dirty="0" smtClean="0">
                <a:solidFill>
                  <a:schemeClr val="tx1"/>
                </a:solidFill>
              </a:rPr>
              <a:t>展開</a:t>
            </a:r>
            <a:endParaRPr lang="en-US" altLang="ja-JP" sz="923" dirty="0" smtClean="0">
              <a:solidFill>
                <a:schemeClr val="tx1"/>
              </a:solidFill>
            </a:endParaRPr>
          </a:p>
          <a:p>
            <a:endParaRPr lang="en-US" altLang="ja-JP" sz="923" dirty="0" smtClean="0">
              <a:solidFill>
                <a:schemeClr val="tx1"/>
              </a:solidFill>
            </a:endParaRPr>
          </a:p>
          <a:p>
            <a:endParaRPr lang="ja-JP" altLang="en-US" sz="923" dirty="0">
              <a:solidFill>
                <a:schemeClr val="tx1"/>
              </a:solidFill>
            </a:endParaRPr>
          </a:p>
          <a:p>
            <a:r>
              <a:rPr lang="ja-JP" altLang="en-US" sz="923" u="sng" dirty="0" smtClean="0">
                <a:solidFill>
                  <a:schemeClr val="tx1"/>
                </a:solidFill>
              </a:rPr>
              <a:t>●</a:t>
            </a:r>
            <a:r>
              <a:rPr lang="ja-JP" altLang="en-US" sz="923" u="sng" dirty="0">
                <a:solidFill>
                  <a:schemeClr val="tx1"/>
                </a:solidFill>
              </a:rPr>
              <a:t>寄附を生み出し、寄附を活かす取組</a:t>
            </a:r>
          </a:p>
          <a:p>
            <a:r>
              <a:rPr lang="ja-JP" altLang="en-US" sz="923" dirty="0" smtClean="0">
                <a:solidFill>
                  <a:schemeClr val="tx1"/>
                </a:solidFill>
              </a:rPr>
              <a:t>　・企業</a:t>
            </a:r>
            <a:r>
              <a:rPr lang="ja-JP" altLang="en-US" sz="923" dirty="0">
                <a:solidFill>
                  <a:schemeClr val="tx1"/>
                </a:solidFill>
              </a:rPr>
              <a:t>に対する寄附控除の活用の発信</a:t>
            </a:r>
          </a:p>
          <a:p>
            <a:r>
              <a:rPr lang="ja-JP" altLang="en-US" sz="923" dirty="0" smtClean="0">
                <a:solidFill>
                  <a:schemeClr val="tx1"/>
                </a:solidFill>
              </a:rPr>
              <a:t>　・</a:t>
            </a:r>
            <a:r>
              <a:rPr lang="ja-JP" altLang="en-US" sz="923" dirty="0">
                <a:solidFill>
                  <a:schemeClr val="tx1"/>
                </a:solidFill>
              </a:rPr>
              <a:t>大阪に寄附文化を根付かせるための検討・提言</a:t>
            </a:r>
            <a:r>
              <a:rPr lang="ja-JP" altLang="en-US" sz="923" dirty="0" smtClean="0">
                <a:solidFill>
                  <a:schemeClr val="tx1"/>
                </a:solidFill>
              </a:rPr>
              <a:t>等</a:t>
            </a:r>
            <a:endParaRPr lang="en-US" altLang="ja-JP" sz="923" dirty="0" smtClean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・ふるさと</a:t>
            </a:r>
            <a:r>
              <a:rPr lang="ja-JP" altLang="en-US" sz="923" dirty="0" smtClean="0">
                <a:solidFill>
                  <a:schemeClr val="tx1"/>
                </a:solidFill>
              </a:rPr>
              <a:t>納税の活用　</a:t>
            </a:r>
            <a:endParaRPr lang="en-US" altLang="ja-JP" sz="923" dirty="0">
              <a:solidFill>
                <a:schemeClr val="tx1"/>
              </a:solidFill>
            </a:endParaRPr>
          </a:p>
          <a:p>
            <a:endParaRPr lang="en-US" altLang="ja-JP" sz="923" u="sng" dirty="0" smtClean="0">
              <a:solidFill>
                <a:schemeClr val="tx1"/>
              </a:solidFill>
            </a:endParaRPr>
          </a:p>
          <a:p>
            <a:endParaRPr lang="en-US" altLang="ja-JP" sz="923" u="sng" dirty="0">
              <a:solidFill>
                <a:schemeClr val="tx1"/>
              </a:solidFill>
            </a:endParaRPr>
          </a:p>
          <a:p>
            <a:r>
              <a:rPr lang="ja-JP" altLang="en-US" sz="923" u="sng" dirty="0">
                <a:solidFill>
                  <a:schemeClr val="tx1"/>
                </a:solidFill>
              </a:rPr>
              <a:t>●非営利</a:t>
            </a:r>
            <a:r>
              <a:rPr lang="ja-JP" altLang="en-US" sz="923" u="sng" dirty="0" smtClean="0">
                <a:solidFill>
                  <a:schemeClr val="tx1"/>
                </a:solidFill>
              </a:rPr>
              <a:t>セクターの情報発信の取組</a:t>
            </a:r>
            <a:endParaRPr lang="en-US" altLang="ja-JP" sz="923" u="sng" dirty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</a:t>
            </a:r>
            <a:r>
              <a:rPr lang="ja-JP" altLang="en-US" sz="923" dirty="0" smtClean="0">
                <a:solidFill>
                  <a:schemeClr val="tx1"/>
                </a:solidFill>
              </a:rPr>
              <a:t>・信頼性向上に向けた顕彰</a:t>
            </a:r>
            <a:r>
              <a:rPr lang="ja-JP" altLang="en-US" sz="923" dirty="0">
                <a:solidFill>
                  <a:schemeClr val="tx1"/>
                </a:solidFill>
              </a:rPr>
              <a:t>の</a:t>
            </a:r>
            <a:r>
              <a:rPr lang="ja-JP" altLang="en-US" sz="923" dirty="0" smtClean="0">
                <a:solidFill>
                  <a:schemeClr val="tx1"/>
                </a:solidFill>
              </a:rPr>
              <a:t>検討</a:t>
            </a:r>
            <a:endParaRPr lang="en-US" altLang="ja-JP" sz="923" dirty="0" smtClean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・大阪で頑張る団体</a:t>
            </a:r>
            <a:r>
              <a:rPr lang="ja-JP" altLang="en-US" sz="923" dirty="0" smtClean="0">
                <a:solidFill>
                  <a:schemeClr val="tx1"/>
                </a:solidFill>
              </a:rPr>
              <a:t>の活動を見える</a:t>
            </a:r>
            <a:r>
              <a:rPr lang="ja-JP" altLang="en-US" sz="923" dirty="0" err="1" smtClean="0">
                <a:solidFill>
                  <a:schemeClr val="tx1"/>
                </a:solidFill>
              </a:rPr>
              <a:t>化する</a:t>
            </a:r>
            <a:r>
              <a:rPr lang="ja-JP" altLang="en-US" sz="923" dirty="0" smtClean="0">
                <a:solidFill>
                  <a:schemeClr val="tx1"/>
                </a:solidFill>
              </a:rPr>
              <a:t>手法の検討</a:t>
            </a:r>
            <a:endParaRPr lang="en-US" altLang="ja-JP" sz="923" dirty="0" smtClean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・</a:t>
            </a:r>
            <a:r>
              <a:rPr lang="en-US" altLang="ja-JP" sz="923" dirty="0">
                <a:solidFill>
                  <a:schemeClr val="tx1"/>
                </a:solidFill>
              </a:rPr>
              <a:t>ICT</a:t>
            </a:r>
            <a:r>
              <a:rPr lang="ja-JP" altLang="en-US" sz="923" dirty="0">
                <a:solidFill>
                  <a:schemeClr val="tx1"/>
                </a:solidFill>
              </a:rPr>
              <a:t>等を活用した非営利セクターにおける効果的な情</a:t>
            </a:r>
            <a:endParaRPr lang="en-US" altLang="ja-JP" sz="923" dirty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　報の発信・共有</a:t>
            </a:r>
            <a:r>
              <a:rPr lang="ja-JP" altLang="en-US" sz="923" dirty="0" smtClean="0">
                <a:solidFill>
                  <a:schemeClr val="tx1"/>
                </a:solidFill>
              </a:rPr>
              <a:t>手法</a:t>
            </a:r>
            <a:endParaRPr lang="en-US" altLang="ja-JP" sz="923" dirty="0" smtClean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</a:t>
            </a:r>
            <a:r>
              <a:rPr lang="ja-JP" altLang="en-US" sz="923" dirty="0" smtClean="0">
                <a:solidFill>
                  <a:schemeClr val="tx1"/>
                </a:solidFill>
              </a:rPr>
              <a:t>・</a:t>
            </a:r>
            <a:r>
              <a:rPr lang="ja-JP" altLang="en-US" sz="923" dirty="0">
                <a:solidFill>
                  <a:schemeClr val="tx1"/>
                </a:solidFill>
              </a:rPr>
              <a:t>フィランソロピー大会の</a:t>
            </a:r>
            <a:r>
              <a:rPr lang="ja-JP" altLang="en-US" sz="923" dirty="0" smtClean="0">
                <a:solidFill>
                  <a:schemeClr val="tx1"/>
                </a:solidFill>
              </a:rPr>
              <a:t>開催</a:t>
            </a:r>
            <a:endParaRPr lang="en-US" altLang="ja-JP" sz="923" dirty="0" smtClean="0">
              <a:solidFill>
                <a:schemeClr val="tx1"/>
              </a:solidFill>
            </a:endParaRPr>
          </a:p>
          <a:p>
            <a:endParaRPr lang="en-US" altLang="ja-JP" sz="923" dirty="0" smtClean="0">
              <a:solidFill>
                <a:schemeClr val="tx1"/>
              </a:solidFill>
            </a:endParaRPr>
          </a:p>
          <a:p>
            <a:endParaRPr lang="en-US" altLang="ja-JP" sz="923" dirty="0">
              <a:solidFill>
                <a:schemeClr val="tx1"/>
              </a:solidFill>
            </a:endParaRPr>
          </a:p>
          <a:p>
            <a:r>
              <a:rPr lang="ja-JP" altLang="en-US" sz="923" u="sng" dirty="0" smtClean="0">
                <a:solidFill>
                  <a:schemeClr val="tx1"/>
                </a:solidFill>
              </a:rPr>
              <a:t>●非営利セクターの連携促進に向けた取組み</a:t>
            </a:r>
            <a:endParaRPr lang="ja-JP" altLang="en-US" sz="923" u="sng" dirty="0">
              <a:solidFill>
                <a:schemeClr val="tx1"/>
              </a:solidFill>
            </a:endParaRPr>
          </a:p>
          <a:p>
            <a:r>
              <a:rPr lang="ja-JP" altLang="en-US" sz="923" dirty="0" smtClean="0">
                <a:solidFill>
                  <a:schemeClr val="tx1"/>
                </a:solidFill>
              </a:rPr>
              <a:t>　・メンバー間、メンバー外との連携</a:t>
            </a:r>
            <a:r>
              <a:rPr lang="ja-JP" altLang="en-US" sz="923" dirty="0">
                <a:solidFill>
                  <a:schemeClr val="tx1"/>
                </a:solidFill>
              </a:rPr>
              <a:t>の</a:t>
            </a:r>
            <a:r>
              <a:rPr lang="ja-JP" altLang="en-US" sz="923" dirty="0" smtClean="0">
                <a:solidFill>
                  <a:schemeClr val="tx1"/>
                </a:solidFill>
              </a:rPr>
              <a:t>検討</a:t>
            </a:r>
            <a:endParaRPr lang="en-US" altLang="ja-JP" sz="923" dirty="0" smtClean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</a:t>
            </a:r>
            <a:r>
              <a:rPr lang="ja-JP" altLang="en-US" sz="923" dirty="0" smtClean="0">
                <a:solidFill>
                  <a:schemeClr val="tx1"/>
                </a:solidFill>
              </a:rPr>
              <a:t>・</a:t>
            </a:r>
            <a:r>
              <a:rPr lang="ja-JP" altLang="en-US" sz="923" dirty="0">
                <a:solidFill>
                  <a:schemeClr val="tx1"/>
                </a:solidFill>
              </a:rPr>
              <a:t>関西発</a:t>
            </a:r>
            <a:r>
              <a:rPr lang="ja-JP" altLang="en-US" sz="923" dirty="0" smtClean="0">
                <a:solidFill>
                  <a:schemeClr val="tx1"/>
                </a:solidFill>
              </a:rPr>
              <a:t>コレクティブインパクトの検討</a:t>
            </a:r>
            <a:endParaRPr lang="en-US" altLang="ja-JP" sz="923" dirty="0" smtClean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</a:t>
            </a:r>
            <a:endParaRPr lang="en-US" altLang="ja-JP" sz="923" u="sng" dirty="0" smtClean="0">
              <a:solidFill>
                <a:schemeClr val="tx1"/>
              </a:solidFill>
            </a:endParaRPr>
          </a:p>
          <a:p>
            <a:r>
              <a:rPr lang="ja-JP" altLang="en-US" sz="923" dirty="0">
                <a:solidFill>
                  <a:schemeClr val="tx1"/>
                </a:solidFill>
              </a:rPr>
              <a:t>　</a:t>
            </a:r>
            <a:endParaRPr lang="en-US" altLang="ja-JP" sz="923" dirty="0" smtClean="0">
              <a:solidFill>
                <a:schemeClr val="tx1"/>
              </a:solidFill>
            </a:endParaRPr>
          </a:p>
          <a:p>
            <a:r>
              <a:rPr lang="ja-JP" altLang="en-US" sz="923" u="sng" dirty="0">
                <a:solidFill>
                  <a:schemeClr val="tx1"/>
                </a:solidFill>
              </a:rPr>
              <a:t>●</a:t>
            </a:r>
            <a:r>
              <a:rPr lang="ja-JP" altLang="en-US" sz="923" u="sng" dirty="0" smtClean="0">
                <a:solidFill>
                  <a:schemeClr val="tx1"/>
                </a:solidFill>
              </a:rPr>
              <a:t>非営利</a:t>
            </a:r>
            <a:r>
              <a:rPr lang="ja-JP" altLang="en-US" sz="923" u="sng" dirty="0">
                <a:solidFill>
                  <a:schemeClr val="tx1"/>
                </a:solidFill>
              </a:rPr>
              <a:t>法人に係る現行法制度の課題検証</a:t>
            </a:r>
            <a:endParaRPr lang="en-US" altLang="ja-JP" sz="923" u="sng" dirty="0">
              <a:solidFill>
                <a:schemeClr val="tx1"/>
              </a:solidFill>
            </a:endParaRPr>
          </a:p>
          <a:p>
            <a:endParaRPr lang="en-US" altLang="ja-JP" sz="923" u="sng" dirty="0" smtClean="0">
              <a:solidFill>
                <a:schemeClr val="tx1"/>
              </a:solidFill>
            </a:endParaRPr>
          </a:p>
          <a:p>
            <a:endParaRPr lang="en-US" altLang="ja-JP" sz="923" u="sng" dirty="0">
              <a:solidFill>
                <a:schemeClr val="tx1"/>
              </a:solidFill>
            </a:endParaRPr>
          </a:p>
          <a:p>
            <a:r>
              <a:rPr lang="ja-JP" altLang="en-US" sz="923" u="sng" dirty="0">
                <a:solidFill>
                  <a:schemeClr val="tx1"/>
                </a:solidFill>
              </a:rPr>
              <a:t>●民主体で持続可能な推進体制の構築</a:t>
            </a:r>
          </a:p>
          <a:p>
            <a:endParaRPr lang="en-US" altLang="ja-JP" sz="923" dirty="0">
              <a:solidFill>
                <a:schemeClr val="tx1"/>
              </a:solidFill>
            </a:endParaRPr>
          </a:p>
          <a:p>
            <a:endParaRPr lang="en-US" altLang="ja-JP" sz="923" dirty="0">
              <a:solidFill>
                <a:schemeClr val="tx1"/>
              </a:solidFill>
            </a:endParaRPr>
          </a:p>
          <a:p>
            <a:endParaRPr lang="en-US" altLang="ja-JP" sz="923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653671" y="112030"/>
            <a:ext cx="140069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資料２－１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982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ＴＫ">
      <a:dk1>
        <a:sysClr val="windowText" lastClr="000000"/>
      </a:dk1>
      <a:lt1>
        <a:srgbClr val="FFFFFF"/>
      </a:lt1>
      <a:dk2>
        <a:srgbClr val="39748F"/>
      </a:dk2>
      <a:lt2>
        <a:srgbClr val="EEECE1"/>
      </a:lt2>
      <a:accent1>
        <a:srgbClr val="4F81BD"/>
      </a:accent1>
      <a:accent2>
        <a:srgbClr val="FF993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画面に合わせる (4:3)</PresentationFormat>
  <Paragraphs>94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Segoe UI</vt:lpstr>
      <vt:lpstr>Office テーマ</vt:lpstr>
      <vt:lpstr>「民都・大阪」フィランソロピー会議の当面の具体的取組みについて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modified xsi:type="dcterms:W3CDTF">2019-04-09T01:01:51Z</dcterms:modified>
</cp:coreProperties>
</file>