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284" r:id="rId2"/>
    <p:sldId id="287" r:id="rId3"/>
    <p:sldId id="288" r:id="rId4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FF"/>
    <a:srgbClr val="00FFFF"/>
    <a:srgbClr val="99FFCC"/>
    <a:srgbClr val="66FF99"/>
    <a:srgbClr val="CCFFCC"/>
    <a:srgbClr val="FFFFCC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632" autoAdjust="0"/>
    <p:restoredTop sz="94660"/>
  </p:normalViewPr>
  <p:slideViewPr>
    <p:cSldViewPr>
      <p:cViewPr varScale="1">
        <p:scale>
          <a:sx n="72" d="100"/>
          <a:sy n="72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6737" cy="34030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6" y="0"/>
            <a:ext cx="4306737" cy="34030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34419864-4BFA-4F2C-B83B-1E8DBAABFD02}" type="datetimeFigureOut">
              <a:rPr kumimoji="1" lang="ja-JP" altLang="en-US" smtClean="0"/>
              <a:t>2019/9/20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33447"/>
            <a:ext cx="7950543" cy="3062751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5808"/>
            <a:ext cx="4306737" cy="34030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6" y="6465808"/>
            <a:ext cx="4306737" cy="34030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2D6ACFF-9619-4283-B0E4-42406655D5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368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EE50-08C8-4FC5-926A-641120CE1F82}" type="datetime1">
              <a:rPr kumimoji="1" lang="ja-JP" altLang="en-US" smtClean="0"/>
              <a:t>2019/9/20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88" y="0"/>
            <a:ext cx="9142412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713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EA54B-0D58-4C50-839A-659CD4D16AA2}" type="datetime1">
              <a:rPr kumimoji="1" lang="ja-JP" altLang="en-US" smtClean="0"/>
              <a:t>2019/9/20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956376" y="0"/>
            <a:ext cx="1189336" cy="841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角丸四角形 50"/>
          <p:cNvSpPr/>
          <p:nvPr/>
        </p:nvSpPr>
        <p:spPr>
          <a:xfrm>
            <a:off x="68041" y="260648"/>
            <a:ext cx="8928992" cy="648580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t" anchorCtr="0"/>
          <a:lstStyle/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　　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-4912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「民都・大阪」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フィランソロピー・プラットフォーム（案）について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34388" y="3368874"/>
            <a:ext cx="8181035" cy="9771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法人格の縦割り等を越えてトップ層が一堂に集い、大阪の民の連携・協力によりその存在感を国内外に示す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「核となる場」を創出し、好循環を生み出す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会議では「民都・大阪」実現に向けた都市政策や新たな連携・協働を生み出すために必要な事項等を議論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0413" y="692696"/>
            <a:ext cx="8158011" cy="216982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出口議長）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・「民都・大阪」フィランソロピー会議は、縦割りの非営利セクターの</a:t>
            </a:r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トップ層を集めた形式を重視した会議として設立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ML</a:t>
            </a:r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の活用などにより各セクターの連携強化をはかり、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中長期的には、</a:t>
            </a:r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大阪のサードセクターの連携の動きを全国・アジアに拡げていく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・具体的な目標の一つとして、</a:t>
            </a:r>
            <a:r>
              <a:rPr lang="en-US" altLang="ja-JP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年大阪・関西万博を見据えてはどうか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（金井代表理事）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・各メンバーそれぞれの取組みは別として、</a:t>
            </a:r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会議そのものが個別の課題解決に向け、具体的に動くには限界があるのでは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・この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会議の将来的な目標は「民都・大阪」の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実現であり、一朝一夕で実現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できるものでは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ないが、民の力を高めていくためには、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「必要なテーマ・課題毎に」「必要な人材が集まり」「必要なノウハウ等を提供しあって」解決に向けて取り組む仕組みが必要では。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2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</a:t>
            </a:r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な分野の人材やノウハウが蓄積され、求めに応じて必要な時に機能するプラットフォームが理想ではないか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8041" y="404664"/>
            <a:ext cx="2631751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回会議でのご提案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pic>
        <p:nvPicPr>
          <p:cNvPr id="17" name="Picture 2" descr="E:\My Documents\My Pictures\ブラ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2947" y="4804249"/>
            <a:ext cx="2995517" cy="1793103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</p:pic>
      <p:sp>
        <p:nvSpPr>
          <p:cNvPr id="18" name="テキスト ボックス 17"/>
          <p:cNvSpPr txBox="1"/>
          <p:nvPr/>
        </p:nvSpPr>
        <p:spPr>
          <a:xfrm>
            <a:off x="5545788" y="4457692"/>
            <a:ext cx="3686313" cy="31271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核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となる場（公益活動のプラットフォーム）のイメージ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9620" y="3011301"/>
            <a:ext cx="6918188" cy="41293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ja-JP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「民都・大阪」フィランソロピー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会議設立時の</a:t>
            </a: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整理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回会議資料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より抜粋）</a:t>
            </a:r>
            <a:r>
              <a:rPr lang="en-US" altLang="ja-JP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grpSp>
        <p:nvGrpSpPr>
          <p:cNvPr id="20" name="グループ化 19"/>
          <p:cNvGrpSpPr/>
          <p:nvPr/>
        </p:nvGrpSpPr>
        <p:grpSpPr>
          <a:xfrm>
            <a:off x="68041" y="4778735"/>
            <a:ext cx="5520451" cy="1833332"/>
            <a:chOff x="45537" y="4962849"/>
            <a:chExt cx="5678591" cy="1822473"/>
          </a:xfrm>
        </p:grpSpPr>
        <p:sp>
          <p:nvSpPr>
            <p:cNvPr id="21" name="角丸四角形 20"/>
            <p:cNvSpPr/>
            <p:nvPr/>
          </p:nvSpPr>
          <p:spPr>
            <a:xfrm>
              <a:off x="2051720" y="4994470"/>
              <a:ext cx="1728192" cy="464694"/>
            </a:xfrm>
            <a:prstGeom prst="round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1" dirty="0" smtClean="0">
                  <a:solidFill>
                    <a:srgbClr val="002060"/>
                  </a:solidFill>
                </a:rPr>
                <a:t>①社会的課題解決に</a:t>
              </a:r>
              <a:endParaRPr lang="en-US" altLang="ja-JP" sz="12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ja-JP" altLang="en-US" sz="1200" b="1" dirty="0" smtClean="0">
                  <a:solidFill>
                    <a:srgbClr val="002060"/>
                  </a:solidFill>
                </a:rPr>
                <a:t>向けた知恵･アイデア</a:t>
              </a:r>
              <a:endParaRPr lang="ja-JP" altLang="en-US" sz="1200" b="1" dirty="0">
                <a:solidFill>
                  <a:srgbClr val="002060"/>
                </a:solidFill>
              </a:endParaRP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179512" y="5674863"/>
              <a:ext cx="1728192" cy="464694"/>
            </a:xfrm>
            <a:prstGeom prst="round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1" dirty="0" smtClean="0">
                  <a:solidFill>
                    <a:srgbClr val="002060"/>
                  </a:solidFill>
                </a:rPr>
                <a:t>④民間活動の活性化</a:t>
              </a:r>
              <a:endParaRPr lang="ja-JP" altLang="en-US" sz="1200" b="1" dirty="0">
                <a:solidFill>
                  <a:srgbClr val="002060"/>
                </a:solidFill>
              </a:endParaRP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3995936" y="5674863"/>
              <a:ext cx="1728192" cy="464694"/>
            </a:xfrm>
            <a:prstGeom prst="round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1" dirty="0" smtClean="0">
                  <a:solidFill>
                    <a:srgbClr val="002060"/>
                  </a:solidFill>
                </a:rPr>
                <a:t>②民都･大阪の</a:t>
              </a:r>
              <a:endParaRPr lang="en-US" altLang="ja-JP" sz="12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ja-JP" altLang="en-US" sz="1200" b="1" dirty="0" smtClean="0">
                  <a:solidFill>
                    <a:srgbClr val="002060"/>
                  </a:solidFill>
                </a:rPr>
                <a:t>国際的な存在感向上</a:t>
              </a:r>
              <a:endParaRPr lang="ja-JP" altLang="en-US" sz="1200" b="1" dirty="0">
                <a:solidFill>
                  <a:srgbClr val="002060"/>
                </a:solidFill>
              </a:endParaRPr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2051720" y="6284489"/>
              <a:ext cx="1728192" cy="464694"/>
            </a:xfrm>
            <a:prstGeom prst="round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1" dirty="0" smtClean="0">
                  <a:solidFill>
                    <a:srgbClr val="002060"/>
                  </a:solidFill>
                </a:rPr>
                <a:t>③資金</a:t>
              </a:r>
              <a:r>
                <a:rPr lang="ja-JP" altLang="en-US" sz="1200" b="1" dirty="0">
                  <a:solidFill>
                    <a:srgbClr val="002060"/>
                  </a:solidFill>
                </a:rPr>
                <a:t>や人材</a:t>
              </a:r>
              <a:r>
                <a:rPr lang="ja-JP" altLang="en-US" sz="1200" b="1" dirty="0" smtClean="0">
                  <a:solidFill>
                    <a:srgbClr val="002060"/>
                  </a:solidFill>
                </a:rPr>
                <a:t>が</a:t>
              </a:r>
              <a:endParaRPr lang="en-US" altLang="ja-JP" sz="12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ja-JP" altLang="en-US" sz="1200" b="1" dirty="0" smtClean="0">
                  <a:solidFill>
                    <a:srgbClr val="002060"/>
                  </a:solidFill>
                </a:rPr>
                <a:t>大阪に集まる</a:t>
              </a:r>
              <a:endParaRPr lang="ja-JP" altLang="en-US" sz="1200" b="1" dirty="0">
                <a:solidFill>
                  <a:srgbClr val="002060"/>
                </a:solidFill>
              </a:endParaRPr>
            </a:p>
          </p:txBody>
        </p:sp>
        <p:sp>
          <p:nvSpPr>
            <p:cNvPr id="25" name="曲折矢印 24"/>
            <p:cNvSpPr/>
            <p:nvPr/>
          </p:nvSpPr>
          <p:spPr>
            <a:xfrm rot="5400000">
              <a:off x="4155535" y="4962960"/>
              <a:ext cx="442617" cy="882944"/>
            </a:xfrm>
            <a:prstGeom prst="bentArrow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6" name="曲折矢印 25"/>
            <p:cNvSpPr/>
            <p:nvPr/>
          </p:nvSpPr>
          <p:spPr>
            <a:xfrm rot="16200000">
              <a:off x="1184233" y="5932902"/>
              <a:ext cx="398924" cy="882944"/>
            </a:xfrm>
            <a:prstGeom prst="bentArrow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7" name="曲折矢印 26"/>
            <p:cNvSpPr/>
            <p:nvPr/>
          </p:nvSpPr>
          <p:spPr>
            <a:xfrm rot="10800000" flipH="1" flipV="1">
              <a:off x="984957" y="5183123"/>
              <a:ext cx="840210" cy="442617"/>
            </a:xfrm>
            <a:prstGeom prst="bentArrow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8" name="曲折矢印 27"/>
            <p:cNvSpPr/>
            <p:nvPr/>
          </p:nvSpPr>
          <p:spPr>
            <a:xfrm flipH="1" flipV="1">
              <a:off x="3956738" y="6242129"/>
              <a:ext cx="840210" cy="442617"/>
            </a:xfrm>
            <a:prstGeom prst="bentArrow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9" name="円/楕円 2"/>
            <p:cNvSpPr/>
            <p:nvPr/>
          </p:nvSpPr>
          <p:spPr>
            <a:xfrm>
              <a:off x="1979712" y="5625740"/>
              <a:ext cx="1984410" cy="51381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「民都・大阪」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フィランソロピー</a:t>
              </a: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会議</a:t>
              </a: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4440343" y="4962849"/>
              <a:ext cx="1224136" cy="31476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国内外への発信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4493677" y="6470554"/>
              <a:ext cx="1224136" cy="31476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第２の動脈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45537" y="6461447"/>
              <a:ext cx="1224136" cy="31476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活動につなぎ、</a:t>
              </a:r>
              <a:endPara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活かす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101554" y="4988212"/>
              <a:ext cx="1224136" cy="31476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連携･協力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184008" y="4459219"/>
            <a:ext cx="3686313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核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となる場の創出による好循環のイメージ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15" name="スライド番号プレースホルダー 1"/>
          <p:cNvSpPr txBox="1">
            <a:spLocks/>
          </p:cNvSpPr>
          <p:nvPr/>
        </p:nvSpPr>
        <p:spPr bwMode="auto">
          <a:xfrm>
            <a:off x="8199313" y="6448251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35" name="テキスト ボックス 6"/>
          <p:cNvSpPr txBox="1"/>
          <p:nvPr/>
        </p:nvSpPr>
        <p:spPr>
          <a:xfrm>
            <a:off x="6369249" y="133330"/>
            <a:ext cx="269582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参考資料１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令和元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第５回会議 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452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スライド番号プレースホルダー 1"/>
          <p:cNvSpPr txBox="1">
            <a:spLocks/>
          </p:cNvSpPr>
          <p:nvPr/>
        </p:nvSpPr>
        <p:spPr bwMode="auto">
          <a:xfrm>
            <a:off x="7955392" y="6309175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2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4251" y="419188"/>
            <a:ext cx="8540255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「民都・大阪」フィランソロピー・プラットフォーム（案）のイメージ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9" name="大かっこ 8"/>
          <p:cNvSpPr/>
          <p:nvPr/>
        </p:nvSpPr>
        <p:spPr>
          <a:xfrm>
            <a:off x="869767" y="4564649"/>
            <a:ext cx="4722495" cy="416097"/>
          </a:xfrm>
          <a:prstGeom prst="bracketPair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98819" y="199876"/>
            <a:ext cx="8928992" cy="644966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t" anchorCtr="0"/>
          <a:lstStyle/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　　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197511" y="550318"/>
            <a:ext cx="8694969" cy="5647508"/>
            <a:chOff x="332308" y="1938461"/>
            <a:chExt cx="8694969" cy="5647508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332308" y="1938461"/>
              <a:ext cx="8694969" cy="5647508"/>
              <a:chOff x="332308" y="1938461"/>
              <a:chExt cx="8694969" cy="5647508"/>
            </a:xfrm>
          </p:grpSpPr>
          <p:grpSp>
            <p:nvGrpSpPr>
              <p:cNvPr id="14" name="グループ化 13"/>
              <p:cNvGrpSpPr/>
              <p:nvPr/>
            </p:nvGrpSpPr>
            <p:grpSpPr>
              <a:xfrm>
                <a:off x="332308" y="1938461"/>
                <a:ext cx="8694969" cy="5647508"/>
                <a:chOff x="117675" y="1560951"/>
                <a:chExt cx="8694969" cy="5647508"/>
              </a:xfrm>
            </p:grpSpPr>
            <p:sp>
              <p:nvSpPr>
                <p:cNvPr id="3" name="右矢印 2"/>
                <p:cNvSpPr/>
                <p:nvPr/>
              </p:nvSpPr>
              <p:spPr>
                <a:xfrm rot="16200000">
                  <a:off x="2904510" y="4682154"/>
                  <a:ext cx="199702" cy="1331480"/>
                </a:xfrm>
                <a:prstGeom prst="rightArrow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12" name="グループ化 11"/>
                <p:cNvGrpSpPr/>
                <p:nvPr/>
              </p:nvGrpSpPr>
              <p:grpSpPr>
                <a:xfrm>
                  <a:off x="117675" y="1560951"/>
                  <a:ext cx="8694969" cy="5647508"/>
                  <a:chOff x="117675" y="768863"/>
                  <a:chExt cx="8694969" cy="5647508"/>
                </a:xfrm>
              </p:grpSpPr>
              <p:sp>
                <p:nvSpPr>
                  <p:cNvPr id="30" name="テキスト ボックス 29"/>
                  <p:cNvSpPr txBox="1"/>
                  <p:nvPr/>
                </p:nvSpPr>
                <p:spPr>
                  <a:xfrm>
                    <a:off x="2979997" y="3503529"/>
                    <a:ext cx="2226550" cy="29238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1300" dirty="0" smtClean="0"/>
                      <a:t>個別の取組み・プロジェクト</a:t>
                    </a:r>
                    <a:endParaRPr kumimoji="1" lang="ja-JP" altLang="en-US" sz="1300" dirty="0"/>
                  </a:p>
                </p:txBody>
              </p:sp>
              <p:grpSp>
                <p:nvGrpSpPr>
                  <p:cNvPr id="10" name="グループ化 9"/>
                  <p:cNvGrpSpPr/>
                  <p:nvPr/>
                </p:nvGrpSpPr>
                <p:grpSpPr>
                  <a:xfrm>
                    <a:off x="117675" y="768863"/>
                    <a:ext cx="8694969" cy="5647508"/>
                    <a:chOff x="117675" y="700963"/>
                    <a:chExt cx="8694969" cy="5647508"/>
                  </a:xfrm>
                </p:grpSpPr>
                <p:sp>
                  <p:nvSpPr>
                    <p:cNvPr id="36" name="テキスト ボックス 35"/>
                    <p:cNvSpPr txBox="1"/>
                    <p:nvPr/>
                  </p:nvSpPr>
                  <p:spPr>
                    <a:xfrm>
                      <a:off x="1200687" y="3040456"/>
                      <a:ext cx="3863569" cy="3231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ja-JP" altLang="en-US" sz="1500" b="1" dirty="0"/>
                        <a:t>新</a:t>
                      </a:r>
                      <a:r>
                        <a:rPr lang="ja-JP" altLang="en-US" sz="1500" b="1" dirty="0" smtClean="0"/>
                        <a:t>たな連携の創出・課題解決につながる取組み</a:t>
                      </a:r>
                      <a:endParaRPr lang="en-US" altLang="ja-JP" sz="1500" b="1" dirty="0" smtClean="0"/>
                    </a:p>
                  </p:txBody>
                </p:sp>
                <p:sp>
                  <p:nvSpPr>
                    <p:cNvPr id="29" name="テキスト ボックス 28"/>
                    <p:cNvSpPr txBox="1"/>
                    <p:nvPr/>
                  </p:nvSpPr>
                  <p:spPr>
                    <a:xfrm>
                      <a:off x="5859513" y="1404063"/>
                      <a:ext cx="2662713" cy="4196020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200" b="1" dirty="0" smtClean="0"/>
                        <a:t>プラットフォームのイメージ</a:t>
                      </a:r>
                      <a:endParaRPr lang="en-US" altLang="ja-JP" sz="1200" b="1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100" b="1" dirty="0"/>
                        <a:t>①</a:t>
                      </a:r>
                      <a:r>
                        <a:rPr kumimoji="1" lang="ja-JP" altLang="en-US" sz="1100" b="1" dirty="0" smtClean="0"/>
                        <a:t>プラットフォームの運営</a:t>
                      </a:r>
                      <a:endParaRPr kumimoji="1" lang="en-US" altLang="ja-JP" sz="1100" b="1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100" dirty="0" smtClean="0"/>
                        <a:t>　会議は</a:t>
                      </a:r>
                      <a:r>
                        <a:rPr lang="en-US" altLang="ja-JP" sz="1100" dirty="0" smtClean="0"/>
                        <a:t>ML</a:t>
                      </a:r>
                      <a:r>
                        <a:rPr lang="ja-JP" altLang="en-US" sz="1100" dirty="0" smtClean="0"/>
                        <a:t>で運営し、メンバーによる</a:t>
                      </a:r>
                      <a:endParaRPr lang="en-US" altLang="ja-JP" sz="110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100" dirty="0"/>
                        <a:t>　</a:t>
                      </a:r>
                      <a:r>
                        <a:rPr lang="ja-JP" altLang="en-US" sz="1100" dirty="0" smtClean="0"/>
                        <a:t>意見交換や意見集約等を実施</a:t>
                      </a:r>
                      <a:endParaRPr lang="en-US" altLang="ja-JP" sz="110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dirty="0" smtClean="0"/>
                        <a:t>　サポーターが交流できる場を設ける　　など</a:t>
                      </a:r>
                      <a:endParaRPr kumimoji="1" lang="en-US" altLang="ja-JP" sz="110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100" dirty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100" b="1" dirty="0" smtClean="0"/>
                        <a:t>②連携の創出や課題の解決に向けて</a:t>
                      </a:r>
                      <a:endParaRPr lang="en-US" altLang="ja-JP" sz="1100" b="1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100" dirty="0" smtClean="0"/>
                        <a:t>　会議メンバーやサポーターから取組み提</a:t>
                      </a:r>
                      <a:endParaRPr lang="en-US" altLang="ja-JP" sz="110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100" dirty="0"/>
                        <a:t>　</a:t>
                      </a:r>
                      <a:r>
                        <a:rPr lang="ja-JP" altLang="en-US" sz="1100" dirty="0" smtClean="0"/>
                        <a:t>案や問題提起があった場合には、</a:t>
                      </a:r>
                      <a:endParaRPr lang="en-US" altLang="ja-JP" sz="110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dirty="0"/>
                        <a:t>　</a:t>
                      </a:r>
                      <a:r>
                        <a:rPr kumimoji="1" lang="ja-JP" altLang="en-US" sz="1100" dirty="0" smtClean="0"/>
                        <a:t>必要な資源（人材・ノウハウ等）を活用</a:t>
                      </a:r>
                      <a:endParaRPr kumimoji="1" lang="en-US" altLang="ja-JP" sz="110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100" dirty="0"/>
                        <a:t>　</a:t>
                      </a:r>
                      <a:r>
                        <a:rPr lang="ja-JP" altLang="en-US" sz="1100" dirty="0" smtClean="0"/>
                        <a:t>⇒</a:t>
                      </a:r>
                      <a:r>
                        <a:rPr kumimoji="1" lang="ja-JP" altLang="en-US" sz="1100" dirty="0" smtClean="0"/>
                        <a:t>分科会設置による課題研究や</a:t>
                      </a:r>
                      <a:endParaRPr kumimoji="1" lang="en-US" altLang="ja-JP" sz="110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100" dirty="0"/>
                        <a:t>　</a:t>
                      </a:r>
                      <a:r>
                        <a:rPr lang="ja-JP" altLang="en-US" sz="1100" dirty="0" smtClean="0"/>
                        <a:t>　 新たな仕組みの</a:t>
                      </a:r>
                      <a:r>
                        <a:rPr kumimoji="1" lang="ja-JP" altLang="en-US" sz="1100" dirty="0" smtClean="0"/>
                        <a:t>検討</a:t>
                      </a:r>
                      <a:endParaRPr kumimoji="1" lang="en-US" altLang="ja-JP" sz="110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100" dirty="0"/>
                        <a:t>　</a:t>
                      </a:r>
                      <a:r>
                        <a:rPr lang="ja-JP" altLang="en-US" sz="1100" dirty="0" smtClean="0"/>
                        <a:t>⇒個別の取組み・プロジェクトを形成　　など</a:t>
                      </a:r>
                      <a:endParaRPr lang="en-US" altLang="ja-JP" sz="110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100" dirty="0" smtClean="0"/>
                        <a:t>　の取組みにつなげる</a:t>
                      </a:r>
                      <a:endParaRPr lang="en-US" altLang="ja-JP" sz="110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100" dirty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b="1" dirty="0" smtClean="0"/>
                        <a:t>③大阪から国内外への情報発信</a:t>
                      </a:r>
                      <a:endParaRPr kumimoji="1" lang="en-US" altLang="ja-JP" sz="1100" b="1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100" dirty="0"/>
                        <a:t>　</a:t>
                      </a:r>
                      <a:r>
                        <a:rPr lang="ja-JP" altLang="en-US" sz="1100" dirty="0" smtClean="0"/>
                        <a:t>フィランソロピー・プラットフォームを通じた</a:t>
                      </a:r>
                      <a:endParaRPr lang="en-US" altLang="ja-JP" sz="110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100" dirty="0"/>
                        <a:t>　</a:t>
                      </a:r>
                      <a:r>
                        <a:rPr lang="ja-JP" altLang="en-US" sz="1100" dirty="0" smtClean="0"/>
                        <a:t>新しい連携の創出や課題解決の動きを</a:t>
                      </a:r>
                      <a:endParaRPr lang="en-US" altLang="ja-JP" sz="110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100" dirty="0"/>
                        <a:t>　</a:t>
                      </a:r>
                      <a:r>
                        <a:rPr lang="ja-JP" altLang="en-US" sz="1100" dirty="0" smtClean="0"/>
                        <a:t>国内外に発信し、</a:t>
                      </a:r>
                      <a:r>
                        <a:rPr kumimoji="1" lang="ja-JP" altLang="en-US" sz="1100" dirty="0" smtClean="0"/>
                        <a:t>ソーシャルセクター全体に</a:t>
                      </a:r>
                      <a:endParaRPr kumimoji="1" lang="en-US" altLang="ja-JP" sz="110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100" dirty="0"/>
                        <a:t>　</a:t>
                      </a:r>
                      <a:r>
                        <a:rPr kumimoji="1" lang="ja-JP" altLang="en-US" sz="1100" dirty="0" smtClean="0"/>
                        <a:t>おける好循環につなげる</a:t>
                      </a:r>
                      <a:endParaRPr kumimoji="1" lang="en-US" altLang="ja-JP" sz="1100" dirty="0" smtClean="0"/>
                    </a:p>
                  </p:txBody>
                </p:sp>
                <p:sp>
                  <p:nvSpPr>
                    <p:cNvPr id="2" name="角丸四角形 1"/>
                    <p:cNvSpPr/>
                    <p:nvPr/>
                  </p:nvSpPr>
                  <p:spPr>
                    <a:xfrm>
                      <a:off x="117675" y="1028330"/>
                      <a:ext cx="8694969" cy="5320141"/>
                    </a:xfrm>
                    <a:prstGeom prst="roundRect">
                      <a:avLst>
                        <a:gd name="adj" fmla="val 7175"/>
                      </a:avLst>
                    </a:prstGeom>
                    <a:no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2" name="角丸四角形 31"/>
                    <p:cNvSpPr/>
                    <p:nvPr/>
                  </p:nvSpPr>
                  <p:spPr>
                    <a:xfrm>
                      <a:off x="1971885" y="700963"/>
                      <a:ext cx="5030069" cy="450307"/>
                    </a:xfrm>
                    <a:prstGeom prst="roundRect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ja-JP" altLang="en-US" sz="1600" b="1" kern="100" dirty="0" smtClean="0">
                          <a:solidFill>
                            <a:schemeClr val="bg1"/>
                          </a:solidFill>
                          <a:latin typeface="+mn-ea"/>
                          <a:cs typeface="Times New Roman" panose="02020603050405020304" pitchFamily="18" charset="0"/>
                        </a:rPr>
                        <a:t>「民都・大阪」フィランソロピー・プラットフォーム（案）</a:t>
                      </a:r>
                      <a:endParaRPr lang="en-US" altLang="ja-JP" sz="1600" b="1" kern="100" dirty="0" smtClean="0">
                        <a:solidFill>
                          <a:schemeClr val="bg1"/>
                        </a:solidFill>
                        <a:latin typeface="+mn-ea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" name="角丸四角形 5"/>
                    <p:cNvSpPr/>
                    <p:nvPr/>
                  </p:nvSpPr>
                  <p:spPr>
                    <a:xfrm>
                      <a:off x="1002236" y="3743714"/>
                      <a:ext cx="1777041" cy="339987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0" rIns="0" rtlCol="0" anchor="ctr"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</a:rPr>
                        <a:t> 人材・資金・情報・共創・・</a:t>
                      </a:r>
                      <a:r>
                        <a:rPr kumimoji="1" lang="ja-JP" altLang="en-US" sz="1400" dirty="0" smtClean="0"/>
                        <a:t>・</a:t>
                      </a:r>
                      <a:endParaRPr kumimoji="1" lang="ja-JP" altLang="en-US" sz="1400" dirty="0"/>
                    </a:p>
                  </p:txBody>
                </p:sp>
                <p:sp>
                  <p:nvSpPr>
                    <p:cNvPr id="42" name="角丸四角形 41"/>
                    <p:cNvSpPr/>
                    <p:nvPr/>
                  </p:nvSpPr>
                  <p:spPr>
                    <a:xfrm>
                      <a:off x="1002236" y="3517439"/>
                      <a:ext cx="1777042" cy="276942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ja-JP" altLang="en-US" sz="1400" b="1" kern="100" dirty="0">
                          <a:latin typeface="+mn-ea"/>
                          <a:cs typeface="Times New Roman" panose="02020603050405020304" pitchFamily="18" charset="0"/>
                        </a:rPr>
                        <a:t>分科会</a:t>
                      </a:r>
                      <a:endParaRPr kumimoji="1" lang="ja-JP" altLang="en-US" sz="1400" dirty="0"/>
                    </a:p>
                  </p:txBody>
                </p:sp>
                <p:sp>
                  <p:nvSpPr>
                    <p:cNvPr id="45" name="角丸四角形 44"/>
                    <p:cNvSpPr/>
                    <p:nvPr/>
                  </p:nvSpPr>
                  <p:spPr>
                    <a:xfrm>
                      <a:off x="474283" y="5216094"/>
                      <a:ext cx="5156505" cy="769534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1400" dirty="0" smtClean="0"/>
                        <a:t>・</a:t>
                      </a:r>
                      <a:endParaRPr kumimoji="1" lang="ja-JP" altLang="en-US" sz="1400" dirty="0"/>
                    </a:p>
                  </p:txBody>
                </p:sp>
                <p:sp>
                  <p:nvSpPr>
                    <p:cNvPr id="44" name="テキスト ボックス 43"/>
                    <p:cNvSpPr txBox="1"/>
                    <p:nvPr/>
                  </p:nvSpPr>
                  <p:spPr>
                    <a:xfrm>
                      <a:off x="491529" y="5591513"/>
                      <a:ext cx="5512803" cy="29238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ja-JP" altLang="en-US" sz="13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●サポーターが集い交流する場を設置（情報提供・提案・課題相談など）</a:t>
                      </a:r>
                      <a:endParaRPr lang="en-US" altLang="ja-JP" sz="1300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p:txBody>
                </p:sp>
                <p:sp>
                  <p:nvSpPr>
                    <p:cNvPr id="47" name="角丸四角形 46"/>
                    <p:cNvSpPr/>
                    <p:nvPr/>
                  </p:nvSpPr>
                  <p:spPr>
                    <a:xfrm>
                      <a:off x="459716" y="4731773"/>
                      <a:ext cx="5171073" cy="821807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ソーシャルセクターで活動する</a:t>
                      </a:r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プレイヤー（サポーター）</a:t>
                      </a:r>
                      <a:endParaRPr lang="en-US" altLang="ja-JP" sz="14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lang="en-US" altLang="ja-JP" sz="5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非営利</a:t>
                      </a:r>
                      <a:r>
                        <a:rPr lang="ja-JP" altLang="en-US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セクター（社福・公益法人・</a:t>
                      </a:r>
                      <a:r>
                        <a:rPr lang="en-US" altLang="ja-JP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NPO</a:t>
                      </a:r>
                      <a:r>
                        <a:rPr lang="ja-JP" altLang="en-US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等）、中間支援組織</a:t>
                      </a:r>
                      <a:r>
                        <a:rPr lang="ja-JP" altLang="en-US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、教育機関、行政、</a:t>
                      </a:r>
                      <a:endParaRPr lang="en-US" altLang="ja-JP" sz="110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企業</a:t>
                      </a:r>
                      <a:r>
                        <a:rPr lang="ja-JP" altLang="en-US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CSR</a:t>
                      </a:r>
                      <a:r>
                        <a:rPr lang="ja-JP" altLang="en-US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・金融機関等</a:t>
                      </a:r>
                      <a:r>
                        <a:rPr lang="ja-JP" altLang="en-US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）、</a:t>
                      </a:r>
                      <a:r>
                        <a:rPr lang="ja-JP" altLang="en-US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市民・</a:t>
                      </a:r>
                      <a:r>
                        <a:rPr lang="ja-JP" altLang="en-US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地域等</a:t>
                      </a:r>
                      <a:endParaRPr lang="en-US" altLang="ja-JP" sz="11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p:txBody>
                </p:sp>
                <p:sp>
                  <p:nvSpPr>
                    <p:cNvPr id="46" name="角丸四角形 45"/>
                    <p:cNvSpPr/>
                    <p:nvPr/>
                  </p:nvSpPr>
                  <p:spPr>
                    <a:xfrm>
                      <a:off x="6179858" y="5812662"/>
                      <a:ext cx="2498084" cy="475088"/>
                    </a:xfrm>
                    <a:prstGeom prst="round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</a:rPr>
                        <a:t>構成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</a:rPr>
                        <a:t>主体</a:t>
                      </a: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</a:rPr>
                        <a:t>の相関関係を図示したもので、</a:t>
                      </a:r>
                      <a:endParaRPr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上下関係を表したものではありません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9" name="右矢印 18"/>
                    <p:cNvSpPr/>
                    <p:nvPr/>
                  </p:nvSpPr>
                  <p:spPr>
                    <a:xfrm rot="5400000">
                      <a:off x="2937725" y="2139495"/>
                      <a:ext cx="200194" cy="1319172"/>
                    </a:xfrm>
                    <a:prstGeom prst="rightArrow">
                      <a:avLst/>
                    </a:prstGeom>
                    <a:solidFill>
                      <a:schemeClr val="bg1">
                        <a:alpha val="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</p:grpSp>
          </p:grpSp>
          <p:sp>
            <p:nvSpPr>
              <p:cNvPr id="37" name="角丸四角形 36"/>
              <p:cNvSpPr/>
              <p:nvPr/>
            </p:nvSpPr>
            <p:spPr>
              <a:xfrm>
                <a:off x="458904" y="2717503"/>
                <a:ext cx="5488646" cy="1160124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 smtClean="0"/>
                  <a:t>・</a:t>
                </a:r>
                <a:endParaRPr kumimoji="1" lang="ja-JP" altLang="en-US" sz="1400" dirty="0"/>
              </a:p>
            </p:txBody>
          </p:sp>
          <p:sp>
            <p:nvSpPr>
              <p:cNvPr id="38" name="角丸四角形 37"/>
              <p:cNvSpPr/>
              <p:nvPr/>
            </p:nvSpPr>
            <p:spPr>
              <a:xfrm>
                <a:off x="458904" y="2477017"/>
                <a:ext cx="5488646" cy="36323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500" b="1" kern="100" dirty="0">
                    <a:latin typeface="+mn-ea"/>
                    <a:cs typeface="Times New Roman" panose="02020603050405020304" pitchFamily="18" charset="0"/>
                  </a:rPr>
                  <a:t>「民都・大阪」フィランソロピー会議</a:t>
                </a:r>
                <a:endParaRPr kumimoji="1" lang="ja-JP" altLang="en-US" sz="1500" dirty="0"/>
              </a:p>
            </p:txBody>
          </p:sp>
        </p:grpSp>
        <p:sp>
          <p:nvSpPr>
            <p:cNvPr id="40" name="テキスト ボックス 39"/>
            <p:cNvSpPr txBox="1"/>
            <p:nvPr/>
          </p:nvSpPr>
          <p:spPr>
            <a:xfrm>
              <a:off x="581547" y="2917192"/>
              <a:ext cx="5366003" cy="907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●トップ層による法人格の垣根を越えた緩やかな連携（形式重視）</a:t>
              </a:r>
              <a:endPara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3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</a:t>
              </a:r>
              <a:r>
                <a:rPr lang="en-US" altLang="ja-JP" sz="13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ML</a:t>
              </a:r>
              <a:r>
                <a:rPr lang="ja-JP" altLang="en-US" sz="13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による運営（情報共有、意見交換・集約・会議開催など）</a:t>
              </a:r>
              <a:endPara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3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</a:t>
              </a:r>
              <a:r>
                <a:rPr lang="en-US" altLang="ja-JP" sz="13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13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仮</a:t>
              </a:r>
              <a:r>
                <a:rPr lang="en-US" altLang="ja-JP" sz="13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13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企画委員会</a:t>
              </a:r>
              <a:r>
                <a:rPr lang="en-US" altLang="ja-JP" sz="1300" baseline="46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lang="ja-JP" altLang="en-US" sz="13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による大会・議題等の企画検討</a:t>
              </a:r>
              <a:endPara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en-US" altLang="ja-JP" sz="1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必要に応じ、コンタクトパーソン</a:t>
              </a:r>
              <a:r>
                <a:rPr lang="en-US" altLang="ja-JP" sz="1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協力メンバーの所属団体から参画</a:t>
              </a:r>
              <a:r>
                <a:rPr lang="en-US" altLang="ja-JP" sz="1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＋事務局で構成</a:t>
              </a:r>
              <a:endPara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" name="角丸四角形 3"/>
          <p:cNvSpPr/>
          <p:nvPr/>
        </p:nvSpPr>
        <p:spPr>
          <a:xfrm>
            <a:off x="611560" y="2825087"/>
            <a:ext cx="4908112" cy="1323993"/>
          </a:xfrm>
          <a:prstGeom prst="roundRect">
            <a:avLst>
              <a:gd name="adj" fmla="val 50000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角丸四角形 40"/>
          <p:cNvSpPr/>
          <p:nvPr/>
        </p:nvSpPr>
        <p:spPr>
          <a:xfrm>
            <a:off x="3449350" y="3581666"/>
            <a:ext cx="452359" cy="339987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48" name="角丸四角形 47"/>
          <p:cNvSpPr/>
          <p:nvPr/>
        </p:nvSpPr>
        <p:spPr>
          <a:xfrm>
            <a:off x="4025414" y="3592958"/>
            <a:ext cx="452359" cy="339987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51" name="角丸四角形 50"/>
          <p:cNvSpPr/>
          <p:nvPr/>
        </p:nvSpPr>
        <p:spPr>
          <a:xfrm>
            <a:off x="4614503" y="3593069"/>
            <a:ext cx="452359" cy="339987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15" name="大かっこ 14"/>
          <p:cNvSpPr/>
          <p:nvPr/>
        </p:nvSpPr>
        <p:spPr>
          <a:xfrm>
            <a:off x="683568" y="4893237"/>
            <a:ext cx="4765536" cy="462927"/>
          </a:xfrm>
          <a:prstGeom prst="bracketPair">
            <a:avLst/>
          </a:prstGeom>
          <a:noFill/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0" y="-4912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「民都・大阪」フィランソロピー・プラットフォーム（案）について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スライド番号プレースホルダー 1"/>
          <p:cNvSpPr txBox="1">
            <a:spLocks/>
          </p:cNvSpPr>
          <p:nvPr/>
        </p:nvSpPr>
        <p:spPr bwMode="auto">
          <a:xfrm>
            <a:off x="8167106" y="6309175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2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38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角丸四角形 16"/>
          <p:cNvSpPr/>
          <p:nvPr/>
        </p:nvSpPr>
        <p:spPr>
          <a:xfrm>
            <a:off x="68041" y="199876"/>
            <a:ext cx="8928992" cy="665812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t" anchorCtr="0"/>
          <a:lstStyle/>
          <a:p>
            <a:pPr lvl="0"/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-4912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「民都・大阪」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フィランソロピー・プラットフォーム（案）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スライド番号プレースホルダー 1"/>
          <p:cNvSpPr txBox="1">
            <a:spLocks/>
          </p:cNvSpPr>
          <p:nvPr/>
        </p:nvSpPr>
        <p:spPr bwMode="auto">
          <a:xfrm>
            <a:off x="8202989" y="6473403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3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5707" y="522484"/>
            <a:ext cx="8555541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22942" y="465933"/>
            <a:ext cx="8741546" cy="535556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論点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１．メーリングリスト（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ML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）の活用等によるプラットフォームの運営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①「民都・大阪」フィランソロピー会議を、形式を重視した会議（法人格の垣根を越えてトップ層で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構成）と捉えることにより、その運営についても形式的な形で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ML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によることが可能ではないか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（これまでの取組み）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月以降、会議の日程調整や大会の企画検討など、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ML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による意見集約等を実施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endParaRPr lang="en-US" altLang="ja-JP" sz="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②サポーターが集い・交流する場の設置について、その仕組み（交流する場のあり方、サポーターの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登録・管理・運営）や運営体制をどう確保するか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（整理すべき事項）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「集い・交流する場」のあり方（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SNS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を活用してはどうか）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サポーターを募集・登録する仕組みやルールを設定するか　　　　　 など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endParaRPr lang="en-US" altLang="ja-JP" sz="5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③プラットフォーム全体の運営に向けた段階的な対応が必要ではないか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（段階的な対応のイメージ）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将来的な目標として、プラットフォーム全体を運営する主体を設けることを目指す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まず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ML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会議運営から始め、並行して、サポーターの場の設置についても検討する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２．今後の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の進め方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会議メンバーからのご意見を踏まえ、コンタクトパーソンと事務局において検討を行い、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適宜、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ML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活用してメンバーのご意見を確認しながら進めることとしてはどうか。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683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ＴＫ">
      <a:dk1>
        <a:sysClr val="windowText" lastClr="000000"/>
      </a:dk1>
      <a:lt1>
        <a:srgbClr val="FFFFFF"/>
      </a:lt1>
      <a:dk2>
        <a:srgbClr val="39748F"/>
      </a:dk2>
      <a:lt2>
        <a:srgbClr val="EEECE1"/>
      </a:lt2>
      <a:accent1>
        <a:srgbClr val="4F81BD"/>
      </a:accent1>
      <a:accent2>
        <a:srgbClr val="FF9933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364</Words>
  <Application>Microsoft Office PowerPoint</Application>
  <PresentationFormat>画面に合わせる (4:3)</PresentationFormat>
  <Paragraphs>145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2019-09-20T08:03:40Z</dcterms:modified>
</cp:coreProperties>
</file>