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2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47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866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5172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402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76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0754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36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964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82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54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48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F76D3-3362-4A64-99B4-295DEA8CC412}" type="datetimeFigureOut">
              <a:rPr kumimoji="1" lang="ja-JP" altLang="en-US" smtClean="0"/>
              <a:t>2019/1/15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FE999-17EE-41DA-BC56-2CF827D5DB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295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lang="ja-JP" altLang="en-US" sz="4000" dirty="0" smtClean="0"/>
              <a:t>「民都・大阪」の実現に向けて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平成</a:t>
            </a:r>
            <a:r>
              <a:rPr lang="en-US" altLang="ja-JP" dirty="0" smtClean="0"/>
              <a:t>30</a:t>
            </a:r>
            <a:r>
              <a:rPr lang="ja-JP" altLang="en-US" dirty="0" smtClean="0"/>
              <a:t>年</a:t>
            </a:r>
            <a:r>
              <a:rPr lang="en-US" altLang="ja-JP" dirty="0" smtClean="0"/>
              <a:t>12</a:t>
            </a:r>
            <a:r>
              <a:rPr lang="ja-JP" altLang="en-US" dirty="0" smtClean="0"/>
              <a:t>月</a:t>
            </a:r>
            <a:r>
              <a:rPr lang="en-US" altLang="ja-JP" dirty="0" smtClean="0"/>
              <a:t>27</a:t>
            </a:r>
            <a:r>
              <a:rPr lang="ja-JP" altLang="en-US" dirty="0" smtClean="0"/>
              <a:t>日</a:t>
            </a:r>
            <a:endParaRPr lang="en-US" altLang="ja-JP" dirty="0" smtClean="0"/>
          </a:p>
          <a:p>
            <a:r>
              <a:rPr kumimoji="1" lang="ja-JP" altLang="en-US" dirty="0" smtClean="0"/>
              <a:t>「民都・大阪」フィランソロピー会議　金井　宏実</a:t>
            </a:r>
            <a:endParaRPr kumimoji="1" lang="ja-JP" altLang="en-US" dirty="0"/>
          </a:p>
        </p:txBody>
      </p:sp>
      <p:sp>
        <p:nvSpPr>
          <p:cNvPr id="4" name="テキスト ボックス 1"/>
          <p:cNvSpPr txBox="1"/>
          <p:nvPr/>
        </p:nvSpPr>
        <p:spPr>
          <a:xfrm>
            <a:off x="8180969" y="261938"/>
            <a:ext cx="1400175" cy="542925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600" kern="100" dirty="0" smtClean="0"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資料</a:t>
            </a:r>
            <a:r>
              <a:rPr lang="ja-JP" altLang="en-US" sz="1600" kern="100" dirty="0">
                <a:ea typeface="Meiryo UI" panose="020B0604030504040204" pitchFamily="50" charset="-128"/>
                <a:cs typeface="Times New Roman" panose="02020603050405020304" pitchFamily="18" charset="0"/>
              </a:rPr>
              <a:t>３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65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658828" y="5254580"/>
            <a:ext cx="8639718" cy="78678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58828" y="1047689"/>
            <a:ext cx="8543925" cy="4993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50" dirty="0"/>
              <a:t>　</a:t>
            </a:r>
            <a:r>
              <a:rPr lang="ja-JP" altLang="en-US" sz="1625" dirty="0"/>
              <a:t>淀屋橋、心斎橋、道頓堀などに名を残すように大阪のまちは商人や町人が</a:t>
            </a:r>
            <a:r>
              <a:rPr lang="ja-JP" altLang="en-US" sz="1625" b="1" dirty="0"/>
              <a:t>自らの暮らすまちは自分たちで良くしようという大阪人気質（かたぎ）に裏付けられた民都</a:t>
            </a:r>
            <a:r>
              <a:rPr lang="ja-JP" altLang="en-US" sz="1625" dirty="0"/>
              <a:t>でした。</a:t>
            </a:r>
            <a:endParaRPr lang="en-US" altLang="ja-JP" sz="1625" dirty="0"/>
          </a:p>
          <a:p>
            <a:r>
              <a:rPr lang="ja-JP" altLang="en-US" sz="1625" dirty="0"/>
              <a:t>　「まちはステージ・市民は演者」という東京に対して、大阪は、「まちは我家・市民は家族」という価値観が根強く残っています。</a:t>
            </a:r>
            <a:endParaRPr lang="en-US" altLang="ja-JP" sz="1625" dirty="0"/>
          </a:p>
          <a:p>
            <a:endParaRPr lang="en-US" altLang="ja-JP" sz="1625" dirty="0"/>
          </a:p>
          <a:p>
            <a:r>
              <a:rPr lang="ja-JP" altLang="en-US" sz="1625" dirty="0"/>
              <a:t>　日本の経済成長を支えてきた「</a:t>
            </a:r>
            <a:r>
              <a:rPr lang="en-US" altLang="ja-JP" sz="1625" dirty="0"/>
              <a:t>55</a:t>
            </a:r>
            <a:r>
              <a:rPr lang="ja-JP" altLang="en-US" sz="1625" dirty="0"/>
              <a:t>年体制」は役割を終え、これからの成熟社会を作るための新たな社会構造は</a:t>
            </a:r>
            <a:r>
              <a:rPr lang="ja-JP" altLang="en-US" sz="1625" b="1" dirty="0"/>
              <a:t>「市民・行政・企業」による市民社会</a:t>
            </a:r>
            <a:r>
              <a:rPr lang="ja-JP" altLang="en-US" sz="1625" dirty="0"/>
              <a:t>です。</a:t>
            </a:r>
            <a:endParaRPr lang="en-US" altLang="ja-JP" sz="1625" dirty="0"/>
          </a:p>
          <a:p>
            <a:r>
              <a:rPr lang="ja-JP" altLang="en-US" sz="1625" dirty="0"/>
              <a:t>　阪神・淡路大震災以降、公益法人や</a:t>
            </a:r>
            <a:r>
              <a:rPr lang="en-US" altLang="ja-JP" sz="1625" dirty="0"/>
              <a:t>NPO</a:t>
            </a:r>
            <a:r>
              <a:rPr lang="ja-JP" altLang="en-US" sz="1625" dirty="0" err="1"/>
              <a:t>だけで</a:t>
            </a:r>
            <a:r>
              <a:rPr lang="ja-JP" altLang="en-US" sz="1625" dirty="0"/>
              <a:t>なく、</a:t>
            </a:r>
            <a:r>
              <a:rPr lang="en-US" altLang="ja-JP" sz="1625" dirty="0"/>
              <a:t>SB</a:t>
            </a:r>
            <a:r>
              <a:rPr lang="ja-JP" altLang="en-US" sz="1625" dirty="0"/>
              <a:t>（ソーシャルビジネス）、営利企業でも社会の課題解決に力をいれてきました。</a:t>
            </a:r>
            <a:endParaRPr lang="en-US" altLang="ja-JP" sz="1625" dirty="0"/>
          </a:p>
          <a:p>
            <a:endParaRPr lang="en-US" altLang="ja-JP" sz="1625" dirty="0"/>
          </a:p>
          <a:p>
            <a:r>
              <a:rPr lang="ja-JP" altLang="en-US" sz="1625" dirty="0"/>
              <a:t>　これからの活動をさらに進めて行くためには</a:t>
            </a:r>
            <a:r>
              <a:rPr lang="ja-JP" altLang="en-US" sz="1625" b="1" dirty="0"/>
              <a:t>社会基盤の整備</a:t>
            </a:r>
            <a:r>
              <a:rPr lang="ja-JP" altLang="en-US" sz="1625" dirty="0"/>
              <a:t>や</a:t>
            </a:r>
            <a:r>
              <a:rPr lang="ja-JP" altLang="en-US" sz="1625" b="1" dirty="0"/>
              <a:t>市民社会実現のための啓発</a:t>
            </a:r>
            <a:r>
              <a:rPr lang="ja-JP" altLang="en-US" sz="1625" dirty="0"/>
              <a:t>が必要です。</a:t>
            </a:r>
            <a:endParaRPr lang="en-US" altLang="ja-JP" sz="1625" dirty="0"/>
          </a:p>
          <a:p>
            <a:endParaRPr lang="en-US" altLang="ja-JP" sz="1625" dirty="0"/>
          </a:p>
          <a:p>
            <a:r>
              <a:rPr lang="ja-JP" altLang="en-US" sz="1625" dirty="0"/>
              <a:t>　イタリアの思想家チェスタトンは次のように残しています。　</a:t>
            </a:r>
            <a:endParaRPr lang="en-US" altLang="ja-JP" sz="1625" dirty="0"/>
          </a:p>
          <a:p>
            <a:r>
              <a:rPr lang="ja-JP" altLang="en-US" sz="1625" b="1" dirty="0"/>
              <a:t>　「ローマが偉大だから人々はローマを愛したのではない。人々が愛したからローマは偉大になったのだ。」</a:t>
            </a:r>
            <a:endParaRPr lang="en-US" altLang="ja-JP" sz="1625" b="1" dirty="0"/>
          </a:p>
          <a:p>
            <a:endParaRPr lang="en-US" altLang="ja-JP" sz="1625" b="1" dirty="0"/>
          </a:p>
          <a:p>
            <a:r>
              <a:rPr lang="ja-JP" altLang="en-US" sz="1950" b="1" dirty="0"/>
              <a:t>　「大阪が市民のために何をしてくれるか」ではなく</a:t>
            </a:r>
            <a:r>
              <a:rPr lang="ja-JP" altLang="en-US" sz="1950" b="1" dirty="0" smtClean="0"/>
              <a:t>、「</a:t>
            </a:r>
            <a:r>
              <a:rPr lang="ja-JP" altLang="en-US" sz="1950" b="1" dirty="0"/>
              <a:t>我々市民一人ひとり</a:t>
            </a:r>
            <a:r>
              <a:rPr lang="ja-JP" altLang="en-US" sz="1950" b="1" dirty="0" smtClean="0"/>
              <a:t>が</a:t>
            </a:r>
            <a:endParaRPr lang="en-US" altLang="ja-JP" sz="1950" b="1" dirty="0" smtClean="0"/>
          </a:p>
          <a:p>
            <a:r>
              <a:rPr lang="ja-JP" altLang="en-US" sz="1950" b="1" dirty="0" smtClean="0"/>
              <a:t>愛する大阪</a:t>
            </a:r>
            <a:r>
              <a:rPr lang="ja-JP" altLang="en-US" sz="1950" b="1" dirty="0"/>
              <a:t>のために何ができるか」</a:t>
            </a:r>
            <a:r>
              <a:rPr lang="ja-JP" altLang="en-US" sz="1950" dirty="0" smtClean="0"/>
              <a:t>が民</a:t>
            </a:r>
            <a:r>
              <a:rPr lang="ja-JP" altLang="en-US" sz="1950" dirty="0"/>
              <a:t>都・大阪の</a:t>
            </a:r>
            <a:r>
              <a:rPr lang="ja-JP" altLang="en-US" sz="1950" dirty="0" smtClean="0"/>
              <a:t>実現の</a:t>
            </a:r>
            <a:r>
              <a:rPr lang="ja-JP" altLang="en-US" sz="1950" dirty="0"/>
              <a:t>ために重要なのです。</a:t>
            </a:r>
            <a:endParaRPr lang="ja-JP" altLang="en-US" sz="2275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2918" y="114904"/>
            <a:ext cx="4191284" cy="1077020"/>
          </a:xfrm>
        </p:spPr>
        <p:txBody>
          <a:bodyPr>
            <a:normAutofit/>
          </a:bodyPr>
          <a:lstStyle/>
          <a:p>
            <a:r>
              <a:rPr lang="ja-JP" altLang="en-US" sz="2925" dirty="0"/>
              <a:t>民都・大阪とは・・・</a:t>
            </a:r>
          </a:p>
        </p:txBody>
      </p:sp>
    </p:spTree>
    <p:extLst>
      <p:ext uri="{BB962C8B-B14F-4D97-AF65-F5344CB8AC3E}">
        <p14:creationId xmlns:p14="http://schemas.microsoft.com/office/powerpoint/2010/main" val="144658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1038" y="70022"/>
            <a:ext cx="8543925" cy="1325563"/>
          </a:xfrm>
        </p:spPr>
        <p:txBody>
          <a:bodyPr/>
          <a:lstStyle/>
          <a:p>
            <a:pPr algn="ctr"/>
            <a:r>
              <a:rPr kumimoji="1" lang="ja-JP" altLang="en-US" dirty="0" smtClean="0"/>
              <a:t>５５年体制から市民社会へ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dirty="0"/>
          </a:p>
          <a:p>
            <a:pPr marL="0" indent="0" algn="ctr"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56444" y="2113569"/>
            <a:ext cx="1633241" cy="3174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63" dirty="0"/>
              <a:t>55</a:t>
            </a:r>
            <a:r>
              <a:rPr lang="ja-JP" altLang="en-US" sz="1463" dirty="0"/>
              <a:t>年体制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98330" y="2124196"/>
            <a:ext cx="1633241" cy="31745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63" dirty="0"/>
              <a:t>市民社会</a:t>
            </a:r>
          </a:p>
        </p:txBody>
      </p:sp>
      <p:sp>
        <p:nvSpPr>
          <p:cNvPr id="6" name="円/楕円 5"/>
          <p:cNvSpPr/>
          <p:nvPr/>
        </p:nvSpPr>
        <p:spPr>
          <a:xfrm>
            <a:off x="2088276" y="2761192"/>
            <a:ext cx="972625" cy="970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63" dirty="0"/>
              <a:t>政</a:t>
            </a:r>
          </a:p>
        </p:txBody>
      </p:sp>
      <p:sp>
        <p:nvSpPr>
          <p:cNvPr id="7" name="円/楕円 6"/>
          <p:cNvSpPr/>
          <p:nvPr/>
        </p:nvSpPr>
        <p:spPr>
          <a:xfrm>
            <a:off x="1115651" y="4269831"/>
            <a:ext cx="972625" cy="970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63" dirty="0"/>
              <a:t>財</a:t>
            </a:r>
          </a:p>
        </p:txBody>
      </p:sp>
      <p:sp>
        <p:nvSpPr>
          <p:cNvPr id="8" name="円/楕円 7"/>
          <p:cNvSpPr/>
          <p:nvPr/>
        </p:nvSpPr>
        <p:spPr>
          <a:xfrm>
            <a:off x="3060901" y="4278484"/>
            <a:ext cx="972625" cy="970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63" dirty="0"/>
              <a:t>官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060901" y="3621271"/>
            <a:ext cx="1633241" cy="3174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63" dirty="0"/>
              <a:t>人事・評価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706266" y="5099069"/>
            <a:ext cx="1633241" cy="3174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63" dirty="0"/>
              <a:t>監督・規制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36108" y="3642367"/>
            <a:ext cx="1633241" cy="3174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63" dirty="0"/>
              <a:t>金・票</a:t>
            </a:r>
          </a:p>
        </p:txBody>
      </p:sp>
      <p:sp>
        <p:nvSpPr>
          <p:cNvPr id="18" name="円/楕円 17"/>
          <p:cNvSpPr/>
          <p:nvPr/>
        </p:nvSpPr>
        <p:spPr>
          <a:xfrm>
            <a:off x="7378799" y="4269831"/>
            <a:ext cx="972625" cy="970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63" dirty="0"/>
              <a:t>行政</a:t>
            </a:r>
          </a:p>
        </p:txBody>
      </p:sp>
      <p:cxnSp>
        <p:nvCxnSpPr>
          <p:cNvPr id="20" name="直線コネクタ 19"/>
          <p:cNvCxnSpPr>
            <a:stCxn id="16" idx="3"/>
          </p:cNvCxnSpPr>
          <p:nvPr/>
        </p:nvCxnSpPr>
        <p:spPr>
          <a:xfrm flipH="1">
            <a:off x="6156497" y="3708491"/>
            <a:ext cx="392113" cy="62811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flipH="1">
            <a:off x="6383711" y="4778869"/>
            <a:ext cx="1048629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6098330" y="2599370"/>
            <a:ext cx="1633241" cy="3174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63" dirty="0"/>
              <a:t>社会参画意識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517617" y="5312910"/>
            <a:ext cx="2218864" cy="5425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63" dirty="0"/>
              <a:t>社会的存在意識（ＣＳＲ）</a:t>
            </a:r>
            <a:endParaRPr lang="en-US" altLang="ja-JP" sz="1463" dirty="0"/>
          </a:p>
          <a:p>
            <a:pPr algn="ctr"/>
            <a:r>
              <a:rPr lang="ja-JP" altLang="en-US" sz="1463" dirty="0"/>
              <a:t>企業市民意識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855306" y="5307224"/>
            <a:ext cx="2218864" cy="5425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63" dirty="0"/>
              <a:t>市民顧客意識</a:t>
            </a:r>
            <a:endParaRPr lang="en-US" altLang="ja-JP" sz="1463" dirty="0"/>
          </a:p>
          <a:p>
            <a:pPr algn="ctr"/>
            <a:r>
              <a:rPr lang="ja-JP" altLang="en-US" sz="1463" dirty="0"/>
              <a:t>経営感覚</a:t>
            </a:r>
            <a:endParaRPr lang="en-US" altLang="ja-JP" sz="1463" dirty="0"/>
          </a:p>
        </p:txBody>
      </p:sp>
      <p:sp>
        <p:nvSpPr>
          <p:cNvPr id="17" name="円/楕円 16"/>
          <p:cNvSpPr/>
          <p:nvPr/>
        </p:nvSpPr>
        <p:spPr>
          <a:xfrm>
            <a:off x="5433549" y="4293555"/>
            <a:ext cx="972625" cy="970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63" dirty="0"/>
              <a:t>企業</a:t>
            </a:r>
          </a:p>
        </p:txBody>
      </p:sp>
      <p:sp>
        <p:nvSpPr>
          <p:cNvPr id="16" name="円/楕円 15"/>
          <p:cNvSpPr/>
          <p:nvPr/>
        </p:nvSpPr>
        <p:spPr>
          <a:xfrm>
            <a:off x="6406174" y="2880010"/>
            <a:ext cx="972625" cy="970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63" dirty="0"/>
              <a:t>市民</a:t>
            </a:r>
          </a:p>
        </p:txBody>
      </p:sp>
      <p:cxnSp>
        <p:nvCxnSpPr>
          <p:cNvPr id="25" name="直線コネクタ 24"/>
          <p:cNvCxnSpPr>
            <a:stCxn id="16" idx="5"/>
          </p:cNvCxnSpPr>
          <p:nvPr/>
        </p:nvCxnSpPr>
        <p:spPr>
          <a:xfrm>
            <a:off x="7236361" y="3708491"/>
            <a:ext cx="391959" cy="62811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/>
          <p:cNvCxnSpPr/>
          <p:nvPr/>
        </p:nvCxnSpPr>
        <p:spPr>
          <a:xfrm flipH="1">
            <a:off x="1803359" y="3591367"/>
            <a:ext cx="427510" cy="702188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H="1">
            <a:off x="2088276" y="4726014"/>
            <a:ext cx="1048629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2816838" y="3631223"/>
            <a:ext cx="493740" cy="705378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178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山形 29"/>
          <p:cNvSpPr/>
          <p:nvPr/>
        </p:nvSpPr>
        <p:spPr>
          <a:xfrm>
            <a:off x="829662" y="953953"/>
            <a:ext cx="1613567" cy="52401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1" name="山形 50"/>
          <p:cNvSpPr/>
          <p:nvPr/>
        </p:nvSpPr>
        <p:spPr>
          <a:xfrm>
            <a:off x="4275567" y="960509"/>
            <a:ext cx="5607124" cy="52401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bg1"/>
              </a:solidFill>
            </a:endParaRPr>
          </a:p>
        </p:txBody>
      </p:sp>
      <p:sp>
        <p:nvSpPr>
          <p:cNvPr id="50" name="山形 49"/>
          <p:cNvSpPr/>
          <p:nvPr/>
        </p:nvSpPr>
        <p:spPr>
          <a:xfrm>
            <a:off x="2261209" y="957231"/>
            <a:ext cx="2196100" cy="524015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2363630" y="1771969"/>
            <a:ext cx="2442509" cy="977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38" dirty="0" smtClean="0">
                <a:solidFill>
                  <a:schemeClr val="tx1"/>
                </a:solidFill>
              </a:rPr>
              <a:t>（</a:t>
            </a:r>
            <a:r>
              <a:rPr lang="ja-JP" altLang="en-US" sz="1138" dirty="0">
                <a:solidFill>
                  <a:schemeClr val="tx1"/>
                </a:solidFill>
              </a:rPr>
              <a:t>１）人の基盤整備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（２）金の基盤整備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（３）情報の基盤整備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4238363" y="3805369"/>
            <a:ext cx="5537915" cy="184535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sz="975" dirty="0">
              <a:solidFill>
                <a:schemeClr val="tx1"/>
              </a:solidFill>
            </a:endParaRPr>
          </a:p>
          <a:p>
            <a:endParaRPr lang="en-US" altLang="ja-JP" sz="975" dirty="0">
              <a:solidFill>
                <a:schemeClr val="tx1"/>
              </a:solidFill>
            </a:endParaRPr>
          </a:p>
          <a:p>
            <a:endParaRPr lang="en-US" altLang="ja-JP" sz="975" dirty="0">
              <a:solidFill>
                <a:schemeClr val="tx1"/>
              </a:solidFill>
            </a:endParaRPr>
          </a:p>
          <a:p>
            <a:endParaRPr lang="en-US" altLang="ja-JP" sz="975" dirty="0">
              <a:solidFill>
                <a:schemeClr val="tx1"/>
              </a:solidFill>
            </a:endParaRPr>
          </a:p>
          <a:p>
            <a:endParaRPr lang="en-US" altLang="ja-JP" sz="975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（１</a:t>
            </a:r>
            <a:r>
              <a:rPr lang="ja-JP" altLang="en-US" sz="1138" dirty="0" smtClean="0">
                <a:solidFill>
                  <a:schemeClr val="tx1"/>
                </a:solidFill>
              </a:rPr>
              <a:t>）・</a:t>
            </a:r>
            <a:r>
              <a:rPr lang="ja-JP" altLang="en-US" sz="1138" dirty="0">
                <a:solidFill>
                  <a:schemeClr val="tx1"/>
                </a:solidFill>
              </a:rPr>
              <a:t>ソーシャルセクターと企業のマッチング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　　　</a:t>
            </a:r>
            <a:r>
              <a:rPr lang="ja-JP" altLang="en-US" sz="1138" dirty="0" smtClean="0">
                <a:solidFill>
                  <a:schemeClr val="tx1"/>
                </a:solidFill>
              </a:rPr>
              <a:t>ソーシャルセクター</a:t>
            </a:r>
            <a:r>
              <a:rPr lang="ja-JP" altLang="en-US" sz="1138" dirty="0">
                <a:solidFill>
                  <a:schemeClr val="tx1"/>
                </a:solidFill>
              </a:rPr>
              <a:t>の情報、ノウハウを企業活動に</a:t>
            </a:r>
            <a:r>
              <a:rPr lang="ja-JP" altLang="en-US" sz="1138" dirty="0" smtClean="0">
                <a:solidFill>
                  <a:schemeClr val="tx1"/>
                </a:solidFill>
              </a:rPr>
              <a:t>活かす 企業</a:t>
            </a:r>
            <a:r>
              <a:rPr lang="ja-JP" altLang="en-US" sz="1138" dirty="0">
                <a:solidFill>
                  <a:schemeClr val="tx1"/>
                </a:solidFill>
              </a:rPr>
              <a:t>の人材</a:t>
            </a:r>
            <a:r>
              <a:rPr lang="ja-JP" altLang="en-US" sz="1138" dirty="0" smtClean="0">
                <a:solidFill>
                  <a:schemeClr val="tx1"/>
                </a:solidFill>
              </a:rPr>
              <a:t>、資金、</a:t>
            </a:r>
            <a:endParaRPr lang="en-US" altLang="ja-JP" sz="1138" dirty="0" smtClean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</a:t>
            </a:r>
            <a:r>
              <a:rPr lang="ja-JP" altLang="en-US" sz="1138" dirty="0" smtClean="0">
                <a:solidFill>
                  <a:schemeClr val="tx1"/>
                </a:solidFill>
              </a:rPr>
              <a:t>　　　専門性</a:t>
            </a:r>
            <a:r>
              <a:rPr lang="ja-JP" altLang="en-US" sz="1138" dirty="0">
                <a:solidFill>
                  <a:schemeClr val="tx1"/>
                </a:solidFill>
              </a:rPr>
              <a:t>をソーシャルセクターの活動に</a:t>
            </a:r>
            <a:r>
              <a:rPr lang="ja-JP" altLang="en-US" sz="1138" dirty="0" smtClean="0">
                <a:solidFill>
                  <a:schemeClr val="tx1"/>
                </a:solidFill>
              </a:rPr>
              <a:t>活かす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　 </a:t>
            </a:r>
            <a:r>
              <a:rPr lang="ja-JP" altLang="en-US" sz="1138" dirty="0" smtClean="0">
                <a:solidFill>
                  <a:schemeClr val="tx1"/>
                </a:solidFill>
              </a:rPr>
              <a:t>・</a:t>
            </a:r>
            <a:r>
              <a:rPr lang="ja-JP" altLang="en-US" sz="1138" dirty="0">
                <a:solidFill>
                  <a:schemeClr val="tx1"/>
                </a:solidFill>
              </a:rPr>
              <a:t>ソーシャルセクターと行政のマッチング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　　　</a:t>
            </a:r>
            <a:r>
              <a:rPr lang="ja-JP" altLang="en-US" sz="1138" dirty="0" smtClean="0">
                <a:solidFill>
                  <a:schemeClr val="tx1"/>
                </a:solidFill>
              </a:rPr>
              <a:t>行政</a:t>
            </a:r>
            <a:r>
              <a:rPr lang="ja-JP" altLang="en-US" sz="1138" dirty="0">
                <a:solidFill>
                  <a:schemeClr val="tx1"/>
                </a:solidFill>
              </a:rPr>
              <a:t>の業務をソーシャルセクターが代</a:t>
            </a:r>
            <a:r>
              <a:rPr lang="ja-JP" altLang="en-US" sz="975" dirty="0">
                <a:solidFill>
                  <a:schemeClr val="tx1"/>
                </a:solidFill>
              </a:rPr>
              <a:t>行する。（例：指定管理）</a:t>
            </a:r>
            <a:endParaRPr lang="en-US" altLang="ja-JP" sz="975" dirty="0">
              <a:solidFill>
                <a:schemeClr val="tx1"/>
              </a:solidFill>
            </a:endParaRPr>
          </a:p>
          <a:p>
            <a:r>
              <a:rPr lang="ja-JP" altLang="en-US" sz="975" dirty="0">
                <a:solidFill>
                  <a:schemeClr val="tx1"/>
                </a:solidFill>
              </a:rPr>
              <a:t>　　</a:t>
            </a:r>
            <a:r>
              <a:rPr lang="ja-JP" altLang="en-US" sz="975" dirty="0" smtClean="0">
                <a:solidFill>
                  <a:schemeClr val="tx1"/>
                </a:solidFill>
              </a:rPr>
              <a:t> ・</a:t>
            </a:r>
            <a:r>
              <a:rPr lang="ja-JP" altLang="en-US" sz="1138" dirty="0">
                <a:solidFill>
                  <a:schemeClr val="tx1"/>
                </a:solidFill>
              </a:rPr>
              <a:t>企業と行政の橋渡しをソーシャルセクターがする。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 smtClean="0">
                <a:solidFill>
                  <a:schemeClr val="tx1"/>
                </a:solidFill>
              </a:rPr>
              <a:t>（</a:t>
            </a:r>
            <a:r>
              <a:rPr lang="ja-JP" altLang="en-US" sz="1138" dirty="0">
                <a:solidFill>
                  <a:schemeClr val="tx1"/>
                </a:solidFill>
              </a:rPr>
              <a:t>２</a:t>
            </a:r>
            <a:r>
              <a:rPr lang="ja-JP" altLang="en-US" sz="1138" dirty="0" smtClean="0">
                <a:solidFill>
                  <a:schemeClr val="tx1"/>
                </a:solidFill>
              </a:rPr>
              <a:t>）・クラウドネットワーク</a:t>
            </a:r>
            <a:r>
              <a:rPr lang="ja-JP" altLang="en-US" sz="1138" dirty="0">
                <a:solidFill>
                  <a:schemeClr val="tx1"/>
                </a:solidFill>
              </a:rPr>
              <a:t>の構築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　　　個人、ＮＰＯ、非営利法人、士業、ＳＢ、金融機関、株式会社、などの企業</a:t>
            </a:r>
            <a:r>
              <a:rPr lang="ja-JP" altLang="en-US" sz="1138" dirty="0" smtClean="0">
                <a:solidFill>
                  <a:schemeClr val="tx1"/>
                </a:solidFill>
              </a:rPr>
              <a:t>、</a:t>
            </a:r>
            <a:endParaRPr lang="en-US" altLang="ja-JP" sz="1138" dirty="0" smtClean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</a:t>
            </a:r>
            <a:r>
              <a:rPr lang="ja-JP" altLang="en-US" sz="1138" dirty="0" smtClean="0">
                <a:solidFill>
                  <a:schemeClr val="tx1"/>
                </a:solidFill>
              </a:rPr>
              <a:t>　　   教育機関</a:t>
            </a:r>
            <a:r>
              <a:rPr lang="ja-JP" altLang="en-US" sz="1138" dirty="0">
                <a:solidFill>
                  <a:schemeClr val="tx1"/>
                </a:solidFill>
              </a:rPr>
              <a:t>、行政、官庁、海外などあらゆる人や組織のネットワーク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975" dirty="0">
                <a:solidFill>
                  <a:schemeClr val="tx1"/>
                </a:solidFill>
              </a:rPr>
              <a:t>　　　　　</a:t>
            </a:r>
            <a:endParaRPr lang="en-US" altLang="ja-JP" sz="975" dirty="0">
              <a:solidFill>
                <a:schemeClr val="tx1"/>
              </a:solidFill>
            </a:endParaRPr>
          </a:p>
          <a:p>
            <a:endParaRPr lang="en-US" altLang="ja-JP" sz="975" dirty="0">
              <a:solidFill>
                <a:schemeClr val="tx1"/>
              </a:solidFill>
            </a:endParaRPr>
          </a:p>
          <a:p>
            <a:endParaRPr lang="en-US" altLang="ja-JP" sz="975" dirty="0">
              <a:solidFill>
                <a:schemeClr val="tx1"/>
              </a:solidFill>
            </a:endParaRPr>
          </a:p>
          <a:p>
            <a:endParaRPr lang="en-US" altLang="ja-JP" sz="975" dirty="0">
              <a:solidFill>
                <a:schemeClr val="tx1"/>
              </a:solidFill>
            </a:endParaRPr>
          </a:p>
          <a:p>
            <a:endParaRPr lang="en-US" altLang="ja-JP" sz="975" dirty="0">
              <a:solidFill>
                <a:schemeClr val="tx1"/>
              </a:solidFill>
            </a:endParaRPr>
          </a:p>
          <a:p>
            <a:endParaRPr lang="en-US" altLang="ja-JP" sz="975" dirty="0">
              <a:solidFill>
                <a:schemeClr val="tx1"/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4289572" y="5638780"/>
            <a:ext cx="5807465" cy="106823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38" dirty="0" smtClean="0">
                <a:solidFill>
                  <a:schemeClr val="tx1"/>
                </a:solidFill>
              </a:rPr>
              <a:t>（１）</a:t>
            </a:r>
            <a:r>
              <a:rPr lang="en-US" altLang="ja-JP" sz="1138" dirty="0" smtClean="0">
                <a:solidFill>
                  <a:schemeClr val="tx1"/>
                </a:solidFill>
              </a:rPr>
              <a:t>-</a:t>
            </a:r>
            <a:r>
              <a:rPr lang="ja-JP" altLang="en-US" sz="1138" dirty="0" smtClean="0">
                <a:solidFill>
                  <a:schemeClr val="tx1"/>
                </a:solidFill>
              </a:rPr>
              <a:t>（ａ）ソーシャルセクターのプロフェッショナル人材育成</a:t>
            </a:r>
            <a:endParaRPr lang="en-US" altLang="ja-JP" sz="1138" dirty="0" smtClean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</a:t>
            </a:r>
            <a:r>
              <a:rPr lang="ja-JP" altLang="en-US" sz="1138" dirty="0" smtClean="0">
                <a:solidFill>
                  <a:schemeClr val="tx1"/>
                </a:solidFill>
              </a:rPr>
              <a:t>　　（ｂ）インターンシップなど人材の研修</a:t>
            </a:r>
            <a:endParaRPr lang="en-US" altLang="ja-JP" sz="1138" dirty="0" smtClean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</a:t>
            </a:r>
            <a:r>
              <a:rPr lang="ja-JP" altLang="en-US" sz="1138" dirty="0" smtClean="0">
                <a:solidFill>
                  <a:schemeClr val="tx1"/>
                </a:solidFill>
              </a:rPr>
              <a:t>　　（ｃ）教育機関とのコラボレーション</a:t>
            </a:r>
            <a:endParaRPr lang="en-US" altLang="ja-JP" sz="1138" dirty="0" smtClean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</a:t>
            </a:r>
            <a:r>
              <a:rPr lang="ja-JP" altLang="en-US" sz="1138" dirty="0" smtClean="0">
                <a:solidFill>
                  <a:schemeClr val="tx1"/>
                </a:solidFill>
              </a:rPr>
              <a:t>　　（ｄ）ＳＮＳを通じた情報発信</a:t>
            </a:r>
            <a:endParaRPr lang="en-US" altLang="ja-JP" sz="1138" dirty="0" smtClean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</a:t>
            </a:r>
            <a:r>
              <a:rPr lang="ja-JP" altLang="en-US" sz="1138" dirty="0" smtClean="0">
                <a:solidFill>
                  <a:schemeClr val="tx1"/>
                </a:solidFill>
              </a:rPr>
              <a:t>　　（</a:t>
            </a:r>
            <a:r>
              <a:rPr lang="en-US" altLang="ja-JP" sz="1138" dirty="0" smtClean="0">
                <a:solidFill>
                  <a:schemeClr val="tx1"/>
                </a:solidFill>
              </a:rPr>
              <a:t>e</a:t>
            </a:r>
            <a:r>
              <a:rPr lang="ja-JP" altLang="en-US" sz="1138" dirty="0" smtClean="0">
                <a:solidFill>
                  <a:schemeClr val="tx1"/>
                </a:solidFill>
              </a:rPr>
              <a:t>）職業としてのソーシャルセクター分野の確立</a:t>
            </a:r>
            <a:endParaRPr lang="en-US" altLang="ja-JP" sz="1138" dirty="0">
              <a:solidFill>
                <a:schemeClr val="tx1"/>
              </a:solidFill>
            </a:endParaRPr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105973" y="235725"/>
            <a:ext cx="9628258" cy="502276"/>
          </a:xfrm>
        </p:spPr>
        <p:txBody>
          <a:bodyPr>
            <a:normAutofit/>
          </a:bodyPr>
          <a:lstStyle/>
          <a:p>
            <a:r>
              <a:rPr lang="ja-JP" altLang="en-US" sz="2275" b="1" dirty="0"/>
              <a:t>Ｖｉｓｉｏｎ（めざすもの）からＴａｃｔｉｃｓ（戦術）へ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2309245" y="3749069"/>
            <a:ext cx="1735907" cy="96973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38" dirty="0" smtClean="0">
                <a:solidFill>
                  <a:schemeClr val="tx1"/>
                </a:solidFill>
              </a:rPr>
              <a:t>（</a:t>
            </a:r>
            <a:r>
              <a:rPr lang="ja-JP" altLang="en-US" sz="1138" dirty="0">
                <a:solidFill>
                  <a:schemeClr val="tx1"/>
                </a:solidFill>
              </a:rPr>
              <a:t>１）市民、企業、行政</a:t>
            </a:r>
            <a:r>
              <a:rPr lang="ja-JP" altLang="en-US" sz="1138" dirty="0" smtClean="0">
                <a:solidFill>
                  <a:schemeClr val="tx1"/>
                </a:solidFill>
              </a:rPr>
              <a:t>の</a:t>
            </a:r>
            <a:endParaRPr lang="en-US" altLang="ja-JP" sz="1138" dirty="0" smtClean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</a:t>
            </a:r>
            <a:r>
              <a:rPr lang="ja-JP" altLang="en-US" sz="1138" dirty="0" smtClean="0">
                <a:solidFill>
                  <a:schemeClr val="tx1"/>
                </a:solidFill>
              </a:rPr>
              <a:t>　ネットワーク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（２）異分野、異業種</a:t>
            </a:r>
            <a:r>
              <a:rPr lang="ja-JP" altLang="en-US" sz="1138" dirty="0" smtClean="0">
                <a:solidFill>
                  <a:schemeClr val="tx1"/>
                </a:solidFill>
              </a:rPr>
              <a:t>の</a:t>
            </a:r>
            <a:endParaRPr lang="en-US" altLang="ja-JP" sz="1138" dirty="0" smtClean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</a:t>
            </a:r>
            <a:r>
              <a:rPr lang="ja-JP" altLang="en-US" sz="1138" dirty="0" smtClean="0">
                <a:solidFill>
                  <a:schemeClr val="tx1"/>
                </a:solidFill>
              </a:rPr>
              <a:t>　ネットワーク</a:t>
            </a:r>
            <a:endParaRPr lang="ja-JP" altLang="en-US" sz="1138" dirty="0">
              <a:solidFill>
                <a:schemeClr val="tx1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4238363" y="1707508"/>
            <a:ext cx="5537915" cy="215615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38" dirty="0">
                <a:solidFill>
                  <a:schemeClr val="tx1"/>
                </a:solidFill>
              </a:rPr>
              <a:t>（１）</a:t>
            </a:r>
            <a:r>
              <a:rPr lang="en-US" altLang="ja-JP" sz="1138" dirty="0">
                <a:solidFill>
                  <a:schemeClr val="tx1"/>
                </a:solidFill>
              </a:rPr>
              <a:t>-</a:t>
            </a:r>
            <a:r>
              <a:rPr lang="ja-JP" altLang="en-US" sz="1138" dirty="0">
                <a:solidFill>
                  <a:schemeClr val="tx1"/>
                </a:solidFill>
              </a:rPr>
              <a:t>（ａ）人の教育、研修、交流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　   （ｂ）就業の環境整備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  　 （</a:t>
            </a:r>
            <a:r>
              <a:rPr lang="en-US" altLang="ja-JP" sz="1138" dirty="0">
                <a:solidFill>
                  <a:schemeClr val="tx1"/>
                </a:solidFill>
              </a:rPr>
              <a:t>c</a:t>
            </a:r>
            <a:r>
              <a:rPr lang="ja-JP" altLang="en-US" sz="1138" dirty="0">
                <a:solidFill>
                  <a:schemeClr val="tx1"/>
                </a:solidFill>
              </a:rPr>
              <a:t>）多様な人材のネットワークの構築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（２）</a:t>
            </a:r>
            <a:r>
              <a:rPr lang="en-US" altLang="ja-JP" sz="1138" dirty="0">
                <a:solidFill>
                  <a:schemeClr val="tx1"/>
                </a:solidFill>
              </a:rPr>
              <a:t>-</a:t>
            </a:r>
            <a:r>
              <a:rPr lang="ja-JP" altLang="en-US" sz="1138" dirty="0">
                <a:solidFill>
                  <a:schemeClr val="tx1"/>
                </a:solidFill>
              </a:rPr>
              <a:t>（ａ）資金循環のシステムの基盤整備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　　　（休眠預金、ふるさと納税、遺贈、クラウドファンディング、企業・財団の資金等）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en-US" altLang="ja-JP" sz="1138" dirty="0">
                <a:solidFill>
                  <a:schemeClr val="tx1"/>
                </a:solidFill>
              </a:rPr>
              <a:t>         </a:t>
            </a:r>
            <a:r>
              <a:rPr lang="ja-JP" altLang="en-US" sz="1138" dirty="0">
                <a:solidFill>
                  <a:schemeClr val="tx1"/>
                </a:solidFill>
              </a:rPr>
              <a:t>（ｂ）寄付文化の醸成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　　　（ｃ）法整備、規制緩和、政策</a:t>
            </a:r>
            <a:endParaRPr lang="en-US" altLang="ja-JP" sz="1138" dirty="0">
              <a:solidFill>
                <a:schemeClr val="tx1"/>
              </a:solidFill>
            </a:endParaRPr>
          </a:p>
          <a:p>
            <a:r>
              <a:rPr lang="ja-JP" altLang="en-US" sz="1138" dirty="0">
                <a:solidFill>
                  <a:schemeClr val="tx1"/>
                </a:solidFill>
              </a:rPr>
              <a:t>（３）</a:t>
            </a:r>
            <a:r>
              <a:rPr lang="en-US" altLang="ja-JP" sz="1138" dirty="0">
                <a:solidFill>
                  <a:schemeClr val="tx1"/>
                </a:solidFill>
              </a:rPr>
              <a:t>-</a:t>
            </a:r>
            <a:r>
              <a:rPr lang="ja-JP" altLang="en-US" sz="1138" dirty="0">
                <a:solidFill>
                  <a:schemeClr val="tx1"/>
                </a:solidFill>
              </a:rPr>
              <a:t>（ａ）ＩＴの活用（経営管理、広報、ＰＲ、ネットワーク等）</a:t>
            </a:r>
            <a:endParaRPr lang="en-US" altLang="ja-JP" sz="1138" dirty="0">
              <a:solidFill>
                <a:schemeClr val="tx1"/>
              </a:solidFill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2297718" y="5340334"/>
            <a:ext cx="1636835" cy="9470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38" dirty="0" smtClean="0">
                <a:solidFill>
                  <a:schemeClr val="tx1"/>
                </a:solidFill>
              </a:rPr>
              <a:t>（１</a:t>
            </a:r>
            <a:r>
              <a:rPr lang="ja-JP" altLang="en-US" sz="1138" dirty="0">
                <a:solidFill>
                  <a:schemeClr val="tx1"/>
                </a:solidFill>
              </a:rPr>
              <a:t>）教育、啓発、広報</a:t>
            </a:r>
            <a:endParaRPr lang="en-US" altLang="ja-JP" sz="1138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895753" y="1688049"/>
            <a:ext cx="1138714" cy="977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①社会基盤　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の整備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843592" y="3595127"/>
            <a:ext cx="1243036" cy="977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②ネットワーク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の構築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945049" y="5405690"/>
            <a:ext cx="1138714" cy="9771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③意識の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</a:rPr>
              <a:t>醸成、啓発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二等辺三角形 26"/>
          <p:cNvSpPr/>
          <p:nvPr/>
        </p:nvSpPr>
        <p:spPr>
          <a:xfrm rot="5400000">
            <a:off x="1981590" y="2031804"/>
            <a:ext cx="334851" cy="2243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二等辺三角形 40"/>
          <p:cNvSpPr/>
          <p:nvPr/>
        </p:nvSpPr>
        <p:spPr>
          <a:xfrm rot="5400000">
            <a:off x="1979235" y="3924456"/>
            <a:ext cx="334851" cy="2243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二等辺三角形 41"/>
          <p:cNvSpPr/>
          <p:nvPr/>
        </p:nvSpPr>
        <p:spPr>
          <a:xfrm rot="5400000">
            <a:off x="1962230" y="5701678"/>
            <a:ext cx="334851" cy="2243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二等辺三角形 42"/>
          <p:cNvSpPr/>
          <p:nvPr/>
        </p:nvSpPr>
        <p:spPr>
          <a:xfrm rot="5400000">
            <a:off x="3931960" y="2064409"/>
            <a:ext cx="334851" cy="2243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二等辺三角形 43"/>
          <p:cNvSpPr/>
          <p:nvPr/>
        </p:nvSpPr>
        <p:spPr>
          <a:xfrm rot="5400000">
            <a:off x="3954749" y="3895539"/>
            <a:ext cx="334851" cy="2243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二等辺三角形 44"/>
          <p:cNvSpPr/>
          <p:nvPr/>
        </p:nvSpPr>
        <p:spPr>
          <a:xfrm rot="5400000">
            <a:off x="3932895" y="5701678"/>
            <a:ext cx="334851" cy="2243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100019" y="970139"/>
            <a:ext cx="1154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</a:rPr>
              <a:t>Ｏｂｊｅｃｔｉｖｅｓ（目的）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2707788" y="965289"/>
            <a:ext cx="1154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</a:rPr>
              <a:t>Ｓｔｒａｔｅｇ</a:t>
            </a:r>
            <a:r>
              <a:rPr lang="ja-JP" altLang="en-US" sz="1400" b="1" dirty="0">
                <a:solidFill>
                  <a:schemeClr val="bg1"/>
                </a:solidFill>
              </a:rPr>
              <a:t>ｙ</a:t>
            </a:r>
            <a:r>
              <a:rPr kumimoji="1" lang="ja-JP" altLang="en-US" sz="1400" b="1" dirty="0" smtClean="0">
                <a:solidFill>
                  <a:schemeClr val="bg1"/>
                </a:solidFill>
              </a:rPr>
              <a:t>（戦略）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129570" y="987141"/>
            <a:ext cx="1154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</a:rPr>
              <a:t>Ｔａｃｔｉｃｓ</a:t>
            </a:r>
            <a:endParaRPr lang="en-US" altLang="ja-JP" sz="14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</a:rPr>
              <a:t>（戦術）</a:t>
            </a:r>
            <a:endParaRPr kumimoji="1" lang="ja-JP" altLang="en-US" sz="1400" b="1" dirty="0">
              <a:solidFill>
                <a:schemeClr val="bg1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27227" y="1707508"/>
            <a:ext cx="1006459" cy="51216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2323072" y="1723152"/>
            <a:ext cx="1586128" cy="51060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4289572" y="1730616"/>
            <a:ext cx="5444659" cy="50985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-67824" y="891783"/>
            <a:ext cx="11545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1400" b="1" dirty="0" smtClean="0">
              <a:solidFill>
                <a:schemeClr val="bg1"/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95248" y="1707507"/>
            <a:ext cx="571342" cy="505285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Rtl" rtlCol="0" anchor="ctr"/>
          <a:lstStyle/>
          <a:p>
            <a:pPr algn="ctr"/>
            <a:r>
              <a:rPr lang="ja-JP" altLang="en-US" sz="1400" b="1" dirty="0" smtClean="0">
                <a:latin typeface="+mn-ea"/>
              </a:rPr>
              <a:t>民都・大阪の実現</a:t>
            </a:r>
            <a:endParaRPr kumimoji="1" lang="ja-JP" altLang="en-US" sz="1400" b="1" dirty="0">
              <a:latin typeface="+mn-ea"/>
            </a:endParaRPr>
          </a:p>
        </p:txBody>
      </p:sp>
      <p:sp>
        <p:nvSpPr>
          <p:cNvPr id="5" name="ホームベース 4"/>
          <p:cNvSpPr/>
          <p:nvPr/>
        </p:nvSpPr>
        <p:spPr>
          <a:xfrm>
            <a:off x="0" y="940358"/>
            <a:ext cx="1010751" cy="5441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b="1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-67824" y="984174"/>
            <a:ext cx="115458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</a:rPr>
              <a:t>Ｖｉｓ</a:t>
            </a:r>
            <a:r>
              <a:rPr lang="en-US" altLang="ja-JP" sz="1400" b="1" dirty="0" err="1" smtClean="0">
                <a:solidFill>
                  <a:schemeClr val="bg1"/>
                </a:solidFill>
              </a:rPr>
              <a:t>i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ｏｎ</a:t>
            </a:r>
            <a:endParaRPr lang="en-US" altLang="ja-JP" sz="1400" b="1" dirty="0" smtClean="0">
              <a:solidFill>
                <a:schemeClr val="bg1"/>
              </a:solidFill>
            </a:endParaRPr>
          </a:p>
          <a:p>
            <a:r>
              <a:rPr kumimoji="1" lang="ja-JP" altLang="en-US" sz="1200" b="1" dirty="0" smtClean="0">
                <a:solidFill>
                  <a:schemeClr val="bg1"/>
                </a:solidFill>
              </a:rPr>
              <a:t>（</a:t>
            </a:r>
            <a:r>
              <a:rPr lang="ja-JP" altLang="en-US" sz="1200" b="1" dirty="0" smtClean="0">
                <a:solidFill>
                  <a:schemeClr val="bg1"/>
                </a:solidFill>
              </a:rPr>
              <a:t>めざすも</a:t>
            </a:r>
            <a:r>
              <a:rPr lang="ja-JP" altLang="en-US" sz="1200" b="1" dirty="0">
                <a:solidFill>
                  <a:schemeClr val="bg1"/>
                </a:solidFill>
              </a:rPr>
              <a:t>の</a:t>
            </a:r>
            <a:r>
              <a:rPr kumimoji="1" lang="ja-JP" altLang="en-US" sz="1200" b="1" dirty="0" smtClean="0">
                <a:solidFill>
                  <a:schemeClr val="bg1"/>
                </a:solidFill>
              </a:rPr>
              <a:t>）</a:t>
            </a:r>
            <a:endParaRPr kumimoji="1" lang="ja-JP" altLang="en-US" sz="1200" b="1" dirty="0">
              <a:solidFill>
                <a:schemeClr val="bg1"/>
              </a:solidFill>
            </a:endParaRPr>
          </a:p>
        </p:txBody>
      </p:sp>
      <p:sp>
        <p:nvSpPr>
          <p:cNvPr id="35" name="二等辺三角形 34"/>
          <p:cNvSpPr/>
          <p:nvPr/>
        </p:nvSpPr>
        <p:spPr>
          <a:xfrm rot="5400000">
            <a:off x="631007" y="3938404"/>
            <a:ext cx="334851" cy="19572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55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353</TotalTime>
  <Words>186</Words>
  <Application>Microsoft Office PowerPoint</Application>
  <PresentationFormat>A4 210 x 297 mm</PresentationFormat>
  <Paragraphs>91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Meiryo UI</vt:lpstr>
      <vt:lpstr>ＭＳ Ｐゴシック</vt:lpstr>
      <vt:lpstr>ＭＳ 明朝</vt:lpstr>
      <vt:lpstr>Arial</vt:lpstr>
      <vt:lpstr>Calibri</vt:lpstr>
      <vt:lpstr>Calibri Light</vt:lpstr>
      <vt:lpstr>Times New Roman</vt:lpstr>
      <vt:lpstr>Office テーマ</vt:lpstr>
      <vt:lpstr> 「民都・大阪」の実現に向けて </vt:lpstr>
      <vt:lpstr>民都・大阪とは・・・</vt:lpstr>
      <vt:lpstr>５５年体制から市民社会へ</vt:lpstr>
      <vt:lpstr>Ｖｉｓｉｏｎ（めざすもの）からＴａｃｔｉｃｓ（戦術）へ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cp:lastPrinted>2018-12-05T04:30:33Z</cp:lastPrinted>
  <dcterms:created xsi:type="dcterms:W3CDTF">2018-11-30T08:52:43Z</dcterms:created>
  <dcterms:modified xsi:type="dcterms:W3CDTF">2019-01-15T03:09:03Z</dcterms:modified>
</cp:coreProperties>
</file>