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7"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72"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841E19B-46F0-731A-79C0-F55507030944}"/>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2A6A4EF4-74BC-F06A-2DE1-9A28970039C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01A804B1-BB67-E190-1245-CEAE15E0203B}"/>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5" name="フッター プレースホルダー 4">
            <a:extLst>
              <a:ext uri="{FF2B5EF4-FFF2-40B4-BE49-F238E27FC236}">
                <a16:creationId xmlns:a16="http://schemas.microsoft.com/office/drawing/2014/main" id="{4B2ED906-4B49-4DAC-90D5-66286A87BFF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9236445-4D09-0486-4A31-57FB2086E2E8}"/>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11618711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9AC2987-8E20-A6D5-B922-536F8F7DF73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4CF0B6B-17F8-25D9-C17C-D3E3AF5FADAC}"/>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901050E-7DDD-F2AC-BDB8-4DB875055BD6}"/>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5" name="フッター プレースホルダー 4">
            <a:extLst>
              <a:ext uri="{FF2B5EF4-FFF2-40B4-BE49-F238E27FC236}">
                <a16:creationId xmlns:a16="http://schemas.microsoft.com/office/drawing/2014/main" id="{06547909-7215-D9E8-C15B-8DB27800CD8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D54F383D-D1D6-441E-B868-806641A59FDC}"/>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33610755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A3CEE30-C6E4-17A6-A074-689849F441D2}"/>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B562F7F0-AA1F-4056-442A-0A643583BB9B}"/>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D9A6A97-42F8-1DB4-FC14-CC12B18BA7EC}"/>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5" name="フッター プレースホルダー 4">
            <a:extLst>
              <a:ext uri="{FF2B5EF4-FFF2-40B4-BE49-F238E27FC236}">
                <a16:creationId xmlns:a16="http://schemas.microsoft.com/office/drawing/2014/main" id="{4908CDBD-0E2B-8997-5AB6-7ADC24E97C5B}"/>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9535D76-9E2D-D767-7870-B2278AF25AE9}"/>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18505445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078C8C8-528C-594F-2011-EAD7F57065E8}"/>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584758D-2E48-03FF-8B9D-CA01845E1A47}"/>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CC033043-A310-94EF-2759-FD6EAF24BCC7}"/>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5" name="フッター プレースホルダー 4">
            <a:extLst>
              <a:ext uri="{FF2B5EF4-FFF2-40B4-BE49-F238E27FC236}">
                <a16:creationId xmlns:a16="http://schemas.microsoft.com/office/drawing/2014/main" id="{463A45C0-26D8-4A7D-B2E3-EF7FA33A6AB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3DB51CCB-962E-C1B3-7FD2-3AD632024BE8}"/>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198642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304DE13-C39D-9900-6AA5-95CB387CAC9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5263013-4F5B-E2D7-E0C0-F6E1110A6E6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1E37C230-FC83-CDA1-7E53-2BDB247AD5CD}"/>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5" name="フッター プレースホルダー 4">
            <a:extLst>
              <a:ext uri="{FF2B5EF4-FFF2-40B4-BE49-F238E27FC236}">
                <a16:creationId xmlns:a16="http://schemas.microsoft.com/office/drawing/2014/main" id="{181B1E79-437A-33C7-2053-76BD613F760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4E2C1B2B-C46D-3ACD-D921-C7F27D603B98}"/>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42935625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0A6E297-DFB3-2F9F-0E63-4D77FBA906C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C52813FC-71D4-1553-BE5E-B780D5B644D6}"/>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79B2C440-3924-5C6F-2DAF-F6F43F9663C7}"/>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3FF89215-3DD7-28A7-B4CA-EBD37C714DBE}"/>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6" name="フッター プレースホルダー 5">
            <a:extLst>
              <a:ext uri="{FF2B5EF4-FFF2-40B4-BE49-F238E27FC236}">
                <a16:creationId xmlns:a16="http://schemas.microsoft.com/office/drawing/2014/main" id="{DA1BD66F-1714-34E7-51E7-931E6CE6927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0811B4D-AE9B-35DE-28A5-B3D87E340D90}"/>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38558953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0479D2C-D4EC-5C42-0EB4-47AAC49A4A93}"/>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00CAEA14-2018-E669-5EAB-DD4D7060370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BF82E3E9-4EEC-01EF-E1AC-BEDA69BEC621}"/>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6B7520A-9FF0-7CA0-1CD8-519DE562C1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B0D69F20-670D-D060-753C-D8924A627D3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8C472E8-DCF9-3767-9826-BBF2B0D82724}"/>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8" name="フッター プレースホルダー 7">
            <a:extLst>
              <a:ext uri="{FF2B5EF4-FFF2-40B4-BE49-F238E27FC236}">
                <a16:creationId xmlns:a16="http://schemas.microsoft.com/office/drawing/2014/main" id="{7B038399-4722-1617-2E48-1FF17626C105}"/>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7B7877A8-A06E-DA4D-5E3D-C529E857233B}"/>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30618094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758E006-146F-AC61-7CE6-A9AA3454827D}"/>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876A915E-903D-3849-5480-E29F5DF2ACEB}"/>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4" name="フッター プレースホルダー 3">
            <a:extLst>
              <a:ext uri="{FF2B5EF4-FFF2-40B4-BE49-F238E27FC236}">
                <a16:creationId xmlns:a16="http://schemas.microsoft.com/office/drawing/2014/main" id="{ADFBC11B-6578-B08D-3F88-5DB0E6353081}"/>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414DA6CA-B426-FA18-1C04-9B77F860FE35}"/>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42081367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E8D019F-9BFA-68EE-0A04-9DBCC2CADFC9}"/>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3" name="フッター プレースホルダー 2">
            <a:extLst>
              <a:ext uri="{FF2B5EF4-FFF2-40B4-BE49-F238E27FC236}">
                <a16:creationId xmlns:a16="http://schemas.microsoft.com/office/drawing/2014/main" id="{F4D5CF16-887C-2B40-53C3-BE9E0B2568DA}"/>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113842F5-5FE3-4E65-D56B-51FBBD63A418}"/>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2762086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75B5E1-7314-5B28-53E5-25BD4DADF2C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9A7D5DD3-6482-6BD4-E9CD-D5951070EF2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0D957C82-B588-15BA-16B8-97C7A4950E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2ED9D3BC-94DF-74E5-6DA6-17398B9E5B5D}"/>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6" name="フッター プレースホルダー 5">
            <a:extLst>
              <a:ext uri="{FF2B5EF4-FFF2-40B4-BE49-F238E27FC236}">
                <a16:creationId xmlns:a16="http://schemas.microsoft.com/office/drawing/2014/main" id="{FEDBE0F0-D56E-B43E-676F-2348C4085001}"/>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D2A3426B-5B05-A4DD-05DD-55794FE9EC4E}"/>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1271131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A9B998D-6C2C-C429-1182-9A514DA11FF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2911D5A-1B07-4430-F615-1A055C4BCF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B18BA46-058D-5ADE-AAE9-0FD13ED88E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72609C9A-3B5F-771A-A8D6-B221240D28A1}"/>
              </a:ext>
            </a:extLst>
          </p:cNvPr>
          <p:cNvSpPr>
            <a:spLocks noGrp="1"/>
          </p:cNvSpPr>
          <p:nvPr>
            <p:ph type="dt" sz="half" idx="10"/>
          </p:nvPr>
        </p:nvSpPr>
        <p:spPr/>
        <p:txBody>
          <a:bodyPr/>
          <a:lstStyle/>
          <a:p>
            <a:fld id="{63433390-7994-45E9-9162-2DCB9656C423}" type="datetimeFigureOut">
              <a:rPr kumimoji="1" lang="ja-JP" altLang="en-US" smtClean="0"/>
              <a:t>2022/10/20</a:t>
            </a:fld>
            <a:endParaRPr kumimoji="1" lang="ja-JP" altLang="en-US"/>
          </a:p>
        </p:txBody>
      </p:sp>
      <p:sp>
        <p:nvSpPr>
          <p:cNvPr id="6" name="フッター プレースホルダー 5">
            <a:extLst>
              <a:ext uri="{FF2B5EF4-FFF2-40B4-BE49-F238E27FC236}">
                <a16:creationId xmlns:a16="http://schemas.microsoft.com/office/drawing/2014/main" id="{EB7B897A-E917-0271-C97E-1ED1B6DBACCA}"/>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41CF661-1AE5-86DC-6F38-C4C6026AE960}"/>
              </a:ext>
            </a:extLst>
          </p:cNvPr>
          <p:cNvSpPr>
            <a:spLocks noGrp="1"/>
          </p:cNvSpPr>
          <p:nvPr>
            <p:ph type="sldNum" sz="quarter" idx="12"/>
          </p:nvPr>
        </p:nvSpPr>
        <p:spPr/>
        <p:txBody>
          <a:body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1637350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83AF0130-DCC9-7B88-4D03-A272BA73F9B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F81209F-DFF5-4F14-F6A3-B04C797C982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0800AE50-61F1-2176-B724-61D48F8862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433390-7994-45E9-9162-2DCB9656C423}" type="datetimeFigureOut">
              <a:rPr kumimoji="1" lang="ja-JP" altLang="en-US" smtClean="0"/>
              <a:t>2022/10/20</a:t>
            </a:fld>
            <a:endParaRPr kumimoji="1" lang="ja-JP" altLang="en-US"/>
          </a:p>
        </p:txBody>
      </p:sp>
      <p:sp>
        <p:nvSpPr>
          <p:cNvPr id="5" name="フッター プレースホルダー 4">
            <a:extLst>
              <a:ext uri="{FF2B5EF4-FFF2-40B4-BE49-F238E27FC236}">
                <a16:creationId xmlns:a16="http://schemas.microsoft.com/office/drawing/2014/main" id="{9728989A-B426-95D3-0729-66123FB8E44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8B9E434E-35AC-197E-F209-66E3E71DEB5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5F20F5-C0A0-4D24-857C-47D7815022D9}" type="slidenum">
              <a:rPr kumimoji="1" lang="ja-JP" altLang="en-US" smtClean="0"/>
              <a:t>‹#›</a:t>
            </a:fld>
            <a:endParaRPr kumimoji="1" lang="ja-JP" altLang="en-US"/>
          </a:p>
        </p:txBody>
      </p:sp>
    </p:spTree>
    <p:extLst>
      <p:ext uri="{BB962C8B-B14F-4D97-AF65-F5344CB8AC3E}">
        <p14:creationId xmlns:p14="http://schemas.microsoft.com/office/powerpoint/2010/main" val="29956879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24FA3B5-962A-7A06-6573-F3A8DF07411C}"/>
              </a:ext>
            </a:extLst>
          </p:cNvPr>
          <p:cNvSpPr>
            <a:spLocks noGrp="1"/>
          </p:cNvSpPr>
          <p:nvPr>
            <p:ph type="title"/>
          </p:nvPr>
        </p:nvSpPr>
        <p:spPr>
          <a:xfrm>
            <a:off x="838199" y="365125"/>
            <a:ext cx="10620375" cy="2420938"/>
          </a:xfrm>
        </p:spPr>
        <p:txBody>
          <a:bodyPr>
            <a:normAutofit fontScale="90000"/>
          </a:bodyPr>
          <a:lstStyle/>
          <a:p>
            <a:r>
              <a:rPr kumimoji="1" lang="ja-JP" altLang="en-US" dirty="0"/>
              <a:t>非営利組織に関する国際的な潮流に法人格別の縦割り構造からくる対応の遅れに対して、「民都・大阪」として中央に先駆けて対応。</a:t>
            </a:r>
          </a:p>
        </p:txBody>
      </p:sp>
      <p:sp>
        <p:nvSpPr>
          <p:cNvPr id="3" name="コンテンツ プレースホルダー 2">
            <a:extLst>
              <a:ext uri="{FF2B5EF4-FFF2-40B4-BE49-F238E27FC236}">
                <a16:creationId xmlns:a16="http://schemas.microsoft.com/office/drawing/2014/main" id="{B913220C-670A-031D-84F9-03651378A129}"/>
              </a:ext>
            </a:extLst>
          </p:cNvPr>
          <p:cNvSpPr>
            <a:spLocks noGrp="1"/>
          </p:cNvSpPr>
          <p:nvPr>
            <p:ph idx="1"/>
          </p:nvPr>
        </p:nvSpPr>
        <p:spPr>
          <a:xfrm>
            <a:off x="838199" y="2557463"/>
            <a:ext cx="10515601" cy="3619499"/>
          </a:xfrm>
        </p:spPr>
        <p:txBody>
          <a:bodyPr>
            <a:normAutofit lnSpcReduction="10000"/>
          </a:bodyPr>
          <a:lstStyle/>
          <a:p>
            <a:pPr>
              <a:lnSpc>
                <a:spcPct val="110000"/>
              </a:lnSpc>
            </a:pPr>
            <a:r>
              <a:rPr kumimoji="1" lang="zh-TW" altLang="en-US" dirty="0"/>
              <a:t>第</a:t>
            </a:r>
            <a:r>
              <a:rPr kumimoji="1" lang="en-US" altLang="zh-TW" dirty="0"/>
              <a:t>14</a:t>
            </a:r>
            <a:r>
              <a:rPr kumimoji="1" lang="zh-TW" altLang="en-US" dirty="0"/>
              <a:t>回</a:t>
            </a:r>
            <a:r>
              <a:rPr kumimoji="1" lang="en-US" altLang="zh-TW" dirty="0"/>
              <a:t>(2022(</a:t>
            </a:r>
            <a:r>
              <a:rPr kumimoji="1" lang="zh-TW" altLang="en-US" dirty="0"/>
              <a:t>令和</a:t>
            </a:r>
            <a:r>
              <a:rPr kumimoji="1" lang="en-US" altLang="zh-TW" dirty="0"/>
              <a:t>4)</a:t>
            </a:r>
            <a:r>
              <a:rPr kumimoji="1" lang="zh-TW" altLang="en-US" dirty="0"/>
              <a:t>年</a:t>
            </a:r>
            <a:r>
              <a:rPr kumimoji="1" lang="en-US" altLang="zh-TW" dirty="0"/>
              <a:t>3</a:t>
            </a:r>
            <a:r>
              <a:rPr kumimoji="1" lang="zh-TW" altLang="en-US" dirty="0"/>
              <a:t>月</a:t>
            </a:r>
            <a:r>
              <a:rPr kumimoji="1" lang="en-US" altLang="zh-TW" dirty="0"/>
              <a:t>30</a:t>
            </a:r>
            <a:r>
              <a:rPr kumimoji="1" lang="zh-TW" altLang="en-US" dirty="0"/>
              <a:t>日開催</a:t>
            </a:r>
            <a:r>
              <a:rPr kumimoji="1" lang="en-US" altLang="zh-TW" dirty="0"/>
              <a:t>)</a:t>
            </a:r>
            <a:r>
              <a:rPr kumimoji="1" lang="ja-JP" altLang="en-US" dirty="0"/>
              <a:t>「民都・大阪」フィランソロピー会議で</a:t>
            </a:r>
            <a:r>
              <a:rPr kumimoji="1" lang="en-US" altLang="ja-JP" dirty="0"/>
              <a:t>FATF</a:t>
            </a:r>
            <a:r>
              <a:rPr kumimoji="1" lang="ja-JP" altLang="en-US" dirty="0"/>
              <a:t>問題に対する日本の対応の遅れ。</a:t>
            </a:r>
            <a:endParaRPr kumimoji="1" lang="en-US" altLang="ja-JP" dirty="0"/>
          </a:p>
          <a:p>
            <a:pPr>
              <a:lnSpc>
                <a:spcPct val="110000"/>
              </a:lnSpc>
            </a:pPr>
            <a:r>
              <a:rPr lang="ja-JP" altLang="en-US" b="0" i="0" dirty="0">
                <a:solidFill>
                  <a:srgbClr val="201F1E"/>
                </a:solidFill>
                <a:effectLst/>
                <a:latin typeface="arial" panose="020B0604020202020204" pitchFamily="34" charset="0"/>
              </a:rPr>
              <a:t>「非営利組織不正防止注意喚起国際週間」（本年</a:t>
            </a:r>
            <a:r>
              <a:rPr lang="en-US" altLang="ja-JP" b="0" i="0" dirty="0">
                <a:solidFill>
                  <a:srgbClr val="201F1E"/>
                </a:solidFill>
                <a:effectLst/>
                <a:latin typeface="arial" panose="020B0604020202020204" pitchFamily="34" charset="0"/>
              </a:rPr>
              <a:t>10</a:t>
            </a:r>
            <a:r>
              <a:rPr lang="ja-JP" altLang="en-US" b="0" i="0" dirty="0">
                <a:solidFill>
                  <a:srgbClr val="201F1E"/>
                </a:solidFill>
                <a:effectLst/>
                <a:latin typeface="arial" panose="020B0604020202020204" pitchFamily="34" charset="0"/>
              </a:rPr>
              <a:t>月</a:t>
            </a:r>
            <a:r>
              <a:rPr lang="en-US" altLang="ja-JP" b="0" i="0" dirty="0">
                <a:solidFill>
                  <a:srgbClr val="201F1E"/>
                </a:solidFill>
                <a:effectLst/>
                <a:latin typeface="arial" panose="020B0604020202020204" pitchFamily="34" charset="0"/>
              </a:rPr>
              <a:t>17</a:t>
            </a:r>
            <a:r>
              <a:rPr lang="ja-JP" altLang="en-US" b="0" i="0" dirty="0">
                <a:solidFill>
                  <a:srgbClr val="201F1E"/>
                </a:solidFill>
                <a:effectLst/>
                <a:latin typeface="arial" panose="020B0604020202020204" pitchFamily="34" charset="0"/>
              </a:rPr>
              <a:t>日から</a:t>
            </a:r>
            <a:r>
              <a:rPr lang="en-US" altLang="ja-JP" b="0" i="0" dirty="0">
                <a:solidFill>
                  <a:srgbClr val="201F1E"/>
                </a:solidFill>
                <a:effectLst/>
                <a:latin typeface="arial" panose="020B0604020202020204" pitchFamily="34" charset="0"/>
              </a:rPr>
              <a:t>22</a:t>
            </a:r>
            <a:r>
              <a:rPr lang="ja-JP" altLang="en-US" b="0" i="0" dirty="0">
                <a:solidFill>
                  <a:srgbClr val="201F1E"/>
                </a:solidFill>
                <a:effectLst/>
                <a:latin typeface="arial" panose="020B0604020202020204" pitchFamily="34" charset="0"/>
              </a:rPr>
              <a:t>日）に対しても、法人格別の縦割り構造から対応の遅れ。</a:t>
            </a:r>
            <a:endParaRPr lang="en-US" altLang="ja-JP" b="0" i="0" dirty="0">
              <a:solidFill>
                <a:srgbClr val="201F1E"/>
              </a:solidFill>
              <a:effectLst/>
              <a:latin typeface="arial" panose="020B0604020202020204" pitchFamily="34" charset="0"/>
            </a:endParaRPr>
          </a:p>
          <a:p>
            <a:pPr>
              <a:lnSpc>
                <a:spcPct val="110000"/>
              </a:lnSpc>
            </a:pPr>
            <a:r>
              <a:rPr lang="ja-JP" altLang="en-US" dirty="0">
                <a:solidFill>
                  <a:srgbClr val="201F1E"/>
                </a:solidFill>
                <a:latin typeface="arial" panose="020B0604020202020204" pitchFamily="34" charset="0"/>
              </a:rPr>
              <a:t>主だった国が参加して非営利組織に注意喚起。</a:t>
            </a:r>
            <a:endParaRPr lang="en-US" altLang="ja-JP" dirty="0">
              <a:solidFill>
                <a:srgbClr val="201F1E"/>
              </a:solidFill>
              <a:latin typeface="arial" panose="020B0604020202020204" pitchFamily="34" charset="0"/>
            </a:endParaRPr>
          </a:p>
          <a:p>
            <a:pPr>
              <a:lnSpc>
                <a:spcPct val="110000"/>
              </a:lnSpc>
            </a:pPr>
            <a:r>
              <a:rPr lang="ja-JP" altLang="en-US" b="0" i="0" dirty="0">
                <a:solidFill>
                  <a:srgbClr val="201F1E"/>
                </a:solidFill>
                <a:effectLst/>
                <a:latin typeface="arial" panose="020B0604020202020204" pitchFamily="34" charset="0"/>
              </a:rPr>
              <a:t>柔軟に変身した「民都・大阪」フィランソロピー会議が率先して対応してはどうか。</a:t>
            </a:r>
            <a:endParaRPr lang="en-US" altLang="ja-JP" b="0" i="0" dirty="0">
              <a:solidFill>
                <a:srgbClr val="201F1E"/>
              </a:solidFill>
              <a:effectLst/>
              <a:latin typeface="arial" panose="020B0604020202020204" pitchFamily="34" charset="0"/>
            </a:endParaRPr>
          </a:p>
          <a:p>
            <a:endParaRPr kumimoji="1" lang="ja-JP" altLang="en-US" dirty="0"/>
          </a:p>
        </p:txBody>
      </p:sp>
    </p:spTree>
    <p:extLst>
      <p:ext uri="{BB962C8B-B14F-4D97-AF65-F5344CB8AC3E}">
        <p14:creationId xmlns:p14="http://schemas.microsoft.com/office/powerpoint/2010/main" val="21522108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134</Words>
  <Application>Microsoft Office PowerPoint</Application>
  <PresentationFormat>ワイド画面</PresentationFormat>
  <Paragraphs>5</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新細明體</vt:lpstr>
      <vt:lpstr>游ゴシック</vt:lpstr>
      <vt:lpstr>游ゴシック Light</vt:lpstr>
      <vt:lpstr>arial</vt:lpstr>
      <vt:lpstr>arial</vt:lpstr>
      <vt:lpstr>Office テーマ</vt:lpstr>
      <vt:lpstr>非営利組織に関する国際的な潮流に法人格別の縦割り構造からくる対応の遅れに対して、「民都・大阪」として中央に先駆けて対応。</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2022-10-20T00:13:10Z</dcterms:created>
  <dcterms:modified xsi:type="dcterms:W3CDTF">2022-10-20T00:13:14Z</dcterms:modified>
</cp:coreProperties>
</file>