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山　清" initials="西山　清" lastIdx="1" clrIdx="0">
    <p:extLst>
      <p:ext uri="{19B8F6BF-5375-455C-9EA6-DF929625EA0E}">
        <p15:presenceInfo xmlns:p15="http://schemas.microsoft.com/office/powerpoint/2012/main" userId="西山　清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66"/>
    <a:srgbClr val="F8F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4633" autoAdjust="0"/>
  </p:normalViewPr>
  <p:slideViewPr>
    <p:cSldViewPr>
      <p:cViewPr varScale="1">
        <p:scale>
          <a:sx n="53" d="100"/>
          <a:sy n="53" d="100"/>
        </p:scale>
        <p:origin x="1446" y="6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678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765" cy="497461"/>
          </a:xfrm>
          <a:prstGeom prst="rect">
            <a:avLst/>
          </a:prstGeom>
        </p:spPr>
        <p:txBody>
          <a:bodyPr vert="horz" lIns="62988" tIns="31495" rIns="62988" bIns="31495" rtlCol="0"/>
          <a:lstStyle>
            <a:lvl1pPr algn="r">
              <a:defRPr sz="800"/>
            </a:lvl1pPr>
          </a:lstStyle>
          <a:p>
            <a:fld id="{A9EA6F48-625C-4410-A66B-BA7C9A5D6FC7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8" tIns="31495" rIns="62988" bIns="3149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2" y="4720940"/>
            <a:ext cx="5445978" cy="4472757"/>
          </a:xfrm>
          <a:prstGeom prst="rect">
            <a:avLst/>
          </a:prstGeom>
        </p:spPr>
        <p:txBody>
          <a:bodyPr vert="horz" lIns="62988" tIns="31495" rIns="62988" bIns="314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780"/>
            <a:ext cx="2949678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780"/>
            <a:ext cx="2950765" cy="496363"/>
          </a:xfrm>
          <a:prstGeom prst="rect">
            <a:avLst/>
          </a:prstGeom>
        </p:spPr>
        <p:txBody>
          <a:bodyPr vert="horz" lIns="62988" tIns="31495" rIns="62988" bIns="31495" rtlCol="0" anchor="b"/>
          <a:lstStyle>
            <a:lvl1pPr algn="r">
              <a:defRPr sz="800"/>
            </a:lvl1pPr>
          </a:lstStyle>
          <a:p>
            <a:fld id="{4D8D2BF1-D014-43E7-A7DE-F30045B43A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6176" y="162243"/>
            <a:ext cx="6772128" cy="66675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49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7F4AF-50C5-4BBF-B940-8C44DD495073}" type="datetimeFigureOut">
              <a:rPr kumimoji="1" lang="ja-JP" altLang="en-US" smtClean="0"/>
              <a:pPr/>
              <a:t>2021/3/24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D1614-47D5-4CFF-83C7-235F78C87D7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30" name="Group 18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011605"/>
              </p:ext>
            </p:extLst>
          </p:nvPr>
        </p:nvGraphicFramePr>
        <p:xfrm>
          <a:off x="540117" y="624137"/>
          <a:ext cx="11726599" cy="8589434"/>
        </p:xfrm>
        <a:graphic>
          <a:graphicData uri="http://schemas.openxmlformats.org/drawingml/2006/table">
            <a:tbl>
              <a:tblPr/>
              <a:tblGrid>
                <a:gridCol w="2420815">
                  <a:extLst>
                    <a:ext uri="{9D8B030D-6E8A-4147-A177-3AD203B41FA5}">
                      <a16:colId xmlns:a16="http://schemas.microsoft.com/office/drawing/2014/main" val="808658961"/>
                    </a:ext>
                  </a:extLst>
                </a:gridCol>
                <a:gridCol w="778186">
                  <a:extLst>
                    <a:ext uri="{9D8B030D-6E8A-4147-A177-3AD203B41FA5}">
                      <a16:colId xmlns:a16="http://schemas.microsoft.com/office/drawing/2014/main" val="4025937923"/>
                    </a:ext>
                  </a:extLst>
                </a:gridCol>
                <a:gridCol w="772778">
                  <a:extLst>
                    <a:ext uri="{9D8B030D-6E8A-4147-A177-3AD203B41FA5}">
                      <a16:colId xmlns:a16="http://schemas.microsoft.com/office/drawing/2014/main" val="3768873943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2505066033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1451747323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223130956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1362101027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1541163675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77112842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3754604167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3044984590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900261332"/>
                    </a:ext>
                  </a:extLst>
                </a:gridCol>
                <a:gridCol w="775482">
                  <a:extLst>
                    <a:ext uri="{9D8B030D-6E8A-4147-A177-3AD203B41FA5}">
                      <a16:colId xmlns:a16="http://schemas.microsoft.com/office/drawing/2014/main" val="3862535201"/>
                    </a:ext>
                  </a:extLst>
                </a:gridCol>
              </a:tblGrid>
              <a:tr h="3738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</a:p>
                  </a:txBody>
                  <a:tcPr marL="118169" marR="118169" marT="59084" marB="59084" anchor="ctr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333FF"/>
                        </a:gs>
                        <a:gs pos="100000">
                          <a:srgbClr val="3333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80367168"/>
                  </a:ext>
                </a:extLst>
              </a:tr>
              <a:tr h="23040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会議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872690"/>
                  </a:ext>
                </a:extLst>
              </a:tr>
              <a:tr h="1512000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044680"/>
                  </a:ext>
                </a:extLst>
              </a:tr>
              <a:tr h="972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大会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26545"/>
                  </a:ext>
                </a:extLst>
              </a:tr>
              <a:tr h="6177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資金分科会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807736"/>
                  </a:ext>
                </a:extLst>
              </a:tr>
              <a:tr h="7024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人材分科会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03489"/>
                  </a:ext>
                </a:extLst>
              </a:tr>
              <a:tr h="7663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情報分科会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723838"/>
                  </a:ext>
                </a:extLst>
              </a:tr>
              <a:tr h="6586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共創分科会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86556"/>
                  </a:ext>
                </a:extLst>
              </a:tr>
              <a:tr h="682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芸術文化分科会</a:t>
                      </a:r>
                    </a:p>
                  </a:txBody>
                  <a:tcPr marL="118169" marR="118169" marT="59084" marB="5908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CCFF"/>
                        </a:gs>
                        <a:gs pos="100000">
                          <a:srgbClr val="99CCFF">
                            <a:gamma/>
                            <a:tint val="44314"/>
                            <a:invGamma/>
                          </a:srgbClr>
                        </a:gs>
                      </a:gsLst>
                      <a:lin ang="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118169" marR="118169" marT="59084" marB="59084" horzOverflow="overflow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96699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376465" y="6096744"/>
            <a:ext cx="8496943" cy="28803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+mj-ea"/>
                <a:ea typeface="+mj-ea"/>
              </a:rPr>
              <a:t>随時に開催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		</a:t>
            </a:r>
            <a:r>
              <a:rPr lang="ja-JP" altLang="en-US" sz="1400" dirty="0" smtClean="0">
                <a:latin typeface="+mj-ea"/>
                <a:ea typeface="+mj-ea"/>
              </a:rPr>
              <a:t>・具体的な検討を深める（会議</a:t>
            </a:r>
            <a:r>
              <a:rPr lang="ja-JP" altLang="en-US" sz="1400" dirty="0">
                <a:latin typeface="+mj-ea"/>
                <a:ea typeface="+mj-ea"/>
              </a:rPr>
              <a:t>と分科会の課題認識等の</a:t>
            </a:r>
            <a:r>
              <a:rPr lang="ja-JP" altLang="en-US" sz="1400" dirty="0" smtClean="0">
                <a:latin typeface="+mj-ea"/>
                <a:ea typeface="+mj-ea"/>
              </a:rPr>
              <a:t>共有化）</a:t>
            </a:r>
            <a:endParaRPr lang="en-US" altLang="ja-JP" sz="1400" dirty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		</a:t>
            </a:r>
            <a:r>
              <a:rPr lang="ja-JP" altLang="en-US" sz="1400" dirty="0" smtClean="0">
                <a:latin typeface="+mj-ea"/>
                <a:ea typeface="+mj-ea"/>
              </a:rPr>
              <a:t>・大会を通じた発信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-23936"/>
            <a:ext cx="12801600" cy="5040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令和３年度</a:t>
            </a:r>
            <a:r>
              <a:rPr lang="ja-JP" altLang="en-US" b="1" dirty="0"/>
              <a:t>「</a:t>
            </a:r>
            <a:r>
              <a:rPr kumimoji="1" lang="ja-JP" altLang="en-US" b="1" dirty="0" smtClean="0"/>
              <a:t>民都・大阪」フィランソロピー会議スケジュール</a:t>
            </a:r>
            <a:endParaRPr kumimoji="1" lang="ja-JP" altLang="en-US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7138" y="6453156"/>
            <a:ext cx="2766030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latin typeface="+mn-ea"/>
              </a:rPr>
              <a:t>人材分科会の取組内容の書籍化</a:t>
            </a:r>
            <a:endParaRPr lang="en-US" altLang="ja-JP" sz="1400" b="1" dirty="0" smtClean="0">
              <a:latin typeface="+mn-ea"/>
            </a:endParaRPr>
          </a:p>
          <a:p>
            <a:pPr algn="ctr"/>
            <a:r>
              <a:rPr kumimoji="1" lang="en-US" altLang="ja-JP" sz="1400" b="1" dirty="0" smtClean="0">
                <a:latin typeface="+mn-ea"/>
              </a:rPr>
              <a:t>(</a:t>
            </a:r>
            <a:r>
              <a:rPr lang="ja-JP" altLang="en-US" sz="1400" b="1" dirty="0">
                <a:latin typeface="+mn-ea"/>
              </a:rPr>
              <a:t>秋</a:t>
            </a:r>
            <a:r>
              <a:rPr lang="ja-JP" altLang="en-US" sz="1400" b="1" dirty="0" smtClean="0">
                <a:latin typeface="+mn-ea"/>
              </a:rPr>
              <a:t>頃上梓予定</a:t>
            </a:r>
            <a:r>
              <a:rPr kumimoji="1" lang="en-US" altLang="ja-JP" sz="1400" b="1" dirty="0" smtClean="0">
                <a:latin typeface="+mn-ea"/>
              </a:rPr>
              <a:t>)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376465" y="1210475"/>
            <a:ext cx="8496943" cy="114185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r>
              <a:rPr kumimoji="1" lang="ja-JP" altLang="en-US" sz="1600" b="1" dirty="0" smtClean="0">
                <a:latin typeface="+mj-ea"/>
                <a:ea typeface="+mj-ea"/>
              </a:rPr>
              <a:t>　　　　　　　　　　　　　年数回程度開催　</a:t>
            </a:r>
            <a:r>
              <a:rPr kumimoji="1" lang="en-US" altLang="ja-JP" sz="1600" b="1" dirty="0" smtClean="0">
                <a:latin typeface="+mj-ea"/>
                <a:ea typeface="+mj-ea"/>
              </a:rPr>
              <a:t>※</a:t>
            </a:r>
            <a:r>
              <a:rPr lang="en-US" altLang="ja-JP" sz="1600" b="1" dirty="0">
                <a:latin typeface="+mj-ea"/>
              </a:rPr>
              <a:t>WEB</a:t>
            </a:r>
            <a:r>
              <a:rPr lang="ja-JP" altLang="en-US" sz="1600" b="1" dirty="0" smtClean="0">
                <a:latin typeface="+mj-ea"/>
              </a:rPr>
              <a:t>中心（</a:t>
            </a:r>
            <a:r>
              <a:rPr lang="en-US" altLang="ja-JP" sz="1600" b="1" dirty="0">
                <a:latin typeface="+mj-ea"/>
              </a:rPr>
              <a:t>ZOOM</a:t>
            </a:r>
            <a:r>
              <a:rPr lang="ja-JP" altLang="en-US" sz="1600" b="1" dirty="0">
                <a:latin typeface="+mj-ea"/>
              </a:rPr>
              <a:t>など</a:t>
            </a:r>
            <a:r>
              <a:rPr lang="ja-JP" altLang="en-US" sz="1600" b="1" dirty="0" smtClean="0">
                <a:latin typeface="+mj-ea"/>
              </a:rPr>
              <a:t>）</a:t>
            </a:r>
            <a:endParaRPr kumimoji="1" lang="en-US" altLang="ja-JP" sz="1600" b="1" dirty="0" smtClean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	</a:t>
            </a:r>
            <a:r>
              <a:rPr lang="ja-JP" altLang="en-US" sz="1400" dirty="0" smtClean="0">
                <a:latin typeface="+mj-ea"/>
                <a:ea typeface="+mj-ea"/>
              </a:rPr>
              <a:t>・大きな方向性を議論（会議</a:t>
            </a:r>
            <a:r>
              <a:rPr lang="ja-JP" altLang="en-US" sz="1400" dirty="0">
                <a:latin typeface="+mj-ea"/>
                <a:ea typeface="+mj-ea"/>
              </a:rPr>
              <a:t>と分科会の課題認識等の</a:t>
            </a:r>
            <a:r>
              <a:rPr lang="ja-JP" altLang="en-US" sz="1400" dirty="0" smtClean="0">
                <a:latin typeface="+mj-ea"/>
                <a:ea typeface="+mj-ea"/>
              </a:rPr>
              <a:t>共有化）</a:t>
            </a:r>
            <a:endParaRPr lang="en-US" altLang="ja-JP" sz="1400" dirty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  <a:ea typeface="+mj-ea"/>
              </a:rPr>
              <a:t>	</a:t>
            </a:r>
            <a:r>
              <a:rPr lang="ja-JP" altLang="en-US" sz="1400" dirty="0" smtClean="0">
                <a:latin typeface="+mj-ea"/>
                <a:ea typeface="+mj-ea"/>
              </a:rPr>
              <a:t>・大会を通じた発信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933322" y="4909317"/>
            <a:ext cx="4536504" cy="7920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ja-JP" altLang="en-US" sz="1600" b="1" dirty="0" smtClean="0">
                <a:latin typeface="+mj-ea"/>
                <a:ea typeface="+mj-ea"/>
              </a:rPr>
              <a:t>コロナ</a:t>
            </a:r>
            <a:r>
              <a:rPr lang="ja-JP" altLang="en-US" sz="1600" b="1" dirty="0">
                <a:latin typeface="+mj-ea"/>
                <a:ea typeface="+mj-ea"/>
              </a:rPr>
              <a:t>時代</a:t>
            </a:r>
            <a:r>
              <a:rPr lang="ja-JP" altLang="en-US" sz="1600" b="1" dirty="0" smtClean="0">
                <a:latin typeface="+mj-ea"/>
                <a:ea typeface="+mj-ea"/>
              </a:rPr>
              <a:t>を先取りし２回程度開催</a:t>
            </a:r>
            <a:endParaRPr lang="en-US" altLang="ja-JP" sz="1600" b="1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</a:rPr>
              <a:t>大会で一般に発信　①会議の取組み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en-US" altLang="ja-JP" sz="1400" dirty="0" smtClean="0">
                <a:latin typeface="+mj-ea"/>
              </a:rPr>
              <a:t>	</a:t>
            </a:r>
            <a:r>
              <a:rPr lang="ja-JP" altLang="en-US" sz="1400" dirty="0" smtClean="0">
                <a:latin typeface="+mj-ea"/>
              </a:rPr>
              <a:t>　　②分科会</a:t>
            </a:r>
            <a:r>
              <a:rPr lang="ja-JP" altLang="en-US" sz="1400" dirty="0">
                <a:latin typeface="+mj-ea"/>
              </a:rPr>
              <a:t>の</a:t>
            </a:r>
            <a:r>
              <a:rPr lang="ja-JP" altLang="en-US" sz="1400" dirty="0" smtClean="0">
                <a:latin typeface="+mj-ea"/>
              </a:rPr>
              <a:t>取組み</a:t>
            </a:r>
            <a:endParaRPr lang="ja-JP" altLang="en-US" sz="1400" dirty="0">
              <a:latin typeface="+mj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376465" y="2549535"/>
            <a:ext cx="8496943" cy="1118131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+mj-ea"/>
                <a:ea typeface="+mj-ea"/>
              </a:rPr>
              <a:t>将来的</a:t>
            </a:r>
            <a:r>
              <a:rPr lang="ja-JP" altLang="en-US" sz="1600" b="1" dirty="0">
                <a:latin typeface="+mj-ea"/>
                <a:ea typeface="+mj-ea"/>
              </a:rPr>
              <a:t>な提言の実現に向けたプラットフォームとしての役割</a:t>
            </a:r>
          </a:p>
          <a:p>
            <a:r>
              <a:rPr lang="ja-JP" altLang="en-US" sz="1400" dirty="0" smtClean="0">
                <a:latin typeface="+mj-ea"/>
                <a:ea typeface="+mj-ea"/>
              </a:rPr>
              <a:t>　　　　　　　　　　　　　　・</a:t>
            </a:r>
            <a:r>
              <a:rPr lang="ja-JP" altLang="en-US" sz="1400" dirty="0">
                <a:latin typeface="+mj-ea"/>
                <a:ea typeface="+mj-ea"/>
              </a:rPr>
              <a:t>提言</a:t>
            </a:r>
            <a:r>
              <a:rPr lang="en-US" altLang="ja-JP" sz="1400" dirty="0">
                <a:latin typeface="+mj-ea"/>
                <a:ea typeface="+mj-ea"/>
              </a:rPr>
              <a:t>1</a:t>
            </a:r>
            <a:r>
              <a:rPr lang="ja-JP" altLang="en-US" sz="1400" dirty="0">
                <a:latin typeface="+mj-ea"/>
                <a:ea typeface="+mj-ea"/>
              </a:rPr>
              <a:t>の公益法人等の結集の向けた機運醸成等の取組み</a:t>
            </a:r>
          </a:p>
          <a:p>
            <a:r>
              <a:rPr lang="ja-JP" altLang="en-US" sz="1400" dirty="0" smtClean="0">
                <a:latin typeface="+mj-ea"/>
                <a:ea typeface="+mj-ea"/>
              </a:rPr>
              <a:t>　　　　　　　　　　　　　　・</a:t>
            </a:r>
            <a:r>
              <a:rPr lang="ja-JP" altLang="en-US" sz="1400" dirty="0">
                <a:latin typeface="+mj-ea"/>
                <a:ea typeface="+mj-ea"/>
              </a:rPr>
              <a:t>提言２の非営利法人の結集に向けた可能性検討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6465" y="3933985"/>
            <a:ext cx="8496943" cy="67998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 dirty="0" smtClean="0">
                <a:latin typeface="+mj-ea"/>
                <a:ea typeface="+mj-ea"/>
              </a:rPr>
              <a:t>大阪・関西万博を大阪の公益活動の機運醸成・発信の契機としていくための方策の検討</a:t>
            </a:r>
          </a:p>
          <a:p>
            <a:pPr algn="ctr"/>
            <a:r>
              <a:rPr lang="ja-JP" altLang="en-US" sz="1400" dirty="0" smtClean="0">
                <a:latin typeface="+mj-ea"/>
                <a:ea typeface="+mj-ea"/>
              </a:rPr>
              <a:t>・万博に向けた様々なステークホルダーの動きと連携し、民都大阪の発信に向けた方策等の検討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388892" y="25771"/>
            <a:ext cx="1313180" cy="4177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資料３</a:t>
            </a:r>
            <a:endParaRPr kumimoji="1" lang="ja-JP" altLang="en-US" sz="1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283</Words>
  <Application>Microsoft Office PowerPoint</Application>
  <PresentationFormat>A3 297x420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西山　清</cp:lastModifiedBy>
  <cp:revision>2</cp:revision>
  <cp:lastPrinted>2021-03-24T05:39:52Z</cp:lastPrinted>
  <dcterms:modified xsi:type="dcterms:W3CDTF">2021-03-24T05:42:09Z</dcterms:modified>
</cp:coreProperties>
</file>