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3"/>
  </p:notesMasterIdLst>
  <p:sldIdLst>
    <p:sldId id="498" r:id="rId2"/>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FFFF"/>
    <a:srgbClr val="99FF99"/>
    <a:srgbClr val="000066"/>
    <a:srgbClr val="0000CC"/>
    <a:srgbClr val="66CCFF"/>
    <a:srgbClr val="33CCFF"/>
    <a:srgbClr val="66FFFF"/>
    <a:srgbClr val="99FFCC"/>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24" autoAdjust="0"/>
    <p:restoredTop sz="98561" autoAdjust="0"/>
  </p:normalViewPr>
  <p:slideViewPr>
    <p:cSldViewPr>
      <p:cViewPr varScale="1">
        <p:scale>
          <a:sx n="74" d="100"/>
          <a:sy n="74" d="100"/>
        </p:scale>
        <p:origin x="154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9E1ABCF3-2FD8-4C1A-A6BC-8D34DFA4D7C5}" type="datetimeFigureOut">
              <a:rPr lang="ja-JP" altLang="en-US"/>
              <a:pPr>
                <a:defRPr/>
              </a:pPr>
              <a:t>2018/1/31</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wrap="square" lIns="91433" tIns="45716" rIns="91433" bIns="45716" numCol="1" anchor="t" anchorCtr="0" compatLnSpc="1">
            <a:prstTxWarp prst="textNoShape">
              <a:avLst/>
            </a:prstTxWarp>
          </a:bodyPr>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BEC16C19-0E38-4C69-B684-AD636157C46C}" type="slidenum">
              <a:rPr lang="ja-JP" altLang="en-US"/>
              <a:pPr>
                <a:defRPr/>
              </a:pPr>
              <a:t>‹#›</a:t>
            </a:fld>
            <a:endParaRPr lang="ja-JP" altLang="en-US"/>
          </a:p>
        </p:txBody>
      </p:sp>
    </p:spTree>
    <p:extLst>
      <p:ext uri="{BB962C8B-B14F-4D97-AF65-F5344CB8AC3E}">
        <p14:creationId xmlns:p14="http://schemas.microsoft.com/office/powerpoint/2010/main" val="27803176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mn-lt"/>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mn-lt"/>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mn-lt"/>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mn-lt"/>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fld id="{2EDC41C8-F93E-4F32-9E78-EB3A83A81AAC}"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4B994B5-48AA-42F8-9952-870FA50E17F5}"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326170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fld id="{DFD2C738-B6DA-4193-BE18-836AEE57F4FA}"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9777A057-D4B3-4777-8265-76AC73A092D7}"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4061243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fld id="{DFD2C738-B6DA-4193-BE18-836AEE57F4FA}"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9777A057-D4B3-4777-8265-76AC73A092D7}"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645177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fld id="{CDB0C698-7277-49AF-9C63-57A6F04A0A61}"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6DEE334D-EB94-4679-844F-6AC9F8266901}"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775211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fld id="{CBE0FFF1-322F-47C0-BE15-A59558EDBF5B}"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5C2D9B6B-7E09-456F-8E6A-4A06FF476BC6}"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312065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fld id="{0F524D6D-3DD0-4D5E-AAA4-537882979D92}"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77AE16E1-11E3-4861-8518-AD27D3ECDFE8}"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223252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fld id="{798FD84C-5AA3-455C-93D8-F7796336BEEE}"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F5B402EC-3B6F-4BCD-9996-4BD92CBC9DA1}"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809525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fld id="{05FEC7F0-B4BD-4A3A-8013-A3130BFF9E76}"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FBAF700B-AEA3-43BA-AE4F-CBAE4B85B4B7}"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684688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fld id="{8DE08C82-E453-469A-9A46-68FDA39D4D59}"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9FFB63F2-C694-4ABB-886B-54F0C8258701}"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689761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fld id="{DFD2C738-B6DA-4193-BE18-836AEE57F4FA}"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9777A057-D4B3-4777-8265-76AC73A092D7}"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084020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fld id="{C09A995A-E5F2-4329-B7C9-365D1AE32692}"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52F7212-74F6-4F60-B237-8984204CCC66}"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832776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FD2C738-B6DA-4193-BE18-836AEE57F4FA}" type="datetimeFigureOut">
              <a:rPr lang="ja-JP" altLang="en-US" smtClean="0">
                <a:solidFill>
                  <a:prstClr val="black">
                    <a:tint val="75000"/>
                  </a:prstClr>
                </a:solidFill>
              </a:rPr>
              <a:pPr>
                <a:defRPr/>
              </a:pPr>
              <a:t>2018/1/31</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777A057-D4B3-4777-8265-76AC73A092D7}" type="slidenum">
              <a:rPr lang="ja-JP" altLang="en-US" smtClean="0">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95016311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正方形/長方形 60"/>
          <p:cNvSpPr/>
          <p:nvPr/>
        </p:nvSpPr>
        <p:spPr>
          <a:xfrm>
            <a:off x="107504" y="215472"/>
            <a:ext cx="8732832" cy="5430911"/>
          </a:xfrm>
          <a:prstGeom prst="rect">
            <a:avLst/>
          </a:prstGeom>
          <a:solidFill>
            <a:schemeClr val="accent5">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anchor="ctr"/>
          <a:lstStyle/>
          <a:p>
            <a:pPr algn="ctr">
              <a:defRPr/>
            </a:pPr>
            <a:endParaRPr lang="ja-JP" altLang="en-US">
              <a:solidFill>
                <a:prstClr val="black"/>
              </a:solidFill>
            </a:endParaRPr>
          </a:p>
        </p:txBody>
      </p:sp>
      <p:sp>
        <p:nvSpPr>
          <p:cNvPr id="74" name="正方形/長方形 73"/>
          <p:cNvSpPr/>
          <p:nvPr/>
        </p:nvSpPr>
        <p:spPr>
          <a:xfrm>
            <a:off x="35496" y="0"/>
            <a:ext cx="8894642" cy="6828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2" name="テキスト ボックス 121"/>
          <p:cNvSpPr txBox="1"/>
          <p:nvPr/>
        </p:nvSpPr>
        <p:spPr>
          <a:xfrm>
            <a:off x="-108520" y="414504"/>
            <a:ext cx="8784976" cy="1934376"/>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266700">
              <a:lnSpc>
                <a:spcPct val="114000"/>
              </a:lnSpc>
            </a:pP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「民都・大阪」フィランソロピー会議に分科会を設置し、</a:t>
            </a:r>
            <a:endParaRPr lang="en-US" altLang="ja-JP"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6700">
              <a:lnSpc>
                <a:spcPct val="114000"/>
              </a:lnSpc>
            </a:pP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○大阪で活躍する</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多様な主体に共通する課題</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の解決につながる</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新たな仕組みづくりなど</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の検討を行う</a:t>
            </a:r>
            <a:endParaRPr lang="en-US" altLang="ja-JP"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6700">
              <a:lnSpc>
                <a:spcPct val="114000"/>
              </a:lnSpc>
            </a:pP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○社会的課題の解決につながる</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従来とは異なる新たな手法</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や、</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複数の社会的課題の解決につながる</a:t>
            </a:r>
            <a:endParaRPr lang="en-US" altLang="ja-JP"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6700">
              <a:lnSpc>
                <a:spcPct val="114000"/>
              </a:lnSpc>
            </a:pPr>
            <a:r>
              <a:rPr lang="ja-JP" altLang="en-US" sz="15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新たな連携</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などについて検討を行う</a:t>
            </a:r>
            <a:endParaRPr lang="en-US" altLang="ja-JP"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6700">
              <a:lnSpc>
                <a:spcPct val="114000"/>
              </a:lnSpc>
            </a:pP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○まず、</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「大阪・関西発！コレクティブ・インパクトへの挑戦！！」</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をテーマに、</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5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資金」「人材」「情報」</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a:t>
            </a:r>
            <a:endParaRPr lang="en-US" altLang="ja-JP"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66700">
              <a:lnSpc>
                <a:spcPct val="114000"/>
              </a:lnSpc>
            </a:pPr>
            <a:r>
              <a:rPr lang="ja-JP" altLang="en-US" sz="15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分科会</a:t>
            </a:r>
            <a:r>
              <a:rPr lang="ja-JP" altLang="en-US" sz="15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5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設置</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し、それぞれ</a:t>
            </a:r>
            <a:r>
              <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の課題分析や優先課題の抽出を行う</a:t>
            </a:r>
          </a:p>
          <a:p>
            <a:pPr marL="266700">
              <a:lnSpc>
                <a:spcPct val="114000"/>
              </a:lnSpc>
            </a:pP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（コレクティブ・インパクト：</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行政・企業・非営利セクター等が、分野・組織</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の壁を</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越えて連携し、社会的課題</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の解決を</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目指すアプローチ</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347009821"/>
              </p:ext>
            </p:extLst>
          </p:nvPr>
        </p:nvGraphicFramePr>
        <p:xfrm>
          <a:off x="369464" y="2348880"/>
          <a:ext cx="8208912" cy="2406565"/>
        </p:xfrm>
        <a:graphic>
          <a:graphicData uri="http://schemas.openxmlformats.org/drawingml/2006/table">
            <a:tbl>
              <a:tblPr firstRow="1" bandRow="1">
                <a:tableStyleId>{5C22544A-7EE6-4342-B048-85BDC9FD1C3A}</a:tableStyleId>
              </a:tblPr>
              <a:tblGrid>
                <a:gridCol w="1161636"/>
                <a:gridCol w="2384254"/>
                <a:gridCol w="4663022"/>
              </a:tblGrid>
              <a:tr h="261903">
                <a:tc>
                  <a:txBody>
                    <a:bodyPr/>
                    <a:lstStyle/>
                    <a:p>
                      <a:pPr algn="ct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リーダー</a:t>
                      </a: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検討内容のイメージ</a:t>
                      </a: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17298">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資金分科会</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大杉　卓三　</a:t>
                      </a:r>
                      <a:endPar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大阪大学特任准教授</a:t>
                      </a:r>
                      <a:endPar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大阪の非営利セクターに、どのように新たな資金の流れを生み出すか（ふるさと納税、ファンドレイジング、クラウドファンディング、社会的投資、遺贈、休眠預金への対応など）</a:t>
                      </a:r>
                      <a:endParaRPr kumimoji="1" lang="en-US" altLang="ja-JP" sz="13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46088">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人材分科会</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佐々木　利廣</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京都産業大学教授</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300" dirty="0" smtClean="0">
                          <a:latin typeface="Meiryo UI" panose="020B0604030504040204" pitchFamily="50" charset="-128"/>
                          <a:ea typeface="Meiryo UI" panose="020B0604030504040204" pitchFamily="50" charset="-128"/>
                          <a:cs typeface="Meiryo UI" panose="020B0604030504040204" pitchFamily="50" charset="-128"/>
                        </a:rPr>
                        <a:t>非営利セクターにおける人材の高齢化や後継者不足などの状況を踏まえ人材をどのように確保・育成するのか。多様な主体によるネットワークをどのように形成するか</a:t>
                      </a:r>
                      <a:endParaRPr kumimoji="1" lang="ja-JP" altLang="en-US" sz="13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52787">
                <a:tc>
                  <a:txBody>
                    <a:bodyPr/>
                    <a:lstStyle/>
                    <a:p>
                      <a:pPr algn="ctr"/>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情報分科会</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中野　秀男</a:t>
                      </a:r>
                      <a:endParaRPr kumimoji="1" lang="en-US" altLang="ja-JP" sz="1400" dirty="0" smtClean="0">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400" dirty="0" smtClean="0">
                          <a:latin typeface="Meiryo UI" panose="020B0604030504040204" pitchFamily="50" charset="-128"/>
                          <a:ea typeface="Meiryo UI" panose="020B0604030504040204" pitchFamily="50" charset="-128"/>
                          <a:cs typeface="Meiryo UI" panose="020B0604030504040204" pitchFamily="50" charset="-128"/>
                        </a:rPr>
                        <a:t>　帝塚山学院大学特任教授</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300" dirty="0" smtClean="0">
                          <a:latin typeface="Meiryo UI" panose="020B0604030504040204" pitchFamily="50" charset="-128"/>
                          <a:ea typeface="Meiryo UI" panose="020B0604030504040204" pitchFamily="50" charset="-128"/>
                          <a:cs typeface="Meiryo UI" panose="020B0604030504040204" pitchFamily="50" charset="-128"/>
                        </a:rPr>
                        <a:t>ICT</a:t>
                      </a:r>
                      <a:r>
                        <a:rPr lang="ja-JP" altLang="en-US" sz="1300" dirty="0" smtClean="0">
                          <a:latin typeface="Meiryo UI" panose="020B0604030504040204" pitchFamily="50" charset="-128"/>
                          <a:ea typeface="Meiryo UI" panose="020B0604030504040204" pitchFamily="50" charset="-128"/>
                          <a:cs typeface="Meiryo UI" panose="020B0604030504040204" pitchFamily="50" charset="-128"/>
                        </a:rPr>
                        <a:t>等を活用した</a:t>
                      </a:r>
                      <a:r>
                        <a:rPr lang="ja-JP" altLang="ja-JP" sz="1300" dirty="0" smtClean="0">
                          <a:latin typeface="Meiryo UI" panose="020B0604030504040204" pitchFamily="50" charset="-128"/>
                          <a:ea typeface="Meiryo UI" panose="020B0604030504040204" pitchFamily="50" charset="-128"/>
                          <a:cs typeface="Meiryo UI" panose="020B0604030504040204" pitchFamily="50" charset="-128"/>
                        </a:rPr>
                        <a:t>非営利セクターにおける</a:t>
                      </a:r>
                      <a:r>
                        <a:rPr lang="ja-JP" altLang="en-US" sz="1300" b="0" u="none" dirty="0" smtClean="0">
                          <a:latin typeface="Meiryo UI" panose="020B0604030504040204" pitchFamily="50" charset="-128"/>
                          <a:ea typeface="Meiryo UI" panose="020B0604030504040204" pitchFamily="50" charset="-128"/>
                          <a:cs typeface="Meiryo UI" panose="020B0604030504040204" pitchFamily="50" charset="-128"/>
                        </a:rPr>
                        <a:t>効果的な</a:t>
                      </a:r>
                      <a:r>
                        <a:rPr lang="ja-JP" altLang="ja-JP" sz="1300" b="0" u="none" dirty="0" smtClean="0">
                          <a:latin typeface="Meiryo UI" panose="020B0604030504040204" pitchFamily="50" charset="-128"/>
                          <a:ea typeface="Meiryo UI" panose="020B0604030504040204" pitchFamily="50" charset="-128"/>
                          <a:cs typeface="Meiryo UI" panose="020B0604030504040204" pitchFamily="50" charset="-128"/>
                        </a:rPr>
                        <a:t>情報の発信・共有手法</a:t>
                      </a:r>
                      <a:r>
                        <a:rPr lang="ja-JP" altLang="en-US" sz="1300" b="0" u="none" dirty="0" smtClean="0">
                          <a:latin typeface="Meiryo UI" panose="020B0604030504040204" pitchFamily="50" charset="-128"/>
                          <a:ea typeface="Meiryo UI" panose="020B0604030504040204" pitchFamily="50" charset="-128"/>
                          <a:cs typeface="Meiryo UI" panose="020B0604030504040204" pitchFamily="50" charset="-128"/>
                        </a:rPr>
                        <a:t>をどのように構築し普及させていくか。また、</a:t>
                      </a:r>
                      <a:r>
                        <a:rPr lang="en-US" altLang="ja-JP" sz="1300" b="0" u="none" dirty="0" smtClean="0">
                          <a:latin typeface="Meiryo UI" panose="020B0604030504040204" pitchFamily="50" charset="-128"/>
                          <a:ea typeface="Meiryo UI" panose="020B0604030504040204" pitchFamily="50" charset="-128"/>
                          <a:cs typeface="Meiryo UI" panose="020B0604030504040204" pitchFamily="50" charset="-128"/>
                        </a:rPr>
                        <a:t>IT</a:t>
                      </a:r>
                      <a:r>
                        <a:rPr lang="ja-JP" altLang="en-US" sz="1300" b="0" u="none" dirty="0" smtClean="0">
                          <a:latin typeface="Meiryo UI" panose="020B0604030504040204" pitchFamily="50" charset="-128"/>
                          <a:ea typeface="Meiryo UI" panose="020B0604030504040204" pitchFamily="50" charset="-128"/>
                          <a:cs typeface="Meiryo UI" panose="020B0604030504040204" pitchFamily="50" charset="-128"/>
                        </a:rPr>
                        <a:t>ボランティアなどの新たな人材や市場をどのように生み出していくか</a:t>
                      </a:r>
                      <a:endParaRPr lang="en-US" altLang="ja-JP" sz="1300" b="0" u="none" dirty="0" smtClean="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2" name="正方形/長方形 51"/>
          <p:cNvSpPr/>
          <p:nvPr/>
        </p:nvSpPr>
        <p:spPr>
          <a:xfrm>
            <a:off x="107504" y="5757124"/>
            <a:ext cx="8741388" cy="999952"/>
          </a:xfrm>
          <a:prstGeom prst="rect">
            <a:avLst/>
          </a:prstGeom>
          <a:solidFill>
            <a:schemeClr val="accent5">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anchor="ctr"/>
          <a:lstStyle/>
          <a:p>
            <a:pPr algn="ctr">
              <a:defRPr/>
            </a:pPr>
            <a:endParaRPr lang="ja-JP" altLang="en-US">
              <a:solidFill>
                <a:prstClr val="black"/>
              </a:solidFill>
            </a:endParaRPr>
          </a:p>
        </p:txBody>
      </p:sp>
      <p:sp>
        <p:nvSpPr>
          <p:cNvPr id="54" name="テキスト ボックス 53"/>
          <p:cNvSpPr txBox="1"/>
          <p:nvPr/>
        </p:nvSpPr>
        <p:spPr>
          <a:xfrm>
            <a:off x="425366" y="4832175"/>
            <a:ext cx="8351564" cy="776559"/>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14000"/>
              </a:lnSpc>
            </a:pP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◇分科会は、原則、リーダーの自主的な運営に委ねる</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14000"/>
              </a:lnSpc>
            </a:pP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（分科会の共同開催や公開での開催など、連携共有を図りながら、できるだけ幅広く議論を進める）</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ct val="114000"/>
              </a:lnSpc>
            </a:pP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分科会等の検討状況は、適宜、各リーダー</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から「</a:t>
            </a:r>
            <a:r>
              <a:rPr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民都・大阪」フィランソロピー会議に</a:t>
            </a:r>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報告する</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8046" y="-18561"/>
            <a:ext cx="9182103" cy="409576"/>
          </a:xfrm>
          <a:prstGeom prst="rect">
            <a:avLst/>
          </a:prstGeo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分科会の設置及びリーダーの選任について（案）</a:t>
            </a:r>
            <a:endParaRPr lang="ja-JP" altLang="en-US"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テキスト ボックス 42"/>
          <p:cNvSpPr txBox="1"/>
          <p:nvPr/>
        </p:nvSpPr>
        <p:spPr>
          <a:xfrm>
            <a:off x="425366" y="5757124"/>
            <a:ext cx="8741388" cy="984244"/>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14000"/>
              </a:lnSpc>
            </a:pP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今後の進め方</a:t>
            </a:r>
            <a:r>
              <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イメージ）</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　　「民都・大阪」フィランソロピー会議において分科会の</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設置承認及び</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リーダー選任</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月頃　各分科会の検討の方向性などを示し、本格的な検討を開始</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H30</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年度末頃　分科会の検討成果の取りまとめを行い、対外的に発信　</a:t>
            </a:r>
            <a:endParaRPr lang="en-US" altLang="ja-JP"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p:cNvSpPr/>
          <p:nvPr/>
        </p:nvSpPr>
        <p:spPr>
          <a:xfrm>
            <a:off x="7958538" y="31016"/>
            <a:ext cx="971600" cy="436729"/>
          </a:xfrm>
          <a:prstGeom prst="rect">
            <a:avLst/>
          </a:prstGeom>
          <a:solidFill>
            <a:schemeClr val="bg1"/>
          </a:solidFill>
          <a:ln w="12700" cap="flat" cmpd="sng" algn="ctr">
            <a:solidFill>
              <a:sysClr val="windowText" lastClr="000000"/>
            </a:solidFill>
            <a:prstDash val="solid"/>
          </a:ln>
          <a:effectLst/>
        </p:spPr>
        <p:txBody>
          <a:bodyPr rot="0" spcFirstLastPara="0" vert="horz" wrap="square" lIns="91440" tIns="0" rIns="91440" bIns="45720" numCol="1" spcCol="0" rtlCol="0" fromWordArt="0" anchor="ctr" anchorCtr="0" forceAA="0" compatLnSpc="1">
            <a:prstTxWarp prst="textNoShape">
              <a:avLst/>
            </a:prstTxWarp>
            <a:noAutofit/>
          </a:bodyPr>
          <a:lstStyle/>
          <a:p>
            <a:pPr algn="ctr" fontAlgn="base">
              <a:lnSpc>
                <a:spcPct val="200000"/>
              </a:lnSpc>
              <a:spcAft>
                <a:spcPts val="0"/>
              </a:spcAft>
            </a:pPr>
            <a:r>
              <a:rPr kumimoji="1" lang="ja-JP" sz="1600" kern="100" dirty="0" smtClean="0">
                <a:solidFill>
                  <a:srgbClr val="000000"/>
                </a:solidFill>
                <a:effectLst/>
                <a:latin typeface="Times New Roman" panose="02020603050405020304" pitchFamily="18" charset="0"/>
                <a:ea typeface="Meiryo UI" panose="020B0604030504040204" pitchFamily="50" charset="-128"/>
              </a:rPr>
              <a:t>資料</a:t>
            </a:r>
            <a:r>
              <a:rPr kumimoji="1" lang="ja-JP" altLang="en-US" sz="1600" kern="100" dirty="0" smtClean="0">
                <a:solidFill>
                  <a:srgbClr val="000000"/>
                </a:solidFill>
                <a:effectLst/>
                <a:latin typeface="Times New Roman" panose="02020603050405020304" pitchFamily="18" charset="0"/>
                <a:ea typeface="Meiryo UI" panose="020B0604030504040204" pitchFamily="50" charset="-128"/>
              </a:rPr>
              <a:t>８</a:t>
            </a:r>
            <a:endParaRPr lang="ja-JP" sz="1200" kern="100" dirty="0">
              <a:effectLst/>
              <a:latin typeface="Times New Roman" panose="02020603050405020304" pitchFamily="18" charset="0"/>
              <a:ea typeface="ＭＳ 明朝" panose="02020609040205080304" pitchFamily="17" charset="-128"/>
            </a:endParaRPr>
          </a:p>
        </p:txBody>
      </p:sp>
    </p:spTree>
    <p:extLst>
      <p:ext uri="{BB962C8B-B14F-4D97-AF65-F5344CB8AC3E}">
        <p14:creationId xmlns:p14="http://schemas.microsoft.com/office/powerpoint/2010/main" val="3331699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4">
            <a:lumMod val="40000"/>
            <a:lumOff val="60000"/>
          </a:schemeClr>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18321</TotalTime>
  <Words>181</Words>
  <Application>Microsoft Office PowerPoint</Application>
  <PresentationFormat>画面に合わせる (4:3)</PresentationFormat>
  <Paragraphs>30</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ＭＳ Ｐゴシック</vt:lpstr>
      <vt:lpstr>ＭＳ Ｐ明朝</vt:lpstr>
      <vt:lpstr>ＭＳ 明朝</vt:lpstr>
      <vt:lpstr>Arial</vt:lpstr>
      <vt:lpstr>Calibri</vt:lpstr>
      <vt:lpstr>Times New Roman</vt:lpstr>
      <vt:lpstr>Office ​​テーマ</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大阪市</dc:creator>
  <cp:lastModifiedBy>南　威史</cp:lastModifiedBy>
  <cp:revision>1202</cp:revision>
  <cp:lastPrinted>2018-01-31T01:45:46Z</cp:lastPrinted>
  <dcterms:created xsi:type="dcterms:W3CDTF">2014-08-01T07:03:14Z</dcterms:created>
  <dcterms:modified xsi:type="dcterms:W3CDTF">2018-01-31T01:53:13Z</dcterms:modified>
</cp:coreProperties>
</file>