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4" r:id="rId2"/>
    <p:sldId id="276" r:id="rId3"/>
    <p:sldId id="275" r:id="rId4"/>
    <p:sldId id="277" r:id="rId5"/>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99FFCC"/>
    <a:srgbClr val="66FF99"/>
    <a:srgbClr val="CCFFCC"/>
    <a:srgbClr val="FFFFCC"/>
    <a:srgbClr val="CCFFFF"/>
    <a:srgbClr val="99FF99"/>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24" autoAdjust="0"/>
  </p:normalViewPr>
  <p:slideViewPr>
    <p:cSldViewPr>
      <p:cViewPr varScale="1">
        <p:scale>
          <a:sx n="70" d="100"/>
          <a:sy n="70" d="100"/>
        </p:scale>
        <p:origin x="138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6737" cy="340306"/>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286" y="0"/>
            <a:ext cx="4306737" cy="340306"/>
          </a:xfrm>
          <a:prstGeom prst="rect">
            <a:avLst/>
          </a:prstGeom>
        </p:spPr>
        <p:txBody>
          <a:bodyPr vert="horz" lIns="91433" tIns="45716" rIns="91433" bIns="45716" rtlCol="0"/>
          <a:lstStyle>
            <a:lvl1pPr algn="r">
              <a:defRPr sz="1200"/>
            </a:lvl1pPr>
          </a:lstStyle>
          <a:p>
            <a:fld id="{34419864-4BFA-4F2C-B83B-1E8DBAABFD02}" type="datetimeFigureOut">
              <a:rPr kumimoji="1" lang="ja-JP" altLang="en-US" smtClean="0"/>
              <a:t>2018/1/29</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2012"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994399" y="3233447"/>
            <a:ext cx="7950543" cy="3062751"/>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6465808"/>
            <a:ext cx="4306737" cy="34030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286" y="6465808"/>
            <a:ext cx="4306737" cy="340305"/>
          </a:xfrm>
          <a:prstGeom prst="rect">
            <a:avLst/>
          </a:prstGeom>
        </p:spPr>
        <p:txBody>
          <a:bodyPr vert="horz" lIns="91433" tIns="45716" rIns="91433" bIns="45716" rtlCol="0" anchor="b"/>
          <a:lstStyle>
            <a:lvl1pPr algn="r">
              <a:defRPr sz="1200"/>
            </a:lvl1pPr>
          </a:lstStyle>
          <a:p>
            <a:fld id="{D2D6ACFF-9619-4283-B0E4-42406655D5FB}" type="slidenum">
              <a:rPr kumimoji="1" lang="ja-JP" altLang="en-US" smtClean="0"/>
              <a:t>‹#›</a:t>
            </a:fld>
            <a:endParaRPr kumimoji="1" lang="ja-JP" altLang="en-US"/>
          </a:p>
        </p:txBody>
      </p:sp>
    </p:spTree>
    <p:extLst>
      <p:ext uri="{BB962C8B-B14F-4D97-AF65-F5344CB8AC3E}">
        <p14:creationId xmlns:p14="http://schemas.microsoft.com/office/powerpoint/2010/main" val="42933684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2D6ACFF-9619-4283-B0E4-42406655D5FB}" type="slidenum">
              <a:rPr kumimoji="1" lang="ja-JP" altLang="en-US" smtClean="0"/>
              <a:t>1</a:t>
            </a:fld>
            <a:endParaRPr kumimoji="1" lang="ja-JP" altLang="en-US"/>
          </a:p>
        </p:txBody>
      </p:sp>
    </p:spTree>
    <p:extLst>
      <p:ext uri="{BB962C8B-B14F-4D97-AF65-F5344CB8AC3E}">
        <p14:creationId xmlns:p14="http://schemas.microsoft.com/office/powerpoint/2010/main" val="3423947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CF854C3-278E-4B64-9EBF-1948D384FF60}" type="datetime1">
              <a:rPr kumimoji="1" lang="ja-JP" altLang="en-US" smtClean="0"/>
              <a:t>2018/1/29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1588" y="0"/>
            <a:ext cx="9142412" cy="836712"/>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412776"/>
            <a:ext cx="8229600" cy="4713389"/>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715C7-08AE-4457-B680-0E26B1C258AC}" type="datetime1">
              <a:rPr kumimoji="1" lang="ja-JP" altLang="en-US" smtClean="0"/>
              <a:t>2018/1/29</a:t>
            </a:fld>
            <a:endParaRPr kumimoji="1" lang="ja-JP" altLang="en-US"/>
          </a:p>
        </p:txBody>
      </p:sp>
      <p:sp>
        <p:nvSpPr>
          <p:cNvPr id="5" name="フッター プレースホル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956376" y="0"/>
            <a:ext cx="1189336" cy="841797"/>
          </a:xfrm>
          <a:prstGeom prst="rect">
            <a:avLst/>
          </a:prstGeom>
        </p:spPr>
        <p:txBody>
          <a:bodyPr vert="horz" lIns="91440" tIns="45720" rIns="91440" bIns="45720" rtlCol="0" anchor="ctr"/>
          <a:lstStyle>
            <a:lvl1pPr algn="r">
              <a:defRPr sz="1800">
                <a:solidFill>
                  <a:schemeClr val="tx1"/>
                </a:solidFill>
              </a:defRPr>
            </a:lvl1pPr>
          </a:lstStyle>
          <a:p>
            <a:fld id="{D2D8002D-B5B0-4BAC-B1F6-782DDCCE6D9C}"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188640"/>
            <a:ext cx="8928992" cy="6477414"/>
          </a:xfrm>
          <a:prstGeom prst="rect">
            <a:avLst/>
          </a:prstGeom>
          <a:solidFill>
            <a:schemeClr val="tx2">
              <a:lumMod val="20000"/>
              <a:lumOff val="80000"/>
            </a:schemeClr>
          </a:solidFill>
        </p:spPr>
        <p:txBody>
          <a:bodyPr wrap="square" rtlCol="0">
            <a:spAutoFit/>
          </a:bodyPr>
          <a:lstStyle/>
          <a:p>
            <a:pPr>
              <a:lnSpc>
                <a:spcPct val="114000"/>
              </a:lnSpc>
            </a:pPr>
            <a:endParaRPr lang="en-US" altLang="ja-JP" sz="1400" b="1" dirty="0" smtClean="0"/>
          </a:p>
          <a:p>
            <a:pPr>
              <a:lnSpc>
                <a:spcPct val="114000"/>
              </a:lnSpc>
            </a:pPr>
            <a:r>
              <a:rPr lang="ja-JP" altLang="en-US" sz="1400" b="1" dirty="0" smtClean="0"/>
              <a:t>■</a:t>
            </a:r>
            <a:r>
              <a:rPr kumimoji="1" lang="ja-JP" altLang="en-US" sz="1400" b="1" dirty="0" smtClean="0"/>
              <a:t>　フィランソロピー都市宣言の目的・内容等について</a:t>
            </a:r>
            <a:endParaRPr kumimoji="1" lang="en-US" altLang="ja-JP" sz="1400" b="1" dirty="0" smtClean="0"/>
          </a:p>
          <a:p>
            <a:pPr>
              <a:lnSpc>
                <a:spcPct val="114000"/>
              </a:lnSpc>
            </a:pPr>
            <a:r>
              <a:rPr kumimoji="1" lang="ja-JP" altLang="en-US" sz="1400" b="1" dirty="0" smtClean="0"/>
              <a:t>　</a:t>
            </a:r>
            <a:r>
              <a:rPr kumimoji="1" lang="en-US" altLang="ja-JP" sz="1400" b="1" dirty="0" smtClean="0"/>
              <a:t>(1)</a:t>
            </a:r>
            <a:r>
              <a:rPr lang="ja-JP" altLang="en-US" sz="1400" b="1" dirty="0"/>
              <a:t>　</a:t>
            </a:r>
            <a:r>
              <a:rPr lang="ja-JP" altLang="en-US" sz="1400" b="1" dirty="0" smtClean="0"/>
              <a:t>目的</a:t>
            </a:r>
            <a:endParaRPr lang="en-US" altLang="ja-JP" sz="1400" b="1" dirty="0" smtClean="0"/>
          </a:p>
          <a:p>
            <a:pPr>
              <a:lnSpc>
                <a:spcPct val="114000"/>
              </a:lnSpc>
            </a:pPr>
            <a:r>
              <a:rPr kumimoji="1" lang="ja-JP" altLang="en-US" sz="1400" b="1" dirty="0"/>
              <a:t>　</a:t>
            </a:r>
            <a:r>
              <a:rPr kumimoji="1" lang="ja-JP" altLang="en-US" sz="1400" dirty="0" smtClean="0"/>
              <a:t>　　</a:t>
            </a:r>
            <a:r>
              <a:rPr kumimoji="1" lang="ja-JP" altLang="en-US" sz="1400" b="1" dirty="0" smtClean="0"/>
              <a:t>大阪がフィランソロピーの国際拠点都市をめざすことの意思表示</a:t>
            </a:r>
            <a:endParaRPr kumimoji="1" lang="en-US" altLang="ja-JP" sz="1400" b="1" dirty="0" smtClean="0"/>
          </a:p>
          <a:p>
            <a:pPr>
              <a:lnSpc>
                <a:spcPct val="114000"/>
              </a:lnSpc>
            </a:pPr>
            <a:r>
              <a:rPr lang="ja-JP" altLang="en-US" sz="1400" dirty="0"/>
              <a:t>　</a:t>
            </a:r>
            <a:r>
              <a:rPr lang="ja-JP" altLang="en-US" sz="1400" dirty="0" smtClean="0"/>
              <a:t>　　具体的には、</a:t>
            </a:r>
            <a:endParaRPr lang="en-US" altLang="ja-JP" sz="1400" dirty="0" smtClean="0"/>
          </a:p>
          <a:p>
            <a:pPr>
              <a:lnSpc>
                <a:spcPct val="114000"/>
              </a:lnSpc>
            </a:pPr>
            <a:r>
              <a:rPr lang="ja-JP" altLang="en-US" sz="1400" dirty="0"/>
              <a:t>　</a:t>
            </a:r>
            <a:r>
              <a:rPr lang="ja-JP" altLang="en-US" sz="1400" dirty="0" smtClean="0"/>
              <a:t>　　</a:t>
            </a:r>
            <a:r>
              <a:rPr lang="ja-JP" altLang="en-US" sz="1400" dirty="0">
                <a:latin typeface="+mn-ea"/>
              </a:rPr>
              <a:t>　①「民都・大阪」フィランソロピー会議を核に、社会的課題の解決</a:t>
            </a:r>
            <a:r>
              <a:rPr lang="ja-JP" altLang="en-US" sz="1400" dirty="0" smtClean="0">
                <a:latin typeface="+mn-ea"/>
              </a:rPr>
              <a:t>に向けて縦割りを超えた新た</a:t>
            </a:r>
            <a:r>
              <a:rPr lang="ja-JP" altLang="en-US" sz="1400" dirty="0">
                <a:latin typeface="+mn-ea"/>
              </a:rPr>
              <a:t>な連携・協働を</a:t>
            </a:r>
            <a:r>
              <a:rPr lang="ja-JP" altLang="en-US" sz="1400" dirty="0" smtClean="0">
                <a:latin typeface="+mn-ea"/>
              </a:rPr>
              <a:t>生み</a:t>
            </a:r>
            <a:endParaRPr lang="en-US" altLang="ja-JP" sz="1400" dirty="0" smtClean="0">
              <a:latin typeface="+mn-ea"/>
            </a:endParaRPr>
          </a:p>
          <a:p>
            <a:pPr>
              <a:lnSpc>
                <a:spcPct val="114000"/>
              </a:lnSpc>
            </a:pPr>
            <a:r>
              <a:rPr lang="ja-JP" altLang="en-US" sz="1400" dirty="0">
                <a:latin typeface="+mn-ea"/>
              </a:rPr>
              <a:t>　</a:t>
            </a:r>
            <a:r>
              <a:rPr lang="ja-JP" altLang="en-US" sz="1400" dirty="0" smtClean="0">
                <a:latin typeface="+mn-ea"/>
              </a:rPr>
              <a:t>　　　　出し、フィランソロピーの普及・促進を進めていこうという共通</a:t>
            </a:r>
            <a:r>
              <a:rPr lang="ja-JP" altLang="en-US" sz="1400" dirty="0">
                <a:latin typeface="+mn-ea"/>
              </a:rPr>
              <a:t>認識を醸成するための公益活動の担い手へのメッセージ</a:t>
            </a:r>
            <a:endParaRPr lang="en-US" altLang="ja-JP" sz="1400" dirty="0">
              <a:latin typeface="+mn-ea"/>
            </a:endParaRPr>
          </a:p>
          <a:p>
            <a:pPr>
              <a:lnSpc>
                <a:spcPct val="114000"/>
              </a:lnSpc>
            </a:pPr>
            <a:r>
              <a:rPr lang="ja-JP" altLang="en-US" sz="1400" dirty="0" smtClean="0"/>
              <a:t>　　　　②「民都・大阪」フィランソロピー会議により、大阪が世界</a:t>
            </a:r>
            <a:r>
              <a:rPr lang="ja-JP" altLang="en-US" sz="1400" dirty="0"/>
              <a:t>のフィランソロピー</a:t>
            </a:r>
            <a:r>
              <a:rPr lang="ja-JP" altLang="en-US" sz="1400" dirty="0" smtClean="0"/>
              <a:t>資金を寄付者の意図にそって、効果的に</a:t>
            </a:r>
            <a:endParaRPr lang="en-US" altLang="ja-JP" sz="1400" dirty="0" smtClean="0"/>
          </a:p>
          <a:p>
            <a:pPr>
              <a:lnSpc>
                <a:spcPct val="114000"/>
              </a:lnSpc>
            </a:pPr>
            <a:r>
              <a:rPr lang="ja-JP" altLang="en-US" sz="1400" dirty="0"/>
              <a:t>　</a:t>
            </a:r>
            <a:r>
              <a:rPr lang="ja-JP" altLang="en-US" sz="1400" dirty="0" smtClean="0"/>
              <a:t>　　　　活用できる</a:t>
            </a:r>
            <a:r>
              <a:rPr lang="ja-JP" altLang="en-US" sz="1400" dirty="0" smtClean="0">
                <a:latin typeface="+mn-ea"/>
              </a:rPr>
              <a:t>都市</a:t>
            </a:r>
            <a:r>
              <a:rPr lang="ja-JP" altLang="en-US" sz="1400" dirty="0">
                <a:latin typeface="+mn-ea"/>
              </a:rPr>
              <a:t>である</a:t>
            </a:r>
            <a:r>
              <a:rPr lang="ja-JP" altLang="en-US" sz="1400" dirty="0" smtClean="0">
                <a:latin typeface="+mn-ea"/>
              </a:rPr>
              <a:t>ことを発信し、</a:t>
            </a:r>
            <a:r>
              <a:rPr lang="ja-JP" altLang="en-US" sz="1400" dirty="0" smtClean="0"/>
              <a:t>日本</a:t>
            </a:r>
            <a:r>
              <a:rPr lang="ja-JP" altLang="en-US" sz="1400" dirty="0"/>
              <a:t>・</a:t>
            </a:r>
            <a:r>
              <a:rPr lang="ja-JP" altLang="en-US" sz="1400" dirty="0" smtClean="0"/>
              <a:t>世界中から</a:t>
            </a:r>
            <a:r>
              <a:rPr lang="ja-JP" altLang="en-US" sz="1400" dirty="0"/>
              <a:t>第</a:t>
            </a:r>
            <a:r>
              <a:rPr lang="en-US" altLang="ja-JP" sz="1400" dirty="0"/>
              <a:t>2</a:t>
            </a:r>
            <a:r>
              <a:rPr lang="ja-JP" altLang="en-US" sz="1400" dirty="0"/>
              <a:t>の動脈（フィランソロピー・キャピタル）として資金</a:t>
            </a:r>
            <a:r>
              <a:rPr lang="ja-JP" altLang="en-US" sz="1400" dirty="0" smtClean="0"/>
              <a:t>や人材が</a:t>
            </a:r>
            <a:endParaRPr lang="en-US" altLang="ja-JP" sz="1400" dirty="0" smtClean="0"/>
          </a:p>
          <a:p>
            <a:pPr>
              <a:lnSpc>
                <a:spcPct val="114000"/>
              </a:lnSpc>
            </a:pPr>
            <a:r>
              <a:rPr lang="ja-JP" altLang="en-US" sz="1400" dirty="0"/>
              <a:t>　</a:t>
            </a:r>
            <a:r>
              <a:rPr lang="ja-JP" altLang="en-US" sz="1400" dirty="0" smtClean="0"/>
              <a:t>　　　　集まる都市をめざす</a:t>
            </a:r>
            <a:r>
              <a:rPr lang="ja-JP" altLang="en-US" sz="1400" dirty="0" smtClean="0">
                <a:latin typeface="+mn-ea"/>
              </a:rPr>
              <a:t>ためのフィランソロピストへのアピール</a:t>
            </a:r>
            <a:endParaRPr lang="en-US" altLang="ja-JP" sz="1400" dirty="0" smtClean="0">
              <a:latin typeface="+mn-ea"/>
            </a:endParaRPr>
          </a:p>
          <a:p>
            <a:pPr>
              <a:lnSpc>
                <a:spcPct val="114000"/>
              </a:lnSpc>
            </a:pPr>
            <a:r>
              <a:rPr kumimoji="1" lang="ja-JP" altLang="en-US" sz="1400" dirty="0">
                <a:latin typeface="+mn-ea"/>
              </a:rPr>
              <a:t>　</a:t>
            </a:r>
            <a:r>
              <a:rPr kumimoji="1" lang="ja-JP" altLang="en-US" sz="1400" dirty="0" smtClean="0">
                <a:latin typeface="+mn-ea"/>
              </a:rPr>
              <a:t>　</a:t>
            </a:r>
            <a:r>
              <a:rPr kumimoji="1" lang="ja-JP" altLang="en-US" sz="1400" dirty="0" smtClean="0"/>
              <a:t>　　　</a:t>
            </a:r>
            <a:endParaRPr kumimoji="1" lang="en-US" altLang="ja-JP" sz="1400" dirty="0" smtClean="0"/>
          </a:p>
          <a:p>
            <a:pPr>
              <a:lnSpc>
                <a:spcPct val="114000"/>
              </a:lnSpc>
            </a:pPr>
            <a:r>
              <a:rPr kumimoji="1" lang="ja-JP" altLang="en-US" sz="1400" dirty="0" smtClean="0"/>
              <a:t>　</a:t>
            </a:r>
            <a:r>
              <a:rPr kumimoji="1" lang="en-US" altLang="ja-JP" sz="1400" b="1" dirty="0" smtClean="0"/>
              <a:t>(2)</a:t>
            </a:r>
            <a:r>
              <a:rPr kumimoji="1" lang="ja-JP" altLang="en-US" sz="1400" b="1" dirty="0" smtClean="0"/>
              <a:t>　内容　</a:t>
            </a:r>
            <a:r>
              <a:rPr lang="ja-JP" altLang="en-US" sz="1400" dirty="0" smtClean="0"/>
              <a:t>　次頁（たたき台）</a:t>
            </a:r>
            <a:endParaRPr lang="en-US" altLang="ja-JP" sz="1400" dirty="0" smtClean="0"/>
          </a:p>
          <a:p>
            <a:pPr>
              <a:lnSpc>
                <a:spcPct val="114000"/>
              </a:lnSpc>
            </a:pPr>
            <a:r>
              <a:rPr kumimoji="1" lang="ja-JP" altLang="en-US" sz="1400" dirty="0" smtClean="0"/>
              <a:t>　</a:t>
            </a:r>
            <a:endParaRPr lang="en-US" altLang="ja-JP" sz="1400" dirty="0"/>
          </a:p>
          <a:p>
            <a:pPr>
              <a:lnSpc>
                <a:spcPct val="114000"/>
              </a:lnSpc>
            </a:pPr>
            <a:r>
              <a:rPr lang="ja-JP" altLang="en-US" sz="1400" b="1" dirty="0" smtClean="0"/>
              <a:t>　</a:t>
            </a:r>
            <a:r>
              <a:rPr lang="en-US" altLang="ja-JP" sz="1400" b="1" dirty="0" smtClean="0"/>
              <a:t>(3)</a:t>
            </a:r>
            <a:r>
              <a:rPr lang="ja-JP" altLang="en-US" sz="1400" b="1" dirty="0" smtClean="0"/>
              <a:t>　クレジット</a:t>
            </a:r>
            <a:r>
              <a:rPr lang="ja-JP" altLang="en-US" sz="1400" dirty="0" smtClean="0"/>
              <a:t>　「民都・大阪」フィランソロピー会議</a:t>
            </a:r>
            <a:endParaRPr lang="en-US" altLang="ja-JP" sz="1400" dirty="0" smtClean="0"/>
          </a:p>
          <a:p>
            <a:pPr>
              <a:lnSpc>
                <a:spcPct val="114000"/>
              </a:lnSpc>
            </a:pPr>
            <a:endParaRPr lang="en-US" altLang="ja-JP" sz="1400" b="1" dirty="0" smtClean="0"/>
          </a:p>
          <a:p>
            <a:pPr>
              <a:lnSpc>
                <a:spcPct val="114000"/>
              </a:lnSpc>
            </a:pPr>
            <a:r>
              <a:rPr lang="ja-JP" altLang="en-US" sz="1400" b="1" dirty="0"/>
              <a:t>　</a:t>
            </a:r>
            <a:r>
              <a:rPr lang="en-US" altLang="ja-JP" sz="1400" b="1" dirty="0" smtClean="0"/>
              <a:t>(4)</a:t>
            </a:r>
            <a:r>
              <a:rPr lang="ja-JP" altLang="en-US" sz="1400" b="1" dirty="0" smtClean="0"/>
              <a:t>　宣言時期</a:t>
            </a:r>
            <a:r>
              <a:rPr lang="ja-JP" altLang="en-US" sz="1400" dirty="0"/>
              <a:t>　</a:t>
            </a:r>
            <a:r>
              <a:rPr lang="ja-JP" altLang="en-US" sz="1400" dirty="0" smtClean="0"/>
              <a:t>平成</a:t>
            </a:r>
            <a:r>
              <a:rPr lang="en-US" altLang="ja-JP" sz="1400" dirty="0" smtClean="0"/>
              <a:t>30</a:t>
            </a:r>
            <a:r>
              <a:rPr lang="ja-JP" altLang="en-US" sz="1400" dirty="0" smtClean="0"/>
              <a:t>年５月頃（予定。第１回大会「</a:t>
            </a:r>
            <a:r>
              <a:rPr lang="ja-JP" altLang="en-US" sz="1400" dirty="0"/>
              <a:t>（仮称）フィランソロピー大会</a:t>
            </a:r>
            <a:r>
              <a:rPr lang="en-US" altLang="ja-JP" sz="1400" dirty="0"/>
              <a:t>OSAKA2018</a:t>
            </a:r>
            <a:r>
              <a:rPr lang="ja-JP" altLang="en-US" sz="1400" dirty="0" smtClean="0"/>
              <a:t>」において宣言）</a:t>
            </a:r>
            <a:endParaRPr lang="en-US" altLang="ja-JP" sz="1400" dirty="0" smtClean="0"/>
          </a:p>
          <a:p>
            <a:pPr>
              <a:lnSpc>
                <a:spcPct val="114000"/>
              </a:lnSpc>
            </a:pPr>
            <a:endParaRPr lang="en-US" altLang="ja-JP" sz="1400" dirty="0" smtClean="0"/>
          </a:p>
          <a:p>
            <a:pPr>
              <a:lnSpc>
                <a:spcPct val="114000"/>
              </a:lnSpc>
            </a:pPr>
            <a:r>
              <a:rPr lang="ja-JP" altLang="en-US" sz="1400" dirty="0" smtClean="0"/>
              <a:t>　</a:t>
            </a:r>
            <a:r>
              <a:rPr lang="en-US" altLang="ja-JP" sz="1400" b="1" dirty="0" smtClean="0"/>
              <a:t>(5)</a:t>
            </a:r>
            <a:r>
              <a:rPr lang="ja-JP" altLang="en-US" sz="1400" b="1" dirty="0" smtClean="0"/>
              <a:t>　情報発信</a:t>
            </a:r>
            <a:endParaRPr lang="en-US" altLang="ja-JP" sz="1400" b="1" dirty="0" smtClean="0"/>
          </a:p>
          <a:p>
            <a:pPr>
              <a:lnSpc>
                <a:spcPct val="114000"/>
              </a:lnSpc>
            </a:pPr>
            <a:r>
              <a:rPr lang="ja-JP" altLang="en-US" sz="1400" b="1" dirty="0"/>
              <a:t>　</a:t>
            </a:r>
            <a:r>
              <a:rPr lang="ja-JP" altLang="en-US" sz="1400" b="1" dirty="0" smtClean="0"/>
              <a:t>　　　</a:t>
            </a:r>
            <a:r>
              <a:rPr lang="ja-JP" altLang="en-US" sz="1400" dirty="0"/>
              <a:t>第１回大会「（仮称）フィランソロピー大会</a:t>
            </a:r>
            <a:r>
              <a:rPr lang="en-US" altLang="ja-JP" sz="1400" dirty="0"/>
              <a:t>OSAKA2018</a:t>
            </a:r>
            <a:r>
              <a:rPr lang="ja-JP" altLang="en-US" sz="1400" dirty="0" smtClean="0"/>
              <a:t>」で宣言した後、</a:t>
            </a:r>
            <a:endParaRPr lang="en-US" altLang="ja-JP" sz="1400" dirty="0" smtClean="0"/>
          </a:p>
          <a:p>
            <a:pPr>
              <a:lnSpc>
                <a:spcPct val="114000"/>
              </a:lnSpc>
            </a:pPr>
            <a:r>
              <a:rPr lang="ja-JP" altLang="en-US" sz="1400" dirty="0"/>
              <a:t>　</a:t>
            </a:r>
            <a:r>
              <a:rPr lang="ja-JP" altLang="en-US" sz="1400" dirty="0" smtClean="0"/>
              <a:t>　　　事務局ホームページに加え、会議参画メンバーや関係団体に協力を依頼し、幅広く発信</a:t>
            </a:r>
            <a:endParaRPr lang="en-US" altLang="ja-JP" sz="1400" dirty="0" smtClean="0"/>
          </a:p>
          <a:p>
            <a:pPr>
              <a:lnSpc>
                <a:spcPct val="114000"/>
              </a:lnSpc>
            </a:pPr>
            <a:r>
              <a:rPr lang="ja-JP" altLang="en-US" sz="1400" dirty="0" smtClean="0"/>
              <a:t>　　　　世界への発信という観点で、宣言文を多言語化（対象言語（案）：日本語、英語、中国語、韓国語）</a:t>
            </a:r>
            <a:endParaRPr lang="en-US" altLang="ja-JP" sz="1400" dirty="0" smtClean="0"/>
          </a:p>
          <a:p>
            <a:pPr>
              <a:lnSpc>
                <a:spcPct val="114000"/>
              </a:lnSpc>
            </a:pPr>
            <a:endParaRPr lang="en-US" altLang="ja-JP" sz="1400" dirty="0" smtClean="0"/>
          </a:p>
          <a:p>
            <a:pPr>
              <a:lnSpc>
                <a:spcPct val="114000"/>
              </a:lnSpc>
            </a:pPr>
            <a:r>
              <a:rPr lang="ja-JP" altLang="en-US" sz="1400" dirty="0"/>
              <a:t>　</a:t>
            </a:r>
            <a:r>
              <a:rPr lang="en-US" altLang="ja-JP" sz="1400" b="1" dirty="0" smtClean="0"/>
              <a:t>(6)</a:t>
            </a:r>
            <a:r>
              <a:rPr lang="ja-JP" altLang="en-US" sz="1400" b="1" dirty="0"/>
              <a:t>　</a:t>
            </a:r>
            <a:r>
              <a:rPr lang="ja-JP" altLang="en-US" sz="1400" b="1" dirty="0" smtClean="0"/>
              <a:t>賛同者の募集</a:t>
            </a:r>
            <a:endParaRPr lang="en-US" altLang="ja-JP" sz="1400" b="1" dirty="0" smtClean="0"/>
          </a:p>
          <a:p>
            <a:pPr>
              <a:lnSpc>
                <a:spcPct val="114000"/>
              </a:lnSpc>
            </a:pPr>
            <a:r>
              <a:rPr lang="ja-JP" altLang="en-US" sz="1400" b="1" dirty="0"/>
              <a:t>　</a:t>
            </a:r>
            <a:r>
              <a:rPr lang="ja-JP" altLang="en-US" sz="1400" b="1" dirty="0" smtClean="0"/>
              <a:t>　　</a:t>
            </a:r>
            <a:r>
              <a:rPr lang="ja-JP" altLang="en-US" sz="1400" dirty="0" smtClean="0"/>
              <a:t>　</a:t>
            </a:r>
            <a:r>
              <a:rPr lang="ja-JP" altLang="en-US" sz="1400" dirty="0"/>
              <a:t>都市宣言の</a:t>
            </a:r>
            <a:r>
              <a:rPr lang="ja-JP" altLang="en-US" sz="1400" dirty="0" smtClean="0"/>
              <a:t>発信に</a:t>
            </a:r>
            <a:r>
              <a:rPr lang="ja-JP" altLang="en-US" sz="1400" dirty="0"/>
              <a:t>加</a:t>
            </a:r>
            <a:r>
              <a:rPr lang="ja-JP" altLang="en-US" sz="1400" dirty="0" smtClean="0"/>
              <a:t>え、</a:t>
            </a:r>
            <a:r>
              <a:rPr lang="ja-JP" altLang="en-US" sz="1400" dirty="0"/>
              <a:t>宣言に対する賛同を募ることで、国内外から「フィランソロピーの国際拠点都市</a:t>
            </a:r>
            <a:r>
              <a:rPr lang="ja-JP" altLang="en-US" sz="1400" dirty="0" smtClean="0"/>
              <a:t>」としての</a:t>
            </a:r>
            <a:endParaRPr lang="en-US" altLang="ja-JP" sz="1400" dirty="0" smtClean="0"/>
          </a:p>
          <a:p>
            <a:pPr>
              <a:lnSpc>
                <a:spcPct val="114000"/>
              </a:lnSpc>
            </a:pPr>
            <a:r>
              <a:rPr lang="ja-JP" altLang="en-US" sz="1400" dirty="0"/>
              <a:t>　</a:t>
            </a:r>
            <a:r>
              <a:rPr lang="ja-JP" altLang="en-US" sz="1400" dirty="0" smtClean="0"/>
              <a:t>　　　「</a:t>
            </a:r>
            <a:r>
              <a:rPr lang="ja-JP" altLang="en-US" sz="1400" dirty="0"/>
              <a:t>民都・大阪」の認知を</a:t>
            </a:r>
            <a:r>
              <a:rPr lang="ja-JP" altLang="en-US" sz="1400" dirty="0" smtClean="0"/>
              <a:t>得る。第</a:t>
            </a:r>
            <a:r>
              <a:rPr lang="en-US" altLang="ja-JP" sz="1400" dirty="0" smtClean="0"/>
              <a:t>1</a:t>
            </a:r>
            <a:r>
              <a:rPr lang="ja-JP" altLang="en-US" sz="1400" dirty="0" smtClean="0"/>
              <a:t>回大会後、事務局（府・市）のホームページで公募し、国内外から広く賛同を募る</a:t>
            </a:r>
            <a:endParaRPr lang="en-US" altLang="ja-JP" sz="1400" dirty="0"/>
          </a:p>
        </p:txBody>
      </p:sp>
      <p:sp>
        <p:nvSpPr>
          <p:cNvPr id="13" name="正方形/長方形 12"/>
          <p:cNvSpPr/>
          <p:nvPr/>
        </p:nvSpPr>
        <p:spPr>
          <a:xfrm>
            <a:off x="0" y="-27384"/>
            <a:ext cx="9180513" cy="40957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　フィランソロピー都市宣言について</a:t>
            </a:r>
            <a:endParaRPr lang="ja-JP" altLang="en-US"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1"/>
          <p:cNvSpPr txBox="1">
            <a:spLocks/>
          </p:cNvSpPr>
          <p:nvPr/>
        </p:nvSpPr>
        <p:spPr bwMode="auto">
          <a:xfrm>
            <a:off x="8388424" y="6520259"/>
            <a:ext cx="7651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r" eaLnBrk="1" hangingPunct="1">
              <a:spcBef>
                <a:spcPct val="0"/>
              </a:spcBef>
              <a:buFontTx/>
              <a:buNone/>
            </a:pPr>
            <a:r>
              <a:rPr lang="en-US" altLang="ja-JP" sz="1200" dirty="0" smtClean="0">
                <a:solidFill>
                  <a:prstClr val="black"/>
                </a:solidFill>
              </a:rPr>
              <a:t>1</a:t>
            </a:r>
            <a:endParaRPr lang="ja-JP" altLang="en-US" sz="1200" dirty="0">
              <a:solidFill>
                <a:prstClr val="black"/>
              </a:solidFill>
            </a:endParaRPr>
          </a:p>
        </p:txBody>
      </p:sp>
      <p:sp>
        <p:nvSpPr>
          <p:cNvPr id="5" name="正方形/長方形 4"/>
          <p:cNvSpPr/>
          <p:nvPr/>
        </p:nvSpPr>
        <p:spPr>
          <a:xfrm>
            <a:off x="8011701" y="39789"/>
            <a:ext cx="971600" cy="410588"/>
          </a:xfrm>
          <a:prstGeom prst="rect">
            <a:avLst/>
          </a:prstGeom>
          <a:solidFill>
            <a:schemeClr val="bg1"/>
          </a:solidFill>
          <a:ln w="12700" cap="flat" cmpd="sng" algn="ctr">
            <a:solidFill>
              <a:sysClr val="windowText" lastClr="000000"/>
            </a:solidFill>
            <a:prstDash val="solid"/>
          </a:ln>
          <a:effectLst/>
        </p:spPr>
        <p:txBody>
          <a:bodyPr rot="0" spcFirstLastPara="0" vert="horz" wrap="square" lIns="91440" tIns="0" rIns="91440" bIns="45720" numCol="1" spcCol="0" rtlCol="0" fromWordArt="0" anchor="ctr" anchorCtr="0" forceAA="0" compatLnSpc="1">
            <a:prstTxWarp prst="textNoShape">
              <a:avLst/>
            </a:prstTxWarp>
            <a:noAutofit/>
          </a:bodyPr>
          <a:lstStyle/>
          <a:p>
            <a:pPr algn="ctr" fontAlgn="base">
              <a:lnSpc>
                <a:spcPct val="200000"/>
              </a:lnSpc>
              <a:spcAft>
                <a:spcPts val="0"/>
              </a:spcAft>
            </a:pPr>
            <a:r>
              <a:rPr kumimoji="1" lang="ja-JP" sz="1600" kern="100" dirty="0" smtClean="0">
                <a:solidFill>
                  <a:srgbClr val="000000"/>
                </a:solidFill>
                <a:effectLst/>
                <a:latin typeface="Times New Roman" panose="02020603050405020304" pitchFamily="18" charset="0"/>
                <a:ea typeface="Meiryo UI" panose="020B0604030504040204" pitchFamily="50" charset="-128"/>
              </a:rPr>
              <a:t>資料</a:t>
            </a:r>
            <a:r>
              <a:rPr lang="ja-JP" altLang="en-US" sz="1600" kern="100" dirty="0">
                <a:solidFill>
                  <a:srgbClr val="000000"/>
                </a:solidFill>
                <a:latin typeface="Times New Roman" panose="02020603050405020304" pitchFamily="18" charset="0"/>
                <a:ea typeface="Meiryo UI" panose="020B0604030504040204" pitchFamily="50" charset="-128"/>
              </a:rPr>
              <a:t>７</a:t>
            </a:r>
            <a:endParaRPr lang="ja-JP" sz="1200" kern="100" dirty="0">
              <a:effectLst/>
              <a:latin typeface="Times New Roman" panose="02020603050405020304" pitchFamily="18" charset="0"/>
              <a:ea typeface="ＭＳ 明朝" panose="02020609040205080304" pitchFamily="17" charset="-128"/>
            </a:endParaRPr>
          </a:p>
        </p:txBody>
      </p:sp>
    </p:spTree>
    <p:extLst>
      <p:ext uri="{BB962C8B-B14F-4D97-AF65-F5344CB8AC3E}">
        <p14:creationId xmlns:p14="http://schemas.microsoft.com/office/powerpoint/2010/main" val="263714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44624"/>
            <a:ext cx="8928992" cy="6717223"/>
          </a:xfrm>
          <a:prstGeom prst="rect">
            <a:avLst/>
          </a:prstGeom>
          <a:solidFill>
            <a:schemeClr val="tx2">
              <a:lumMod val="20000"/>
              <a:lumOff val="80000"/>
            </a:schemeClr>
          </a:solidFill>
        </p:spPr>
        <p:txBody>
          <a:bodyPr wrap="square" rtlCol="0">
            <a:spAutoFit/>
          </a:bodyPr>
          <a:lstStyle/>
          <a:p>
            <a:endParaRPr lang="en-US" altLang="ja-JP" b="1" dirty="0" smtClean="0"/>
          </a:p>
          <a:p>
            <a:endParaRPr lang="en-US" altLang="ja-JP" b="1" dirty="0" smtClean="0"/>
          </a:p>
          <a:p>
            <a:r>
              <a:rPr lang="ja-JP" altLang="en-US" b="1" dirty="0" smtClean="0"/>
              <a:t>■</a:t>
            </a:r>
            <a:r>
              <a:rPr kumimoji="1" lang="ja-JP" altLang="en-US" b="1" dirty="0" smtClean="0"/>
              <a:t>　フィランソロピー都市宣言（議論用たたき台）</a:t>
            </a:r>
            <a:endParaRPr kumimoji="1" lang="en-US" altLang="ja-JP" b="1" dirty="0" smtClean="0"/>
          </a:p>
          <a:p>
            <a:endParaRPr kumimoji="1" lang="en-US" altLang="ja-JP" b="1" dirty="0" smtClean="0"/>
          </a:p>
          <a:p>
            <a:r>
              <a:rPr lang="ja-JP" altLang="en-US" sz="1600" dirty="0"/>
              <a:t>　</a:t>
            </a:r>
            <a:endParaRPr lang="en-US" altLang="ja-JP" sz="1600" dirty="0" smtClean="0"/>
          </a:p>
          <a:p>
            <a:pPr>
              <a:lnSpc>
                <a:spcPct val="125000"/>
              </a:lnSpc>
            </a:pPr>
            <a:r>
              <a:rPr lang="ja-JP" altLang="en-US" sz="1600" dirty="0" smtClean="0"/>
              <a:t>　</a:t>
            </a:r>
            <a:endParaRPr lang="en-US" altLang="ja-JP" sz="1600"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sz="1600" u="sng" dirty="0" smtClean="0"/>
          </a:p>
          <a:p>
            <a:pPr>
              <a:lnSpc>
                <a:spcPct val="125000"/>
              </a:lnSpc>
            </a:pPr>
            <a:endParaRPr lang="en-US" altLang="ja-JP" sz="1600" u="sng" dirty="0"/>
          </a:p>
          <a:p>
            <a:pPr>
              <a:lnSpc>
                <a:spcPct val="125000"/>
              </a:lnSpc>
            </a:pPr>
            <a:endParaRPr lang="en-US" altLang="ja-JP" u="sng" dirty="0" smtClean="0"/>
          </a:p>
        </p:txBody>
      </p:sp>
      <p:sp>
        <p:nvSpPr>
          <p:cNvPr id="13" name="正方形/長方形 12"/>
          <p:cNvSpPr/>
          <p:nvPr/>
        </p:nvSpPr>
        <p:spPr>
          <a:xfrm>
            <a:off x="0" y="-4912"/>
            <a:ext cx="9180513" cy="40957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　フィランソロピー都市宣言について</a:t>
            </a:r>
            <a:endParaRPr lang="ja-JP" altLang="en-US"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スライド番号プレースホルダー 1"/>
          <p:cNvSpPr txBox="1">
            <a:spLocks/>
          </p:cNvSpPr>
          <p:nvPr/>
        </p:nvSpPr>
        <p:spPr bwMode="auto">
          <a:xfrm>
            <a:off x="8388424" y="6520259"/>
            <a:ext cx="7651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r" eaLnBrk="1" hangingPunct="1">
              <a:spcBef>
                <a:spcPct val="0"/>
              </a:spcBef>
              <a:buFontTx/>
              <a:buNone/>
            </a:pPr>
            <a:fld id="{D921A03E-96E9-4566-ADA2-8E01143782A4}" type="slidenum">
              <a:rPr lang="ja-JP" altLang="en-US" sz="1200">
                <a:solidFill>
                  <a:prstClr val="black"/>
                </a:solidFill>
              </a:rPr>
              <a:pPr algn="r" eaLnBrk="1" hangingPunct="1">
                <a:spcBef>
                  <a:spcPct val="0"/>
                </a:spcBef>
                <a:buFontTx/>
                <a:buNone/>
              </a:pPr>
              <a:t>2</a:t>
            </a:fld>
            <a:endParaRPr lang="ja-JP" altLang="en-US" sz="1200" dirty="0">
              <a:solidFill>
                <a:prstClr val="black"/>
              </a:solidFill>
            </a:endParaRPr>
          </a:p>
        </p:txBody>
      </p:sp>
      <p:sp>
        <p:nvSpPr>
          <p:cNvPr id="6" name="正方形/長方形 5"/>
          <p:cNvSpPr/>
          <p:nvPr/>
        </p:nvSpPr>
        <p:spPr>
          <a:xfrm>
            <a:off x="323528" y="980728"/>
            <a:ext cx="8424936" cy="5355312"/>
          </a:xfrm>
          <a:prstGeom prst="rect">
            <a:avLst/>
          </a:prstGeom>
        </p:spPr>
        <p:txBody>
          <a:bodyPr wrap="square">
            <a:spAutoFit/>
          </a:bodyPr>
          <a:lstStyle/>
          <a:p>
            <a:pPr lvl="0"/>
            <a:endParaRPr kumimoji="0" lang="en-US" altLang="ja-JP" sz="13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25000"/>
              </a:lnSpc>
            </a:pPr>
            <a:r>
              <a:rPr lang="ja-JP" altLang="en-US" sz="1600" dirty="0" smtClean="0"/>
              <a:t>　世界</a:t>
            </a:r>
            <a:r>
              <a:rPr lang="ja-JP" altLang="en-US" sz="1600" dirty="0"/>
              <a:t>では、寄附や投資等を通じた公益活動（フィランソロピー）が、社会的課題解決の第三の道として新たな時代の潮流となっており</a:t>
            </a:r>
            <a:r>
              <a:rPr lang="ja-JP" altLang="en-US" sz="1600" dirty="0" smtClean="0"/>
              <a:t>、</a:t>
            </a:r>
            <a:r>
              <a:rPr lang="ja-JP" altLang="en-US" sz="1600" dirty="0"/>
              <a:t> 「フィランソロピーの黄金時代</a:t>
            </a:r>
            <a:r>
              <a:rPr lang="ja-JP" altLang="en-US" sz="1600" dirty="0" smtClean="0"/>
              <a:t>」を</a:t>
            </a:r>
            <a:r>
              <a:rPr lang="ja-JP" altLang="en-US" sz="1600" dirty="0"/>
              <a:t>迎えたとさえ言われている</a:t>
            </a:r>
            <a:r>
              <a:rPr lang="ja-JP" altLang="en-US" sz="1600" dirty="0">
                <a:solidFill>
                  <a:schemeClr val="tx2"/>
                </a:solidFill>
              </a:rPr>
              <a:t>。</a:t>
            </a:r>
            <a:r>
              <a:rPr lang="ja-JP" altLang="en-US" sz="1600" dirty="0" smtClean="0"/>
              <a:t>わが国</a:t>
            </a:r>
            <a:r>
              <a:rPr lang="ja-JP" altLang="en-US" sz="1600" dirty="0"/>
              <a:t>においても、</a:t>
            </a:r>
            <a:r>
              <a:rPr lang="en-US" altLang="ja-JP" sz="1600" dirty="0"/>
              <a:t>NPO</a:t>
            </a:r>
            <a:r>
              <a:rPr lang="ja-JP" altLang="en-US" sz="1600" dirty="0"/>
              <a:t>や社会的企業など新たな公共の担い手の増加、</a:t>
            </a:r>
            <a:r>
              <a:rPr lang="en-US" altLang="ja-JP" sz="1600" dirty="0"/>
              <a:t>CSR</a:t>
            </a:r>
            <a:r>
              <a:rPr lang="ja-JP" altLang="en-US" sz="1600" dirty="0"/>
              <a:t>（企業の社会的責任）への</a:t>
            </a:r>
            <a:r>
              <a:rPr lang="ja-JP" altLang="en-US" sz="1600" dirty="0" smtClean="0"/>
              <a:t>関心が進む中、新しい鍵として、政府</a:t>
            </a:r>
            <a:r>
              <a:rPr lang="ja-JP" altLang="en-US" sz="1600" dirty="0"/>
              <a:t>との</a:t>
            </a:r>
            <a:r>
              <a:rPr lang="ja-JP" altLang="en-US" sz="1600" dirty="0" smtClean="0"/>
              <a:t>協働が注目</a:t>
            </a:r>
            <a:r>
              <a:rPr lang="ja-JP" altLang="en-US" sz="1600" dirty="0"/>
              <a:t>されている。</a:t>
            </a:r>
          </a:p>
          <a:p>
            <a:pPr>
              <a:lnSpc>
                <a:spcPct val="125000"/>
              </a:lnSpc>
            </a:pPr>
            <a:r>
              <a:rPr lang="ja-JP" altLang="en-US" sz="1600" dirty="0"/>
              <a:t>　都市発展の歴史において民の力が大きな役割を果たしてきた</a:t>
            </a:r>
            <a:r>
              <a:rPr lang="ja-JP" altLang="en-US" sz="1600" dirty="0" smtClean="0"/>
              <a:t>大阪は</a:t>
            </a:r>
            <a:r>
              <a:rPr lang="ja-JP" altLang="en-US" sz="1600" dirty="0"/>
              <a:t>、</a:t>
            </a:r>
            <a:r>
              <a:rPr lang="ja-JP" altLang="en-US" sz="1600" dirty="0" smtClean="0"/>
              <a:t>「</a:t>
            </a:r>
            <a:r>
              <a:rPr lang="ja-JP" altLang="en-US" sz="1600" dirty="0"/>
              <a:t>民都」と</a:t>
            </a:r>
            <a:r>
              <a:rPr lang="ja-JP" altLang="en-US" sz="1600" dirty="0" smtClean="0"/>
              <a:t>して民</a:t>
            </a:r>
            <a:r>
              <a:rPr lang="ja-JP" altLang="en-US" sz="1600" dirty="0"/>
              <a:t>の力を最大限に活かす都市</a:t>
            </a:r>
            <a:r>
              <a:rPr lang="ja-JP" altLang="en-US" sz="1600" dirty="0" smtClean="0"/>
              <a:t>をめざ</a:t>
            </a:r>
            <a:r>
              <a:rPr lang="ja-JP" altLang="en-US" sz="1600" dirty="0"/>
              <a:t>し</a:t>
            </a:r>
            <a:r>
              <a:rPr lang="ja-JP" altLang="en-US" sz="1600" dirty="0" smtClean="0"/>
              <a:t>、官民が協力して、非営利セクター関係者が法人格を越えて集う「民都・大阪」フィランソロピー会議を設置した。</a:t>
            </a:r>
            <a:endParaRPr lang="en-US" altLang="ja-JP" sz="1600" dirty="0" smtClean="0"/>
          </a:p>
          <a:p>
            <a:pPr>
              <a:lnSpc>
                <a:spcPct val="125000"/>
              </a:lnSpc>
            </a:pPr>
            <a:r>
              <a:rPr lang="ja-JP" altLang="en-US" sz="1600" dirty="0" smtClean="0"/>
              <a:t>　</a:t>
            </a:r>
            <a:r>
              <a:rPr lang="ja-JP" altLang="en-US" sz="1600" dirty="0"/>
              <a:t>　</a:t>
            </a:r>
            <a:r>
              <a:rPr lang="ja-JP" altLang="en-US" sz="1600" dirty="0" smtClean="0"/>
              <a:t>大阪は、この「民都・大阪」フィランソロピー会議を核として、</a:t>
            </a:r>
            <a:r>
              <a:rPr lang="ja-JP" altLang="en-US" sz="1600" dirty="0"/>
              <a:t>多様な民間公益活動の担い手が垣根を越えて集い、新たなアイデアや知恵を生み出すことで、</a:t>
            </a:r>
            <a:r>
              <a:rPr lang="ja-JP" altLang="en-US" sz="1600" dirty="0" smtClean="0"/>
              <a:t>これ</a:t>
            </a:r>
            <a:r>
              <a:rPr lang="ja-JP" altLang="en-US" sz="1600" dirty="0"/>
              <a:t>までになかった連携や協働による非営利セクターの活性化を図り、民が主体となったソーシャル・</a:t>
            </a:r>
            <a:r>
              <a:rPr lang="ja-JP" altLang="en-US" sz="1600" dirty="0" smtClean="0"/>
              <a:t>イノベーション</a:t>
            </a:r>
            <a:r>
              <a:rPr lang="ja-JP" altLang="en-US" sz="1600" dirty="0"/>
              <a:t>を創出する都市を</a:t>
            </a:r>
            <a:r>
              <a:rPr lang="ja-JP" altLang="en-US" sz="1600" dirty="0" smtClean="0"/>
              <a:t>めざす。そして、世界のフィランソロピストの思いに寄り添う都市となり、日本</a:t>
            </a:r>
            <a:r>
              <a:rPr lang="ja-JP" altLang="en-US" sz="1600" dirty="0"/>
              <a:t>・世界中から第</a:t>
            </a:r>
            <a:r>
              <a:rPr lang="en-US" altLang="ja-JP" sz="1600" dirty="0"/>
              <a:t>2</a:t>
            </a:r>
            <a:r>
              <a:rPr lang="ja-JP" altLang="en-US" sz="1600" dirty="0"/>
              <a:t>の動脈（投資や</a:t>
            </a:r>
            <a:r>
              <a:rPr lang="ja-JP" altLang="en-US" sz="1600" smtClean="0"/>
              <a:t>人材）が集まる都市</a:t>
            </a:r>
            <a:r>
              <a:rPr lang="ja-JP" altLang="en-US" sz="1600" dirty="0" smtClean="0"/>
              <a:t>となることをめざす。</a:t>
            </a:r>
            <a:endParaRPr lang="en-US" altLang="ja-JP" sz="1600" dirty="0" smtClean="0"/>
          </a:p>
          <a:p>
            <a:pPr>
              <a:lnSpc>
                <a:spcPct val="125000"/>
              </a:lnSpc>
            </a:pPr>
            <a:r>
              <a:rPr lang="ja-JP" altLang="en-US" sz="1600" dirty="0"/>
              <a:t>　</a:t>
            </a:r>
            <a:r>
              <a:rPr lang="ja-JP" altLang="en-US" sz="1600" dirty="0" smtClean="0"/>
              <a:t>これらを通じて「</a:t>
            </a:r>
            <a:r>
              <a:rPr lang="ja-JP" altLang="en-US" sz="1600" dirty="0"/>
              <a:t>フィランソロピーにおける国際的な拠点都市</a:t>
            </a:r>
            <a:r>
              <a:rPr lang="ja-JP" altLang="en-US" sz="1600" dirty="0" smtClean="0"/>
              <a:t>」の実現をめざすことをここに宣言する。</a:t>
            </a:r>
            <a:endParaRPr lang="en-US" altLang="ja-JP" sz="1600" dirty="0"/>
          </a:p>
          <a:p>
            <a:pPr algn="r">
              <a:lnSpc>
                <a:spcPct val="125000"/>
              </a:lnSpc>
            </a:pPr>
            <a:endParaRPr lang="en-US" altLang="ja-JP" sz="1600" dirty="0"/>
          </a:p>
          <a:p>
            <a:pPr algn="r">
              <a:lnSpc>
                <a:spcPct val="125000"/>
              </a:lnSpc>
            </a:pPr>
            <a:r>
              <a:rPr lang="ja-JP" altLang="en-US" sz="1600" dirty="0"/>
              <a:t>平成</a:t>
            </a:r>
            <a:r>
              <a:rPr lang="en-US" altLang="ja-JP" sz="1600" dirty="0"/>
              <a:t>30</a:t>
            </a:r>
            <a:r>
              <a:rPr lang="ja-JP" altLang="en-US" sz="1600" dirty="0"/>
              <a:t>年○月○日　「民都・大阪」フィランソロピー会議</a:t>
            </a:r>
            <a:endParaRPr lang="en-US" altLang="ja-JP" sz="1600" dirty="0"/>
          </a:p>
          <a:p>
            <a:pPr algn="r"/>
            <a:endParaRPr lang="en-US" altLang="ja-JP" sz="1600" u="sng" dirty="0"/>
          </a:p>
          <a:p>
            <a:pPr lvl="0"/>
            <a:endParaRPr kumimoji="0" lang="en-US" altLang="ja-JP" sz="13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44137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379142"/>
            <a:ext cx="8928992" cy="6017032"/>
          </a:xfrm>
          <a:prstGeom prst="rect">
            <a:avLst/>
          </a:prstGeom>
          <a:solidFill>
            <a:schemeClr val="tx2">
              <a:lumMod val="20000"/>
              <a:lumOff val="80000"/>
            </a:schemeClr>
          </a:solidFill>
        </p:spPr>
        <p:txBody>
          <a:bodyPr wrap="square" rtlCol="0" anchor="ctr" anchorCtr="0">
            <a:spAutoFit/>
          </a:bodyPr>
          <a:lstStyle/>
          <a:p>
            <a:pPr>
              <a:lnSpc>
                <a:spcPct val="110000"/>
              </a:lnSpc>
            </a:pPr>
            <a:endParaRPr lang="en-US" altLang="ja-JP" sz="1400" b="1" dirty="0" smtClean="0"/>
          </a:p>
          <a:p>
            <a:pPr>
              <a:lnSpc>
                <a:spcPct val="110000"/>
              </a:lnSpc>
            </a:pPr>
            <a:r>
              <a:rPr lang="ja-JP" altLang="en-US" sz="1400" b="1" dirty="0" smtClean="0"/>
              <a:t>■</a:t>
            </a:r>
            <a:r>
              <a:rPr kumimoji="1" lang="ja-JP" altLang="en-US" sz="1400" b="1" dirty="0" smtClean="0"/>
              <a:t>　賛同者の募り方等について</a:t>
            </a:r>
            <a:endParaRPr kumimoji="1" lang="en-US" altLang="ja-JP" sz="1400" b="1" dirty="0" smtClean="0"/>
          </a:p>
          <a:p>
            <a:pPr>
              <a:lnSpc>
                <a:spcPct val="110000"/>
              </a:lnSpc>
            </a:pPr>
            <a:r>
              <a:rPr lang="ja-JP" altLang="en-US" sz="1400" b="1" dirty="0" smtClean="0"/>
              <a:t>　</a:t>
            </a:r>
            <a:r>
              <a:rPr lang="en-US" altLang="ja-JP" sz="1400" b="1" dirty="0" smtClean="0"/>
              <a:t>(1)</a:t>
            </a:r>
            <a:r>
              <a:rPr lang="ja-JP" altLang="en-US" sz="1400" b="1" dirty="0"/>
              <a:t>　</a:t>
            </a:r>
            <a:r>
              <a:rPr lang="ja-JP" altLang="en-US" sz="1400" b="1" dirty="0" smtClean="0"/>
              <a:t>賛同を募る目的</a:t>
            </a:r>
            <a:endParaRPr lang="en-US" altLang="ja-JP" sz="1400" b="1" dirty="0"/>
          </a:p>
          <a:p>
            <a:pPr>
              <a:lnSpc>
                <a:spcPct val="110000"/>
              </a:lnSpc>
            </a:pPr>
            <a:r>
              <a:rPr lang="ja-JP" altLang="en-US" sz="1400" dirty="0"/>
              <a:t>　</a:t>
            </a:r>
            <a:r>
              <a:rPr lang="ja-JP" altLang="en-US" sz="1400" dirty="0" smtClean="0"/>
              <a:t>　①　大阪がフィランソロピーの国際拠点都市となるためには、国内外からの幅広い認知が必要。そのため、国内外の</a:t>
            </a:r>
            <a:endParaRPr lang="en-US" altLang="ja-JP" sz="1400" dirty="0" smtClean="0"/>
          </a:p>
          <a:p>
            <a:pPr>
              <a:lnSpc>
                <a:spcPct val="110000"/>
              </a:lnSpc>
            </a:pPr>
            <a:r>
              <a:rPr lang="ja-JP" altLang="en-US" sz="1400" dirty="0"/>
              <a:t>　</a:t>
            </a:r>
            <a:r>
              <a:rPr lang="ja-JP" altLang="en-US" sz="1400" dirty="0" smtClean="0"/>
              <a:t>　　民間公益活動に関わる多くの方々からフィランソロピー都市宣言に対する賛同を募り、発信する。</a:t>
            </a:r>
            <a:endParaRPr lang="en-US" altLang="ja-JP" sz="1400" dirty="0" smtClean="0"/>
          </a:p>
          <a:p>
            <a:pPr>
              <a:lnSpc>
                <a:spcPct val="110000"/>
              </a:lnSpc>
            </a:pPr>
            <a:r>
              <a:rPr lang="ja-JP" altLang="en-US" sz="1400" dirty="0"/>
              <a:t>　</a:t>
            </a:r>
            <a:r>
              <a:rPr lang="ja-JP" altLang="en-US" sz="1400" dirty="0" smtClean="0"/>
              <a:t>　②　大阪が名実共に「民都」として、民の力を最大限活かし新たな未来を生み出す都市となり民主役の社会づくりを</a:t>
            </a:r>
            <a:endParaRPr lang="en-US" altLang="ja-JP" sz="1400" dirty="0" smtClean="0"/>
          </a:p>
          <a:p>
            <a:pPr>
              <a:lnSpc>
                <a:spcPct val="110000"/>
              </a:lnSpc>
            </a:pPr>
            <a:r>
              <a:rPr lang="ja-JP" altLang="en-US" sz="1400" dirty="0"/>
              <a:t>　</a:t>
            </a:r>
            <a:r>
              <a:rPr lang="ja-JP" altLang="en-US" sz="1400" dirty="0" smtClean="0"/>
              <a:t>　　進めていくためには、多様な主体による具体的な行動の積み重ねが必要。</a:t>
            </a:r>
            <a:endParaRPr lang="en-US" altLang="ja-JP" sz="1400" dirty="0" smtClean="0"/>
          </a:p>
          <a:p>
            <a:pPr>
              <a:lnSpc>
                <a:spcPct val="110000"/>
              </a:lnSpc>
            </a:pPr>
            <a:r>
              <a:rPr lang="ja-JP" altLang="en-US" sz="1400" dirty="0"/>
              <a:t>　</a:t>
            </a:r>
            <a:r>
              <a:rPr lang="ja-JP" altLang="en-US" sz="1400" dirty="0" smtClean="0"/>
              <a:t>　　そうした「民都・大阪」の実現に向けた民の皆さんの行動を、宣言という形で募り、発信する。</a:t>
            </a:r>
            <a:endParaRPr lang="en-US" altLang="ja-JP" sz="1400" dirty="0" smtClean="0"/>
          </a:p>
          <a:p>
            <a:pPr>
              <a:lnSpc>
                <a:spcPct val="110000"/>
              </a:lnSpc>
            </a:pPr>
            <a:r>
              <a:rPr lang="ja-JP" altLang="en-US" sz="1400" dirty="0"/>
              <a:t>　</a:t>
            </a:r>
            <a:r>
              <a:rPr lang="ja-JP" altLang="en-US" sz="1400" dirty="0" smtClean="0"/>
              <a:t>　③　①・②により</a:t>
            </a:r>
            <a:r>
              <a:rPr lang="ja-JP" altLang="en-US" sz="1400" dirty="0" smtClean="0"/>
              <a:t>、第</a:t>
            </a:r>
            <a:r>
              <a:rPr lang="en-US" altLang="ja-JP" sz="1400" dirty="0" smtClean="0"/>
              <a:t>2</a:t>
            </a:r>
            <a:r>
              <a:rPr lang="ja-JP" altLang="en-US" sz="1400" dirty="0"/>
              <a:t>の</a:t>
            </a:r>
            <a:r>
              <a:rPr lang="ja-JP" altLang="en-US" sz="1400" dirty="0" smtClean="0"/>
              <a:t>動脈として資金や</a:t>
            </a:r>
            <a:r>
              <a:rPr lang="ja-JP" altLang="en-US" sz="1400" dirty="0" smtClean="0"/>
              <a:t>人材が集まる都市となると共</a:t>
            </a:r>
            <a:r>
              <a:rPr lang="ja-JP" altLang="en-US" sz="1400" dirty="0" smtClean="0"/>
              <a:t>に、法人格の縦割りを超えた連携や協働</a:t>
            </a:r>
            <a:r>
              <a:rPr lang="ja-JP" altLang="en-US" sz="1400" dirty="0" smtClean="0"/>
              <a:t>を</a:t>
            </a:r>
            <a:endParaRPr lang="en-US" altLang="ja-JP" sz="1400" dirty="0" smtClean="0"/>
          </a:p>
          <a:p>
            <a:pPr>
              <a:lnSpc>
                <a:spcPct val="110000"/>
              </a:lnSpc>
            </a:pPr>
            <a:r>
              <a:rPr lang="ja-JP" altLang="en-US" sz="1400" dirty="0"/>
              <a:t>　</a:t>
            </a:r>
            <a:r>
              <a:rPr lang="ja-JP" altLang="en-US" sz="1400" dirty="0" smtClean="0"/>
              <a:t>　　</a:t>
            </a:r>
            <a:r>
              <a:rPr lang="ja-JP" altLang="en-US" sz="1400" dirty="0" smtClean="0"/>
              <a:t>生み出す</a:t>
            </a:r>
            <a:r>
              <a:rPr lang="ja-JP" altLang="en-US" sz="1400" dirty="0" smtClean="0"/>
              <a:t>ことで、民間公益活動の活性化につなげ、「民都・大阪」を実現する。</a:t>
            </a:r>
            <a:endParaRPr lang="en-US" altLang="ja-JP" sz="1400" dirty="0" smtClean="0"/>
          </a:p>
          <a:p>
            <a:pPr>
              <a:lnSpc>
                <a:spcPct val="110000"/>
              </a:lnSpc>
            </a:pPr>
            <a:endParaRPr lang="en-US" altLang="ja-JP" sz="1400" dirty="0"/>
          </a:p>
          <a:p>
            <a:pPr>
              <a:lnSpc>
                <a:spcPct val="110000"/>
              </a:lnSpc>
            </a:pPr>
            <a:r>
              <a:rPr lang="ja-JP" altLang="en-US" sz="1400" b="1" dirty="0"/>
              <a:t>　</a:t>
            </a:r>
            <a:r>
              <a:rPr lang="en-US" altLang="ja-JP" sz="1400" b="1" dirty="0" smtClean="0"/>
              <a:t>(</a:t>
            </a:r>
            <a:r>
              <a:rPr lang="en-US" altLang="ja-JP" sz="1400" b="1" dirty="0"/>
              <a:t>2</a:t>
            </a:r>
            <a:r>
              <a:rPr lang="en-US" altLang="ja-JP" sz="1400" b="1" dirty="0" smtClean="0"/>
              <a:t>)</a:t>
            </a:r>
            <a:r>
              <a:rPr lang="ja-JP" altLang="en-US" sz="1400" b="1" dirty="0" smtClean="0"/>
              <a:t>　賛同募集の進め方</a:t>
            </a:r>
            <a:endParaRPr lang="en-US" altLang="ja-JP" sz="1400" b="1" dirty="0"/>
          </a:p>
          <a:p>
            <a:pPr>
              <a:lnSpc>
                <a:spcPct val="110000"/>
              </a:lnSpc>
            </a:pPr>
            <a:r>
              <a:rPr kumimoji="1" lang="ja-JP" altLang="en-US" sz="1400" b="1" dirty="0" smtClean="0"/>
              <a:t>　</a:t>
            </a:r>
            <a:r>
              <a:rPr kumimoji="1" lang="ja-JP" altLang="en-US" sz="1400" dirty="0" smtClean="0"/>
              <a:t>　フィランソロピー都市宣言に対するより多くの賛同を得るために、募集対象を絞るかたちで段階的に取組みを進める。</a:t>
            </a:r>
            <a:endParaRPr kumimoji="1" lang="en-US" altLang="ja-JP" sz="1400" dirty="0" smtClean="0"/>
          </a:p>
          <a:p>
            <a:pPr>
              <a:lnSpc>
                <a:spcPct val="110000"/>
              </a:lnSpc>
            </a:pPr>
            <a:r>
              <a:rPr lang="ja-JP" altLang="en-US" sz="1400" dirty="0"/>
              <a:t>　</a:t>
            </a:r>
            <a:r>
              <a:rPr lang="ja-JP" altLang="en-US" sz="1400" dirty="0" smtClean="0"/>
              <a:t>　</a:t>
            </a:r>
            <a:r>
              <a:rPr kumimoji="1" lang="ja-JP" altLang="en-US" sz="1400" dirty="0" smtClean="0"/>
              <a:t>まずは第１ステップとして、フィランソロピー都市宣言に対する国内外からの幅広い賛同を募り、</a:t>
            </a:r>
            <a:endParaRPr kumimoji="1" lang="en-US" altLang="ja-JP" sz="1400" dirty="0" smtClean="0"/>
          </a:p>
          <a:p>
            <a:pPr>
              <a:lnSpc>
                <a:spcPct val="110000"/>
              </a:lnSpc>
            </a:pPr>
            <a:r>
              <a:rPr lang="ja-JP" altLang="en-US" sz="1400" dirty="0"/>
              <a:t>　</a:t>
            </a:r>
            <a:r>
              <a:rPr lang="ja-JP" altLang="en-US" sz="1400" dirty="0" smtClean="0"/>
              <a:t>　次に、第２ステップとして、民の皆さんそれぞれの行動宣言を伴った賛同を募ることとする。</a:t>
            </a:r>
            <a:r>
              <a:rPr lang="ja-JP" altLang="en-US" sz="1400" dirty="0"/>
              <a:t>　</a:t>
            </a:r>
            <a:r>
              <a:rPr lang="ja-JP" altLang="en-US" sz="1400" dirty="0" smtClean="0"/>
              <a:t>　</a:t>
            </a:r>
            <a:endParaRPr kumimoji="1" lang="en-US" altLang="ja-JP" sz="1400" dirty="0" smtClean="0"/>
          </a:p>
          <a:p>
            <a:pPr>
              <a:lnSpc>
                <a:spcPct val="110000"/>
              </a:lnSpc>
            </a:pPr>
            <a:endParaRPr kumimoji="1" lang="en-US" altLang="ja-JP" sz="1400" b="1" dirty="0" smtClean="0"/>
          </a:p>
          <a:p>
            <a:pPr>
              <a:lnSpc>
                <a:spcPct val="110000"/>
              </a:lnSpc>
            </a:pPr>
            <a:r>
              <a:rPr kumimoji="1" lang="ja-JP" altLang="en-US" sz="1400" b="1" dirty="0" smtClean="0"/>
              <a:t>　</a:t>
            </a:r>
            <a:r>
              <a:rPr kumimoji="1" lang="en-US" altLang="ja-JP" sz="1400" b="1" dirty="0" smtClean="0"/>
              <a:t>(3)</a:t>
            </a:r>
            <a:r>
              <a:rPr kumimoji="1" lang="ja-JP" altLang="en-US" sz="1400" b="1" dirty="0" smtClean="0"/>
              <a:t>　ステップ１（フィランソロピー都市宣言に対する賛同募集）</a:t>
            </a:r>
            <a:endParaRPr lang="en-US" altLang="ja-JP" sz="1400" b="1" dirty="0" smtClean="0"/>
          </a:p>
          <a:p>
            <a:pPr>
              <a:lnSpc>
                <a:spcPct val="110000"/>
              </a:lnSpc>
            </a:pPr>
            <a:r>
              <a:rPr lang="ja-JP" altLang="en-US" sz="1400" dirty="0"/>
              <a:t>　　</a:t>
            </a:r>
            <a:r>
              <a:rPr lang="ja-JP" altLang="en-US" sz="1400" dirty="0" smtClean="0"/>
              <a:t>フィランソロピー都市宣言の趣旨や「民都・大阪」フィランソロピー会議の取組み</a:t>
            </a:r>
            <a:r>
              <a:rPr lang="ja-JP" altLang="en-US" sz="1400" dirty="0"/>
              <a:t>に</a:t>
            </a:r>
            <a:r>
              <a:rPr lang="ja-JP" altLang="en-US" sz="1400" dirty="0" smtClean="0"/>
              <a:t>賛同いただける方を、広く国内外</a:t>
            </a:r>
            <a:endParaRPr lang="en-US" altLang="ja-JP" sz="1400" dirty="0" smtClean="0"/>
          </a:p>
          <a:p>
            <a:pPr>
              <a:lnSpc>
                <a:spcPct val="110000"/>
              </a:lnSpc>
            </a:pPr>
            <a:r>
              <a:rPr lang="ja-JP" altLang="en-US" sz="1400" dirty="0"/>
              <a:t>　</a:t>
            </a:r>
            <a:r>
              <a:rPr lang="ja-JP" altLang="en-US" sz="1400" dirty="0" smtClean="0"/>
              <a:t>　から募り、宣言</a:t>
            </a:r>
            <a:r>
              <a:rPr lang="ja-JP" altLang="en-US" sz="1400" dirty="0"/>
              <a:t>文に名を</a:t>
            </a:r>
            <a:r>
              <a:rPr lang="ja-JP" altLang="en-US" sz="1400" dirty="0" smtClean="0"/>
              <a:t>連ねていただく形</a:t>
            </a:r>
            <a:r>
              <a:rPr lang="ja-JP" altLang="en-US" sz="1400" dirty="0"/>
              <a:t>で</a:t>
            </a:r>
            <a:r>
              <a:rPr lang="ja-JP" altLang="en-US" sz="1400" dirty="0" smtClean="0"/>
              <a:t>事務局ホームページで公表する。</a:t>
            </a:r>
            <a:endParaRPr lang="en-US" altLang="ja-JP" sz="1400" dirty="0"/>
          </a:p>
          <a:p>
            <a:pPr>
              <a:lnSpc>
                <a:spcPct val="110000"/>
              </a:lnSpc>
            </a:pPr>
            <a:r>
              <a:rPr kumimoji="1" lang="ja-JP" altLang="en-US" sz="1400" b="1" dirty="0" smtClean="0"/>
              <a:t>　</a:t>
            </a:r>
            <a:r>
              <a:rPr lang="ja-JP" altLang="en-US" sz="1400" dirty="0"/>
              <a:t>　</a:t>
            </a:r>
            <a:r>
              <a:rPr lang="ja-JP" altLang="en-US" sz="1400" dirty="0" smtClean="0"/>
              <a:t>（募集ルール）</a:t>
            </a:r>
            <a:endParaRPr lang="en-US" altLang="ja-JP" sz="1400" dirty="0" smtClean="0"/>
          </a:p>
          <a:p>
            <a:pPr>
              <a:lnSpc>
                <a:spcPct val="110000"/>
              </a:lnSpc>
            </a:pPr>
            <a:r>
              <a:rPr lang="ja-JP" altLang="en-US" sz="1400" dirty="0"/>
              <a:t>　</a:t>
            </a:r>
            <a:r>
              <a:rPr lang="ja-JP" altLang="en-US" sz="1400" dirty="0" smtClean="0"/>
              <a:t>　・賛同者は広く国内外から募り、営利</a:t>
            </a:r>
            <a:r>
              <a:rPr lang="ja-JP" altLang="en-US" sz="1400" dirty="0"/>
              <a:t>・</a:t>
            </a:r>
            <a:r>
              <a:rPr lang="ja-JP" altLang="en-US" sz="1400" dirty="0" smtClean="0"/>
              <a:t>非営利な</a:t>
            </a:r>
            <a:r>
              <a:rPr lang="ja-JP" altLang="en-US" sz="1400" dirty="0"/>
              <a:t>ど</a:t>
            </a:r>
            <a:r>
              <a:rPr lang="ja-JP" altLang="en-US" sz="1400" dirty="0" smtClean="0"/>
              <a:t>法</a:t>
            </a:r>
            <a:r>
              <a:rPr lang="ja-JP" altLang="en-US" sz="1400" dirty="0"/>
              <a:t>人格による限定や法人・個人の限定は</a:t>
            </a:r>
            <a:r>
              <a:rPr lang="ja-JP" altLang="en-US" sz="1400" dirty="0" smtClean="0"/>
              <a:t>行わない</a:t>
            </a:r>
            <a:endParaRPr lang="en-US" altLang="ja-JP" sz="1400" dirty="0" smtClean="0"/>
          </a:p>
          <a:p>
            <a:pPr>
              <a:lnSpc>
                <a:spcPct val="110000"/>
              </a:lnSpc>
            </a:pPr>
            <a:r>
              <a:rPr lang="ja-JP" altLang="en-US" sz="1400" dirty="0"/>
              <a:t>　</a:t>
            </a:r>
            <a:r>
              <a:rPr lang="ja-JP" altLang="en-US" sz="1400" dirty="0" smtClean="0"/>
              <a:t>　・都市宣言等に賛同いただける方を事務局で公募し、届出をいただいて賛同者として事務局ホームページで公表</a:t>
            </a:r>
            <a:endParaRPr lang="en-US" altLang="ja-JP" sz="1400" dirty="0" smtClean="0"/>
          </a:p>
          <a:p>
            <a:pPr>
              <a:lnSpc>
                <a:spcPct val="110000"/>
              </a:lnSpc>
            </a:pPr>
            <a:r>
              <a:rPr lang="ja-JP" altLang="en-US" sz="1400" dirty="0"/>
              <a:t>　</a:t>
            </a:r>
            <a:r>
              <a:rPr lang="ja-JP" altLang="en-US" sz="1400" dirty="0" smtClean="0"/>
              <a:t>　（法人賛同者リストと個人賛同者リストとして公表するイメージ）</a:t>
            </a:r>
            <a:endParaRPr lang="en-US" altLang="ja-JP" sz="1400" dirty="0"/>
          </a:p>
          <a:p>
            <a:pPr>
              <a:lnSpc>
                <a:spcPct val="110000"/>
              </a:lnSpc>
            </a:pPr>
            <a:r>
              <a:rPr kumimoji="1" lang="ja-JP" altLang="en-US" sz="1400" b="1" dirty="0" smtClean="0"/>
              <a:t>　</a:t>
            </a:r>
            <a:endParaRPr lang="en-US" altLang="ja-JP" sz="1400" dirty="0" smtClean="0"/>
          </a:p>
          <a:p>
            <a:pPr>
              <a:lnSpc>
                <a:spcPct val="110000"/>
              </a:lnSpc>
            </a:pPr>
            <a:r>
              <a:rPr lang="ja-JP" altLang="en-US" sz="1400" dirty="0"/>
              <a:t>　</a:t>
            </a:r>
            <a:endParaRPr lang="en-US" altLang="ja-JP" sz="1400" dirty="0"/>
          </a:p>
        </p:txBody>
      </p:sp>
      <p:sp>
        <p:nvSpPr>
          <p:cNvPr id="13" name="正方形/長方形 12"/>
          <p:cNvSpPr/>
          <p:nvPr/>
        </p:nvSpPr>
        <p:spPr>
          <a:xfrm>
            <a:off x="0" y="-4912"/>
            <a:ext cx="9180513" cy="40957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　フィランソロピー都市宣言について</a:t>
            </a:r>
            <a:endParaRPr lang="ja-JP" altLang="en-US"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スライド番号プレースホルダー 1"/>
          <p:cNvSpPr txBox="1">
            <a:spLocks/>
          </p:cNvSpPr>
          <p:nvPr/>
        </p:nvSpPr>
        <p:spPr bwMode="auto">
          <a:xfrm>
            <a:off x="8388424" y="6520259"/>
            <a:ext cx="7651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r" eaLnBrk="1" hangingPunct="1">
              <a:spcBef>
                <a:spcPct val="0"/>
              </a:spcBef>
              <a:buFontTx/>
              <a:buNone/>
            </a:pPr>
            <a:r>
              <a:rPr lang="en-US" altLang="ja-JP" sz="1200" dirty="0" smtClean="0">
                <a:solidFill>
                  <a:prstClr val="black"/>
                </a:solidFill>
              </a:rPr>
              <a:t>3</a:t>
            </a:r>
            <a:endParaRPr lang="ja-JP" altLang="en-US" sz="1200" dirty="0">
              <a:solidFill>
                <a:prstClr val="black"/>
              </a:solidFill>
            </a:endParaRPr>
          </a:p>
        </p:txBody>
      </p:sp>
    </p:spTree>
    <p:extLst>
      <p:ext uri="{BB962C8B-B14F-4D97-AF65-F5344CB8AC3E}">
        <p14:creationId xmlns:p14="http://schemas.microsoft.com/office/powerpoint/2010/main" val="2081176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188640"/>
            <a:ext cx="8928992" cy="6592574"/>
          </a:xfrm>
          <a:prstGeom prst="rect">
            <a:avLst/>
          </a:prstGeom>
          <a:solidFill>
            <a:schemeClr val="tx2">
              <a:lumMod val="20000"/>
              <a:lumOff val="80000"/>
            </a:schemeClr>
          </a:solidFill>
        </p:spPr>
        <p:txBody>
          <a:bodyPr wrap="square" rtlCol="0">
            <a:spAutoFit/>
          </a:bodyPr>
          <a:lstStyle/>
          <a:p>
            <a:pPr>
              <a:lnSpc>
                <a:spcPct val="110000"/>
              </a:lnSpc>
            </a:pPr>
            <a:r>
              <a:rPr lang="ja-JP" altLang="en-US" sz="1400" dirty="0"/>
              <a:t>　</a:t>
            </a:r>
            <a:endParaRPr lang="en-US" altLang="ja-JP" sz="1400" dirty="0" smtClean="0"/>
          </a:p>
          <a:p>
            <a:pPr>
              <a:lnSpc>
                <a:spcPct val="110000"/>
              </a:lnSpc>
            </a:pPr>
            <a:r>
              <a:rPr lang="ja-JP" altLang="en-US" sz="1400" b="1" dirty="0"/>
              <a:t>　</a:t>
            </a:r>
            <a:r>
              <a:rPr lang="en-US" altLang="ja-JP" sz="1400" b="1" dirty="0" smtClean="0"/>
              <a:t>(4)</a:t>
            </a:r>
            <a:r>
              <a:rPr lang="ja-JP" altLang="en-US" sz="1400" b="1" dirty="0"/>
              <a:t>　</a:t>
            </a:r>
            <a:r>
              <a:rPr lang="ja-JP" altLang="en-US" sz="1400" b="1" dirty="0" smtClean="0"/>
              <a:t>ステップ２（行動宣言を伴う賛同募集）</a:t>
            </a:r>
            <a:endParaRPr lang="en-US" altLang="ja-JP" sz="1400" b="1" dirty="0"/>
          </a:p>
          <a:p>
            <a:pPr>
              <a:lnSpc>
                <a:spcPct val="110000"/>
              </a:lnSpc>
            </a:pPr>
            <a:r>
              <a:rPr lang="ja-JP" altLang="en-US" sz="1400" dirty="0" smtClean="0"/>
              <a:t>　　フィランソロピー都市宣言への賛同が一定集まった段階で、ステップ２として、都市</a:t>
            </a:r>
            <a:r>
              <a:rPr lang="ja-JP" altLang="en-US" sz="1400" dirty="0"/>
              <a:t>宣言の趣旨等に賛同し</a:t>
            </a:r>
            <a:r>
              <a:rPr lang="ja-JP" altLang="en-US" sz="1400" dirty="0" smtClean="0"/>
              <a:t>、</a:t>
            </a:r>
            <a:endParaRPr lang="en-US" altLang="ja-JP" sz="1400" dirty="0" smtClean="0"/>
          </a:p>
          <a:p>
            <a:pPr>
              <a:lnSpc>
                <a:spcPct val="110000"/>
              </a:lnSpc>
            </a:pPr>
            <a:r>
              <a:rPr lang="ja-JP" altLang="en-US" sz="1400" dirty="0"/>
              <a:t>　</a:t>
            </a:r>
            <a:r>
              <a:rPr lang="ja-JP" altLang="en-US" sz="1400" dirty="0" smtClean="0"/>
              <a:t>　自ら</a:t>
            </a:r>
            <a:r>
              <a:rPr lang="ja-JP" altLang="en-US" sz="1400" dirty="0"/>
              <a:t>も「民都･大阪」の実現に向けて行動する旨を宣</a:t>
            </a:r>
            <a:r>
              <a:rPr lang="ja-JP" altLang="en-US" sz="1400" dirty="0" smtClean="0"/>
              <a:t>言いただける方を「行動宣言」として募集する。</a:t>
            </a:r>
            <a:endParaRPr lang="en-US" altLang="ja-JP" sz="1400" dirty="0" smtClean="0"/>
          </a:p>
          <a:p>
            <a:pPr>
              <a:lnSpc>
                <a:spcPct val="110000"/>
              </a:lnSpc>
            </a:pPr>
            <a:r>
              <a:rPr lang="ja-JP" altLang="en-US" sz="1400" dirty="0"/>
              <a:t>　</a:t>
            </a:r>
            <a:r>
              <a:rPr lang="ja-JP" altLang="en-US" sz="1400" dirty="0" smtClean="0"/>
              <a:t>　「行動宣言」は、宣言者とその内容とを併せて事務局ホームページ</a:t>
            </a:r>
            <a:r>
              <a:rPr lang="ja-JP" altLang="en-US" sz="1400" dirty="0"/>
              <a:t>で公表する。</a:t>
            </a:r>
            <a:endParaRPr lang="en-US" altLang="ja-JP" sz="1400" dirty="0"/>
          </a:p>
          <a:p>
            <a:r>
              <a:rPr lang="ja-JP" altLang="en-US" sz="1400" dirty="0" smtClean="0"/>
              <a:t>　　（募集ルール）</a:t>
            </a:r>
            <a:r>
              <a:rPr lang="ja-JP" altLang="en-US" sz="1400" dirty="0"/>
              <a:t>　　</a:t>
            </a:r>
            <a:endParaRPr lang="en-US" altLang="ja-JP" sz="1400" dirty="0" smtClean="0"/>
          </a:p>
          <a:p>
            <a:r>
              <a:rPr lang="ja-JP" altLang="en-US" sz="1400" dirty="0"/>
              <a:t>　</a:t>
            </a:r>
            <a:r>
              <a:rPr lang="ja-JP" altLang="en-US" sz="1400" dirty="0" smtClean="0"/>
              <a:t>　・行動宣言は、</a:t>
            </a:r>
            <a:r>
              <a:rPr lang="ja-JP" altLang="en-US" sz="1400" dirty="0"/>
              <a:t>広く国内外から募り、営利・非営利など法人格による限定や法人・個人の限定は行わない</a:t>
            </a:r>
            <a:endParaRPr lang="en-US" altLang="ja-JP" sz="1400" dirty="0"/>
          </a:p>
          <a:p>
            <a:r>
              <a:rPr lang="ja-JP" altLang="en-US" sz="1400" dirty="0" smtClean="0"/>
              <a:t>　　・宣言する行動</a:t>
            </a:r>
            <a:r>
              <a:rPr lang="ja-JP" altLang="en-US" sz="1400" dirty="0"/>
              <a:t>の</a:t>
            </a:r>
            <a:r>
              <a:rPr lang="ja-JP" altLang="en-US" sz="1400" dirty="0" smtClean="0"/>
              <a:t>内容は、その行動が「</a:t>
            </a:r>
            <a:r>
              <a:rPr lang="ja-JP" altLang="en-US" sz="1400" dirty="0"/>
              <a:t>民都・大阪」の実現につながる</a:t>
            </a:r>
            <a:r>
              <a:rPr lang="ja-JP" altLang="en-US" sz="1400" dirty="0" smtClean="0"/>
              <a:t>ものとする。</a:t>
            </a:r>
            <a:endParaRPr lang="en-US" altLang="ja-JP" sz="1400" dirty="0" smtClean="0"/>
          </a:p>
          <a:p>
            <a:r>
              <a:rPr lang="ja-JP" altLang="en-US" sz="1400" dirty="0"/>
              <a:t>　</a:t>
            </a:r>
            <a:r>
              <a:rPr lang="ja-JP" altLang="en-US" sz="1400" dirty="0" smtClean="0"/>
              <a:t>　　（大阪における民間公益活動の支援や、大阪での活動実施など）</a:t>
            </a:r>
            <a:endParaRPr lang="en-US" altLang="ja-JP" sz="1400" dirty="0"/>
          </a:p>
          <a:p>
            <a:r>
              <a:rPr lang="ja-JP" altLang="en-US" sz="1400" dirty="0"/>
              <a:t>　　</a:t>
            </a:r>
            <a:r>
              <a:rPr lang="ja-JP" altLang="en-US" sz="1400" dirty="0" smtClean="0"/>
              <a:t>・</a:t>
            </a:r>
            <a:r>
              <a:rPr lang="ja-JP" altLang="en-US" sz="1400" dirty="0"/>
              <a:t>事務局で公募し</a:t>
            </a:r>
            <a:r>
              <a:rPr lang="ja-JP" altLang="en-US" sz="1400" dirty="0" smtClean="0"/>
              <a:t>、行動宣言を届出</a:t>
            </a:r>
            <a:r>
              <a:rPr lang="ja-JP" altLang="en-US" sz="1400" dirty="0"/>
              <a:t>を</a:t>
            </a:r>
            <a:r>
              <a:rPr lang="ja-JP" altLang="en-US" sz="1400" dirty="0" smtClean="0"/>
              <a:t>いただいて事務局</a:t>
            </a:r>
            <a:r>
              <a:rPr lang="ja-JP" altLang="en-US" sz="1400" dirty="0"/>
              <a:t>ホームページで公表</a:t>
            </a:r>
            <a:endParaRPr lang="en-US" altLang="ja-JP" sz="1400" dirty="0"/>
          </a:p>
          <a:p>
            <a:r>
              <a:rPr lang="ja-JP" altLang="en-US" sz="1400" dirty="0"/>
              <a:t>　　・匿名希望</a:t>
            </a:r>
            <a:r>
              <a:rPr lang="ja-JP" altLang="en-US" sz="1400" dirty="0" smtClean="0"/>
              <a:t>など宣言者の</a:t>
            </a:r>
            <a:r>
              <a:rPr lang="ja-JP" altLang="en-US" sz="1400" dirty="0"/>
              <a:t>意向により、一部の情報を公表しない</a:t>
            </a:r>
            <a:r>
              <a:rPr lang="ja-JP" altLang="en-US" sz="1400" dirty="0" smtClean="0"/>
              <a:t>こととする</a:t>
            </a:r>
            <a:endParaRPr lang="en-US" altLang="ja-JP" sz="1400" dirty="0"/>
          </a:p>
          <a:p>
            <a:pPr>
              <a:lnSpc>
                <a:spcPct val="110000"/>
              </a:lnSpc>
            </a:pPr>
            <a:r>
              <a:rPr lang="ja-JP" altLang="en-US" sz="1400" dirty="0"/>
              <a:t>　　</a:t>
            </a:r>
            <a:r>
              <a:rPr lang="ja-JP" altLang="en-US" sz="1400" dirty="0" smtClean="0"/>
              <a:t>・予め</a:t>
            </a:r>
            <a:r>
              <a:rPr lang="ja-JP" altLang="en-US" sz="1400" dirty="0"/>
              <a:t>禁止</a:t>
            </a:r>
            <a:r>
              <a:rPr lang="ja-JP" altLang="en-US" sz="1400" dirty="0" smtClean="0"/>
              <a:t>事項等や免責事項を明らかにし、それに同意</a:t>
            </a:r>
            <a:r>
              <a:rPr lang="ja-JP" altLang="en-US" sz="1400" dirty="0"/>
              <a:t>の上、届出いただくことと</a:t>
            </a:r>
            <a:r>
              <a:rPr lang="ja-JP" altLang="en-US" sz="1400" dirty="0" smtClean="0"/>
              <a:t>する</a:t>
            </a:r>
            <a:endParaRPr lang="en-US" altLang="ja-JP" sz="1400" dirty="0" smtClean="0"/>
          </a:p>
          <a:p>
            <a:pPr>
              <a:lnSpc>
                <a:spcPct val="110000"/>
              </a:lnSpc>
            </a:pPr>
            <a:endParaRPr lang="en-US" altLang="ja-JP" sz="1400" dirty="0" smtClean="0"/>
          </a:p>
          <a:p>
            <a:pPr>
              <a:lnSpc>
                <a:spcPct val="110000"/>
              </a:lnSpc>
            </a:pPr>
            <a:endParaRPr lang="en-US" altLang="ja-JP" sz="6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r>
              <a:rPr lang="ja-JP" altLang="en-US" sz="1400" dirty="0" smtClean="0"/>
              <a:t>　</a:t>
            </a:r>
            <a:endParaRPr lang="en-US" altLang="ja-JP" sz="1400" dirty="0" smtClean="0"/>
          </a:p>
        </p:txBody>
      </p:sp>
      <p:sp>
        <p:nvSpPr>
          <p:cNvPr id="13" name="正方形/長方形 12"/>
          <p:cNvSpPr/>
          <p:nvPr/>
        </p:nvSpPr>
        <p:spPr>
          <a:xfrm>
            <a:off x="0" y="-4912"/>
            <a:ext cx="9180513" cy="40957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　フィランソロピー都市宣言について</a:t>
            </a:r>
            <a:endParaRPr lang="ja-JP" altLang="en-US"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スライド番号プレースホルダー 1"/>
          <p:cNvSpPr txBox="1">
            <a:spLocks/>
          </p:cNvSpPr>
          <p:nvPr/>
        </p:nvSpPr>
        <p:spPr bwMode="auto">
          <a:xfrm>
            <a:off x="8388424" y="6520259"/>
            <a:ext cx="7651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r" eaLnBrk="1" hangingPunct="1">
              <a:spcBef>
                <a:spcPct val="0"/>
              </a:spcBef>
              <a:buFontTx/>
              <a:buNone/>
            </a:pPr>
            <a:r>
              <a:rPr lang="en-US" altLang="ja-JP" sz="1200" dirty="0" smtClean="0">
                <a:solidFill>
                  <a:prstClr val="black"/>
                </a:solidFill>
              </a:rPr>
              <a:t>4</a:t>
            </a:r>
            <a:endParaRPr lang="ja-JP" altLang="en-US" sz="1200" dirty="0">
              <a:solidFill>
                <a:prstClr val="black"/>
              </a:solidFill>
            </a:endParaRPr>
          </a:p>
        </p:txBody>
      </p:sp>
      <p:sp>
        <p:nvSpPr>
          <p:cNvPr id="6" name="正方形/長方形 5"/>
          <p:cNvSpPr/>
          <p:nvPr/>
        </p:nvSpPr>
        <p:spPr>
          <a:xfrm>
            <a:off x="349395" y="3093635"/>
            <a:ext cx="8064896" cy="3508653"/>
          </a:xfrm>
          <a:prstGeom prst="rect">
            <a:avLst/>
          </a:prstGeom>
          <a:ln>
            <a:solidFill>
              <a:schemeClr val="tx1"/>
            </a:solidFill>
            <a:prstDash val="dash"/>
          </a:ln>
        </p:spPr>
        <p:txBody>
          <a:bodyPr wrap="square">
            <a:spAutoFit/>
          </a:bodyPr>
          <a:lstStyle/>
          <a:p>
            <a:pPr lvl="0"/>
            <a:r>
              <a:rPr lang="ja-JP" altLang="en-US" sz="1200" dirty="0" smtClean="0"/>
              <a:t>行動宣言にあたっての禁止事項等及び免責事項について</a:t>
            </a:r>
            <a:endParaRPr lang="en-US" altLang="ja-JP" sz="1200" dirty="0" smtClean="0"/>
          </a:p>
          <a:p>
            <a:endParaRPr lang="en-US" altLang="ja-JP" sz="500" dirty="0" smtClean="0"/>
          </a:p>
          <a:p>
            <a:r>
              <a:rPr lang="ja-JP" altLang="ja-JP" sz="1200" dirty="0" smtClean="0"/>
              <a:t>●禁止事項等</a:t>
            </a:r>
            <a:r>
              <a:rPr lang="en-US" altLang="ja-JP" sz="1200" dirty="0" smtClean="0"/>
              <a:t>(</a:t>
            </a:r>
            <a:r>
              <a:rPr lang="ja-JP" altLang="en-US" sz="1200" dirty="0" smtClean="0"/>
              <a:t>案</a:t>
            </a:r>
            <a:r>
              <a:rPr lang="en-US" altLang="ja-JP" sz="1200" dirty="0" smtClean="0"/>
              <a:t>)</a:t>
            </a:r>
            <a:endParaRPr lang="ja-JP" altLang="ja-JP" sz="1200" dirty="0" smtClean="0"/>
          </a:p>
          <a:p>
            <a:r>
              <a:rPr lang="ja-JP" altLang="en-US" sz="1200" dirty="0" smtClean="0"/>
              <a:t>　行動宣言にあたっては、</a:t>
            </a:r>
            <a:r>
              <a:rPr lang="ja-JP" altLang="ja-JP" sz="1200" dirty="0" smtClean="0"/>
              <a:t>下記事項が含まれる</a:t>
            </a:r>
            <a:r>
              <a:rPr lang="ja-JP" altLang="en-US" sz="1200" dirty="0" smtClean="0"/>
              <a:t>宣言は</a:t>
            </a:r>
            <a:r>
              <a:rPr lang="ja-JP" altLang="ja-JP" sz="1200" dirty="0" smtClean="0"/>
              <a:t>ご遠慮ください。</a:t>
            </a:r>
          </a:p>
          <a:p>
            <a:r>
              <a:rPr lang="ja-JP" altLang="en-US" sz="1200" dirty="0" smtClean="0"/>
              <a:t>　</a:t>
            </a:r>
            <a:r>
              <a:rPr lang="ja-JP" altLang="ja-JP" sz="1200" dirty="0" smtClean="0"/>
              <a:t>下記事項に該当すると運用管理責任者が判断した場合は断りなく、</a:t>
            </a:r>
            <a:r>
              <a:rPr lang="ja-JP" altLang="en-US" sz="1200" dirty="0" smtClean="0"/>
              <a:t>宣言</a:t>
            </a:r>
            <a:r>
              <a:rPr lang="ja-JP" altLang="ja-JP" sz="1200" dirty="0" smtClean="0"/>
              <a:t>の全部または一部を削除する場合があります。</a:t>
            </a:r>
          </a:p>
          <a:p>
            <a:r>
              <a:rPr lang="ja-JP" altLang="en-US" sz="1200" dirty="0"/>
              <a:t>　</a:t>
            </a:r>
            <a:r>
              <a:rPr lang="ja-JP" altLang="ja-JP" sz="1200" dirty="0" smtClean="0"/>
              <a:t>・法令等に違反するもの</a:t>
            </a:r>
            <a:r>
              <a:rPr lang="ja-JP" altLang="en-US" sz="1200" dirty="0" smtClean="0"/>
              <a:t>　　</a:t>
            </a:r>
            <a:r>
              <a:rPr lang="ja-JP" altLang="ja-JP" sz="1200" dirty="0" smtClean="0"/>
              <a:t>・公序良俗に反するもの</a:t>
            </a:r>
            <a:r>
              <a:rPr lang="ja-JP" altLang="en-US" sz="1200" dirty="0" smtClean="0"/>
              <a:t>　　</a:t>
            </a:r>
            <a:r>
              <a:rPr lang="ja-JP" altLang="ja-JP" sz="1200" dirty="0" smtClean="0"/>
              <a:t>・人権侵害となるもの</a:t>
            </a:r>
          </a:p>
          <a:p>
            <a:r>
              <a:rPr lang="ja-JP" altLang="en-US" sz="1200" dirty="0" smtClean="0"/>
              <a:t>　</a:t>
            </a:r>
            <a:r>
              <a:rPr lang="ja-JP" altLang="ja-JP" sz="1200" dirty="0" smtClean="0"/>
              <a:t>・犯罪行為等を誘発するもの</a:t>
            </a:r>
            <a:r>
              <a:rPr lang="ja-JP" altLang="en-US" sz="1200" dirty="0" smtClean="0"/>
              <a:t>　　</a:t>
            </a:r>
            <a:r>
              <a:rPr lang="ja-JP" altLang="ja-JP" sz="1200" dirty="0" smtClean="0"/>
              <a:t>・特定の個人・企業・団体などを誹謗中傷しているもの</a:t>
            </a:r>
          </a:p>
          <a:p>
            <a:r>
              <a:rPr lang="ja-JP" altLang="en-US" sz="1200" dirty="0" smtClean="0"/>
              <a:t>　</a:t>
            </a:r>
            <a:r>
              <a:rPr lang="ja-JP" altLang="ja-JP" sz="1200" dirty="0" smtClean="0"/>
              <a:t>・本人の承諾なく個人情報を特定・開示・漏えいするもの</a:t>
            </a:r>
            <a:r>
              <a:rPr lang="ja-JP" altLang="en-US" sz="1200" dirty="0" smtClean="0"/>
              <a:t>　　</a:t>
            </a:r>
            <a:endParaRPr lang="en-US" altLang="ja-JP" sz="1200" dirty="0" smtClean="0"/>
          </a:p>
          <a:p>
            <a:r>
              <a:rPr lang="ja-JP" altLang="en-US" sz="1200" dirty="0"/>
              <a:t>　</a:t>
            </a:r>
            <a:r>
              <a:rPr lang="ja-JP" altLang="ja-JP" sz="1200" dirty="0" smtClean="0"/>
              <a:t>・営業活動、政治的活動、宗教的活動、その他営利を目的としたもの</a:t>
            </a:r>
          </a:p>
          <a:p>
            <a:r>
              <a:rPr lang="ja-JP" altLang="en-US" sz="1200" dirty="0" smtClean="0"/>
              <a:t>　</a:t>
            </a:r>
            <a:r>
              <a:rPr lang="ja-JP" altLang="ja-JP" sz="1200" dirty="0" smtClean="0"/>
              <a:t>・記載された内容が虚偽または著しく事実と異なるもの</a:t>
            </a:r>
            <a:r>
              <a:rPr lang="ja-JP" altLang="en-US" sz="1200" dirty="0" smtClean="0"/>
              <a:t>　　</a:t>
            </a:r>
            <a:endParaRPr lang="en-US" altLang="ja-JP" sz="1200" dirty="0" smtClean="0"/>
          </a:p>
          <a:p>
            <a:r>
              <a:rPr lang="ja-JP" altLang="en-US" sz="1200" dirty="0" smtClean="0"/>
              <a:t>　</a:t>
            </a:r>
            <a:r>
              <a:rPr lang="ja-JP" altLang="ja-JP" sz="1200" dirty="0" smtClean="0"/>
              <a:t>・著作権、商標権、肖像権など運用者、利用者または第三者の知的所有権を侵害する恐れのあるもの</a:t>
            </a:r>
          </a:p>
          <a:p>
            <a:r>
              <a:rPr lang="ja-JP" altLang="en-US" sz="1200" dirty="0" smtClean="0"/>
              <a:t>　</a:t>
            </a:r>
            <a:r>
              <a:rPr lang="ja-JP" altLang="ja-JP" sz="1200" dirty="0" smtClean="0"/>
              <a:t>・運用者、利用者または第三者に不利益を与えるもの　</a:t>
            </a:r>
          </a:p>
          <a:p>
            <a:r>
              <a:rPr lang="ja-JP" altLang="en-US" sz="1200" dirty="0" smtClean="0"/>
              <a:t>　</a:t>
            </a:r>
            <a:r>
              <a:rPr lang="ja-JP" altLang="ja-JP" sz="1200" dirty="0" smtClean="0"/>
              <a:t>・有害なプログラム等</a:t>
            </a:r>
            <a:r>
              <a:rPr lang="ja-JP" altLang="en-US" sz="1200" dirty="0" smtClean="0"/>
              <a:t>　　</a:t>
            </a:r>
            <a:r>
              <a:rPr lang="ja-JP" altLang="ja-JP" sz="1200" dirty="0" smtClean="0"/>
              <a:t>・その他、運用管理責任者が不適切と判断したもの</a:t>
            </a:r>
            <a:endParaRPr lang="en-US" altLang="ja-JP" sz="1200" dirty="0" smtClean="0"/>
          </a:p>
          <a:p>
            <a:endParaRPr lang="en-US" altLang="ja-JP" sz="500" dirty="0" smtClean="0"/>
          </a:p>
          <a:p>
            <a:r>
              <a:rPr lang="ja-JP" altLang="en-US" sz="1200" dirty="0" smtClean="0"/>
              <a:t>●</a:t>
            </a:r>
            <a:r>
              <a:rPr lang="ja-JP" altLang="ja-JP" sz="1200" dirty="0" smtClean="0"/>
              <a:t>免責事項</a:t>
            </a:r>
            <a:r>
              <a:rPr lang="en-US" altLang="ja-JP" sz="1200" dirty="0" smtClean="0"/>
              <a:t>(</a:t>
            </a:r>
            <a:r>
              <a:rPr lang="ja-JP" altLang="en-US" sz="1200" dirty="0" smtClean="0"/>
              <a:t>案</a:t>
            </a:r>
            <a:r>
              <a:rPr lang="en-US" altLang="ja-JP" sz="1200" dirty="0"/>
              <a:t>)</a:t>
            </a:r>
            <a:endParaRPr lang="ja-JP" altLang="ja-JP" sz="1200" dirty="0" smtClean="0"/>
          </a:p>
          <a:p>
            <a:r>
              <a:rPr lang="ja-JP" altLang="ja-JP" sz="1200" dirty="0" smtClean="0"/>
              <a:t>　当ページに掲載されている情報の正確さには万全を期していますが、運用管理責任者及び運用者は利用者が当ページの</a:t>
            </a:r>
            <a:endParaRPr lang="en-US" altLang="ja-JP" sz="1200" dirty="0" smtClean="0"/>
          </a:p>
          <a:p>
            <a:r>
              <a:rPr lang="ja-JP" altLang="en-US" sz="1200" dirty="0"/>
              <a:t>　</a:t>
            </a:r>
            <a:r>
              <a:rPr lang="ja-JP" altLang="ja-JP" sz="1200" dirty="0" smtClean="0"/>
              <a:t>情報を用いて行う一切の行為について、何ら責任を負うものではありません。</a:t>
            </a:r>
          </a:p>
          <a:p>
            <a:r>
              <a:rPr lang="ja-JP" altLang="ja-JP" sz="1200" dirty="0" smtClean="0"/>
              <a:t>　いかなる場合でも運用管理責任者及び運用者は、利用者が当ページにアクセスしたために被った被害及び損失について、</a:t>
            </a:r>
            <a:endParaRPr lang="en-US" altLang="ja-JP" sz="1200" dirty="0" smtClean="0"/>
          </a:p>
          <a:p>
            <a:r>
              <a:rPr lang="ja-JP" altLang="en-US" sz="1200" dirty="0"/>
              <a:t>　</a:t>
            </a:r>
            <a:r>
              <a:rPr lang="ja-JP" altLang="ja-JP" sz="1200" dirty="0" smtClean="0"/>
              <a:t>何ら責任を負うものではありません。</a:t>
            </a:r>
            <a:endParaRPr kumimoji="0" lang="en-US" altLang="ja-JP" sz="13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701380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ＴＫ">
      <a:dk1>
        <a:sysClr val="windowText" lastClr="000000"/>
      </a:dk1>
      <a:lt1>
        <a:srgbClr val="FFFFFF"/>
      </a:lt1>
      <a:dk2>
        <a:srgbClr val="39748F"/>
      </a:dk2>
      <a:lt2>
        <a:srgbClr val="EEECE1"/>
      </a:lt2>
      <a:accent1>
        <a:srgbClr val="4F81BD"/>
      </a:accent1>
      <a:accent2>
        <a:srgbClr val="FF9933"/>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7866</TotalTime>
  <Words>30</Words>
  <Application>Microsoft Office PowerPoint</Application>
  <PresentationFormat>画面に合わせる (4:3)</PresentationFormat>
  <Paragraphs>136</Paragraphs>
  <Slides>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ＭＳ Ｐゴシック</vt:lpstr>
      <vt:lpstr>ＭＳ 明朝</vt:lpstr>
      <vt:lpstr>Arial</vt:lpstr>
      <vt:lpstr>Calibri</vt:lpstr>
      <vt:lpstr>Segoe UI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川本　貴政</dc:creator>
  <cp:lastModifiedBy>川崎　泰稔</cp:lastModifiedBy>
  <cp:revision>556</cp:revision>
  <cp:lastPrinted>2018-01-17T09:06:48Z</cp:lastPrinted>
  <dcterms:created xsi:type="dcterms:W3CDTF">2016-10-21T07:17:05Z</dcterms:created>
  <dcterms:modified xsi:type="dcterms:W3CDTF">2018-01-29T09:32:18Z</dcterms:modified>
</cp:coreProperties>
</file>