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1" r:id="rId2"/>
    <p:sldId id="274" r:id="rId3"/>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00FFFF"/>
    <a:srgbClr val="99FFCC"/>
    <a:srgbClr val="66FF99"/>
    <a:srgbClr val="CCFFCC"/>
    <a:srgbClr val="FFFFCC"/>
    <a:srgbClr val="99FF99"/>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74" d="100"/>
          <a:sy n="74" d="100"/>
        </p:scale>
        <p:origin x="126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6737" cy="340306"/>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6" y="0"/>
            <a:ext cx="4306737" cy="340306"/>
          </a:xfrm>
          <a:prstGeom prst="rect">
            <a:avLst/>
          </a:prstGeom>
        </p:spPr>
        <p:txBody>
          <a:bodyPr vert="horz" lIns="91433" tIns="45716" rIns="91433" bIns="45716" rtlCol="0"/>
          <a:lstStyle>
            <a:lvl1pPr algn="r">
              <a:defRPr sz="1200"/>
            </a:lvl1pPr>
          </a:lstStyle>
          <a:p>
            <a:fld id="{34419864-4BFA-4F2C-B83B-1E8DBAABFD02}" type="datetimeFigureOut">
              <a:rPr kumimoji="1" lang="ja-JP" altLang="en-US" smtClean="0"/>
              <a:t>2018/1/24</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994399" y="3233447"/>
            <a:ext cx="7950543" cy="3062751"/>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6465808"/>
            <a:ext cx="4306737" cy="34030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6" y="6465808"/>
            <a:ext cx="4306737" cy="340305"/>
          </a:xfrm>
          <a:prstGeom prst="rect">
            <a:avLst/>
          </a:prstGeom>
        </p:spPr>
        <p:txBody>
          <a:bodyPr vert="horz" lIns="91433" tIns="45716" rIns="91433" bIns="45716" rtlCol="0" anchor="b"/>
          <a:lstStyle>
            <a:lvl1pPr algn="r">
              <a:defRPr sz="1200"/>
            </a:lvl1pPr>
          </a:lstStyle>
          <a:p>
            <a:fld id="{D2D6ACFF-9619-4283-B0E4-42406655D5FB}" type="slidenum">
              <a:rPr kumimoji="1" lang="ja-JP" altLang="en-US" smtClean="0"/>
              <a:t>‹#›</a:t>
            </a:fld>
            <a:endParaRPr kumimoji="1" lang="ja-JP" altLang="en-US"/>
          </a:p>
        </p:txBody>
      </p:sp>
    </p:spTree>
    <p:extLst>
      <p:ext uri="{BB962C8B-B14F-4D97-AF65-F5344CB8AC3E}">
        <p14:creationId xmlns:p14="http://schemas.microsoft.com/office/powerpoint/2010/main" val="42933684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F33AEE50-08C8-4FC5-926A-641120CE1F82}" type="datetime1">
              <a:rPr kumimoji="1" lang="ja-JP" altLang="en-US" smtClean="0"/>
              <a:t>2018/1/24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1588" y="0"/>
            <a:ext cx="9142412" cy="836712"/>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412776"/>
            <a:ext cx="8229600" cy="4713389"/>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BEA54B-0D58-4C50-839A-659CD4D16AA2}" type="datetime1">
              <a:rPr kumimoji="1" lang="ja-JP" altLang="en-US" smtClean="0"/>
              <a:t>2018/1/24</a:t>
            </a:fld>
            <a:endParaRPr kumimoji="1" lang="ja-JP" altLang="en-US"/>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956376" y="0"/>
            <a:ext cx="1189336" cy="841797"/>
          </a:xfrm>
          <a:prstGeom prst="rect">
            <a:avLst/>
          </a:prstGeom>
        </p:spPr>
        <p:txBody>
          <a:bodyPr vert="horz" lIns="91440" tIns="45720" rIns="91440" bIns="45720" rtlCol="0" anchor="ctr"/>
          <a:lstStyle>
            <a:lvl1pPr algn="r">
              <a:defRPr sz="1800">
                <a:solidFill>
                  <a:schemeClr val="tx1"/>
                </a:solidFill>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角丸四角形 16"/>
          <p:cNvSpPr/>
          <p:nvPr/>
        </p:nvSpPr>
        <p:spPr>
          <a:xfrm>
            <a:off x="242646" y="548680"/>
            <a:ext cx="8712968" cy="6192688"/>
          </a:xfrm>
          <a:prstGeom prst="roundRect">
            <a:avLst>
              <a:gd name="adj" fmla="val 0"/>
            </a:avLst>
          </a:prstGeom>
          <a:solidFill>
            <a:schemeClr val="tx2">
              <a:lumMod val="20000"/>
              <a:lumOff val="80000"/>
            </a:schemeClr>
          </a:solidFill>
          <a:ln w="25400" cap="flat" cmpd="sng" algn="ctr">
            <a:solidFill>
              <a:schemeClr val="tx1"/>
            </a:solidFill>
            <a:prstDash val="solid"/>
          </a:ln>
          <a:effectLst/>
        </p:spPr>
        <p:txBody>
          <a:bodyPr rtlCol="0" anchor="t" anchorCtr="0"/>
          <a:lstStyle/>
          <a:p>
            <a:pPr lvl="0">
              <a:lnSpc>
                <a:spcPct val="1100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目的：「民都・大阪」フィランソロピー会議の設立など、</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都・大阪における社会的課題解決に向けた新たな</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連携等の取組みを広く国内外に発信し、フィランソロピーの国際拠点都市の実現につなげる</a:t>
            </a:r>
            <a:endParaRPr lang="en-US" altLang="ja-JP"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◇時期</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月の平日昼間　</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◇場所：未定</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◇主催：「民都・大阪」</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フィランソロピー会議（</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事務局：副首都推進局）</a:t>
            </a:r>
            <a:endParaRPr lang="en-US" altLang="ja-JP"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◇内容</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別紙</a:t>
            </a:r>
            <a:r>
              <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案</a:t>
            </a:r>
            <a:r>
              <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のとおり</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◇ターゲット：フィランソロピーに関わるプレイヤーや寄附者を幅広く対象とする</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「（仮称）フィランソロピー大会</a:t>
            </a:r>
            <a:r>
              <a:rPr lang="en-US" altLang="ja-JP"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OSAKA2018</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（案）</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1"/>
          <p:cNvSpPr txBox="1">
            <a:spLocks/>
          </p:cNvSpPr>
          <p:nvPr/>
        </p:nvSpPr>
        <p:spPr bwMode="auto">
          <a:xfrm>
            <a:off x="8415337"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r>
              <a:rPr lang="en-US" altLang="ja-JP" sz="1200" dirty="0" smtClean="0">
                <a:solidFill>
                  <a:prstClr val="black"/>
                </a:solidFill>
              </a:rPr>
              <a:t>1</a:t>
            </a:r>
            <a:endParaRPr lang="ja-JP" altLang="en-US" sz="1200" dirty="0">
              <a:solidFill>
                <a:prstClr val="black"/>
              </a:solidFill>
            </a:endParaRPr>
          </a:p>
        </p:txBody>
      </p:sp>
      <p:sp>
        <p:nvSpPr>
          <p:cNvPr id="10" name="角丸四角形 9"/>
          <p:cNvSpPr/>
          <p:nvPr/>
        </p:nvSpPr>
        <p:spPr>
          <a:xfrm>
            <a:off x="611560" y="2564904"/>
            <a:ext cx="7992888" cy="3960440"/>
          </a:xfrm>
          <a:prstGeom prst="roundRect">
            <a:avLst>
              <a:gd name="adj" fmla="val 0"/>
            </a:avLst>
          </a:prstGeom>
          <a:solidFill>
            <a:schemeClr val="accent2">
              <a:lumMod val="60000"/>
              <a:lumOff val="40000"/>
            </a:schemeClr>
          </a:solidFill>
          <a:ln w="25400" cap="flat" cmpd="sng" algn="ctr">
            <a:noFill/>
            <a:prstDash val="solid"/>
          </a:ln>
          <a:effectLst/>
        </p:spPr>
        <p:txBody>
          <a:bodyPr rtlCol="0" anchor="ctr" anchorCtr="0"/>
          <a:lstStyle/>
          <a:p>
            <a:endParaRPr kumimoji="0"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611560" y="2669004"/>
            <a:ext cx="2033972" cy="25594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ターゲットの考え方</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755576" y="3554081"/>
            <a:ext cx="3740998" cy="2934393"/>
          </a:xfrm>
          <a:prstGeom prst="rect">
            <a:avLst/>
          </a:prstGeom>
        </p:spPr>
        <p:txBody>
          <a:bodyPr wrap="square">
            <a:spAutoFit/>
          </a:bodyPr>
          <a:lstStyle/>
          <a:p>
            <a:pPr lvl="0">
              <a:lnSpc>
                <a:spcPct val="114000"/>
              </a:lnSpc>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①寄附者・</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投資家</a:t>
            </a: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都市宣言への</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賛同等、</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民間</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非営利</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活動に</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対する</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資金・経営面の支援拡充</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kumimoji="0" lang="ja-JP" altLang="en-US" sz="12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kumimoji="0" lang="ja-JP" altLang="en-US" sz="12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中間支援組織</a:t>
            </a:r>
            <a:r>
              <a:rPr kumimoji="0" lang="ja-JP" altLang="en-US" sz="12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2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kumimoji="0" lang="ja-JP" altLang="en-US" sz="12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それぞれの分野へのフィードバック等により、</a:t>
            </a:r>
            <a:endParaRPr kumimoji="0" lang="en-US" altLang="ja-JP"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kumimoji="0" lang="ja-JP" altLang="en-US" sz="11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法人格を超えた新た</a:t>
            </a:r>
            <a:r>
              <a:rPr kumimoji="0" lang="ja-JP" altLang="en-US" sz="11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な連携・</a:t>
            </a:r>
            <a:r>
              <a:rPr kumimoji="0" lang="ja-JP" altLang="en-US"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協働への支援等</a:t>
            </a:r>
            <a:r>
              <a:rPr kumimoji="0" lang="ja-JP" altLang="en-US" sz="105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1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2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kumimoji="0" lang="ja-JP" altLang="en-US" sz="12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③民間公益活動の担い手</a:t>
            </a:r>
            <a:endParaRPr kumimoji="0" lang="en-US" altLang="ja-JP" sz="12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kumimoji="0" lang="ja-JP" altLang="en-US" sz="12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2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新たな連携等によるソーシャルイノベーション</a:t>
            </a:r>
            <a:r>
              <a:rPr kumimoji="0" lang="ja-JP" altLang="en-US" sz="11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kumimoji="0" lang="ja-JP" altLang="en-US"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創出や</a:t>
            </a:r>
            <a:endParaRPr kumimoji="0" lang="en-US" altLang="ja-JP"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kumimoji="0" lang="ja-JP" altLang="en-US" sz="11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活動・成果の見える化の促進等</a:t>
            </a:r>
            <a:endParaRPr kumimoji="0" lang="en-US" altLang="ja-JP"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kumimoji="0" lang="ja-JP" altLang="en-US" sz="12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④起業志望者・市民　</a:t>
            </a:r>
            <a:endParaRPr kumimoji="0" lang="en-US" altLang="ja-JP" sz="105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kumimoji="0" lang="ja-JP" altLang="en-US"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民間非営利分野での自己実現や活動への参画促進等</a:t>
            </a:r>
            <a:endParaRPr kumimoji="0" lang="en-US" altLang="ja-JP"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kumimoji="0" lang="ja-JP" altLang="en-US" sz="12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⑤行政</a:t>
            </a:r>
            <a:r>
              <a:rPr kumimoji="0" lang="ja-JP" altLang="en-US" sz="12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・関係</a:t>
            </a:r>
            <a:r>
              <a:rPr kumimoji="0" lang="ja-JP" altLang="en-US" sz="12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機関</a:t>
            </a:r>
            <a:endParaRPr kumimoji="0" lang="en-US" altLang="ja-JP" sz="12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kumimoji="0" lang="ja-JP" altLang="en-US"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必要な規制緩和や柔軟な制度運用など、</a:t>
            </a:r>
            <a:endParaRPr kumimoji="0" lang="en-US" altLang="ja-JP"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kumimoji="0" lang="ja-JP" altLang="en-US"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行政における民間公益活動促進の取組み</a:t>
            </a:r>
            <a:endParaRPr kumimoji="0" lang="en-US" altLang="ja-JP" sz="11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4" name="グループ化 13"/>
          <p:cNvGrpSpPr/>
          <p:nvPr/>
        </p:nvGrpSpPr>
        <p:grpSpPr>
          <a:xfrm>
            <a:off x="4396383" y="3912326"/>
            <a:ext cx="3908445" cy="2268623"/>
            <a:chOff x="4912027" y="4509128"/>
            <a:chExt cx="3908445" cy="2268623"/>
          </a:xfrm>
        </p:grpSpPr>
        <p:grpSp>
          <p:nvGrpSpPr>
            <p:cNvPr id="15" name="グループ化 14"/>
            <p:cNvGrpSpPr/>
            <p:nvPr/>
          </p:nvGrpSpPr>
          <p:grpSpPr>
            <a:xfrm>
              <a:off x="5817700" y="4509128"/>
              <a:ext cx="3002772" cy="2268623"/>
              <a:chOff x="5724128" y="4509128"/>
              <a:chExt cx="3002772" cy="2268623"/>
            </a:xfrm>
          </p:grpSpPr>
          <p:grpSp>
            <p:nvGrpSpPr>
              <p:cNvPr id="20" name="グループ化 19"/>
              <p:cNvGrpSpPr/>
              <p:nvPr/>
            </p:nvGrpSpPr>
            <p:grpSpPr>
              <a:xfrm>
                <a:off x="5724128" y="4509128"/>
                <a:ext cx="3002772" cy="2268623"/>
                <a:chOff x="821610" y="4414400"/>
                <a:chExt cx="4090206" cy="2863940"/>
              </a:xfrm>
            </p:grpSpPr>
            <p:grpSp>
              <p:nvGrpSpPr>
                <p:cNvPr id="23" name="グループ化 22"/>
                <p:cNvGrpSpPr/>
                <p:nvPr/>
              </p:nvGrpSpPr>
              <p:grpSpPr>
                <a:xfrm>
                  <a:off x="1331641" y="4414400"/>
                  <a:ext cx="3580175" cy="2863940"/>
                  <a:chOff x="1331641" y="4208761"/>
                  <a:chExt cx="3580175" cy="3045201"/>
                </a:xfrm>
              </p:grpSpPr>
              <p:grpSp>
                <p:nvGrpSpPr>
                  <p:cNvPr id="25" name="グループ化 24"/>
                  <p:cNvGrpSpPr/>
                  <p:nvPr/>
                </p:nvGrpSpPr>
                <p:grpSpPr>
                  <a:xfrm>
                    <a:off x="1331641" y="4208761"/>
                    <a:ext cx="3076096" cy="3045201"/>
                    <a:chOff x="333772" y="3501008"/>
                    <a:chExt cx="3246123" cy="3841087"/>
                  </a:xfrm>
                </p:grpSpPr>
                <p:sp>
                  <p:nvSpPr>
                    <p:cNvPr id="27" name="正方形/長方形 26"/>
                    <p:cNvSpPr/>
                    <p:nvPr/>
                  </p:nvSpPr>
                  <p:spPr>
                    <a:xfrm>
                      <a:off x="333772" y="3501008"/>
                      <a:ext cx="2919164" cy="504056"/>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　寄附者・投資家</a:t>
                      </a:r>
                      <a:endPar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333772" y="5157192"/>
                      <a:ext cx="2919164" cy="904107"/>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③民間公益活動の担い手</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非営利セクター・社会的企業</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1331639" y="4365104"/>
                      <a:ext cx="1921297" cy="437857"/>
                    </a:xfrm>
                    <a:prstGeom prst="rect">
                      <a:avLst/>
                    </a:prstGeom>
                    <a:solidFill>
                      <a:srgbClr val="FFFFF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②中間支援組織</a:t>
                      </a: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下矢印 29"/>
                    <p:cNvSpPr/>
                    <p:nvPr/>
                  </p:nvSpPr>
                  <p:spPr>
                    <a:xfrm>
                      <a:off x="715369" y="4110934"/>
                      <a:ext cx="288032" cy="1062342"/>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下矢印 30"/>
                    <p:cNvSpPr/>
                    <p:nvPr/>
                  </p:nvSpPr>
                  <p:spPr>
                    <a:xfrm>
                      <a:off x="2175888" y="4885244"/>
                      <a:ext cx="270774" cy="288032"/>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下矢印 31"/>
                    <p:cNvSpPr/>
                    <p:nvPr/>
                  </p:nvSpPr>
                  <p:spPr>
                    <a:xfrm>
                      <a:off x="2175888" y="4112632"/>
                      <a:ext cx="270774" cy="288032"/>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下矢印 32"/>
                    <p:cNvSpPr/>
                    <p:nvPr/>
                  </p:nvSpPr>
                  <p:spPr>
                    <a:xfrm rot="5400000">
                      <a:off x="1986920" y="5443681"/>
                      <a:ext cx="3024341" cy="161608"/>
                    </a:xfrm>
                    <a:prstGeom prst="downArrow">
                      <a:avLst>
                        <a:gd name="adj1" fmla="val 51562"/>
                        <a:gd name="adj2" fmla="val 99308"/>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335105" y="6678557"/>
                      <a:ext cx="2919164" cy="663538"/>
                    </a:xfrm>
                    <a:prstGeom prst="rect">
                      <a:avLst/>
                    </a:prstGeom>
                    <a:solidFill>
                      <a:schemeClr val="bg1"/>
                    </a:solidFill>
                    <a:ln>
                      <a:solidFill>
                        <a:schemeClr val="tx2">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④起業志望者・市民</a:t>
                      </a:r>
                      <a:endPar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6" name="正方形/長方形 25"/>
                  <p:cNvSpPr/>
                  <p:nvPr/>
                </p:nvSpPr>
                <p:spPr>
                  <a:xfrm>
                    <a:off x="4479767" y="4614129"/>
                    <a:ext cx="432049" cy="239768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b="1" dirty="0" smtClean="0">
                        <a:solidFill>
                          <a:schemeClr val="tx1"/>
                        </a:solidFill>
                      </a:rPr>
                      <a:t>⑤　行　政</a:t>
                    </a:r>
                    <a:endParaRPr kumimoji="1" lang="ja-JP" altLang="en-US" sz="1100" b="1" dirty="0">
                      <a:solidFill>
                        <a:schemeClr val="tx1"/>
                      </a:solidFill>
                    </a:endParaRPr>
                  </a:p>
                </p:txBody>
              </p:sp>
            </p:grpSp>
            <p:sp>
              <p:nvSpPr>
                <p:cNvPr id="24" name="正方形/長方形 23"/>
                <p:cNvSpPr/>
                <p:nvPr/>
              </p:nvSpPr>
              <p:spPr>
                <a:xfrm>
                  <a:off x="821610" y="5015769"/>
                  <a:ext cx="2016224" cy="285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tx1"/>
                      </a:solidFill>
                    </a:rPr>
                    <a:t>資金の流れ</a:t>
                  </a:r>
                  <a:endParaRPr kumimoji="1" lang="ja-JP" altLang="en-US" sz="1050" b="1" dirty="0">
                    <a:solidFill>
                      <a:schemeClr val="tx1"/>
                    </a:solidFill>
                  </a:endParaRPr>
                </a:p>
              </p:txBody>
            </p:sp>
          </p:grpSp>
          <p:sp>
            <p:nvSpPr>
              <p:cNvPr id="21" name="下矢印 20"/>
              <p:cNvSpPr/>
              <p:nvPr/>
            </p:nvSpPr>
            <p:spPr>
              <a:xfrm flipV="1">
                <a:off x="6816128" y="6023500"/>
                <a:ext cx="597537" cy="172843"/>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6384651" y="6172594"/>
                <a:ext cx="1480185" cy="2261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tx1"/>
                    </a:solidFill>
                  </a:rPr>
                  <a:t>起業・活動への参画</a:t>
                </a:r>
                <a:endParaRPr kumimoji="1" lang="ja-JP" altLang="en-US" sz="1050" b="1" dirty="0">
                  <a:solidFill>
                    <a:schemeClr val="tx1"/>
                  </a:solidFill>
                </a:endParaRPr>
              </a:p>
            </p:txBody>
          </p:sp>
        </p:grpSp>
        <p:sp>
          <p:nvSpPr>
            <p:cNvPr id="16" name="左カーブ矢印 15"/>
            <p:cNvSpPr/>
            <p:nvPr/>
          </p:nvSpPr>
          <p:spPr>
            <a:xfrm rot="10800000">
              <a:off x="5652121" y="4657980"/>
              <a:ext cx="432048" cy="1046255"/>
            </a:xfrm>
            <a:prstGeom prst="curvedLef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右カーブ矢印 17"/>
            <p:cNvSpPr/>
            <p:nvPr/>
          </p:nvSpPr>
          <p:spPr>
            <a:xfrm>
              <a:off x="5652120" y="5791010"/>
              <a:ext cx="432049" cy="806342"/>
            </a:xfrm>
            <a:prstGeom prst="curved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正方形/長方形 18"/>
            <p:cNvSpPr/>
            <p:nvPr/>
          </p:nvSpPr>
          <p:spPr>
            <a:xfrm>
              <a:off x="4912027" y="5517232"/>
              <a:ext cx="1480185"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tx1"/>
                  </a:solidFill>
                </a:rPr>
                <a:t>民間非営利活動の</a:t>
              </a:r>
              <a:endParaRPr kumimoji="1" lang="en-US" altLang="ja-JP" sz="1050" b="1" dirty="0" smtClean="0">
                <a:solidFill>
                  <a:schemeClr val="tx1"/>
                </a:solidFill>
              </a:endParaRPr>
            </a:p>
            <a:p>
              <a:pPr algn="ctr"/>
              <a:r>
                <a:rPr kumimoji="1" lang="ja-JP" altLang="en-US" sz="1050" b="1" dirty="0" smtClean="0">
                  <a:solidFill>
                    <a:schemeClr val="tx1"/>
                  </a:solidFill>
                </a:rPr>
                <a:t>活性化による循環</a:t>
              </a:r>
              <a:endParaRPr kumimoji="1" lang="ja-JP" altLang="en-US" sz="1050" b="1" dirty="0">
                <a:solidFill>
                  <a:schemeClr val="tx1"/>
                </a:solidFill>
              </a:endParaRPr>
            </a:p>
          </p:txBody>
        </p:sp>
      </p:grpSp>
      <p:sp>
        <p:nvSpPr>
          <p:cNvPr id="35" name="正方形/長方形 34"/>
          <p:cNvSpPr/>
          <p:nvPr/>
        </p:nvSpPr>
        <p:spPr>
          <a:xfrm>
            <a:off x="717353" y="2880519"/>
            <a:ext cx="8573390" cy="692497"/>
          </a:xfrm>
          <a:prstGeom prst="rect">
            <a:avLst/>
          </a:prstGeom>
        </p:spPr>
        <p:txBody>
          <a:bodyPr wrap="square">
            <a:spAutoFit/>
          </a:bodyPr>
          <a:lstStyle/>
          <a:p>
            <a:pPr lvl="0"/>
            <a:r>
              <a:rPr kumimoji="0" lang="ja-JP" altLang="en-US"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都市発展の歴史において、民の力が大きな役割を果たしてきた大阪において、民主役の社会づくりを国内外に</a:t>
            </a:r>
            <a:endParaRPr kumimoji="0" lang="en-US" altLang="ja-JP"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kumimoji="0" lang="ja-JP" altLang="en-US"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発信するものであり、民間公益活動の担い手やその支援組織、起業志望者などフィランソロピーに関わる幅広い</a:t>
            </a:r>
            <a:endParaRPr kumimoji="0" lang="en-US" altLang="ja-JP"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kumimoji="0" lang="ja-JP" altLang="en-US"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プレイヤーをターゲットとする</a:t>
            </a:r>
            <a:endParaRPr kumimoji="0" lang="en-US" altLang="ja-JP"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242646" y="461786"/>
            <a:ext cx="1809074" cy="289027"/>
          </a:xfrm>
          <a:prstGeom prst="rect">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3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開催（案）</a:t>
            </a:r>
            <a:endParaRPr lang="ja-JP" altLang="en-US" sz="13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8011701" y="39788"/>
            <a:ext cx="971600" cy="428389"/>
          </a:xfrm>
          <a:prstGeom prst="rect">
            <a:avLst/>
          </a:prstGeom>
          <a:solidFill>
            <a:schemeClr val="bg1"/>
          </a:solidFill>
          <a:ln w="12700" cap="flat" cmpd="sng" algn="ctr">
            <a:solidFill>
              <a:sysClr val="windowText" lastClr="000000"/>
            </a:solidFill>
            <a:prstDash val="solid"/>
          </a:ln>
          <a:effectLst/>
        </p:spPr>
        <p:txBody>
          <a:bodyPr rot="0" spcFirstLastPara="0" vert="horz" wrap="square" lIns="91440" tIns="0" rIns="91440" bIns="45720" numCol="1" spcCol="0" rtlCol="0" fromWordArt="0" anchor="ctr" anchorCtr="0" forceAA="0" compatLnSpc="1">
            <a:prstTxWarp prst="textNoShape">
              <a:avLst/>
            </a:prstTxWarp>
            <a:noAutofit/>
          </a:bodyPr>
          <a:lstStyle/>
          <a:p>
            <a:pPr algn="ctr" fontAlgn="base">
              <a:lnSpc>
                <a:spcPct val="200000"/>
              </a:lnSpc>
              <a:spcAft>
                <a:spcPts val="0"/>
              </a:spcAft>
            </a:pPr>
            <a:r>
              <a:rPr kumimoji="1" lang="ja-JP" sz="1600" kern="100" dirty="0" smtClean="0">
                <a:solidFill>
                  <a:srgbClr val="000000"/>
                </a:solidFill>
                <a:effectLst/>
                <a:latin typeface="Times New Roman" panose="02020603050405020304" pitchFamily="18" charset="0"/>
                <a:ea typeface="Meiryo UI" panose="020B0604030504040204" pitchFamily="50" charset="-128"/>
              </a:rPr>
              <a:t>資料</a:t>
            </a:r>
            <a:r>
              <a:rPr kumimoji="1" lang="ja-JP" altLang="en-US" sz="1600" kern="100" dirty="0" smtClean="0">
                <a:solidFill>
                  <a:srgbClr val="000000"/>
                </a:solidFill>
                <a:effectLst/>
                <a:latin typeface="Times New Roman" panose="02020603050405020304" pitchFamily="18" charset="0"/>
                <a:ea typeface="Meiryo UI" panose="020B0604030504040204" pitchFamily="50" charset="-128"/>
              </a:rPr>
              <a:t>６</a:t>
            </a:r>
            <a:endParaRPr lang="ja-JP" sz="1200" kern="100" dirty="0">
              <a:effectLst/>
              <a:latin typeface="Times New Roman" panose="02020603050405020304" pitchFamily="18" charset="0"/>
              <a:ea typeface="ＭＳ 明朝" panose="02020609040205080304" pitchFamily="17" charset="-128"/>
            </a:endParaRPr>
          </a:p>
        </p:txBody>
      </p:sp>
    </p:spTree>
    <p:extLst>
      <p:ext uri="{BB962C8B-B14F-4D97-AF65-F5344CB8AC3E}">
        <p14:creationId xmlns:p14="http://schemas.microsoft.com/office/powerpoint/2010/main" val="1181506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角丸四角形 16"/>
          <p:cNvSpPr/>
          <p:nvPr/>
        </p:nvSpPr>
        <p:spPr>
          <a:xfrm>
            <a:off x="147761" y="476673"/>
            <a:ext cx="8839236" cy="5328592"/>
          </a:xfrm>
          <a:prstGeom prst="roundRect">
            <a:avLst>
              <a:gd name="adj" fmla="val 0"/>
            </a:avLst>
          </a:prstGeom>
          <a:solidFill>
            <a:schemeClr val="tx2">
              <a:lumMod val="20000"/>
              <a:lumOff val="80000"/>
            </a:schemeClr>
          </a:solidFill>
          <a:ln w="25400" cap="flat" cmpd="sng" algn="ctr">
            <a:solidFill>
              <a:schemeClr val="tx1"/>
            </a:solidFill>
            <a:prstDash val="solid"/>
          </a:ln>
          <a:effectLst/>
        </p:spPr>
        <p:txBody>
          <a:bodyPr rtlCol="0" anchor="t" anchorCtr="0"/>
          <a:lstStyle/>
          <a:p>
            <a:pPr lvl="0">
              <a:lnSpc>
                <a:spcPct val="110000"/>
              </a:lnSpc>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◇内容（案）</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lvl="0">
              <a:lnSpc>
                <a:spcPct val="1100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部構成でトータル</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時間程度</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（第１部</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でフィランソロピー都市宣言</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、第２部</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は参加型プログラム）</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●プログラム</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案</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lvl="0">
              <a:lnSpc>
                <a:spcPct val="1100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lvl="0">
              <a:lnSpc>
                <a:spcPct val="1100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lvl="0">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endParaRPr lang="en-US" altLang="ja-JP" sz="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0000"/>
              </a:lnSpc>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「（仮称）フィランソロピー大会</a:t>
            </a:r>
            <a:r>
              <a:rPr lang="en-US" altLang="ja-JP"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OSAKA2018</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（案）</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1"/>
          <p:cNvSpPr txBox="1">
            <a:spLocks/>
          </p:cNvSpPr>
          <p:nvPr/>
        </p:nvSpPr>
        <p:spPr bwMode="auto">
          <a:xfrm>
            <a:off x="8415337"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r>
              <a:rPr lang="en-US" altLang="ja-JP" sz="1200" dirty="0" smtClean="0">
                <a:solidFill>
                  <a:prstClr val="black"/>
                </a:solidFill>
              </a:rPr>
              <a:t>2</a:t>
            </a:r>
            <a:endParaRPr lang="ja-JP" altLang="en-US" sz="1200" dirty="0">
              <a:solidFill>
                <a:prstClr val="black"/>
              </a:solidFill>
            </a:endParaRPr>
          </a:p>
        </p:txBody>
      </p:sp>
      <p:grpSp>
        <p:nvGrpSpPr>
          <p:cNvPr id="30" name="グループ化 29"/>
          <p:cNvGrpSpPr/>
          <p:nvPr/>
        </p:nvGrpSpPr>
        <p:grpSpPr>
          <a:xfrm>
            <a:off x="8966612" y="7100284"/>
            <a:ext cx="4129612" cy="2016224"/>
            <a:chOff x="4837484" y="4653136"/>
            <a:chExt cx="3960440" cy="2016224"/>
          </a:xfrm>
        </p:grpSpPr>
        <p:sp>
          <p:nvSpPr>
            <p:cNvPr id="31" name="正方形/長方形 30"/>
            <p:cNvSpPr/>
            <p:nvPr/>
          </p:nvSpPr>
          <p:spPr>
            <a:xfrm>
              <a:off x="4837484" y="4653136"/>
              <a:ext cx="3960440" cy="187220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4915540" y="4730368"/>
              <a:ext cx="3760916" cy="1938992"/>
            </a:xfrm>
            <a:prstGeom prst="rect">
              <a:avLst/>
            </a:prstGeom>
          </p:spPr>
          <p:txBody>
            <a:bodyPr wrap="square">
              <a:spAutoFit/>
            </a:bodyPr>
            <a:lstStyle/>
            <a:p>
              <a:pPr>
                <a:lnSpc>
                  <a:spcPts val="1600"/>
                </a:lnSpc>
              </a:pPr>
              <a:r>
                <a:rPr lang="ja-JP" altLang="en-US" sz="1200" b="1" dirty="0" smtClean="0">
                  <a:solidFill>
                    <a:prstClr val="black"/>
                  </a:solidFill>
                  <a:latin typeface="+mn-ea"/>
                  <a:cs typeface="Meiryo UI" panose="020B0604030504040204" pitchFamily="50" charset="-128"/>
                </a:rPr>
                <a:t>案４　非営利の分野を超えたパネルディスカッション</a:t>
              </a:r>
              <a:endParaRPr lang="en-US" altLang="ja-JP" sz="1200" b="1" dirty="0" smtClean="0">
                <a:solidFill>
                  <a:prstClr val="black"/>
                </a:solidFill>
                <a:latin typeface="+mn-ea"/>
                <a:cs typeface="Meiryo UI" panose="020B0604030504040204" pitchFamily="50" charset="-128"/>
              </a:endParaRPr>
            </a:p>
            <a:p>
              <a:pPr>
                <a:lnSpc>
                  <a:spcPts val="1600"/>
                </a:lnSpc>
              </a:pPr>
              <a:r>
                <a:rPr lang="ja-JP" altLang="en-US" sz="1200" b="1" dirty="0" smtClean="0">
                  <a:solidFill>
                    <a:prstClr val="black"/>
                  </a:solidFill>
                  <a:latin typeface="+mn-ea"/>
                  <a:cs typeface="Meiryo UI" panose="020B0604030504040204" pitchFamily="50" charset="-128"/>
                </a:rPr>
                <a:t>○知事・市長挨拶</a:t>
              </a:r>
              <a:endParaRPr lang="en-US" altLang="ja-JP" sz="1200" b="1" dirty="0" smtClean="0">
                <a:solidFill>
                  <a:prstClr val="black"/>
                </a:solidFill>
                <a:latin typeface="+mn-ea"/>
                <a:cs typeface="Meiryo UI" panose="020B0604030504040204" pitchFamily="50" charset="-128"/>
              </a:endParaRPr>
            </a:p>
            <a:p>
              <a:pPr>
                <a:lnSpc>
                  <a:spcPts val="1600"/>
                </a:lnSpc>
              </a:pPr>
              <a:r>
                <a:rPr lang="ja-JP" altLang="en-US" sz="1200" b="1" dirty="0" smtClean="0">
                  <a:solidFill>
                    <a:prstClr val="black"/>
                  </a:solidFill>
                  <a:latin typeface="+mn-ea"/>
                  <a:cs typeface="Meiryo UI" panose="020B0604030504040204" pitchFamily="50" charset="-128"/>
                </a:rPr>
                <a:t>○パネルディスカッション（ファシリテーター：出口議長）</a:t>
              </a:r>
              <a:endParaRPr lang="en-US" altLang="ja-JP" sz="1200" b="1" dirty="0" smtClean="0">
                <a:solidFill>
                  <a:prstClr val="black"/>
                </a:solidFill>
                <a:latin typeface="+mn-ea"/>
                <a:cs typeface="Meiryo UI" panose="020B0604030504040204" pitchFamily="50" charset="-128"/>
              </a:endParaRPr>
            </a:p>
            <a:p>
              <a:pPr>
                <a:lnSpc>
                  <a:spcPts val="1600"/>
                </a:lnSpc>
              </a:pPr>
              <a:r>
                <a:rPr lang="ja-JP" altLang="en-US" sz="1200" b="1" dirty="0">
                  <a:solidFill>
                    <a:prstClr val="black"/>
                  </a:solidFill>
                  <a:latin typeface="+mn-ea"/>
                  <a:cs typeface="Meiryo UI" panose="020B0604030504040204" pitchFamily="50" charset="-128"/>
                </a:rPr>
                <a:t>　</a:t>
              </a:r>
              <a:r>
                <a:rPr lang="ja-JP" altLang="en-US" sz="1200" b="1" dirty="0" smtClean="0">
                  <a:solidFill>
                    <a:prstClr val="black"/>
                  </a:solidFill>
                  <a:latin typeface="+mn-ea"/>
                  <a:cs typeface="Meiryo UI" panose="020B0604030504040204" pitchFamily="50" charset="-128"/>
                </a:rPr>
                <a:t>　桂文枝（上方落語協会）、池内啓三（関大理事長）</a:t>
              </a:r>
              <a:endParaRPr lang="en-US" altLang="ja-JP" sz="1200" b="1" dirty="0" smtClean="0">
                <a:solidFill>
                  <a:prstClr val="black"/>
                </a:solidFill>
                <a:latin typeface="+mn-ea"/>
                <a:cs typeface="Meiryo UI" panose="020B0604030504040204" pitchFamily="50" charset="-128"/>
              </a:endParaRPr>
            </a:p>
            <a:p>
              <a:pPr>
                <a:lnSpc>
                  <a:spcPts val="1600"/>
                </a:lnSpc>
              </a:pPr>
              <a:r>
                <a:rPr lang="ja-JP" altLang="en-US" sz="1200" b="1" dirty="0">
                  <a:solidFill>
                    <a:prstClr val="black"/>
                  </a:solidFill>
                  <a:latin typeface="+mn-ea"/>
                  <a:cs typeface="Meiryo UI" panose="020B0604030504040204" pitchFamily="50" charset="-128"/>
                </a:rPr>
                <a:t>　</a:t>
              </a:r>
              <a:r>
                <a:rPr lang="ja-JP" altLang="en-US" sz="1200" b="1" dirty="0" smtClean="0">
                  <a:solidFill>
                    <a:prstClr val="black"/>
                  </a:solidFill>
                  <a:latin typeface="+mn-ea"/>
                  <a:cs typeface="Meiryo UI" panose="020B0604030504040204" pitchFamily="50" charset="-128"/>
                </a:rPr>
                <a:t>　大槻文蔵（大槻能楽堂）、藤田清（藤田美術館）</a:t>
              </a:r>
              <a:endParaRPr lang="en-US" altLang="ja-JP" sz="1200" b="1" dirty="0" smtClean="0">
                <a:solidFill>
                  <a:prstClr val="black"/>
                </a:solidFill>
                <a:latin typeface="+mn-ea"/>
                <a:cs typeface="Meiryo UI" panose="020B0604030504040204" pitchFamily="50" charset="-128"/>
              </a:endParaRPr>
            </a:p>
            <a:p>
              <a:pPr>
                <a:lnSpc>
                  <a:spcPts val="1600"/>
                </a:lnSpc>
              </a:pPr>
              <a:r>
                <a:rPr lang="ja-JP" altLang="en-US" sz="1200" b="1" dirty="0">
                  <a:solidFill>
                    <a:prstClr val="black"/>
                  </a:solidFill>
                  <a:latin typeface="+mn-ea"/>
                  <a:cs typeface="Meiryo UI" panose="020B0604030504040204" pitchFamily="50" charset="-128"/>
                </a:rPr>
                <a:t>　</a:t>
              </a:r>
              <a:r>
                <a:rPr lang="ja-JP" altLang="en-US" sz="1200" b="1" dirty="0" smtClean="0">
                  <a:solidFill>
                    <a:prstClr val="black"/>
                  </a:solidFill>
                  <a:latin typeface="+mn-ea"/>
                  <a:cs typeface="Meiryo UI" panose="020B0604030504040204" pitchFamily="50" charset="-128"/>
                </a:rPr>
                <a:t>　岩田敏郎（聖徳会）、朝原宣治（大阪ガス）</a:t>
              </a:r>
              <a:endParaRPr lang="en-US" altLang="ja-JP" sz="1200" b="1" dirty="0" smtClean="0">
                <a:solidFill>
                  <a:prstClr val="black"/>
                </a:solidFill>
                <a:latin typeface="+mn-ea"/>
                <a:cs typeface="Meiryo UI" panose="020B0604030504040204" pitchFamily="50" charset="-128"/>
              </a:endParaRPr>
            </a:p>
            <a:p>
              <a:pPr>
                <a:lnSpc>
                  <a:spcPts val="1600"/>
                </a:lnSpc>
              </a:pPr>
              <a:r>
                <a:rPr lang="ja-JP" altLang="en-US" sz="1200" b="1" dirty="0" smtClean="0">
                  <a:solidFill>
                    <a:prstClr val="black"/>
                  </a:solidFill>
                  <a:latin typeface="+mn-ea"/>
                  <a:cs typeface="Meiryo UI" panose="020B0604030504040204" pitchFamily="50" charset="-128"/>
                </a:rPr>
                <a:t>　</a:t>
              </a:r>
              <a:r>
                <a:rPr lang="en-US" altLang="ja-JP" sz="1200" b="1" dirty="0" smtClean="0">
                  <a:solidFill>
                    <a:prstClr val="black"/>
                  </a:solidFill>
                  <a:latin typeface="+mn-ea"/>
                  <a:cs typeface="Meiryo UI" panose="020B0604030504040204" pitchFamily="50" charset="-128"/>
                </a:rPr>
                <a:t>※</a:t>
              </a:r>
              <a:r>
                <a:rPr lang="ja-JP" altLang="en-US" sz="1200" b="1" dirty="0" smtClean="0">
                  <a:solidFill>
                    <a:prstClr val="black"/>
                  </a:solidFill>
                  <a:latin typeface="+mn-ea"/>
                  <a:cs typeface="Meiryo UI" panose="020B0604030504040204" pitchFamily="50" charset="-128"/>
                </a:rPr>
                <a:t>それぞれがフィランソロピーに対する思い等を述べた後、</a:t>
              </a:r>
              <a:endParaRPr lang="en-US" altLang="ja-JP" sz="1200" b="1" dirty="0" smtClean="0">
                <a:solidFill>
                  <a:prstClr val="black"/>
                </a:solidFill>
                <a:latin typeface="+mn-ea"/>
                <a:cs typeface="Meiryo UI" panose="020B0604030504040204" pitchFamily="50" charset="-128"/>
              </a:endParaRPr>
            </a:p>
            <a:p>
              <a:pPr>
                <a:lnSpc>
                  <a:spcPts val="1600"/>
                </a:lnSpc>
              </a:pPr>
              <a:r>
                <a:rPr lang="ja-JP" altLang="en-US" sz="1200" b="1" dirty="0">
                  <a:solidFill>
                    <a:prstClr val="black"/>
                  </a:solidFill>
                  <a:latin typeface="+mn-ea"/>
                  <a:cs typeface="Meiryo UI" panose="020B0604030504040204" pitchFamily="50" charset="-128"/>
                </a:rPr>
                <a:t>　</a:t>
              </a:r>
              <a:r>
                <a:rPr lang="ja-JP" altLang="en-US" sz="1200" b="1" dirty="0" smtClean="0">
                  <a:solidFill>
                    <a:prstClr val="black"/>
                  </a:solidFill>
                  <a:latin typeface="+mn-ea"/>
                  <a:cs typeface="Meiryo UI" panose="020B0604030504040204" pitchFamily="50" charset="-128"/>
                </a:rPr>
                <a:t>　　「民都・大阪」の実現についてディスカッション</a:t>
              </a:r>
              <a:endParaRPr lang="en-US" altLang="ja-JP" sz="1200" b="1" dirty="0" smtClean="0">
                <a:solidFill>
                  <a:prstClr val="black"/>
                </a:solidFill>
                <a:latin typeface="+mn-ea"/>
                <a:cs typeface="Meiryo UI" panose="020B0604030504040204" pitchFamily="50" charset="-128"/>
              </a:endParaRPr>
            </a:p>
            <a:p>
              <a:pPr>
                <a:lnSpc>
                  <a:spcPts val="1600"/>
                </a:lnSpc>
              </a:pPr>
              <a:r>
                <a:rPr lang="ja-JP" altLang="en-US" sz="1200" b="1" dirty="0">
                  <a:solidFill>
                    <a:prstClr val="black"/>
                  </a:solidFill>
                  <a:latin typeface="+mn-ea"/>
                  <a:cs typeface="Meiryo UI" panose="020B0604030504040204" pitchFamily="50" charset="-128"/>
                </a:rPr>
                <a:t>　</a:t>
              </a:r>
              <a:r>
                <a:rPr lang="ja-JP" altLang="en-US" sz="1200" b="1" dirty="0" smtClean="0">
                  <a:solidFill>
                    <a:prstClr val="black"/>
                  </a:solidFill>
                  <a:latin typeface="+mn-ea"/>
                  <a:cs typeface="Meiryo UI" panose="020B0604030504040204" pitchFamily="50" charset="-128"/>
                </a:rPr>
                <a:t>　</a:t>
              </a:r>
              <a:endParaRPr lang="en-US" altLang="ja-JP" sz="1200" b="1" dirty="0" smtClean="0">
                <a:solidFill>
                  <a:prstClr val="black"/>
                </a:solidFill>
                <a:latin typeface="+mn-ea"/>
                <a:cs typeface="Meiryo UI" panose="020B0604030504040204" pitchFamily="50" charset="-128"/>
              </a:endParaRPr>
            </a:p>
          </p:txBody>
        </p:sp>
      </p:grpSp>
      <p:graphicFrame>
        <p:nvGraphicFramePr>
          <p:cNvPr id="15" name="表 14"/>
          <p:cNvGraphicFramePr>
            <a:graphicFrameLocks noGrp="1"/>
          </p:cNvGraphicFramePr>
          <p:nvPr>
            <p:extLst>
              <p:ext uri="{D42A27DB-BD31-4B8C-83A1-F6EECF244321}">
                <p14:modId xmlns:p14="http://schemas.microsoft.com/office/powerpoint/2010/main" val="275223229"/>
              </p:ext>
            </p:extLst>
          </p:nvPr>
        </p:nvGraphicFramePr>
        <p:xfrm>
          <a:off x="1164861" y="1965834"/>
          <a:ext cx="7625504" cy="2468880"/>
        </p:xfrm>
        <a:graphic>
          <a:graphicData uri="http://schemas.openxmlformats.org/drawingml/2006/table">
            <a:tbl>
              <a:tblPr firstRow="1" bandRow="1">
                <a:tableStyleId>{5C22544A-7EE6-4342-B048-85BDC9FD1C3A}</a:tableStyleId>
              </a:tblPr>
              <a:tblGrid>
                <a:gridCol w="526819"/>
                <a:gridCol w="2664296"/>
                <a:gridCol w="4434389"/>
              </a:tblGrid>
              <a:tr h="198016">
                <a:tc>
                  <a:txBody>
                    <a:bodyPr/>
                    <a:lstStyle/>
                    <a:p>
                      <a:endParaRPr kumimoji="1" lang="ja-JP" altLang="en-US" sz="1200" dirty="0"/>
                    </a:p>
                  </a:txBody>
                  <a:tcPr anchor="ctr"/>
                </a:tc>
                <a:tc>
                  <a:txBody>
                    <a:bodyPr/>
                    <a:lstStyle/>
                    <a:p>
                      <a:pPr algn="ctr"/>
                      <a:r>
                        <a:rPr kumimoji="1" lang="ja-JP" altLang="en-US" sz="1200" dirty="0" smtClean="0"/>
                        <a:t>テーマ</a:t>
                      </a:r>
                      <a:endParaRPr kumimoji="1" lang="ja-JP" altLang="en-US" sz="1200" dirty="0"/>
                    </a:p>
                  </a:txBody>
                  <a:tcPr anchor="ctr"/>
                </a:tc>
                <a:tc>
                  <a:txBody>
                    <a:bodyPr/>
                    <a:lstStyle/>
                    <a:p>
                      <a:pPr algn="ctr"/>
                      <a:r>
                        <a:rPr kumimoji="1" lang="ja-JP" altLang="en-US" sz="1200" dirty="0" smtClean="0"/>
                        <a:t>内容</a:t>
                      </a:r>
                      <a:endParaRPr kumimoji="1" lang="ja-JP" altLang="en-US" sz="1200" dirty="0"/>
                    </a:p>
                  </a:txBody>
                  <a:tcPr anchor="ctr"/>
                </a:tc>
              </a:tr>
              <a:tr h="370840">
                <a:tc>
                  <a:txBody>
                    <a:bodyPr/>
                    <a:lstStyle/>
                    <a:p>
                      <a:pPr algn="ctr"/>
                      <a:r>
                        <a:rPr kumimoji="1" lang="ja-JP" altLang="en-US" sz="1200" dirty="0" smtClean="0"/>
                        <a:t>案１</a:t>
                      </a:r>
                      <a:endParaRPr kumimoji="1" lang="ja-JP" altLang="en-US" sz="1200" dirty="0"/>
                    </a:p>
                  </a:txBody>
                  <a:tcPr anchor="ctr"/>
                </a:tc>
                <a:tc>
                  <a:txBody>
                    <a:bodyPr/>
                    <a:lstStyle/>
                    <a:p>
                      <a:r>
                        <a:rPr kumimoji="1" lang="ja-JP" altLang="en-US" sz="1200" dirty="0" smtClean="0"/>
                        <a:t>大阪のフィランソロピーの歴史</a:t>
                      </a:r>
                      <a:endParaRPr kumimoji="1" lang="ja-JP" altLang="en-US" sz="1200" dirty="0"/>
                    </a:p>
                  </a:txBody>
                  <a:tcPr anchor="ctr"/>
                </a:tc>
                <a:tc>
                  <a:txBody>
                    <a:bodyPr/>
                    <a:lstStyle/>
                    <a:p>
                      <a:r>
                        <a:rPr kumimoji="1" lang="ja-JP" altLang="en-US" sz="1200" dirty="0" smtClean="0"/>
                        <a:t>有識者・学識経験者による基調講演（２名程度）</a:t>
                      </a:r>
                      <a:endParaRPr kumimoji="1" lang="en-US" altLang="ja-JP" sz="1200" dirty="0" smtClean="0"/>
                    </a:p>
                    <a:p>
                      <a:r>
                        <a:rPr kumimoji="1" lang="ja-JP" altLang="en-US" sz="1200" dirty="0" smtClean="0"/>
                        <a:t>（大阪の歴史を振返り、「民都・大阪」の実現について講演など）</a:t>
                      </a:r>
                      <a:endParaRPr kumimoji="1" lang="ja-JP" altLang="en-US" sz="1200" dirty="0"/>
                    </a:p>
                  </a:txBody>
                  <a:tcPr anchor="ctr"/>
                </a:tc>
              </a:tr>
              <a:tr h="370840">
                <a:tc>
                  <a:txBody>
                    <a:bodyPr/>
                    <a:lstStyle/>
                    <a:p>
                      <a:pPr algn="ctr"/>
                      <a:r>
                        <a:rPr kumimoji="1" lang="ja-JP" altLang="en-US" sz="1200" dirty="0" smtClean="0"/>
                        <a:t>案２</a:t>
                      </a:r>
                      <a:endParaRPr kumimoji="1" lang="ja-JP" altLang="en-US" sz="1200" dirty="0"/>
                    </a:p>
                  </a:txBody>
                  <a:tcPr anchor="ctr"/>
                </a:tc>
                <a:tc>
                  <a:txBody>
                    <a:bodyPr/>
                    <a:lstStyle/>
                    <a:p>
                      <a:r>
                        <a:rPr kumimoji="1" lang="ja-JP" altLang="en-US" sz="1200" dirty="0" smtClean="0"/>
                        <a:t>寄附で事業を実現したプレイヤーに聴く</a:t>
                      </a:r>
                      <a:endParaRPr kumimoji="1" lang="ja-JP" altLang="en-US" sz="1200" dirty="0"/>
                    </a:p>
                  </a:txBody>
                  <a:tcPr anchor="ctr"/>
                </a:tc>
                <a:tc>
                  <a:txBody>
                    <a:bodyPr/>
                    <a:lstStyle/>
                    <a:p>
                      <a:r>
                        <a:rPr kumimoji="1" lang="ja-JP" altLang="en-US" sz="1200" dirty="0" smtClean="0"/>
                        <a:t>寄附により事業を展開した法人や、</a:t>
                      </a:r>
                      <a:endParaRPr kumimoji="1" lang="en-US" altLang="ja-JP" sz="1200" dirty="0" smtClean="0"/>
                    </a:p>
                    <a:p>
                      <a:r>
                        <a:rPr kumimoji="1" lang="ja-JP" altLang="en-US" sz="1200" dirty="0" smtClean="0"/>
                        <a:t>寄附により施設等を建設した法人等による対談（４名程度）</a:t>
                      </a:r>
                      <a:endParaRPr kumimoji="1" lang="ja-JP" altLang="en-US" sz="1200" dirty="0"/>
                    </a:p>
                  </a:txBody>
                  <a:tcPr anchor="ctr"/>
                </a:tc>
              </a:tr>
              <a:tr h="370840">
                <a:tc>
                  <a:txBody>
                    <a:bodyPr/>
                    <a:lstStyle/>
                    <a:p>
                      <a:pPr algn="ctr"/>
                      <a:r>
                        <a:rPr kumimoji="1" lang="ja-JP" altLang="en-US" sz="1200" dirty="0" smtClean="0"/>
                        <a:t>案３</a:t>
                      </a:r>
                      <a:endParaRPr kumimoji="1" lang="ja-JP" altLang="en-US" sz="1200" dirty="0"/>
                    </a:p>
                  </a:txBody>
                  <a:tcPr anchor="ctr"/>
                </a:tc>
                <a:tc>
                  <a:txBody>
                    <a:bodyPr/>
                    <a:lstStyle/>
                    <a:p>
                      <a:r>
                        <a:rPr kumimoji="1" lang="ja-JP" altLang="en-US" sz="1200" dirty="0" smtClean="0"/>
                        <a:t>フィランソロピストの思い・考え</a:t>
                      </a:r>
                      <a:endParaRPr kumimoji="1" lang="ja-JP" altLang="en-US" sz="1200" dirty="0"/>
                    </a:p>
                  </a:txBody>
                  <a:tcPr anchor="ctr"/>
                </a:tc>
                <a:tc>
                  <a:txBody>
                    <a:bodyPr/>
                    <a:lstStyle/>
                    <a:p>
                      <a:r>
                        <a:rPr kumimoji="1" lang="ja-JP" altLang="en-US" sz="1200" dirty="0" smtClean="0"/>
                        <a:t>行政や非営利セクター等に対し多額の寄附を行ったフィランソロピストによる基調講演や対談（２名程度）</a:t>
                      </a:r>
                      <a:endParaRPr kumimoji="1" lang="ja-JP" altLang="en-US" sz="1200" dirty="0"/>
                    </a:p>
                  </a:txBody>
                  <a:tcPr anchor="ctr"/>
                </a:tc>
              </a:tr>
              <a:tr h="370840">
                <a:tc>
                  <a:txBody>
                    <a:bodyPr/>
                    <a:lstStyle/>
                    <a:p>
                      <a:pPr algn="ctr"/>
                      <a:r>
                        <a:rPr kumimoji="1" lang="ja-JP" altLang="en-US" sz="1200" dirty="0" smtClean="0"/>
                        <a:t>案４</a:t>
                      </a:r>
                      <a:endParaRPr kumimoji="1" lang="ja-JP" altLang="en-US" sz="1200" dirty="0"/>
                    </a:p>
                  </a:txBody>
                  <a:tcPr anchor="ctr"/>
                </a:tc>
                <a:tc>
                  <a:txBody>
                    <a:bodyPr/>
                    <a:lstStyle/>
                    <a:p>
                      <a:r>
                        <a:rPr kumimoji="1" lang="ja-JP" altLang="en-US" sz="1200" dirty="0" smtClean="0"/>
                        <a:t>法人格を超えた新たな連携への可能性</a:t>
                      </a:r>
                      <a:endParaRPr kumimoji="1" lang="ja-JP" altLang="en-US" sz="1200" dirty="0"/>
                    </a:p>
                  </a:txBody>
                  <a:tcPr anchor="ctr"/>
                </a:tc>
                <a:tc>
                  <a:txBody>
                    <a:bodyPr/>
                    <a:lstStyle/>
                    <a:p>
                      <a:r>
                        <a:rPr kumimoji="1" lang="ja-JP" altLang="en-US" sz="1200" dirty="0" smtClean="0"/>
                        <a:t>様々な分野で活躍する法人の代表者等によるパネルディスカッション</a:t>
                      </a:r>
                      <a:endParaRPr kumimoji="1" lang="en-US" altLang="ja-JP" sz="1200" dirty="0" smtClean="0"/>
                    </a:p>
                    <a:p>
                      <a:r>
                        <a:rPr kumimoji="1" lang="en-US" altLang="ja-JP" sz="1200" dirty="0" smtClean="0"/>
                        <a:t>※</a:t>
                      </a:r>
                      <a:r>
                        <a:rPr kumimoji="1" lang="ja-JP" altLang="en-US" sz="1200" dirty="0" smtClean="0"/>
                        <a:t>冒頭、出席者がそれぞれの思い等を発表した後、新たな連携・協</a:t>
                      </a:r>
                      <a:endParaRPr kumimoji="1" lang="en-US" altLang="ja-JP" sz="1200" dirty="0" smtClean="0"/>
                    </a:p>
                    <a:p>
                      <a:r>
                        <a:rPr kumimoji="1" lang="ja-JP" altLang="en-US" sz="1200" dirty="0" smtClean="0"/>
                        <a:t>　働に向けた「民都・大阪」フィランソロピー会議の可能性などについて</a:t>
                      </a:r>
                      <a:endParaRPr kumimoji="1" lang="en-US" altLang="ja-JP" sz="1200" dirty="0" smtClean="0"/>
                    </a:p>
                    <a:p>
                      <a:r>
                        <a:rPr kumimoji="1" lang="ja-JP" altLang="en-US" sz="1200" dirty="0" smtClean="0"/>
                        <a:t>　ディスカッション（５名程度）</a:t>
                      </a:r>
                      <a:endParaRPr kumimoji="1" lang="ja-JP" altLang="en-US" sz="1200" dirty="0"/>
                    </a:p>
                  </a:txBody>
                  <a:tcPr anchor="ctr"/>
                </a:tc>
              </a:tr>
            </a:tbl>
          </a:graphicData>
        </a:graphic>
      </p:graphicFrame>
      <p:sp>
        <p:nvSpPr>
          <p:cNvPr id="33" name="正方形/長方形 32"/>
          <p:cNvSpPr/>
          <p:nvPr/>
        </p:nvSpPr>
        <p:spPr>
          <a:xfrm>
            <a:off x="616856" y="1103448"/>
            <a:ext cx="7843576" cy="904863"/>
          </a:xfrm>
          <a:prstGeom prst="rect">
            <a:avLst/>
          </a:prstGeom>
        </p:spPr>
        <p:txBody>
          <a:bodyPr wrap="square">
            <a:spAutoFit/>
          </a:bodyPr>
          <a:lstStyle/>
          <a:p>
            <a:pPr lvl="0">
              <a:lnSpc>
                <a:spcPct val="1100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第</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部</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①「民都・大阪」フィランソロピー会議の設立（議長からメンバー紹介、各メンバーの挨拶）</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②</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フィランソロピー都市宣言（議長）</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③</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知事・市長挨拶（出席又はビデオメッセージ）</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lvl="0">
              <a:lnSpc>
                <a:spcPct val="110000"/>
              </a:lnSpc>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④</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基調講演</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等</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p:txBody>
      </p:sp>
      <p:sp>
        <p:nvSpPr>
          <p:cNvPr id="34" name="正方形/長方形 33"/>
          <p:cNvSpPr/>
          <p:nvPr/>
        </p:nvSpPr>
        <p:spPr>
          <a:xfrm>
            <a:off x="616856" y="4314523"/>
            <a:ext cx="7983108" cy="698653"/>
          </a:xfrm>
          <a:prstGeom prst="rect">
            <a:avLst/>
          </a:prstGeom>
        </p:spPr>
        <p:txBody>
          <a:bodyPr wrap="square">
            <a:spAutoFit/>
          </a:bodyPr>
          <a:lstStyle/>
          <a:p>
            <a:pPr lvl="0"/>
            <a:endParaRPr kumimoji="0" lang="en-US" altLang="ja-JP"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第</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２</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部</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①分科会の</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検討状況報告（各リーダーから）</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lvl="0">
              <a:lnSpc>
                <a:spcPct val="1100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②</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参加型</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プログラム　　　　　　　</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p:txBody>
      </p:sp>
      <p:sp>
        <p:nvSpPr>
          <p:cNvPr id="35" name="正方形/長方形 34"/>
          <p:cNvSpPr/>
          <p:nvPr/>
        </p:nvSpPr>
        <p:spPr>
          <a:xfrm>
            <a:off x="1236869" y="5031525"/>
            <a:ext cx="6791515" cy="701731"/>
          </a:xfrm>
          <a:prstGeom prst="rect">
            <a:avLst/>
          </a:prstGeom>
          <a:ln>
            <a:solidFill>
              <a:schemeClr val="tx1"/>
            </a:solidFill>
            <a:prstDash val="dash"/>
          </a:ln>
        </p:spPr>
        <p:txBody>
          <a:bodyPr wrap="square">
            <a:spAutoFit/>
          </a:bodyPr>
          <a:lstStyle/>
          <a:p>
            <a:pPr lvl="0">
              <a:lnSpc>
                <a:spcPct val="1100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（案）</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４</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名</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程度のグループワーク</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lvl="0">
              <a:lnSpc>
                <a:spcPct val="1100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・各グループにおいて、「民都・大阪」の実現に向けた新しい連携や協働についてディスカッション</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lvl="0">
              <a:lnSpc>
                <a:spcPct val="1100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・最後に、ポストイットに各自の「民都・大阪」に向けた行動を記載してもらい、それを掲示する　　　　　　　</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p:txBody>
      </p:sp>
      <p:sp>
        <p:nvSpPr>
          <p:cNvPr id="36" name="角丸四角形 35"/>
          <p:cNvSpPr/>
          <p:nvPr/>
        </p:nvSpPr>
        <p:spPr>
          <a:xfrm>
            <a:off x="147761" y="6021288"/>
            <a:ext cx="8839236" cy="648072"/>
          </a:xfrm>
          <a:prstGeom prst="roundRect">
            <a:avLst>
              <a:gd name="adj" fmla="val 0"/>
            </a:avLst>
          </a:prstGeom>
          <a:solidFill>
            <a:schemeClr val="accent3">
              <a:lumMod val="40000"/>
              <a:lumOff val="60000"/>
            </a:schemeClr>
          </a:solidFill>
          <a:ln w="25400" cap="flat" cmpd="sng" algn="ctr">
            <a:solidFill>
              <a:schemeClr val="tx1"/>
            </a:solidFill>
            <a:prstDash val="solid"/>
          </a:ln>
          <a:effectLst/>
        </p:spPr>
        <p:txBody>
          <a:bodyPr rtlCol="0" anchor="ctr" anchorCtr="0"/>
          <a:lstStyle/>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47761" y="5923922"/>
            <a:ext cx="1687935" cy="297240"/>
          </a:xfrm>
          <a:prstGeom prst="rect">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3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今後の検討等</a:t>
            </a:r>
            <a:endParaRPr lang="ja-JP" altLang="en-US" sz="13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84724" y="6263876"/>
            <a:ext cx="8573390" cy="292388"/>
          </a:xfrm>
          <a:prstGeom prst="rect">
            <a:avLst/>
          </a:prstGeom>
        </p:spPr>
        <p:txBody>
          <a:bodyPr wrap="square">
            <a:spAutoFit/>
          </a:bodyPr>
          <a:lstStyle/>
          <a:p>
            <a:pPr lvl="0"/>
            <a:r>
              <a:rPr kumimoji="0" lang="ja-JP" altLang="en-US"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会議での意見を踏まえ、大会の内容や広報、運営体制に関して、準備会メンバーで引き続き検討を進める</a:t>
            </a:r>
            <a:endParaRPr kumimoji="0"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126697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ＴＫ">
      <a:dk1>
        <a:sysClr val="windowText" lastClr="000000"/>
      </a:dk1>
      <a:lt1>
        <a:srgbClr val="FFFFFF"/>
      </a:lt1>
      <a:dk2>
        <a:srgbClr val="39748F"/>
      </a:dk2>
      <a:lt2>
        <a:srgbClr val="EEECE1"/>
      </a:lt2>
      <a:accent1>
        <a:srgbClr val="4F81BD"/>
      </a:accent1>
      <a:accent2>
        <a:srgbClr val="FF9933"/>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6867</TotalTime>
  <Words>289</Words>
  <Application>Microsoft Office PowerPoint</Application>
  <PresentationFormat>画面に合わせる (4:3)</PresentationFormat>
  <Paragraphs>142</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Ｐゴシック</vt:lpstr>
      <vt:lpstr>ＭＳ 明朝</vt:lpstr>
      <vt:lpstr>Arial</vt:lpstr>
      <vt:lpstr>Calibri</vt:lpstr>
      <vt:lpstr>Segoe UI</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川本　貴政</dc:creator>
  <cp:lastModifiedBy>西川　崇</cp:lastModifiedBy>
  <cp:revision>427</cp:revision>
  <cp:lastPrinted>2017-03-06T04:22:31Z</cp:lastPrinted>
  <dcterms:created xsi:type="dcterms:W3CDTF">2016-10-21T07:17:05Z</dcterms:created>
  <dcterms:modified xsi:type="dcterms:W3CDTF">2018-01-24T08:00:38Z</dcterms:modified>
</cp:coreProperties>
</file>