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4" r:id="rId2"/>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FFFF"/>
    <a:srgbClr val="99FFCC"/>
    <a:srgbClr val="66FF99"/>
    <a:srgbClr val="CCFFCC"/>
    <a:srgbClr val="FFFFCC"/>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2018/1/26</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33AEE50-08C8-4FC5-926A-641120CE1F82}" type="datetime1">
              <a:rPr kumimoji="1" lang="ja-JP" altLang="en-US" smtClean="0"/>
              <a:t>2018/1/26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EA54B-0D58-4C50-839A-659CD4D16AA2}" type="datetime1">
              <a:rPr kumimoji="1" lang="ja-JP" altLang="en-US" smtClean="0"/>
              <a:t>2018/1/26</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147761" y="476673"/>
            <a:ext cx="8839236" cy="6043586"/>
          </a:xfrm>
          <a:prstGeom prst="roundRect">
            <a:avLst>
              <a:gd name="adj" fmla="val 0"/>
            </a:avLst>
          </a:prstGeom>
          <a:solidFill>
            <a:schemeClr val="tx2">
              <a:lumMod val="20000"/>
              <a:lumOff val="80000"/>
            </a:schemeClr>
          </a:solidFill>
          <a:ln w="25400" cap="flat" cmpd="sng" algn="ctr">
            <a:solidFill>
              <a:schemeClr val="tx1"/>
            </a:solidFill>
            <a:prstDash val="solid"/>
          </a:ln>
          <a:effectLst/>
        </p:spPr>
        <p:txBody>
          <a:bodyPr rtlCol="0" anchor="t" anchorCtr="0"/>
          <a:lstStyle/>
          <a:p>
            <a:pPr lvl="0">
              <a:lnSpc>
                <a:spcPct val="114000"/>
              </a:lnSpc>
            </a:pPr>
            <a:endPar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「民都・大阪」フィランソロピー会議において議論・検討すべき事項</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「民都・大阪」の実現に向けた都市政策や、大阪の民（サード・セクター）はどうあるべきか、新たな連携・協働を</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生み出すためには何が必要か等に関する議論・検討</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＊「民都・大阪」に向けた取組みを民主導で持続可能なものとしていくための仕組みや体制はどうあるべきか等を検討　など</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txBox="1">
            <a:spLocks/>
          </p:cNvSpPr>
          <p:nvPr/>
        </p:nvSpPr>
        <p:spPr bwMode="auto">
          <a:xfrm>
            <a:off x="8415337"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endParaRPr lang="ja-JP" altLang="en-US" sz="1200" dirty="0">
              <a:solidFill>
                <a:prstClr val="black"/>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255623217"/>
              </p:ext>
            </p:extLst>
          </p:nvPr>
        </p:nvGraphicFramePr>
        <p:xfrm>
          <a:off x="616855" y="2055553"/>
          <a:ext cx="7267513" cy="3965735"/>
        </p:xfrm>
        <a:graphic>
          <a:graphicData uri="http://schemas.openxmlformats.org/drawingml/2006/table">
            <a:tbl>
              <a:tblPr firstRow="1" bandRow="1">
                <a:tableStyleId>{5C22544A-7EE6-4342-B048-85BDC9FD1C3A}</a:tableStyleId>
              </a:tblPr>
              <a:tblGrid>
                <a:gridCol w="1434865"/>
                <a:gridCol w="5832648"/>
              </a:tblGrid>
              <a:tr h="198016">
                <a:tc>
                  <a:txBody>
                    <a:bodyPr/>
                    <a:lstStyle/>
                    <a:p>
                      <a:endParaRPr kumimoji="1" lang="ja-JP" altLang="en-US" sz="1200" dirty="0"/>
                    </a:p>
                  </a:txBody>
                  <a:tcPr anchor="ctr"/>
                </a:tc>
                <a:tc>
                  <a:txBody>
                    <a:bodyPr/>
                    <a:lstStyle/>
                    <a:p>
                      <a:pPr algn="ctr"/>
                      <a:r>
                        <a:rPr kumimoji="1" lang="ja-JP" altLang="en-US" sz="1200" dirty="0" smtClean="0"/>
                        <a:t>議論・検討内容のイメージ</a:t>
                      </a:r>
                      <a:endParaRPr kumimoji="1" lang="ja-JP" altLang="en-US" sz="1200" dirty="0"/>
                    </a:p>
                  </a:txBody>
                  <a:tcPr anchor="ctr"/>
                </a:tc>
              </a:tr>
              <a:tr h="944311">
                <a:tc>
                  <a:txBody>
                    <a:bodyPr/>
                    <a:lstStyle/>
                    <a:p>
                      <a:pPr algn="ctr"/>
                      <a:r>
                        <a:rPr kumimoji="1" lang="ja-JP" altLang="en-US" sz="1200" dirty="0" smtClean="0"/>
                        <a:t>平成</a:t>
                      </a:r>
                      <a:r>
                        <a:rPr kumimoji="1" lang="en-US" altLang="ja-JP" sz="1200" dirty="0" smtClean="0"/>
                        <a:t>30</a:t>
                      </a:r>
                      <a:r>
                        <a:rPr kumimoji="1" lang="ja-JP" altLang="en-US" sz="1200" dirty="0" smtClean="0"/>
                        <a:t>年</a:t>
                      </a:r>
                      <a:r>
                        <a:rPr kumimoji="1" lang="en-US" altLang="ja-JP" sz="1200" dirty="0" smtClean="0"/>
                        <a:t>2</a:t>
                      </a:r>
                      <a:r>
                        <a:rPr kumimoji="1" lang="ja-JP" altLang="en-US" sz="1200" dirty="0" smtClean="0"/>
                        <a:t>月</a:t>
                      </a:r>
                      <a:endParaRPr kumimoji="1" lang="en-US" altLang="ja-JP" sz="1200" dirty="0" smtClean="0"/>
                    </a:p>
                    <a:p>
                      <a:pPr algn="ctr"/>
                      <a:r>
                        <a:rPr kumimoji="1" lang="ja-JP" altLang="en-US" sz="1200" dirty="0" smtClean="0"/>
                        <a:t>（第</a:t>
                      </a:r>
                      <a:r>
                        <a:rPr kumimoji="1" lang="en-US" altLang="ja-JP" sz="1200" dirty="0" smtClean="0"/>
                        <a:t>1</a:t>
                      </a:r>
                      <a:r>
                        <a:rPr kumimoji="1" lang="ja-JP" altLang="en-US" sz="1200" dirty="0" smtClean="0"/>
                        <a:t>回会議）</a:t>
                      </a:r>
                      <a:endParaRPr kumimoji="1" lang="ja-JP" altLang="en-US" sz="1200" dirty="0"/>
                    </a:p>
                  </a:txBody>
                  <a:tcPr anchor="ctr"/>
                </a:tc>
                <a:tc>
                  <a:txBody>
                    <a:bodyPr/>
                    <a:lstStyle/>
                    <a:p>
                      <a:r>
                        <a:rPr kumimoji="1" lang="ja-JP" altLang="en-US" sz="1200" b="1" dirty="0" smtClean="0"/>
                        <a:t>○フィランソロピーの促進・非営利セクターの活性化に関する現状を踏まえた意見交換</a:t>
                      </a:r>
                      <a:endParaRPr kumimoji="1" lang="en-US" altLang="ja-JP"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メンバーが感じる課題・問題意識の共有等を図る</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「民都・大阪」の実現に向けた都市政策等の議論・検討の進め方について意見交換</a:t>
                      </a:r>
                    </a:p>
                  </a:txBody>
                  <a:tcPr anchor="ctr"/>
                </a:tc>
              </a:tr>
              <a:tr h="792088">
                <a:tc>
                  <a:txBody>
                    <a:bodyPr/>
                    <a:lstStyle/>
                    <a:p>
                      <a:pPr algn="ctr"/>
                      <a:r>
                        <a:rPr kumimoji="1" lang="ja-JP" altLang="en-US" sz="1200" dirty="0" smtClean="0"/>
                        <a:t>平成</a:t>
                      </a:r>
                      <a:r>
                        <a:rPr kumimoji="1" lang="en-US" altLang="ja-JP" sz="1200" dirty="0" smtClean="0"/>
                        <a:t>30</a:t>
                      </a:r>
                      <a:r>
                        <a:rPr kumimoji="1" lang="ja-JP" altLang="en-US" sz="1200" dirty="0" smtClean="0"/>
                        <a:t>年</a:t>
                      </a:r>
                      <a:r>
                        <a:rPr kumimoji="1" lang="en-US" altLang="ja-JP" sz="1200" dirty="0" smtClean="0"/>
                        <a:t>5</a:t>
                      </a:r>
                      <a:r>
                        <a:rPr kumimoji="1" lang="ja-JP" altLang="en-US" sz="1200" dirty="0" smtClean="0"/>
                        <a:t>月頃（予定）</a:t>
                      </a:r>
                      <a:endParaRPr kumimoji="1" lang="ja-JP" altLang="en-US" sz="1200" dirty="0"/>
                    </a:p>
                  </a:txBody>
                  <a:tcPr anchor="ctr"/>
                </a:tc>
                <a:tc>
                  <a:txBody>
                    <a:bodyPr/>
                    <a:lstStyle/>
                    <a:p>
                      <a:r>
                        <a:rPr kumimoji="1" lang="ja-JP" altLang="en-US" sz="1200" b="1" dirty="0" smtClean="0"/>
                        <a:t>○フィランソロピー大会の開催及びフィランソロピー都市宣言についての確認</a:t>
                      </a:r>
                      <a:endParaRPr kumimoji="1" lang="en-US" altLang="ja-JP" sz="1200" b="1" dirty="0" smtClean="0"/>
                    </a:p>
                    <a:p>
                      <a:r>
                        <a:rPr kumimoji="1" lang="ja-JP" altLang="en-US" sz="1200" dirty="0" smtClean="0"/>
                        <a:t>　　フィランソロピー大会開催及びフィランソロピー都市宣言にかかる検討結果の報告</a:t>
                      </a:r>
                      <a:endParaRPr kumimoji="1" lang="en-US" altLang="ja-JP" sz="1200" dirty="0" smtClean="0"/>
                    </a:p>
                    <a:p>
                      <a:r>
                        <a:rPr kumimoji="1" lang="ja-JP" altLang="en-US" sz="1200" dirty="0" smtClean="0"/>
                        <a:t>　　</a:t>
                      </a:r>
                      <a:r>
                        <a:rPr kumimoji="1" lang="en-US" altLang="ja-JP" sz="1200" dirty="0" smtClean="0"/>
                        <a:t>※</a:t>
                      </a:r>
                      <a:r>
                        <a:rPr kumimoji="1" lang="ja-JP" altLang="en-US" sz="1200" dirty="0" smtClean="0"/>
                        <a:t>それぞれ検討状況については、適宜、会議メンバーに報告</a:t>
                      </a:r>
                      <a:endParaRPr kumimoji="1" lang="ja-JP" altLang="en-US" sz="1200" dirty="0"/>
                    </a:p>
                  </a:txBody>
                  <a:tcPr anchor="ctr"/>
                </a:tc>
              </a:tr>
              <a:tr h="1584176">
                <a:tc>
                  <a:txBody>
                    <a:bodyPr/>
                    <a:lstStyle/>
                    <a:p>
                      <a:pPr algn="ctr"/>
                      <a:r>
                        <a:rPr kumimoji="1" lang="ja-JP" altLang="en-US" sz="1200" dirty="0" smtClean="0"/>
                        <a:t>複数回会議を開催</a:t>
                      </a:r>
                      <a:endParaRPr kumimoji="1" lang="ja-JP" altLang="en-US" sz="1200" dirty="0"/>
                    </a:p>
                  </a:txBody>
                  <a:tcPr anchor="ctr"/>
                </a:tc>
                <a:tc>
                  <a:txBody>
                    <a:bodyPr/>
                    <a:lstStyle/>
                    <a:p>
                      <a:r>
                        <a:rPr kumimoji="1" lang="ja-JP" altLang="en-US" sz="1200" b="1" dirty="0" smtClean="0"/>
                        <a:t>○「民都・大阪」の実現に向けた都市政策等についての議論・検討（現状整理等）</a:t>
                      </a:r>
                      <a:endParaRPr kumimoji="1" lang="en-US" altLang="ja-JP" sz="1200" b="1" dirty="0" smtClean="0"/>
                    </a:p>
                    <a:p>
                      <a:r>
                        <a:rPr kumimoji="1" lang="ja-JP" altLang="en-US" sz="1200" dirty="0" smtClean="0"/>
                        <a:t>　　各法人種別ごとに抱える課題や、新たな取組み等について議論</a:t>
                      </a:r>
                      <a:endParaRPr kumimoji="1" lang="en-US" altLang="ja-JP" sz="1200" dirty="0" smtClean="0"/>
                    </a:p>
                    <a:p>
                      <a:r>
                        <a:rPr kumimoji="1" lang="ja-JP" altLang="en-US" sz="1200" dirty="0" smtClean="0"/>
                        <a:t>　　ゲストスピーカーの招聘（国機関、経済界、有識者、府市関係部局など）</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○分科会の検討状況報告</a:t>
                      </a:r>
                      <a:r>
                        <a:rPr kumimoji="1" lang="ja-JP" altLang="en-US" sz="1200" dirty="0" smtClean="0"/>
                        <a:t>（各分科会リーダーより、それぞれの検討状況を報告）</a:t>
                      </a:r>
                      <a:endParaRPr kumimoji="1" lang="en-US" altLang="ja-JP" sz="1200" dirty="0" smtClean="0"/>
                    </a:p>
                    <a:p>
                      <a:endParaRPr kumimoji="1" lang="en-US" altLang="ja-JP" sz="1200" dirty="0" smtClean="0"/>
                    </a:p>
                    <a:p>
                      <a:r>
                        <a:rPr kumimoji="1" lang="ja-JP" altLang="en-US" sz="1200" b="1" dirty="0" smtClean="0"/>
                        <a:t>○「民都・大阪」の実現に向けた取組みの方向性を確認</a:t>
                      </a:r>
                      <a:endParaRPr kumimoji="1" lang="en-US" altLang="ja-JP" sz="1200" b="1" dirty="0" smtClean="0"/>
                    </a:p>
                  </a:txBody>
                  <a:tcPr anchor="ctr"/>
                </a:tc>
              </a:tr>
              <a:tr h="370840">
                <a:tc>
                  <a:txBody>
                    <a:bodyPr/>
                    <a:lstStyle/>
                    <a:p>
                      <a:pPr algn="ctr"/>
                      <a:r>
                        <a:rPr kumimoji="1" lang="ja-JP" altLang="en-US" sz="1200" dirty="0" smtClean="0"/>
                        <a:t>平成</a:t>
                      </a:r>
                      <a:r>
                        <a:rPr kumimoji="1" lang="en-US" altLang="ja-JP" sz="1200" dirty="0" smtClean="0"/>
                        <a:t>30</a:t>
                      </a:r>
                      <a:r>
                        <a:rPr kumimoji="1" lang="ja-JP" altLang="en-US" sz="1200" dirty="0" smtClean="0"/>
                        <a:t>年度末ごろ</a:t>
                      </a:r>
                      <a:endParaRPr kumimoji="1" lang="ja-JP" altLang="en-US" sz="1200" dirty="0"/>
                    </a:p>
                  </a:txBody>
                  <a:tcPr anchor="ctr"/>
                </a:tc>
                <a:tc>
                  <a:txBody>
                    <a:bodyPr/>
                    <a:lstStyle/>
                    <a:p>
                      <a:r>
                        <a:rPr kumimoji="1" lang="ja-JP" altLang="en-US" sz="1200" b="1" dirty="0" smtClean="0"/>
                        <a:t>○「民都・大阪」の実現に向けた提言・提案の取りまとめ</a:t>
                      </a:r>
                      <a:endParaRPr kumimoji="1" lang="ja-JP" altLang="en-US" sz="1200" b="1" dirty="0"/>
                    </a:p>
                  </a:txBody>
                  <a:tcPr anchor="ctr"/>
                </a:tc>
              </a:tr>
            </a:tbl>
          </a:graphicData>
        </a:graphic>
      </p:graphicFrame>
      <p:sp>
        <p:nvSpPr>
          <p:cNvPr id="33" name="正方形/長方形 32"/>
          <p:cNvSpPr/>
          <p:nvPr/>
        </p:nvSpPr>
        <p:spPr>
          <a:xfrm>
            <a:off x="571761" y="1770371"/>
            <a:ext cx="7843576" cy="329321"/>
          </a:xfrm>
          <a:prstGeom prst="rect">
            <a:avLst/>
          </a:prstGeom>
        </p:spPr>
        <p:txBody>
          <a:bodyPr wrap="square">
            <a:spAutoFit/>
          </a:bodyPr>
          <a:lstStyle/>
          <a:p>
            <a:pPr lvl="0">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今後の進め方（イメージ）</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p:txBody>
      </p:sp>
      <p:sp>
        <p:nvSpPr>
          <p:cNvPr id="16" name="正方形/長方形 15"/>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「民都・大阪」フィランソロピー会議の今後の進め方について（案）</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8011701" y="39788"/>
            <a:ext cx="971600" cy="436730"/>
          </a:xfrm>
          <a:prstGeom prst="rect">
            <a:avLst/>
          </a:prstGeom>
          <a:solidFill>
            <a:schemeClr val="bg1"/>
          </a:solidFill>
          <a:ln w="12700" cap="flat" cmpd="sng" algn="ctr">
            <a:solidFill>
              <a:sysClr val="windowText" lastClr="000000"/>
            </a:solidFill>
            <a:prstDash val="solid"/>
          </a:ln>
          <a:effectLst/>
        </p:spPr>
        <p:txBody>
          <a:bodyPr rot="0" spcFirstLastPara="0" vert="horz" wrap="square" lIns="91440" tIns="0" rIns="91440" bIns="45720" numCol="1" spcCol="0" rtlCol="0" fromWordArt="0" anchor="ctr" anchorCtr="0" forceAA="0" compatLnSpc="1">
            <a:prstTxWarp prst="textNoShape">
              <a:avLst/>
            </a:prstTxWarp>
            <a:noAutofit/>
          </a:bodyPr>
          <a:lstStyle/>
          <a:p>
            <a:pPr algn="ctr" fontAlgn="base">
              <a:lnSpc>
                <a:spcPct val="200000"/>
              </a:lnSpc>
              <a:spcAft>
                <a:spcPts val="0"/>
              </a:spcAft>
            </a:pPr>
            <a:r>
              <a:rPr kumimoji="1" lang="ja-JP" sz="1600" kern="100" dirty="0" smtClean="0">
                <a:solidFill>
                  <a:srgbClr val="000000"/>
                </a:solidFill>
                <a:effectLst/>
                <a:latin typeface="Times New Roman" panose="02020603050405020304" pitchFamily="18" charset="0"/>
                <a:ea typeface="Meiryo UI" panose="020B0604030504040204" pitchFamily="50" charset="-128"/>
              </a:rPr>
              <a:t>資料</a:t>
            </a:r>
            <a:r>
              <a:rPr lang="ja-JP" altLang="en-US" sz="1600" kern="100" dirty="0">
                <a:solidFill>
                  <a:srgbClr val="000000"/>
                </a:solidFill>
                <a:latin typeface="Times New Roman" panose="02020603050405020304" pitchFamily="18" charset="0"/>
                <a:ea typeface="Meiryo UI" panose="020B0604030504040204" pitchFamily="50" charset="-128"/>
              </a:rPr>
              <a:t>５</a:t>
            </a:r>
            <a:endParaRPr lang="ja-JP" sz="1200" kern="100" dirty="0">
              <a:effectLst/>
              <a:latin typeface="Times New Roman" panose="02020603050405020304" pitchFamily="18" charset="0"/>
              <a:ea typeface="ＭＳ 明朝" panose="02020609040205080304" pitchFamily="17" charset="-128"/>
            </a:endParaRPr>
          </a:p>
        </p:txBody>
      </p:sp>
      <p:sp>
        <p:nvSpPr>
          <p:cNvPr id="20" name="正方形/長方形 19"/>
          <p:cNvSpPr/>
          <p:nvPr/>
        </p:nvSpPr>
        <p:spPr>
          <a:xfrm>
            <a:off x="653925" y="6021288"/>
            <a:ext cx="7843576" cy="295466"/>
          </a:xfrm>
          <a:prstGeom prst="rect">
            <a:avLst/>
          </a:prstGeom>
        </p:spPr>
        <p:txBody>
          <a:bodyPr wrap="square">
            <a:spAutoFit/>
          </a:bodyPr>
          <a:lstStyle/>
          <a:p>
            <a:pPr lvl="0">
              <a:lnSpc>
                <a:spcPct val="1100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に応じ、会議資料の持ち回りによる書面開催もありうる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p:txBody>
      </p:sp>
    </p:spTree>
    <p:extLst>
      <p:ext uri="{BB962C8B-B14F-4D97-AF65-F5344CB8AC3E}">
        <p14:creationId xmlns:p14="http://schemas.microsoft.com/office/powerpoint/2010/main" val="2012669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6929</TotalTime>
  <Words>128</Words>
  <Application>Microsoft Office PowerPoint</Application>
  <PresentationFormat>画面に合わせる (4:3)</PresentationFormat>
  <Paragraphs>61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ＭＳ 明朝</vt:lpstr>
      <vt:lpstr>Arial</vt:lpstr>
      <vt:lpstr>Calibri</vt:lpstr>
      <vt:lpstr>Segoe UI</vt:lpstr>
      <vt:lpstr>Times New Roman</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南　威史</cp:lastModifiedBy>
  <cp:revision>435</cp:revision>
  <cp:lastPrinted>2017-03-06T04:22:31Z</cp:lastPrinted>
  <dcterms:created xsi:type="dcterms:W3CDTF">2016-10-21T07:17:05Z</dcterms:created>
  <dcterms:modified xsi:type="dcterms:W3CDTF">2018-01-26T11:02:14Z</dcterms:modified>
</cp:coreProperties>
</file>