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7"/>
  </p:notesMasterIdLst>
  <p:sldIdLst>
    <p:sldId id="404" r:id="rId3"/>
    <p:sldId id="411" r:id="rId4"/>
    <p:sldId id="408" r:id="rId5"/>
    <p:sldId id="407" r:id="rId6"/>
    <p:sldId id="409" r:id="rId7"/>
    <p:sldId id="426" r:id="rId8"/>
    <p:sldId id="423" r:id="rId9"/>
    <p:sldId id="438" r:id="rId10"/>
    <p:sldId id="436" r:id="rId11"/>
    <p:sldId id="437" r:id="rId12"/>
    <p:sldId id="432" r:id="rId13"/>
    <p:sldId id="441" r:id="rId14"/>
    <p:sldId id="439" r:id="rId15"/>
    <p:sldId id="440" r:id="rId16"/>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FFCC"/>
    <a:srgbClr val="99FF99"/>
    <a:srgbClr val="99FF33"/>
    <a:srgbClr val="99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6" autoAdjust="0"/>
    <p:restoredTop sz="92806" autoAdjust="0"/>
  </p:normalViewPr>
  <p:slideViewPr>
    <p:cSldViewPr>
      <p:cViewPr>
        <p:scale>
          <a:sx n="66" d="100"/>
          <a:sy n="66" d="100"/>
        </p:scale>
        <p:origin x="152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81C9812B-2C48-49DB-A33E-CDB8169731CD}" type="datetimeFigureOut">
              <a:rPr lang="ja-JP" altLang="en-US"/>
              <a:pPr>
                <a:defRPr/>
              </a:pPr>
              <a:t>2018/2/1</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wrap="square" lIns="91433" tIns="45716" rIns="91433" bIns="45716"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B0F29B95-80EF-4600-9304-40CD0AA5ACD9}" type="slidenum">
              <a:rPr lang="ja-JP" altLang="en-US"/>
              <a:pPr>
                <a:defRPr/>
              </a:pPr>
              <a:t>‹#›</a:t>
            </a:fld>
            <a:endParaRPr lang="ja-JP" altLang="en-US"/>
          </a:p>
        </p:txBody>
      </p:sp>
    </p:spTree>
    <p:extLst>
      <p:ext uri="{BB962C8B-B14F-4D97-AF65-F5344CB8AC3E}">
        <p14:creationId xmlns:p14="http://schemas.microsoft.com/office/powerpoint/2010/main" val="59851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0722" name="ノート プレースホルダー 2"/>
          <p:cNvSpPr>
            <a:spLocks noGrp="1"/>
          </p:cNvSpPr>
          <p:nvPr>
            <p:ph type="body" idx="1"/>
          </p:nvPr>
        </p:nvSpPr>
        <p:spPr bwMode="auto">
          <a:noFill/>
        </p:spPr>
        <p:txBody>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3BB71392-3F77-4D2B-96C2-A6F4D6DBD20F}" type="slidenum">
              <a:rPr lang="ja-JP" altLang="en-US" smtClean="0"/>
              <a:pPr>
                <a:defRPr/>
              </a:pPr>
              <a:t>2</a:t>
            </a:fld>
            <a:endParaRPr lang="ja-JP" altLang="en-US"/>
          </a:p>
        </p:txBody>
      </p:sp>
    </p:spTree>
    <p:extLst>
      <p:ext uri="{BB962C8B-B14F-4D97-AF65-F5344CB8AC3E}">
        <p14:creationId xmlns:p14="http://schemas.microsoft.com/office/powerpoint/2010/main" val="47075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ー 2"/>
          <p:cNvSpPr>
            <a:spLocks noGrp="1"/>
          </p:cNvSpPr>
          <p:nvPr>
            <p:ph type="body" idx="1"/>
          </p:nvPr>
        </p:nvSpPr>
        <p:spPr bwMode="auto">
          <a:noFill/>
        </p:spPr>
        <p:txBody>
          <a:bodyPr/>
          <a:lstStyle/>
          <a:p>
            <a:pPr eaLnBrk="1" hangingPunct="1"/>
            <a:endParaRPr lang="ja-JP" altLang="en-US" smtClean="0"/>
          </a:p>
        </p:txBody>
      </p:sp>
      <p:sp>
        <p:nvSpPr>
          <p:cNvPr id="4" name="スライド番号プレースホルダー 3"/>
          <p:cNvSpPr txBox="1">
            <a:spLocks noGrp="1"/>
          </p:cNvSpPr>
          <p:nvPr/>
        </p:nvSpPr>
        <p:spPr>
          <a:xfrm>
            <a:off x="3856038" y="9440863"/>
            <a:ext cx="2949575" cy="496887"/>
          </a:xfrm>
          <a:prstGeom prst="rect">
            <a:avLst/>
          </a:prstGeom>
          <a:noFill/>
        </p:spPr>
        <p:txBody>
          <a:bodyPr lIns="91433" tIns="45716" rIns="91433" bIns="45716" anchor="b"/>
          <a:lstStyle/>
          <a:p>
            <a:pPr algn="r" fontAlgn="auto">
              <a:spcBef>
                <a:spcPts val="0"/>
              </a:spcBef>
              <a:spcAft>
                <a:spcPts val="0"/>
              </a:spcAft>
              <a:defRPr/>
            </a:pPr>
            <a:fld id="{743532F6-BF5F-4C19-835D-FDA5B0FB0262}" type="slidenum">
              <a:rPr lang="ja-JP" altLang="en-US" sz="1200">
                <a:latin typeface="+mn-lt"/>
                <a:ea typeface="+mn-ea"/>
              </a:rPr>
              <a:pPr algn="r" fontAlgn="auto">
                <a:spcBef>
                  <a:spcPts val="0"/>
                </a:spcBef>
                <a:spcAft>
                  <a:spcPts val="0"/>
                </a:spcAft>
                <a:defRPr/>
              </a:pPr>
              <a:t>3</a:t>
            </a:fld>
            <a:endParaRPr lang="ja-JP" altLang="en-US" sz="1200">
              <a:latin typeface="+mn-lt"/>
              <a:ea typeface="+mn-ea"/>
            </a:endParaRPr>
          </a:p>
        </p:txBody>
      </p:sp>
    </p:spTree>
    <p:extLst>
      <p:ext uri="{BB962C8B-B14F-4D97-AF65-F5344CB8AC3E}">
        <p14:creationId xmlns:p14="http://schemas.microsoft.com/office/powerpoint/2010/main" val="15092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ー 2"/>
          <p:cNvSpPr>
            <a:spLocks noGrp="1"/>
          </p:cNvSpPr>
          <p:nvPr>
            <p:ph type="body" idx="1"/>
          </p:nvPr>
        </p:nvSpPr>
        <p:spPr bwMode="auto">
          <a:noFill/>
        </p:spPr>
        <p:txBody>
          <a:bodyPr/>
          <a:lstStyle/>
          <a:p>
            <a:pPr eaLnBrk="1" hangingPunct="1"/>
            <a:endParaRPr lang="ja-JP" altLang="en-US" smtClean="0"/>
          </a:p>
        </p:txBody>
      </p:sp>
      <p:sp>
        <p:nvSpPr>
          <p:cNvPr id="4" name="スライド番号プレースホルダー 3"/>
          <p:cNvSpPr txBox="1">
            <a:spLocks noGrp="1"/>
          </p:cNvSpPr>
          <p:nvPr/>
        </p:nvSpPr>
        <p:spPr>
          <a:xfrm>
            <a:off x="3856038" y="9440863"/>
            <a:ext cx="2949575" cy="496887"/>
          </a:xfrm>
          <a:prstGeom prst="rect">
            <a:avLst/>
          </a:prstGeom>
          <a:noFill/>
        </p:spPr>
        <p:txBody>
          <a:bodyPr lIns="91433" tIns="45716" rIns="91433" bIns="45716" anchor="b"/>
          <a:lstStyle/>
          <a:p>
            <a:pPr algn="r" fontAlgn="auto">
              <a:spcBef>
                <a:spcPts val="0"/>
              </a:spcBef>
              <a:spcAft>
                <a:spcPts val="0"/>
              </a:spcAft>
              <a:defRPr/>
            </a:pPr>
            <a:fld id="{C8D73F04-BFBF-4CC6-93D2-4A8783549E44}" type="slidenum">
              <a:rPr lang="ja-JP" altLang="en-US" sz="1200">
                <a:latin typeface="+mn-lt"/>
                <a:ea typeface="+mn-ea"/>
              </a:rPr>
              <a:pPr algn="r" fontAlgn="auto">
                <a:spcBef>
                  <a:spcPts val="0"/>
                </a:spcBef>
                <a:spcAft>
                  <a:spcPts val="0"/>
                </a:spcAft>
                <a:defRPr/>
              </a:pPr>
              <a:t>4</a:t>
            </a:fld>
            <a:endParaRPr lang="ja-JP" altLang="en-US" sz="1200">
              <a:latin typeface="+mn-lt"/>
              <a:ea typeface="+mn-ea"/>
            </a:endParaRPr>
          </a:p>
        </p:txBody>
      </p:sp>
    </p:spTree>
    <p:extLst>
      <p:ext uri="{BB962C8B-B14F-4D97-AF65-F5344CB8AC3E}">
        <p14:creationId xmlns:p14="http://schemas.microsoft.com/office/powerpoint/2010/main" val="116423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ー 2"/>
          <p:cNvSpPr>
            <a:spLocks noGrp="1"/>
          </p:cNvSpPr>
          <p:nvPr>
            <p:ph type="body" idx="1"/>
          </p:nvPr>
        </p:nvSpPr>
        <p:spPr bwMode="auto">
          <a:noFill/>
        </p:spPr>
        <p:txBody>
          <a:bodyPr/>
          <a:lstStyle/>
          <a:p>
            <a:pPr eaLnBrk="1" hangingPunct="1"/>
            <a:endParaRPr lang="ja-JP" altLang="en-US" smtClean="0"/>
          </a:p>
        </p:txBody>
      </p:sp>
      <p:sp>
        <p:nvSpPr>
          <p:cNvPr id="4" name="スライド番号プレースホルダー 3"/>
          <p:cNvSpPr txBox="1">
            <a:spLocks noGrp="1"/>
          </p:cNvSpPr>
          <p:nvPr/>
        </p:nvSpPr>
        <p:spPr>
          <a:xfrm>
            <a:off x="3856038" y="9440863"/>
            <a:ext cx="2949575" cy="496887"/>
          </a:xfrm>
          <a:prstGeom prst="rect">
            <a:avLst/>
          </a:prstGeom>
          <a:noFill/>
        </p:spPr>
        <p:txBody>
          <a:bodyPr lIns="91433" tIns="45716" rIns="91433" bIns="45716" anchor="b"/>
          <a:lstStyle/>
          <a:p>
            <a:pPr algn="r" fontAlgn="auto">
              <a:spcBef>
                <a:spcPts val="0"/>
              </a:spcBef>
              <a:spcAft>
                <a:spcPts val="0"/>
              </a:spcAft>
              <a:defRPr/>
            </a:pPr>
            <a:fld id="{54DBF766-D8D5-477A-814D-0BD36B027370}" type="slidenum">
              <a:rPr lang="ja-JP" altLang="en-US" sz="1200">
                <a:latin typeface="+mn-lt"/>
                <a:ea typeface="+mn-ea"/>
              </a:rPr>
              <a:pPr algn="r" fontAlgn="auto">
                <a:spcBef>
                  <a:spcPts val="0"/>
                </a:spcBef>
                <a:spcAft>
                  <a:spcPts val="0"/>
                </a:spcAft>
                <a:defRPr/>
              </a:pPr>
              <a:t>5</a:t>
            </a:fld>
            <a:endParaRPr lang="ja-JP" altLang="en-US" sz="1200">
              <a:latin typeface="+mn-lt"/>
              <a:ea typeface="+mn-ea"/>
            </a:endParaRPr>
          </a:p>
        </p:txBody>
      </p:sp>
    </p:spTree>
    <p:extLst>
      <p:ext uri="{BB962C8B-B14F-4D97-AF65-F5344CB8AC3E}">
        <p14:creationId xmlns:p14="http://schemas.microsoft.com/office/powerpoint/2010/main" val="396073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ー 2"/>
          <p:cNvSpPr>
            <a:spLocks noGrp="1"/>
          </p:cNvSpPr>
          <p:nvPr>
            <p:ph type="body" idx="1"/>
          </p:nvPr>
        </p:nvSpPr>
        <p:spPr bwMode="auto">
          <a:noFill/>
        </p:spPr>
        <p:txBody>
          <a:bodyPr/>
          <a:lstStyle/>
          <a:p>
            <a:pPr eaLnBrk="1" hangingPunct="1"/>
            <a:endParaRPr lang="ja-JP" altLang="en-US" smtClean="0"/>
          </a:p>
        </p:txBody>
      </p:sp>
      <p:sp>
        <p:nvSpPr>
          <p:cNvPr id="4" name="スライド番号プレースホルダー 3"/>
          <p:cNvSpPr txBox="1">
            <a:spLocks noGrp="1"/>
          </p:cNvSpPr>
          <p:nvPr/>
        </p:nvSpPr>
        <p:spPr>
          <a:xfrm>
            <a:off x="3856038" y="9440863"/>
            <a:ext cx="2949575" cy="496887"/>
          </a:xfrm>
          <a:prstGeom prst="rect">
            <a:avLst/>
          </a:prstGeom>
          <a:noFill/>
        </p:spPr>
        <p:txBody>
          <a:bodyPr lIns="91433" tIns="45716" rIns="91433" bIns="45716" anchor="b"/>
          <a:lstStyle/>
          <a:p>
            <a:pPr algn="r" fontAlgn="auto">
              <a:spcBef>
                <a:spcPts val="0"/>
              </a:spcBef>
              <a:spcAft>
                <a:spcPts val="0"/>
              </a:spcAft>
              <a:defRPr/>
            </a:pPr>
            <a:fld id="{54DBF766-D8D5-477A-814D-0BD36B027370}" type="slidenum">
              <a:rPr lang="ja-JP" altLang="en-US" sz="1200">
                <a:latin typeface="+mn-lt"/>
                <a:ea typeface="+mn-ea"/>
              </a:rPr>
              <a:pPr algn="r" fontAlgn="auto">
                <a:spcBef>
                  <a:spcPts val="0"/>
                </a:spcBef>
                <a:spcAft>
                  <a:spcPts val="0"/>
                </a:spcAft>
                <a:defRPr/>
              </a:pPr>
              <a:t>6</a:t>
            </a:fld>
            <a:endParaRPr lang="ja-JP" altLang="en-US" sz="1200">
              <a:latin typeface="+mn-lt"/>
              <a:ea typeface="+mn-ea"/>
            </a:endParaRPr>
          </a:p>
        </p:txBody>
      </p:sp>
    </p:spTree>
    <p:extLst>
      <p:ext uri="{BB962C8B-B14F-4D97-AF65-F5344CB8AC3E}">
        <p14:creationId xmlns:p14="http://schemas.microsoft.com/office/powerpoint/2010/main" val="280704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0F29B95-80EF-4600-9304-40CD0AA5ACD9}" type="slidenum">
              <a:rPr lang="ja-JP" altLang="en-US" smtClean="0"/>
              <a:pPr>
                <a:defRPr/>
              </a:pPr>
              <a:t>9</a:t>
            </a:fld>
            <a:endParaRPr lang="ja-JP" altLang="en-US"/>
          </a:p>
        </p:txBody>
      </p:sp>
    </p:spTree>
    <p:extLst>
      <p:ext uri="{BB962C8B-B14F-4D97-AF65-F5344CB8AC3E}">
        <p14:creationId xmlns:p14="http://schemas.microsoft.com/office/powerpoint/2010/main" val="324244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34AE32C-67D3-44EF-A5CC-12543813956E}" type="datetimeFigureOut">
              <a:rPr lang="ja-JP" altLang="en-US"/>
              <a:pPr>
                <a:defRPr/>
              </a:pPr>
              <a:t>2018/2/1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67C96BA-74AC-4CBB-9CF2-BEDFC96C5751}"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F7EC60-67BA-45DA-B3C6-5BA2B7D3EF4D}" type="datetimeFigureOut">
              <a:rPr lang="ja-JP" altLang="en-US"/>
              <a:pPr>
                <a:defRPr/>
              </a:pPr>
              <a:t>2018/2/1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53AED34-67CF-495E-AD23-D231F77C636A}"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591CA1E-A699-4D7C-AA9A-32902219F8B8}" type="datetimeFigureOut">
              <a:rPr lang="ja-JP" altLang="en-US"/>
              <a:pPr>
                <a:defRPr/>
              </a:pPr>
              <a:t>2018/2/1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5A08CFE-471A-4CEB-BDDD-C0FDB23775FE}"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ja-JP" altLang="en-US"/>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kumimoji="0" lang="ja-JP" altLang="en-US"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kumimoji="0" lang="ja-JP" altLang="en-US"/>
            </a:p>
          </p:txBody>
        </p:sp>
      </p:grpSp>
      <p:sp>
        <p:nvSpPr>
          <p:cNvPr id="30726" name="Rectangle 6"/>
          <p:cNvSpPr>
            <a:spLocks noGrp="1" noChangeArrowheads="1"/>
          </p:cNvSpPr>
          <p:nvPr>
            <p:ph type="ctrTitle"/>
          </p:nvPr>
        </p:nvSpPr>
        <p:spPr>
          <a:xfrm>
            <a:off x="1443038" y="985838"/>
            <a:ext cx="7239000" cy="1444625"/>
          </a:xfrm>
        </p:spPr>
        <p:txBody>
          <a:bodyPr/>
          <a:lstStyle>
            <a:lvl1pPr>
              <a:defRPr sz="4000"/>
            </a:lvl1pPr>
          </a:lstStyle>
          <a:p>
            <a:r>
              <a:rPr lang="ja-JP" altLang="en-US"/>
              <a:t>マスタ タイトルの書式設定</a:t>
            </a:r>
          </a:p>
        </p:txBody>
      </p:sp>
      <p:sp>
        <p:nvSpPr>
          <p:cNvPr id="307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ja-JP" altLang="en-US"/>
              <a:t>マスタ サブタイトルの書式設定</a:t>
            </a:r>
          </a:p>
        </p:txBody>
      </p:sp>
      <p:sp>
        <p:nvSpPr>
          <p:cNvPr id="8" name="Rectangle 8"/>
          <p:cNvSpPr>
            <a:spLocks noGrp="1" noChangeArrowheads="1"/>
          </p:cNvSpPr>
          <p:nvPr>
            <p:ph type="dt" sz="half" idx="10"/>
          </p:nvPr>
        </p:nvSpPr>
        <p:spPr/>
        <p:txBody>
          <a:bodyPr/>
          <a:lstStyle>
            <a:lvl1pPr>
              <a:defRPr/>
            </a:lvl1pPr>
          </a:lstStyle>
          <a:p>
            <a:pPr>
              <a:defRPr/>
            </a:pPr>
            <a:fld id="{CD870FF8-F6A4-41EE-B852-9C9E8D5E22D0}" type="datetimeFigureOut">
              <a:rPr lang="ja-JP" altLang="en-US"/>
              <a:pPr>
                <a:defRPr/>
              </a:pPr>
              <a:t>2018/2/1</a:t>
            </a:fld>
            <a:endParaRPr lang="en-US" altLang="ja-JP"/>
          </a:p>
        </p:txBody>
      </p:sp>
      <p:sp>
        <p:nvSpPr>
          <p:cNvPr id="9" name="Rectangle 9"/>
          <p:cNvSpPr>
            <a:spLocks noGrp="1" noChangeArrowheads="1"/>
          </p:cNvSpPr>
          <p:nvPr>
            <p:ph type="ftr" sz="quarter" idx="11"/>
          </p:nvPr>
        </p:nvSpPr>
        <p:spPr/>
        <p:txBody>
          <a:bodyPr/>
          <a:lstStyle>
            <a:lvl1pPr>
              <a:defRPr/>
            </a:lvl1pPr>
          </a:lstStyle>
          <a:p>
            <a:pPr>
              <a:defRPr/>
            </a:pPr>
            <a:endParaRPr lang="en-US" altLang="ja-JP"/>
          </a:p>
        </p:txBody>
      </p:sp>
      <p:sp>
        <p:nvSpPr>
          <p:cNvPr id="10" name="Rectangle 10"/>
          <p:cNvSpPr>
            <a:spLocks noGrp="1" noChangeArrowheads="1"/>
          </p:cNvSpPr>
          <p:nvPr>
            <p:ph type="sldNum" sz="quarter" idx="12"/>
          </p:nvPr>
        </p:nvSpPr>
        <p:spPr/>
        <p:txBody>
          <a:bodyPr/>
          <a:lstStyle>
            <a:lvl1pPr>
              <a:defRPr/>
            </a:lvl1pPr>
          </a:lstStyle>
          <a:p>
            <a:pPr>
              <a:defRPr/>
            </a:pPr>
            <a:fld id="{ADBB8A3B-5272-4514-8CF7-4B30667010A3}" type="slidenum">
              <a:rPr lang="ja-JP" altLang="en-US"/>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dt" sz="half" idx="10"/>
          </p:nvPr>
        </p:nvSpPr>
        <p:spPr>
          <a:ln/>
        </p:spPr>
        <p:txBody>
          <a:bodyPr/>
          <a:lstStyle>
            <a:lvl1pPr>
              <a:defRPr/>
            </a:lvl1pPr>
          </a:lstStyle>
          <a:p>
            <a:pPr>
              <a:defRPr/>
            </a:pPr>
            <a:fld id="{FAF194B1-1BA1-4C52-893F-408619604097}" type="datetimeFigureOut">
              <a:rPr lang="ja-JP" altLang="en-US"/>
              <a:pPr>
                <a:defRPr/>
              </a:pPr>
              <a:t>2018/2/1</a:t>
            </a:fld>
            <a:endParaRPr lang="en-US" altLang="ja-JP"/>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2"/>
          </p:nvPr>
        </p:nvSpPr>
        <p:spPr>
          <a:ln/>
        </p:spPr>
        <p:txBody>
          <a:bodyPr/>
          <a:lstStyle>
            <a:lvl1pPr>
              <a:defRPr/>
            </a:lvl1pPr>
          </a:lstStyle>
          <a:p>
            <a:pPr>
              <a:defRPr/>
            </a:pPr>
            <a:fld id="{900D8409-67FE-470F-9DF6-5F9AA529EE70}"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8"/>
          <p:cNvSpPr>
            <a:spLocks noGrp="1" noChangeArrowheads="1"/>
          </p:cNvSpPr>
          <p:nvPr>
            <p:ph type="dt" sz="half" idx="10"/>
          </p:nvPr>
        </p:nvSpPr>
        <p:spPr>
          <a:ln/>
        </p:spPr>
        <p:txBody>
          <a:bodyPr/>
          <a:lstStyle>
            <a:lvl1pPr>
              <a:defRPr/>
            </a:lvl1pPr>
          </a:lstStyle>
          <a:p>
            <a:pPr>
              <a:defRPr/>
            </a:pPr>
            <a:fld id="{52606A4C-09D6-4391-9BF5-73BA1D89C7B1}" type="datetimeFigureOut">
              <a:rPr lang="ja-JP" altLang="en-US"/>
              <a:pPr>
                <a:defRPr/>
              </a:pPr>
              <a:t>2018/2/1</a:t>
            </a:fld>
            <a:endParaRPr lang="en-US" altLang="ja-JP"/>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2"/>
          </p:nvPr>
        </p:nvSpPr>
        <p:spPr>
          <a:ln/>
        </p:spPr>
        <p:txBody>
          <a:bodyPr/>
          <a:lstStyle>
            <a:lvl1pPr>
              <a:defRPr/>
            </a:lvl1pPr>
          </a:lstStyle>
          <a:p>
            <a:pPr>
              <a:defRPr/>
            </a:pPr>
            <a:fld id="{9C23F822-B709-44E0-9653-0A17DE99256B}"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p:cNvSpPr>
            <a:spLocks noGrp="1" noChangeArrowheads="1"/>
          </p:cNvSpPr>
          <p:nvPr>
            <p:ph type="dt" sz="half" idx="10"/>
          </p:nvPr>
        </p:nvSpPr>
        <p:spPr>
          <a:ln/>
        </p:spPr>
        <p:txBody>
          <a:bodyPr/>
          <a:lstStyle>
            <a:lvl1pPr>
              <a:defRPr/>
            </a:lvl1pPr>
          </a:lstStyle>
          <a:p>
            <a:pPr>
              <a:defRPr/>
            </a:pPr>
            <a:fld id="{FEA8BC41-BA4A-485C-94FE-910DE338C785}" type="datetimeFigureOut">
              <a:rPr lang="ja-JP" altLang="en-US"/>
              <a:pPr>
                <a:defRPr/>
              </a:pPr>
              <a:t>2018/2/1</a:t>
            </a:fld>
            <a:endParaRPr lang="en-US" altLang="ja-JP"/>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
          <p:cNvSpPr>
            <a:spLocks noGrp="1" noChangeArrowheads="1"/>
          </p:cNvSpPr>
          <p:nvPr>
            <p:ph type="sldNum" sz="quarter" idx="12"/>
          </p:nvPr>
        </p:nvSpPr>
        <p:spPr>
          <a:ln/>
        </p:spPr>
        <p:txBody>
          <a:bodyPr/>
          <a:lstStyle>
            <a:lvl1pPr>
              <a:defRPr/>
            </a:lvl1pPr>
          </a:lstStyle>
          <a:p>
            <a:pPr>
              <a:defRPr/>
            </a:pPr>
            <a:fld id="{3FCD5BB5-7344-4D21-BEF5-225687A2DFC2}" type="slidenum">
              <a:rPr lang="ja-JP" altLang="en-US"/>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8"/>
          <p:cNvSpPr>
            <a:spLocks noGrp="1" noChangeArrowheads="1"/>
          </p:cNvSpPr>
          <p:nvPr>
            <p:ph type="dt" sz="half" idx="10"/>
          </p:nvPr>
        </p:nvSpPr>
        <p:spPr>
          <a:ln/>
        </p:spPr>
        <p:txBody>
          <a:bodyPr/>
          <a:lstStyle>
            <a:lvl1pPr>
              <a:defRPr/>
            </a:lvl1pPr>
          </a:lstStyle>
          <a:p>
            <a:pPr>
              <a:defRPr/>
            </a:pPr>
            <a:fld id="{BC7EA6BD-AAA4-4617-A31F-D498699E4273}" type="datetimeFigureOut">
              <a:rPr lang="ja-JP" altLang="en-US"/>
              <a:pPr>
                <a:defRPr/>
              </a:pPr>
              <a:t>2018/2/1</a:t>
            </a:fld>
            <a:endParaRPr lang="en-US" altLang="ja-JP"/>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
          <p:cNvSpPr>
            <a:spLocks noGrp="1" noChangeArrowheads="1"/>
          </p:cNvSpPr>
          <p:nvPr>
            <p:ph type="sldNum" sz="quarter" idx="12"/>
          </p:nvPr>
        </p:nvSpPr>
        <p:spPr>
          <a:ln/>
        </p:spPr>
        <p:txBody>
          <a:bodyPr/>
          <a:lstStyle>
            <a:lvl1pPr>
              <a:defRPr/>
            </a:lvl1pPr>
          </a:lstStyle>
          <a:p>
            <a:pPr>
              <a:defRPr/>
            </a:pPr>
            <a:fld id="{04A45E20-41AB-4C56-8D2D-1B11BB334D95}" type="slidenum">
              <a:rPr lang="ja-JP" altLang="en-US"/>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8"/>
          <p:cNvSpPr>
            <a:spLocks noGrp="1" noChangeArrowheads="1"/>
          </p:cNvSpPr>
          <p:nvPr>
            <p:ph type="dt" sz="half" idx="10"/>
          </p:nvPr>
        </p:nvSpPr>
        <p:spPr>
          <a:ln/>
        </p:spPr>
        <p:txBody>
          <a:bodyPr/>
          <a:lstStyle>
            <a:lvl1pPr>
              <a:defRPr/>
            </a:lvl1pPr>
          </a:lstStyle>
          <a:p>
            <a:pPr>
              <a:defRPr/>
            </a:pPr>
            <a:fld id="{F885BBE8-B32D-4395-A623-FAE077999631}" type="datetimeFigureOut">
              <a:rPr lang="ja-JP" altLang="en-US"/>
              <a:pPr>
                <a:defRPr/>
              </a:pPr>
              <a:t>2018/2/1</a:t>
            </a:fld>
            <a:endParaRPr lang="en-US" altLang="ja-JP"/>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
          <p:cNvSpPr>
            <a:spLocks noGrp="1" noChangeArrowheads="1"/>
          </p:cNvSpPr>
          <p:nvPr>
            <p:ph type="sldNum" sz="quarter" idx="12"/>
          </p:nvPr>
        </p:nvSpPr>
        <p:spPr>
          <a:ln/>
        </p:spPr>
        <p:txBody>
          <a:bodyPr/>
          <a:lstStyle>
            <a:lvl1pPr>
              <a:defRPr/>
            </a:lvl1pPr>
          </a:lstStyle>
          <a:p>
            <a:pPr>
              <a:defRPr/>
            </a:pPr>
            <a:fld id="{97D99A87-9BA8-433F-9C65-CF4010C787FE}" type="slidenum">
              <a:rPr lang="ja-JP" altLang="en-US"/>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10DECE32-C762-45C3-88E6-D8ED476A0120}" type="datetimeFigureOut">
              <a:rPr lang="ja-JP" altLang="en-US"/>
              <a:pPr>
                <a:defRPr/>
              </a:pPr>
              <a:t>2018/2/1</a:t>
            </a:fld>
            <a:endParaRPr lang="en-US" altLang="ja-JP"/>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
          <p:cNvSpPr>
            <a:spLocks noGrp="1" noChangeArrowheads="1"/>
          </p:cNvSpPr>
          <p:nvPr>
            <p:ph type="sldNum" sz="quarter" idx="12"/>
          </p:nvPr>
        </p:nvSpPr>
        <p:spPr>
          <a:ln/>
        </p:spPr>
        <p:txBody>
          <a:bodyPr/>
          <a:lstStyle>
            <a:lvl1pPr>
              <a:defRPr/>
            </a:lvl1pPr>
          </a:lstStyle>
          <a:p>
            <a:pPr>
              <a:defRPr/>
            </a:pPr>
            <a:fld id="{35444140-7653-4F68-8878-5D48A4F40503}" type="slidenum">
              <a:rPr lang="ja-JP" altLang="en-US"/>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p:cNvSpPr>
            <a:spLocks noGrp="1" noChangeArrowheads="1"/>
          </p:cNvSpPr>
          <p:nvPr>
            <p:ph type="dt" sz="half" idx="10"/>
          </p:nvPr>
        </p:nvSpPr>
        <p:spPr>
          <a:ln/>
        </p:spPr>
        <p:txBody>
          <a:bodyPr/>
          <a:lstStyle>
            <a:lvl1pPr>
              <a:defRPr/>
            </a:lvl1pPr>
          </a:lstStyle>
          <a:p>
            <a:pPr>
              <a:defRPr/>
            </a:pPr>
            <a:fld id="{00C98E1A-1A5D-443A-8AE7-81F595649F77}" type="datetimeFigureOut">
              <a:rPr lang="ja-JP" altLang="en-US"/>
              <a:pPr>
                <a:defRPr/>
              </a:pPr>
              <a:t>2018/2/1</a:t>
            </a:fld>
            <a:endParaRPr lang="en-US" altLang="ja-JP"/>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
          <p:cNvSpPr>
            <a:spLocks noGrp="1" noChangeArrowheads="1"/>
          </p:cNvSpPr>
          <p:nvPr>
            <p:ph type="sldNum" sz="quarter" idx="12"/>
          </p:nvPr>
        </p:nvSpPr>
        <p:spPr>
          <a:ln/>
        </p:spPr>
        <p:txBody>
          <a:bodyPr/>
          <a:lstStyle>
            <a:lvl1pPr>
              <a:defRPr/>
            </a:lvl1pPr>
          </a:lstStyle>
          <a:p>
            <a:pPr>
              <a:defRPr/>
            </a:pPr>
            <a:fld id="{41B3C35B-6D1A-4858-8F66-0E79FC2F9B66}"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2CD1479-220A-4FD1-A22B-AF5FF8C82E0B}" type="datetimeFigureOut">
              <a:rPr lang="ja-JP" altLang="en-US"/>
              <a:pPr>
                <a:defRPr/>
              </a:pPr>
              <a:t>2018/2/1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06641CA-D9C8-4CCF-87F1-EB125896E610}"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p:cNvSpPr>
            <a:spLocks noGrp="1" noChangeArrowheads="1"/>
          </p:cNvSpPr>
          <p:nvPr>
            <p:ph type="dt" sz="half" idx="10"/>
          </p:nvPr>
        </p:nvSpPr>
        <p:spPr>
          <a:ln/>
        </p:spPr>
        <p:txBody>
          <a:bodyPr/>
          <a:lstStyle>
            <a:lvl1pPr>
              <a:defRPr/>
            </a:lvl1pPr>
          </a:lstStyle>
          <a:p>
            <a:pPr>
              <a:defRPr/>
            </a:pPr>
            <a:fld id="{62FE7CB7-9346-46EC-8AD2-3733821FA152}" type="datetimeFigureOut">
              <a:rPr lang="ja-JP" altLang="en-US"/>
              <a:pPr>
                <a:defRPr/>
              </a:pPr>
              <a:t>2018/2/1</a:t>
            </a:fld>
            <a:endParaRPr lang="en-US" altLang="ja-JP"/>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
          <p:cNvSpPr>
            <a:spLocks noGrp="1" noChangeArrowheads="1"/>
          </p:cNvSpPr>
          <p:nvPr>
            <p:ph type="sldNum" sz="quarter" idx="12"/>
          </p:nvPr>
        </p:nvSpPr>
        <p:spPr>
          <a:ln/>
        </p:spPr>
        <p:txBody>
          <a:bodyPr/>
          <a:lstStyle>
            <a:lvl1pPr>
              <a:defRPr/>
            </a:lvl1pPr>
          </a:lstStyle>
          <a:p>
            <a:pPr>
              <a:defRPr/>
            </a:pPr>
            <a:fld id="{821AE418-2F15-435C-995C-6F88574F5E0B}" type="slidenum">
              <a:rPr lang="ja-JP" altLang="en-US"/>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dt" sz="half" idx="10"/>
          </p:nvPr>
        </p:nvSpPr>
        <p:spPr>
          <a:ln/>
        </p:spPr>
        <p:txBody>
          <a:bodyPr/>
          <a:lstStyle>
            <a:lvl1pPr>
              <a:defRPr/>
            </a:lvl1pPr>
          </a:lstStyle>
          <a:p>
            <a:pPr>
              <a:defRPr/>
            </a:pPr>
            <a:fld id="{D9779112-404F-4721-83EC-785E78971C7D}" type="datetimeFigureOut">
              <a:rPr lang="ja-JP" altLang="en-US"/>
              <a:pPr>
                <a:defRPr/>
              </a:pPr>
              <a:t>2018/2/1</a:t>
            </a:fld>
            <a:endParaRPr lang="en-US" altLang="ja-JP"/>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2"/>
          </p:nvPr>
        </p:nvSpPr>
        <p:spPr>
          <a:ln/>
        </p:spPr>
        <p:txBody>
          <a:bodyPr/>
          <a:lstStyle>
            <a:lvl1pPr>
              <a:defRPr/>
            </a:lvl1pPr>
          </a:lstStyle>
          <a:p>
            <a:pPr>
              <a:defRPr/>
            </a:pPr>
            <a:fld id="{9211DAA6-65F9-469A-A81C-354703EFCE57}" type="slidenum">
              <a:rPr lang="ja-JP" altLang="en-US"/>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6413" y="301625"/>
            <a:ext cx="1827212" cy="564038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370013" y="301625"/>
            <a:ext cx="5334000" cy="564038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dt" sz="half" idx="10"/>
          </p:nvPr>
        </p:nvSpPr>
        <p:spPr>
          <a:ln/>
        </p:spPr>
        <p:txBody>
          <a:bodyPr/>
          <a:lstStyle>
            <a:lvl1pPr>
              <a:defRPr/>
            </a:lvl1pPr>
          </a:lstStyle>
          <a:p>
            <a:pPr>
              <a:defRPr/>
            </a:pPr>
            <a:fld id="{C9758B82-DBA1-4D22-BEB9-611C9ED40C11}" type="datetimeFigureOut">
              <a:rPr lang="ja-JP" altLang="en-US"/>
              <a:pPr>
                <a:defRPr/>
              </a:pPr>
              <a:t>2018/2/1</a:t>
            </a:fld>
            <a:endParaRPr lang="en-US" altLang="ja-JP"/>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2"/>
          </p:nvPr>
        </p:nvSpPr>
        <p:spPr>
          <a:ln/>
        </p:spPr>
        <p:txBody>
          <a:bodyPr/>
          <a:lstStyle>
            <a:lvl1pPr>
              <a:defRPr/>
            </a:lvl1pPr>
          </a:lstStyle>
          <a:p>
            <a:pPr>
              <a:defRPr/>
            </a:pPr>
            <a:fld id="{70D47B0B-61F8-4798-8B2E-691B0FB0EC1F}"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2D825A4-70E5-4D9B-AA91-7A4808B7FEFF}" type="datetimeFigureOut">
              <a:rPr lang="ja-JP" altLang="en-US"/>
              <a:pPr>
                <a:defRPr/>
              </a:pPr>
              <a:t>2018/2/1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312A75C-F846-4ED5-9229-C4E14FD24BEC}"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B024019-763F-4271-855B-AF9E117BB81D}" type="datetimeFigureOut">
              <a:rPr lang="ja-JP" altLang="en-US"/>
              <a:pPr>
                <a:defRPr/>
              </a:pPr>
              <a:t>2018/2/1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B6644DE-96F1-4596-9C8F-279CDAEA8308}"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29C958D-D151-4FA0-81CF-0068F2146A5D}" type="datetimeFigureOut">
              <a:rPr lang="ja-JP" altLang="en-US"/>
              <a:pPr>
                <a:defRPr/>
              </a:pPr>
              <a:t>2018/2/1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BC952CA-A978-4FA0-A4E8-43139E4AA158}"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3A36D82-6255-4F24-8D9E-4DA406FDA082}" type="datetimeFigureOut">
              <a:rPr lang="ja-JP" altLang="en-US"/>
              <a:pPr>
                <a:defRPr/>
              </a:pPr>
              <a:t>2018/2/1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F102C1A-A55A-4193-A565-AB52C9D6759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9619DDB-AC18-45D7-AC45-8292E37E2532}" type="datetimeFigureOut">
              <a:rPr lang="ja-JP" altLang="en-US"/>
              <a:pPr>
                <a:defRPr/>
              </a:pPr>
              <a:t>2018/2/1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D3C9F20-86ED-4D5F-82F3-2F8257741A59}"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74D445B-9444-442A-A784-CF1AD6CAED83}" type="datetimeFigureOut">
              <a:rPr lang="ja-JP" altLang="en-US"/>
              <a:pPr>
                <a:defRPr/>
              </a:pPr>
              <a:t>2018/2/1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A31BD7B-45FA-438A-898F-717F168B74B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61CF17C-2283-4693-B0C8-2EE94BF47135}" type="datetimeFigureOut">
              <a:rPr lang="ja-JP" altLang="en-US"/>
              <a:pPr>
                <a:defRPr/>
              </a:pPr>
              <a:t>2018/2/1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222DF4E-3BBF-464F-A321-E471193B8416}"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1060926-BFE8-4C90-B433-1275BBE1BBDC}" type="datetimeFigureOut">
              <a:rPr lang="ja-JP" altLang="en-US"/>
              <a:pPr>
                <a:defRPr/>
              </a:pPr>
              <a:t>2018/2/1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A53AF23-58C5-4545-AA78-15DFA3EB8B5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238500" y="0"/>
            <a:ext cx="11925300" cy="3810000"/>
            <a:chOff x="-2040" y="0"/>
            <a:chExt cx="7512" cy="2400"/>
          </a:xfrm>
        </p:grpSpPr>
        <p:sp>
          <p:nvSpPr>
            <p:cNvPr id="2969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kumimoji="0" lang="ja-JP" altLang="en-US" sz="2400">
                <a:latin typeface="Times New Roman" pitchFamily="18" charset="0"/>
              </a:endParaRPr>
            </a:p>
          </p:txBody>
        </p:sp>
        <p:sp>
          <p:nvSpPr>
            <p:cNvPr id="2970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kumimoji="0" lang="ja-JP" altLang="en-US"/>
            </a:p>
          </p:txBody>
        </p:sp>
        <p:sp>
          <p:nvSpPr>
            <p:cNvPr id="2970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ja-JP" altLang="en-US"/>
            </a:p>
          </p:txBody>
        </p:sp>
      </p:grpSp>
      <p:sp>
        <p:nvSpPr>
          <p:cNvPr id="1331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331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defRPr>
            </a:lvl1pPr>
          </a:lstStyle>
          <a:p>
            <a:pPr>
              <a:defRPr/>
            </a:pPr>
            <a:fld id="{69D959AF-5E37-4FA5-97C2-07A112B3D4F8}" type="datetimeFigureOut">
              <a:rPr lang="ja-JP" altLang="en-US"/>
              <a:pPr>
                <a:defRPr/>
              </a:pPr>
              <a:t>2018/2/1</a:t>
            </a:fld>
            <a:endParaRPr lang="en-US" altLang="ja-JP"/>
          </a:p>
        </p:txBody>
      </p:sp>
      <p:sp>
        <p:nvSpPr>
          <p:cNvPr id="297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defRPr>
            </a:lvl1pPr>
          </a:lstStyle>
          <a:p>
            <a:pPr>
              <a:defRPr/>
            </a:pPr>
            <a:endParaRPr lang="en-US" altLang="ja-JP"/>
          </a:p>
        </p:txBody>
      </p:sp>
      <p:sp>
        <p:nvSpPr>
          <p:cNvPr id="297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mn-lt"/>
              </a:defRPr>
            </a:lvl1pPr>
          </a:lstStyle>
          <a:p>
            <a:pPr>
              <a:defRPr/>
            </a:pPr>
            <a:fld id="{5F69F600-F045-4861-B90A-500B29430863}"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charset="-128"/>
        </a:defRPr>
      </a:lvl2pPr>
      <a:lvl3pPr algn="l" rtl="0" eaLnBrk="0" fontAlgn="base" hangingPunct="0">
        <a:spcBef>
          <a:spcPct val="0"/>
        </a:spcBef>
        <a:spcAft>
          <a:spcPct val="0"/>
        </a:spcAft>
        <a:defRPr kumimoji="1" sz="3600">
          <a:solidFill>
            <a:schemeClr val="tx2"/>
          </a:solidFill>
          <a:latin typeface="Arial" charset="0"/>
          <a:ea typeface="ＭＳ Ｐゴシック" charset="-128"/>
        </a:defRPr>
      </a:lvl3pPr>
      <a:lvl4pPr algn="l" rtl="0" eaLnBrk="0" fontAlgn="base" hangingPunct="0">
        <a:spcBef>
          <a:spcPct val="0"/>
        </a:spcBef>
        <a:spcAft>
          <a:spcPct val="0"/>
        </a:spcAft>
        <a:defRPr kumimoji="1" sz="3600">
          <a:solidFill>
            <a:schemeClr val="tx2"/>
          </a:solidFill>
          <a:latin typeface="Arial" charset="0"/>
          <a:ea typeface="ＭＳ Ｐゴシック" charset="-128"/>
        </a:defRPr>
      </a:lvl4pPr>
      <a:lvl5pPr algn="l" rtl="0" eaLnBrk="0" fontAlgn="base" hangingPunct="0">
        <a:spcBef>
          <a:spcPct val="0"/>
        </a:spcBef>
        <a:spcAft>
          <a:spcPct val="0"/>
        </a:spcAft>
        <a:defRPr kumimoji="1" sz="3600">
          <a:solidFill>
            <a:schemeClr val="tx2"/>
          </a:solidFill>
          <a:latin typeface="Arial" charset="0"/>
          <a:ea typeface="ＭＳ Ｐゴシック" charset="-128"/>
        </a:defRPr>
      </a:lvl5pPr>
      <a:lvl6pPr marL="457200" algn="l" rtl="0" fontAlgn="base">
        <a:spcBef>
          <a:spcPct val="0"/>
        </a:spcBef>
        <a:spcAft>
          <a:spcPct val="0"/>
        </a:spcAft>
        <a:defRPr kumimoji="1" sz="3600">
          <a:solidFill>
            <a:schemeClr val="tx2"/>
          </a:solidFill>
          <a:latin typeface="Arial" charset="0"/>
          <a:ea typeface="ＭＳ Ｐゴシック" charset="-128"/>
        </a:defRPr>
      </a:lvl6pPr>
      <a:lvl7pPr marL="914400" algn="l" rtl="0" fontAlgn="base">
        <a:spcBef>
          <a:spcPct val="0"/>
        </a:spcBef>
        <a:spcAft>
          <a:spcPct val="0"/>
        </a:spcAft>
        <a:defRPr kumimoji="1" sz="3600">
          <a:solidFill>
            <a:schemeClr val="tx2"/>
          </a:solidFill>
          <a:latin typeface="Arial" charset="0"/>
          <a:ea typeface="ＭＳ Ｐゴシック" charset="-128"/>
        </a:defRPr>
      </a:lvl7pPr>
      <a:lvl8pPr marL="1371600" algn="l" rtl="0" fontAlgn="base">
        <a:spcBef>
          <a:spcPct val="0"/>
        </a:spcBef>
        <a:spcAft>
          <a:spcPct val="0"/>
        </a:spcAft>
        <a:defRPr kumimoji="1" sz="3600">
          <a:solidFill>
            <a:schemeClr val="tx2"/>
          </a:solidFill>
          <a:latin typeface="Arial" charset="0"/>
          <a:ea typeface="ＭＳ Ｐゴシック" charset="-128"/>
        </a:defRPr>
      </a:lvl8pPr>
      <a:lvl9pPr marL="1828800" algn="l" rtl="0" fontAlgn="base">
        <a:spcBef>
          <a:spcPct val="0"/>
        </a:spcBef>
        <a:spcAft>
          <a:spcPct val="0"/>
        </a:spcAft>
        <a:defRPr kumimoji="1" sz="36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idx="4294967295"/>
          </p:nvPr>
        </p:nvSpPr>
        <p:spPr>
          <a:xfrm>
            <a:off x="755650" y="1844675"/>
            <a:ext cx="8388350" cy="1944688"/>
          </a:xfrm>
        </p:spPr>
        <p:txBody>
          <a:bodyPr/>
          <a:lstStyle/>
          <a:p>
            <a:pPr eaLnBrk="1" hangingPunct="1">
              <a:lnSpc>
                <a:spcPts val="3600"/>
              </a:lnSpc>
            </a:pPr>
            <a:r>
              <a:rPr lang="ja-JP" altLang="en-US" dirty="0" smtClean="0"/>
              <a:t/>
            </a:r>
            <a:br>
              <a:rPr lang="ja-JP" altLang="en-US" dirty="0" smtClean="0"/>
            </a:br>
            <a:r>
              <a:rPr lang="ja-JP" altLang="en-US" sz="1800" dirty="0" smtClean="0">
                <a:solidFill>
                  <a:schemeClr val="tx1"/>
                </a:solidFill>
              </a:rPr>
              <a:t>「民都・大阪」の実現に向けて</a:t>
            </a:r>
            <a:r>
              <a:rPr lang="ja-JP" altLang="en-US" sz="2400" dirty="0" smtClean="0">
                <a:solidFill>
                  <a:schemeClr val="tx1"/>
                </a:solidFill>
              </a:rPr>
              <a:t/>
            </a:r>
            <a:br>
              <a:rPr lang="ja-JP" altLang="en-US" sz="2400" dirty="0" smtClean="0">
                <a:solidFill>
                  <a:schemeClr val="tx1"/>
                </a:solidFill>
              </a:rPr>
            </a:br>
            <a:r>
              <a:rPr lang="ja-JP" altLang="en-US" sz="2400" dirty="0" smtClean="0">
                <a:solidFill>
                  <a:schemeClr val="tx1"/>
                </a:solidFill>
              </a:rPr>
              <a:t>  　</a:t>
            </a:r>
            <a:r>
              <a:rPr lang="ja-JP" altLang="en-US" sz="3200" dirty="0" smtClean="0">
                <a:solidFill>
                  <a:schemeClr val="tx1"/>
                </a:solidFill>
              </a:rPr>
              <a:t>フィランソロピーの促進・非営利セクターの</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活性化に関する現状について</a:t>
            </a:r>
            <a:r>
              <a:rPr lang="ja-JP" altLang="en-US" sz="2800" b="1" dirty="0" smtClean="0">
                <a:solidFill>
                  <a:schemeClr val="tx1"/>
                </a:solidFill>
              </a:rPr>
              <a:t/>
            </a:r>
            <a:br>
              <a:rPr lang="ja-JP" altLang="en-US" sz="2800" b="1" dirty="0" smtClean="0">
                <a:solidFill>
                  <a:schemeClr val="tx1"/>
                </a:solidFill>
              </a:rPr>
            </a:br>
            <a:endParaRPr lang="ja-JP" altLang="en-US" sz="2800" b="1" dirty="0" smtClean="0">
              <a:solidFill>
                <a:schemeClr val="tx1"/>
              </a:solidFill>
            </a:endParaRPr>
          </a:p>
        </p:txBody>
      </p:sp>
      <p:sp>
        <p:nvSpPr>
          <p:cNvPr id="4" name="テキスト ボックス 3"/>
          <p:cNvSpPr txBox="1"/>
          <p:nvPr/>
        </p:nvSpPr>
        <p:spPr>
          <a:xfrm>
            <a:off x="3383360" y="5965448"/>
            <a:ext cx="5760640" cy="892552"/>
          </a:xfrm>
          <a:prstGeom prst="rect">
            <a:avLst/>
          </a:prstGeom>
          <a:noFill/>
        </p:spPr>
        <p:txBody>
          <a:bodyPr wrap="square" rtlCol="0">
            <a:spAutoFit/>
          </a:bodyPr>
          <a:lstStyle/>
          <a:p>
            <a:r>
              <a:rPr lang="ja-JP" altLang="en-US" sz="2400" b="1" dirty="0" smtClean="0">
                <a:solidFill>
                  <a:srgbClr val="000000"/>
                </a:solidFill>
              </a:rPr>
              <a:t>「民都・大阪」フィランソロピー会議準備会</a:t>
            </a:r>
            <a:endParaRPr lang="en-US" altLang="ja-JP" sz="2400" b="1" dirty="0" smtClean="0">
              <a:solidFill>
                <a:srgbClr val="000000"/>
              </a:solidFill>
            </a:endParaRPr>
          </a:p>
          <a:p>
            <a:r>
              <a:rPr lang="ja-JP" altLang="en-US" sz="2800" b="1" dirty="0" smtClean="0">
                <a:solidFill>
                  <a:srgbClr val="000000"/>
                </a:solidFill>
              </a:rPr>
              <a:t>　　　　</a:t>
            </a:r>
            <a:endParaRPr lang="ja-JP" altLang="en-US" sz="2800" b="1" dirty="0">
              <a:solidFill>
                <a:srgbClr val="33CCCC">
                  <a:lumMod val="50000"/>
                </a:srgbClr>
              </a:solidFill>
            </a:endParaRPr>
          </a:p>
        </p:txBody>
      </p:sp>
      <p:sp>
        <p:nvSpPr>
          <p:cNvPr id="5" name="正方形/長方形 4"/>
          <p:cNvSpPr/>
          <p:nvPr/>
        </p:nvSpPr>
        <p:spPr>
          <a:xfrm>
            <a:off x="8101513" y="58763"/>
            <a:ext cx="1012825" cy="476250"/>
          </a:xfrm>
          <a:prstGeom prst="rect">
            <a:avLst/>
          </a:prstGeom>
          <a:noFill/>
          <a:ln w="12700" cap="flat" cmpd="sng" algn="ctr">
            <a:solidFill>
              <a:sysClr val="windowText" lastClr="000000"/>
            </a:solidFill>
            <a:prstDash val="solid"/>
          </a:ln>
          <a:effectLst/>
        </p:spPr>
        <p:txBody>
          <a:bodyPr rot="0" spcFirstLastPara="0" vert="horz" wrap="square" lIns="91440" tIns="0" rIns="91440" bIns="45720" numCol="1" spcCol="0" rtlCol="0" fromWordArt="0" anchor="ctr" anchorCtr="0" forceAA="0" compatLnSpc="1">
            <a:prstTxWarp prst="textNoShape">
              <a:avLst/>
            </a:prstTxWarp>
            <a:noAutofit/>
          </a:bodyPr>
          <a:lstStyle/>
          <a:p>
            <a:pPr algn="ctr" fontAlgn="base">
              <a:lnSpc>
                <a:spcPct val="200000"/>
              </a:lnSpc>
              <a:spcAft>
                <a:spcPts val="0"/>
              </a:spcAft>
            </a:pPr>
            <a:r>
              <a:rPr kumimoji="1" lang="ja-JP" sz="1600" kern="100" dirty="0" smtClean="0">
                <a:solidFill>
                  <a:srgbClr val="000000"/>
                </a:solidFill>
                <a:effectLst/>
                <a:latin typeface="Times New Roman" panose="02020603050405020304" pitchFamily="18" charset="0"/>
                <a:ea typeface="Meiryo UI" panose="020B0604030504040204" pitchFamily="50" charset="-128"/>
              </a:rPr>
              <a:t>資料</a:t>
            </a:r>
            <a:r>
              <a:rPr lang="ja-JP" altLang="en-US" sz="1600" kern="100" dirty="0">
                <a:solidFill>
                  <a:srgbClr val="000000"/>
                </a:solidFill>
                <a:latin typeface="Times New Roman" panose="02020603050405020304" pitchFamily="18" charset="0"/>
                <a:ea typeface="Meiryo UI" panose="020B0604030504040204" pitchFamily="50" charset="-128"/>
              </a:rPr>
              <a:t>４</a:t>
            </a:r>
            <a:endParaRPr lang="ja-JP" sz="1200" kern="100" dirty="0">
              <a:effectLst/>
              <a:latin typeface="Times New Roman" panose="02020603050405020304" pitchFamily="18" charset="0"/>
              <a:ea typeface="ＭＳ 明朝" panose="02020609040205080304" pitchFamily="17"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8626" y="509803"/>
            <a:ext cx="7129678" cy="720725"/>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課題⑥（横断的な社会的課題</a:t>
            </a:r>
            <a:endParaRPr lang="en-US" altLang="ja-JP" sz="2000" b="1" dirty="0" smtClean="0">
              <a:solidFill>
                <a:srgbClr val="000000"/>
              </a:solidFill>
              <a:latin typeface="Meiryo UI"/>
              <a:ea typeface="Meiryo UI"/>
              <a:cs typeface="Meiryo UI"/>
            </a:endParaRPr>
          </a:p>
          <a:p>
            <a:pPr>
              <a:defRPr/>
            </a:pPr>
            <a:r>
              <a:rPr lang="ja-JP" altLang="en-US" sz="2000" b="1" dirty="0" smtClean="0">
                <a:solidFill>
                  <a:srgbClr val="000000"/>
                </a:solidFill>
                <a:latin typeface="Meiryo UI"/>
                <a:ea typeface="Meiryo UI"/>
                <a:cs typeface="Meiryo UI"/>
              </a:rPr>
              <a:t>に係る民間公益活動等の取組み事例）</a:t>
            </a:r>
            <a:endParaRPr lang="en-US" altLang="ja-JP" sz="2000" b="1" dirty="0" smtClean="0">
              <a:solidFill>
                <a:srgbClr val="000000"/>
              </a:solidFill>
              <a:latin typeface="Meiryo UI"/>
              <a:ea typeface="Meiryo UI"/>
              <a:cs typeface="Meiryo UI"/>
            </a:endParaRPr>
          </a:p>
          <a:p>
            <a:pPr>
              <a:defRPr/>
            </a:pPr>
            <a:r>
              <a:rPr lang="ja-JP" altLang="en-US" sz="1600" b="1" dirty="0" smtClean="0">
                <a:solidFill>
                  <a:srgbClr val="000000"/>
                </a:solidFill>
                <a:latin typeface="Meiryo UI"/>
                <a:ea typeface="Meiryo UI"/>
                <a:cs typeface="Meiryo UI"/>
              </a:rPr>
              <a:t>　</a:t>
            </a:r>
            <a:endParaRPr lang="ja-JP" altLang="en-US" sz="1600" b="1" dirty="0">
              <a:solidFill>
                <a:srgbClr val="000000"/>
              </a:solidFill>
              <a:latin typeface="Meiryo UI"/>
              <a:ea typeface="Meiryo UI"/>
              <a:cs typeface="Meiryo UI"/>
            </a:endParaRPr>
          </a:p>
        </p:txBody>
      </p:sp>
      <p:sp>
        <p:nvSpPr>
          <p:cNvPr id="4" name="正方形/長方形 3"/>
          <p:cNvSpPr/>
          <p:nvPr/>
        </p:nvSpPr>
        <p:spPr>
          <a:xfrm>
            <a:off x="206804" y="1392453"/>
            <a:ext cx="4248150" cy="5308471"/>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4537758" y="862837"/>
            <a:ext cx="4457851" cy="5838087"/>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202301" y="1068603"/>
            <a:ext cx="424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クラウドファンディング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行政等）</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8"/>
          <p:cNvSpPr txBox="1">
            <a:spLocks noChangeArrowheads="1"/>
          </p:cNvSpPr>
          <p:nvPr/>
        </p:nvSpPr>
        <p:spPr bwMode="auto">
          <a:xfrm>
            <a:off x="240636" y="1392453"/>
            <a:ext cx="4180485" cy="5693866"/>
          </a:xfrm>
          <a:prstGeom prst="rect">
            <a:avLst/>
          </a:prstGeom>
          <a:noFill/>
          <a:ln w="9525">
            <a:noFill/>
            <a:miter lim="800000"/>
            <a:headEnd/>
            <a:tailEnd/>
          </a:ln>
        </p:spPr>
        <p:txBody>
          <a:bodyPr wrap="square">
            <a:spAutoFit/>
          </a:bodyPr>
          <a:lstStyle/>
          <a:p>
            <a:r>
              <a:rPr lang="ja-JP" altLang="en-US" sz="1100" dirty="0">
                <a:solidFill>
                  <a:srgbClr val="000000"/>
                </a:solidFill>
                <a:latin typeface="ＭＳ Ｐゴシック" charset="-128"/>
                <a:ea typeface="Meiryo UI"/>
                <a:cs typeface="Meiryo UI"/>
              </a:rPr>
              <a:t>◆クラウドファンディングとは、インターネットを</a:t>
            </a:r>
            <a:r>
              <a:rPr lang="ja-JP" altLang="en-US" sz="1100" dirty="0" smtClean="0">
                <a:solidFill>
                  <a:srgbClr val="000000"/>
                </a:solidFill>
                <a:latin typeface="ＭＳ Ｐゴシック" charset="-128"/>
                <a:ea typeface="Meiryo UI"/>
                <a:cs typeface="Meiryo UI"/>
              </a:rPr>
              <a:t>介して個</a:t>
            </a:r>
            <a:r>
              <a:rPr lang="ja-JP" altLang="en-US" sz="1100" dirty="0">
                <a:solidFill>
                  <a:srgbClr val="000000"/>
                </a:solidFill>
                <a:latin typeface="ＭＳ Ｐゴシック" charset="-128"/>
                <a:ea typeface="Meiryo UI"/>
                <a:cs typeface="Meiryo UI"/>
              </a:rPr>
              <a:t>⼈から少額の資⾦</a:t>
            </a:r>
            <a:r>
              <a:rPr lang="ja-JP" altLang="en-US" sz="1100" dirty="0" smtClean="0">
                <a:solidFill>
                  <a:srgbClr val="000000"/>
                </a:solidFill>
                <a:latin typeface="ＭＳ Ｐゴシック" charset="-128"/>
                <a:ea typeface="Meiryo UI"/>
                <a:cs typeface="Meiryo UI"/>
              </a:rPr>
              <a:t>を調達する</a:t>
            </a:r>
            <a:r>
              <a:rPr lang="ja-JP" altLang="en-US" sz="1100" dirty="0">
                <a:solidFill>
                  <a:srgbClr val="000000"/>
                </a:solidFill>
                <a:latin typeface="ＭＳ Ｐゴシック" charset="-128"/>
                <a:ea typeface="Meiryo UI"/>
                <a:cs typeface="Meiryo UI"/>
              </a:rPr>
              <a:t>仕組み</a:t>
            </a:r>
            <a:r>
              <a:rPr lang="ja-JP" altLang="en-US" sz="1100" dirty="0" smtClean="0">
                <a:solidFill>
                  <a:srgbClr val="000000"/>
                </a:solidFill>
                <a:latin typeface="ＭＳ Ｐゴシック" charset="-128"/>
                <a:ea typeface="Meiryo UI"/>
                <a:cs typeface="Meiryo UI"/>
              </a:rPr>
              <a:t>。</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◆資⾦提供者が資</a:t>
            </a:r>
            <a:r>
              <a:rPr lang="ja-JP" altLang="en-US" sz="1100" dirty="0" smtClean="0">
                <a:solidFill>
                  <a:srgbClr val="000000"/>
                </a:solidFill>
                <a:latin typeface="ＭＳ Ｐゴシック" charset="-128"/>
                <a:ea typeface="Meiryo UI"/>
                <a:cs typeface="Meiryo UI"/>
              </a:rPr>
              <a:t>⾦調達者</a:t>
            </a:r>
            <a:r>
              <a:rPr lang="ja-JP" altLang="en-US" sz="1100" dirty="0">
                <a:solidFill>
                  <a:srgbClr val="000000"/>
                </a:solidFill>
                <a:latin typeface="ＭＳ Ｐゴシック" charset="-128"/>
                <a:ea typeface="Meiryo UI"/>
                <a:cs typeface="Meiryo UI"/>
              </a:rPr>
              <a:t>にリターンとして</a:t>
            </a:r>
            <a:r>
              <a:rPr lang="ja-JP" altLang="en-US" sz="1100" dirty="0" smtClean="0">
                <a:solidFill>
                  <a:srgbClr val="000000"/>
                </a:solidFill>
                <a:latin typeface="ＭＳ Ｐゴシック" charset="-128"/>
                <a:ea typeface="Meiryo UI"/>
                <a:cs typeface="Meiryo UI"/>
              </a:rPr>
              <a:t>何を</a:t>
            </a:r>
            <a:r>
              <a:rPr lang="ja-JP" altLang="en-US" sz="1100" dirty="0">
                <a:solidFill>
                  <a:srgbClr val="000000"/>
                </a:solidFill>
                <a:latin typeface="ＭＳ Ｐゴシック" charset="-128"/>
                <a:ea typeface="Meiryo UI"/>
                <a:cs typeface="Meiryo UI"/>
              </a:rPr>
              <a:t>期待するかによって</a:t>
            </a:r>
            <a:r>
              <a:rPr lang="ja-JP" altLang="en-US" sz="1100" dirty="0" smtClean="0">
                <a:solidFill>
                  <a:srgbClr val="000000"/>
                </a:solidFill>
                <a:latin typeface="ＭＳ Ｐゴシック" charset="-128"/>
                <a:ea typeface="Meiryo UI"/>
                <a:cs typeface="Meiryo UI"/>
              </a:rPr>
              <a:t>、</a:t>
            </a:r>
            <a:endParaRPr lang="en-US" altLang="ja-JP" sz="1100" dirty="0" smtClean="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　</a:t>
            </a:r>
            <a:r>
              <a:rPr lang="en-US" altLang="ja-JP" sz="1100" dirty="0" smtClean="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寄付型</a:t>
            </a:r>
            <a:r>
              <a:rPr lang="en-US" altLang="ja-JP" sz="1100" dirty="0">
                <a:solidFill>
                  <a:srgbClr val="000000"/>
                </a:solidFill>
                <a:latin typeface="ＭＳ Ｐゴシック" charset="-128"/>
                <a:ea typeface="Meiryo UI"/>
                <a:cs typeface="Meiryo UI"/>
              </a:rPr>
              <a:t>】</a:t>
            </a:r>
            <a:r>
              <a:rPr lang="ja-JP" altLang="en-US" sz="1100" dirty="0" err="1" smtClean="0">
                <a:solidFill>
                  <a:srgbClr val="000000"/>
                </a:solidFill>
                <a:latin typeface="ＭＳ Ｐゴシック" charset="-128"/>
                <a:ea typeface="Meiryo UI"/>
                <a:cs typeface="Meiryo UI"/>
              </a:rPr>
              <a:t>、</a:t>
            </a:r>
            <a:r>
              <a:rPr lang="en-US" altLang="ja-JP" sz="1100" dirty="0" smtClean="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購⼊型</a:t>
            </a:r>
            <a:r>
              <a:rPr lang="en-US" altLang="ja-JP" sz="1100" dirty="0">
                <a:solidFill>
                  <a:srgbClr val="000000"/>
                </a:solidFill>
                <a:latin typeface="ＭＳ Ｐゴシック" charset="-128"/>
                <a:ea typeface="Meiryo UI"/>
                <a:cs typeface="Meiryo UI"/>
              </a:rPr>
              <a:t>】</a:t>
            </a:r>
            <a:r>
              <a:rPr lang="ja-JP" altLang="en-US" sz="1100" dirty="0" err="1" smtClean="0">
                <a:solidFill>
                  <a:srgbClr val="000000"/>
                </a:solidFill>
                <a:latin typeface="ＭＳ Ｐゴシック" charset="-128"/>
                <a:ea typeface="Meiryo UI"/>
                <a:cs typeface="Meiryo UI"/>
              </a:rPr>
              <a:t>、</a:t>
            </a:r>
            <a:r>
              <a:rPr lang="en-US" altLang="ja-JP" sz="1100" dirty="0" smtClean="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投資型</a:t>
            </a:r>
            <a:r>
              <a:rPr lang="en-US" altLang="ja-JP" sz="1100" dirty="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などに</a:t>
            </a:r>
            <a:r>
              <a:rPr lang="ja-JP" altLang="en-US" sz="1100" dirty="0" smtClean="0">
                <a:solidFill>
                  <a:srgbClr val="000000"/>
                </a:solidFill>
                <a:latin typeface="ＭＳ Ｐゴシック" charset="-128"/>
                <a:ea typeface="Meiryo UI"/>
                <a:cs typeface="Meiryo UI"/>
              </a:rPr>
              <a:t>分けられる。　⾦</a:t>
            </a:r>
            <a:r>
              <a:rPr lang="ja-JP" altLang="en-US" sz="1100" dirty="0">
                <a:solidFill>
                  <a:srgbClr val="000000"/>
                </a:solidFill>
                <a:latin typeface="ＭＳ Ｐゴシック" charset="-128"/>
                <a:ea typeface="Meiryo UI"/>
                <a:cs typeface="Meiryo UI"/>
              </a:rPr>
              <a:t>融商品</a:t>
            </a:r>
            <a:r>
              <a:rPr lang="ja-JP" altLang="en-US" sz="1100" dirty="0" smtClean="0">
                <a:solidFill>
                  <a:srgbClr val="000000"/>
                </a:solidFill>
                <a:latin typeface="ＭＳ Ｐゴシック" charset="-128"/>
                <a:ea typeface="Meiryo UI"/>
                <a:cs typeface="Meiryo UI"/>
              </a:rPr>
              <a:t>取引</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a:t>
            </a:r>
            <a:r>
              <a:rPr lang="ja-JP" altLang="en-US" sz="1100" dirty="0" smtClean="0">
                <a:solidFill>
                  <a:srgbClr val="000000"/>
                </a:solidFill>
                <a:latin typeface="ＭＳ Ｐゴシック" charset="-128"/>
                <a:ea typeface="Meiryo UI"/>
                <a:cs typeface="Meiryo UI"/>
              </a:rPr>
              <a:t>法</a:t>
            </a:r>
            <a:r>
              <a:rPr lang="ja-JP" altLang="en-US" sz="1100" dirty="0">
                <a:solidFill>
                  <a:srgbClr val="000000"/>
                </a:solidFill>
                <a:latin typeface="ＭＳ Ｐゴシック" charset="-128"/>
                <a:ea typeface="Meiryo UI"/>
                <a:cs typeface="Meiryo UI"/>
              </a:rPr>
              <a:t>の</a:t>
            </a:r>
            <a:r>
              <a:rPr lang="ja-JP" altLang="en-US" sz="1100" dirty="0" smtClean="0">
                <a:solidFill>
                  <a:srgbClr val="000000"/>
                </a:solidFill>
                <a:latin typeface="ＭＳ Ｐゴシック" charset="-128"/>
                <a:ea typeface="Meiryo UI"/>
                <a:cs typeface="Meiryo UI"/>
              </a:rPr>
              <a:t>規制</a:t>
            </a:r>
            <a:r>
              <a:rPr lang="ja-JP" altLang="en-US" sz="1100" dirty="0">
                <a:solidFill>
                  <a:srgbClr val="000000"/>
                </a:solidFill>
                <a:latin typeface="ＭＳ Ｐゴシック" charset="-128"/>
                <a:ea typeface="Meiryo UI"/>
                <a:cs typeface="Meiryo UI"/>
              </a:rPr>
              <a:t>対象と</a:t>
            </a:r>
            <a:r>
              <a:rPr lang="ja-JP" altLang="en-US" sz="1100" dirty="0" smtClean="0">
                <a:solidFill>
                  <a:srgbClr val="000000"/>
                </a:solidFill>
                <a:latin typeface="ＭＳ Ｐゴシック" charset="-128"/>
                <a:ea typeface="Meiryo UI"/>
                <a:cs typeface="Meiryo UI"/>
              </a:rPr>
              <a:t>なる</a:t>
            </a:r>
            <a:r>
              <a:rPr lang="en-US" altLang="ja-JP" sz="1100" dirty="0" smtClean="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投資型</a:t>
            </a:r>
            <a:r>
              <a:rPr lang="en-US" altLang="ja-JP" sz="1100" dirty="0" smtClean="0">
                <a:solidFill>
                  <a:srgbClr val="000000"/>
                </a:solidFill>
                <a:latin typeface="ＭＳ Ｐゴシック" charset="-128"/>
                <a:ea typeface="Meiryo UI"/>
                <a:cs typeface="Meiryo UI"/>
              </a:rPr>
              <a:t>】</a:t>
            </a:r>
            <a:r>
              <a:rPr lang="ja-JP" altLang="en-US" sz="1100" dirty="0" err="1" smtClean="0">
                <a:solidFill>
                  <a:srgbClr val="000000"/>
                </a:solidFill>
                <a:latin typeface="ＭＳ Ｐゴシック" charset="-128"/>
                <a:ea typeface="Meiryo UI"/>
                <a:cs typeface="Meiryo UI"/>
              </a:rPr>
              <a:t>には</a:t>
            </a:r>
            <a:r>
              <a:rPr lang="en-US" altLang="ja-JP" sz="1100" dirty="0" smtClean="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ファンド形態</a:t>
            </a:r>
            <a:r>
              <a:rPr lang="en-US" altLang="ja-JP" sz="1100" dirty="0">
                <a:solidFill>
                  <a:srgbClr val="000000"/>
                </a:solidFill>
                <a:latin typeface="ＭＳ Ｐゴシック" charset="-128"/>
                <a:ea typeface="Meiryo UI"/>
                <a:cs typeface="Meiryo UI"/>
              </a:rPr>
              <a:t>】</a:t>
            </a:r>
            <a:r>
              <a:rPr lang="ja-JP" altLang="en-US" sz="1100" dirty="0" smtClean="0">
                <a:solidFill>
                  <a:srgbClr val="000000"/>
                </a:solidFill>
                <a:latin typeface="ＭＳ Ｐゴシック" charset="-128"/>
                <a:ea typeface="Meiryo UI"/>
                <a:cs typeface="Meiryo UI"/>
              </a:rPr>
              <a:t>と</a:t>
            </a:r>
            <a:r>
              <a:rPr lang="en-US" altLang="ja-JP" sz="1100" dirty="0" smtClean="0">
                <a:solidFill>
                  <a:srgbClr val="000000"/>
                </a:solidFill>
                <a:latin typeface="ＭＳ Ｐゴシック" charset="-128"/>
                <a:ea typeface="Meiryo UI"/>
                <a:cs typeface="Meiryo UI"/>
              </a:rPr>
              <a:t>【</a:t>
            </a:r>
            <a:r>
              <a:rPr lang="ja-JP" altLang="en-US" sz="1100" dirty="0" smtClean="0">
                <a:solidFill>
                  <a:srgbClr val="000000"/>
                </a:solidFill>
                <a:latin typeface="ＭＳ Ｐゴシック" charset="-128"/>
                <a:ea typeface="Meiryo UI"/>
                <a:cs typeface="Meiryo UI"/>
              </a:rPr>
              <a:t>株式形態</a:t>
            </a:r>
            <a:r>
              <a:rPr lang="en-US" altLang="ja-JP" sz="1100" dirty="0" smtClean="0">
                <a:solidFill>
                  <a:srgbClr val="000000"/>
                </a:solidFill>
                <a:latin typeface="ＭＳ Ｐゴシック" charset="-128"/>
                <a:ea typeface="Meiryo UI"/>
                <a:cs typeface="Meiryo UI"/>
              </a:rPr>
              <a:t>】</a:t>
            </a:r>
            <a:r>
              <a:rPr lang="ja-JP" altLang="en-US" sz="1100" dirty="0" smtClean="0">
                <a:solidFill>
                  <a:srgbClr val="000000"/>
                </a:solidFill>
                <a:latin typeface="ＭＳ Ｐゴシック" charset="-128"/>
                <a:ea typeface="Meiryo UI"/>
                <a:cs typeface="Meiryo UI"/>
              </a:rPr>
              <a:t>がある</a:t>
            </a:r>
            <a:r>
              <a:rPr lang="ja-JP" altLang="en-US" sz="1100" dirty="0">
                <a:solidFill>
                  <a:srgbClr val="000000"/>
                </a:solidFill>
                <a:latin typeface="ＭＳ Ｐゴシック" charset="-128"/>
                <a:ea typeface="Meiryo UI"/>
                <a:cs typeface="Meiryo UI"/>
              </a:rPr>
              <a:t>。</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◆クラウドファンディング活用の意義・メリット</a:t>
            </a:r>
            <a:endParaRPr lang="en-US" altLang="ja-JP" sz="1100" dirty="0" smtClean="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　・</a:t>
            </a:r>
            <a:r>
              <a:rPr lang="ja-JP" altLang="en-US" sz="1100" dirty="0">
                <a:solidFill>
                  <a:srgbClr val="000000"/>
                </a:solidFill>
                <a:latin typeface="ＭＳ Ｐゴシック" charset="-128"/>
                <a:ea typeface="Meiryo UI"/>
                <a:cs typeface="Meiryo UI"/>
              </a:rPr>
              <a:t>個⼈・中⼩事業者・ベンチャー企業にとっての新たな資⾦調達⼿段</a:t>
            </a:r>
            <a:r>
              <a:rPr lang="ja-JP" altLang="en-US" sz="1100" dirty="0" smtClean="0">
                <a:solidFill>
                  <a:srgbClr val="000000"/>
                </a:solidFill>
                <a:latin typeface="ＭＳ Ｐゴシック" charset="-128"/>
                <a:ea typeface="Meiryo UI"/>
                <a:cs typeface="Meiryo UI"/>
              </a:rPr>
              <a:t>、</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a:t>
            </a:r>
            <a:r>
              <a:rPr lang="ja-JP" altLang="en-US" sz="1100" dirty="0" smtClean="0">
                <a:solidFill>
                  <a:srgbClr val="000000"/>
                </a:solidFill>
                <a:latin typeface="ＭＳ Ｐゴシック" charset="-128"/>
                <a:ea typeface="Meiryo UI"/>
                <a:cs typeface="Meiryo UI"/>
              </a:rPr>
              <a:t>　個</a:t>
            </a:r>
            <a:r>
              <a:rPr lang="ja-JP" altLang="en-US" sz="1100" dirty="0">
                <a:solidFill>
                  <a:srgbClr val="000000"/>
                </a:solidFill>
                <a:latin typeface="ＭＳ Ｐゴシック" charset="-128"/>
                <a:ea typeface="Meiryo UI"/>
                <a:cs typeface="Meiryo UI"/>
              </a:rPr>
              <a:t>⼈</a:t>
            </a:r>
            <a:r>
              <a:rPr lang="ja-JP" altLang="en-US" sz="1100" dirty="0" smtClean="0">
                <a:solidFill>
                  <a:srgbClr val="000000"/>
                </a:solidFill>
                <a:latin typeface="ＭＳ Ｐゴシック" charset="-128"/>
                <a:ea typeface="Meiryo UI"/>
                <a:cs typeface="Meiryo UI"/>
              </a:rPr>
              <a:t>にとって</a:t>
            </a:r>
            <a:r>
              <a:rPr lang="ja-JP" altLang="en-US" sz="1100" dirty="0">
                <a:solidFill>
                  <a:srgbClr val="000000"/>
                </a:solidFill>
                <a:latin typeface="ＭＳ Ｐゴシック" charset="-128"/>
                <a:ea typeface="Meiryo UI"/>
                <a:cs typeface="Meiryo UI"/>
              </a:rPr>
              <a:t>の新たな資⾦運⽤⼿段</a:t>
            </a:r>
            <a:endParaRPr lang="en-US" altLang="ja-JP" sz="1100" dirty="0" smtClean="0">
              <a:solidFill>
                <a:srgbClr val="000000"/>
              </a:solidFill>
              <a:latin typeface="ＭＳ Ｐゴシック" charset="-128"/>
              <a:ea typeface="Meiryo UI"/>
              <a:cs typeface="Meiryo UI"/>
            </a:endParaRPr>
          </a:p>
          <a:p>
            <a:r>
              <a:rPr lang="ja-JP" altLang="en-US" sz="1100" dirty="0">
                <a:latin typeface="ＭＳ Ｐゴシック" charset="-128"/>
                <a:ea typeface="Meiryo UI"/>
                <a:cs typeface="Meiryo UI"/>
              </a:rPr>
              <a:t>　</a:t>
            </a:r>
            <a:r>
              <a:rPr lang="ja-JP" altLang="en-US" sz="1100" dirty="0" smtClean="0">
                <a:latin typeface="ＭＳ Ｐゴシック" charset="-128"/>
                <a:ea typeface="Meiryo UI"/>
                <a:cs typeface="Meiryo UI"/>
              </a:rPr>
              <a:t>・</a:t>
            </a:r>
            <a:r>
              <a:rPr lang="ja-JP" altLang="en-US" sz="1100" dirty="0">
                <a:latin typeface="ＭＳ Ｐゴシック" charset="-128"/>
                <a:ea typeface="Meiryo UI"/>
                <a:cs typeface="Meiryo UI"/>
              </a:rPr>
              <a:t>個⼈・中⼩事業者・ベンチャー企業に</a:t>
            </a:r>
            <a:r>
              <a:rPr lang="ja-JP" altLang="en-US" sz="1100" dirty="0" smtClean="0">
                <a:latin typeface="ＭＳ Ｐゴシック" charset="-128"/>
                <a:ea typeface="Meiryo UI"/>
                <a:cs typeface="Meiryo UI"/>
              </a:rPr>
              <a:t>とって新た</a:t>
            </a:r>
            <a:r>
              <a:rPr lang="ja-JP" altLang="en-US" sz="1100" dirty="0">
                <a:latin typeface="ＭＳ Ｐゴシック" charset="-128"/>
                <a:ea typeface="Meiryo UI"/>
                <a:cs typeface="Meiryo UI"/>
              </a:rPr>
              <a:t>なマーケティングの</a:t>
            </a:r>
            <a:r>
              <a:rPr lang="ja-JP" altLang="en-US" sz="1100" dirty="0" smtClean="0">
                <a:latin typeface="ＭＳ Ｐゴシック" charset="-128"/>
                <a:ea typeface="Meiryo UI"/>
                <a:cs typeface="Meiryo UI"/>
              </a:rPr>
              <a:t>⼿段、</a:t>
            </a:r>
            <a:endParaRPr lang="en-US" altLang="ja-JP" sz="1100" dirty="0" smtClean="0">
              <a:latin typeface="ＭＳ Ｐゴシック" charset="-128"/>
              <a:ea typeface="Meiryo UI"/>
              <a:cs typeface="Meiryo UI"/>
            </a:endParaRPr>
          </a:p>
          <a:p>
            <a:r>
              <a:rPr lang="ja-JP" altLang="en-US" sz="1100" dirty="0">
                <a:latin typeface="ＭＳ Ｐゴシック" charset="-128"/>
                <a:ea typeface="Meiryo UI"/>
                <a:cs typeface="Meiryo UI"/>
              </a:rPr>
              <a:t>　　</a:t>
            </a:r>
            <a:r>
              <a:rPr lang="ja-JP" altLang="en-US" sz="1100" dirty="0" smtClean="0">
                <a:latin typeface="ＭＳ Ｐゴシック" charset="-128"/>
                <a:ea typeface="Meiryo UI"/>
                <a:cs typeface="Meiryo UI"/>
              </a:rPr>
              <a:t>新た</a:t>
            </a:r>
            <a:r>
              <a:rPr lang="ja-JP" altLang="en-US" sz="1100" dirty="0">
                <a:latin typeface="ＭＳ Ｐゴシック" charset="-128"/>
                <a:ea typeface="Meiryo UI"/>
                <a:cs typeface="Meiryo UI"/>
              </a:rPr>
              <a:t>な</a:t>
            </a:r>
            <a:r>
              <a:rPr lang="ja-JP" altLang="en-US" sz="1100" dirty="0" smtClean="0">
                <a:latin typeface="ＭＳ Ｐゴシック" charset="-128"/>
                <a:ea typeface="Meiryo UI"/>
                <a:cs typeface="Meiryo UI"/>
              </a:rPr>
              <a:t>ファンづくり</a:t>
            </a:r>
            <a:endParaRPr lang="en-US" altLang="ja-JP" sz="1100" dirty="0" smtClean="0">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a:t>
            </a:r>
            <a:r>
              <a:rPr lang="ja-JP" altLang="en-US" sz="1100" dirty="0" smtClean="0">
                <a:solidFill>
                  <a:srgbClr val="000000"/>
                </a:solidFill>
                <a:latin typeface="ＭＳ Ｐゴシック" charset="-128"/>
                <a:ea typeface="Meiryo UI"/>
                <a:cs typeface="Meiryo UI"/>
              </a:rPr>
              <a:t>・</a:t>
            </a:r>
            <a:r>
              <a:rPr lang="ja-JP" altLang="en-US" sz="1100" dirty="0">
                <a:solidFill>
                  <a:srgbClr val="000000"/>
                </a:solidFill>
                <a:latin typeface="ＭＳ Ｐゴシック" charset="-128"/>
                <a:ea typeface="Meiryo UI"/>
                <a:cs typeface="Meiryo UI"/>
              </a:rPr>
              <a:t>個⼈・中⼩事業者にとっての起業の契機・学習の場の</a:t>
            </a:r>
            <a:r>
              <a:rPr lang="ja-JP" altLang="en-US" sz="1100" dirty="0" smtClean="0">
                <a:solidFill>
                  <a:srgbClr val="000000"/>
                </a:solidFill>
                <a:latin typeface="ＭＳ Ｐゴシック" charset="-128"/>
                <a:ea typeface="Meiryo UI"/>
                <a:cs typeface="Meiryo UI"/>
              </a:rPr>
              <a:t>提供</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・個⼈の新たな楽しみ、⽣きがい、コミュニティの発⾒と個⼈・中⼩</a:t>
            </a:r>
            <a:r>
              <a:rPr lang="ja-JP" altLang="en-US" sz="1100" dirty="0" smtClean="0">
                <a:solidFill>
                  <a:srgbClr val="000000"/>
                </a:solidFill>
                <a:latin typeface="ＭＳ Ｐゴシック" charset="-128"/>
                <a:ea typeface="Meiryo UI"/>
                <a:cs typeface="Meiryo UI"/>
              </a:rPr>
              <a:t>事業</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a:t>
            </a:r>
            <a:r>
              <a:rPr lang="ja-JP" altLang="en-US" sz="1100" dirty="0" smtClean="0">
                <a:solidFill>
                  <a:srgbClr val="000000"/>
                </a:solidFill>
                <a:latin typeface="ＭＳ Ｐゴシック" charset="-128"/>
                <a:ea typeface="Meiryo UI"/>
                <a:cs typeface="Meiryo UI"/>
              </a:rPr>
              <a:t>　者・ベンチャー</a:t>
            </a:r>
            <a:r>
              <a:rPr lang="ja-JP" altLang="en-US" sz="1100" dirty="0">
                <a:solidFill>
                  <a:srgbClr val="000000"/>
                </a:solidFill>
                <a:latin typeface="ＭＳ Ｐゴシック" charset="-128"/>
                <a:ea typeface="Meiryo UI"/>
                <a:cs typeface="Meiryo UI"/>
              </a:rPr>
              <a:t>企業</a:t>
            </a:r>
            <a:r>
              <a:rPr lang="ja-JP" altLang="en-US" sz="1100" dirty="0" smtClean="0">
                <a:solidFill>
                  <a:srgbClr val="000000"/>
                </a:solidFill>
                <a:latin typeface="ＭＳ Ｐゴシック" charset="-128"/>
                <a:ea typeface="Meiryo UI"/>
                <a:cs typeface="Meiryo UI"/>
              </a:rPr>
              <a:t>のモチベーション</a:t>
            </a:r>
            <a:r>
              <a:rPr lang="ja-JP" altLang="en-US" sz="1100" dirty="0">
                <a:solidFill>
                  <a:srgbClr val="000000"/>
                </a:solidFill>
                <a:latin typeface="ＭＳ Ｐゴシック" charset="-128"/>
                <a:ea typeface="Meiryo UI"/>
                <a:cs typeface="Meiryo UI"/>
              </a:rPr>
              <a:t>向上</a:t>
            </a:r>
            <a:endParaRPr lang="en-US" altLang="ja-JP" sz="1100" dirty="0" smtClean="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　・</a:t>
            </a:r>
            <a:r>
              <a:rPr lang="ja-JP" altLang="en-US" sz="1100" dirty="0">
                <a:solidFill>
                  <a:srgbClr val="000000"/>
                </a:solidFill>
                <a:latin typeface="ＭＳ Ｐゴシック" charset="-128"/>
                <a:ea typeface="Meiryo UI"/>
                <a:cs typeface="Meiryo UI"/>
              </a:rPr>
              <a:t>地域の活性化、被災地⽀</a:t>
            </a:r>
            <a:r>
              <a:rPr lang="ja-JP" altLang="en-US" sz="1100" dirty="0" smtClean="0">
                <a:solidFill>
                  <a:srgbClr val="000000"/>
                </a:solidFill>
                <a:latin typeface="ＭＳ Ｐゴシック" charset="-128"/>
                <a:ea typeface="Meiryo UI"/>
                <a:cs typeface="Meiryo UI"/>
              </a:rPr>
              <a:t>援　など</a:t>
            </a:r>
            <a:endParaRPr lang="en-US" altLang="ja-JP" sz="11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smtClean="0">
              <a:solidFill>
                <a:srgbClr val="000000"/>
              </a:solidFill>
              <a:latin typeface="ＭＳ Ｐゴシック" charset="-128"/>
              <a:ea typeface="Meiryo UI"/>
              <a:cs typeface="Meiryo UI"/>
            </a:endParaRPr>
          </a:p>
          <a:p>
            <a:endParaRPr lang="en-US" altLang="ja-JP" sz="1000" dirty="0">
              <a:solidFill>
                <a:srgbClr val="000000"/>
              </a:solidFill>
              <a:latin typeface="ＭＳ Ｐゴシック" charset="-128"/>
              <a:ea typeface="Meiryo UI"/>
              <a:cs typeface="Meiryo UI"/>
            </a:endParaRPr>
          </a:p>
          <a:p>
            <a:r>
              <a:rPr lang="ja-JP" altLang="en-US" sz="1000" dirty="0" smtClean="0">
                <a:solidFill>
                  <a:srgbClr val="000000"/>
                </a:solidFill>
                <a:latin typeface="ＭＳ Ｐゴシック" charset="-128"/>
                <a:ea typeface="Meiryo UI"/>
                <a:cs typeface="Meiryo UI"/>
              </a:rPr>
              <a:t> </a:t>
            </a:r>
            <a:endParaRPr lang="en-US" altLang="ja-JP" sz="1000" dirty="0">
              <a:solidFill>
                <a:srgbClr val="000000"/>
              </a:solidFill>
              <a:latin typeface="ＭＳ Ｐゴシック" charset="-128"/>
              <a:ea typeface="Meiryo UI"/>
              <a:cs typeface="Meiryo UI"/>
            </a:endParaRPr>
          </a:p>
          <a:p>
            <a:r>
              <a:rPr lang="ja-JP" altLang="en-US" sz="1000" dirty="0" smtClean="0">
                <a:solidFill>
                  <a:srgbClr val="000000"/>
                </a:solidFill>
                <a:latin typeface="ＭＳ Ｐゴシック" charset="-128"/>
                <a:ea typeface="Meiryo UI"/>
                <a:cs typeface="Meiryo UI"/>
              </a:rPr>
              <a:t>　</a:t>
            </a:r>
            <a:endParaRPr lang="en-US" altLang="ja-JP" sz="1000" dirty="0">
              <a:solidFill>
                <a:srgbClr val="000000"/>
              </a:solidFill>
              <a:latin typeface="ＭＳ Ｐゴシック" charset="-128"/>
              <a:ea typeface="Meiryo UI"/>
              <a:cs typeface="Meiryo UI"/>
            </a:endParaRPr>
          </a:p>
          <a:p>
            <a:endParaRPr lang="ja-JP" altLang="en-US" sz="900" dirty="0">
              <a:solidFill>
                <a:srgbClr val="000000"/>
              </a:solidFill>
              <a:latin typeface="ＭＳ Ｐゴシック" charset="-128"/>
              <a:ea typeface="Meiryo UI"/>
              <a:cs typeface="Meiryo UI"/>
            </a:endParaRPr>
          </a:p>
        </p:txBody>
      </p:sp>
      <p:sp>
        <p:nvSpPr>
          <p:cNvPr id="18" name="テキスト ボックス 8"/>
          <p:cNvSpPr txBox="1">
            <a:spLocks noChangeArrowheads="1"/>
          </p:cNvSpPr>
          <p:nvPr/>
        </p:nvSpPr>
        <p:spPr bwMode="auto">
          <a:xfrm>
            <a:off x="4509975" y="862789"/>
            <a:ext cx="4423608" cy="7140416"/>
          </a:xfrm>
          <a:prstGeom prst="rect">
            <a:avLst/>
          </a:prstGeom>
          <a:noFill/>
          <a:ln w="9525">
            <a:noFill/>
            <a:miter lim="800000"/>
            <a:headEnd/>
            <a:tailEnd/>
          </a:ln>
        </p:spPr>
        <p:txBody>
          <a:bodyPr wrap="square">
            <a:spAutoFit/>
          </a:bodyPr>
          <a:lstStyle/>
          <a:p>
            <a:r>
              <a:rPr lang="ja-JP" altLang="en-US" sz="1000" dirty="0" smtClean="0"/>
              <a:t> </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休眠預金等交付金に係る資金の活用に関する基本方針」（案</a:t>
            </a:r>
            <a:r>
              <a:rPr lang="ja-JP" altLang="en-US" sz="1000" dirty="0" smtClean="0">
                <a:latin typeface="Meiryo UI" panose="020B0604030504040204" pitchFamily="50" charset="-128"/>
                <a:ea typeface="Meiryo UI" panose="020B0604030504040204" pitchFamily="50" charset="-128"/>
              </a:rPr>
              <a:t>）より</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現在、</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休眠</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預金等活用審</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議会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で検討中（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春頃の策定をめざす）</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休眠預金等に係る資金を民間公益活動に活用する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意義</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・法により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、預金者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等に払い戻す努力を尽くした上で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、残余の額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について民間公</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活動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を促進するために活用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。それに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による公共の福祉の増進効果に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じた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効果が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得られ、社会全体へのより大きな波及が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期待される。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◆休眠預金等に係る資金の活用の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①休眠預金等に係る資金の活用対象事業による社会の諸課題の解決</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②将来的には、「社会の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諸課題解決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のための自律的かつ持続的な仕組み」の構築</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休眠預金等に係る資金の活用に当たっての基本</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原則</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国民</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還元　②自助</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共助　③持続可能性　④透明性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・説明</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責任</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⑤公正性　⑥多様性　⑦革新性　⑧成果最大化　⑨民間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主導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◆指定活用団体、資金分配団体及び民間公益活動を行う団体の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a:t>
            </a:r>
            <a:r>
              <a:rPr lang="ja-JP" altLang="en-US" sz="1000" b="1" u="sng" dirty="0">
                <a:latin typeface="Meiryo UI" panose="020B0604030504040204" pitchFamily="50" charset="-128"/>
                <a:ea typeface="Meiryo UI" panose="020B0604030504040204" pitchFamily="50" charset="-128"/>
                <a:cs typeface="Meiryo UI" panose="020B0604030504040204" pitchFamily="50" charset="-128"/>
              </a:rPr>
              <a:t>指定活用団体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は、休眠預金等に係る資金の分配・管理等の法で規定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役割</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にとどまらず、民間公益活動の好事例を積極的に創出・共有し、展開・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発展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させる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ことで、社会の諸課題の解決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の自律的・持続的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な仕組みの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構築を促進。</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a:t>
            </a:r>
            <a:r>
              <a:rPr lang="ja-JP" altLang="en-US" sz="1000" b="1" u="sng" dirty="0">
                <a:latin typeface="Meiryo UI" panose="020B0604030504040204" pitchFamily="50" charset="-128"/>
                <a:ea typeface="Meiryo UI" panose="020B0604030504040204" pitchFamily="50" charset="-128"/>
                <a:cs typeface="Meiryo UI" panose="020B0604030504040204" pitchFamily="50" charset="-128"/>
              </a:rPr>
              <a:t>資金分配団体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は、「包括的な支援プログラム」を企画・設計し、民間公益活動</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行う</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団体に対して資金支援を行うという法で規定された役割にとどまらず、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革新的</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手法による資金の助成等や経営支援・人材支援等の非資金的支援を必要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応じ</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伴走型で実施</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a:t>
            </a:r>
            <a:r>
              <a:rPr lang="ja-JP" altLang="en-US" sz="1000" b="1" u="sng" dirty="0">
                <a:latin typeface="Meiryo UI" panose="020B0604030504040204" pitchFamily="50" charset="-128"/>
                <a:ea typeface="Meiryo UI" panose="020B0604030504040204" pitchFamily="50" charset="-128"/>
                <a:cs typeface="Meiryo UI" panose="020B0604030504040204" pitchFamily="50" charset="-128"/>
              </a:rPr>
              <a:t>民間公益活動を行う団体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事業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の実施により社会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諸課題を解決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するだけ</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でなく、</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課題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可視化する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現場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のニーズ等を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資金分配</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団体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フィードバック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本制度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の改善につなげて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ことも期待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t>	</a:t>
            </a:r>
          </a:p>
        </p:txBody>
      </p:sp>
      <p:sp>
        <p:nvSpPr>
          <p:cNvPr id="13" name="正方形/長方形 12"/>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14" name="正方形/長方形 13"/>
          <p:cNvSpPr/>
          <p:nvPr/>
        </p:nvSpPr>
        <p:spPr>
          <a:xfrm>
            <a:off x="4533238" y="538987"/>
            <a:ext cx="4462371"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休眠預金制度の構築に向けた取組み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25"/>
          <p:cNvSpPr>
            <a:spLocks noChangeArrowheads="1"/>
          </p:cNvSpPr>
          <p:nvPr/>
        </p:nvSpPr>
        <p:spPr bwMode="auto">
          <a:xfrm>
            <a:off x="1364370" y="6487818"/>
            <a:ext cx="2160588" cy="188912"/>
          </a:xfrm>
          <a:prstGeom prst="flowChartProcess">
            <a:avLst/>
          </a:prstGeom>
          <a:noFill/>
          <a:ln w="9525">
            <a:noFill/>
            <a:miter lim="800000"/>
            <a:headEnd/>
            <a:tailEnd/>
          </a:ln>
          <a:effectLst/>
        </p:spPr>
        <p:txBody>
          <a:bodyPr wrap="none" anchor="ct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内閣府地⽅創⽣</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推進室：「ふるさと投資の手引き」より（平成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月更新）</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1621" y="3982930"/>
            <a:ext cx="2591375" cy="2656656"/>
          </a:xfrm>
          <a:prstGeom prst="rect">
            <a:avLst/>
          </a:prstGeom>
        </p:spPr>
      </p:pic>
      <p:sp>
        <p:nvSpPr>
          <p:cNvPr id="20" name="AutoShape 25"/>
          <p:cNvSpPr>
            <a:spLocks noChangeArrowheads="1"/>
          </p:cNvSpPr>
          <p:nvPr/>
        </p:nvSpPr>
        <p:spPr bwMode="auto">
          <a:xfrm>
            <a:off x="4700528" y="6015504"/>
            <a:ext cx="1868125" cy="706463"/>
          </a:xfrm>
          <a:prstGeom prst="flowChartProcess">
            <a:avLst/>
          </a:prstGeom>
          <a:noFill/>
          <a:ln w="9525">
            <a:noFill/>
            <a:miter lim="800000"/>
            <a:headEnd/>
            <a:tailEnd/>
          </a:ln>
          <a:effectLst/>
        </p:spPr>
        <p:txBody>
          <a:bodyPr wrap="none" anchor="ct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内閣府：休眠預金活用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係る法律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成立後の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p:cNvSpPr txBox="1">
            <a:spLocks/>
          </p:cNvSpPr>
          <p:nvPr/>
        </p:nvSpPr>
        <p:spPr bwMode="auto">
          <a:xfrm>
            <a:off x="8412238" y="6601818"/>
            <a:ext cx="765175" cy="365125"/>
          </a:xfrm>
          <a:prstGeom prst="rect">
            <a:avLst/>
          </a:prstGeom>
          <a:noFill/>
          <a:ln w="9525">
            <a:noFill/>
            <a:miter lim="800000"/>
            <a:headEnd/>
            <a:tailEnd/>
          </a:ln>
        </p:spPr>
        <p:txBody>
          <a:bodyPr anchor="ctr"/>
          <a:lstStyle/>
          <a:p>
            <a:pPr algn="r"/>
            <a:r>
              <a:rPr lang="en-US" altLang="ja-JP" sz="1200" dirty="0" smtClean="0">
                <a:solidFill>
                  <a:srgbClr val="898989"/>
                </a:solidFill>
                <a:latin typeface="Calibri" pitchFamily="34" charset="0"/>
              </a:rPr>
              <a:t>10</a:t>
            </a:r>
            <a:endParaRPr lang="en-US" altLang="ja-JP" sz="1200" dirty="0">
              <a:solidFill>
                <a:srgbClr val="898989"/>
              </a:solidFill>
              <a:latin typeface="Calibri" pitchFamily="34" charset="0"/>
            </a:endParaRPr>
          </a:p>
        </p:txBody>
      </p:sp>
      <p:pic>
        <p:nvPicPr>
          <p:cNvPr id="2" name="図 1"/>
          <p:cNvPicPr>
            <a:picLocks noChangeAspect="1"/>
          </p:cNvPicPr>
          <p:nvPr/>
        </p:nvPicPr>
        <p:blipFill>
          <a:blip r:embed="rId3"/>
          <a:stretch>
            <a:fillRect/>
          </a:stretch>
        </p:blipFill>
        <p:spPr>
          <a:xfrm>
            <a:off x="318770" y="3631286"/>
            <a:ext cx="4002498" cy="2856532"/>
          </a:xfrm>
          <a:prstGeom prst="rect">
            <a:avLst/>
          </a:prstGeom>
        </p:spPr>
      </p:pic>
    </p:spTree>
    <p:extLst>
      <p:ext uri="{BB962C8B-B14F-4D97-AF65-F5344CB8AC3E}">
        <p14:creationId xmlns:p14="http://schemas.microsoft.com/office/powerpoint/2010/main" val="308921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スライド番号プレースホルダー 1"/>
          <p:cNvSpPr txBox="1">
            <a:spLocks/>
          </p:cNvSpPr>
          <p:nvPr/>
        </p:nvSpPr>
        <p:spPr bwMode="auto">
          <a:xfrm>
            <a:off x="8270875" y="6448425"/>
            <a:ext cx="765175" cy="365125"/>
          </a:xfrm>
          <a:prstGeom prst="rect">
            <a:avLst/>
          </a:prstGeom>
          <a:noFill/>
          <a:ln w="9525">
            <a:noFill/>
            <a:miter lim="800000"/>
            <a:headEnd/>
            <a:tailEnd/>
          </a:ln>
        </p:spPr>
        <p:txBody>
          <a:bodyPr anchor="ctr"/>
          <a:lstStyle/>
          <a:p>
            <a:pPr algn="r"/>
            <a:fld id="{498AC4C6-DEF7-41CA-8FF8-77E3F945E134}" type="slidenum">
              <a:rPr lang="ja-JP" altLang="en-US" sz="1200">
                <a:solidFill>
                  <a:srgbClr val="898989"/>
                </a:solidFill>
                <a:latin typeface="Calibri" pitchFamily="34" charset="0"/>
              </a:rPr>
              <a:pPr algn="r"/>
              <a:t>11</a:t>
            </a:fld>
            <a:endParaRPr lang="en-US" altLang="ja-JP" sz="1200" dirty="0">
              <a:solidFill>
                <a:srgbClr val="898989"/>
              </a:solidFill>
              <a:latin typeface="Calibri" pitchFamily="34" charset="0"/>
            </a:endParaRPr>
          </a:p>
        </p:txBody>
      </p:sp>
      <p:sp>
        <p:nvSpPr>
          <p:cNvPr id="18" name="タイトル 1"/>
          <p:cNvSpPr txBox="1">
            <a:spLocks/>
          </p:cNvSpPr>
          <p:nvPr/>
        </p:nvSpPr>
        <p:spPr>
          <a:xfrm>
            <a:off x="-107950" y="463953"/>
            <a:ext cx="9144000"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大阪府・市の具体的</a:t>
            </a:r>
            <a:r>
              <a:rPr lang="ja-JP" altLang="en-US" sz="2000" b="1" dirty="0">
                <a:solidFill>
                  <a:prstClr val="black"/>
                </a:solidFill>
                <a:latin typeface="Meiryo UI" pitchFamily="50" charset="-128"/>
                <a:ea typeface="Meiryo UI" pitchFamily="50" charset="-128"/>
                <a:cs typeface="Meiryo UI" pitchFamily="50" charset="-128"/>
              </a:rPr>
              <a:t>な</a:t>
            </a:r>
            <a:r>
              <a:rPr lang="ja-JP" altLang="en-US" sz="2000" b="1" dirty="0" smtClean="0">
                <a:solidFill>
                  <a:prstClr val="black"/>
                </a:solidFill>
                <a:latin typeface="Meiryo UI" pitchFamily="50" charset="-128"/>
                <a:ea typeface="Meiryo UI" pitchFamily="50" charset="-128"/>
                <a:cs typeface="Meiryo UI" pitchFamily="50" charset="-128"/>
              </a:rPr>
              <a:t>取組み事例</a:t>
            </a:r>
            <a:r>
              <a:rPr lang="ja-JP" altLang="en-US" sz="2000" b="1" dirty="0">
                <a:solidFill>
                  <a:prstClr val="black"/>
                </a:solidFill>
                <a:latin typeface="Meiryo UI" pitchFamily="50" charset="-128"/>
                <a:ea typeface="Meiryo UI" pitchFamily="50" charset="-128"/>
                <a:cs typeface="Meiryo UI" pitchFamily="50" charset="-128"/>
              </a:rPr>
              <a:t>①</a:t>
            </a:r>
          </a:p>
        </p:txBody>
      </p:sp>
      <p:sp>
        <p:nvSpPr>
          <p:cNvPr id="11" name="正方形/長方形 10"/>
          <p:cNvSpPr/>
          <p:nvPr/>
        </p:nvSpPr>
        <p:spPr>
          <a:xfrm>
            <a:off x="4658873" y="648618"/>
            <a:ext cx="4248150" cy="4383798"/>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p:cNvSpPr/>
          <p:nvPr/>
        </p:nvSpPr>
        <p:spPr>
          <a:xfrm>
            <a:off x="201613" y="1335088"/>
            <a:ext cx="4248150" cy="5190256"/>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正方形/長方形 12"/>
          <p:cNvSpPr/>
          <p:nvPr/>
        </p:nvSpPr>
        <p:spPr>
          <a:xfrm>
            <a:off x="206061" y="1561818"/>
            <a:ext cx="4208463" cy="5847755"/>
          </a:xfrm>
          <a:prstGeom prst="rect">
            <a:avLst/>
          </a:prstGeom>
          <a:ln w="3175">
            <a:noFill/>
            <a:prstDash val="sysDot"/>
          </a:ln>
        </p:spPr>
        <p:txBody>
          <a:bodyPr lIns="72000" rIns="36000">
            <a:spAutoFit/>
          </a:bodyPr>
          <a:lstStyle/>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・大阪府では、民間企業の</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CSV</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活動との協働・コラボレーションに</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より、社会課題の解決を図る新たな公民連携のモデルを確立すべく、さまざまな企業と、「対話」と「</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の関係」で包括連携協定を締結している。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・この協定に基づき、大阪府と企業が連携・協働した活動を行い、一層の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地域の活性化及び府民サービスの向上に資することにより、個性豊かで</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魅力ある地域社会の実現をめざす。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・また、大阪府は、大学としては初めて、大阪大学と包括連携協定を締結（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H29.12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）し、人材育成・教育、産学共創・産業振興、ダイバーシティの推進など地域の発展及び活性化に向けた連携・協働を一層促進させ、地域の活性化と府民生活の向上を図る。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月には、関西大学、近畿大学とも各大学の特色や強みを活かした包括連携協定を締結している。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06061" y="1159668"/>
            <a:ext cx="4243701" cy="350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）大阪府と企業・大学等との包括連携協定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658874" y="652462"/>
            <a:ext cx="424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（２）公民連携に係る先進事例研究</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85574" y="1086336"/>
            <a:ext cx="4208463" cy="5001369"/>
          </a:xfrm>
          <a:prstGeom prst="rect">
            <a:avLst/>
          </a:prstGeom>
          <a:ln w="3175">
            <a:noFill/>
            <a:prstDash val="sysDot"/>
          </a:ln>
        </p:spPr>
        <p:txBody>
          <a:bodyPr lIns="72000" rIns="36000">
            <a:spAutoFit/>
          </a:bodyPr>
          <a:lstStyle/>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・大阪府で</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は、公と民間が</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の関係で社会課題の解決を図る</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ため</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新たな仕組みの構築に向け、海外や他の自治体等の先進事例等</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、その導入可能性を研究・</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検討している。</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・具体的には、クラウドファンディング</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やソーシャルインパクトボンドの活用</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可否</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について研究を進め、新たな行政運営のあり方</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を検討する。</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＜検討中の具体的な項目＞</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endPar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プロジェクトアイデア</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を持っている個人や企業に、不特定多数の人が</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イン</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ターネット</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を通じて資金を提供するサービス</a:t>
            </a:r>
          </a:p>
          <a:p>
            <a:pPr>
              <a:spcBef>
                <a:spcPts val="0"/>
              </a:spcBef>
              <a:defRPr/>
            </a:pP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ソーシャルインパクトボンド</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【SIB】</a:t>
            </a: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イギリス</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年に導入された資金調達の仕組み。失業や貧困など</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社会的</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課題を解決していくための活動に対して民間が投資を行うもの</a:t>
            </a:r>
          </a:p>
          <a:p>
            <a:pPr>
              <a:spcBef>
                <a:spcPts val="0"/>
              </a:spcBef>
              <a:defRPr/>
            </a:pP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コンセッション（方式）</a:t>
            </a: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高速</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道路、空港、上下水道などの料金徴収を伴う公共施設など</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ついて</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、施設の所有権を公的機関（府）に残したまま、運営は</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事</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業者が行うもの</a:t>
            </a:r>
          </a:p>
          <a:p>
            <a:pPr>
              <a:spcBef>
                <a:spcPts val="0"/>
              </a:spcBef>
              <a:defRPr/>
            </a:pP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BID【Business</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Improvement District】</a:t>
            </a: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の再生、地域の活性化に向けた事業を進めるため、地域の合意</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基礎</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に設立される都市経営組織。負担金や公共空間等の活用に</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独自</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の財源を持つ。アメリカやイギリスなどで先進的に導入されている。</a:t>
            </a: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65314" y="3861048"/>
            <a:ext cx="3615361" cy="2386137"/>
          </a:xfrm>
          <a:prstGeom prst="rect">
            <a:avLst/>
          </a:prstGeom>
        </p:spPr>
      </p:pic>
      <p:sp>
        <p:nvSpPr>
          <p:cNvPr id="17" name="正方形/長方形 16"/>
          <p:cNvSpPr/>
          <p:nvPr/>
        </p:nvSpPr>
        <p:spPr>
          <a:xfrm>
            <a:off x="4658873" y="5122086"/>
            <a:ext cx="4248150" cy="1403257"/>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4658873" y="5195518"/>
            <a:ext cx="4248152"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（３）子どもの貧困対策に係る基金創設の検討</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711260" y="5592800"/>
            <a:ext cx="4143375" cy="769441"/>
          </a:xfrm>
          <a:prstGeom prst="rect">
            <a:avLst/>
          </a:prstGeom>
          <a:ln w="3175">
            <a:noFill/>
            <a:prstDash val="sysDot"/>
          </a:ln>
        </p:spPr>
        <p:txBody>
          <a:bodyPr lIns="72000" rIns="36000">
            <a:spAutoFit/>
          </a:bodyPr>
          <a:lstStyle/>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・子どもの貧困対策に社会全体で取り組んでいくため、府民や企業等から</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の寄附の受皿として、基金の創設を検討する。（⇒</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P.8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月下旬に創設予定）</a:t>
            </a:r>
          </a:p>
          <a:p>
            <a:pPr>
              <a:defRPr/>
            </a:pP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169556" y="808025"/>
            <a:ext cx="3771528"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smtClean="0">
                <a:solidFill>
                  <a:prstClr val="black"/>
                </a:solidFill>
                <a:latin typeface="Meiryo UI" pitchFamily="50" charset="-128"/>
                <a:ea typeface="Meiryo UI" pitchFamily="50" charset="-128"/>
                <a:cs typeface="Meiryo UI" pitchFamily="50" charset="-128"/>
              </a:rPr>
              <a:t>＜大阪府＞</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24" name="Rectangle 22"/>
          <p:cNvSpPr>
            <a:spLocks noChangeArrowheads="1"/>
          </p:cNvSpPr>
          <p:nvPr/>
        </p:nvSpPr>
        <p:spPr bwMode="auto">
          <a:xfrm>
            <a:off x="561409" y="6152715"/>
            <a:ext cx="2808288" cy="407059"/>
          </a:xfrm>
          <a:prstGeom prst="rect">
            <a:avLst/>
          </a:prstGeom>
          <a:noFill/>
          <a:ln w="9525">
            <a:noFill/>
            <a:miter lim="800000"/>
            <a:headEnd/>
            <a:tailEnd/>
          </a:ln>
          <a:effectLst/>
        </p:spPr>
        <p:txBody>
          <a:bodyPr wrap="none" anchor="ctr"/>
          <a:lstStyle/>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H27.7</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月：りそな銀行</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の包括連携協定に係る締結式）</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2"/>
          <p:cNvSpPr>
            <a:spLocks noChangeArrowheads="1"/>
          </p:cNvSpPr>
          <p:nvPr/>
        </p:nvSpPr>
        <p:spPr bwMode="auto">
          <a:xfrm>
            <a:off x="-2851160" y="5252227"/>
            <a:ext cx="2808288" cy="215900"/>
          </a:xfrm>
          <a:prstGeom prst="rect">
            <a:avLst/>
          </a:prstGeom>
          <a:noFill/>
          <a:ln w="9525">
            <a:noFill/>
            <a:miter lim="800000"/>
            <a:headEnd/>
            <a:tailEnd/>
          </a:ln>
          <a:effectLst/>
        </p:spPr>
        <p:txBody>
          <a:bodyPr wrap="none" anchor="ctr"/>
          <a:lstStyle/>
          <a:p>
            <a:pPr algn="ct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5658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スライド番号プレースホルダー 1"/>
          <p:cNvSpPr txBox="1">
            <a:spLocks/>
          </p:cNvSpPr>
          <p:nvPr/>
        </p:nvSpPr>
        <p:spPr bwMode="auto">
          <a:xfrm>
            <a:off x="8359543" y="6522598"/>
            <a:ext cx="765175" cy="365125"/>
          </a:xfrm>
          <a:prstGeom prst="rect">
            <a:avLst/>
          </a:prstGeom>
          <a:noFill/>
          <a:ln w="9525">
            <a:noFill/>
            <a:miter lim="800000"/>
            <a:headEnd/>
            <a:tailEnd/>
          </a:ln>
        </p:spPr>
        <p:txBody>
          <a:bodyPr anchor="ctr"/>
          <a:lstStyle/>
          <a:p>
            <a:pPr algn="r"/>
            <a:fld id="{498AC4C6-DEF7-41CA-8FF8-77E3F945E134}" type="slidenum">
              <a:rPr lang="ja-JP" altLang="en-US" sz="1200">
                <a:solidFill>
                  <a:srgbClr val="898989"/>
                </a:solidFill>
                <a:latin typeface="Calibri" pitchFamily="34" charset="0"/>
              </a:rPr>
              <a:pPr algn="r"/>
              <a:t>12</a:t>
            </a:fld>
            <a:endParaRPr lang="en-US" altLang="ja-JP" sz="1200" dirty="0">
              <a:solidFill>
                <a:srgbClr val="898989"/>
              </a:solidFill>
              <a:latin typeface="Calibri" pitchFamily="34" charset="0"/>
            </a:endParaRPr>
          </a:p>
        </p:txBody>
      </p:sp>
      <p:sp>
        <p:nvSpPr>
          <p:cNvPr id="18" name="タイトル 1"/>
          <p:cNvSpPr txBox="1">
            <a:spLocks/>
          </p:cNvSpPr>
          <p:nvPr/>
        </p:nvSpPr>
        <p:spPr>
          <a:xfrm>
            <a:off x="0" y="476250"/>
            <a:ext cx="9144000"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大阪府・市の具体的</a:t>
            </a:r>
            <a:r>
              <a:rPr lang="ja-JP" altLang="en-US" sz="2000" b="1" dirty="0">
                <a:solidFill>
                  <a:prstClr val="black"/>
                </a:solidFill>
                <a:latin typeface="Meiryo UI" pitchFamily="50" charset="-128"/>
                <a:ea typeface="Meiryo UI" pitchFamily="50" charset="-128"/>
                <a:cs typeface="Meiryo UI" pitchFamily="50" charset="-128"/>
              </a:rPr>
              <a:t>な</a:t>
            </a:r>
            <a:r>
              <a:rPr lang="ja-JP" altLang="en-US" sz="2000" b="1" dirty="0" smtClean="0">
                <a:solidFill>
                  <a:prstClr val="black"/>
                </a:solidFill>
                <a:latin typeface="Meiryo UI" pitchFamily="50" charset="-128"/>
                <a:ea typeface="Meiryo UI" pitchFamily="50" charset="-128"/>
                <a:cs typeface="Meiryo UI" pitchFamily="50" charset="-128"/>
              </a:rPr>
              <a:t>取組み事例②</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187892" y="1344462"/>
            <a:ext cx="8768215" cy="5360698"/>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正方形/長方形 12"/>
          <p:cNvSpPr/>
          <p:nvPr/>
        </p:nvSpPr>
        <p:spPr>
          <a:xfrm>
            <a:off x="349565" y="1543024"/>
            <a:ext cx="8461629" cy="4339650"/>
          </a:xfrm>
          <a:prstGeom prst="rect">
            <a:avLst/>
          </a:prstGeom>
          <a:ln w="3175">
            <a:noFill/>
            <a:prstDash val="sysDot"/>
          </a:ln>
        </p:spPr>
        <p:txBody>
          <a:bodyPr wrap="square" lIns="72000" rIns="36000">
            <a:spAutoFit/>
          </a:bodyPr>
          <a:lstStyle/>
          <a:p>
            <a:pPr>
              <a:spcBef>
                <a:spcPts val="0"/>
              </a:spcBef>
              <a:defRPr/>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・大阪府で</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は、企業・大学のワンストップ窓口として「公民戦略連携デスク」で進めて</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きた多く</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の企業</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との</a:t>
            </a:r>
            <a:r>
              <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となる</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連携の成果や</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な連携手法について、</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企業、大学や行政関係者（府内市町村の担当者等）に</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報告し、今後のさらなる連携につなげていく</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ため、</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公民連携フォーラム</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を開催（</a:t>
            </a:r>
            <a:r>
              <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H29.3.29. H30.1.31.)</a:t>
            </a:r>
            <a:r>
              <a:rPr lang="ja-JP" altLang="en-US" sz="1200" dirty="0" err="1"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・また、府内市町村の取組みを推進するため、市町村等の職員を対象とする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公民連携フォーラム（行政機関向け）</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を開催（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H29.9.8)</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96273" y="1167983"/>
            <a:ext cx="3367615" cy="350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公民連携フォーラム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」の開催</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196273" y="809207"/>
            <a:ext cx="3771528"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smtClean="0">
                <a:solidFill>
                  <a:prstClr val="black"/>
                </a:solidFill>
                <a:latin typeface="Meiryo UI" pitchFamily="50" charset="-128"/>
                <a:ea typeface="Meiryo UI" pitchFamily="50" charset="-128"/>
                <a:cs typeface="Meiryo UI" pitchFamily="50" charset="-128"/>
              </a:rPr>
              <a:t>＜大阪府＞</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3998099"/>
            <a:ext cx="2280468" cy="1520312"/>
          </a:xfrm>
          <a:prstGeom prst="rect">
            <a:avLst/>
          </a:prstGeom>
        </p:spPr>
      </p:pic>
      <p:sp>
        <p:nvSpPr>
          <p:cNvPr id="17" name="テキスト ボックス 3"/>
          <p:cNvSpPr txBox="1">
            <a:spLocks noChangeArrowheads="1"/>
          </p:cNvSpPr>
          <p:nvPr/>
        </p:nvSpPr>
        <p:spPr bwMode="auto">
          <a:xfrm>
            <a:off x="4569451" y="2420888"/>
            <a:ext cx="4100672" cy="830997"/>
          </a:xfrm>
          <a:prstGeom prst="rect">
            <a:avLst/>
          </a:prstGeom>
          <a:noFill/>
          <a:ln w="9525">
            <a:noFill/>
            <a:prstDash val="sysDash"/>
            <a:miter lim="800000"/>
            <a:headEnd/>
            <a:tailEnd/>
          </a:ln>
        </p:spPr>
        <p:txBody>
          <a:bodyPr wrap="square">
            <a:spAutoFit/>
          </a:bodyPr>
          <a:lstStyle/>
          <a:p>
            <a:pPr>
              <a:spcBef>
                <a:spcPts val="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公民連携フォーラム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(H30.1.31</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＜内容＞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大阪府における公民連携の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各企業の取組み紹介＆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パネルディスカッション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3"/>
          <p:cNvSpPr txBox="1">
            <a:spLocks noChangeArrowheads="1"/>
          </p:cNvSpPr>
          <p:nvPr/>
        </p:nvSpPr>
        <p:spPr bwMode="auto">
          <a:xfrm>
            <a:off x="445422" y="5698811"/>
            <a:ext cx="3932967" cy="1015663"/>
          </a:xfrm>
          <a:prstGeom prst="rect">
            <a:avLst/>
          </a:prstGeom>
          <a:noFill/>
          <a:ln w="9525">
            <a:noFill/>
            <a:prstDash val="sysDash"/>
            <a:miter lim="800000"/>
            <a:headEnd/>
            <a:tailEnd/>
          </a:ln>
        </p:spPr>
        <p:txBody>
          <a:bodyPr wrap="square">
            <a:spAutoFit/>
          </a:bodyPr>
          <a:lstStyle/>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フォーラム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行政機関向け</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)(H29.9.8)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＜内容＞</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おける公民連携の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・横浜市における公民連携の取組み</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・座談会（質疑応答）</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3"/>
          <p:cNvSpPr txBox="1">
            <a:spLocks noChangeArrowheads="1"/>
          </p:cNvSpPr>
          <p:nvPr/>
        </p:nvSpPr>
        <p:spPr bwMode="auto">
          <a:xfrm>
            <a:off x="467544" y="2428439"/>
            <a:ext cx="4101907" cy="1569660"/>
          </a:xfrm>
          <a:prstGeom prst="rect">
            <a:avLst/>
          </a:prstGeom>
          <a:noFill/>
          <a:ln w="9525">
            <a:noFill/>
            <a:prstDash val="sysDash"/>
            <a:miter lim="800000"/>
            <a:headEnd/>
            <a:tailEnd/>
          </a:ln>
        </p:spPr>
        <p:txBody>
          <a:bodyPr wrap="square" lIns="72000" rIns="0">
            <a:spAutoFit/>
          </a:bodyPr>
          <a:lstStyle/>
          <a:p>
            <a:pPr>
              <a:spcBef>
                <a:spcPts val="0"/>
              </a:spcBef>
              <a:defRPr/>
            </a:pP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公民連携フォーラム</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(H29.3.29) </a:t>
            </a:r>
          </a:p>
          <a:p>
            <a:pPr>
              <a:spcBef>
                <a:spcPts val="0"/>
              </a:spcBef>
              <a:defRPr/>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＜内容＞</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大阪府における公民連携の</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各企業の取組み紹介＆</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パネルディスカッション</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はじめよう</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！公民</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公民連携の取組みをはじめたきっかけ</a:t>
            </a:r>
          </a:p>
          <a:p>
            <a:pPr>
              <a:spcBef>
                <a:spcPts val="0"/>
              </a:spcBef>
              <a:defRPr/>
            </a:pP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企業にとっての公民連携のメリット</a:t>
            </a:r>
          </a:p>
          <a:p>
            <a:pPr>
              <a:spcBef>
                <a:spcPts val="0"/>
              </a:spcBef>
              <a:defRPr/>
            </a:pP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今後の公民連携の</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展望</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3"/>
          <p:cNvSpPr txBox="1">
            <a:spLocks noChangeArrowheads="1"/>
          </p:cNvSpPr>
          <p:nvPr/>
        </p:nvSpPr>
        <p:spPr bwMode="auto">
          <a:xfrm>
            <a:off x="1598826" y="5472118"/>
            <a:ext cx="2167639" cy="246221"/>
          </a:xfrm>
          <a:prstGeom prst="rect">
            <a:avLst/>
          </a:prstGeom>
          <a:noFill/>
          <a:ln w="9525">
            <a:noFill/>
            <a:prstDash val="sysDash"/>
            <a:miter lim="800000"/>
            <a:headEnd/>
            <a:tailEnd/>
          </a:ln>
        </p:spPr>
        <p:txBody>
          <a:bodyPr wrap="square">
            <a:spAutoFit/>
          </a:bodyPr>
          <a:lstStyle/>
          <a:p>
            <a:pPr>
              <a:spcBef>
                <a:spcPts val="0"/>
              </a:spcBef>
              <a:defRPr/>
            </a:pPr>
            <a:r>
              <a:rPr lang="en-US" altLang="ja-JP" sz="10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公民連携フォーラム</a:t>
            </a:r>
            <a:r>
              <a:rPr lang="en-US" altLang="ja-JP" sz="1000" u="sng"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H29.3.29)</a:t>
            </a:r>
            <a:endParaRPr lang="en-US" altLang="ja-JP" sz="1000" u="sng"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58" y="3393320"/>
            <a:ext cx="2018774" cy="29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67" y="3356992"/>
            <a:ext cx="2043697"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3"/>
          <p:cNvSpPr txBox="1">
            <a:spLocks noChangeArrowheads="1"/>
          </p:cNvSpPr>
          <p:nvPr/>
        </p:nvSpPr>
        <p:spPr bwMode="auto">
          <a:xfrm>
            <a:off x="5273637" y="6351131"/>
            <a:ext cx="2729824" cy="246221"/>
          </a:xfrm>
          <a:prstGeom prst="rect">
            <a:avLst/>
          </a:prstGeom>
          <a:noFill/>
          <a:ln w="9525">
            <a:noFill/>
            <a:prstDash val="sysDash"/>
            <a:miter lim="800000"/>
            <a:headEnd/>
            <a:tailEnd/>
          </a:ln>
        </p:spPr>
        <p:txBody>
          <a:bodyPr wrap="square">
            <a:spAutoFit/>
          </a:bodyPr>
          <a:lstStyle/>
          <a:p>
            <a:pPr>
              <a:spcBef>
                <a:spcPts val="0"/>
              </a:spcBef>
              <a:defRPr/>
            </a:pPr>
            <a:r>
              <a:rPr lang="ja-JP" altLang="en-US" sz="10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チラシ：</a:t>
            </a:r>
            <a:r>
              <a:rPr lang="en-US" altLang="ja-JP" sz="10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公民連携フォーラム</a:t>
            </a:r>
            <a:r>
              <a:rPr lang="en-US" altLang="ja-JP" sz="1000" u="sng"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(H30.1.31</a:t>
            </a:r>
            <a:r>
              <a:rPr lang="en-US" altLang="ja-JP" sz="10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sng"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897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スライド番号プレースホルダー 1"/>
          <p:cNvSpPr txBox="1">
            <a:spLocks/>
          </p:cNvSpPr>
          <p:nvPr/>
        </p:nvSpPr>
        <p:spPr bwMode="auto">
          <a:xfrm>
            <a:off x="8270875" y="6448425"/>
            <a:ext cx="765175" cy="365125"/>
          </a:xfrm>
          <a:prstGeom prst="rect">
            <a:avLst/>
          </a:prstGeom>
          <a:noFill/>
          <a:ln w="9525">
            <a:noFill/>
            <a:miter lim="800000"/>
            <a:headEnd/>
            <a:tailEnd/>
          </a:ln>
        </p:spPr>
        <p:txBody>
          <a:bodyPr anchor="ctr"/>
          <a:lstStyle/>
          <a:p>
            <a:pPr algn="r"/>
            <a:fld id="{498AC4C6-DEF7-41CA-8FF8-77E3F945E134}" type="slidenum">
              <a:rPr lang="ja-JP" altLang="en-US" sz="1200">
                <a:solidFill>
                  <a:srgbClr val="898989"/>
                </a:solidFill>
                <a:latin typeface="Calibri" pitchFamily="34" charset="0"/>
              </a:rPr>
              <a:pPr algn="r"/>
              <a:t>13</a:t>
            </a:fld>
            <a:endParaRPr lang="en-US" altLang="ja-JP" sz="1200">
              <a:solidFill>
                <a:srgbClr val="898989"/>
              </a:solidFill>
              <a:latin typeface="Calibri" pitchFamily="34" charset="0"/>
            </a:endParaRPr>
          </a:p>
        </p:txBody>
      </p:sp>
      <p:sp>
        <p:nvSpPr>
          <p:cNvPr id="18" name="タイトル 1"/>
          <p:cNvSpPr txBox="1">
            <a:spLocks/>
          </p:cNvSpPr>
          <p:nvPr/>
        </p:nvSpPr>
        <p:spPr>
          <a:xfrm>
            <a:off x="-107950" y="461767"/>
            <a:ext cx="9144000"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大阪府・市の具体的</a:t>
            </a:r>
            <a:r>
              <a:rPr lang="ja-JP" altLang="en-US" sz="2000" b="1" dirty="0">
                <a:solidFill>
                  <a:prstClr val="black"/>
                </a:solidFill>
                <a:latin typeface="Meiryo UI" pitchFamily="50" charset="-128"/>
                <a:ea typeface="Meiryo UI" pitchFamily="50" charset="-128"/>
                <a:cs typeface="Meiryo UI" pitchFamily="50" charset="-128"/>
              </a:rPr>
              <a:t>な</a:t>
            </a:r>
            <a:r>
              <a:rPr lang="ja-JP" altLang="en-US" sz="2000" b="1" dirty="0" smtClean="0">
                <a:solidFill>
                  <a:prstClr val="black"/>
                </a:solidFill>
                <a:latin typeface="Meiryo UI" pitchFamily="50" charset="-128"/>
                <a:ea typeface="Meiryo UI" pitchFamily="50" charset="-128"/>
                <a:cs typeface="Meiryo UI" pitchFamily="50" charset="-128"/>
              </a:rPr>
              <a:t>取組み事例③</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7" name="タイトル 1"/>
          <p:cNvSpPr txBox="1">
            <a:spLocks/>
          </p:cNvSpPr>
          <p:nvPr/>
        </p:nvSpPr>
        <p:spPr>
          <a:xfrm>
            <a:off x="169556" y="808025"/>
            <a:ext cx="3771528"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smtClean="0">
                <a:solidFill>
                  <a:prstClr val="black"/>
                </a:solidFill>
                <a:latin typeface="Meiryo UI" pitchFamily="50" charset="-128"/>
                <a:ea typeface="Meiryo UI" pitchFamily="50" charset="-128"/>
                <a:cs typeface="Meiryo UI" pitchFamily="50" charset="-128"/>
              </a:rPr>
              <a:t>＜大阪市＞</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24" name="正方形/長方形 23"/>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grpSp>
        <p:nvGrpSpPr>
          <p:cNvPr id="26" name="グループ化 25"/>
          <p:cNvGrpSpPr/>
          <p:nvPr/>
        </p:nvGrpSpPr>
        <p:grpSpPr>
          <a:xfrm>
            <a:off x="185587" y="1149556"/>
            <a:ext cx="4352891" cy="3359832"/>
            <a:chOff x="4705238" y="493162"/>
            <a:chExt cx="4188251" cy="3038009"/>
          </a:xfrm>
        </p:grpSpPr>
        <p:sp>
          <p:nvSpPr>
            <p:cNvPr id="28" name="正方形/長方形 27"/>
            <p:cNvSpPr/>
            <p:nvPr/>
          </p:nvSpPr>
          <p:spPr>
            <a:xfrm>
              <a:off x="4712566" y="568168"/>
              <a:ext cx="4180923" cy="2963003"/>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4705238" y="854651"/>
              <a:ext cx="4143375" cy="1154929"/>
            </a:xfrm>
            <a:prstGeom prst="rect">
              <a:avLst/>
            </a:prstGeom>
            <a:ln w="3175">
              <a:noFill/>
              <a:prstDash val="sysDot"/>
            </a:ln>
          </p:spPr>
          <p:txBody>
            <a:bodyPr lIns="72000" rIns="36000">
              <a:spAutoFit/>
            </a:bodyPr>
            <a:lstStyle/>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では、市民、</a:t>
              </a:r>
              <a:r>
                <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kern="1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企業などのさまざまな活動主体が互いに協働し</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の主体と行政とが協働するマルチパートナーシップによる活力ある</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社会づくり</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をめざして</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・活動主体間の連携協働を進めやすい環境づくりとして、交流の場を開催</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大阪を変える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会議」や「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Code for OSAKA</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」等の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ネットワークと連携して</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、様々な地域課題を市民協働で解決する</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きっかけ</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err="1"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づ</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くり</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を行っている。</a:t>
              </a: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712566" y="493162"/>
              <a:ext cx="4170167"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）マルチパートナーシップの推進</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 name="グループ化 3"/>
          <p:cNvGrpSpPr/>
          <p:nvPr/>
        </p:nvGrpSpPr>
        <p:grpSpPr>
          <a:xfrm>
            <a:off x="185587" y="4584440"/>
            <a:ext cx="4353040" cy="2104461"/>
            <a:chOff x="165585" y="4673632"/>
            <a:chExt cx="4353040" cy="2104461"/>
          </a:xfrm>
        </p:grpSpPr>
        <p:sp>
          <p:nvSpPr>
            <p:cNvPr id="40" name="正方形/長方形 39"/>
            <p:cNvSpPr/>
            <p:nvPr/>
          </p:nvSpPr>
          <p:spPr>
            <a:xfrm>
              <a:off x="165585" y="4673632"/>
              <a:ext cx="4353040" cy="2084797"/>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186451" y="5670097"/>
              <a:ext cx="4306250" cy="1107996"/>
            </a:xfrm>
            <a:prstGeom prst="rect">
              <a:avLst/>
            </a:prstGeom>
            <a:ln w="3175">
              <a:noFill/>
              <a:prstDash val="sysDot"/>
            </a:ln>
          </p:spPr>
          <p:txBody>
            <a:bodyPr lIns="72000" rIns="36000">
              <a:spAutoFit/>
            </a:bodyPr>
            <a:lstStyle/>
            <a:p>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「大阪市市民活動総合ポータルサイト」で、市民</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活動・ボランティア活動</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に役立つ様々な情報</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を一元的に収集・発信している。</a:t>
              </a:r>
              <a:endParaRPr lang="ja-JP" altLang="en-US" sz="1100" dirty="0"/>
            </a:p>
            <a:p>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・市民活動団体や社会貢献に関心のある企業等の情報</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・市民活動に役立つ講座や助成金情報</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・ボランティア募集情報　</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・企業等の資源提供情報や企業等と市民活動団体との連携事例　等</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65585" y="4685876"/>
              <a:ext cx="4345276" cy="360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）大阪市市民活動総合ポータルサイト</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ポータルトップしおり用"/>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615" y="5117560"/>
              <a:ext cx="2718657" cy="512899"/>
            </a:xfrm>
            <a:prstGeom prst="rect">
              <a:avLst/>
            </a:prstGeom>
            <a:noFill/>
            <a:ln>
              <a:noFill/>
            </a:ln>
          </p:spPr>
        </p:pic>
      </p:grpSp>
      <p:grpSp>
        <p:nvGrpSpPr>
          <p:cNvPr id="25" name="グループ化 24"/>
          <p:cNvGrpSpPr/>
          <p:nvPr/>
        </p:nvGrpSpPr>
        <p:grpSpPr>
          <a:xfrm>
            <a:off x="458167" y="2840119"/>
            <a:ext cx="3815346" cy="1534734"/>
            <a:chOff x="569067" y="1370482"/>
            <a:chExt cx="8114382" cy="4997803"/>
          </a:xfrm>
        </p:grpSpPr>
        <p:sp>
          <p:nvSpPr>
            <p:cNvPr id="27" name="ドーナツ 26"/>
            <p:cNvSpPr/>
            <p:nvPr/>
          </p:nvSpPr>
          <p:spPr>
            <a:xfrm>
              <a:off x="1704044" y="1556792"/>
              <a:ext cx="5758934" cy="4690900"/>
            </a:xfrm>
            <a:prstGeom prst="donut">
              <a:avLst>
                <a:gd name="adj" fmla="val 4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角丸四角形 30"/>
            <p:cNvSpPr/>
            <p:nvPr/>
          </p:nvSpPr>
          <p:spPr>
            <a:xfrm>
              <a:off x="5613747" y="1370482"/>
              <a:ext cx="2125076" cy="971342"/>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5673250" y="5360174"/>
              <a:ext cx="2096630" cy="1008111"/>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1531886" y="1370482"/>
              <a:ext cx="2071940" cy="963366"/>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市民／学生</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704044" y="5395642"/>
              <a:ext cx="2112270" cy="922925"/>
            </a:xfrm>
            <a:prstGeom prst="roundRect">
              <a:avLst/>
            </a:prstGeom>
            <a:solidFill>
              <a:schemeClr val="bg1"/>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rPr>
                <a:t>Code for OSAKA</a:t>
              </a:r>
              <a:endParaRPr kumimoji="1" lang="ja-JP" altLang="en-US" sz="900" dirty="0">
                <a:solidFill>
                  <a:schemeClr val="tx1"/>
                </a:solidFill>
              </a:endParaRPr>
            </a:p>
          </p:txBody>
        </p:sp>
        <p:sp>
          <p:nvSpPr>
            <p:cNvPr id="35" name="角丸四角形 34"/>
            <p:cNvSpPr/>
            <p:nvPr/>
          </p:nvSpPr>
          <p:spPr>
            <a:xfrm>
              <a:off x="6586821" y="3205397"/>
              <a:ext cx="2096628" cy="1008112"/>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953826" y="4024482"/>
              <a:ext cx="2026551" cy="936206"/>
            </a:xfrm>
            <a:prstGeom prst="roundRect">
              <a:avLst/>
            </a:prstGeom>
            <a:solidFill>
              <a:schemeClr val="bg1"/>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変える</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人”会議</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3355963" y="3044146"/>
              <a:ext cx="2540162" cy="1493112"/>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人・モノ・コト</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資金の循環</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69067" y="2698954"/>
              <a:ext cx="2036679" cy="1012890"/>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3" name="グループ化 42"/>
          <p:cNvGrpSpPr/>
          <p:nvPr/>
        </p:nvGrpSpPr>
        <p:grpSpPr>
          <a:xfrm>
            <a:off x="4688200" y="1156998"/>
            <a:ext cx="4296428" cy="1273111"/>
            <a:chOff x="176711" y="4685876"/>
            <a:chExt cx="4296428" cy="1273111"/>
          </a:xfrm>
        </p:grpSpPr>
        <p:sp>
          <p:nvSpPr>
            <p:cNvPr id="44" name="正方形/長方形 43"/>
            <p:cNvSpPr/>
            <p:nvPr/>
          </p:nvSpPr>
          <p:spPr>
            <a:xfrm>
              <a:off x="176711" y="4687656"/>
              <a:ext cx="4296428" cy="1271331"/>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227107" y="5100959"/>
              <a:ext cx="4195636" cy="769441"/>
            </a:xfrm>
            <a:prstGeom prst="rect">
              <a:avLst/>
            </a:prstGeom>
            <a:ln w="3175">
              <a:noFill/>
              <a:prstDash val="sysDot"/>
            </a:ln>
          </p:spPr>
          <p:txBody>
            <a:bodyPr wrap="square" lIns="72000" rIns="36000">
              <a:spAutoFit/>
            </a:bodyPr>
            <a:lstStyle/>
            <a:p>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・「大阪市市民活動総合相談窓口」を設置し、市民</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活動団体や、</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市民</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や地域貢献活動に関心のある市民・企業等が活動</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を進めやすい</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よう</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、総合的な相談に応じ、必要とされる情報の提供やコーディネート</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176711" y="4685876"/>
              <a:ext cx="4296428" cy="359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）大阪市市民活動総合相談窓口</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2" name="グループ化 51"/>
          <p:cNvGrpSpPr/>
          <p:nvPr/>
        </p:nvGrpSpPr>
        <p:grpSpPr>
          <a:xfrm>
            <a:off x="4682630" y="2545240"/>
            <a:ext cx="4304043" cy="4123997"/>
            <a:chOff x="201612" y="1159668"/>
            <a:chExt cx="4304043" cy="4123997"/>
          </a:xfrm>
        </p:grpSpPr>
        <p:sp>
          <p:nvSpPr>
            <p:cNvPr id="53" name="正方形/長方形 52"/>
            <p:cNvSpPr/>
            <p:nvPr/>
          </p:nvSpPr>
          <p:spPr>
            <a:xfrm>
              <a:off x="201612" y="1335088"/>
              <a:ext cx="4304043" cy="3948577"/>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4" name="正方形/長方形 53"/>
            <p:cNvSpPr/>
            <p:nvPr/>
          </p:nvSpPr>
          <p:spPr>
            <a:xfrm>
              <a:off x="259624" y="1519050"/>
              <a:ext cx="4171163" cy="1785104"/>
            </a:xfrm>
            <a:prstGeom prst="rect">
              <a:avLst/>
            </a:prstGeom>
            <a:ln w="3175">
              <a:noFill/>
              <a:prstDash val="sysDot"/>
            </a:ln>
          </p:spPr>
          <p:txBody>
            <a:bodyPr wrap="square" lIns="72000" rIns="36000">
              <a:spAutoFit/>
            </a:bodyPr>
            <a:lstStyle/>
            <a:p>
              <a:pPr>
                <a:spcBef>
                  <a:spcPts val="0"/>
                </a:spcBef>
                <a:defRPr/>
              </a:pPr>
              <a:r>
                <a:rPr lang="ja-JP" altLang="en-US" sz="1100" dirty="0" smtClean="0"/>
                <a:t>・</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地域団体や市民活動団体の困りごとや課題に</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ついて、その解決や実現</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、第三者的な立場で「話し合いのファシリテーター」や「地域内外</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存在</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する地域資源（ヒト（人材、他の団体など）・モノ（物資など）</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カネ</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（助成・寄附金など）・情報）と団体をつなぐコーディネーター」と</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の取り組みを支援する「地域公共人材</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」を登録</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団体から</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要請</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応じて</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派遣している。</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、市内</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で市民活動や地域活動に取り組んでおられる方々に</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対して、</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地域公共人材」のスキルやノウハウを</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学</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び</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さらに地域の内外で活躍</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場</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を広げていただくことを目的として「地域公共人材養成プログラム」</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開講</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し、人材の発掘や養成を行って</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201613" y="1159668"/>
              <a:ext cx="4304042" cy="350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大阪市地域公共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5" name="図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 contrast="-40000"/>
                    </a14:imgEffect>
                  </a14:imgLayer>
                </a14:imgProps>
              </a:ext>
              <a:ext uri="{28A0092B-C50C-407E-A947-70E740481C1C}">
                <a14:useLocalDpi xmlns:a14="http://schemas.microsoft.com/office/drawing/2010/main" val="0"/>
              </a:ext>
            </a:extLst>
          </a:blip>
          <a:stretch>
            <a:fillRect/>
          </a:stretch>
        </p:blipFill>
        <p:spPr>
          <a:xfrm>
            <a:off x="5004049" y="4697629"/>
            <a:ext cx="3689190" cy="1926215"/>
          </a:xfrm>
          <a:prstGeom prst="rect">
            <a:avLst/>
          </a:prstGeom>
        </p:spPr>
      </p:pic>
      <p:sp>
        <p:nvSpPr>
          <p:cNvPr id="39" name="スライド番号プレースホルダー 1"/>
          <p:cNvSpPr txBox="1">
            <a:spLocks/>
          </p:cNvSpPr>
          <p:nvPr/>
        </p:nvSpPr>
        <p:spPr bwMode="auto">
          <a:xfrm>
            <a:off x="8439571" y="6594663"/>
            <a:ext cx="765175" cy="365125"/>
          </a:xfrm>
          <a:prstGeom prst="rect">
            <a:avLst/>
          </a:prstGeom>
          <a:noFill/>
          <a:ln w="9525">
            <a:noFill/>
            <a:miter lim="800000"/>
            <a:headEnd/>
            <a:tailEnd/>
          </a:ln>
        </p:spPr>
        <p:txBody>
          <a:bodyPr anchor="ctr"/>
          <a:lstStyle/>
          <a:p>
            <a:pPr algn="r"/>
            <a:r>
              <a:rPr lang="en-US" altLang="ja-JP" sz="1200" dirty="0" smtClean="0">
                <a:solidFill>
                  <a:srgbClr val="898989"/>
                </a:solidFill>
                <a:latin typeface="Calibri" pitchFamily="34" charset="0"/>
              </a:rPr>
              <a:t>13</a:t>
            </a:r>
            <a:endParaRPr lang="en-US" altLang="ja-JP" sz="1200" dirty="0">
              <a:solidFill>
                <a:srgbClr val="898989"/>
              </a:solidFill>
              <a:latin typeface="Calibri" pitchFamily="34" charset="0"/>
            </a:endParaRPr>
          </a:p>
        </p:txBody>
      </p:sp>
    </p:spTree>
    <p:extLst>
      <p:ext uri="{BB962C8B-B14F-4D97-AF65-F5344CB8AC3E}">
        <p14:creationId xmlns:p14="http://schemas.microsoft.com/office/powerpoint/2010/main" val="3970649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スライド番号プレースホルダー 1"/>
          <p:cNvSpPr txBox="1">
            <a:spLocks/>
          </p:cNvSpPr>
          <p:nvPr/>
        </p:nvSpPr>
        <p:spPr bwMode="auto">
          <a:xfrm>
            <a:off x="8422867" y="6508701"/>
            <a:ext cx="765175" cy="365125"/>
          </a:xfrm>
          <a:prstGeom prst="rect">
            <a:avLst/>
          </a:prstGeom>
          <a:noFill/>
          <a:ln w="9525">
            <a:noFill/>
            <a:miter lim="800000"/>
            <a:headEnd/>
            <a:tailEnd/>
          </a:ln>
        </p:spPr>
        <p:txBody>
          <a:bodyPr anchor="ctr"/>
          <a:lstStyle/>
          <a:p>
            <a:pPr algn="r"/>
            <a:r>
              <a:rPr lang="en-US" altLang="ja-JP" sz="1200" dirty="0" smtClean="0">
                <a:solidFill>
                  <a:srgbClr val="898989"/>
                </a:solidFill>
                <a:latin typeface="Calibri" pitchFamily="34" charset="0"/>
              </a:rPr>
              <a:t>14</a:t>
            </a:r>
            <a:endParaRPr lang="en-US" altLang="ja-JP" sz="1200" dirty="0">
              <a:solidFill>
                <a:srgbClr val="898989"/>
              </a:solidFill>
              <a:latin typeface="Calibri" pitchFamily="34" charset="0"/>
            </a:endParaRPr>
          </a:p>
        </p:txBody>
      </p:sp>
      <p:sp>
        <p:nvSpPr>
          <p:cNvPr id="18" name="タイトル 1"/>
          <p:cNvSpPr txBox="1">
            <a:spLocks/>
          </p:cNvSpPr>
          <p:nvPr/>
        </p:nvSpPr>
        <p:spPr>
          <a:xfrm>
            <a:off x="-126131" y="478517"/>
            <a:ext cx="9144000"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en-US" altLang="ja-JP"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大阪府・市の具体的</a:t>
            </a:r>
            <a:r>
              <a:rPr lang="ja-JP" altLang="en-US" sz="2000" b="1" dirty="0">
                <a:solidFill>
                  <a:prstClr val="black"/>
                </a:solidFill>
                <a:latin typeface="Meiryo UI" pitchFamily="50" charset="-128"/>
                <a:ea typeface="Meiryo UI" pitchFamily="50" charset="-128"/>
                <a:cs typeface="Meiryo UI" pitchFamily="50" charset="-128"/>
              </a:rPr>
              <a:t>な</a:t>
            </a:r>
            <a:r>
              <a:rPr lang="ja-JP" altLang="en-US" sz="2000" b="1" dirty="0" smtClean="0">
                <a:solidFill>
                  <a:prstClr val="black"/>
                </a:solidFill>
                <a:latin typeface="Meiryo UI" pitchFamily="50" charset="-128"/>
                <a:ea typeface="Meiryo UI" pitchFamily="50" charset="-128"/>
                <a:cs typeface="Meiryo UI" pitchFamily="50" charset="-128"/>
              </a:rPr>
              <a:t>取組み事例④</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6" name="タイトル 1"/>
          <p:cNvSpPr txBox="1">
            <a:spLocks/>
          </p:cNvSpPr>
          <p:nvPr/>
        </p:nvSpPr>
        <p:spPr>
          <a:xfrm>
            <a:off x="149441" y="831014"/>
            <a:ext cx="3771528" cy="431800"/>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smtClean="0">
                <a:solidFill>
                  <a:prstClr val="black"/>
                </a:solidFill>
                <a:latin typeface="Meiryo UI" pitchFamily="50" charset="-128"/>
                <a:ea typeface="Meiryo UI" pitchFamily="50" charset="-128"/>
                <a:cs typeface="Meiryo UI" pitchFamily="50" charset="-128"/>
              </a:rPr>
              <a:t>＜大阪市＞</a:t>
            </a:r>
            <a:endParaRPr lang="ja-JP" altLang="en-US" sz="1600" dirty="0">
              <a:solidFill>
                <a:prstClr val="black"/>
              </a:solidFill>
              <a:latin typeface="Meiryo UI" pitchFamily="50" charset="-128"/>
              <a:ea typeface="Meiryo UI" pitchFamily="50" charset="-128"/>
              <a:cs typeface="Meiryo UI" pitchFamily="50" charset="-128"/>
            </a:endParaRPr>
          </a:p>
        </p:txBody>
      </p:sp>
      <p:grpSp>
        <p:nvGrpSpPr>
          <p:cNvPr id="4" name="グループ化 3"/>
          <p:cNvGrpSpPr/>
          <p:nvPr/>
        </p:nvGrpSpPr>
        <p:grpSpPr>
          <a:xfrm>
            <a:off x="4628632" y="4567413"/>
            <a:ext cx="4296429" cy="1130889"/>
            <a:chOff x="4671442" y="5610479"/>
            <a:chExt cx="4248153" cy="1130889"/>
          </a:xfrm>
        </p:grpSpPr>
        <p:sp>
          <p:nvSpPr>
            <p:cNvPr id="19" name="正方形/長方形 18"/>
            <p:cNvSpPr/>
            <p:nvPr/>
          </p:nvSpPr>
          <p:spPr>
            <a:xfrm>
              <a:off x="4671442" y="5610479"/>
              <a:ext cx="4248150" cy="1130889"/>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a:xfrm>
              <a:off x="4671443" y="5610479"/>
              <a:ext cx="4248152"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spc="-150" dirty="0">
                  <a:latin typeface="Meiryo UI" panose="020B0604030504040204" pitchFamily="50" charset="-128"/>
                  <a:ea typeface="Meiryo UI" panose="020B0604030504040204" pitchFamily="50" charset="-128"/>
                  <a:cs typeface="Meiryo UI" panose="020B0604030504040204" pitchFamily="50" charset="-128"/>
                </a:rPr>
                <a:t>企業・地域・行政の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こども支援ネットワーク事業</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正方形/長方形 22"/>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grpSp>
        <p:nvGrpSpPr>
          <p:cNvPr id="17" name="グループ化 16"/>
          <p:cNvGrpSpPr/>
          <p:nvPr/>
        </p:nvGrpSpPr>
        <p:grpSpPr>
          <a:xfrm>
            <a:off x="149442" y="1179154"/>
            <a:ext cx="4296428" cy="5512109"/>
            <a:chOff x="4656375" y="1174739"/>
            <a:chExt cx="4249500" cy="5046925"/>
          </a:xfrm>
        </p:grpSpPr>
        <p:sp>
          <p:nvSpPr>
            <p:cNvPr id="22" name="正方形/長方形 21"/>
            <p:cNvSpPr/>
            <p:nvPr/>
          </p:nvSpPr>
          <p:spPr>
            <a:xfrm>
              <a:off x="4657725" y="1324806"/>
              <a:ext cx="4248150" cy="4896858"/>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a:xfrm>
              <a:off x="4656375" y="1174739"/>
              <a:ext cx="4249499"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（９）企業・大学等との連携</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4630522" y="493553"/>
            <a:ext cx="4300260" cy="4016209"/>
            <a:chOff x="4663886" y="1171482"/>
            <a:chExt cx="4253290" cy="3677268"/>
          </a:xfrm>
        </p:grpSpPr>
        <p:sp>
          <p:nvSpPr>
            <p:cNvPr id="27" name="正方形/長方形 26"/>
            <p:cNvSpPr/>
            <p:nvPr/>
          </p:nvSpPr>
          <p:spPr>
            <a:xfrm>
              <a:off x="4663886" y="1299899"/>
              <a:ext cx="4247630" cy="3548851"/>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4690313" y="1523497"/>
              <a:ext cx="4143375" cy="3297087"/>
            </a:xfrm>
            <a:prstGeom prst="rect">
              <a:avLst/>
            </a:prstGeom>
            <a:ln w="3175">
              <a:noFill/>
              <a:prstDash val="sysDot"/>
            </a:ln>
          </p:spPr>
          <p:txBody>
            <a:bodyPr lIns="72000" rIns="36000">
              <a:spAutoFit/>
            </a:bodyPr>
            <a:lstStyle/>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・市民や企業等からの</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区政推進基金（市民活動団体支援型</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）への</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寄附を活用して、市民</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活動団体が行う公益的な事業に対して助成</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年度助成事業数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８件</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＜基金への寄附の手法の一例＞</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市民活動のためのクリック募金</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・継続的に寄附を受け付ける仕組みとして実施している。</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インターネットユーザー</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が、市民活動総合ポータルサイト内の「</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活動のためのクリック募金」ページに掲載される協賛企業等</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バナーを</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クリック</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するたびに、1クリック</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につき3円を</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協賛</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企業等が</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イン</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ターネットユーザー</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代わって</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区政推進基金</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支援型</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寄附を</a:t>
              </a:r>
              <a:r>
                <a:rPr lang="ja-JP"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・市民活動総合ポータルサイト</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に掲載することで、市民活動</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に関心</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のある方々</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にクリック</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募金を</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知っていただき、</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市民</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活動の支援</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の輪を拡げる</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協賛</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企業数</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H29.12</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月現在）　</a:t>
              </a: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667677" y="1171482"/>
              <a:ext cx="4249499"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）寄附を活用した市民活動への助成</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正方形/長方形 30"/>
          <p:cNvSpPr/>
          <p:nvPr/>
        </p:nvSpPr>
        <p:spPr>
          <a:xfrm>
            <a:off x="245610" y="1613093"/>
            <a:ext cx="4104089" cy="430887"/>
          </a:xfrm>
          <a:prstGeom prst="rect">
            <a:avLst/>
          </a:prstGeom>
          <a:ln w="3175">
            <a:noFill/>
            <a:prstDash val="sysDot"/>
          </a:ln>
        </p:spPr>
        <p:txBody>
          <a:bodyPr wrap="square" lIns="72000" rIns="36000">
            <a:spAutoFit/>
          </a:bodyPr>
          <a:lstStyle/>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・大阪市では、企業や大学等との連携に向けた窓口を設置し、提案や</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相談を受け付けている。</a:t>
            </a: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71862" y="4409967"/>
            <a:ext cx="4146191" cy="2123658"/>
          </a:xfrm>
          <a:prstGeom prst="rect">
            <a:avLst/>
          </a:prstGeom>
          <a:ln w="3175">
            <a:noFill/>
            <a:prstDash val="sysDot"/>
          </a:ln>
        </p:spPr>
        <p:txBody>
          <a:bodyPr wrap="square" lIns="72000" rIns="36000">
            <a:spAutoFit/>
          </a:bodyPr>
          <a:lstStyle/>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連携の手法＞</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包括</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協定（各区・局）</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件（平成</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月現在）</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市民</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サービスの向上や地域活性化を推進</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するため、企業等と包括連携</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協定</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を締結し、様々な取組</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貢献企業バンク（大阪府政・地域貢献企業登録制度</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や団体等の社会貢献・地域貢献活動と大阪府・</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大阪市の施策を</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させた取組により、市民サービスの向上や地域</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活性化を推進</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大阪市市民活動総合ポータルサイトへの企業登録</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企業等が有する企業</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スペースや物品、ノウハウ等、市民活動に</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役立つ</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提供情報を掲載</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●区政推進基金（市民活動団体支援型）への寄附</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）寄附を活用した市民活動への助成　参照</a:t>
            </a: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2"/>
          <a:stretch>
            <a:fillRect/>
          </a:stretch>
        </p:blipFill>
        <p:spPr>
          <a:xfrm>
            <a:off x="299679" y="2175516"/>
            <a:ext cx="4020270" cy="2076813"/>
          </a:xfrm>
          <a:prstGeom prst="rect">
            <a:avLst/>
          </a:prstGeom>
        </p:spPr>
      </p:pic>
      <p:sp>
        <p:nvSpPr>
          <p:cNvPr id="7" name="Rectangle 4"/>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2770359"/>
            <a:ext cx="2114132" cy="1707494"/>
          </a:xfrm>
          <a:prstGeom prst="rect">
            <a:avLst/>
          </a:prstGeom>
        </p:spPr>
      </p:pic>
      <p:sp>
        <p:nvSpPr>
          <p:cNvPr id="35" name="正方形/長方形 34"/>
          <p:cNvSpPr/>
          <p:nvPr/>
        </p:nvSpPr>
        <p:spPr>
          <a:xfrm>
            <a:off x="4617037" y="5853796"/>
            <a:ext cx="4296426" cy="807038"/>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正方形/長方形 2"/>
          <p:cNvSpPr/>
          <p:nvPr/>
        </p:nvSpPr>
        <p:spPr>
          <a:xfrm>
            <a:off x="4632837" y="5733867"/>
            <a:ext cx="4256209" cy="338554"/>
          </a:xfrm>
          <a:prstGeom prst="rect">
            <a:avLst/>
          </a:prstGeom>
        </p:spPr>
        <p:txBody>
          <a:bodyPr wrap="square">
            <a:spAutoFit/>
          </a:bodyPr>
          <a:lstStyle/>
          <a:p>
            <a:pPr lvl="0">
              <a:defRPr/>
            </a:pP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こどもの貧困対策への寄附メニューの新設</a:t>
            </a:r>
            <a:endParaRPr lang="ja-JP" altLang="en-US" sz="1600" spc="-1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737515" y="6160486"/>
            <a:ext cx="4143375" cy="400110"/>
          </a:xfrm>
          <a:prstGeom prst="rect">
            <a:avLst/>
          </a:prstGeom>
          <a:ln w="3175">
            <a:noFill/>
            <a:prstDash val="sysDot"/>
          </a:ln>
        </p:spPr>
        <p:txBody>
          <a:bodyPr lIns="72000" rIns="36000">
            <a:spAutoFit/>
          </a:bodyPr>
          <a:lstStyle/>
          <a:p>
            <a:pPr>
              <a:lnSpc>
                <a:spcPts val="1200"/>
              </a:lnSpc>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・こどもの貧困対策への寄附の受皿として、大阪市ふるさと寄付金に「</a:t>
            </a:r>
            <a:r>
              <a:rPr lang="ja-JP" altLang="en-US" sz="1100" kern="100" dirty="0" err="1"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こど</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もの貧困対策の推進」のメニューを新設（平成</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　　　　</a:t>
            </a: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740283" y="4935870"/>
            <a:ext cx="4143375" cy="877163"/>
          </a:xfrm>
          <a:prstGeom prst="rect">
            <a:avLst/>
          </a:prstGeom>
          <a:ln w="3175">
            <a:noFill/>
            <a:prstDash val="sysDot"/>
          </a:ln>
        </p:spPr>
        <p:txBody>
          <a:bodyPr lIns="72000" rIns="36000">
            <a:spAutoFit/>
          </a:bodyPr>
          <a:lstStyle/>
          <a:p>
            <a:pPr>
              <a:lnSpc>
                <a:spcPts val="1200"/>
              </a:lnSpc>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・地域で子どもの貧困などの課題解決に取り組む団体等と、これらの団体</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等を支援する意向のある企業等をつなぐネットワークを構築し、地域に</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en-US"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おける取組みの活性化と地域でこどもを育む機運の醸成を図る。</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重点施策</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（子育て・教育環境の充実）</a:t>
            </a:r>
            <a:r>
              <a:rPr lang="ja-JP" altLang="en-US"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して位置付け</a:t>
            </a:r>
            <a:endParaRPr lang="en-US" altLang="ja-JP"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17035" y="5797492"/>
            <a:ext cx="429642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）こどもの貧困対策への寄附メニューの新設</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650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0" y="423742"/>
            <a:ext cx="9144000" cy="720725"/>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課題①</a:t>
            </a:r>
            <a:endParaRPr lang="en-US" altLang="ja-JP" sz="2000" b="1" dirty="0">
              <a:solidFill>
                <a:srgbClr val="000000"/>
              </a:solidFill>
              <a:latin typeface="Meiryo UI"/>
              <a:ea typeface="Meiryo UI"/>
              <a:cs typeface="Meiryo UI"/>
            </a:endParaRPr>
          </a:p>
          <a:p>
            <a:pPr>
              <a:defRPr/>
            </a:pPr>
            <a:r>
              <a:rPr lang="ja-JP" altLang="en-US" sz="2000" b="1" dirty="0">
                <a:solidFill>
                  <a:srgbClr val="000000"/>
                </a:solidFill>
                <a:latin typeface="Meiryo UI"/>
                <a:ea typeface="Meiryo UI"/>
                <a:cs typeface="Meiryo UI"/>
              </a:rPr>
              <a:t>　</a:t>
            </a:r>
            <a:r>
              <a:rPr lang="ja-JP" altLang="en-US" sz="2000" b="1" dirty="0" smtClean="0">
                <a:solidFill>
                  <a:srgbClr val="000000"/>
                </a:solidFill>
                <a:latin typeface="Meiryo UI"/>
                <a:ea typeface="Meiryo UI"/>
                <a:cs typeface="Meiryo UI"/>
              </a:rPr>
              <a:t>（世界的なフィランソロピーの高まり）</a:t>
            </a:r>
            <a:endParaRPr lang="ja-JP" altLang="en-US" sz="2000" b="1" dirty="0">
              <a:solidFill>
                <a:srgbClr val="000000"/>
              </a:solidFill>
              <a:latin typeface="Meiryo UI"/>
              <a:ea typeface="Meiryo UI"/>
              <a:cs typeface="Meiryo UI"/>
            </a:endParaRPr>
          </a:p>
        </p:txBody>
      </p:sp>
      <p:sp>
        <p:nvSpPr>
          <p:cNvPr id="15" name="正方形/長方形 14"/>
          <p:cNvSpPr/>
          <p:nvPr/>
        </p:nvSpPr>
        <p:spPr>
          <a:xfrm>
            <a:off x="179388" y="1412875"/>
            <a:ext cx="4248150" cy="3189613"/>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16" name="正方形/長方形 15"/>
          <p:cNvSpPr/>
          <p:nvPr/>
        </p:nvSpPr>
        <p:spPr>
          <a:xfrm>
            <a:off x="179388" y="1117178"/>
            <a:ext cx="4248150" cy="29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rgbClr val="FFFFFF"/>
                </a:solidFill>
                <a:latin typeface="Meiryo UI"/>
                <a:ea typeface="Meiryo UI"/>
                <a:cs typeface="Meiryo UI"/>
              </a:rPr>
              <a:t>世界的なフィランソロピーの高まり</a:t>
            </a:r>
          </a:p>
        </p:txBody>
      </p:sp>
      <p:sp>
        <p:nvSpPr>
          <p:cNvPr id="29701" name="スライド番号プレースホルダー 1"/>
          <p:cNvSpPr txBox="1">
            <a:spLocks/>
          </p:cNvSpPr>
          <p:nvPr/>
        </p:nvSpPr>
        <p:spPr bwMode="auto">
          <a:xfrm>
            <a:off x="8378825" y="6492875"/>
            <a:ext cx="765175" cy="365125"/>
          </a:xfrm>
          <a:prstGeom prst="rect">
            <a:avLst/>
          </a:prstGeom>
          <a:noFill/>
          <a:ln w="9525">
            <a:noFill/>
            <a:miter lim="800000"/>
            <a:headEnd/>
            <a:tailEnd/>
          </a:ln>
        </p:spPr>
        <p:txBody>
          <a:bodyPr anchor="ctr"/>
          <a:lstStyle/>
          <a:p>
            <a:pPr algn="r"/>
            <a:fld id="{F844AFE0-0D4A-4B05-93E2-3143CDF845E3}" type="slidenum">
              <a:rPr lang="ja-JP" altLang="en-US" sz="1300">
                <a:solidFill>
                  <a:srgbClr val="898989"/>
                </a:solidFill>
                <a:latin typeface="Calibri" pitchFamily="34" charset="0"/>
              </a:rPr>
              <a:pPr algn="r"/>
              <a:t>2</a:t>
            </a:fld>
            <a:endParaRPr lang="en-US" altLang="ja-JP" sz="1300" dirty="0">
              <a:solidFill>
                <a:srgbClr val="898989"/>
              </a:solidFill>
              <a:latin typeface="Calibri" pitchFamily="34" charset="0"/>
            </a:endParaRPr>
          </a:p>
        </p:txBody>
      </p:sp>
      <p:sp>
        <p:nvSpPr>
          <p:cNvPr id="24" name="テキスト ボックス 8"/>
          <p:cNvSpPr txBox="1">
            <a:spLocks noChangeArrowheads="1"/>
          </p:cNvSpPr>
          <p:nvPr/>
        </p:nvSpPr>
        <p:spPr bwMode="auto">
          <a:xfrm>
            <a:off x="191055" y="1408505"/>
            <a:ext cx="3925887" cy="261610"/>
          </a:xfrm>
          <a:prstGeom prst="rect">
            <a:avLst/>
          </a:prstGeom>
          <a:noFill/>
          <a:ln>
            <a:noFill/>
          </a:ln>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アメリカに</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おける寄付総額</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1976</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04" name="正方形/長方形 20"/>
          <p:cNvSpPr>
            <a:spLocks noChangeArrowheads="1"/>
          </p:cNvSpPr>
          <p:nvPr/>
        </p:nvSpPr>
        <p:spPr bwMode="auto">
          <a:xfrm>
            <a:off x="276492" y="3968368"/>
            <a:ext cx="4056863" cy="562324"/>
          </a:xfrm>
          <a:prstGeom prst="rect">
            <a:avLst/>
          </a:prstGeom>
          <a:solidFill>
            <a:schemeClr val="bg1"/>
          </a:solidFill>
          <a:ln w="9525" algn="ctr">
            <a:solidFill>
              <a:schemeClr val="tx1"/>
            </a:solidFill>
            <a:miter lim="800000"/>
            <a:headEnd/>
            <a:tailEnd/>
          </a:ln>
        </p:spPr>
        <p:txBody>
          <a:bodyPr lIns="72000" rIns="72000" anchor="ctr"/>
          <a:lstStyle/>
          <a:p>
            <a:r>
              <a:rPr lang="ja-JP" altLang="en-US" sz="1050" dirty="0" smtClean="0">
                <a:solidFill>
                  <a:srgbClr val="000000"/>
                </a:solidFill>
                <a:latin typeface="Meiryo UI"/>
                <a:ea typeface="Meiryo UI"/>
                <a:cs typeface="Meiryo UI"/>
              </a:rPr>
              <a:t>○</a:t>
            </a:r>
            <a:r>
              <a:rPr lang="ja-JP" altLang="en-US" sz="1050" dirty="0">
                <a:solidFill>
                  <a:srgbClr val="000000"/>
                </a:solidFill>
                <a:latin typeface="Meiryo UI"/>
                <a:ea typeface="Meiryo UI"/>
                <a:cs typeface="Meiryo UI"/>
              </a:rPr>
              <a:t>寄付を表明した富豪・・・マーク・ザッカーバーグ氏（</a:t>
            </a:r>
            <a:r>
              <a:rPr lang="en-US" altLang="ja-JP" sz="1050" dirty="0">
                <a:solidFill>
                  <a:srgbClr val="000000"/>
                </a:solidFill>
                <a:latin typeface="Meiryo UI"/>
                <a:ea typeface="Meiryo UI"/>
                <a:cs typeface="Meiryo UI"/>
              </a:rPr>
              <a:t>Facebook CEO</a:t>
            </a:r>
            <a:r>
              <a:rPr lang="ja-JP" altLang="en-US" sz="1050" dirty="0">
                <a:solidFill>
                  <a:srgbClr val="000000"/>
                </a:solidFill>
                <a:latin typeface="Meiryo UI"/>
                <a:ea typeface="Meiryo UI"/>
                <a:cs typeface="Meiryo UI"/>
              </a:rPr>
              <a:t>）</a:t>
            </a:r>
            <a:endParaRPr lang="en-US" altLang="ja-JP" sz="1050" dirty="0">
              <a:solidFill>
                <a:srgbClr val="000000"/>
              </a:solidFill>
              <a:latin typeface="Meiryo UI"/>
              <a:ea typeface="Meiryo UI"/>
              <a:cs typeface="Meiryo UI"/>
            </a:endParaRPr>
          </a:p>
          <a:p>
            <a:r>
              <a:rPr lang="ja-JP" altLang="en-US" sz="1050" dirty="0">
                <a:solidFill>
                  <a:srgbClr val="000000"/>
                </a:solidFill>
                <a:latin typeface="Meiryo UI"/>
                <a:ea typeface="Meiryo UI"/>
                <a:cs typeface="Meiryo UI"/>
              </a:rPr>
              <a:t>　　　　　　　　　　　　　　　　ビル・ゲイツ氏（</a:t>
            </a:r>
            <a:r>
              <a:rPr lang="en-US" altLang="ja-JP" sz="1050" dirty="0">
                <a:solidFill>
                  <a:srgbClr val="000000"/>
                </a:solidFill>
                <a:latin typeface="Meiryo UI"/>
                <a:ea typeface="Meiryo UI"/>
                <a:cs typeface="Meiryo UI"/>
              </a:rPr>
              <a:t>Microsoft</a:t>
            </a:r>
            <a:r>
              <a:rPr lang="ja-JP" altLang="en-US" sz="1050" dirty="0">
                <a:solidFill>
                  <a:srgbClr val="000000"/>
                </a:solidFill>
                <a:latin typeface="Meiryo UI"/>
                <a:ea typeface="Meiryo UI"/>
                <a:cs typeface="Meiryo UI"/>
              </a:rPr>
              <a:t>元会長）</a:t>
            </a:r>
            <a:endParaRPr lang="en-US" altLang="ja-JP" sz="1050" dirty="0">
              <a:solidFill>
                <a:srgbClr val="000000"/>
              </a:solidFill>
              <a:latin typeface="Meiryo UI"/>
              <a:ea typeface="Meiryo UI"/>
              <a:cs typeface="Meiryo UI"/>
            </a:endParaRPr>
          </a:p>
          <a:p>
            <a:r>
              <a:rPr lang="ja-JP" altLang="en-US" sz="1050" dirty="0">
                <a:solidFill>
                  <a:srgbClr val="000000"/>
                </a:solidFill>
                <a:latin typeface="Meiryo UI"/>
                <a:ea typeface="Meiryo UI"/>
                <a:cs typeface="Meiryo UI"/>
              </a:rPr>
              <a:t>　　　　　　　　　　　　　　　　ウォーレン・バフェット氏（投資家）　　など</a:t>
            </a:r>
            <a:endParaRPr lang="en-US" altLang="ja-JP" sz="1050" dirty="0">
              <a:solidFill>
                <a:srgbClr val="000000"/>
              </a:solidFill>
              <a:latin typeface="Meiryo UI"/>
              <a:ea typeface="Meiryo UI"/>
              <a:cs typeface="Meiryo UI"/>
            </a:endParaRPr>
          </a:p>
        </p:txBody>
      </p:sp>
      <p:sp>
        <p:nvSpPr>
          <p:cNvPr id="29705" name="テキスト ボックス 23"/>
          <p:cNvSpPr txBox="1">
            <a:spLocks noChangeArrowheads="1"/>
          </p:cNvSpPr>
          <p:nvPr/>
        </p:nvSpPr>
        <p:spPr bwMode="auto">
          <a:xfrm>
            <a:off x="810311" y="3731129"/>
            <a:ext cx="4185254" cy="230832"/>
          </a:xfrm>
          <a:prstGeom prst="rect">
            <a:avLst/>
          </a:prstGeom>
          <a:noFill/>
          <a:ln w="9525">
            <a:noFill/>
            <a:miter lim="800000"/>
            <a:headEnd/>
            <a:tailEnd/>
          </a:ln>
        </p:spPr>
        <p:txBody>
          <a:bodyPr wrap="square">
            <a:spAutoFit/>
          </a:bodyPr>
          <a:lstStyle/>
          <a:p>
            <a:r>
              <a:rPr lang="ja-JP" altLang="en-US" sz="900" dirty="0">
                <a:solidFill>
                  <a:srgbClr val="000000"/>
                </a:solidFill>
                <a:latin typeface="Meiryo UI"/>
                <a:ea typeface="Meiryo UI"/>
                <a:cs typeface="Meiryo UI"/>
              </a:rPr>
              <a:t>出典</a:t>
            </a:r>
            <a:r>
              <a:rPr lang="ja-JP" altLang="en-US" sz="900" dirty="0" smtClean="0">
                <a:solidFill>
                  <a:srgbClr val="000000"/>
                </a:solidFill>
                <a:latin typeface="Meiryo UI"/>
                <a:ea typeface="Meiryo UI"/>
                <a:cs typeface="Meiryo UI"/>
              </a:rPr>
              <a:t>：「ギビング</a:t>
            </a:r>
            <a:r>
              <a:rPr lang="en-US" altLang="ja-JP" sz="900" dirty="0" smtClean="0">
                <a:solidFill>
                  <a:srgbClr val="000000"/>
                </a:solidFill>
                <a:latin typeface="Meiryo UI"/>
                <a:ea typeface="Meiryo UI"/>
                <a:cs typeface="Meiryo UI"/>
              </a:rPr>
              <a:t>USA 2017</a:t>
            </a:r>
            <a:r>
              <a:rPr lang="ja-JP" altLang="en-US" sz="900" dirty="0" smtClean="0">
                <a:solidFill>
                  <a:srgbClr val="000000"/>
                </a:solidFill>
                <a:latin typeface="Meiryo UI"/>
                <a:ea typeface="Meiryo UI"/>
                <a:cs typeface="Meiryo UI"/>
              </a:rPr>
              <a:t>」（アメリカの寄附白書）より</a:t>
            </a:r>
            <a:endParaRPr lang="ja-JP" altLang="en-US" sz="900" dirty="0">
              <a:solidFill>
                <a:srgbClr val="000000"/>
              </a:solidFill>
              <a:latin typeface="Meiryo UI"/>
              <a:ea typeface="Meiryo UI"/>
              <a:cs typeface="Meiryo UI"/>
            </a:endParaRPr>
          </a:p>
        </p:txBody>
      </p:sp>
      <p:sp>
        <p:nvSpPr>
          <p:cNvPr id="3" name="正方形/長方形 14"/>
          <p:cNvSpPr/>
          <p:nvPr/>
        </p:nvSpPr>
        <p:spPr>
          <a:xfrm>
            <a:off x="179388" y="4869160"/>
            <a:ext cx="8758235" cy="1951037"/>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2" name="正方形/長方形 15"/>
          <p:cNvSpPr/>
          <p:nvPr/>
        </p:nvSpPr>
        <p:spPr>
          <a:xfrm>
            <a:off x="179388" y="4679298"/>
            <a:ext cx="3168649" cy="288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rgbClr val="FFFFFF"/>
                </a:solidFill>
                <a:latin typeface="Meiryo UI"/>
                <a:ea typeface="Meiryo UI"/>
                <a:cs typeface="Meiryo UI"/>
              </a:rPr>
              <a:t>社会的企業などの広がり</a:t>
            </a:r>
          </a:p>
        </p:txBody>
      </p:sp>
      <p:sp>
        <p:nvSpPr>
          <p:cNvPr id="4" name="正方形/長方形 14"/>
          <p:cNvSpPr/>
          <p:nvPr/>
        </p:nvSpPr>
        <p:spPr>
          <a:xfrm>
            <a:off x="4572000" y="1519941"/>
            <a:ext cx="4365625" cy="3241675"/>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5" name="正方形/長方形 15"/>
          <p:cNvSpPr/>
          <p:nvPr/>
        </p:nvSpPr>
        <p:spPr>
          <a:xfrm>
            <a:off x="4575533" y="1314484"/>
            <a:ext cx="4362091" cy="278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a:solidFill>
                  <a:srgbClr val="FFFFFF"/>
                </a:solidFill>
                <a:latin typeface="Meiryo UI"/>
                <a:ea typeface="Meiryo UI"/>
                <a:cs typeface="Meiryo UI"/>
              </a:rPr>
              <a:t>世界での非営利セクターの役割の拡大</a:t>
            </a:r>
          </a:p>
        </p:txBody>
      </p:sp>
      <p:sp>
        <p:nvSpPr>
          <p:cNvPr id="29710" name="Rectangle 21"/>
          <p:cNvSpPr>
            <a:spLocks noChangeArrowheads="1"/>
          </p:cNvSpPr>
          <p:nvPr/>
        </p:nvSpPr>
        <p:spPr bwMode="auto">
          <a:xfrm>
            <a:off x="4887290" y="1661396"/>
            <a:ext cx="4105275" cy="433387"/>
          </a:xfrm>
          <a:prstGeom prst="rect">
            <a:avLst/>
          </a:prstGeom>
          <a:noFill/>
          <a:ln w="9525">
            <a:noFill/>
            <a:miter lim="800000"/>
            <a:headEnd/>
            <a:tailEnd/>
          </a:ln>
        </p:spPr>
        <p:txBody>
          <a:bodyPr wrap="none" anchor="ct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・先進国、途上国を問わず全世界的な現象として、ボランティア団体、</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民間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の非営利組織等が目ざましいペースで成長、増加しており、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行政との</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パートナーシップ</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への取組も各国で活発化している。 </a:t>
            </a:r>
          </a:p>
        </p:txBody>
      </p:sp>
      <p:sp>
        <p:nvSpPr>
          <p:cNvPr id="29711" name="Rectangle 22"/>
          <p:cNvSpPr>
            <a:spLocks noChangeArrowheads="1"/>
          </p:cNvSpPr>
          <p:nvPr/>
        </p:nvSpPr>
        <p:spPr bwMode="auto">
          <a:xfrm>
            <a:off x="395288" y="4941888"/>
            <a:ext cx="5832475" cy="433387"/>
          </a:xfrm>
          <a:prstGeom prst="rect">
            <a:avLst/>
          </a:prstGeom>
          <a:noFill/>
          <a:ln w="9525">
            <a:noFill/>
            <a:miter lim="800000"/>
            <a:headEnd/>
            <a:tailEnd/>
          </a:ln>
        </p:spPr>
        <p:txBody>
          <a:bodyPr wrap="none" anchor="ct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・社会的企業とは、社会的課題を解決するためにビジネスの手法を適用して活動する主体であり、近年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広がり</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がみられる。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latin typeface="Meiryo UI"/>
            </a:endParaRPr>
          </a:p>
        </p:txBody>
      </p:sp>
      <p:pic>
        <p:nvPicPr>
          <p:cNvPr id="29714"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5225" y="2162878"/>
            <a:ext cx="3528639" cy="1955800"/>
          </a:xfrm>
          <a:prstGeom prst="rect">
            <a:avLst/>
          </a:prstGeom>
          <a:noFill/>
          <a:ln w="9525">
            <a:noFill/>
            <a:miter lim="800000"/>
            <a:headEnd/>
            <a:tailEnd/>
          </a:ln>
          <a:effectLst/>
        </p:spPr>
      </p:pic>
      <p:sp>
        <p:nvSpPr>
          <p:cNvPr id="29716" name="Rectangle 20"/>
          <p:cNvSpPr>
            <a:spLocks noChangeArrowheads="1"/>
          </p:cNvSpPr>
          <p:nvPr/>
        </p:nvSpPr>
        <p:spPr bwMode="auto">
          <a:xfrm>
            <a:off x="4615152" y="4152016"/>
            <a:ext cx="4248784" cy="576262"/>
          </a:xfrm>
          <a:prstGeom prst="rect">
            <a:avLst/>
          </a:prstGeom>
          <a:solidFill>
            <a:schemeClr val="bg1"/>
          </a:solidFill>
          <a:ln w="9525">
            <a:solidFill>
              <a:schemeClr val="tx1"/>
            </a:solidFill>
            <a:miter lim="800000"/>
            <a:headEnd/>
            <a:tailEnd/>
          </a:ln>
          <a:effectLst/>
        </p:spPr>
        <p:txBody>
          <a:bodyPr wrap="none"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■イギリスのチャリティの数</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160,515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団体、総収入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億ポンド（</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166,631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団体、総収入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０億ポンド（</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9.</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t>）</a:t>
            </a:r>
            <a:endParaRPr lang="ja-JP" altLang="en-US" sz="1050" dirty="0"/>
          </a:p>
        </p:txBody>
      </p:sp>
      <p:sp>
        <p:nvSpPr>
          <p:cNvPr id="29718" name="Rectangle 22"/>
          <p:cNvSpPr>
            <a:spLocks noChangeArrowheads="1"/>
          </p:cNvSpPr>
          <p:nvPr/>
        </p:nvSpPr>
        <p:spPr bwMode="auto">
          <a:xfrm>
            <a:off x="810311" y="5211002"/>
            <a:ext cx="2808288" cy="215900"/>
          </a:xfrm>
          <a:prstGeom prst="rect">
            <a:avLst/>
          </a:prstGeom>
          <a:noFill/>
          <a:ln w="9525">
            <a:noFill/>
            <a:miter lim="800000"/>
            <a:headEnd/>
            <a:tailEnd/>
          </a:ln>
          <a:effec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海外における社会的企業の法制度</a:t>
            </a:r>
          </a:p>
        </p:txBody>
      </p:sp>
      <p:sp>
        <p:nvSpPr>
          <p:cNvPr id="29719" name="AutoShape 23"/>
          <p:cNvSpPr>
            <a:spLocks noChangeArrowheads="1"/>
          </p:cNvSpPr>
          <p:nvPr/>
        </p:nvSpPr>
        <p:spPr bwMode="auto">
          <a:xfrm>
            <a:off x="1134162" y="6642796"/>
            <a:ext cx="2160587" cy="188912"/>
          </a:xfrm>
          <a:prstGeom prst="flowChartProcess">
            <a:avLst/>
          </a:prstGeom>
          <a:noFill/>
          <a:ln w="9525">
            <a:noFill/>
            <a:miter lim="800000"/>
            <a:headEnd/>
            <a:tailEnd/>
          </a:ln>
          <a:effectLst/>
        </p:spPr>
        <p:txBody>
          <a:bodyPr wrap="none" anchor="ct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経済</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産業省：海外における社会的企業に関する制度等についての調査報告書（平成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214" y="5426617"/>
            <a:ext cx="4420249" cy="141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26" name="角丸四角形 25"/>
          <p:cNvSpPr/>
          <p:nvPr/>
        </p:nvSpPr>
        <p:spPr>
          <a:xfrm>
            <a:off x="4508693" y="452276"/>
            <a:ext cx="4483872" cy="790634"/>
          </a:xfrm>
          <a:prstGeom prst="roundRect">
            <a:avLst>
              <a:gd name="adj" fmla="val 10965"/>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050" b="1" dirty="0" smtClean="0">
                <a:solidFill>
                  <a:srgbClr val="1F497D">
                    <a:lumMod val="50000"/>
                  </a:srgbClr>
                </a:solidFill>
                <a:latin typeface="Meiryo UI" panose="020B0604030504040204" pitchFamily="50" charset="-128"/>
                <a:ea typeface="Meiryo UI" panose="020B0604030504040204" pitchFamily="50" charset="-128"/>
              </a:rPr>
              <a:t>※</a:t>
            </a:r>
            <a:r>
              <a:rPr lang="ja-JP" altLang="en-US" sz="1050" b="1" dirty="0" smtClean="0">
                <a:solidFill>
                  <a:srgbClr val="1F497D">
                    <a:lumMod val="50000"/>
                  </a:srgbClr>
                </a:solidFill>
                <a:latin typeface="Meiryo UI" panose="020B0604030504040204" pitchFamily="50" charset="-128"/>
                <a:ea typeface="Meiryo UI" panose="020B0604030504040204" pitchFamily="50" charset="-128"/>
              </a:rPr>
              <a:t>「フィランソロピー」とは</a:t>
            </a:r>
            <a:r>
              <a:rPr lang="en-US" altLang="ja-JP" sz="1050" b="1" dirty="0" smtClean="0">
                <a:solidFill>
                  <a:srgbClr val="1F497D">
                    <a:lumMod val="50000"/>
                  </a:srgbClr>
                </a:solidFill>
                <a:latin typeface="Meiryo UI" panose="020B0604030504040204" pitchFamily="50" charset="-128"/>
                <a:ea typeface="Meiryo UI" panose="020B0604030504040204" pitchFamily="50" charset="-128"/>
              </a:rPr>
              <a:t>…</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　語源は、ギリシャ語の「愛する」（</a:t>
            </a:r>
            <a:r>
              <a:rPr lang="en-US" altLang="ja-JP"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Phil</a:t>
            </a:r>
            <a:r>
              <a:rPr lang="en-US" altLang="ja-JP" sz="105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人間</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Anthropos</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）で「慈善活動」や　「博愛」を意味する語。</a:t>
            </a:r>
            <a:endParaRPr lang="en-US" altLang="ja-JP"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社会貢献活動</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の総称。ここでは、社会的課題解決に向けて行う寄</a:t>
            </a:r>
            <a:r>
              <a:rPr lang="ja-JP" altLang="en-US" sz="105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付</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 社会的投資等を通じた公益活動をいう。</a:t>
            </a:r>
            <a:endParaRPr lang="ja-JP" altLang="en-US" sz="1050" dirty="0">
              <a:solidFill>
                <a:srgbClr val="1F497D">
                  <a:lumMod val="50000"/>
                </a:srgbClr>
              </a:solidFill>
              <a:latin typeface="Meiryo UI" panose="020B0604030504040204" pitchFamily="50" charset="-128"/>
              <a:ea typeface="Meiryo UI" panose="020B0604030504040204" pitchFamily="50" charset="-128"/>
            </a:endParaRPr>
          </a:p>
        </p:txBody>
      </p:sp>
      <p:sp>
        <p:nvSpPr>
          <p:cNvPr id="27" name="円/楕円 26"/>
          <p:cNvSpPr/>
          <p:nvPr/>
        </p:nvSpPr>
        <p:spPr>
          <a:xfrm>
            <a:off x="7216953" y="350706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Rectangle 20"/>
          <p:cNvSpPr>
            <a:spLocks noChangeArrowheads="1"/>
          </p:cNvSpPr>
          <p:nvPr/>
        </p:nvSpPr>
        <p:spPr bwMode="auto">
          <a:xfrm>
            <a:off x="4111750" y="5372368"/>
            <a:ext cx="4752185" cy="1281337"/>
          </a:xfrm>
          <a:prstGeom prst="rect">
            <a:avLst/>
          </a:prstGeom>
          <a:solidFill>
            <a:schemeClr val="bg1"/>
          </a:solidFill>
          <a:ln w="9525">
            <a:solidFill>
              <a:schemeClr val="tx1"/>
            </a:solidFill>
            <a:miter lim="800000"/>
            <a:headEnd/>
            <a:tailEnd/>
          </a:ln>
          <a:effectLst/>
        </p:spPr>
        <p:txBody>
          <a:bodyPr wrap="none" anchor="ct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CIC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（英国）　チャリティ（英国の伝統的な慈善活動の組織）と異なり、有限責任</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会社の形態を採りつつ、緩やかな公益性判断基準に拠る。ブランドイメージが強い。</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t>B-Corp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（米国）</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社会又は環境に対して重大な好影響をもたらすこと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を目的とする営利</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事業体。活動について、信頼</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できる独立した第三者基準に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基づく報告義務を有する。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L3C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米国</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慈善又は教育</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関連活動を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するため設立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される有限</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責任法人。</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寄附、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民間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資金</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、営利目的の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出資など</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、多様な資金調達方法を認める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t> </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gGmbH</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ドイツ）　公益有限責任会社や公益企業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会社の形態を採ることが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多い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企業の事業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は、関連法令に基づき、公益活動に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寄与</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することが義務付けられる。</a:t>
            </a:r>
            <a:endParaRPr lang="ja-JP" altLang="en-US" sz="1000" dirty="0"/>
          </a:p>
        </p:txBody>
      </p:sp>
      <p:sp>
        <p:nvSpPr>
          <p:cNvPr id="30" name="Rectangle 22"/>
          <p:cNvSpPr>
            <a:spLocks noChangeArrowheads="1"/>
          </p:cNvSpPr>
          <p:nvPr/>
        </p:nvSpPr>
        <p:spPr bwMode="auto">
          <a:xfrm>
            <a:off x="5050348" y="5183155"/>
            <a:ext cx="2808288" cy="215900"/>
          </a:xfrm>
          <a:prstGeom prst="rect">
            <a:avLst/>
          </a:prstGeom>
          <a:noFill/>
          <a:ln w="9525">
            <a:noFill/>
            <a:miter lim="800000"/>
            <a:headEnd/>
            <a:tailEnd/>
          </a:ln>
          <a:effec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海外における社会的企業の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法制度（特徴など）</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492" y="1657892"/>
            <a:ext cx="4056863" cy="2075766"/>
          </a:xfrm>
          <a:prstGeom prst="rect">
            <a:avLst/>
          </a:prstGeom>
        </p:spPr>
      </p:pic>
      <p:sp>
        <p:nvSpPr>
          <p:cNvPr id="9" name="角丸四角形吹き出し 8"/>
          <p:cNvSpPr/>
          <p:nvPr/>
        </p:nvSpPr>
        <p:spPr>
          <a:xfrm>
            <a:off x="3055237" y="3045043"/>
            <a:ext cx="1296144" cy="505397"/>
          </a:xfrm>
          <a:prstGeom prst="wedgeRoundRectCallout">
            <a:avLst>
              <a:gd name="adj1" fmla="val 40830"/>
              <a:gd name="adj2" fmla="val -1881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年の寄附総額</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3,900</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8305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0" y="476251"/>
            <a:ext cx="9144000" cy="390272"/>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課題②（わが国の非営利セクターの現状）</a:t>
            </a:r>
            <a:endParaRPr lang="ja-JP" altLang="en-US" sz="2000" b="1" dirty="0">
              <a:solidFill>
                <a:srgbClr val="000000"/>
              </a:solidFill>
              <a:latin typeface="Meiryo UI"/>
              <a:ea typeface="Meiryo UI"/>
              <a:cs typeface="Meiryo UI"/>
            </a:endParaRPr>
          </a:p>
        </p:txBody>
      </p:sp>
      <p:sp>
        <p:nvSpPr>
          <p:cNvPr id="47111" name="スライド番号プレースホルダー 1"/>
          <p:cNvSpPr txBox="1">
            <a:spLocks/>
          </p:cNvSpPr>
          <p:nvPr/>
        </p:nvSpPr>
        <p:spPr bwMode="auto">
          <a:xfrm>
            <a:off x="8172450" y="6427788"/>
            <a:ext cx="765175" cy="365125"/>
          </a:xfrm>
          <a:prstGeom prst="rect">
            <a:avLst/>
          </a:prstGeom>
          <a:noFill/>
          <a:ln w="9525">
            <a:noFill/>
            <a:miter lim="800000"/>
            <a:headEnd/>
            <a:tailEnd/>
          </a:ln>
        </p:spPr>
        <p:txBody>
          <a:bodyPr anchor="ctr"/>
          <a:lstStyle/>
          <a:p>
            <a:pPr algn="r"/>
            <a:fld id="{AF79ADD6-83C3-4C56-A3E5-13779B27452A}" type="slidenum">
              <a:rPr lang="ja-JP" altLang="en-US" sz="1300">
                <a:solidFill>
                  <a:srgbClr val="898989"/>
                </a:solidFill>
                <a:latin typeface="Calibri" pitchFamily="34" charset="0"/>
              </a:rPr>
              <a:pPr algn="r"/>
              <a:t>3</a:t>
            </a:fld>
            <a:endParaRPr lang="en-US" altLang="ja-JP" sz="1300">
              <a:solidFill>
                <a:srgbClr val="898989"/>
              </a:solidFill>
              <a:latin typeface="Calibri" pitchFamily="34" charset="0"/>
            </a:endParaRPr>
          </a:p>
        </p:txBody>
      </p:sp>
      <p:sp>
        <p:nvSpPr>
          <p:cNvPr id="3" name="正方形/長方形 14"/>
          <p:cNvSpPr/>
          <p:nvPr/>
        </p:nvSpPr>
        <p:spPr>
          <a:xfrm>
            <a:off x="194385" y="1207755"/>
            <a:ext cx="4408529" cy="3229357"/>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47119" name="テキスト ボックス 8"/>
          <p:cNvSpPr txBox="1">
            <a:spLocks noChangeArrowheads="1"/>
          </p:cNvSpPr>
          <p:nvPr/>
        </p:nvSpPr>
        <p:spPr bwMode="auto">
          <a:xfrm>
            <a:off x="262376" y="1258391"/>
            <a:ext cx="4340537" cy="600164"/>
          </a:xfrm>
          <a:prstGeom prst="rect">
            <a:avLst/>
          </a:prstGeom>
          <a:noFill/>
          <a:ln w="9525">
            <a:noFill/>
            <a:miter lim="800000"/>
            <a:headEnd/>
            <a:tailEnd/>
          </a:ln>
        </p:spPr>
        <p:txBody>
          <a:bodyPr wrap="square">
            <a:spAutoFit/>
          </a:bodyPr>
          <a:lstStyle/>
          <a:p>
            <a:r>
              <a:rPr lang="ja-JP" altLang="en-US" sz="1100" dirty="0" smtClean="0">
                <a:solidFill>
                  <a:srgbClr val="000000"/>
                </a:solidFill>
                <a:latin typeface="ＭＳ Ｐゴシック" charset="-128"/>
                <a:ea typeface="Meiryo UI"/>
                <a:cs typeface="Meiryo UI"/>
              </a:rPr>
              <a:t>・わが国</a:t>
            </a:r>
            <a:r>
              <a:rPr lang="ja-JP" altLang="en-US" sz="1100" dirty="0">
                <a:solidFill>
                  <a:srgbClr val="000000"/>
                </a:solidFill>
                <a:latin typeface="ＭＳ Ｐゴシック" charset="-128"/>
                <a:ea typeface="Meiryo UI"/>
                <a:cs typeface="Meiryo UI"/>
              </a:rPr>
              <a:t>の非営利セクターの付加価値総額は</a:t>
            </a:r>
            <a:r>
              <a:rPr lang="en-US" altLang="ja-JP" sz="1100" dirty="0">
                <a:solidFill>
                  <a:srgbClr val="000000"/>
                </a:solidFill>
                <a:latin typeface="ＭＳ Ｐゴシック" charset="-128"/>
                <a:ea typeface="Meiryo UI"/>
                <a:cs typeface="Meiryo UI"/>
              </a:rPr>
              <a:t>2004</a:t>
            </a:r>
            <a:r>
              <a:rPr lang="ja-JP" altLang="en-US" sz="1100" dirty="0">
                <a:solidFill>
                  <a:srgbClr val="000000"/>
                </a:solidFill>
                <a:latin typeface="ＭＳ Ｐゴシック" charset="-128"/>
                <a:ea typeface="Meiryo UI"/>
                <a:cs typeface="Meiryo UI"/>
              </a:rPr>
              <a:t>年度に</a:t>
            </a:r>
            <a:r>
              <a:rPr lang="ja-JP" altLang="en-US" sz="1100" dirty="0" smtClean="0">
                <a:solidFill>
                  <a:srgbClr val="000000"/>
                </a:solidFill>
                <a:latin typeface="ＭＳ Ｐゴシック" charset="-128"/>
                <a:ea typeface="Meiryo UI"/>
                <a:cs typeface="Meiryo UI"/>
              </a:rPr>
              <a:t>おいて</a:t>
            </a:r>
            <a:r>
              <a:rPr lang="en-US" altLang="ja-JP" sz="1100" b="1" dirty="0" smtClean="0">
                <a:solidFill>
                  <a:srgbClr val="000000"/>
                </a:solidFill>
                <a:latin typeface="Meiryo UI" panose="020B0604030504040204" pitchFamily="50" charset="-128"/>
                <a:ea typeface="Meiryo UI" panose="020B0604030504040204" pitchFamily="50" charset="-128"/>
                <a:cs typeface="Meiryo UI"/>
              </a:rPr>
              <a:t>23. 8</a:t>
            </a:r>
            <a:r>
              <a:rPr lang="ja-JP" altLang="en-US" sz="1100" b="1" dirty="0" smtClean="0">
                <a:solidFill>
                  <a:srgbClr val="000000"/>
                </a:solidFill>
                <a:latin typeface="Meiryo UI" panose="020B0604030504040204" pitchFamily="50" charset="-128"/>
                <a:ea typeface="Meiryo UI" panose="020B0604030504040204" pitchFamily="50" charset="-128"/>
                <a:cs typeface="Meiryo UI"/>
              </a:rPr>
              <a:t>兆円</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a:endParaRPr>
          </a:p>
          <a:p>
            <a:r>
              <a:rPr lang="en-US" altLang="ja-JP" sz="1100" b="1" dirty="0">
                <a:solidFill>
                  <a:srgbClr val="000000"/>
                </a:solidFill>
                <a:latin typeface="Meiryo UI" panose="020B0604030504040204" pitchFamily="50" charset="-128"/>
                <a:ea typeface="Meiryo UI" panose="020B0604030504040204" pitchFamily="50" charset="-128"/>
                <a:cs typeface="Meiryo UI"/>
              </a:rPr>
              <a:t> </a:t>
            </a:r>
            <a:r>
              <a:rPr lang="en-US" altLang="ja-JP" sz="1100" b="1" dirty="0" smtClean="0">
                <a:solidFill>
                  <a:srgbClr val="000000"/>
                </a:solidFill>
                <a:latin typeface="Meiryo UI" panose="020B0604030504040204" pitchFamily="50" charset="-128"/>
                <a:ea typeface="Meiryo UI" panose="020B0604030504040204" pitchFamily="50" charset="-128"/>
                <a:cs typeface="Meiryo UI"/>
              </a:rPr>
              <a:t> </a:t>
            </a:r>
            <a:r>
              <a:rPr lang="ja-JP" altLang="en-US" sz="1100" dirty="0" smtClean="0">
                <a:solidFill>
                  <a:srgbClr val="000000"/>
                </a:solidFill>
                <a:latin typeface="ＭＳ Ｐゴシック" charset="-128"/>
                <a:ea typeface="Meiryo UI"/>
                <a:cs typeface="Meiryo UI"/>
              </a:rPr>
              <a:t>と推計されて</a:t>
            </a:r>
            <a:r>
              <a:rPr lang="ja-JP" altLang="en-US" sz="1100" dirty="0">
                <a:solidFill>
                  <a:srgbClr val="000000"/>
                </a:solidFill>
                <a:latin typeface="ＭＳ Ｐゴシック" charset="-128"/>
                <a:ea typeface="Meiryo UI"/>
                <a:cs typeface="Meiryo UI"/>
              </a:rPr>
              <a:t>いる。（内閣府委託調査による推計</a:t>
            </a:r>
            <a:r>
              <a:rPr lang="ja-JP" altLang="en-US" sz="1100" dirty="0" smtClean="0">
                <a:solidFill>
                  <a:srgbClr val="000000"/>
                </a:solidFill>
                <a:latin typeface="ＭＳ Ｐゴシック" charset="-128"/>
                <a:ea typeface="Meiryo UI"/>
                <a:cs typeface="Meiryo UI"/>
              </a:rPr>
              <a:t>）</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a:t>
            </a:r>
            <a:r>
              <a:rPr lang="ja-JP" altLang="en-US" sz="1100" dirty="0" smtClean="0">
                <a:solidFill>
                  <a:srgbClr val="000000"/>
                </a:solidFill>
                <a:latin typeface="ＭＳ Ｐゴシック" charset="-128"/>
                <a:ea typeface="Meiryo UI"/>
                <a:cs typeface="Meiryo UI"/>
              </a:rPr>
              <a:t>　</a:t>
            </a:r>
            <a:r>
              <a:rPr lang="en-US" altLang="ja-JP" sz="1100" dirty="0" smtClean="0">
                <a:solidFill>
                  <a:srgbClr val="000000"/>
                </a:solidFill>
                <a:latin typeface="ＭＳ Ｐゴシック" charset="-128"/>
                <a:ea typeface="Meiryo UI"/>
                <a:cs typeface="Meiryo UI"/>
              </a:rPr>
              <a:t>※</a:t>
            </a:r>
            <a:r>
              <a:rPr lang="ja-JP" altLang="en-US" sz="1100" dirty="0" smtClean="0">
                <a:solidFill>
                  <a:srgbClr val="000000"/>
                </a:solidFill>
                <a:latin typeface="ＭＳ Ｐゴシック" charset="-128"/>
                <a:ea typeface="Meiryo UI"/>
                <a:cs typeface="Meiryo UI"/>
              </a:rPr>
              <a:t>わが国</a:t>
            </a:r>
            <a:r>
              <a:rPr lang="ja-JP" altLang="en-US" sz="1100" dirty="0">
                <a:solidFill>
                  <a:srgbClr val="000000"/>
                </a:solidFill>
                <a:latin typeface="ＭＳ Ｐゴシック" charset="-128"/>
                <a:ea typeface="Meiryo UI"/>
                <a:cs typeface="Meiryo UI"/>
              </a:rPr>
              <a:t>の名目ＧＤＰ</a:t>
            </a:r>
            <a:r>
              <a:rPr lang="ja-JP" altLang="en-US" sz="1100" dirty="0" smtClean="0">
                <a:solidFill>
                  <a:srgbClr val="000000"/>
                </a:solidFill>
                <a:latin typeface="ＭＳ Ｐゴシック" charset="-128"/>
                <a:ea typeface="Meiryo UI"/>
                <a:cs typeface="Meiryo UI"/>
              </a:rPr>
              <a:t>の</a:t>
            </a:r>
            <a:r>
              <a:rPr lang="en-US" altLang="ja-JP" sz="1100" b="1" dirty="0" smtClean="0">
                <a:solidFill>
                  <a:srgbClr val="000000"/>
                </a:solidFill>
                <a:latin typeface="Meiryo UI" panose="020B0604030504040204" pitchFamily="50" charset="-128"/>
                <a:ea typeface="Meiryo UI" panose="020B0604030504040204" pitchFamily="50" charset="-128"/>
                <a:cs typeface="Meiryo UI"/>
              </a:rPr>
              <a:t>4. 8</a:t>
            </a:r>
            <a:r>
              <a:rPr lang="ja-JP" altLang="en-US" sz="1100" b="1" dirty="0" smtClean="0">
                <a:solidFill>
                  <a:srgbClr val="000000"/>
                </a:solidFill>
                <a:latin typeface="Meiryo UI" panose="020B0604030504040204" pitchFamily="50" charset="-128"/>
                <a:ea typeface="Meiryo UI" panose="020B0604030504040204" pitchFamily="50" charset="-128"/>
                <a:cs typeface="Meiryo UI"/>
              </a:rPr>
              <a:t>％</a:t>
            </a:r>
            <a:r>
              <a:rPr lang="ja-JP" altLang="en-US" sz="1100" dirty="0">
                <a:solidFill>
                  <a:srgbClr val="000000"/>
                </a:solidFill>
                <a:latin typeface="ＭＳ Ｐゴシック" charset="-128"/>
                <a:ea typeface="Meiryo UI"/>
                <a:cs typeface="Meiryo UI"/>
              </a:rPr>
              <a:t>に相当</a:t>
            </a:r>
          </a:p>
        </p:txBody>
      </p:sp>
      <p:sp>
        <p:nvSpPr>
          <p:cNvPr id="4" name="正方形/長方形 14"/>
          <p:cNvSpPr/>
          <p:nvPr/>
        </p:nvSpPr>
        <p:spPr>
          <a:xfrm>
            <a:off x="203137" y="4751378"/>
            <a:ext cx="8734488" cy="2016125"/>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2" name="正方形/長方形 15"/>
          <p:cNvSpPr/>
          <p:nvPr/>
        </p:nvSpPr>
        <p:spPr>
          <a:xfrm>
            <a:off x="203137" y="4603180"/>
            <a:ext cx="4033838"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rgbClr val="FFFFFF"/>
                </a:solidFill>
                <a:latin typeface="Meiryo UI"/>
                <a:ea typeface="Meiryo UI"/>
                <a:cs typeface="Meiryo UI"/>
              </a:rPr>
              <a:t>わが国の非営利セクター</a:t>
            </a:r>
            <a:r>
              <a:rPr lang="ja-JP" altLang="en-US" sz="1600" dirty="0" smtClean="0">
                <a:solidFill>
                  <a:srgbClr val="FFFFFF"/>
                </a:solidFill>
                <a:latin typeface="Meiryo UI"/>
                <a:ea typeface="Meiryo UI"/>
                <a:cs typeface="Meiryo UI"/>
              </a:rPr>
              <a:t>（③東京</a:t>
            </a:r>
            <a:r>
              <a:rPr lang="ja-JP" altLang="en-US" sz="1600" dirty="0">
                <a:solidFill>
                  <a:srgbClr val="FFFFFF"/>
                </a:solidFill>
                <a:latin typeface="Meiryo UI"/>
                <a:ea typeface="Meiryo UI"/>
                <a:cs typeface="Meiryo UI"/>
              </a:rPr>
              <a:t>一極集中）</a:t>
            </a:r>
          </a:p>
        </p:txBody>
      </p:sp>
      <p:sp>
        <p:nvSpPr>
          <p:cNvPr id="47122" name="テキスト ボックス 8"/>
          <p:cNvSpPr txBox="1">
            <a:spLocks noChangeArrowheads="1"/>
          </p:cNvSpPr>
          <p:nvPr/>
        </p:nvSpPr>
        <p:spPr bwMode="auto">
          <a:xfrm>
            <a:off x="468313" y="4941888"/>
            <a:ext cx="7488237" cy="261610"/>
          </a:xfrm>
          <a:prstGeom prst="rect">
            <a:avLst/>
          </a:prstGeom>
          <a:noFill/>
          <a:ln w="9525">
            <a:noFill/>
            <a:miter lim="800000"/>
            <a:headEnd/>
            <a:tailEnd/>
          </a:ln>
        </p:spPr>
        <p:txBody>
          <a:bodyPr>
            <a:spAutoFit/>
          </a:bodyPr>
          <a:lstStyle/>
          <a:p>
            <a:r>
              <a:rPr lang="ja-JP" altLang="en-US" sz="1100" dirty="0">
                <a:solidFill>
                  <a:srgbClr val="000000"/>
                </a:solidFill>
                <a:latin typeface="ＭＳ Ｐゴシック" charset="-128"/>
                <a:ea typeface="Meiryo UI"/>
                <a:cs typeface="Meiryo UI"/>
              </a:rPr>
              <a:t>非営利セクターにおいても東京一極集中が顕著であり、非営利セクターへの資金配分も東京が中心になって行われている。</a:t>
            </a:r>
          </a:p>
        </p:txBody>
      </p:sp>
      <p:sp>
        <p:nvSpPr>
          <p:cNvPr id="5" name="正方形/長方形 15"/>
          <p:cNvSpPr/>
          <p:nvPr/>
        </p:nvSpPr>
        <p:spPr>
          <a:xfrm>
            <a:off x="190147" y="887198"/>
            <a:ext cx="4412767" cy="314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rgbClr val="FFFFFF"/>
                </a:solidFill>
                <a:latin typeface="Meiryo UI"/>
                <a:ea typeface="Meiryo UI"/>
                <a:cs typeface="Meiryo UI"/>
              </a:rPr>
              <a:t>わが国の非営利セクター（①規模）</a:t>
            </a:r>
          </a:p>
        </p:txBody>
      </p:sp>
      <p:sp>
        <p:nvSpPr>
          <p:cNvPr id="15" name="正方形/長方形 14"/>
          <p:cNvSpPr/>
          <p:nvPr/>
        </p:nvSpPr>
        <p:spPr>
          <a:xfrm>
            <a:off x="4733325" y="1222578"/>
            <a:ext cx="4303171" cy="3214533"/>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16" name="正方形/長方形 15"/>
          <p:cNvSpPr/>
          <p:nvPr/>
        </p:nvSpPr>
        <p:spPr>
          <a:xfrm>
            <a:off x="4733325" y="883498"/>
            <a:ext cx="4303171" cy="321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rgbClr val="FFFFFF"/>
                </a:solidFill>
                <a:latin typeface="Meiryo UI"/>
                <a:ea typeface="Meiryo UI"/>
                <a:cs typeface="Meiryo UI"/>
              </a:rPr>
              <a:t>わ</a:t>
            </a:r>
            <a:r>
              <a:rPr lang="ja-JP" altLang="en-US" sz="1600" dirty="0" smtClean="0">
                <a:solidFill>
                  <a:srgbClr val="FFFFFF"/>
                </a:solidFill>
                <a:latin typeface="Meiryo UI"/>
                <a:ea typeface="Meiryo UI"/>
                <a:cs typeface="Meiryo UI"/>
              </a:rPr>
              <a:t>が国の非営利セクター（②日本</a:t>
            </a:r>
            <a:r>
              <a:rPr lang="ja-JP" altLang="en-US" sz="1600" dirty="0">
                <a:solidFill>
                  <a:srgbClr val="FFFFFF"/>
                </a:solidFill>
                <a:latin typeface="Meiryo UI"/>
                <a:ea typeface="Meiryo UI"/>
                <a:cs typeface="Meiryo UI"/>
              </a:rPr>
              <a:t>の寄付</a:t>
            </a:r>
            <a:r>
              <a:rPr lang="ja-JP" altLang="en-US" sz="1600" dirty="0" smtClean="0">
                <a:solidFill>
                  <a:srgbClr val="FFFFFF"/>
                </a:solidFill>
                <a:latin typeface="Meiryo UI"/>
                <a:ea typeface="Meiryo UI"/>
                <a:cs typeface="Meiryo UI"/>
              </a:rPr>
              <a:t>市場</a:t>
            </a:r>
            <a:r>
              <a:rPr lang="ja-JP" altLang="en-US" sz="1600" dirty="0">
                <a:solidFill>
                  <a:srgbClr val="FFFFFF"/>
                </a:solidFill>
                <a:latin typeface="Meiryo UI"/>
                <a:ea typeface="Meiryo UI"/>
                <a:cs typeface="Meiryo UI"/>
              </a:rPr>
              <a:t>）</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482" y="5193335"/>
            <a:ext cx="4249737" cy="154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8631" y="5307707"/>
            <a:ext cx="2128041" cy="127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2326" y="5305205"/>
            <a:ext cx="2138838" cy="126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8"/>
          <p:cNvSpPr txBox="1">
            <a:spLocks noChangeArrowheads="1"/>
          </p:cNvSpPr>
          <p:nvPr/>
        </p:nvSpPr>
        <p:spPr bwMode="auto">
          <a:xfrm>
            <a:off x="4774496" y="1237475"/>
            <a:ext cx="4116667" cy="738664"/>
          </a:xfrm>
          <a:prstGeom prst="rect">
            <a:avLst/>
          </a:prstGeom>
          <a:noFill/>
          <a:ln w="9525">
            <a:noFill/>
            <a:miter lim="800000"/>
            <a:headEnd/>
            <a:tailEnd/>
          </a:ln>
        </p:spPr>
        <p:txBody>
          <a:bodyPr wrap="square">
            <a:spAutoFit/>
          </a:bodyPr>
          <a:lstStyle/>
          <a:p>
            <a:r>
              <a:rPr lang="ja-JP" altLang="en-US" sz="1100" dirty="0" smtClean="0">
                <a:solidFill>
                  <a:srgbClr val="000000"/>
                </a:solidFill>
                <a:latin typeface="ＭＳ Ｐゴシック" charset="-128"/>
                <a:ea typeface="Meiryo UI"/>
                <a:cs typeface="Meiryo UI"/>
              </a:rPr>
              <a:t>・震災等を契機に寄付への関心は高まっているが、海外に比較すると</a:t>
            </a:r>
            <a:endParaRPr lang="en-US" altLang="ja-JP" sz="1100" dirty="0" smtClean="0">
              <a:solidFill>
                <a:srgbClr val="000000"/>
              </a:solidFill>
              <a:latin typeface="ＭＳ Ｐゴシック" charset="-128"/>
              <a:ea typeface="Meiryo UI"/>
              <a:cs typeface="Meiryo UI"/>
            </a:endParaRPr>
          </a:p>
          <a:p>
            <a:r>
              <a:rPr lang="ja-JP" altLang="en-US" sz="1100" dirty="0">
                <a:solidFill>
                  <a:srgbClr val="000000"/>
                </a:solidFill>
                <a:latin typeface="ＭＳ Ｐゴシック" charset="-128"/>
                <a:ea typeface="Meiryo UI"/>
                <a:cs typeface="Meiryo UI"/>
              </a:rPr>
              <a:t>　</a:t>
            </a:r>
            <a:r>
              <a:rPr lang="ja-JP" altLang="en-US" sz="1100" dirty="0" smtClean="0">
                <a:solidFill>
                  <a:srgbClr val="000000"/>
                </a:solidFill>
                <a:latin typeface="ＭＳ Ｐゴシック" charset="-128"/>
                <a:ea typeface="Meiryo UI"/>
                <a:cs typeface="Meiryo UI"/>
              </a:rPr>
              <a:t>少ない。</a:t>
            </a:r>
            <a:endParaRPr lang="en-US" altLang="ja-JP" sz="1100" dirty="0" smtClean="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・今後、高齢化が進む中で遺贈市場をいかに活性化していくかが課題。</a:t>
            </a:r>
            <a:endParaRPr lang="en-US" altLang="ja-JP" sz="1100" dirty="0" smtClean="0">
              <a:solidFill>
                <a:srgbClr val="000000"/>
              </a:solidFill>
              <a:latin typeface="ＭＳ Ｐゴシック" charset="-128"/>
              <a:ea typeface="Meiryo UI"/>
              <a:cs typeface="Meiryo UI"/>
            </a:endParaRPr>
          </a:p>
          <a:p>
            <a:endParaRPr lang="ja-JP" altLang="en-US" sz="900" dirty="0">
              <a:solidFill>
                <a:srgbClr val="000000"/>
              </a:solidFill>
              <a:latin typeface="ＭＳ Ｐゴシック" charset="-128"/>
              <a:ea typeface="Meiryo UI"/>
              <a:cs typeface="Meiryo UI"/>
            </a:endParaRPr>
          </a:p>
        </p:txBody>
      </p:sp>
      <p:sp>
        <p:nvSpPr>
          <p:cNvPr id="20" name="スライド番号プレースホルダー 1"/>
          <p:cNvSpPr txBox="1">
            <a:spLocks/>
          </p:cNvSpPr>
          <p:nvPr/>
        </p:nvSpPr>
        <p:spPr bwMode="auto">
          <a:xfrm>
            <a:off x="8396366" y="6570449"/>
            <a:ext cx="765175" cy="365125"/>
          </a:xfrm>
          <a:prstGeom prst="rect">
            <a:avLst/>
          </a:prstGeom>
          <a:noFill/>
          <a:ln w="9525">
            <a:noFill/>
            <a:miter lim="800000"/>
            <a:headEnd/>
            <a:tailEnd/>
          </a:ln>
        </p:spPr>
        <p:txBody>
          <a:bodyPr anchor="ctr"/>
          <a:lstStyle/>
          <a:p>
            <a:pPr algn="r"/>
            <a:fld id="{00CC65A0-FA92-4292-9253-FBA3738BA3CA}" type="slidenum">
              <a:rPr lang="ja-JP" altLang="en-US" sz="1300">
                <a:solidFill>
                  <a:srgbClr val="898989"/>
                </a:solidFill>
                <a:latin typeface="Calibri" pitchFamily="34" charset="0"/>
              </a:rPr>
              <a:pPr algn="r"/>
              <a:t>3</a:t>
            </a:fld>
            <a:endParaRPr lang="en-US" altLang="ja-JP" sz="1300">
              <a:solidFill>
                <a:srgbClr val="898989"/>
              </a:solidFill>
              <a:latin typeface="Calibri" pitchFamily="34" charset="0"/>
            </a:endParaRPr>
          </a:p>
        </p:txBody>
      </p:sp>
      <p:sp>
        <p:nvSpPr>
          <p:cNvPr id="24" name="円/楕円 23"/>
          <p:cNvSpPr/>
          <p:nvPr/>
        </p:nvSpPr>
        <p:spPr>
          <a:xfrm>
            <a:off x="1455753" y="5235400"/>
            <a:ext cx="216024" cy="232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p:nvPr/>
        </p:nvPicPr>
        <p:blipFill rotWithShape="1">
          <a:blip r:embed="rId6" cstate="email">
            <a:extLst>
              <a:ext uri="{28A0092B-C50C-407E-A947-70E740481C1C}">
                <a14:useLocalDpi xmlns:a14="http://schemas.microsoft.com/office/drawing/2010/main"/>
              </a:ext>
            </a:extLst>
          </a:blip>
          <a:srcRect l="6158" t="23735" r="39781" b="31837"/>
          <a:stretch/>
        </p:blipFill>
        <p:spPr bwMode="auto">
          <a:xfrm>
            <a:off x="4826576" y="1916491"/>
            <a:ext cx="4116667" cy="2319316"/>
          </a:xfrm>
          <a:prstGeom prst="rect">
            <a:avLst/>
          </a:prstGeom>
          <a:ln>
            <a:noFill/>
          </a:ln>
          <a:extLst>
            <a:ext uri="{53640926-AAD7-44D8-BBD7-CCE9431645EC}">
              <a14:shadowObscured xmlns:a14="http://schemas.microsoft.com/office/drawing/2010/main"/>
            </a:ext>
          </a:extLst>
        </p:spPr>
      </p:pic>
      <p:sp>
        <p:nvSpPr>
          <p:cNvPr id="25" name="AutoShape 23"/>
          <p:cNvSpPr>
            <a:spLocks noChangeArrowheads="1"/>
          </p:cNvSpPr>
          <p:nvPr/>
        </p:nvSpPr>
        <p:spPr bwMode="auto">
          <a:xfrm>
            <a:off x="5672651" y="4244558"/>
            <a:ext cx="2160587" cy="188912"/>
          </a:xfrm>
          <a:prstGeom prst="flowChartProcess">
            <a:avLst/>
          </a:prstGeom>
          <a:noFill/>
          <a:ln w="9525">
            <a:noFill/>
            <a:miter lim="800000"/>
            <a:headEnd/>
            <a:tailEnd/>
          </a:ln>
          <a:effectLst/>
        </p:spPr>
        <p:txBody>
          <a:bodyPr wrap="none" anchor="ct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寄付白書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2015</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から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日本の寄付の動向（平成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7" name="正方形/長方形 26"/>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28" name="AutoShape 25"/>
          <p:cNvSpPr>
            <a:spLocks noChangeArrowheads="1"/>
          </p:cNvSpPr>
          <p:nvPr/>
        </p:nvSpPr>
        <p:spPr bwMode="auto">
          <a:xfrm>
            <a:off x="5625572" y="6569882"/>
            <a:ext cx="2160588" cy="188912"/>
          </a:xfrm>
          <a:prstGeom prst="flowChartProcess">
            <a:avLst/>
          </a:prstGeom>
          <a:noFill/>
          <a:ln w="9525">
            <a:noFill/>
            <a:miter lim="800000"/>
            <a:headEnd/>
            <a:tailEnd/>
          </a:ln>
          <a:effec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：内閣府ＮＰＯホームページ</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13230" t="21910" r="33508" b="25141"/>
          <a:stretch/>
        </p:blipFill>
        <p:spPr bwMode="auto">
          <a:xfrm>
            <a:off x="247990" y="1872382"/>
            <a:ext cx="4317229" cy="2540243"/>
          </a:xfrm>
          <a:prstGeom prst="rect">
            <a:avLst/>
          </a:prstGeom>
          <a:ln>
            <a:noFill/>
          </a:ln>
          <a:extLst>
            <a:ext uri="{53640926-AAD7-44D8-BBD7-CCE9431645EC}">
              <a14:shadowObscured xmlns:a14="http://schemas.microsoft.com/office/drawing/2010/main"/>
            </a:ext>
          </a:extLst>
        </p:spPr>
      </p:pic>
      <p:sp>
        <p:nvSpPr>
          <p:cNvPr id="6" name="角丸四角形 5"/>
          <p:cNvSpPr/>
          <p:nvPr/>
        </p:nvSpPr>
        <p:spPr>
          <a:xfrm>
            <a:off x="325415" y="2571992"/>
            <a:ext cx="1130337" cy="28094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19416" y="448710"/>
            <a:ext cx="9144000" cy="421921"/>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課題③（大阪・関西での非営利セクターの現状）</a:t>
            </a:r>
            <a:endParaRPr lang="ja-JP" altLang="en-US" sz="2000" b="1" dirty="0">
              <a:solidFill>
                <a:srgbClr val="000000"/>
              </a:solidFill>
              <a:latin typeface="Meiryo UI"/>
              <a:ea typeface="Meiryo UI"/>
              <a:cs typeface="Meiryo UI"/>
            </a:endParaRPr>
          </a:p>
        </p:txBody>
      </p:sp>
      <p:sp>
        <p:nvSpPr>
          <p:cNvPr id="30" name="角丸四角形 29"/>
          <p:cNvSpPr/>
          <p:nvPr/>
        </p:nvSpPr>
        <p:spPr>
          <a:xfrm>
            <a:off x="5364163" y="2276475"/>
            <a:ext cx="3600450" cy="1139825"/>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非営利セクターの寄附収入の推移</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（海外・全国・府比較）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社会的投資の推移（海外・全国・府比較）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SIB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14"/>
          <p:cNvSpPr/>
          <p:nvPr/>
        </p:nvSpPr>
        <p:spPr>
          <a:xfrm>
            <a:off x="164409" y="1058643"/>
            <a:ext cx="8800204" cy="5682725"/>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45071" name="テキスト ボックス 8"/>
          <p:cNvSpPr txBox="1">
            <a:spLocks noChangeArrowheads="1"/>
          </p:cNvSpPr>
          <p:nvPr/>
        </p:nvSpPr>
        <p:spPr bwMode="auto">
          <a:xfrm>
            <a:off x="400876" y="1259629"/>
            <a:ext cx="8563737" cy="938719"/>
          </a:xfrm>
          <a:prstGeom prst="rect">
            <a:avLst/>
          </a:prstGeom>
          <a:noFill/>
          <a:ln w="9525">
            <a:noFill/>
            <a:miter lim="800000"/>
            <a:headEnd/>
            <a:tailEnd/>
          </a:ln>
        </p:spPr>
        <p:txBody>
          <a:bodyPr wrap="square">
            <a:spAutoFit/>
          </a:bodyPr>
          <a:lstStyle/>
          <a:p>
            <a:r>
              <a:rPr lang="ja-JP" altLang="en-US" sz="1100" dirty="0" smtClean="0">
                <a:solidFill>
                  <a:srgbClr val="000000"/>
                </a:solidFill>
                <a:latin typeface="ＭＳ Ｐゴシック" charset="-128"/>
                <a:ea typeface="Meiryo UI"/>
                <a:cs typeface="Meiryo UI"/>
              </a:rPr>
              <a:t>・大阪では、民間</a:t>
            </a:r>
            <a:r>
              <a:rPr lang="ja-JP" altLang="en-US" sz="1100" dirty="0">
                <a:solidFill>
                  <a:srgbClr val="000000"/>
                </a:solidFill>
                <a:latin typeface="ＭＳ Ｐゴシック" charset="-128"/>
                <a:ea typeface="Meiryo UI"/>
                <a:cs typeface="Meiryo UI"/>
              </a:rPr>
              <a:t>が中心になってまちづくりを進めてきた歴史的</a:t>
            </a:r>
            <a:r>
              <a:rPr lang="ja-JP" altLang="en-US" sz="1100" dirty="0" smtClean="0">
                <a:solidFill>
                  <a:srgbClr val="000000"/>
                </a:solidFill>
                <a:latin typeface="ＭＳ Ｐゴシック" charset="-128"/>
                <a:ea typeface="Meiryo UI"/>
                <a:cs typeface="Meiryo UI"/>
              </a:rPr>
              <a:t>蓄積があり、民都としての資格を有する。</a:t>
            </a:r>
            <a:endParaRPr lang="ja-JP" altLang="en-US" sz="1100" dirty="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・近年でも非営利セクターが大きな役割を担った</a:t>
            </a:r>
            <a:r>
              <a:rPr lang="en-US" altLang="ja-JP" sz="1100" dirty="0" smtClean="0">
                <a:solidFill>
                  <a:srgbClr val="000000"/>
                </a:solidFill>
                <a:latin typeface="Meiryo UI" panose="020B0604030504040204" pitchFamily="50" charset="-128"/>
                <a:ea typeface="Meiryo UI" panose="020B0604030504040204" pitchFamily="50" charset="-128"/>
                <a:cs typeface="Meiryo UI"/>
              </a:rPr>
              <a:t>1970</a:t>
            </a:r>
            <a:r>
              <a:rPr lang="ja-JP" altLang="en-US" sz="1100" dirty="0" smtClean="0">
                <a:solidFill>
                  <a:srgbClr val="000000"/>
                </a:solidFill>
                <a:latin typeface="ＭＳ Ｐゴシック" charset="-128"/>
                <a:ea typeface="Meiryo UI"/>
                <a:cs typeface="Meiryo UI"/>
              </a:rPr>
              <a:t>年の大阪万博や、阪神大震災を契機にボランティア活動を先導した事例などがある。</a:t>
            </a:r>
            <a:endParaRPr lang="ja-JP" altLang="en-US" sz="1100" dirty="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・フィランソロピーの分野では、大阪</a:t>
            </a:r>
            <a:r>
              <a:rPr lang="ja-JP" altLang="en-US" sz="1100" dirty="0">
                <a:solidFill>
                  <a:srgbClr val="000000"/>
                </a:solidFill>
                <a:latin typeface="ＭＳ Ｐゴシック" charset="-128"/>
                <a:ea typeface="Meiryo UI"/>
                <a:cs typeface="Meiryo UI"/>
              </a:rPr>
              <a:t>コミュニティ</a:t>
            </a:r>
            <a:r>
              <a:rPr lang="ja-JP" altLang="en-US" sz="1100" dirty="0" smtClean="0">
                <a:solidFill>
                  <a:srgbClr val="000000"/>
                </a:solidFill>
                <a:latin typeface="ＭＳ Ｐゴシック" charset="-128"/>
                <a:ea typeface="Meiryo UI"/>
                <a:cs typeface="Meiryo UI"/>
              </a:rPr>
              <a:t>財団が</a:t>
            </a:r>
            <a:r>
              <a:rPr lang="en-US" altLang="ja-JP" sz="1100" dirty="0" smtClean="0">
                <a:solidFill>
                  <a:srgbClr val="000000"/>
                </a:solidFill>
                <a:latin typeface="Meiryo UI" panose="020B0604030504040204" pitchFamily="50" charset="-128"/>
                <a:ea typeface="Meiryo UI" panose="020B0604030504040204" pitchFamily="50" charset="-128"/>
                <a:cs typeface="Meiryo UI"/>
              </a:rPr>
              <a:t>1991</a:t>
            </a:r>
            <a:r>
              <a:rPr lang="ja-JP" altLang="en-US" sz="1100" dirty="0" smtClean="0">
                <a:solidFill>
                  <a:srgbClr val="000000"/>
                </a:solidFill>
                <a:latin typeface="ＭＳ Ｐゴシック" charset="-128"/>
                <a:ea typeface="Meiryo UI"/>
                <a:cs typeface="Meiryo UI"/>
              </a:rPr>
              <a:t>年度にわが国第１号のコミュニティ財団として設立されるなど、先導的な位置付けである。</a:t>
            </a:r>
            <a:endParaRPr lang="en-US" altLang="ja-JP" sz="1100" dirty="0" smtClean="0">
              <a:solidFill>
                <a:srgbClr val="000000"/>
              </a:solidFill>
              <a:latin typeface="ＭＳ Ｐゴシック" charset="-128"/>
              <a:ea typeface="Meiryo UI"/>
              <a:cs typeface="Meiryo UI"/>
            </a:endParaRPr>
          </a:p>
          <a:p>
            <a:r>
              <a:rPr lang="ja-JP" altLang="en-US" sz="1100" dirty="0" smtClean="0">
                <a:solidFill>
                  <a:srgbClr val="000000"/>
                </a:solidFill>
                <a:latin typeface="ＭＳ Ｐゴシック" charset="-128"/>
                <a:ea typeface="Meiryo UI"/>
                <a:cs typeface="Meiryo UI"/>
              </a:rPr>
              <a:t>・一方、大阪はボランティアの参加率が低い、ソーシャルキャピタル指数が低いなどのデータもあるため、今一度、民都としての</a:t>
            </a:r>
            <a:r>
              <a:rPr lang="en-US" altLang="ja-JP" sz="1100" dirty="0" smtClean="0">
                <a:solidFill>
                  <a:srgbClr val="000000"/>
                </a:solidFill>
                <a:latin typeface="ＭＳ Ｐゴシック" charset="-128"/>
                <a:ea typeface="Meiryo UI"/>
                <a:cs typeface="Meiryo UI"/>
              </a:rPr>
              <a:t>DNA</a:t>
            </a:r>
            <a:r>
              <a:rPr lang="ja-JP" altLang="en-US" sz="1100" dirty="0" smtClean="0">
                <a:solidFill>
                  <a:srgbClr val="000000"/>
                </a:solidFill>
                <a:latin typeface="ＭＳ Ｐゴシック" charset="-128"/>
                <a:ea typeface="Meiryo UI"/>
                <a:cs typeface="Meiryo UI"/>
              </a:rPr>
              <a:t>を呼び起こす必要がある。</a:t>
            </a:r>
            <a:endParaRPr lang="ja-JP" altLang="en-US" sz="1100" dirty="0">
              <a:solidFill>
                <a:srgbClr val="000000"/>
              </a:solidFill>
              <a:latin typeface="ＭＳ Ｐゴシック" charset="-128"/>
              <a:ea typeface="Meiryo UI"/>
              <a:cs typeface="Meiryo UI"/>
            </a:endParaRPr>
          </a:p>
          <a:p>
            <a:endParaRPr lang="ja-JP" altLang="en-US" sz="1100" dirty="0">
              <a:solidFill>
                <a:srgbClr val="000000"/>
              </a:solidFill>
              <a:latin typeface="ＭＳ Ｐゴシック" charset="-128"/>
              <a:ea typeface="Meiryo UI"/>
              <a:cs typeface="Meiryo UI"/>
            </a:endParaRPr>
          </a:p>
        </p:txBody>
      </p:sp>
      <p:sp>
        <p:nvSpPr>
          <p:cNvPr id="2" name="正方形/長方形 15"/>
          <p:cNvSpPr/>
          <p:nvPr/>
        </p:nvSpPr>
        <p:spPr>
          <a:xfrm>
            <a:off x="169226" y="914975"/>
            <a:ext cx="3168650"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rgbClr val="FFFFFF"/>
                </a:solidFill>
                <a:latin typeface="Meiryo UI"/>
                <a:ea typeface="Meiryo UI"/>
                <a:cs typeface="Meiryo UI"/>
              </a:rPr>
              <a:t>大阪・関西の非営利セクター</a:t>
            </a:r>
          </a:p>
        </p:txBody>
      </p:sp>
      <p:pic>
        <p:nvPicPr>
          <p:cNvPr id="10" name="図 9" descr="基金寄付金額・基金数の推移（年度別）"/>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596" y="5047143"/>
            <a:ext cx="2801623" cy="163787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3"/>
          <p:cNvSpPr txBox="1">
            <a:spLocks noChangeArrowheads="1"/>
          </p:cNvSpPr>
          <p:nvPr/>
        </p:nvSpPr>
        <p:spPr bwMode="auto">
          <a:xfrm>
            <a:off x="335648" y="2012160"/>
            <a:ext cx="4437358" cy="769441"/>
          </a:xfrm>
          <a:prstGeom prst="rect">
            <a:avLst/>
          </a:prstGeom>
          <a:solidFill>
            <a:schemeClr val="bg1"/>
          </a:solidFill>
          <a:ln w="9525">
            <a:solidFill>
              <a:srgbClr val="000000"/>
            </a:solidFill>
            <a:prstDash val="sysDash"/>
            <a:miter lim="800000"/>
            <a:headEnd/>
            <a:tailEnd/>
          </a:ln>
        </p:spPr>
        <p:txBody>
          <a:bodyPr wrap="square">
            <a:spAutoFit/>
          </a:bodyPr>
          <a:lstStyle/>
          <a:p>
            <a:r>
              <a:rPr lang="ja-JP" altLang="en-US" sz="1100" dirty="0" smtClean="0">
                <a:solidFill>
                  <a:srgbClr val="000000"/>
                </a:solidFill>
                <a:latin typeface="Meiryo UI" pitchFamily="50" charset="-128"/>
                <a:ea typeface="Meiryo UI" pitchFamily="50" charset="-128"/>
              </a:rPr>
              <a:t>◆民都としての歴史</a:t>
            </a:r>
            <a:endParaRPr lang="en-US" altLang="ja-JP" sz="1100" dirty="0">
              <a:solidFill>
                <a:srgbClr val="000000"/>
              </a:solidFill>
              <a:latin typeface="Meiryo UI" pitchFamily="50" charset="-128"/>
              <a:ea typeface="Meiryo UI" pitchFamily="50" charset="-128"/>
            </a:endParaRPr>
          </a:p>
          <a:p>
            <a:r>
              <a:rPr lang="ja-JP" altLang="en-US" sz="1100" dirty="0" smtClean="0">
                <a:solidFill>
                  <a:srgbClr val="000000"/>
                </a:solidFill>
                <a:latin typeface="Meiryo UI" pitchFamily="50" charset="-128"/>
                <a:ea typeface="Meiryo UI" pitchFamily="50" charset="-128"/>
              </a:rPr>
              <a:t>「自由都市・堺」や「天下の台所」などの中・近世、「東洋のマンチェスター」　と呼ばれた近代、アジア初の万博が開催された近年を通じて、大阪の歴史は</a:t>
            </a:r>
            <a:endParaRPr lang="en-US" altLang="ja-JP" sz="1100" dirty="0" smtClean="0">
              <a:solidFill>
                <a:srgbClr val="000000"/>
              </a:solidFill>
              <a:latin typeface="Meiryo UI" pitchFamily="50" charset="-128"/>
              <a:ea typeface="Meiryo UI" pitchFamily="50" charset="-128"/>
            </a:endParaRPr>
          </a:p>
          <a:p>
            <a:r>
              <a:rPr lang="ja-JP" altLang="en-US" sz="1100" dirty="0" smtClean="0">
                <a:solidFill>
                  <a:srgbClr val="000000"/>
                </a:solidFill>
                <a:latin typeface="Meiryo UI" pitchFamily="50" charset="-128"/>
                <a:ea typeface="Meiryo UI" pitchFamily="50" charset="-128"/>
              </a:rPr>
              <a:t>民の力が支えてきた。</a:t>
            </a:r>
            <a:endParaRPr lang="ja-JP" altLang="en-US" sz="1100" dirty="0">
              <a:solidFill>
                <a:srgbClr val="000000"/>
              </a:solidFill>
              <a:latin typeface="Meiryo UI" pitchFamily="50" charset="-128"/>
              <a:ea typeface="Meiryo UI" pitchFamily="50" charset="-128"/>
            </a:endParaRPr>
          </a:p>
        </p:txBody>
      </p:sp>
      <p:sp>
        <p:nvSpPr>
          <p:cNvPr id="18" name="テキスト ボックス 3"/>
          <p:cNvSpPr txBox="1">
            <a:spLocks noChangeArrowheads="1"/>
          </p:cNvSpPr>
          <p:nvPr/>
        </p:nvSpPr>
        <p:spPr bwMode="auto">
          <a:xfrm>
            <a:off x="335647" y="4404880"/>
            <a:ext cx="4956025" cy="600164"/>
          </a:xfrm>
          <a:prstGeom prst="rect">
            <a:avLst/>
          </a:prstGeom>
          <a:solidFill>
            <a:schemeClr val="bg1"/>
          </a:solidFill>
          <a:ln w="9525">
            <a:solidFill>
              <a:srgbClr val="000000"/>
            </a:solidFill>
            <a:prstDash val="sysDash"/>
            <a:miter lim="800000"/>
            <a:headEnd/>
            <a:tailEnd/>
          </a:ln>
        </p:spPr>
        <p:txBody>
          <a:bodyPr wrap="square">
            <a:spAutoFit/>
          </a:bodyPr>
          <a:lstStyle/>
          <a:p>
            <a:r>
              <a:rPr lang="ja-JP" altLang="en-US" sz="1100" dirty="0" smtClean="0">
                <a:solidFill>
                  <a:srgbClr val="000000"/>
                </a:solidFill>
                <a:latin typeface="Meiryo UI" pitchFamily="50" charset="-128"/>
                <a:ea typeface="Meiryo UI" pitchFamily="50" charset="-128"/>
              </a:rPr>
              <a:t>◆日本初のコミュニティ財団（大阪コミュニティ財団）</a:t>
            </a:r>
            <a:endParaRPr lang="en-US" altLang="ja-JP" sz="1100" dirty="0">
              <a:solidFill>
                <a:srgbClr val="000000"/>
              </a:solidFill>
              <a:latin typeface="Meiryo UI" pitchFamily="50" charset="-128"/>
              <a:ea typeface="Meiryo UI" pitchFamily="50" charset="-128"/>
            </a:endParaRPr>
          </a:p>
          <a:p>
            <a:r>
              <a:rPr lang="ja-JP" altLang="en-US" sz="1100" dirty="0">
                <a:solidFill>
                  <a:srgbClr val="000000"/>
                </a:solidFill>
                <a:latin typeface="Meiryo UI" pitchFamily="50" charset="-128"/>
                <a:ea typeface="Meiryo UI" pitchFamily="50" charset="-128"/>
              </a:rPr>
              <a:t>　</a:t>
            </a:r>
            <a:r>
              <a:rPr lang="en-US" altLang="ja-JP" sz="1100" dirty="0" smtClean="0">
                <a:solidFill>
                  <a:srgbClr val="000000"/>
                </a:solidFill>
                <a:latin typeface="Meiryo UI" pitchFamily="50" charset="-128"/>
                <a:ea typeface="Meiryo UI" pitchFamily="50" charset="-128"/>
              </a:rPr>
              <a:t>1991</a:t>
            </a:r>
            <a:r>
              <a:rPr lang="ja-JP" altLang="en-US" sz="1100" dirty="0" smtClean="0">
                <a:solidFill>
                  <a:srgbClr val="000000"/>
                </a:solidFill>
                <a:latin typeface="Meiryo UI" pitchFamily="50" charset="-128"/>
                <a:ea typeface="Meiryo UI" pitchFamily="50" charset="-128"/>
              </a:rPr>
              <a:t>年に大阪商工会議所などが主体になって設立され、順調に規模を拡大している。（</a:t>
            </a:r>
            <a:r>
              <a:rPr lang="en-US" altLang="ja-JP" sz="1100" dirty="0" smtClean="0">
                <a:solidFill>
                  <a:srgbClr val="000000"/>
                </a:solidFill>
                <a:latin typeface="Meiryo UI" pitchFamily="50" charset="-128"/>
                <a:ea typeface="Meiryo UI" pitchFamily="50" charset="-128"/>
              </a:rPr>
              <a:t>2017.8</a:t>
            </a:r>
            <a:r>
              <a:rPr lang="ja-JP" altLang="en-US" sz="1100" dirty="0" smtClean="0">
                <a:solidFill>
                  <a:srgbClr val="000000"/>
                </a:solidFill>
                <a:latin typeface="Meiryo UI" pitchFamily="50" charset="-128"/>
                <a:ea typeface="Meiryo UI" pitchFamily="50" charset="-128"/>
              </a:rPr>
              <a:t>月現在：寄付金累計額 約</a:t>
            </a:r>
            <a:r>
              <a:rPr lang="en-US" altLang="ja-JP" sz="1100" dirty="0" smtClean="0">
                <a:solidFill>
                  <a:srgbClr val="000000"/>
                </a:solidFill>
                <a:latin typeface="Meiryo UI" pitchFamily="50" charset="-128"/>
                <a:ea typeface="Meiryo UI" pitchFamily="50" charset="-128"/>
              </a:rPr>
              <a:t>41.6</a:t>
            </a:r>
            <a:r>
              <a:rPr lang="ja-JP" altLang="en-US" sz="1100" dirty="0" smtClean="0">
                <a:solidFill>
                  <a:srgbClr val="000000"/>
                </a:solidFill>
                <a:latin typeface="Meiryo UI" pitchFamily="50" charset="-128"/>
                <a:ea typeface="Meiryo UI" pitchFamily="50" charset="-128"/>
              </a:rPr>
              <a:t>億円／基金数</a:t>
            </a:r>
            <a:r>
              <a:rPr lang="en-US" altLang="ja-JP" sz="1100" dirty="0" smtClean="0">
                <a:solidFill>
                  <a:srgbClr val="000000"/>
                </a:solidFill>
                <a:latin typeface="Meiryo UI" pitchFamily="50" charset="-128"/>
                <a:ea typeface="Meiryo UI" pitchFamily="50" charset="-128"/>
              </a:rPr>
              <a:t>255</a:t>
            </a:r>
            <a:r>
              <a:rPr lang="ja-JP" altLang="en-US" sz="1100" dirty="0" smtClean="0">
                <a:solidFill>
                  <a:srgbClr val="000000"/>
                </a:solidFill>
                <a:latin typeface="Meiryo UI" pitchFamily="50" charset="-128"/>
                <a:ea typeface="Meiryo UI" pitchFamily="50" charset="-128"/>
              </a:rPr>
              <a:t>件＋遺贈</a:t>
            </a:r>
            <a:r>
              <a:rPr lang="en-US" altLang="ja-JP" sz="1100" dirty="0" smtClean="0">
                <a:solidFill>
                  <a:srgbClr val="000000"/>
                </a:solidFill>
                <a:latin typeface="Meiryo UI" pitchFamily="50" charset="-128"/>
                <a:ea typeface="Meiryo UI" pitchFamily="50" charset="-128"/>
              </a:rPr>
              <a:t>15</a:t>
            </a:r>
            <a:r>
              <a:rPr lang="ja-JP" altLang="en-US" sz="1100" dirty="0" smtClean="0">
                <a:solidFill>
                  <a:srgbClr val="000000"/>
                </a:solidFill>
                <a:latin typeface="Meiryo UI" pitchFamily="50" charset="-128"/>
                <a:ea typeface="Meiryo UI" pitchFamily="50" charset="-128"/>
              </a:rPr>
              <a:t>件）</a:t>
            </a:r>
            <a:endParaRPr lang="ja-JP" altLang="en-US" sz="1100" dirty="0">
              <a:solidFill>
                <a:srgbClr val="000000"/>
              </a:solidFill>
              <a:latin typeface="Meiryo UI" pitchFamily="50" charset="-128"/>
              <a:ea typeface="Meiryo UI" pitchFamily="50" charset="-128"/>
            </a:endParaRPr>
          </a:p>
        </p:txBody>
      </p:sp>
      <p:pic>
        <p:nvPicPr>
          <p:cNvPr id="6146" name="Picture 2" descr="マンション型財団の図"/>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7859" y="5027954"/>
            <a:ext cx="1863586" cy="1641324"/>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3"/>
          <p:cNvSpPr txBox="1">
            <a:spLocks noChangeArrowheads="1"/>
          </p:cNvSpPr>
          <p:nvPr/>
        </p:nvSpPr>
        <p:spPr bwMode="auto">
          <a:xfrm>
            <a:off x="5364164" y="3852616"/>
            <a:ext cx="3518040" cy="738664"/>
          </a:xfrm>
          <a:prstGeom prst="rect">
            <a:avLst/>
          </a:prstGeom>
          <a:solidFill>
            <a:schemeClr val="bg1"/>
          </a:solidFill>
          <a:ln w="9525">
            <a:solidFill>
              <a:srgbClr val="000000"/>
            </a:solidFill>
            <a:prstDash val="sysDash"/>
            <a:miter lim="800000"/>
            <a:headEnd/>
            <a:tailEnd/>
          </a:ln>
        </p:spPr>
        <p:txBody>
          <a:bodyPr wrap="square">
            <a:spAutoFit/>
          </a:bodyPr>
          <a:lstStyle/>
          <a:p>
            <a:r>
              <a:rPr lang="ja-JP" altLang="en-US" sz="1050" dirty="0" smtClean="0">
                <a:solidFill>
                  <a:srgbClr val="000000"/>
                </a:solidFill>
                <a:latin typeface="Meiryo UI" pitchFamily="50" charset="-128"/>
                <a:ea typeface="Meiryo UI" pitchFamily="50" charset="-128"/>
              </a:rPr>
              <a:t>◆大阪のソーシャルキャピタル指数は全国でも低いレベル</a:t>
            </a:r>
            <a:endParaRPr lang="en-US" altLang="ja-JP" sz="1050" dirty="0" smtClean="0">
              <a:solidFill>
                <a:srgbClr val="000000"/>
              </a:solidFill>
              <a:latin typeface="Meiryo UI" pitchFamily="50" charset="-128"/>
              <a:ea typeface="Meiryo UI" pitchFamily="50" charset="-128"/>
              <a:cs typeface="Meiryo UI" panose="020B0604030504040204" pitchFamily="50" charset="-128"/>
            </a:endParaRPr>
          </a:p>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ソーシャルキャピタル</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指数＝近所づきあいの程度、地縁活動への</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参加、市民</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・ボランティア活動への参加などを指標化した</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もの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出典：内閣府調査</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rgbClr val="000000"/>
              </a:solidFill>
              <a:latin typeface="Meiryo UI" pitchFamily="50" charset="-128"/>
              <a:ea typeface="Meiryo UI" pitchFamily="50" charset="-128"/>
              <a:cs typeface="Meiryo UI" panose="020B0604030504040204" pitchFamily="50" charset="-128"/>
            </a:endParaRPr>
          </a:p>
        </p:txBody>
      </p:sp>
      <p:sp>
        <p:nvSpPr>
          <p:cNvPr id="22" name="テキスト ボックス 3"/>
          <p:cNvSpPr txBox="1">
            <a:spLocks noChangeArrowheads="1"/>
          </p:cNvSpPr>
          <p:nvPr/>
        </p:nvSpPr>
        <p:spPr bwMode="auto">
          <a:xfrm>
            <a:off x="335648" y="2921391"/>
            <a:ext cx="4437357" cy="246221"/>
          </a:xfrm>
          <a:prstGeom prst="rect">
            <a:avLst/>
          </a:prstGeom>
          <a:solidFill>
            <a:schemeClr val="bg1"/>
          </a:solidFill>
          <a:ln w="9525">
            <a:solidFill>
              <a:srgbClr val="000000"/>
            </a:solidFill>
            <a:prstDash val="sysDash"/>
            <a:miter lim="800000"/>
            <a:headEnd/>
            <a:tailEnd/>
          </a:ln>
        </p:spPr>
        <p:txBody>
          <a:bodyPr wrap="square">
            <a:spAutoFit/>
          </a:bodyPr>
          <a:lstStyle/>
          <a:p>
            <a:r>
              <a:rPr lang="ja-JP" altLang="en-US" sz="1000" dirty="0" smtClean="0">
                <a:solidFill>
                  <a:srgbClr val="000000"/>
                </a:solidFill>
                <a:latin typeface="Meiryo UI" pitchFamily="50" charset="-128"/>
                <a:ea typeface="Meiryo UI" pitchFamily="50" charset="-128"/>
              </a:rPr>
              <a:t>◆大阪でも社会企業家の動きが活発化</a:t>
            </a:r>
            <a:endParaRPr lang="en-US" altLang="ja-JP" sz="1000" dirty="0">
              <a:solidFill>
                <a:srgbClr val="000000"/>
              </a:solidFill>
              <a:latin typeface="Meiryo UI" pitchFamily="50" charset="-128"/>
              <a:ea typeface="Meiryo UI" pitchFamily="50" charset="-128"/>
            </a:endParaRPr>
          </a:p>
        </p:txBody>
      </p:sp>
      <p:sp>
        <p:nvSpPr>
          <p:cNvPr id="23" name="テキスト ボックス 60"/>
          <p:cNvSpPr txBox="1">
            <a:spLocks noChangeArrowheads="1"/>
          </p:cNvSpPr>
          <p:nvPr/>
        </p:nvSpPr>
        <p:spPr bwMode="auto">
          <a:xfrm>
            <a:off x="335648" y="3157594"/>
            <a:ext cx="4437358" cy="1169551"/>
          </a:xfrm>
          <a:prstGeom prst="rect">
            <a:avLst/>
          </a:prstGeom>
          <a:solidFill>
            <a:schemeClr val="bg1"/>
          </a:solidFill>
          <a:ln w="9525">
            <a:solidFill>
              <a:srgbClr val="000000"/>
            </a:solidFill>
            <a:prstDash val="sysDash"/>
            <a:miter lim="800000"/>
            <a:headEnd/>
            <a:tailEnd/>
          </a:ln>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急病</a:t>
            </a:r>
            <a:r>
              <a:rPr lang="ja-JP" altLang="en-US" sz="1000" dirty="0">
                <a:solidFill>
                  <a:srgbClr val="000000"/>
                </a:solidFill>
                <a:latin typeface="Meiryo UI" pitchFamily="50" charset="-128"/>
                <a:ea typeface="Meiryo UI" pitchFamily="50" charset="-128"/>
                <a:cs typeface="Meiryo UI" pitchFamily="50" charset="-128"/>
              </a:rPr>
              <a:t>の子どもにも対応する病児保育事業の</a:t>
            </a:r>
            <a:r>
              <a:rPr lang="ja-JP" altLang="en-US" sz="1000" dirty="0" smtClean="0">
                <a:solidFill>
                  <a:srgbClr val="000000"/>
                </a:solidFill>
                <a:latin typeface="Meiryo UI" pitchFamily="50" charset="-128"/>
                <a:ea typeface="Meiryo UI" pitchFamily="50" charset="-128"/>
                <a:cs typeface="Meiryo UI" pitchFamily="50" charset="-128"/>
              </a:rPr>
              <a:t>実施</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smtClean="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通信</a:t>
            </a:r>
            <a:r>
              <a:rPr lang="ja-JP" altLang="en-US" sz="1000" dirty="0">
                <a:solidFill>
                  <a:srgbClr val="000000"/>
                </a:solidFill>
                <a:latin typeface="Meiryo UI" pitchFamily="50" charset="-128"/>
                <a:ea typeface="Meiryo UI" pitchFamily="50" charset="-128"/>
                <a:cs typeface="Meiryo UI" pitchFamily="50" charset="-128"/>
              </a:rPr>
              <a:t>・定時制高校の学生に対し「社会関係資本の構築」と「成功体験の</a:t>
            </a:r>
            <a:r>
              <a:rPr lang="ja-JP" altLang="en-US" sz="1000" dirty="0" smtClean="0">
                <a:solidFill>
                  <a:srgbClr val="000000"/>
                </a:solidFill>
                <a:latin typeface="Meiryo UI" pitchFamily="50" charset="-128"/>
                <a:ea typeface="Meiryo UI" pitchFamily="50" charset="-128"/>
                <a:cs typeface="Meiryo UI" pitchFamily="50" charset="-128"/>
              </a:rPr>
              <a:t>醸</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　　成</a:t>
            </a:r>
            <a:r>
              <a:rPr lang="ja-JP" altLang="en-US" sz="1000" dirty="0">
                <a:solidFill>
                  <a:srgbClr val="000000"/>
                </a:solidFill>
                <a:latin typeface="Meiryo UI" pitchFamily="50" charset="-128"/>
                <a:ea typeface="Meiryo UI" pitchFamily="50" charset="-128"/>
                <a:cs typeface="Meiryo UI" pitchFamily="50" charset="-128"/>
              </a:rPr>
              <a:t>」を提供する、授業や対話による支援プログラムの</a:t>
            </a:r>
            <a:r>
              <a:rPr lang="ja-JP" altLang="en-US" sz="1000" dirty="0" smtClean="0">
                <a:solidFill>
                  <a:srgbClr val="000000"/>
                </a:solidFill>
                <a:latin typeface="Meiryo UI" pitchFamily="50" charset="-128"/>
                <a:ea typeface="Meiryo UI" pitchFamily="50" charset="-128"/>
                <a:cs typeface="Meiryo UI" pitchFamily="50" charset="-128"/>
              </a:rPr>
              <a:t>実施</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B</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smtClean="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　＊路上での雑誌販売による、ホームレスの方が働き</a:t>
            </a:r>
            <a:r>
              <a:rPr lang="ja-JP" altLang="en-US" sz="1000" dirty="0">
                <a:solidFill>
                  <a:srgbClr val="000000"/>
                </a:solidFill>
                <a:latin typeface="Meiryo UI" pitchFamily="50" charset="-128"/>
                <a:ea typeface="Meiryo UI" pitchFamily="50" charset="-128"/>
                <a:cs typeface="Meiryo UI" pitchFamily="50" charset="-128"/>
              </a:rPr>
              <a:t>収入を得る</a:t>
            </a:r>
            <a:r>
              <a:rPr lang="ja-JP" altLang="en-US" sz="1000" dirty="0" smtClean="0">
                <a:solidFill>
                  <a:srgbClr val="000000"/>
                </a:solidFill>
                <a:latin typeface="Meiryo UI" pitchFamily="50" charset="-128"/>
                <a:ea typeface="Meiryo UI" pitchFamily="50" charset="-128"/>
                <a:cs typeface="Meiryo UI" pitchFamily="50" charset="-128"/>
              </a:rPr>
              <a:t>機会の提供</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C</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有限会社</a:t>
            </a:r>
            <a:r>
              <a:rPr lang="en-US" altLang="ja-JP" sz="1000" dirty="0" smtClean="0">
                <a:solidFill>
                  <a:srgbClr val="000000"/>
                </a:solidFill>
                <a:latin typeface="Meiryo UI" pitchFamily="50" charset="-128"/>
                <a:ea typeface="Meiryo UI" pitchFamily="50" charset="-128"/>
                <a:cs typeface="Meiryo UI" pitchFamily="50" charset="-128"/>
              </a:rPr>
              <a:t>)</a:t>
            </a: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　＊生活保護・ホームレス問題と放置自転車問題を一気に解決するシェアサイクル</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 　システムの構築・運営  　　　　　　　　　　 　　　　　　　　     </a:t>
            </a:r>
            <a:r>
              <a:rPr lang="en-US" altLang="ja-JP" sz="1000" dirty="0" smtClean="0">
                <a:solidFill>
                  <a:srgbClr val="000000"/>
                </a:solidFill>
                <a:latin typeface="Meiryo UI" pitchFamily="50" charset="-128"/>
                <a:ea typeface="Meiryo UI" pitchFamily="50" charset="-128"/>
                <a:cs typeface="Meiryo UI" pitchFamily="50" charset="-128"/>
              </a:rPr>
              <a:t>D</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a:solidFill>
                  <a:srgbClr val="000000"/>
                </a:solidFill>
                <a:latin typeface="Meiryo UI" pitchFamily="50" charset="-128"/>
                <a:ea typeface="Meiryo UI" pitchFamily="50" charset="-128"/>
                <a:cs typeface="Meiryo UI" pitchFamily="50" charset="-128"/>
              </a:rPr>
              <a:t>)</a:t>
            </a:r>
            <a:endParaRPr lang="en-US" altLang="ja-JP" sz="1000" dirty="0" smtClean="0">
              <a:solidFill>
                <a:srgbClr val="000000"/>
              </a:solidFill>
              <a:latin typeface="Meiryo UI" pitchFamily="50" charset="-128"/>
              <a:ea typeface="Meiryo UI" pitchFamily="50" charset="-128"/>
              <a:cs typeface="Meiryo UI" pitchFamily="50" charset="-128"/>
            </a:endParaRPr>
          </a:p>
        </p:txBody>
      </p:sp>
      <p:sp>
        <p:nvSpPr>
          <p:cNvPr id="45063" name="スライド番号プレースホルダー 1"/>
          <p:cNvSpPr txBox="1">
            <a:spLocks/>
          </p:cNvSpPr>
          <p:nvPr/>
        </p:nvSpPr>
        <p:spPr bwMode="auto">
          <a:xfrm>
            <a:off x="8418907" y="6527779"/>
            <a:ext cx="765175" cy="365125"/>
          </a:xfrm>
          <a:prstGeom prst="rect">
            <a:avLst/>
          </a:prstGeom>
          <a:noFill/>
          <a:ln w="9525">
            <a:noFill/>
            <a:miter lim="800000"/>
            <a:headEnd/>
            <a:tailEnd/>
          </a:ln>
        </p:spPr>
        <p:txBody>
          <a:bodyPr anchor="ctr"/>
          <a:lstStyle/>
          <a:p>
            <a:pPr algn="r"/>
            <a:fld id="{E8C4E507-B428-4E02-9B7C-D213B772BEFC}" type="slidenum">
              <a:rPr lang="ja-JP" altLang="en-US" sz="1300">
                <a:solidFill>
                  <a:srgbClr val="898989"/>
                </a:solidFill>
                <a:latin typeface="Calibri" pitchFamily="34" charset="0"/>
              </a:rPr>
              <a:pPr algn="r"/>
              <a:t>4</a:t>
            </a:fld>
            <a:endParaRPr lang="en-US" altLang="ja-JP" sz="1300" dirty="0">
              <a:solidFill>
                <a:srgbClr val="898989"/>
              </a:solidFill>
              <a:latin typeface="Calibri" pitchFamily="34" charset="0"/>
            </a:endParaRPr>
          </a:p>
        </p:txBody>
      </p:sp>
      <p:sp>
        <p:nvSpPr>
          <p:cNvPr id="24" name="正方形/長方形 23"/>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27" name="Rectangle 26"/>
          <p:cNvSpPr>
            <a:spLocks noChangeArrowheads="1"/>
          </p:cNvSpPr>
          <p:nvPr/>
        </p:nvSpPr>
        <p:spPr bwMode="auto">
          <a:xfrm>
            <a:off x="5302352" y="2037665"/>
            <a:ext cx="2808287" cy="215900"/>
          </a:xfrm>
          <a:prstGeom prst="rect">
            <a:avLst/>
          </a:prstGeom>
          <a:noFill/>
          <a:ln w="9525">
            <a:noFill/>
            <a:miter lim="800000"/>
            <a:headEnd/>
            <a:tailEnd/>
          </a:ln>
          <a:effectLst/>
        </p:spPr>
        <p:txBody>
          <a:bodyPr wrap="none" anchor="ct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（参考）日本</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の社会的企業の規模</a:t>
            </a:r>
          </a:p>
        </p:txBody>
      </p:sp>
      <p:sp>
        <p:nvSpPr>
          <p:cNvPr id="28" name="AutoShape 25"/>
          <p:cNvSpPr>
            <a:spLocks noChangeArrowheads="1"/>
          </p:cNvSpPr>
          <p:nvPr/>
        </p:nvSpPr>
        <p:spPr bwMode="auto">
          <a:xfrm>
            <a:off x="5833466" y="3606624"/>
            <a:ext cx="2160588" cy="188912"/>
          </a:xfrm>
          <a:prstGeom prst="flowChartProcess">
            <a:avLst/>
          </a:prstGeom>
          <a:noFill/>
          <a:ln w="9525">
            <a:noFill/>
            <a:miter lim="800000"/>
            <a:headEnd/>
            <a:tailEnd/>
          </a:ln>
          <a:effec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内閣府</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：我が国に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おける社会的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企業の活動規模に関する調査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9" name="図 28"/>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0151" t="34285" r="29744" b="23316"/>
          <a:stretch/>
        </p:blipFill>
        <p:spPr bwMode="auto">
          <a:xfrm>
            <a:off x="4922032" y="2241199"/>
            <a:ext cx="3955464" cy="1323326"/>
          </a:xfrm>
          <a:prstGeom prst="rect">
            <a:avLst/>
          </a:prstGeom>
          <a:ln>
            <a:noFill/>
          </a:ln>
          <a:extLst>
            <a:ext uri="{53640926-AAD7-44D8-BBD7-CCE9431645EC}">
              <a14:shadowObscured xmlns:a14="http://schemas.microsoft.com/office/drawing/2010/main"/>
            </a:ext>
          </a:extLst>
        </p:spPr>
      </p:pic>
      <p:sp>
        <p:nvSpPr>
          <p:cNvPr id="7" name="二等辺三角形 6"/>
          <p:cNvSpPr/>
          <p:nvPr/>
        </p:nvSpPr>
        <p:spPr>
          <a:xfrm rot="14820333">
            <a:off x="4613595" y="2676345"/>
            <a:ext cx="326256" cy="592821"/>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11975" t="18257" r="30087" b="16825"/>
          <a:stretch/>
        </p:blipFill>
        <p:spPr bwMode="auto">
          <a:xfrm>
            <a:off x="5364163" y="4662185"/>
            <a:ext cx="3513333" cy="2022829"/>
          </a:xfrm>
          <a:prstGeom prst="rect">
            <a:avLst/>
          </a:prstGeom>
          <a:ln>
            <a:noFill/>
          </a:ln>
          <a:extLst>
            <a:ext uri="{53640926-AAD7-44D8-BBD7-CCE9431645EC}">
              <a14:shadowObscured xmlns:a14="http://schemas.microsoft.com/office/drawing/2010/main"/>
            </a:ext>
          </a:extLst>
        </p:spPr>
      </p:pic>
      <p:sp>
        <p:nvSpPr>
          <p:cNvPr id="4" name="円/楕円 3"/>
          <p:cNvSpPr/>
          <p:nvPr/>
        </p:nvSpPr>
        <p:spPr>
          <a:xfrm>
            <a:off x="7290389" y="5807131"/>
            <a:ext cx="122773" cy="246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0" y="476250"/>
            <a:ext cx="9144000" cy="377113"/>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課題④（非営利セクターの抱える課題）</a:t>
            </a:r>
            <a:endParaRPr lang="ja-JP" altLang="en-US" sz="2000" b="1" dirty="0">
              <a:solidFill>
                <a:srgbClr val="000000"/>
              </a:solidFill>
              <a:latin typeface="Meiryo UI"/>
              <a:ea typeface="Meiryo UI"/>
              <a:cs typeface="Meiryo UI"/>
            </a:endParaRPr>
          </a:p>
        </p:txBody>
      </p:sp>
      <p:sp>
        <p:nvSpPr>
          <p:cNvPr id="30" name="角丸四角形 29"/>
          <p:cNvSpPr/>
          <p:nvPr/>
        </p:nvSpPr>
        <p:spPr>
          <a:xfrm>
            <a:off x="5364163" y="2276475"/>
            <a:ext cx="3600450" cy="1139825"/>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非営利セクターの寄附収入の推移</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（海外・全国・府比較）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社会的投資の推移（海外・全国・府比較）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SIB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015" name="スライド番号プレースホルダー 1"/>
          <p:cNvSpPr txBox="1">
            <a:spLocks/>
          </p:cNvSpPr>
          <p:nvPr/>
        </p:nvSpPr>
        <p:spPr bwMode="auto">
          <a:xfrm>
            <a:off x="8172450" y="6427788"/>
            <a:ext cx="765175" cy="365125"/>
          </a:xfrm>
          <a:prstGeom prst="rect">
            <a:avLst/>
          </a:prstGeom>
          <a:noFill/>
          <a:ln w="9525">
            <a:noFill/>
            <a:miter lim="800000"/>
            <a:headEnd/>
            <a:tailEnd/>
          </a:ln>
        </p:spPr>
        <p:txBody>
          <a:bodyPr anchor="ctr"/>
          <a:lstStyle/>
          <a:p>
            <a:pPr algn="r"/>
            <a:fld id="{EB1E6FFE-F6E6-4FF9-A502-8EBDB1689A7B}" type="slidenum">
              <a:rPr lang="ja-JP" altLang="en-US" sz="1300">
                <a:solidFill>
                  <a:srgbClr val="898989"/>
                </a:solidFill>
                <a:latin typeface="Calibri" pitchFamily="34" charset="0"/>
              </a:rPr>
              <a:pPr algn="r"/>
              <a:t>5</a:t>
            </a:fld>
            <a:endParaRPr lang="en-US" altLang="ja-JP" sz="1300">
              <a:solidFill>
                <a:srgbClr val="898989"/>
              </a:solidFill>
              <a:latin typeface="Calibri" pitchFamily="34" charset="0"/>
            </a:endParaRPr>
          </a:p>
        </p:txBody>
      </p:sp>
      <p:sp>
        <p:nvSpPr>
          <p:cNvPr id="3" name="正方形/長方形 14"/>
          <p:cNvSpPr/>
          <p:nvPr/>
        </p:nvSpPr>
        <p:spPr>
          <a:xfrm>
            <a:off x="179513" y="1005763"/>
            <a:ext cx="8837488" cy="5852237"/>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2" name="正方形/長方形 15"/>
          <p:cNvSpPr/>
          <p:nvPr/>
        </p:nvSpPr>
        <p:spPr>
          <a:xfrm>
            <a:off x="179512" y="921625"/>
            <a:ext cx="3168650"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a:solidFill>
                  <a:srgbClr val="FFFFFF"/>
                </a:solidFill>
                <a:latin typeface="Meiryo UI"/>
                <a:ea typeface="Meiryo UI"/>
                <a:cs typeface="Meiryo UI"/>
              </a:rPr>
              <a:t>非営利セクターの抱える課題</a:t>
            </a:r>
          </a:p>
        </p:txBody>
      </p:sp>
      <p:sp>
        <p:nvSpPr>
          <p:cNvPr id="15" name="正方形/長方形 14"/>
          <p:cNvSpPr/>
          <p:nvPr/>
        </p:nvSpPr>
        <p:spPr>
          <a:xfrm>
            <a:off x="245841" y="2379347"/>
            <a:ext cx="4182144" cy="628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法人の抱える課題</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特定非営利活動法人及び市民の社会貢献活動に関する実態調査報告書：内閣府）</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人材</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の確保・教育、収入源の多様化について課題と考える法人が多い。</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bwMode="auto">
          <a:xfrm>
            <a:off x="8277128" y="6580188"/>
            <a:ext cx="765175" cy="365125"/>
          </a:xfrm>
          <a:prstGeom prst="rect">
            <a:avLst/>
          </a:prstGeom>
          <a:noFill/>
          <a:ln w="9525">
            <a:noFill/>
            <a:miter lim="800000"/>
            <a:headEnd/>
            <a:tailEnd/>
          </a:ln>
        </p:spPr>
        <p:txBody>
          <a:bodyPr anchor="ctr"/>
          <a:lstStyle/>
          <a:p>
            <a:pPr algn="r"/>
            <a:fld id="{00CC65A0-FA92-4292-9253-FBA3738BA3CA}" type="slidenum">
              <a:rPr lang="ja-JP" altLang="en-US" sz="1300">
                <a:solidFill>
                  <a:srgbClr val="898989"/>
                </a:solidFill>
                <a:latin typeface="Calibri" pitchFamily="34" charset="0"/>
              </a:rPr>
              <a:pPr algn="r"/>
              <a:t>5</a:t>
            </a:fld>
            <a:endParaRPr lang="en-US" altLang="ja-JP" sz="1300" dirty="0">
              <a:solidFill>
                <a:srgbClr val="898989"/>
              </a:solidFill>
              <a:latin typeface="Calibri" pitchFamily="34" charset="0"/>
            </a:endParaRPr>
          </a:p>
        </p:txBody>
      </p:sp>
      <p:sp>
        <p:nvSpPr>
          <p:cNvPr id="18" name="Rectangle 21"/>
          <p:cNvSpPr>
            <a:spLocks noChangeArrowheads="1"/>
          </p:cNvSpPr>
          <p:nvPr/>
        </p:nvSpPr>
        <p:spPr bwMode="auto">
          <a:xfrm>
            <a:off x="270456" y="1236841"/>
            <a:ext cx="8605560" cy="1119994"/>
          </a:xfrm>
          <a:prstGeom prst="rect">
            <a:avLst/>
          </a:prstGeom>
          <a:noFill/>
          <a:ln w="9525">
            <a:noFill/>
            <a:miter lim="800000"/>
            <a:headEnd/>
            <a:tailEnd/>
          </a:ln>
        </p:spPr>
        <p:txBody>
          <a:bodyPr wrap="none"/>
          <a:lstStyle/>
          <a:p>
            <a:pPr>
              <a:lnSpc>
                <a:spcPts val="1600"/>
              </a:lnSpc>
            </a:pPr>
            <a:r>
              <a:rPr lang="ja-JP" altLang="en-US" sz="1300" dirty="0">
                <a:latin typeface="Meiryo UI"/>
                <a:ea typeface="Meiryo UI"/>
                <a:cs typeface="Meiryo UI"/>
              </a:rPr>
              <a:t>◆非営利セクターはさまざまな課題を抱えている。</a:t>
            </a:r>
            <a:endParaRPr lang="en-US" altLang="ja-JP" sz="1300" dirty="0">
              <a:latin typeface="Meiryo UI"/>
              <a:ea typeface="Meiryo UI"/>
              <a:cs typeface="Meiryo UI"/>
            </a:endParaRPr>
          </a:p>
          <a:p>
            <a:pPr>
              <a:lnSpc>
                <a:spcPts val="1600"/>
              </a:lnSpc>
            </a:pPr>
            <a:r>
              <a:rPr lang="ja-JP" altLang="en-US" sz="1300" dirty="0" smtClean="0">
                <a:latin typeface="Meiryo UI"/>
                <a:ea typeface="Meiryo UI"/>
                <a:cs typeface="Meiryo UI"/>
              </a:rPr>
              <a:t>　・</a:t>
            </a:r>
            <a:r>
              <a:rPr lang="ja-JP" altLang="en-US" sz="1300" dirty="0">
                <a:latin typeface="Meiryo UI"/>
                <a:ea typeface="Meiryo UI"/>
                <a:cs typeface="Meiryo UI"/>
              </a:rPr>
              <a:t>資金面の脆弱</a:t>
            </a:r>
            <a:r>
              <a:rPr lang="ja-JP" altLang="en-US" sz="1300" dirty="0" smtClean="0">
                <a:latin typeface="Meiryo UI"/>
                <a:ea typeface="Meiryo UI"/>
                <a:cs typeface="Meiryo UI"/>
              </a:rPr>
              <a:t>さ　　　・</a:t>
            </a:r>
            <a:r>
              <a:rPr lang="ja-JP" altLang="en-US" sz="1300" dirty="0">
                <a:latin typeface="Meiryo UI"/>
                <a:ea typeface="Meiryo UI"/>
                <a:cs typeface="Meiryo UI"/>
              </a:rPr>
              <a:t>信用の</a:t>
            </a:r>
            <a:r>
              <a:rPr lang="ja-JP" altLang="en-US" sz="1300" dirty="0" smtClean="0">
                <a:latin typeface="Meiryo UI"/>
                <a:ea typeface="Meiryo UI"/>
                <a:cs typeface="Meiryo UI"/>
              </a:rPr>
              <a:t>確立　　　・</a:t>
            </a:r>
            <a:r>
              <a:rPr lang="ja-JP" altLang="en-US" sz="1300" dirty="0">
                <a:latin typeface="Meiryo UI"/>
                <a:ea typeface="Meiryo UI"/>
                <a:cs typeface="Meiryo UI"/>
              </a:rPr>
              <a:t>活動の評価体制、制度が確立して</a:t>
            </a:r>
            <a:r>
              <a:rPr lang="ja-JP" altLang="en-US" sz="1300" dirty="0" smtClean="0">
                <a:latin typeface="Meiryo UI"/>
                <a:ea typeface="Meiryo UI"/>
                <a:cs typeface="Meiryo UI"/>
              </a:rPr>
              <a:t>いない　　・</a:t>
            </a:r>
            <a:r>
              <a:rPr lang="ja-JP" altLang="en-US" sz="1300" dirty="0">
                <a:latin typeface="Meiryo UI"/>
                <a:ea typeface="Meiryo UI"/>
                <a:cs typeface="Meiryo UI"/>
              </a:rPr>
              <a:t>情報発信力の</a:t>
            </a:r>
            <a:r>
              <a:rPr lang="ja-JP" altLang="en-US" sz="1300" dirty="0" smtClean="0">
                <a:latin typeface="Meiryo UI"/>
                <a:ea typeface="Meiryo UI"/>
                <a:cs typeface="Meiryo UI"/>
              </a:rPr>
              <a:t>弱さ　</a:t>
            </a:r>
            <a:endParaRPr lang="en-US" altLang="ja-JP" sz="1300" dirty="0" smtClean="0">
              <a:latin typeface="Meiryo UI"/>
              <a:ea typeface="Meiryo UI"/>
              <a:cs typeface="Meiryo UI"/>
            </a:endParaRPr>
          </a:p>
          <a:p>
            <a:pPr>
              <a:lnSpc>
                <a:spcPts val="1600"/>
              </a:lnSpc>
            </a:pPr>
            <a:r>
              <a:rPr lang="ja-JP" altLang="en-US" sz="1300" dirty="0">
                <a:latin typeface="Meiryo UI"/>
                <a:ea typeface="Meiryo UI"/>
                <a:cs typeface="Meiryo UI"/>
              </a:rPr>
              <a:t>　・法人の運営に係る事務手続きや会計等制度上の</a:t>
            </a:r>
            <a:r>
              <a:rPr lang="ja-JP" altLang="en-US" sz="1300" dirty="0" smtClean="0">
                <a:latin typeface="Meiryo UI"/>
                <a:ea typeface="Meiryo UI"/>
                <a:cs typeface="Meiryo UI"/>
              </a:rPr>
              <a:t>課題　　・</a:t>
            </a:r>
            <a:r>
              <a:rPr lang="ja-JP" altLang="en-US" sz="1300" dirty="0">
                <a:latin typeface="Meiryo UI"/>
                <a:ea typeface="Meiryo UI"/>
                <a:cs typeface="Meiryo UI"/>
              </a:rPr>
              <a:t>経営能力のある人材の確保・</a:t>
            </a:r>
            <a:r>
              <a:rPr lang="ja-JP" altLang="en-US" sz="1300" dirty="0" smtClean="0">
                <a:latin typeface="Meiryo UI"/>
                <a:ea typeface="Meiryo UI"/>
                <a:cs typeface="Meiryo UI"/>
              </a:rPr>
              <a:t>育成　　</a:t>
            </a:r>
            <a:endParaRPr lang="en-US" altLang="ja-JP" sz="1300" dirty="0" smtClean="0">
              <a:latin typeface="Meiryo UI"/>
              <a:ea typeface="Meiryo UI"/>
              <a:cs typeface="Meiryo UI"/>
            </a:endParaRPr>
          </a:p>
          <a:p>
            <a:pPr>
              <a:lnSpc>
                <a:spcPts val="1600"/>
              </a:lnSpc>
            </a:pPr>
            <a:r>
              <a:rPr lang="ja-JP" altLang="en-US" sz="1300" dirty="0">
                <a:latin typeface="Meiryo UI"/>
                <a:ea typeface="Meiryo UI"/>
                <a:cs typeface="Meiryo UI"/>
              </a:rPr>
              <a:t>　</a:t>
            </a:r>
            <a:r>
              <a:rPr lang="ja-JP" altLang="en-US" sz="1300" dirty="0" smtClean="0">
                <a:latin typeface="Meiryo UI"/>
                <a:ea typeface="Meiryo UI"/>
                <a:cs typeface="Meiryo UI"/>
              </a:rPr>
              <a:t>・</a:t>
            </a:r>
            <a:r>
              <a:rPr lang="ja-JP" altLang="en-US" sz="1300" dirty="0">
                <a:latin typeface="Meiryo UI"/>
                <a:ea typeface="Meiryo UI"/>
                <a:cs typeface="Meiryo UI"/>
              </a:rPr>
              <a:t>団体間の連携体制・</a:t>
            </a:r>
            <a:r>
              <a:rPr lang="ja-JP" altLang="en-US" sz="1300" dirty="0" smtClean="0">
                <a:latin typeface="Meiryo UI"/>
                <a:ea typeface="Meiryo UI"/>
                <a:cs typeface="Meiryo UI"/>
              </a:rPr>
              <a:t>ネットワーク　　・</a:t>
            </a:r>
            <a:r>
              <a:rPr lang="ja-JP" altLang="en-US" sz="1300" dirty="0">
                <a:latin typeface="Meiryo UI"/>
                <a:ea typeface="Meiryo UI"/>
                <a:cs typeface="Meiryo UI"/>
              </a:rPr>
              <a:t>教育、医療分野など、活動の参入障壁</a:t>
            </a:r>
            <a:endParaRPr lang="en-US" altLang="ja-JP" sz="1300" dirty="0">
              <a:latin typeface="Meiryo UI"/>
              <a:ea typeface="Meiryo UI"/>
              <a:cs typeface="Meiryo UI"/>
            </a:endParaRPr>
          </a:p>
          <a:p>
            <a:pPr>
              <a:lnSpc>
                <a:spcPts val="1600"/>
              </a:lnSpc>
            </a:pPr>
            <a:r>
              <a:rPr lang="ja-JP" altLang="en-US" sz="1300" dirty="0" smtClean="0">
                <a:latin typeface="Meiryo UI"/>
                <a:ea typeface="Meiryo UI"/>
                <a:cs typeface="Meiryo UI"/>
              </a:rPr>
              <a:t>　・</a:t>
            </a:r>
            <a:r>
              <a:rPr lang="ja-JP" altLang="en-US" sz="1300" dirty="0">
                <a:latin typeface="Meiryo UI"/>
                <a:ea typeface="Meiryo UI"/>
                <a:cs typeface="Meiryo UI"/>
              </a:rPr>
              <a:t>世界や社会の変革に活動の視野を広げることができるか　　</a:t>
            </a:r>
            <a:r>
              <a:rPr lang="ja-JP" altLang="en-US" sz="1300" dirty="0" smtClean="0">
                <a:latin typeface="Meiryo UI"/>
                <a:ea typeface="Meiryo UI"/>
                <a:cs typeface="Meiryo UI"/>
              </a:rPr>
              <a:t>など</a:t>
            </a:r>
            <a:endParaRPr lang="en-US" altLang="ja-JP" sz="1300" dirty="0" smtClean="0">
              <a:latin typeface="Meiryo UI"/>
              <a:ea typeface="Meiryo UI"/>
              <a:cs typeface="Meiryo UI"/>
            </a:endParaRPr>
          </a:p>
          <a:p>
            <a:pPr>
              <a:lnSpc>
                <a:spcPts val="1600"/>
              </a:lnSpc>
            </a:pPr>
            <a:endParaRPr lang="ja-JP" altLang="en-US" sz="1000" dirty="0">
              <a:latin typeface="Meiryo UI"/>
              <a:ea typeface="Meiryo UI"/>
              <a:cs typeface="Meiryo UI"/>
            </a:endParaRPr>
          </a:p>
        </p:txBody>
      </p:sp>
      <p:sp>
        <p:nvSpPr>
          <p:cNvPr id="19" name="正方形/長方形 18"/>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20" name="正方形/長方形 19"/>
          <p:cNvSpPr/>
          <p:nvPr/>
        </p:nvSpPr>
        <p:spPr>
          <a:xfrm>
            <a:off x="4519331" y="2379347"/>
            <a:ext cx="4430746" cy="6158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寄附に関する課題</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の社会貢献に関する実態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内閣府）より）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4532663" y="3044013"/>
            <a:ext cx="4404083" cy="3561102"/>
          </a:xfrm>
          <a:prstGeom prst="rect">
            <a:avLst/>
          </a:prstGeom>
        </p:spPr>
      </p:pic>
      <p:pic>
        <p:nvPicPr>
          <p:cNvPr id="16" name="図 15"/>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3987" t="17243" r="31797" b="16216"/>
          <a:stretch/>
        </p:blipFill>
        <p:spPr bwMode="auto">
          <a:xfrm>
            <a:off x="254217" y="3042920"/>
            <a:ext cx="4173768" cy="37499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755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364163" y="2276475"/>
            <a:ext cx="3600450" cy="1139825"/>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非営利セクターの寄附収入の推移</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（海外・全国・府比較）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社会的投資の推移（海外・全国・府比較）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SIB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015" name="スライド番号プレースホルダー 1"/>
          <p:cNvSpPr txBox="1">
            <a:spLocks/>
          </p:cNvSpPr>
          <p:nvPr/>
        </p:nvSpPr>
        <p:spPr bwMode="auto">
          <a:xfrm>
            <a:off x="8172450" y="6427788"/>
            <a:ext cx="765175" cy="365125"/>
          </a:xfrm>
          <a:prstGeom prst="rect">
            <a:avLst/>
          </a:prstGeom>
          <a:noFill/>
          <a:ln w="9525">
            <a:noFill/>
            <a:miter lim="800000"/>
            <a:headEnd/>
            <a:tailEnd/>
          </a:ln>
        </p:spPr>
        <p:txBody>
          <a:bodyPr anchor="ctr"/>
          <a:lstStyle/>
          <a:p>
            <a:pPr algn="r"/>
            <a:fld id="{EB1E6FFE-F6E6-4FF9-A502-8EBDB1689A7B}" type="slidenum">
              <a:rPr lang="ja-JP" altLang="en-US" sz="1300">
                <a:solidFill>
                  <a:srgbClr val="898989"/>
                </a:solidFill>
                <a:latin typeface="Calibri" pitchFamily="34" charset="0"/>
              </a:rPr>
              <a:pPr algn="r"/>
              <a:t>6</a:t>
            </a:fld>
            <a:endParaRPr lang="en-US" altLang="ja-JP" sz="1300">
              <a:solidFill>
                <a:srgbClr val="898989"/>
              </a:solidFill>
              <a:latin typeface="Calibri" pitchFamily="34" charset="0"/>
            </a:endParaRPr>
          </a:p>
        </p:txBody>
      </p:sp>
      <p:sp>
        <p:nvSpPr>
          <p:cNvPr id="3" name="正方形/長方形 14"/>
          <p:cNvSpPr/>
          <p:nvPr/>
        </p:nvSpPr>
        <p:spPr>
          <a:xfrm>
            <a:off x="221577" y="478303"/>
            <a:ext cx="8743036" cy="6295983"/>
          </a:xfrm>
          <a:prstGeom prst="rect">
            <a:avLst/>
          </a:prstGeom>
          <a:solidFill>
            <a:schemeClr val="bg2"/>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2" name="正方形/長方形 15"/>
          <p:cNvSpPr/>
          <p:nvPr/>
        </p:nvSpPr>
        <p:spPr>
          <a:xfrm>
            <a:off x="249609" y="492924"/>
            <a:ext cx="3168650"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rgbClr val="FFFFFF"/>
                </a:solidFill>
                <a:latin typeface="Meiryo UI"/>
                <a:ea typeface="Meiryo UI"/>
                <a:cs typeface="Meiryo UI"/>
              </a:rPr>
              <a:t>非営利セクターの抱える課題</a:t>
            </a:r>
          </a:p>
        </p:txBody>
      </p:sp>
      <p:sp>
        <p:nvSpPr>
          <p:cNvPr id="14" name="スライド番号プレースホルダー 1"/>
          <p:cNvSpPr txBox="1">
            <a:spLocks/>
          </p:cNvSpPr>
          <p:nvPr/>
        </p:nvSpPr>
        <p:spPr bwMode="auto">
          <a:xfrm>
            <a:off x="8425935" y="6551453"/>
            <a:ext cx="765175" cy="365125"/>
          </a:xfrm>
          <a:prstGeom prst="rect">
            <a:avLst/>
          </a:prstGeom>
          <a:noFill/>
          <a:ln w="9525">
            <a:noFill/>
            <a:miter lim="800000"/>
            <a:headEnd/>
            <a:tailEnd/>
          </a:ln>
        </p:spPr>
        <p:txBody>
          <a:bodyPr anchor="ctr"/>
          <a:lstStyle/>
          <a:p>
            <a:pPr algn="r"/>
            <a:fld id="{00CC65A0-FA92-4292-9253-FBA3738BA3CA}" type="slidenum">
              <a:rPr lang="ja-JP" altLang="en-US" sz="1300">
                <a:solidFill>
                  <a:srgbClr val="898989"/>
                </a:solidFill>
                <a:latin typeface="Calibri" pitchFamily="34" charset="0"/>
              </a:rPr>
              <a:pPr algn="r"/>
              <a:t>6</a:t>
            </a:fld>
            <a:endParaRPr lang="en-US" altLang="ja-JP" sz="1300" dirty="0">
              <a:solidFill>
                <a:srgbClr val="898989"/>
              </a:solidFill>
              <a:latin typeface="Calibri" pitchFamily="34" charset="0"/>
            </a:endParaRPr>
          </a:p>
        </p:txBody>
      </p:sp>
      <p:sp>
        <p:nvSpPr>
          <p:cNvPr id="16" name="Rectangle 19"/>
          <p:cNvSpPr>
            <a:spLocks noChangeArrowheads="1"/>
          </p:cNvSpPr>
          <p:nvPr/>
        </p:nvSpPr>
        <p:spPr bwMode="auto">
          <a:xfrm>
            <a:off x="290991" y="850578"/>
            <a:ext cx="8529481" cy="5818782"/>
          </a:xfrm>
          <a:prstGeom prst="rect">
            <a:avLst/>
          </a:prstGeom>
          <a:solidFill>
            <a:schemeClr val="bg1"/>
          </a:solidFill>
          <a:ln w="9525">
            <a:solidFill>
              <a:schemeClr val="tx1"/>
            </a:solidFill>
            <a:miter lim="800000"/>
            <a:headEnd/>
            <a:tailEnd/>
          </a:ln>
        </p:spPr>
        <p:txBody>
          <a:bodyPr wrap="none" anchor="ctr"/>
          <a:lstStyle/>
          <a:p>
            <a:pPr algn="ctr"/>
            <a:endParaRPr lang="ja-JP" altLang="en-US"/>
          </a:p>
        </p:txBody>
      </p:sp>
      <p:sp>
        <p:nvSpPr>
          <p:cNvPr id="19" name="正方形/長方形 18"/>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17" name="Rectangle 21"/>
          <p:cNvSpPr>
            <a:spLocks noChangeArrowheads="1"/>
          </p:cNvSpPr>
          <p:nvPr/>
        </p:nvSpPr>
        <p:spPr bwMode="auto">
          <a:xfrm>
            <a:off x="358760" y="936782"/>
            <a:ext cx="8675267" cy="5930765"/>
          </a:xfrm>
          <a:prstGeom prst="rect">
            <a:avLst/>
          </a:prstGeom>
          <a:noFill/>
          <a:ln w="9525">
            <a:noFill/>
            <a:miter lim="800000"/>
            <a:headEnd/>
            <a:tailEnd/>
          </a:ln>
          <a:effectLst/>
        </p:spPr>
        <p:txBody>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副首都推進局による有識者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ヒアリングでの意見</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資金面、活動の評価</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・現実に社会問題を解決するには、財政規模が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大学教授］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・日本では、慈善団体への信頼度が非常に低く寄付額も少ない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［大学教授］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・遺贈の一部を寄附したいという人は多く、遺贈の相談窓口が必要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支援団体］</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・大口の寄附者はほとんど東京。大阪に非営利活動に関する情報</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が集まる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ようになれば流れも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変わるの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・格付け、評価により、法人同士の切磋琢磨につながるだけでなく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、寄付</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も集まりやすく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支援団体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情報発信</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・既存の団体それぞれの情報発信は、集約し効率化する必要がある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のではないか。［学識者］</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・情報入手等に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非営利セクター等の）活動に興味を持つ人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の参加</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等を促す拠点が必要ではない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支援団体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経営基盤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・経理能力があり、社会的企業精神を持つ人を探す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大学教授］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・寄付やボランティアの活用で廉価なサービスを提供し、利用者</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の選択</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を得られる効果を生んでいる事例がある。［大学教授］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・バウチャーは、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が自立性を保ち続けるよい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大学教授］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法人運営に係る制度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・規模の小さい基金や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財団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は公的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機関への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報告など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手続き</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面の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負担が大きく、活動に支障</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をき</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［社会貢献財団］</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■ネットワーク・連携</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・同じ目標をもって連携することで問題解決に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つながる。［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社会企業家］</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その他</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日本のＮＰＯの活動は、どちらかというと地域で困っている人を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助けると</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いうソーシャルサービスとなっているが、それを転換し</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世界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社会を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変える取組を行うといった支援が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重要。［</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大学教授］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・学校法人と医療法人の参入障壁を外せば、事業型で自立できる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のチャンスが広がる。［大学教授］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5015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6895" y="1007617"/>
            <a:ext cx="8762876" cy="565080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スライド番号プレースホルダー 1"/>
          <p:cNvSpPr txBox="1">
            <a:spLocks/>
          </p:cNvSpPr>
          <p:nvPr/>
        </p:nvSpPr>
        <p:spPr bwMode="auto">
          <a:xfrm>
            <a:off x="8378826" y="6556435"/>
            <a:ext cx="765175" cy="365125"/>
          </a:xfrm>
          <a:prstGeom prst="rect">
            <a:avLst/>
          </a:prstGeom>
          <a:noFill/>
          <a:ln w="9525">
            <a:noFill/>
            <a:miter lim="800000"/>
            <a:headEnd/>
            <a:tailEnd/>
          </a:ln>
        </p:spPr>
        <p:txBody>
          <a:bodyPr anchor="ctr"/>
          <a:lstStyle/>
          <a:p>
            <a:pPr algn="r"/>
            <a:r>
              <a:rPr lang="en-US" altLang="ja-JP" sz="1300" dirty="0" smtClean="0">
                <a:solidFill>
                  <a:srgbClr val="898989"/>
                </a:solidFill>
                <a:latin typeface="Calibri" pitchFamily="34" charset="0"/>
              </a:rPr>
              <a:t>7</a:t>
            </a:r>
            <a:endParaRPr lang="en-US" altLang="ja-JP" sz="1300" dirty="0">
              <a:solidFill>
                <a:srgbClr val="898989"/>
              </a:solidFill>
              <a:latin typeface="Calibri" pitchFamily="34" charset="0"/>
            </a:endParaRPr>
          </a:p>
        </p:txBody>
      </p:sp>
      <p:sp>
        <p:nvSpPr>
          <p:cNvPr id="7" name="正方形/長方形 6"/>
          <p:cNvSpPr/>
          <p:nvPr/>
        </p:nvSpPr>
        <p:spPr>
          <a:xfrm>
            <a:off x="129604" y="845692"/>
            <a:ext cx="275818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分野別の社会的課題（例）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8"/>
          <p:cNvSpPr txBox="1">
            <a:spLocks noChangeArrowheads="1"/>
          </p:cNvSpPr>
          <p:nvPr/>
        </p:nvSpPr>
        <p:spPr bwMode="auto">
          <a:xfrm>
            <a:off x="236196" y="1090563"/>
            <a:ext cx="1126838" cy="384721"/>
          </a:xfrm>
          <a:prstGeom prst="rect">
            <a:avLst/>
          </a:prstGeom>
          <a:noFill/>
          <a:ln w="9525">
            <a:noFill/>
            <a:miter lim="800000"/>
            <a:headEnd/>
            <a:tailEnd/>
          </a:ln>
        </p:spPr>
        <p:txBody>
          <a:bodyPr wrap="square">
            <a:spAutoFit/>
          </a:bodyPr>
          <a:lstStyle/>
          <a:p>
            <a:endParaRPr lang="en-US" altLang="ja-JP" sz="1000" dirty="0">
              <a:solidFill>
                <a:srgbClr val="000000"/>
              </a:solidFill>
              <a:latin typeface="ＭＳ Ｐゴシック" charset="-128"/>
              <a:ea typeface="Meiryo UI"/>
              <a:cs typeface="Meiryo UI"/>
            </a:endParaRPr>
          </a:p>
          <a:p>
            <a:endParaRPr lang="ja-JP" altLang="en-US" sz="900" dirty="0">
              <a:solidFill>
                <a:srgbClr val="000000"/>
              </a:solidFill>
              <a:latin typeface="ＭＳ Ｐゴシック" charset="-128"/>
              <a:ea typeface="Meiryo UI"/>
              <a:cs typeface="Meiryo UI"/>
            </a:endParaRPr>
          </a:p>
        </p:txBody>
      </p:sp>
      <p:sp>
        <p:nvSpPr>
          <p:cNvPr id="19" name="正方形/長方形 18"/>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20" name="タイトル 1"/>
          <p:cNvSpPr txBox="1">
            <a:spLocks/>
          </p:cNvSpPr>
          <p:nvPr/>
        </p:nvSpPr>
        <p:spPr>
          <a:xfrm>
            <a:off x="129604" y="454552"/>
            <a:ext cx="7062526" cy="344576"/>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課題⑤（多様な主体に共通する社会的課題の例）</a:t>
            </a:r>
            <a:endParaRPr lang="ja-JP" altLang="en-US" sz="2000" b="1" dirty="0">
              <a:solidFill>
                <a:srgbClr val="000000"/>
              </a:solidFill>
              <a:latin typeface="Meiryo UI"/>
              <a:ea typeface="Meiryo UI"/>
              <a:cs typeface="Meiryo UI"/>
            </a:endParaRPr>
          </a:p>
        </p:txBody>
      </p:sp>
      <p:graphicFrame>
        <p:nvGraphicFramePr>
          <p:cNvPr id="26" name="表 25"/>
          <p:cNvGraphicFramePr>
            <a:graphicFrameLocks noGrp="1"/>
          </p:cNvGraphicFramePr>
          <p:nvPr>
            <p:extLst>
              <p:ext uri="{D42A27DB-BD31-4B8C-83A1-F6EECF244321}">
                <p14:modId xmlns:p14="http://schemas.microsoft.com/office/powerpoint/2010/main" val="4068877630"/>
              </p:ext>
            </p:extLst>
          </p:nvPr>
        </p:nvGraphicFramePr>
        <p:xfrm>
          <a:off x="236195" y="1290690"/>
          <a:ext cx="8584276" cy="5228281"/>
        </p:xfrm>
        <a:graphic>
          <a:graphicData uri="http://schemas.openxmlformats.org/drawingml/2006/table">
            <a:tbl>
              <a:tblPr/>
              <a:tblGrid>
                <a:gridCol w="1037552"/>
                <a:gridCol w="1683575"/>
                <a:gridCol w="1820611"/>
                <a:gridCol w="1967434"/>
                <a:gridCol w="2075104"/>
              </a:tblGrid>
              <a:tr h="26183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社会的課題（例）</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FFFFFF"/>
                          </a:solidFill>
                          <a:effectLst/>
                          <a:latin typeface="Meiryo UI" panose="020B0604030504040204" pitchFamily="50" charset="-128"/>
                          <a:ea typeface="Meiryo UI" panose="020B0604030504040204" pitchFamily="50" charset="-128"/>
                        </a:rPr>
                        <a:t>資金（課題例）</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zh-TW" altLang="en-US" sz="1400" b="0" i="0" u="none" strike="noStrike" dirty="0">
                          <a:solidFill>
                            <a:srgbClr val="FFFFFF"/>
                          </a:solidFill>
                          <a:effectLst/>
                          <a:latin typeface="Meiryo UI" panose="020B0604030504040204" pitchFamily="50" charset="-128"/>
                          <a:ea typeface="Meiryo UI" panose="020B0604030504040204" pitchFamily="50" charset="-128"/>
                        </a:rPr>
                        <a:t>人材（課題例）</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zh-TW" altLang="en-US" sz="1400" b="0" i="0" u="none" strike="noStrike" dirty="0">
                          <a:solidFill>
                            <a:srgbClr val="FFFFFF"/>
                          </a:solidFill>
                          <a:effectLst/>
                          <a:latin typeface="Meiryo UI" panose="020B0604030504040204" pitchFamily="50" charset="-128"/>
                          <a:ea typeface="Meiryo UI" panose="020B0604030504040204" pitchFamily="50" charset="-128"/>
                        </a:rPr>
                        <a:t>情報（課題例）</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218940">
                <a:tc>
                  <a:txBody>
                    <a:bodyPr/>
                    <a:lstStyle/>
                    <a:p>
                      <a:pPr algn="l" fontAlgn="ctr"/>
                      <a:r>
                        <a:rPr lang="ja-JP" altLang="en-US" sz="1100" b="0" i="0" u="none" strike="noStrike" spc="-150" dirty="0">
                          <a:solidFill>
                            <a:srgbClr val="000000"/>
                          </a:solidFill>
                          <a:effectLst/>
                          <a:latin typeface="Meiryo UI" panose="020B0604030504040204" pitchFamily="50" charset="-128"/>
                          <a:ea typeface="Meiryo UI" panose="020B0604030504040204" pitchFamily="50" charset="-128"/>
                        </a:rPr>
                        <a:t>福祉、人権、医療</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・高齢者対策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①ファンドレイジング</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①スタッフの高齢化対策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①情報ネットワークの構築</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940">
                <a:tc>
                  <a:txBody>
                    <a:bodyPr/>
                    <a:lstStyle/>
                    <a:p>
                      <a:pPr algn="l" fontAlgn="ctr"/>
                      <a:r>
                        <a:rPr lang="ja-JP" altLang="en-US" sz="1100" b="0" i="0" u="none" strike="noStrike" spc="-150"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rPr>
                        <a:t>障がい</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者の自立と社会参加</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②クラウドファンディングの活用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②スタッフ後継者の不足</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（アクセス向上、収集</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・共有・活用・発信）</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子育て支援</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③社会的投資の促進</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③新しい人材の採用、育成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②SNS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・男女共同参画</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④寄付文化の醸成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④人材の交流、インターン制度</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③</a:t>
                      </a:r>
                      <a:r>
                        <a:rPr lang="en-US" altLang="ja-JP" sz="1200" b="0" i="0" u="none" strike="noStrike">
                          <a:solidFill>
                            <a:srgbClr val="000000"/>
                          </a:solidFill>
                          <a:effectLst/>
                          <a:latin typeface="Meiryo UI" panose="020B0604030504040204" pitchFamily="50" charset="-128"/>
                          <a:ea typeface="Meiryo UI" panose="020B0604030504040204" pitchFamily="50" charset="-128"/>
                        </a:rPr>
                        <a:t>IoT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AI</a:t>
                      </a:r>
                      <a:r>
                        <a:rPr lang="ja-JP" altLang="en-US" sz="1200" b="0" i="0" u="none" strike="noStrike">
                          <a:solidFill>
                            <a:srgbClr val="000000"/>
                          </a:solidFill>
                          <a:effectLst/>
                          <a:latin typeface="Meiryo UI" panose="020B0604030504040204" pitchFamily="50" charset="-128"/>
                          <a:ea typeface="Meiryo UI" panose="020B0604030504040204" pitchFamily="50" charset="-128"/>
                        </a:rPr>
                        <a:t>などの活用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・貧困対策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⑤税制優遇</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⑤大学との連携</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④情報セキュリティ対策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・失業、自殺、薬物対策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⑥ふるさと納税制度</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⑥ボランティアの活用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⑤海外との交流（多言語化）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・医療関連問題</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⑦市民バンク構想</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⑦</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企業人材、シルバー人材の活用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⑥活動の評価付け</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・ＬＧＢＴへの対応</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chemeClr val="tx1"/>
                          </a:solidFill>
                          <a:effectLst/>
                          <a:latin typeface="Meiryo UI" panose="020B0604030504040204" pitchFamily="50" charset="-128"/>
                          <a:ea typeface="Meiryo UI" panose="020B0604030504040204" pitchFamily="50" charset="-128"/>
                        </a:rPr>
                        <a:t>⑧企業からの資金</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⑧</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女性や</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障がい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者の</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活躍促進</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⑦</a:t>
                      </a: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活動拠点（事務局、会議室等）</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・外国人対策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⑨ファンド・基金の組成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⑨ジョブネット構想</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の確保</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まちづくり、社会</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安心・安全の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まち（防犯）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⑩投資、融資、助成の活用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⑩プロボノの活用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⑧特区制度の活用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・交通問題</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⑪遺贈、休眠預金の活用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⑪地域公共人材の育成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⑨ロビー活動（要望・提言）</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・空き家対策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⑫</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運営コンサルタント人材の育成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・マナー、モラルの醸成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⑬賃金の確保</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・地域コミュニティの活用</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⑭NPO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の福利厚生</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・環境・緑化対策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・観光、文化の育成</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経済、産業</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・エネルギー問題</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・規制緩和</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・雇用・就業対策</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中小企業、商店街の支援</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・ベンチャー企業の支援</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最先端技術</a:t>
                      </a:r>
                      <a:r>
                        <a:rPr lang="ja-JP" altLang="en-US" sz="1100" b="0" i="0" u="none" strike="noStrike" spc="-150"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spc="-150" dirty="0" err="1">
                          <a:solidFill>
                            <a:srgbClr val="000000"/>
                          </a:solidFill>
                          <a:effectLst/>
                          <a:latin typeface="Meiryo UI" panose="020B0604030504040204" pitchFamily="50" charset="-128"/>
                          <a:ea typeface="Meiryo UI" panose="020B0604030504040204" pitchFamily="50" charset="-128"/>
                        </a:rPr>
                        <a:t>IoT</a:t>
                      </a:r>
                      <a:r>
                        <a:rPr lang="ja-JP" altLang="en-US" sz="1100" b="0" i="0" u="none" strike="noStrike" spc="-150" dirty="0" err="1">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spc="-150" dirty="0">
                          <a:solidFill>
                            <a:srgbClr val="000000"/>
                          </a:solidFill>
                          <a:effectLst/>
                          <a:latin typeface="Meiryo UI" panose="020B0604030504040204" pitchFamily="50" charset="-128"/>
                          <a:ea typeface="Meiryo UI" panose="020B0604030504040204" pitchFamily="50" charset="-128"/>
                        </a:rPr>
                        <a:t>AI</a:t>
                      </a:r>
                      <a:r>
                        <a:rPr lang="ja-JP" altLang="en-US" sz="1100" b="0" i="0" u="none" strike="noStrike" spc="-150" dirty="0">
                          <a:solidFill>
                            <a:srgbClr val="000000"/>
                          </a:solidFill>
                          <a:effectLst/>
                          <a:latin typeface="Meiryo UI" panose="020B0604030504040204" pitchFamily="50" charset="-128"/>
                          <a:ea typeface="Meiryo UI" panose="020B0604030504040204" pitchFamily="50" charset="-128"/>
                        </a:rPr>
                        <a:t>など）</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54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291" marR="6291" marT="62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355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2266" y="415077"/>
            <a:ext cx="8928992" cy="720725"/>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課題⑥（社会的課題</a:t>
            </a:r>
            <a:r>
              <a:rPr lang="en-US" altLang="ja-JP" sz="2000" b="1" dirty="0" smtClean="0">
                <a:solidFill>
                  <a:srgbClr val="000000"/>
                </a:solidFill>
                <a:latin typeface="Meiryo UI"/>
                <a:ea typeface="Meiryo UI"/>
                <a:cs typeface="Meiryo UI"/>
              </a:rPr>
              <a:t>(</a:t>
            </a:r>
            <a:r>
              <a:rPr lang="ja-JP" altLang="en-US" sz="2000" b="1" dirty="0" smtClean="0">
                <a:solidFill>
                  <a:srgbClr val="000000"/>
                </a:solidFill>
                <a:latin typeface="Meiryo UI"/>
                <a:ea typeface="Meiryo UI"/>
                <a:cs typeface="Meiryo UI"/>
              </a:rPr>
              <a:t>分野別</a:t>
            </a:r>
            <a:r>
              <a:rPr lang="en-US" altLang="ja-JP" sz="2000" b="1" dirty="0" smtClean="0">
                <a:solidFill>
                  <a:srgbClr val="000000"/>
                </a:solidFill>
                <a:latin typeface="Meiryo UI"/>
                <a:ea typeface="Meiryo UI"/>
                <a:cs typeface="Meiryo UI"/>
              </a:rPr>
              <a:t>)</a:t>
            </a:r>
            <a:r>
              <a:rPr lang="ja-JP" altLang="en-US" sz="2000" b="1" dirty="0" smtClean="0">
                <a:solidFill>
                  <a:srgbClr val="000000"/>
                </a:solidFill>
                <a:latin typeface="Meiryo UI"/>
                <a:ea typeface="Meiryo UI"/>
                <a:cs typeface="Meiryo UI"/>
              </a:rPr>
              <a:t>に係る民間公益活動等の取組み事例）</a:t>
            </a:r>
            <a:endParaRPr lang="en-US" altLang="ja-JP" sz="2000" b="1" dirty="0" smtClean="0">
              <a:solidFill>
                <a:srgbClr val="000000"/>
              </a:solidFill>
              <a:latin typeface="Meiryo UI"/>
              <a:ea typeface="Meiryo UI"/>
              <a:cs typeface="Meiryo UI"/>
            </a:endParaRPr>
          </a:p>
          <a:p>
            <a:pPr>
              <a:defRPr/>
            </a:pPr>
            <a:r>
              <a:rPr lang="ja-JP" altLang="en-US" sz="1600" b="1" dirty="0" smtClean="0">
                <a:solidFill>
                  <a:srgbClr val="000000"/>
                </a:solidFill>
                <a:latin typeface="Meiryo UI"/>
                <a:ea typeface="Meiryo UI"/>
                <a:cs typeface="Meiryo UI"/>
              </a:rPr>
              <a:t>　</a:t>
            </a:r>
            <a:endParaRPr lang="ja-JP" altLang="en-US" sz="1600" b="1" dirty="0">
              <a:solidFill>
                <a:srgbClr val="000000"/>
              </a:solidFill>
              <a:latin typeface="Meiryo UI"/>
              <a:ea typeface="Meiryo UI"/>
              <a:cs typeface="Meiryo UI"/>
            </a:endParaRPr>
          </a:p>
        </p:txBody>
      </p:sp>
      <p:sp>
        <p:nvSpPr>
          <p:cNvPr id="4" name="正方形/長方形 3"/>
          <p:cNvSpPr/>
          <p:nvPr/>
        </p:nvSpPr>
        <p:spPr>
          <a:xfrm>
            <a:off x="206804" y="1208891"/>
            <a:ext cx="4248150" cy="5523458"/>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p:cNvSpPr txBox="1">
            <a:spLocks/>
          </p:cNvSpPr>
          <p:nvPr/>
        </p:nvSpPr>
        <p:spPr bwMode="auto">
          <a:xfrm>
            <a:off x="8378825" y="6496244"/>
            <a:ext cx="765175" cy="365125"/>
          </a:xfrm>
          <a:prstGeom prst="rect">
            <a:avLst/>
          </a:prstGeom>
          <a:noFill/>
          <a:ln w="9525">
            <a:noFill/>
            <a:miter lim="800000"/>
            <a:headEnd/>
            <a:tailEnd/>
          </a:ln>
        </p:spPr>
        <p:txBody>
          <a:bodyPr anchor="ctr"/>
          <a:lstStyle/>
          <a:p>
            <a:pPr algn="r"/>
            <a:r>
              <a:rPr lang="en-US" altLang="ja-JP" sz="1300" dirty="0">
                <a:solidFill>
                  <a:srgbClr val="898989"/>
                </a:solidFill>
                <a:latin typeface="Calibri" pitchFamily="34" charset="0"/>
              </a:rPr>
              <a:t>8</a:t>
            </a:r>
          </a:p>
        </p:txBody>
      </p:sp>
      <p:sp>
        <p:nvSpPr>
          <p:cNvPr id="8" name="正方形/長方形 7"/>
          <p:cNvSpPr/>
          <p:nvPr/>
        </p:nvSpPr>
        <p:spPr>
          <a:xfrm>
            <a:off x="4535618" y="1208891"/>
            <a:ext cx="4397180" cy="5523457"/>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206804" y="885041"/>
            <a:ext cx="424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「子どもの貧困」対策の取組み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行政等）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8"/>
          <p:cNvSpPr txBox="1">
            <a:spLocks noChangeArrowheads="1"/>
          </p:cNvSpPr>
          <p:nvPr/>
        </p:nvSpPr>
        <p:spPr bwMode="auto">
          <a:xfrm>
            <a:off x="191460" y="1278221"/>
            <a:ext cx="4180485" cy="5740033"/>
          </a:xfrm>
          <a:prstGeom prst="rect">
            <a:avLst/>
          </a:prstGeom>
          <a:noFill/>
          <a:ln w="9525">
            <a:noFill/>
            <a:miter lim="800000"/>
            <a:headEnd/>
            <a:tailEnd/>
          </a:ln>
        </p:spPr>
        <p:txBody>
          <a:bodyPr wrap="square">
            <a:spAutoFit/>
          </a:bodyPr>
          <a:lstStyle/>
          <a:p>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取組み例①</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　企業</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・企業グループ</a:t>
            </a:r>
            <a:r>
              <a:rPr lang="ja-JP" altLang="en-US" sz="1000" dirty="0">
                <a:solidFill>
                  <a:srgbClr val="000000"/>
                </a:solidFill>
                <a:latin typeface="ＭＳ Ｐゴシック" charset="-128"/>
                <a:ea typeface="Meiryo UI"/>
                <a:cs typeface="Meiryo UI"/>
              </a:rPr>
              <a:t>従業員</a:t>
            </a:r>
            <a:r>
              <a:rPr lang="ja-JP" altLang="en-US" sz="1000" dirty="0" smtClean="0">
                <a:solidFill>
                  <a:srgbClr val="000000"/>
                </a:solidFill>
                <a:latin typeface="ＭＳ Ｐゴシック" charset="-128"/>
                <a:ea typeface="Meiryo UI"/>
                <a:cs typeface="Meiryo UI"/>
              </a:rPr>
              <a:t>参加型の</a:t>
            </a:r>
            <a:r>
              <a:rPr lang="en-US" altLang="ja-JP" sz="1000" dirty="0" smtClean="0">
                <a:solidFill>
                  <a:srgbClr val="000000"/>
                </a:solidFill>
                <a:latin typeface="ＭＳ Ｐゴシック" charset="-128"/>
                <a:ea typeface="Meiryo UI"/>
                <a:cs typeface="Meiryo UI"/>
              </a:rPr>
              <a:t>CSR</a:t>
            </a:r>
            <a:r>
              <a:rPr lang="ja-JP" altLang="en-US" sz="1000" dirty="0">
                <a:solidFill>
                  <a:srgbClr val="000000"/>
                </a:solidFill>
                <a:latin typeface="ＭＳ Ｐゴシック" charset="-128"/>
                <a:ea typeface="Meiryo UI"/>
                <a:cs typeface="Meiryo UI"/>
              </a:rPr>
              <a:t>活動で、子供たちを支援するＮＰＯ等</a:t>
            </a:r>
            <a:r>
              <a:rPr lang="ja-JP" altLang="en-US" sz="1000" dirty="0" smtClean="0">
                <a:solidFill>
                  <a:srgbClr val="000000"/>
                </a:solidFill>
                <a:latin typeface="ＭＳ Ｐゴシック" charset="-128"/>
                <a:ea typeface="Meiryo UI"/>
                <a:cs typeface="Meiryo UI"/>
              </a:rPr>
              <a:t>の</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民間</a:t>
            </a:r>
            <a:r>
              <a:rPr lang="ja-JP" altLang="en-US" sz="1000" dirty="0">
                <a:solidFill>
                  <a:srgbClr val="000000"/>
                </a:solidFill>
                <a:latin typeface="ＭＳ Ｐゴシック" charset="-128"/>
                <a:ea typeface="Meiryo UI"/>
                <a:cs typeface="Meiryo UI"/>
              </a:rPr>
              <a:t>団体を応援する「子供の未来応援基金」</a:t>
            </a:r>
            <a:r>
              <a:rPr lang="ja-JP" altLang="en-US" sz="1000" dirty="0" smtClean="0">
                <a:solidFill>
                  <a:srgbClr val="000000"/>
                </a:solidFill>
                <a:latin typeface="ＭＳ Ｐゴシック" charset="-128"/>
                <a:ea typeface="Meiryo UI"/>
                <a:cs typeface="Meiryo UI"/>
              </a:rPr>
              <a:t>へ寄付を行っている。</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・併せて、</a:t>
            </a:r>
            <a:r>
              <a:rPr lang="ja-JP" altLang="en-US" sz="1000" dirty="0">
                <a:solidFill>
                  <a:srgbClr val="000000"/>
                </a:solidFill>
                <a:latin typeface="ＭＳ Ｐゴシック" charset="-128"/>
                <a:ea typeface="Meiryo UI"/>
                <a:cs typeface="Meiryo UI"/>
              </a:rPr>
              <a:t>国内での小学生向けの食育支援</a:t>
            </a:r>
            <a:r>
              <a:rPr lang="ja-JP" altLang="en-US" sz="1000" dirty="0" smtClean="0">
                <a:solidFill>
                  <a:srgbClr val="000000"/>
                </a:solidFill>
                <a:latin typeface="ＭＳ Ｐゴシック" charset="-128"/>
                <a:ea typeface="Meiryo UI"/>
                <a:cs typeface="Meiryo UI"/>
              </a:rPr>
              <a:t>活動や、飢餓</a:t>
            </a:r>
            <a:r>
              <a:rPr lang="ja-JP" altLang="en-US" sz="1000" dirty="0">
                <a:solidFill>
                  <a:srgbClr val="000000"/>
                </a:solidFill>
                <a:latin typeface="ＭＳ Ｐゴシック" charset="-128"/>
                <a:ea typeface="Meiryo UI"/>
                <a:cs typeface="Meiryo UI"/>
              </a:rPr>
              <a:t>に苦しむ世界の</a:t>
            </a:r>
            <a:r>
              <a:rPr lang="ja-JP" altLang="en-US" sz="1000" dirty="0" smtClean="0">
                <a:solidFill>
                  <a:srgbClr val="000000"/>
                </a:solidFill>
                <a:latin typeface="ＭＳ Ｐゴシック" charset="-128"/>
                <a:ea typeface="Meiryo UI"/>
                <a:cs typeface="Meiryo UI"/>
              </a:rPr>
              <a:t>子供</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たち</a:t>
            </a:r>
            <a:r>
              <a:rPr lang="ja-JP" altLang="en-US" sz="1000" dirty="0">
                <a:solidFill>
                  <a:srgbClr val="000000"/>
                </a:solidFill>
                <a:latin typeface="ＭＳ Ｐゴシック" charset="-128"/>
                <a:ea typeface="Meiryo UI"/>
                <a:cs typeface="Meiryo UI"/>
              </a:rPr>
              <a:t>への</a:t>
            </a:r>
            <a:r>
              <a:rPr lang="ja-JP" altLang="en-US" sz="1000" dirty="0" smtClean="0">
                <a:solidFill>
                  <a:srgbClr val="000000"/>
                </a:solidFill>
                <a:latin typeface="ＭＳ Ｐゴシック" charset="-128"/>
                <a:ea typeface="Meiryo UI"/>
                <a:cs typeface="Meiryo UI"/>
              </a:rPr>
              <a:t>支援な</a:t>
            </a:r>
            <a:r>
              <a:rPr lang="ja-JP" altLang="en-US" sz="1000" dirty="0">
                <a:solidFill>
                  <a:srgbClr val="000000"/>
                </a:solidFill>
                <a:latin typeface="ＭＳ Ｐゴシック" charset="-128"/>
                <a:ea typeface="Meiryo UI"/>
                <a:cs typeface="Meiryo UI"/>
              </a:rPr>
              <a:t>ど</a:t>
            </a:r>
            <a:r>
              <a:rPr lang="ja-JP" altLang="en-US" sz="1000" dirty="0" smtClean="0">
                <a:solidFill>
                  <a:srgbClr val="000000"/>
                </a:solidFill>
                <a:latin typeface="ＭＳ Ｐゴシック" charset="-128"/>
                <a:ea typeface="Meiryo UI"/>
                <a:cs typeface="Meiryo UI"/>
              </a:rPr>
              <a:t>を継続している。</a:t>
            </a:r>
            <a:endParaRPr lang="en-US" altLang="ja-JP" sz="1000" dirty="0" smtClean="0">
              <a:solidFill>
                <a:srgbClr val="000000"/>
              </a:solidFill>
              <a:latin typeface="ＭＳ Ｐゴシック" charset="-128"/>
              <a:ea typeface="Meiryo UI"/>
              <a:cs typeface="Meiryo UI"/>
            </a:endParaRPr>
          </a:p>
          <a:p>
            <a:endParaRPr lang="en-US" altLang="ja-JP" sz="800" dirty="0">
              <a:solidFill>
                <a:srgbClr val="000000"/>
              </a:solidFill>
              <a:latin typeface="ＭＳ Ｐゴシック" charset="-128"/>
              <a:ea typeface="Meiryo UI"/>
              <a:cs typeface="Meiryo UI"/>
            </a:endParaRPr>
          </a:p>
          <a:p>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取組み例②</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NPO</a:t>
            </a:r>
            <a:r>
              <a:rPr lang="ja-JP" altLang="en-US" sz="1000" dirty="0" smtClean="0">
                <a:solidFill>
                  <a:srgbClr val="000000"/>
                </a:solidFill>
                <a:latin typeface="ＭＳ Ｐゴシック" charset="-128"/>
                <a:ea typeface="Meiryo UI"/>
                <a:cs typeface="Meiryo UI"/>
              </a:rPr>
              <a:t>法人</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・商店街の空き</a:t>
            </a:r>
            <a:r>
              <a:rPr lang="ja-JP" altLang="en-US" sz="1000" dirty="0" smtClean="0">
                <a:solidFill>
                  <a:srgbClr val="000000"/>
                </a:solidFill>
                <a:latin typeface="ＭＳ Ｐゴシック" charset="-128"/>
                <a:ea typeface="Meiryo UI"/>
                <a:cs typeface="Meiryo UI"/>
              </a:rPr>
              <a:t>店舗</a:t>
            </a:r>
            <a:r>
              <a:rPr lang="ja-JP" altLang="en-US" sz="1000" dirty="0">
                <a:solidFill>
                  <a:srgbClr val="000000"/>
                </a:solidFill>
                <a:latin typeface="ＭＳ Ｐゴシック" charset="-128"/>
                <a:ea typeface="Meiryo UI"/>
                <a:cs typeface="Meiryo UI"/>
              </a:rPr>
              <a:t>等</a:t>
            </a:r>
            <a:r>
              <a:rPr lang="ja-JP" altLang="en-US" sz="1000" dirty="0" smtClean="0">
                <a:solidFill>
                  <a:srgbClr val="000000"/>
                </a:solidFill>
                <a:latin typeface="ＭＳ Ｐゴシック" charset="-128"/>
                <a:ea typeface="Meiryo UI"/>
                <a:cs typeface="Meiryo UI"/>
              </a:rPr>
              <a:t>を</a:t>
            </a:r>
            <a:r>
              <a:rPr lang="ja-JP" altLang="en-US" sz="1000" dirty="0">
                <a:solidFill>
                  <a:srgbClr val="000000"/>
                </a:solidFill>
                <a:latin typeface="ＭＳ Ｐゴシック" charset="-128"/>
                <a:ea typeface="Meiryo UI"/>
                <a:cs typeface="Meiryo UI"/>
              </a:rPr>
              <a:t>活用し、専門家を派遣して放課後に勉強する</a:t>
            </a:r>
            <a:r>
              <a:rPr lang="ja-JP" altLang="en-US" sz="1000" dirty="0" smtClean="0">
                <a:solidFill>
                  <a:srgbClr val="000000"/>
                </a:solidFill>
                <a:latin typeface="ＭＳ Ｐゴシック" charset="-128"/>
                <a:ea typeface="Meiryo UI"/>
                <a:cs typeface="Meiryo UI"/>
              </a:rPr>
              <a:t>機会を </a:t>
            </a:r>
            <a:endParaRPr lang="en-US" altLang="ja-JP" sz="1000" dirty="0" smtClean="0">
              <a:solidFill>
                <a:srgbClr val="000000"/>
              </a:solidFill>
              <a:latin typeface="ＭＳ Ｐゴシック" charset="-128"/>
              <a:ea typeface="Meiryo UI"/>
              <a:cs typeface="Meiryo UI"/>
            </a:endParaRPr>
          </a:p>
          <a:p>
            <a:r>
              <a:rPr lang="ja-JP" altLang="en-US" sz="1000" dirty="0" smtClean="0">
                <a:solidFill>
                  <a:srgbClr val="000000"/>
                </a:solidFill>
                <a:latin typeface="ＭＳ Ｐゴシック" charset="-128"/>
                <a:ea typeface="Meiryo UI"/>
                <a:cs typeface="Meiryo UI"/>
              </a:rPr>
              <a:t>　　作る（</a:t>
            </a:r>
            <a:r>
              <a:rPr lang="ja-JP" altLang="en-US" sz="1000" dirty="0">
                <a:solidFill>
                  <a:srgbClr val="000000"/>
                </a:solidFill>
                <a:latin typeface="ＭＳ Ｐゴシック" charset="-128"/>
                <a:ea typeface="Meiryo UI"/>
                <a:cs typeface="Meiryo UI"/>
              </a:rPr>
              <a:t>週</a:t>
            </a:r>
            <a:r>
              <a:rPr lang="ja-JP" altLang="en-US" sz="1000" dirty="0" smtClean="0">
                <a:solidFill>
                  <a:srgbClr val="000000"/>
                </a:solidFill>
                <a:latin typeface="ＭＳ Ｐゴシック" charset="-128"/>
                <a:ea typeface="Meiryo UI"/>
                <a:cs typeface="Meiryo UI"/>
              </a:rPr>
              <a:t>１回）「宿題カフェ」や子ども食堂（月１回）</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子育て講座を開催。</a:t>
            </a:r>
            <a:endParaRPr lang="en-US" altLang="ja-JP" sz="1000" dirty="0" smtClean="0">
              <a:solidFill>
                <a:srgbClr val="000000"/>
              </a:solidFill>
              <a:latin typeface="ＭＳ Ｐゴシック" charset="-128"/>
              <a:ea typeface="Meiryo UI"/>
              <a:cs typeface="Meiryo UI"/>
            </a:endParaRPr>
          </a:p>
          <a:p>
            <a:endParaRPr lang="en-US" altLang="ja-JP" sz="800" dirty="0" smtClean="0">
              <a:solidFill>
                <a:srgbClr val="000000"/>
              </a:solidFill>
              <a:latin typeface="ＭＳ Ｐゴシック" charset="-128"/>
              <a:ea typeface="Meiryo UI"/>
              <a:cs typeface="Meiryo UI"/>
            </a:endParaRPr>
          </a:p>
          <a:p>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例③</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Meiryo UI" panose="020B0604030504040204" pitchFamily="50" charset="-128"/>
                <a:ea typeface="Meiryo UI" panose="020B0604030504040204" pitchFamily="50" charset="-128"/>
                <a:cs typeface="Meiryo UI"/>
              </a:rPr>
              <a:t>　</a:t>
            </a:r>
            <a:r>
              <a:rPr lang="en-US" altLang="ja-JP" sz="1000" dirty="0">
                <a:solidFill>
                  <a:srgbClr val="000000"/>
                </a:solidFill>
                <a:latin typeface="Meiryo UI" panose="020B0604030504040204" pitchFamily="50" charset="-128"/>
                <a:ea typeface="Meiryo UI" panose="020B0604030504040204" pitchFamily="50" charset="-128"/>
                <a:cs typeface="Meiryo UI"/>
              </a:rPr>
              <a:t>NPO</a:t>
            </a:r>
            <a:r>
              <a:rPr lang="ja-JP" altLang="en-US" sz="1000" dirty="0">
                <a:solidFill>
                  <a:srgbClr val="000000"/>
                </a:solidFill>
                <a:latin typeface="ＭＳ Ｐゴシック" charset="-128"/>
                <a:ea typeface="Meiryo UI"/>
                <a:cs typeface="Meiryo UI"/>
              </a:rPr>
              <a:t>法人</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・地域の子どもたちが、食を通じた団らんの中で地域の子どもや大人と関わり、</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社会性・自主性を身につける居場所としての子ども食堂を運営（週２回）。</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・フードバンク活動、他地域とのネットワーク「子ども食堂サミット　</a:t>
            </a:r>
            <a:r>
              <a:rPr lang="en-US" altLang="ja-JP" sz="1000" dirty="0">
                <a:solidFill>
                  <a:srgbClr val="000000"/>
                </a:solidFill>
                <a:latin typeface="ＭＳ Ｐゴシック" charset="-128"/>
                <a:ea typeface="Meiryo UI"/>
                <a:cs typeface="Meiryo UI"/>
              </a:rPr>
              <a:t>in</a:t>
            </a:r>
            <a:r>
              <a:rPr lang="ja-JP" altLang="en-US" sz="1000" dirty="0">
                <a:solidFill>
                  <a:srgbClr val="000000"/>
                </a:solidFill>
                <a:latin typeface="ＭＳ Ｐゴシック" charset="-128"/>
                <a:ea typeface="Meiryo UI"/>
                <a:cs typeface="Meiryo UI"/>
              </a:rPr>
              <a:t>関西」を開催。</a:t>
            </a:r>
            <a:endParaRPr lang="en-US" altLang="ja-JP" sz="1000" dirty="0">
              <a:solidFill>
                <a:srgbClr val="000000"/>
              </a:solidFill>
              <a:latin typeface="ＭＳ Ｐゴシック" charset="-128"/>
              <a:ea typeface="Meiryo UI"/>
              <a:cs typeface="Meiryo UI"/>
            </a:endParaRPr>
          </a:p>
          <a:p>
            <a:endParaRPr lang="en-US" altLang="ja-JP" sz="800" dirty="0">
              <a:solidFill>
                <a:srgbClr val="000000"/>
              </a:solidFill>
              <a:latin typeface="ＭＳ Ｐゴシック" charset="-128"/>
              <a:ea typeface="Meiryo UI"/>
              <a:cs typeface="Meiryo UI"/>
            </a:endParaRPr>
          </a:p>
          <a:p>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例④</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認定</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NPO</a:t>
            </a:r>
            <a:r>
              <a:rPr lang="ja-JP" altLang="en-US" sz="1000" dirty="0">
                <a:solidFill>
                  <a:srgbClr val="000000"/>
                </a:solidFill>
                <a:latin typeface="ＭＳ Ｐゴシック" charset="-128"/>
                <a:ea typeface="Meiryo UI"/>
                <a:cs typeface="Meiryo UI"/>
              </a:rPr>
              <a:t>法人</a:t>
            </a:r>
          </a:p>
          <a:p>
            <a:r>
              <a:rPr lang="ja-JP" altLang="en-US" sz="1000" dirty="0">
                <a:solidFill>
                  <a:srgbClr val="000000"/>
                </a:solidFill>
                <a:latin typeface="ＭＳ Ｐゴシック" charset="-128"/>
                <a:ea typeface="Meiryo UI"/>
                <a:cs typeface="Meiryo UI"/>
              </a:rPr>
              <a:t>　・独自プログラムの授業「クレッシェンド</a:t>
            </a:r>
            <a:r>
              <a:rPr lang="ja-JP" altLang="en-US" sz="1000" dirty="0" smtClean="0">
                <a:solidFill>
                  <a:srgbClr val="000000"/>
                </a:solidFill>
                <a:latin typeface="ＭＳ Ｐゴシック" charset="-128"/>
                <a:ea typeface="Meiryo UI"/>
                <a:cs typeface="Meiryo UI"/>
              </a:rPr>
              <a:t>」を実施</a:t>
            </a:r>
            <a:r>
              <a:rPr lang="ja-JP" altLang="en-US" sz="1000" dirty="0">
                <a:solidFill>
                  <a:srgbClr val="000000"/>
                </a:solidFill>
                <a:latin typeface="ＭＳ Ｐゴシック" charset="-128"/>
                <a:ea typeface="Meiryo UI"/>
                <a:cs typeface="Meiryo UI"/>
              </a:rPr>
              <a:t>：大阪府内</a:t>
            </a:r>
            <a:r>
              <a:rPr lang="ja-JP" altLang="en-US" sz="1000" dirty="0" smtClean="0">
                <a:solidFill>
                  <a:srgbClr val="000000"/>
                </a:solidFill>
                <a:latin typeface="ＭＳ Ｐゴシック" charset="-128"/>
                <a:ea typeface="Meiryo UI"/>
                <a:cs typeface="Meiryo UI"/>
              </a:rPr>
              <a:t>の定時制</a:t>
            </a:r>
            <a:r>
              <a:rPr lang="ja-JP" altLang="en-US" sz="1000" dirty="0">
                <a:solidFill>
                  <a:srgbClr val="000000"/>
                </a:solidFill>
                <a:latin typeface="ＭＳ Ｐゴシック" charset="-128"/>
                <a:ea typeface="Meiryo UI"/>
                <a:cs typeface="Meiryo UI"/>
              </a:rPr>
              <a:t>高校</a:t>
            </a:r>
            <a:r>
              <a:rPr lang="ja-JP" altLang="en-US" sz="1000" dirty="0" smtClean="0">
                <a:solidFill>
                  <a:srgbClr val="000000"/>
                </a:solidFill>
                <a:latin typeface="ＭＳ Ｐゴシック" charset="-128"/>
                <a:ea typeface="Meiryo UI"/>
                <a:cs typeface="Meiryo UI"/>
              </a:rPr>
              <a:t>２年</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生が</a:t>
            </a:r>
            <a:r>
              <a:rPr lang="ja-JP" altLang="en-US" sz="1000" dirty="0">
                <a:solidFill>
                  <a:srgbClr val="000000"/>
                </a:solidFill>
                <a:latin typeface="ＭＳ Ｐゴシック" charset="-128"/>
                <a:ea typeface="Meiryo UI"/>
                <a:cs typeface="Meiryo UI"/>
              </a:rPr>
              <a:t>対象。</a:t>
            </a:r>
            <a:r>
              <a:rPr lang="ja-JP" altLang="en-US" sz="1000" dirty="0" smtClean="0">
                <a:solidFill>
                  <a:srgbClr val="000000"/>
                </a:solidFill>
                <a:latin typeface="ＭＳ Ｐゴシック" charset="-128"/>
                <a:ea typeface="Meiryo UI"/>
                <a:cs typeface="Meiryo UI"/>
              </a:rPr>
              <a:t>地域の社会人</a:t>
            </a:r>
            <a:r>
              <a:rPr lang="ja-JP" altLang="en-US" sz="1000" dirty="0">
                <a:solidFill>
                  <a:srgbClr val="000000"/>
                </a:solidFill>
                <a:latin typeface="ＭＳ Ｐゴシック" charset="-128"/>
                <a:ea typeface="Meiryo UI"/>
                <a:cs typeface="Meiryo UI"/>
              </a:rPr>
              <a:t>・大学生ボランティアとの対話を軸に</a:t>
            </a:r>
            <a:r>
              <a:rPr lang="ja-JP" altLang="en-US"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安心</a:t>
            </a:r>
            <a:r>
              <a:rPr lang="ja-JP" altLang="en-US" sz="1000" dirty="0" smtClean="0">
                <a:solidFill>
                  <a:srgbClr val="000000"/>
                </a:solidFill>
                <a:latin typeface="ＭＳ Ｐゴシック" charset="-128"/>
                <a:ea typeface="Meiryo UI"/>
                <a:cs typeface="Meiryo UI"/>
              </a:rPr>
              <a:t>できる</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大人</a:t>
            </a:r>
            <a:r>
              <a:rPr lang="ja-JP" altLang="en-US" sz="1000" dirty="0">
                <a:solidFill>
                  <a:srgbClr val="000000"/>
                </a:solidFill>
                <a:latin typeface="ＭＳ Ｐゴシック" charset="-128"/>
                <a:ea typeface="Meiryo UI"/>
                <a:cs typeface="Meiryo UI"/>
              </a:rPr>
              <a:t>」に</a:t>
            </a:r>
            <a:r>
              <a:rPr lang="ja-JP" altLang="en-US" sz="1000" dirty="0" smtClean="0">
                <a:solidFill>
                  <a:srgbClr val="000000"/>
                </a:solidFill>
                <a:latin typeface="ＭＳ Ｐゴシック" charset="-128"/>
                <a:ea typeface="Meiryo UI"/>
                <a:cs typeface="Meiryo UI"/>
              </a:rPr>
              <a:t>出会うプログラム</a:t>
            </a:r>
            <a:r>
              <a:rPr lang="ja-JP" altLang="en-US" sz="1000" dirty="0">
                <a:solidFill>
                  <a:srgbClr val="000000"/>
                </a:solidFill>
                <a:latin typeface="ＭＳ Ｐゴシック" charset="-128"/>
                <a:ea typeface="Meiryo UI"/>
                <a:cs typeface="Meiryo UI"/>
              </a:rPr>
              <a:t>。単位認定される</a:t>
            </a:r>
            <a:r>
              <a:rPr lang="ja-JP" altLang="en-US" sz="1000" dirty="0" smtClean="0">
                <a:solidFill>
                  <a:srgbClr val="000000"/>
                </a:solidFill>
                <a:latin typeface="ＭＳ Ｐゴシック" charset="-128"/>
                <a:ea typeface="Meiryo UI"/>
                <a:cs typeface="Meiryo UI"/>
              </a:rPr>
              <a:t>正規授業でアウトリーチ</a:t>
            </a:r>
            <a:r>
              <a:rPr lang="ja-JP" altLang="en-US" sz="1000" dirty="0">
                <a:solidFill>
                  <a:srgbClr val="000000"/>
                </a:solidFill>
                <a:latin typeface="ＭＳ Ｐゴシック" charset="-128"/>
                <a:ea typeface="Meiryo UI"/>
                <a:cs typeface="Meiryo UI"/>
              </a:rPr>
              <a:t>として</a:t>
            </a:r>
            <a:r>
              <a:rPr lang="ja-JP" altLang="en-US" sz="1000" dirty="0" smtClean="0">
                <a:solidFill>
                  <a:srgbClr val="000000"/>
                </a:solidFill>
                <a:latin typeface="ＭＳ Ｐゴシック" charset="-128"/>
                <a:ea typeface="Meiryo UI"/>
                <a:cs typeface="Meiryo UI"/>
              </a:rPr>
              <a:t>機能。</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・「いごこちカフェ」：学校</a:t>
            </a:r>
            <a:r>
              <a:rPr lang="ja-JP" altLang="en-US" sz="1000" dirty="0">
                <a:solidFill>
                  <a:srgbClr val="000000"/>
                </a:solidFill>
                <a:latin typeface="ＭＳ Ｐゴシック" charset="-128"/>
                <a:ea typeface="Meiryo UI"/>
                <a:cs typeface="Meiryo UI"/>
              </a:rPr>
              <a:t>の中で居場所を失った生徒</a:t>
            </a:r>
            <a:r>
              <a:rPr lang="ja-JP" altLang="en-US" sz="1000" dirty="0" smtClean="0">
                <a:solidFill>
                  <a:srgbClr val="000000"/>
                </a:solidFill>
                <a:latin typeface="ＭＳ Ｐゴシック" charset="-128"/>
                <a:ea typeface="Meiryo UI"/>
                <a:cs typeface="Meiryo UI"/>
              </a:rPr>
              <a:t>に居場所を</a:t>
            </a:r>
            <a:r>
              <a:rPr lang="ja-JP" altLang="en-US" sz="1000" dirty="0">
                <a:solidFill>
                  <a:srgbClr val="000000"/>
                </a:solidFill>
                <a:latin typeface="ＭＳ Ｐゴシック" charset="-128"/>
                <a:ea typeface="Meiryo UI"/>
                <a:cs typeface="Meiryo UI"/>
              </a:rPr>
              <a:t>つくる</a:t>
            </a:r>
            <a:r>
              <a:rPr lang="ja-JP" altLang="en-US" sz="1000" dirty="0" smtClean="0">
                <a:solidFill>
                  <a:srgbClr val="000000"/>
                </a:solidFill>
                <a:latin typeface="ＭＳ Ｐゴシック" charset="-128"/>
                <a:ea typeface="Meiryo UI"/>
                <a:cs typeface="Meiryo UI"/>
              </a:rPr>
              <a:t>。</a:t>
            </a:r>
            <a:endParaRPr lang="en-US" altLang="ja-JP" sz="1000" dirty="0" smtClean="0">
              <a:solidFill>
                <a:srgbClr val="000000"/>
              </a:solidFill>
              <a:latin typeface="ＭＳ Ｐゴシック" charset="-128"/>
              <a:ea typeface="Meiryo UI"/>
              <a:cs typeface="Meiryo UI"/>
            </a:endParaRPr>
          </a:p>
          <a:p>
            <a:endParaRPr lang="en-US" altLang="ja-JP" sz="800" dirty="0">
              <a:solidFill>
                <a:srgbClr val="000000"/>
              </a:solidFill>
              <a:latin typeface="ＭＳ Ｐゴシック" charset="-128"/>
              <a:ea typeface="Meiryo UI"/>
              <a:cs typeface="Meiryo UI"/>
            </a:endParaRPr>
          </a:p>
          <a:p>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例⑤</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公益社団法人</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・貧困世帯の子供に学習塾や習い事で利用できる学校外教育</a:t>
            </a:r>
            <a:r>
              <a:rPr lang="ja-JP" altLang="en-US" sz="1000" dirty="0" smtClean="0">
                <a:solidFill>
                  <a:srgbClr val="000000"/>
                </a:solidFill>
                <a:latin typeface="ＭＳ Ｐゴシック" charset="-128"/>
                <a:ea typeface="Meiryo UI"/>
                <a:cs typeface="Meiryo UI"/>
              </a:rPr>
              <a:t>バウチャークー</a:t>
            </a:r>
            <a:endParaRPr lang="en-US" altLang="ja-JP" sz="1000" dirty="0" smtClean="0">
              <a:solidFill>
                <a:srgbClr val="000000"/>
              </a:solidFill>
              <a:latin typeface="ＭＳ Ｐゴシック" charset="-128"/>
              <a:ea typeface="Meiryo UI"/>
              <a:cs typeface="Meiryo UI"/>
            </a:endParaRPr>
          </a:p>
          <a:p>
            <a:r>
              <a:rPr lang="en-US" altLang="ja-JP" sz="1000" dirty="0">
                <a:solidFill>
                  <a:srgbClr val="000000"/>
                </a:solidFill>
                <a:latin typeface="ＭＳ Ｐゴシック" charset="-128"/>
                <a:ea typeface="Meiryo UI"/>
                <a:cs typeface="Meiryo UI"/>
              </a:rPr>
              <a:t> </a:t>
            </a:r>
            <a:r>
              <a:rPr lang="en-US" altLang="ja-JP" sz="1000" dirty="0" smtClean="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ポン</a:t>
            </a:r>
            <a:r>
              <a:rPr lang="ja-JP" altLang="en-US" sz="1000" dirty="0">
                <a:solidFill>
                  <a:srgbClr val="000000"/>
                </a:solidFill>
                <a:latin typeface="ＭＳ Ｐゴシック" charset="-128"/>
                <a:ea typeface="Meiryo UI"/>
                <a:cs typeface="Meiryo UI"/>
              </a:rPr>
              <a:t>を提供）、大学生ボランティアによる進路・学習相談</a:t>
            </a:r>
            <a:r>
              <a:rPr lang="ja-JP" altLang="en-US" sz="1000" dirty="0" smtClean="0">
                <a:solidFill>
                  <a:srgbClr val="000000"/>
                </a:solidFill>
                <a:latin typeface="ＭＳ Ｐゴシック" charset="-128"/>
                <a:ea typeface="Meiryo UI"/>
                <a:cs typeface="Meiryo UI"/>
              </a:rPr>
              <a:t>支援</a:t>
            </a:r>
            <a:endParaRPr lang="en-US" altLang="ja-JP" sz="1000" dirty="0" smtClean="0">
              <a:solidFill>
                <a:srgbClr val="000000"/>
              </a:solidFill>
              <a:latin typeface="ＭＳ Ｐゴシック" charset="-128"/>
              <a:ea typeface="Meiryo UI"/>
              <a:cs typeface="Meiryo UI"/>
            </a:endParaRPr>
          </a:p>
          <a:p>
            <a:endParaRPr lang="en-US" altLang="ja-JP" sz="800" dirty="0" smtClean="0">
              <a:solidFill>
                <a:srgbClr val="000000"/>
              </a:solidFill>
              <a:latin typeface="ＭＳ Ｐゴシック" charset="-128"/>
              <a:ea typeface="Meiryo UI"/>
              <a:cs typeface="Meiryo UI"/>
            </a:endParaRPr>
          </a:p>
          <a:p>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例⑥</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経済団体（関西経済同友会）</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・子どもの貧困対策の充実を図るべく、「貧困の連鎖を断ち切る」という観点から、</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教育無償化以外の公的支援の仕組みの充実や個人や団体、 企業</a:t>
            </a:r>
            <a:r>
              <a:rPr lang="ja-JP" altLang="en-US" sz="1000" dirty="0" smtClean="0">
                <a:solidFill>
                  <a:srgbClr val="000000"/>
                </a:solidFill>
                <a:latin typeface="ＭＳ Ｐゴシック" charset="-128"/>
                <a:ea typeface="Meiryo UI"/>
                <a:cs typeface="Meiryo UI"/>
              </a:rPr>
              <a:t>が</a:t>
            </a:r>
            <a:endParaRPr lang="en-US" altLang="ja-JP" sz="1000" dirty="0" smtClean="0">
              <a:solidFill>
                <a:srgbClr val="000000"/>
              </a:solidFill>
              <a:latin typeface="ＭＳ Ｐゴシック" charset="-128"/>
              <a:ea typeface="Meiryo UI"/>
              <a:cs typeface="Meiryo UI"/>
            </a:endParaRPr>
          </a:p>
          <a:p>
            <a:r>
              <a:rPr lang="en-US" altLang="ja-JP" sz="1000" dirty="0">
                <a:solidFill>
                  <a:srgbClr val="000000"/>
                </a:solidFill>
                <a:latin typeface="ＭＳ Ｐゴシック" charset="-128"/>
                <a:ea typeface="Meiryo UI"/>
                <a:cs typeface="Meiryo UI"/>
              </a:rPr>
              <a:t> </a:t>
            </a:r>
            <a:r>
              <a:rPr lang="en-US" altLang="ja-JP" sz="1000" dirty="0" smtClean="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支援しやすい</a:t>
            </a:r>
            <a:r>
              <a:rPr lang="ja-JP" altLang="en-US" sz="1000" dirty="0">
                <a:solidFill>
                  <a:srgbClr val="000000"/>
                </a:solidFill>
                <a:latin typeface="ＭＳ Ｐゴシック" charset="-128"/>
                <a:ea typeface="Meiryo UI"/>
                <a:cs typeface="Meiryo UI"/>
              </a:rPr>
              <a:t>仕組みづくりをめざすべき、との緊急提言を政府あて</a:t>
            </a:r>
            <a:r>
              <a:rPr lang="ja-JP" altLang="en-US" sz="1000" dirty="0" smtClean="0">
                <a:solidFill>
                  <a:srgbClr val="000000"/>
                </a:solidFill>
                <a:latin typeface="ＭＳ Ｐゴシック" charset="-128"/>
                <a:ea typeface="Meiryo UI"/>
                <a:cs typeface="Meiryo UI"/>
              </a:rPr>
              <a:t>行う</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H29.11</a:t>
            </a:r>
            <a:r>
              <a:rPr lang="ja-JP" altLang="en-US" sz="1000" dirty="0" smtClean="0">
                <a:solidFill>
                  <a:srgbClr val="000000"/>
                </a:solidFill>
                <a:latin typeface="Meiryo UI" panose="020B0604030504040204" pitchFamily="50" charset="-128"/>
                <a:ea typeface="Meiryo UI" panose="020B0604030504040204" pitchFamily="50" charset="-128"/>
                <a:cs typeface="Meiryo UI"/>
              </a:rPr>
              <a:t>月</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a:t>
            </a:r>
            <a:r>
              <a:rPr lang="ja-JP" altLang="en-US" sz="1000" dirty="0" err="1" smtClean="0">
                <a:solidFill>
                  <a:srgbClr val="000000"/>
                </a:solidFill>
                <a:latin typeface="Meiryo UI" panose="020B0604030504040204" pitchFamily="50" charset="-128"/>
                <a:ea typeface="Meiryo UI" panose="020B0604030504040204" pitchFamily="50" charset="-128"/>
                <a:cs typeface="Meiryo UI"/>
              </a:rPr>
              <a:t>。</a:t>
            </a:r>
            <a:endParaRPr lang="en-US" altLang="ja-JP" sz="1000" dirty="0">
              <a:solidFill>
                <a:srgbClr val="000000"/>
              </a:solidFill>
              <a:latin typeface="Meiryo UI" panose="020B0604030504040204" pitchFamily="50" charset="-128"/>
              <a:ea typeface="Meiryo UI" panose="020B0604030504040204" pitchFamily="50" charset="-128"/>
              <a:cs typeface="Meiryo UI"/>
            </a:endParaRPr>
          </a:p>
          <a:p>
            <a:endParaRPr lang="en-US" altLang="ja-JP" sz="800" dirty="0">
              <a:solidFill>
                <a:srgbClr val="000000"/>
              </a:solidFill>
              <a:latin typeface="Meiryo UI" panose="020B0604030504040204" pitchFamily="50" charset="-128"/>
              <a:ea typeface="Meiryo UI" panose="020B0604030504040204" pitchFamily="50" charset="-128"/>
              <a:cs typeface="Meiryo UI"/>
            </a:endParaRPr>
          </a:p>
          <a:p>
            <a:pPr lvl="0"/>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例⑦</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行政</a:t>
            </a:r>
            <a:r>
              <a:rPr lang="ja-JP" altLang="en-US" sz="1000" dirty="0">
                <a:solidFill>
                  <a:srgbClr val="000000"/>
                </a:solidFill>
                <a:latin typeface="ＭＳ Ｐゴシック" charset="-128"/>
                <a:ea typeface="Meiryo UI"/>
                <a:cs typeface="Meiryo UI"/>
              </a:rPr>
              <a:t>（大阪府</a:t>
            </a:r>
            <a:r>
              <a:rPr lang="ja-JP" altLang="en-US" sz="1000" dirty="0">
                <a:latin typeface="ＭＳ Ｐゴシック" charset="-128"/>
                <a:ea typeface="Meiryo UI"/>
                <a:cs typeface="Meiryo UI"/>
              </a:rPr>
              <a:t>・市町村）　</a:t>
            </a:r>
            <a:r>
              <a:rPr lang="en-US" altLang="ja-JP" sz="1000" dirty="0">
                <a:latin typeface="ＭＳ Ｐゴシック" charset="-128"/>
                <a:ea typeface="Meiryo UI"/>
                <a:cs typeface="Meiryo UI"/>
              </a:rPr>
              <a:t>※</a:t>
            </a:r>
            <a:r>
              <a:rPr lang="ja-JP" altLang="en-US" sz="1000" dirty="0">
                <a:latin typeface="ＭＳ Ｐゴシック" charset="-128"/>
                <a:ea typeface="Meiryo UI"/>
                <a:cs typeface="Meiryo UI"/>
              </a:rPr>
              <a:t>「オール大阪での取組</a:t>
            </a:r>
            <a:r>
              <a:rPr lang="ja-JP" altLang="en-US" sz="1000" dirty="0" smtClean="0">
                <a:latin typeface="ＭＳ Ｐゴシック" charset="-128"/>
                <a:ea typeface="Meiryo UI"/>
                <a:cs typeface="Meiryo UI"/>
              </a:rPr>
              <a:t>」</a:t>
            </a:r>
            <a:endParaRPr lang="en-US" altLang="ja-JP" sz="1000" strike="sngStrike" dirty="0">
              <a:latin typeface="ＭＳ Ｐゴシック" charset="-128"/>
              <a:ea typeface="Meiryo UI"/>
              <a:cs typeface="Meiryo UI"/>
            </a:endParaRPr>
          </a:p>
          <a:p>
            <a:pPr lvl="0"/>
            <a:r>
              <a:rPr lang="ja-JP" altLang="en-US" sz="1000" dirty="0">
                <a:solidFill>
                  <a:srgbClr val="000000"/>
                </a:solidFill>
                <a:latin typeface="ＭＳ Ｐゴシック" charset="-128"/>
                <a:ea typeface="Meiryo UI"/>
                <a:cs typeface="Meiryo UI"/>
              </a:rPr>
              <a:t>　　・新子育て支援交付</a:t>
            </a:r>
            <a:r>
              <a:rPr lang="ja-JP" altLang="en-US" sz="1000" dirty="0" smtClean="0">
                <a:solidFill>
                  <a:srgbClr val="000000"/>
                </a:solidFill>
                <a:latin typeface="ＭＳ Ｐゴシック" charset="-128"/>
                <a:ea typeface="Meiryo UI"/>
                <a:cs typeface="Meiryo UI"/>
              </a:rPr>
              <a:t>金</a:t>
            </a:r>
            <a:r>
              <a:rPr lang="ja-JP" altLang="en-US" sz="1000" dirty="0">
                <a:solidFill>
                  <a:srgbClr val="000000"/>
                </a:solidFill>
                <a:latin typeface="ＭＳ Ｐゴシック" charset="-128"/>
                <a:ea typeface="Meiryo UI"/>
                <a:cs typeface="Meiryo UI"/>
              </a:rPr>
              <a:t>　</a:t>
            </a:r>
            <a:endParaRPr lang="en-US" altLang="ja-JP" sz="1000" dirty="0" smtClean="0">
              <a:solidFill>
                <a:srgbClr val="000000"/>
              </a:solidFill>
              <a:latin typeface="ＭＳ Ｐゴシック" charset="-128"/>
              <a:ea typeface="Meiryo UI"/>
              <a:cs typeface="Meiryo UI"/>
            </a:endParaRPr>
          </a:p>
          <a:p>
            <a:pPr lvl="0"/>
            <a:r>
              <a:rPr lang="en-US" altLang="ja-JP" sz="1000" dirty="0">
                <a:solidFill>
                  <a:srgbClr val="000000"/>
                </a:solidFill>
                <a:latin typeface="ＭＳ Ｐゴシック" charset="-128"/>
                <a:ea typeface="Meiryo UI"/>
                <a:cs typeface="Meiryo UI"/>
              </a:rPr>
              <a:t> </a:t>
            </a:r>
            <a:r>
              <a:rPr lang="en-US" altLang="ja-JP" sz="1000" dirty="0" smtClean="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「子ども食堂サミット」の開催　　　　　</a:t>
            </a:r>
            <a:endParaRPr lang="en-US" altLang="ja-JP" sz="1000" dirty="0" smtClean="0">
              <a:solidFill>
                <a:srgbClr val="000000"/>
              </a:solidFill>
              <a:latin typeface="ＭＳ Ｐゴシック" charset="-128"/>
              <a:ea typeface="Meiryo UI"/>
              <a:cs typeface="Meiryo UI"/>
            </a:endParaRPr>
          </a:p>
          <a:p>
            <a:pPr lvl="0"/>
            <a:r>
              <a:rPr lang="en-US" altLang="ja-JP" sz="1000" dirty="0">
                <a:solidFill>
                  <a:srgbClr val="000000"/>
                </a:solidFill>
                <a:latin typeface="ＭＳ Ｐゴシック" charset="-128"/>
                <a:ea typeface="Meiryo UI"/>
                <a:cs typeface="Meiryo UI"/>
              </a:rPr>
              <a:t> </a:t>
            </a:r>
            <a:r>
              <a:rPr lang="en-US" altLang="ja-JP" sz="1000" dirty="0" smtClean="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経済界との連携　　　　　</a:t>
            </a:r>
            <a:endParaRPr lang="en-US" altLang="ja-JP" sz="1000" dirty="0" smtClean="0">
              <a:solidFill>
                <a:srgbClr val="000000"/>
              </a:solidFill>
              <a:latin typeface="ＭＳ Ｐゴシック" charset="-128"/>
              <a:ea typeface="Meiryo UI"/>
              <a:cs typeface="Meiryo UI"/>
            </a:endParaRPr>
          </a:p>
          <a:p>
            <a:pPr lvl="0"/>
            <a:r>
              <a:rPr lang="en-US" altLang="ja-JP" sz="1000" dirty="0">
                <a:solidFill>
                  <a:srgbClr val="000000"/>
                </a:solidFill>
                <a:latin typeface="ＭＳ Ｐゴシック" charset="-128"/>
                <a:ea typeface="Meiryo UI"/>
                <a:cs typeface="Meiryo UI"/>
              </a:rPr>
              <a:t> </a:t>
            </a:r>
            <a:r>
              <a:rPr lang="en-US" altLang="ja-JP" sz="1000" dirty="0" smtClean="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・子ども</a:t>
            </a:r>
            <a:r>
              <a:rPr lang="ja-JP" altLang="en-US" sz="1000" dirty="0">
                <a:solidFill>
                  <a:srgbClr val="000000"/>
                </a:solidFill>
                <a:latin typeface="ＭＳ Ｐゴシック" charset="-128"/>
                <a:ea typeface="Meiryo UI"/>
                <a:cs typeface="Meiryo UI"/>
              </a:rPr>
              <a:t>の貧困対策に係る</a:t>
            </a:r>
            <a:r>
              <a:rPr lang="ja-JP" altLang="en-US" sz="1000" dirty="0" smtClean="0">
                <a:solidFill>
                  <a:srgbClr val="000000"/>
                </a:solidFill>
                <a:latin typeface="ＭＳ Ｐゴシック" charset="-128"/>
                <a:ea typeface="Meiryo UI"/>
                <a:cs typeface="Meiryo UI"/>
              </a:rPr>
              <a:t>基金創設</a:t>
            </a:r>
            <a:r>
              <a:rPr lang="ja-JP" altLang="en-US" sz="1000" dirty="0">
                <a:solidFill>
                  <a:srgbClr val="000000"/>
                </a:solidFill>
                <a:latin typeface="ＭＳ Ｐゴシック" charset="-128"/>
                <a:ea typeface="Meiryo UI"/>
                <a:cs typeface="Meiryo UI"/>
              </a:rPr>
              <a:t>の検討</a:t>
            </a:r>
            <a:endParaRPr lang="en-US" altLang="ja-JP" sz="1000" dirty="0">
              <a:solidFill>
                <a:srgbClr val="000000"/>
              </a:solidFill>
              <a:latin typeface="ＭＳ Ｐゴシック" charset="-128"/>
              <a:ea typeface="Meiryo UI"/>
              <a:cs typeface="Meiryo UI"/>
            </a:endParaRPr>
          </a:p>
          <a:p>
            <a:endParaRPr lang="ja-JP" altLang="en-US" sz="900" dirty="0">
              <a:solidFill>
                <a:srgbClr val="000000"/>
              </a:solidFill>
              <a:latin typeface="ＭＳ Ｐゴシック" charset="-128"/>
              <a:ea typeface="Meiryo UI"/>
              <a:cs typeface="Meiryo UI"/>
            </a:endParaRPr>
          </a:p>
        </p:txBody>
      </p:sp>
      <p:sp>
        <p:nvSpPr>
          <p:cNvPr id="18" name="テキスト ボックス 8"/>
          <p:cNvSpPr txBox="1">
            <a:spLocks noChangeArrowheads="1"/>
          </p:cNvSpPr>
          <p:nvPr/>
        </p:nvSpPr>
        <p:spPr bwMode="auto">
          <a:xfrm>
            <a:off x="4535618" y="1296006"/>
            <a:ext cx="4306562" cy="5478423"/>
          </a:xfrm>
          <a:prstGeom prst="rect">
            <a:avLst/>
          </a:prstGeom>
          <a:noFill/>
          <a:ln w="9525">
            <a:noFill/>
            <a:miter lim="800000"/>
            <a:headEnd/>
            <a:tailEnd/>
          </a:ln>
        </p:spPr>
        <p:txBody>
          <a:bodyPr wrap="square">
            <a:spAutoFit/>
          </a:bodyPr>
          <a:lstStyle/>
          <a:p>
            <a:r>
              <a:rPr lang="ja-JP" altLang="en-US" sz="1000" dirty="0" smtClean="0"/>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出身の建築家安藤忠雄氏から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、大阪市に対し、ご自身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が設計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した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建物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こども本</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森 中之島</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寄附提案があった（</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H29.9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◆寄附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の趣旨は、本や芸術文化を通じて子どもたちが豊かな創造力を養う施設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しての活用。建物の整備は安藤忠雄建築研究所が担う。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中之島は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、都心部の中心に位置し、歴史的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・文化的資産が集中しており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では多くの人が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集う文化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・芸術・学術・国際交流の拠点をめざしている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（大阪の文化力が高まる交流と創造エリア</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中之島公園再整備基本計画より）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◆この建物を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、子どもたちが文学をはじめとした良質で多様な芸術文化に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直接</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触れる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ことができる、新たな魅力をもった施設として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いくため、大阪市はその寄附</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提案を受けた。施設の開館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夏</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頃</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◆寄附金を財源として施設の開館準備・運営を行う</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募集開始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:H29.12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・法人</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一口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年間分（一括または毎年）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・個人</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大阪市ふるさと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寄附金の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メニューとして、税</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控除の対象となる。</a:t>
            </a:r>
            <a:r>
              <a:rPr lang="ja-JP" altLang="en-US" sz="1000" dirty="0"/>
              <a:t> </a:t>
            </a:r>
            <a:endParaRPr lang="en-US" altLang="ja-JP" sz="1000" dirty="0" smtClean="0"/>
          </a:p>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◆寄附の目標額としては、準備費用</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千万、運営費</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年間分</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億円の計：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３億円。ただし、</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夏頃までに準備費用と運営費</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年間分</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を現金での寄附額の目標としている（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H29.12.21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市長会見より）。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◆寄附の特典は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市ホームページに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おいて法人・個人名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公表するほか、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以上の寄附者について、名前を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記載した銘板の館内設置を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◆安藤氏が企業等に寄附募集の支援の呼びかけを行うとともに、大阪市でも寄附</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募集の呼びかけを市ホームページなどを通じて行っている。</a:t>
            </a:r>
            <a:r>
              <a:rPr lang="ja-JP" altLang="en-US" sz="1000" dirty="0"/>
              <a:t>	</a:t>
            </a:r>
          </a:p>
          <a:p>
            <a:endParaRPr lang="ja-JP" altLang="en-US" sz="1000" dirty="0"/>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t>	</a:t>
            </a:r>
          </a:p>
        </p:txBody>
      </p:sp>
      <p:sp>
        <p:nvSpPr>
          <p:cNvPr id="13" name="正方形/長方形 12"/>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14" name="正方形/長方形 13"/>
          <p:cNvSpPr/>
          <p:nvPr/>
        </p:nvSpPr>
        <p:spPr>
          <a:xfrm>
            <a:off x="4535618" y="885041"/>
            <a:ext cx="439718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こども本の森 中之島」寄附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募集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3116" t="26576" r="36131" b="35893"/>
          <a:stretch/>
        </p:blipFill>
        <p:spPr bwMode="auto">
          <a:xfrm>
            <a:off x="4614895" y="4674812"/>
            <a:ext cx="4238625" cy="1916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354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07505" y="403337"/>
            <a:ext cx="8928992" cy="720725"/>
          </a:xfrm>
          <a:prstGeom prst="rect">
            <a:avLst/>
          </a:prstGeom>
          <a:noFill/>
          <a:ln>
            <a:noFill/>
          </a:ln>
          <a:effectLst>
            <a:outerShdw dist="2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b="1" dirty="0" smtClean="0">
                <a:solidFill>
                  <a:srgbClr val="000000"/>
                </a:solidFill>
                <a:latin typeface="Meiryo UI"/>
                <a:ea typeface="Meiryo UI"/>
                <a:cs typeface="Meiryo UI"/>
              </a:rPr>
              <a:t>現状</a:t>
            </a:r>
            <a:r>
              <a:rPr lang="ja-JP" altLang="en-US" sz="2000" b="1" dirty="0">
                <a:solidFill>
                  <a:srgbClr val="000000"/>
                </a:solidFill>
                <a:latin typeface="Meiryo UI"/>
                <a:ea typeface="Meiryo UI"/>
                <a:cs typeface="Meiryo UI"/>
              </a:rPr>
              <a:t>と</a:t>
            </a:r>
            <a:r>
              <a:rPr lang="ja-JP" altLang="en-US" sz="2000" b="1" dirty="0" smtClean="0">
                <a:solidFill>
                  <a:srgbClr val="000000"/>
                </a:solidFill>
                <a:latin typeface="Meiryo UI"/>
                <a:ea typeface="Meiryo UI"/>
                <a:cs typeface="Meiryo UI"/>
              </a:rPr>
              <a:t>課題⑥（社会的課題</a:t>
            </a:r>
            <a:r>
              <a:rPr lang="en-US" altLang="ja-JP" sz="2000" b="1" dirty="0" smtClean="0">
                <a:solidFill>
                  <a:srgbClr val="000000"/>
                </a:solidFill>
                <a:latin typeface="Meiryo UI"/>
                <a:ea typeface="Meiryo UI"/>
                <a:cs typeface="Meiryo UI"/>
              </a:rPr>
              <a:t>(</a:t>
            </a:r>
            <a:r>
              <a:rPr lang="ja-JP" altLang="en-US" sz="2000" b="1" dirty="0" smtClean="0">
                <a:solidFill>
                  <a:srgbClr val="000000"/>
                </a:solidFill>
                <a:latin typeface="Meiryo UI"/>
                <a:ea typeface="Meiryo UI"/>
                <a:cs typeface="Meiryo UI"/>
              </a:rPr>
              <a:t>分野別</a:t>
            </a:r>
            <a:r>
              <a:rPr lang="en-US" altLang="ja-JP" sz="2000" b="1" dirty="0" smtClean="0">
                <a:solidFill>
                  <a:srgbClr val="000000"/>
                </a:solidFill>
                <a:latin typeface="Meiryo UI"/>
                <a:ea typeface="Meiryo UI"/>
                <a:cs typeface="Meiryo UI"/>
              </a:rPr>
              <a:t>)</a:t>
            </a:r>
            <a:r>
              <a:rPr lang="ja-JP" altLang="en-US" sz="2000" b="1" dirty="0" smtClean="0">
                <a:solidFill>
                  <a:srgbClr val="000000"/>
                </a:solidFill>
                <a:latin typeface="Meiryo UI"/>
                <a:ea typeface="Meiryo UI"/>
                <a:cs typeface="Meiryo UI"/>
              </a:rPr>
              <a:t>に係る民間公益活動等の取組み事例）</a:t>
            </a:r>
            <a:endParaRPr lang="en-US" altLang="ja-JP" sz="2000" b="1" dirty="0" smtClean="0">
              <a:solidFill>
                <a:srgbClr val="000000"/>
              </a:solidFill>
              <a:latin typeface="Meiryo UI"/>
              <a:ea typeface="Meiryo UI"/>
              <a:cs typeface="Meiryo UI"/>
            </a:endParaRPr>
          </a:p>
          <a:p>
            <a:pPr>
              <a:defRPr/>
            </a:pPr>
            <a:r>
              <a:rPr lang="ja-JP" altLang="en-US" sz="1600" b="1" dirty="0" smtClean="0">
                <a:solidFill>
                  <a:srgbClr val="000000"/>
                </a:solidFill>
                <a:latin typeface="Meiryo UI"/>
                <a:ea typeface="Meiryo UI"/>
                <a:cs typeface="Meiryo UI"/>
              </a:rPr>
              <a:t>　</a:t>
            </a:r>
            <a:endParaRPr lang="ja-JP" altLang="en-US" sz="1600" b="1" dirty="0">
              <a:solidFill>
                <a:srgbClr val="000000"/>
              </a:solidFill>
              <a:latin typeface="Meiryo UI"/>
              <a:ea typeface="Meiryo UI"/>
              <a:cs typeface="Meiryo UI"/>
            </a:endParaRPr>
          </a:p>
        </p:txBody>
      </p:sp>
      <p:sp>
        <p:nvSpPr>
          <p:cNvPr id="4" name="正方形/長方形 3"/>
          <p:cNvSpPr/>
          <p:nvPr/>
        </p:nvSpPr>
        <p:spPr>
          <a:xfrm>
            <a:off x="206804" y="1208890"/>
            <a:ext cx="4248150" cy="5539639"/>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p:cNvSpPr txBox="1">
            <a:spLocks/>
          </p:cNvSpPr>
          <p:nvPr/>
        </p:nvSpPr>
        <p:spPr bwMode="auto">
          <a:xfrm>
            <a:off x="8378825" y="6496244"/>
            <a:ext cx="765175" cy="365125"/>
          </a:xfrm>
          <a:prstGeom prst="rect">
            <a:avLst/>
          </a:prstGeom>
          <a:noFill/>
          <a:ln w="9525">
            <a:noFill/>
            <a:miter lim="800000"/>
            <a:headEnd/>
            <a:tailEnd/>
          </a:ln>
        </p:spPr>
        <p:txBody>
          <a:bodyPr anchor="ctr"/>
          <a:lstStyle/>
          <a:p>
            <a:pPr algn="r"/>
            <a:r>
              <a:rPr lang="en-US" altLang="ja-JP" sz="1300" dirty="0">
                <a:solidFill>
                  <a:srgbClr val="898989"/>
                </a:solidFill>
                <a:latin typeface="Calibri" pitchFamily="34" charset="0"/>
              </a:rPr>
              <a:t>9</a:t>
            </a:r>
          </a:p>
        </p:txBody>
      </p:sp>
      <p:sp>
        <p:nvSpPr>
          <p:cNvPr id="8" name="正方形/長方形 7"/>
          <p:cNvSpPr/>
          <p:nvPr/>
        </p:nvSpPr>
        <p:spPr>
          <a:xfrm>
            <a:off x="4539672" y="1208891"/>
            <a:ext cx="4393126" cy="2440559"/>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202255" y="888641"/>
            <a:ext cx="424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空き家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対策の取組み（企業、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行政等）</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8"/>
          <p:cNvSpPr txBox="1">
            <a:spLocks noChangeArrowheads="1"/>
          </p:cNvSpPr>
          <p:nvPr/>
        </p:nvSpPr>
        <p:spPr bwMode="auto">
          <a:xfrm>
            <a:off x="202255" y="1256019"/>
            <a:ext cx="4180485" cy="5452775"/>
          </a:xfrm>
          <a:prstGeom prst="rect">
            <a:avLst/>
          </a:prstGeom>
          <a:noFill/>
          <a:ln w="9525">
            <a:noFill/>
            <a:miter lim="800000"/>
            <a:headEnd/>
            <a:tailEnd/>
          </a:ln>
        </p:spPr>
        <p:txBody>
          <a:bodyPr wrap="square">
            <a:spAutoFit/>
          </a:bodyPr>
          <a:lstStyle/>
          <a:p>
            <a:pPr>
              <a:lnSpc>
                <a:spcPts val="1100"/>
              </a:lnSpc>
            </a:pP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例①</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企業</a:t>
            </a:r>
            <a:endParaRPr lang="en-US" altLang="ja-JP" sz="1000" dirty="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・空き家を</a:t>
            </a:r>
            <a:r>
              <a:rPr lang="ja-JP" altLang="en-US" sz="1000" dirty="0" smtClean="0">
                <a:solidFill>
                  <a:srgbClr val="000000"/>
                </a:solidFill>
                <a:latin typeface="ＭＳ Ｐゴシック" charset="-128"/>
                <a:ea typeface="Meiryo UI"/>
                <a:cs typeface="Meiryo UI"/>
              </a:rPr>
              <a:t>、借り主</a:t>
            </a:r>
            <a:r>
              <a:rPr lang="ja-JP" altLang="en-US" sz="1000" dirty="0">
                <a:solidFill>
                  <a:srgbClr val="000000"/>
                </a:solidFill>
                <a:latin typeface="ＭＳ Ｐゴシック" charset="-128"/>
                <a:ea typeface="Meiryo UI"/>
                <a:cs typeface="Meiryo UI"/>
              </a:rPr>
              <a:t>が</a:t>
            </a:r>
            <a:r>
              <a:rPr lang="ja-JP" altLang="en-US" sz="1000" dirty="0" smtClean="0">
                <a:solidFill>
                  <a:srgbClr val="000000"/>
                </a:solidFill>
                <a:latin typeface="ＭＳ Ｐゴシック" charset="-128"/>
                <a:ea typeface="Meiryo UI"/>
                <a:cs typeface="Meiryo UI"/>
              </a:rPr>
              <a:t>空き家内の私物整理</a:t>
            </a:r>
            <a:r>
              <a:rPr lang="ja-JP" altLang="en-US" sz="1000" dirty="0">
                <a:solidFill>
                  <a:srgbClr val="000000"/>
                </a:solidFill>
                <a:latin typeface="ＭＳ Ｐゴシック" charset="-128"/>
                <a:ea typeface="Meiryo UI"/>
                <a:cs typeface="Meiryo UI"/>
              </a:rPr>
              <a:t>を条件と</a:t>
            </a:r>
            <a:r>
              <a:rPr lang="ja-JP" altLang="en-US" sz="1000" dirty="0" smtClean="0">
                <a:solidFill>
                  <a:srgbClr val="000000"/>
                </a:solidFill>
                <a:latin typeface="ＭＳ Ｐゴシック" charset="-128"/>
                <a:ea typeface="Meiryo UI"/>
                <a:cs typeface="Meiryo UI"/>
              </a:rPr>
              <a:t>し、低廉</a:t>
            </a:r>
            <a:r>
              <a:rPr lang="ja-JP" altLang="en-US" sz="1000" dirty="0">
                <a:solidFill>
                  <a:srgbClr val="000000"/>
                </a:solidFill>
                <a:latin typeface="ＭＳ Ｐゴシック" charset="-128"/>
                <a:ea typeface="Meiryo UI"/>
                <a:cs typeface="Meiryo UI"/>
              </a:rPr>
              <a:t>な家賃で</a:t>
            </a:r>
            <a:r>
              <a:rPr lang="ja-JP" altLang="en-US" sz="1000" dirty="0" smtClean="0">
                <a:solidFill>
                  <a:srgbClr val="000000"/>
                </a:solidFill>
                <a:latin typeface="ＭＳ Ｐゴシック" charset="-128"/>
                <a:ea typeface="Meiryo UI"/>
                <a:cs typeface="Meiryo UI"/>
              </a:rPr>
              <a:t>貸出す</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試行的取組を実施し、その</a:t>
            </a:r>
            <a:r>
              <a:rPr lang="ja-JP" altLang="en-US" sz="1000" dirty="0">
                <a:solidFill>
                  <a:srgbClr val="000000"/>
                </a:solidFill>
                <a:latin typeface="ＭＳ Ｐゴシック" charset="-128"/>
                <a:ea typeface="Meiryo UI"/>
                <a:cs typeface="Meiryo UI"/>
              </a:rPr>
              <a:t>マニュアル</a:t>
            </a:r>
            <a:r>
              <a:rPr lang="ja-JP" altLang="en-US" sz="1000" dirty="0" smtClean="0">
                <a:solidFill>
                  <a:srgbClr val="000000"/>
                </a:solidFill>
                <a:latin typeface="ＭＳ Ｐゴシック" charset="-128"/>
                <a:ea typeface="Meiryo UI"/>
                <a:cs typeface="Meiryo UI"/>
              </a:rPr>
              <a:t>等を作成。これらの取組みを</a:t>
            </a:r>
            <a:r>
              <a:rPr lang="ja-JP" altLang="en-US" sz="1000" dirty="0">
                <a:solidFill>
                  <a:srgbClr val="000000"/>
                </a:solidFill>
                <a:latin typeface="ＭＳ Ｐゴシック" charset="-128"/>
                <a:ea typeface="Meiryo UI"/>
                <a:cs typeface="Meiryo UI"/>
              </a:rPr>
              <a:t>市町村</a:t>
            </a:r>
            <a:r>
              <a:rPr lang="ja-JP" altLang="en-US" sz="1000" dirty="0" smtClean="0">
                <a:solidFill>
                  <a:srgbClr val="000000"/>
                </a:solidFill>
                <a:latin typeface="ＭＳ Ｐゴシック" charset="-128"/>
                <a:ea typeface="Meiryo UI"/>
                <a:cs typeface="Meiryo UI"/>
              </a:rPr>
              <a:t>と</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連携</a:t>
            </a:r>
            <a:r>
              <a:rPr lang="ja-JP" altLang="en-US" sz="1000" dirty="0">
                <a:solidFill>
                  <a:srgbClr val="000000"/>
                </a:solidFill>
                <a:latin typeface="ＭＳ Ｐゴシック" charset="-128"/>
                <a:ea typeface="Meiryo UI"/>
                <a:cs typeface="Meiryo UI"/>
              </a:rPr>
              <a:t>して行い、空き家の流通を図る。</a:t>
            </a:r>
            <a:r>
              <a:rPr lang="ja-JP" altLang="en-US" sz="1000" dirty="0" smtClean="0">
                <a:solidFill>
                  <a:srgbClr val="000000"/>
                </a:solidFill>
                <a:latin typeface="ＭＳ Ｐゴシック" charset="-128"/>
                <a:ea typeface="Meiryo UI"/>
                <a:cs typeface="Meiryo UI"/>
              </a:rPr>
              <a:t>（Ｈ</a:t>
            </a:r>
            <a:r>
              <a:rPr lang="en-US" altLang="ja-JP" sz="1000" dirty="0" smtClean="0">
                <a:solidFill>
                  <a:srgbClr val="000000"/>
                </a:solidFill>
                <a:latin typeface="ＭＳ Ｐゴシック" charset="-128"/>
                <a:ea typeface="Meiryo UI"/>
                <a:cs typeface="Meiryo UI"/>
              </a:rPr>
              <a:t>28</a:t>
            </a:r>
            <a:r>
              <a:rPr lang="ja-JP" altLang="en-US" sz="1000" dirty="0" smtClean="0">
                <a:solidFill>
                  <a:srgbClr val="000000"/>
                </a:solidFill>
                <a:latin typeface="ＭＳ Ｐゴシック" charset="-128"/>
                <a:ea typeface="Meiryo UI"/>
                <a:cs typeface="Meiryo UI"/>
              </a:rPr>
              <a:t>先駆的空き家</a:t>
            </a:r>
            <a:r>
              <a:rPr lang="ja-JP" altLang="en-US" sz="1000" dirty="0">
                <a:solidFill>
                  <a:srgbClr val="000000"/>
                </a:solidFill>
                <a:latin typeface="ＭＳ Ｐゴシック" charset="-128"/>
                <a:ea typeface="Meiryo UI"/>
                <a:cs typeface="Meiryo UI"/>
              </a:rPr>
              <a:t>対策モデル</a:t>
            </a:r>
            <a:r>
              <a:rPr lang="ja-JP" altLang="en-US" sz="1000" dirty="0" smtClean="0">
                <a:solidFill>
                  <a:srgbClr val="000000"/>
                </a:solidFill>
                <a:latin typeface="ＭＳ Ｐゴシック" charset="-128"/>
                <a:ea typeface="Meiryo UI"/>
                <a:cs typeface="Meiryo UI"/>
              </a:rPr>
              <a:t>事業</a:t>
            </a:r>
            <a:r>
              <a:rPr lang="en-US" altLang="ja-JP" sz="1000" dirty="0" smtClean="0">
                <a:solidFill>
                  <a:srgbClr val="000000"/>
                </a:solidFill>
                <a:latin typeface="ＭＳ Ｐゴシック" charset="-128"/>
                <a:ea typeface="Meiryo UI"/>
                <a:cs typeface="Meiryo UI"/>
              </a:rPr>
              <a:t>)</a:t>
            </a:r>
          </a:p>
          <a:p>
            <a:pPr>
              <a:lnSpc>
                <a:spcPts val="1100"/>
              </a:lnSpc>
            </a:pPr>
            <a:endParaRPr lang="en-US" altLang="ja-JP" sz="800" dirty="0" smtClean="0">
              <a:solidFill>
                <a:srgbClr val="000000"/>
              </a:solidFill>
              <a:latin typeface="ＭＳ Ｐゴシック" charset="-128"/>
              <a:ea typeface="Meiryo UI"/>
              <a:cs typeface="Meiryo UI"/>
            </a:endParaRPr>
          </a:p>
          <a:p>
            <a:pPr>
              <a:lnSpc>
                <a:spcPts val="1100"/>
              </a:lnSpc>
            </a:pP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取組み例②</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NPO</a:t>
            </a:r>
            <a:r>
              <a:rPr lang="ja-JP" altLang="en-US" sz="1000" dirty="0" smtClean="0">
                <a:solidFill>
                  <a:srgbClr val="000000"/>
                </a:solidFill>
                <a:latin typeface="ＭＳ Ｐゴシック" charset="-128"/>
                <a:ea typeface="Meiryo UI"/>
                <a:cs typeface="Meiryo UI"/>
              </a:rPr>
              <a:t>法人</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・尾道市を拠点と</a:t>
            </a:r>
            <a:r>
              <a:rPr lang="ja-JP" altLang="en-US" sz="1000" dirty="0" smtClean="0">
                <a:solidFill>
                  <a:srgbClr val="000000"/>
                </a:solidFill>
                <a:latin typeface="Meiryo UI" panose="020B0604030504040204" pitchFamily="50" charset="-128"/>
                <a:ea typeface="Meiryo UI" panose="020B0604030504040204" pitchFamily="50" charset="-128"/>
                <a:cs typeface="Meiryo UI"/>
              </a:rPr>
              <a:t>する</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NPO</a:t>
            </a:r>
            <a:r>
              <a:rPr lang="ja-JP" altLang="en-US" sz="1000" dirty="0" smtClean="0">
                <a:solidFill>
                  <a:srgbClr val="000000"/>
                </a:solidFill>
                <a:latin typeface="ＭＳ Ｐゴシック" charset="-128"/>
                <a:ea typeface="Meiryo UI"/>
                <a:cs typeface="Meiryo UI"/>
              </a:rPr>
              <a:t>法人が尾道市と協動で「</a:t>
            </a:r>
            <a:r>
              <a:rPr lang="ja-JP" altLang="en-US" sz="1000" dirty="0">
                <a:solidFill>
                  <a:srgbClr val="000000"/>
                </a:solidFill>
                <a:latin typeface="ＭＳ Ｐゴシック" charset="-128"/>
                <a:ea typeface="Meiryo UI"/>
                <a:cs typeface="Meiryo UI"/>
              </a:rPr>
              <a:t>尾道市空き家バンク」</a:t>
            </a:r>
            <a:r>
              <a:rPr lang="ja-JP" altLang="en-US" sz="1000" dirty="0" smtClean="0">
                <a:solidFill>
                  <a:srgbClr val="000000"/>
                </a:solidFill>
                <a:latin typeface="ＭＳ Ｐゴシック" charset="-128"/>
                <a:ea typeface="Meiryo UI"/>
                <a:cs typeface="Meiryo UI"/>
              </a:rPr>
              <a:t>を設</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a:t>
            </a:r>
            <a:r>
              <a:rPr lang="ja-JP" altLang="en-US" sz="1000" dirty="0">
                <a:solidFill>
                  <a:srgbClr val="000000"/>
                </a:solidFill>
                <a:latin typeface="ＭＳ Ｐゴシック" charset="-128"/>
                <a:ea typeface="Meiryo UI"/>
                <a:cs typeface="Meiryo UI"/>
              </a:rPr>
              <a:t>立。老朽化した空き家を再生し、居住希望者と大家とをマッチング</a:t>
            </a:r>
            <a:r>
              <a:rPr lang="ja-JP" altLang="en-US" sz="1000" dirty="0" smtClean="0">
                <a:solidFill>
                  <a:srgbClr val="000000"/>
                </a:solidFill>
                <a:latin typeface="ＭＳ Ｐゴシック" charset="-128"/>
                <a:ea typeface="Meiryo UI"/>
                <a:cs typeface="Meiryo UI"/>
              </a:rPr>
              <a:t>して、地域</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の</a:t>
            </a:r>
            <a:r>
              <a:rPr lang="ja-JP" altLang="en-US" sz="1000" dirty="0">
                <a:solidFill>
                  <a:srgbClr val="000000"/>
                </a:solidFill>
                <a:latin typeface="ＭＳ Ｐゴシック" charset="-128"/>
                <a:ea typeface="Meiryo UI"/>
                <a:cs typeface="Meiryo UI"/>
              </a:rPr>
              <a:t>活性化を担う次世代のコミュニティを構築しつつ、坂の町尾道の町並み</a:t>
            </a:r>
            <a:r>
              <a:rPr lang="ja-JP" altLang="en-US" sz="1000" dirty="0" smtClean="0">
                <a:solidFill>
                  <a:srgbClr val="000000"/>
                </a:solidFill>
                <a:latin typeface="ＭＳ Ｐゴシック" charset="-128"/>
                <a:ea typeface="Meiryo UI"/>
                <a:cs typeface="Meiryo UI"/>
              </a:rPr>
              <a:t>を</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後世</a:t>
            </a:r>
            <a:r>
              <a:rPr lang="ja-JP" altLang="en-US" sz="1000" dirty="0">
                <a:solidFill>
                  <a:srgbClr val="000000"/>
                </a:solidFill>
                <a:latin typeface="ＭＳ Ｐゴシック" charset="-128"/>
                <a:ea typeface="Meiryo UI"/>
                <a:cs typeface="Meiryo UI"/>
              </a:rPr>
              <a:t>に</a:t>
            </a:r>
            <a:r>
              <a:rPr lang="ja-JP" altLang="en-US" sz="1000" dirty="0" smtClean="0">
                <a:solidFill>
                  <a:srgbClr val="000000"/>
                </a:solidFill>
                <a:latin typeface="ＭＳ Ｐゴシック" charset="-128"/>
                <a:ea typeface="Meiryo UI"/>
                <a:cs typeface="Meiryo UI"/>
              </a:rPr>
              <a:t>引き継ぐことを目的と</a:t>
            </a:r>
            <a:r>
              <a:rPr lang="ja-JP" altLang="en-US" sz="1000" dirty="0">
                <a:solidFill>
                  <a:srgbClr val="000000"/>
                </a:solidFill>
                <a:latin typeface="ＭＳ Ｐゴシック" charset="-128"/>
                <a:ea typeface="Meiryo UI"/>
                <a:cs typeface="Meiryo UI"/>
              </a:rPr>
              <a:t>する。専門家とともに空き家のある地域を探索し</a:t>
            </a:r>
            <a:r>
              <a:rPr lang="ja-JP" altLang="en-US" sz="1000" dirty="0" smtClean="0">
                <a:solidFill>
                  <a:srgbClr val="000000"/>
                </a:solidFill>
                <a:latin typeface="ＭＳ Ｐゴシック" charset="-128"/>
                <a:ea typeface="Meiryo UI"/>
                <a:cs typeface="Meiryo UI"/>
              </a:rPr>
              <a:t>、</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smtClean="0">
                <a:solidFill>
                  <a:srgbClr val="000000"/>
                </a:solidFill>
                <a:latin typeface="ＭＳ Ｐゴシック" charset="-128"/>
                <a:ea typeface="Meiryo UI"/>
                <a:cs typeface="Meiryo UI"/>
              </a:rPr>
              <a:t>　　将来的に望ましい活用手法を</a:t>
            </a:r>
            <a:r>
              <a:rPr lang="ja-JP" altLang="en-US" sz="1000" dirty="0">
                <a:solidFill>
                  <a:srgbClr val="000000"/>
                </a:solidFill>
                <a:latin typeface="ＭＳ Ｐゴシック" charset="-128"/>
                <a:ea typeface="Meiryo UI"/>
                <a:cs typeface="Meiryo UI"/>
              </a:rPr>
              <a:t>検討</a:t>
            </a:r>
            <a:r>
              <a:rPr lang="ja-JP" altLang="en-US" sz="1000" dirty="0" smtClean="0">
                <a:solidFill>
                  <a:srgbClr val="000000"/>
                </a:solidFill>
                <a:latin typeface="ＭＳ Ｐゴシック" charset="-128"/>
                <a:ea typeface="Meiryo UI"/>
                <a:cs typeface="Meiryo UI"/>
              </a:rPr>
              <a:t>する「尾道建築塾」を運営。</a:t>
            </a:r>
            <a:endParaRPr lang="en-US" altLang="ja-JP" sz="1000" dirty="0" smtClean="0">
              <a:solidFill>
                <a:srgbClr val="000000"/>
              </a:solidFill>
              <a:latin typeface="ＭＳ Ｐゴシック" charset="-128"/>
              <a:ea typeface="Meiryo UI"/>
              <a:cs typeface="Meiryo UI"/>
            </a:endParaRPr>
          </a:p>
          <a:p>
            <a:pPr>
              <a:lnSpc>
                <a:spcPts val="1100"/>
              </a:lnSpc>
            </a:pPr>
            <a:endParaRPr lang="en-US" altLang="ja-JP" sz="800" dirty="0" smtClean="0">
              <a:latin typeface="ＭＳ Ｐゴシック" charset="-128"/>
              <a:ea typeface="Meiryo UI"/>
              <a:cs typeface="Meiryo UI"/>
            </a:endParaRPr>
          </a:p>
          <a:p>
            <a:pPr>
              <a:lnSpc>
                <a:spcPts val="1100"/>
              </a:lnSpc>
            </a:pPr>
            <a:r>
              <a:rPr lang="en-US" altLang="ja-JP" sz="1000" dirty="0" smtClean="0">
                <a:latin typeface="ＭＳ Ｐゴシック" charset="-128"/>
                <a:ea typeface="Meiryo UI"/>
                <a:cs typeface="Meiryo UI"/>
              </a:rPr>
              <a:t>【</a:t>
            </a:r>
            <a:r>
              <a:rPr lang="ja-JP" altLang="en-US" sz="1000" dirty="0">
                <a:latin typeface="ＭＳ Ｐゴシック" charset="-128"/>
                <a:ea typeface="Meiryo UI"/>
                <a:cs typeface="Meiryo UI"/>
              </a:rPr>
              <a:t>取組み例③</a:t>
            </a:r>
            <a:r>
              <a:rPr lang="en-US" altLang="ja-JP" sz="1000" dirty="0">
                <a:latin typeface="ＭＳ Ｐゴシック" charset="-128"/>
                <a:ea typeface="Meiryo UI"/>
                <a:cs typeface="Meiryo UI"/>
              </a:rPr>
              <a:t>】</a:t>
            </a:r>
            <a:r>
              <a:rPr lang="ja-JP" altLang="en-US" sz="1000" dirty="0">
                <a:latin typeface="Meiryo UI" panose="020B0604030504040204" pitchFamily="50" charset="-128"/>
                <a:ea typeface="Meiryo UI" panose="020B0604030504040204" pitchFamily="50" charset="-128"/>
                <a:cs typeface="Meiryo UI"/>
              </a:rPr>
              <a:t>　</a:t>
            </a:r>
            <a:r>
              <a:rPr lang="en-US" altLang="ja-JP" sz="1000" dirty="0">
                <a:latin typeface="Meiryo UI" panose="020B0604030504040204" pitchFamily="50" charset="-128"/>
                <a:ea typeface="Meiryo UI" panose="020B0604030504040204" pitchFamily="50" charset="-128"/>
                <a:cs typeface="Meiryo UI"/>
              </a:rPr>
              <a:t>NPO</a:t>
            </a:r>
            <a:r>
              <a:rPr lang="ja-JP" altLang="en-US" sz="1000" dirty="0">
                <a:latin typeface="Meiryo UI" panose="020B0604030504040204" pitchFamily="50" charset="-128"/>
                <a:ea typeface="Meiryo UI" panose="020B0604030504040204" pitchFamily="50" charset="-128"/>
                <a:cs typeface="Meiryo UI"/>
              </a:rPr>
              <a:t>法人</a:t>
            </a:r>
            <a:r>
              <a:rPr lang="ja-JP" altLang="en-US" sz="1000" dirty="0">
                <a:latin typeface="ＭＳ Ｐゴシック" charset="-128"/>
                <a:ea typeface="Meiryo UI"/>
                <a:cs typeface="Meiryo UI"/>
              </a:rPr>
              <a:t>、公益財団法人、行政（大阪府）</a:t>
            </a:r>
            <a:endParaRPr lang="en-US" altLang="ja-JP" sz="1000" dirty="0">
              <a:latin typeface="ＭＳ Ｐゴシック" charset="-128"/>
              <a:ea typeface="Meiryo UI"/>
              <a:cs typeface="Meiryo UI"/>
            </a:endParaRPr>
          </a:p>
          <a:p>
            <a:pPr>
              <a:lnSpc>
                <a:spcPts val="1100"/>
              </a:lnSpc>
            </a:pPr>
            <a:r>
              <a:rPr lang="ja-JP" altLang="en-US" sz="1000" dirty="0">
                <a:latin typeface="ＭＳ Ｐゴシック" charset="-128"/>
                <a:ea typeface="Meiryo UI"/>
                <a:cs typeface="Meiryo UI"/>
              </a:rPr>
              <a:t>　・四條畷市</a:t>
            </a:r>
            <a:r>
              <a:rPr lang="ja-JP" altLang="en-US" sz="1000" dirty="0" smtClean="0">
                <a:latin typeface="ＭＳ Ｐゴシック" charset="-128"/>
                <a:ea typeface="Meiryo UI"/>
                <a:cs typeface="Meiryo UI"/>
              </a:rPr>
              <a:t>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府営住宅の空き部屋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を無業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状態の若者に無料で提供</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「府営住宅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の空室を活用した若者の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職業的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自立モデル事業」を実施</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・ＮＰＯ法人・公益財団法人で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三者協定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を結び、若者の正規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雇用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後押しする仕組みづくりと、高齢化が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進む地域の活性化の両立をめざす。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就労支援プログラムは大阪府および</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法人が提供し、経費は公益財団</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法人が負担。</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800" dirty="0" smtClean="0">
              <a:latin typeface="ＭＳ Ｐゴシック" charset="-128"/>
              <a:ea typeface="Meiryo UI"/>
              <a:cs typeface="Meiryo UI"/>
            </a:endParaRPr>
          </a:p>
          <a:p>
            <a:pPr>
              <a:lnSpc>
                <a:spcPts val="1100"/>
              </a:lnSpc>
            </a:pPr>
            <a:r>
              <a:rPr lang="en-US" altLang="ja-JP" sz="1000" dirty="0" smtClean="0">
                <a:latin typeface="ＭＳ Ｐゴシック" charset="-128"/>
                <a:ea typeface="Meiryo UI"/>
                <a:cs typeface="Meiryo UI"/>
              </a:rPr>
              <a:t>【</a:t>
            </a:r>
            <a:r>
              <a:rPr lang="ja-JP" altLang="en-US" sz="1000" dirty="0">
                <a:latin typeface="ＭＳ Ｐゴシック" charset="-128"/>
                <a:ea typeface="Meiryo UI"/>
                <a:cs typeface="Meiryo UI"/>
              </a:rPr>
              <a:t>取組み</a:t>
            </a:r>
            <a:r>
              <a:rPr lang="ja-JP" altLang="en-US" sz="1000" dirty="0" smtClean="0">
                <a:latin typeface="ＭＳ Ｐゴシック" charset="-128"/>
                <a:ea typeface="Meiryo UI"/>
                <a:cs typeface="Meiryo UI"/>
              </a:rPr>
              <a:t>例④</a:t>
            </a:r>
            <a:r>
              <a:rPr lang="en-US" altLang="ja-JP" sz="1000" dirty="0" smtClean="0">
                <a:latin typeface="ＭＳ Ｐゴシック" charset="-128"/>
                <a:ea typeface="Meiryo UI"/>
                <a:cs typeface="Meiryo UI"/>
              </a:rPr>
              <a:t>】</a:t>
            </a:r>
            <a:r>
              <a:rPr lang="ja-JP" altLang="en-US" sz="1000" dirty="0">
                <a:latin typeface="ＭＳ Ｐゴシック" charset="-128"/>
                <a:ea typeface="Meiryo UI"/>
                <a:cs typeface="Meiryo UI"/>
              </a:rPr>
              <a:t>　</a:t>
            </a:r>
            <a:r>
              <a:rPr lang="ja-JP" altLang="en-US" sz="1000" dirty="0" smtClean="0">
                <a:latin typeface="ＭＳ Ｐゴシック" charset="-128"/>
                <a:ea typeface="Meiryo UI"/>
                <a:cs typeface="Meiryo UI"/>
              </a:rPr>
              <a:t>一般</a:t>
            </a:r>
            <a:r>
              <a:rPr lang="ja-JP" altLang="en-US" sz="1000" dirty="0">
                <a:latin typeface="ＭＳ Ｐゴシック" charset="-128"/>
                <a:ea typeface="Meiryo UI"/>
                <a:cs typeface="Meiryo UI"/>
              </a:rPr>
              <a:t>社団</a:t>
            </a:r>
            <a:r>
              <a:rPr lang="ja-JP" altLang="en-US" sz="1000" dirty="0" smtClean="0">
                <a:latin typeface="ＭＳ Ｐゴシック" charset="-128"/>
                <a:ea typeface="Meiryo UI"/>
                <a:cs typeface="Meiryo UI"/>
              </a:rPr>
              <a:t>法人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・篠山市では、</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一般社団</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が市長より</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再生推進</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の指定を受け、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点在</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する古民家</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その歴史性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・文化性</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尊重し客室や飲食店</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、店舗と</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リノベーション</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、複合宿泊施設</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と</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して再生。</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各分野</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専門家</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が参画する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国家戦略特区の特区事業認定</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を活用</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し</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、建築</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基</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準法の緩和</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や旅館業法</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の特例、また観光活性化</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マザーファンドの出資を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受け</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実施など、今後</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創</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のあり方</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に係る</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先導事例</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と</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注目されて</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800" dirty="0" smtClean="0">
              <a:solidFill>
                <a:srgbClr val="000000"/>
              </a:solidFill>
              <a:latin typeface="ＭＳ Ｐゴシック" charset="-128"/>
              <a:ea typeface="Meiryo UI"/>
              <a:cs typeface="Meiryo UI"/>
            </a:endParaRPr>
          </a:p>
          <a:p>
            <a:pPr>
              <a:lnSpc>
                <a:spcPts val="1100"/>
              </a:lnSpc>
            </a:pP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例⑤</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行政（大阪府）</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・中古</a:t>
            </a:r>
            <a:r>
              <a:rPr lang="ja-JP" altLang="en-US" sz="1000" dirty="0">
                <a:solidFill>
                  <a:srgbClr val="000000"/>
                </a:solidFill>
                <a:latin typeface="ＭＳ Ｐゴシック" charset="-128"/>
                <a:ea typeface="Meiryo UI"/>
                <a:cs typeface="Meiryo UI"/>
              </a:rPr>
              <a:t>住宅流通・リフォーム市場の活性化により、府民の住</a:t>
            </a:r>
            <a:r>
              <a:rPr lang="ja-JP" altLang="en-US" sz="1000" dirty="0" smtClean="0">
                <a:solidFill>
                  <a:srgbClr val="000000"/>
                </a:solidFill>
                <a:latin typeface="ＭＳ Ｐゴシック" charset="-128"/>
                <a:ea typeface="Meiryo UI"/>
                <a:cs typeface="Meiryo UI"/>
              </a:rPr>
              <a:t>生活と大阪の地域</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力</a:t>
            </a:r>
            <a:r>
              <a:rPr lang="ja-JP" altLang="en-US" sz="1000" dirty="0">
                <a:solidFill>
                  <a:srgbClr val="000000"/>
                </a:solidFill>
                <a:latin typeface="ＭＳ Ｐゴシック" charset="-128"/>
                <a:ea typeface="Meiryo UI"/>
                <a:cs typeface="Meiryo UI"/>
              </a:rPr>
              <a:t>・安全性の向上</a:t>
            </a:r>
            <a:r>
              <a:rPr lang="ja-JP" altLang="en-US" sz="1000" dirty="0" smtClean="0">
                <a:solidFill>
                  <a:srgbClr val="000000"/>
                </a:solidFill>
                <a:latin typeface="ＭＳ Ｐゴシック" charset="-128"/>
                <a:ea typeface="Meiryo UI"/>
                <a:cs typeface="Meiryo UI"/>
              </a:rPr>
              <a:t>をめざし、</a:t>
            </a:r>
            <a:r>
              <a:rPr lang="ja-JP" altLang="en-US" sz="1000" dirty="0">
                <a:solidFill>
                  <a:srgbClr val="000000"/>
                </a:solidFill>
                <a:latin typeface="ＭＳ Ｐゴシック" charset="-128"/>
                <a:ea typeface="Meiryo UI"/>
                <a:cs typeface="Meiryo UI"/>
              </a:rPr>
              <a:t>中古住宅流通やリフォーム・リノベーションに関</a:t>
            </a:r>
            <a:r>
              <a:rPr lang="ja-JP" altLang="en-US" sz="1000" dirty="0" err="1" smtClean="0">
                <a:solidFill>
                  <a:srgbClr val="000000"/>
                </a:solidFill>
                <a:latin typeface="ＭＳ Ｐゴシック" charset="-128"/>
                <a:ea typeface="Meiryo UI"/>
                <a:cs typeface="Meiryo UI"/>
              </a:rPr>
              <a:t>わ</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a:t>
            </a:r>
            <a:r>
              <a:rPr lang="ja-JP" altLang="en-US" sz="1000" dirty="0" err="1" smtClean="0">
                <a:solidFill>
                  <a:srgbClr val="000000"/>
                </a:solidFill>
                <a:latin typeface="ＭＳ Ｐゴシック" charset="-128"/>
                <a:ea typeface="Meiryo UI"/>
                <a:cs typeface="Meiryo UI"/>
              </a:rPr>
              <a:t>る</a:t>
            </a:r>
            <a:r>
              <a:rPr lang="ja-JP" altLang="en-US" sz="1000" dirty="0">
                <a:solidFill>
                  <a:srgbClr val="000000"/>
                </a:solidFill>
                <a:latin typeface="ＭＳ Ｐゴシック" charset="-128"/>
                <a:ea typeface="Meiryo UI"/>
                <a:cs typeface="Meiryo UI"/>
              </a:rPr>
              <a:t>民間団体・事</a:t>
            </a:r>
            <a:r>
              <a:rPr lang="ja-JP" altLang="en-US" sz="1000" dirty="0" smtClean="0">
                <a:solidFill>
                  <a:srgbClr val="000000"/>
                </a:solidFill>
                <a:latin typeface="ＭＳ Ｐゴシック" charset="-128"/>
                <a:ea typeface="Meiryo UI"/>
                <a:cs typeface="Meiryo UI"/>
              </a:rPr>
              <a:t>業者・公的</a:t>
            </a:r>
            <a:r>
              <a:rPr lang="ja-JP" altLang="en-US" sz="1000" dirty="0">
                <a:solidFill>
                  <a:srgbClr val="000000"/>
                </a:solidFill>
                <a:latin typeface="ＭＳ Ｐゴシック" charset="-128"/>
                <a:ea typeface="Meiryo UI"/>
                <a:cs typeface="Meiryo UI"/>
              </a:rPr>
              <a:t>団体とともに、「大阪の住まい活性化フォーラム」</a:t>
            </a:r>
            <a:r>
              <a:rPr lang="ja-JP" altLang="en-US" sz="1000" dirty="0" smtClean="0">
                <a:solidFill>
                  <a:srgbClr val="000000"/>
                </a:solidFill>
                <a:latin typeface="ＭＳ Ｐゴシック" charset="-128"/>
                <a:ea typeface="Meiryo UI"/>
                <a:cs typeface="Meiryo UI"/>
              </a:rPr>
              <a:t>を</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設立</a:t>
            </a:r>
            <a:r>
              <a:rPr lang="ja-JP" altLang="en-US" sz="1000" dirty="0" smtClean="0">
                <a:solidFill>
                  <a:srgbClr val="000000"/>
                </a:solidFill>
                <a:latin typeface="ＭＳ Ｐゴシック" charset="-128"/>
                <a:ea typeface="Meiryo UI"/>
                <a:cs typeface="Meiryo UI"/>
              </a:rPr>
              <a:t>。同フォーラムが運営する「</a:t>
            </a:r>
            <a:r>
              <a:rPr lang="ja-JP" altLang="en-US" sz="1000" dirty="0">
                <a:solidFill>
                  <a:srgbClr val="000000"/>
                </a:solidFill>
                <a:latin typeface="ＭＳ Ｐゴシック" charset="-128"/>
                <a:ea typeface="Meiryo UI"/>
                <a:cs typeface="Meiryo UI"/>
              </a:rPr>
              <a:t>大阪版・空家バンク」では、府内市町村</a:t>
            </a:r>
            <a:r>
              <a:rPr lang="ja-JP" altLang="en-US" sz="1000" dirty="0" smtClean="0">
                <a:solidFill>
                  <a:srgbClr val="000000"/>
                </a:solidFill>
                <a:latin typeface="ＭＳ Ｐゴシック" charset="-128"/>
                <a:ea typeface="Meiryo UI"/>
                <a:cs typeface="Meiryo UI"/>
              </a:rPr>
              <a:t>や</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市町村</a:t>
            </a:r>
            <a:r>
              <a:rPr lang="ja-JP" altLang="en-US" sz="1000" dirty="0">
                <a:solidFill>
                  <a:srgbClr val="000000"/>
                </a:solidFill>
                <a:latin typeface="ＭＳ Ｐゴシック" charset="-128"/>
                <a:ea typeface="Meiryo UI"/>
                <a:cs typeface="Meiryo UI"/>
              </a:rPr>
              <a:t>と連携</a:t>
            </a:r>
            <a:r>
              <a:rPr lang="ja-JP" altLang="en-US" sz="1000" dirty="0" smtClean="0">
                <a:solidFill>
                  <a:srgbClr val="000000"/>
                </a:solidFill>
                <a:latin typeface="Meiryo UI" panose="020B0604030504040204" pitchFamily="50" charset="-128"/>
                <a:ea typeface="Meiryo UI" panose="020B0604030504040204" pitchFamily="50" charset="-128"/>
                <a:cs typeface="Meiryo UI"/>
              </a:rPr>
              <a:t>して</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NPO</a:t>
            </a:r>
            <a:r>
              <a:rPr lang="ja-JP" altLang="en-US" sz="1000" dirty="0" smtClean="0">
                <a:solidFill>
                  <a:srgbClr val="000000"/>
                </a:solidFill>
                <a:latin typeface="Meiryo UI" panose="020B0604030504040204" pitchFamily="50" charset="-128"/>
                <a:ea typeface="Meiryo UI" panose="020B0604030504040204" pitchFamily="50" charset="-128"/>
                <a:cs typeface="Meiryo UI"/>
              </a:rPr>
              <a:t>等</a:t>
            </a:r>
            <a:r>
              <a:rPr lang="ja-JP" altLang="en-US" sz="1000" dirty="0">
                <a:solidFill>
                  <a:srgbClr val="000000"/>
                </a:solidFill>
                <a:latin typeface="ＭＳ Ｐゴシック" charset="-128"/>
                <a:ea typeface="Meiryo UI"/>
                <a:cs typeface="Meiryo UI"/>
              </a:rPr>
              <a:t>が設置する空家バンク情報とともに、大阪の</a:t>
            </a:r>
            <a:r>
              <a:rPr lang="ja-JP" altLang="en-US" sz="1000" dirty="0" smtClean="0">
                <a:solidFill>
                  <a:srgbClr val="000000"/>
                </a:solidFill>
                <a:latin typeface="ＭＳ Ｐゴシック" charset="-128"/>
                <a:ea typeface="Meiryo UI"/>
                <a:cs typeface="Meiryo UI"/>
              </a:rPr>
              <a:t>住まい</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や</a:t>
            </a:r>
            <a:r>
              <a:rPr lang="ja-JP" altLang="en-US" sz="1000" dirty="0">
                <a:solidFill>
                  <a:srgbClr val="000000"/>
                </a:solidFill>
                <a:latin typeface="ＭＳ Ｐゴシック" charset="-128"/>
                <a:ea typeface="Meiryo UI"/>
                <a:cs typeface="Meiryo UI"/>
              </a:rPr>
              <a:t>まちの魅力を</a:t>
            </a:r>
            <a:r>
              <a:rPr lang="ja-JP" altLang="en-US" sz="1000" dirty="0" smtClean="0">
                <a:solidFill>
                  <a:srgbClr val="000000"/>
                </a:solidFill>
                <a:latin typeface="ＭＳ Ｐゴシック" charset="-128"/>
                <a:ea typeface="Meiryo UI"/>
                <a:cs typeface="Meiryo UI"/>
              </a:rPr>
              <a:t>発信するとともに、メンバー</a:t>
            </a:r>
            <a:r>
              <a:rPr lang="ja-JP" altLang="en-US" sz="1000" dirty="0">
                <a:solidFill>
                  <a:srgbClr val="000000"/>
                </a:solidFill>
                <a:latin typeface="ＭＳ Ｐゴシック" charset="-128"/>
                <a:ea typeface="Meiryo UI"/>
                <a:cs typeface="Meiryo UI"/>
              </a:rPr>
              <a:t>が持つ</a:t>
            </a:r>
            <a:r>
              <a:rPr lang="ja-JP" altLang="en-US" sz="1000" dirty="0" smtClean="0">
                <a:solidFill>
                  <a:srgbClr val="000000"/>
                </a:solidFill>
                <a:latin typeface="ＭＳ Ｐゴシック" charset="-128"/>
                <a:ea typeface="Meiryo UI"/>
                <a:cs typeface="Meiryo UI"/>
              </a:rPr>
              <a:t>民間ネットワーク</a:t>
            </a:r>
            <a:r>
              <a:rPr lang="ja-JP" altLang="en-US" sz="1000" dirty="0">
                <a:solidFill>
                  <a:srgbClr val="000000"/>
                </a:solidFill>
                <a:latin typeface="ＭＳ Ｐゴシック" charset="-128"/>
                <a:ea typeface="Meiryo UI"/>
                <a:cs typeface="Meiryo UI"/>
              </a:rPr>
              <a:t>で空家</a:t>
            </a:r>
            <a:r>
              <a:rPr lang="ja-JP" altLang="en-US" sz="1000" dirty="0" smtClean="0">
                <a:solidFill>
                  <a:srgbClr val="000000"/>
                </a:solidFill>
                <a:latin typeface="ＭＳ Ｐゴシック" charset="-128"/>
                <a:ea typeface="Meiryo UI"/>
                <a:cs typeface="Meiryo UI"/>
              </a:rPr>
              <a:t>活用</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や</a:t>
            </a:r>
            <a:r>
              <a:rPr lang="ja-JP" altLang="en-US" sz="1000" dirty="0">
                <a:solidFill>
                  <a:srgbClr val="000000"/>
                </a:solidFill>
                <a:latin typeface="ＭＳ Ｐゴシック" charset="-128"/>
                <a:ea typeface="Meiryo UI"/>
                <a:cs typeface="Meiryo UI"/>
              </a:rPr>
              <a:t>マッチングを支援</a:t>
            </a:r>
            <a:r>
              <a:rPr lang="ja-JP" altLang="en-US" sz="1000" dirty="0" smtClean="0">
                <a:solidFill>
                  <a:srgbClr val="000000"/>
                </a:solidFill>
                <a:latin typeface="ＭＳ Ｐゴシック" charset="-128"/>
                <a:ea typeface="Meiryo UI"/>
                <a:cs typeface="Meiryo UI"/>
              </a:rPr>
              <a:t>。また、「空き家相談窓口」では、指定</a:t>
            </a:r>
            <a:r>
              <a:rPr lang="ja-JP" altLang="en-US" sz="1000" dirty="0">
                <a:solidFill>
                  <a:srgbClr val="000000"/>
                </a:solidFill>
                <a:latin typeface="ＭＳ Ｐゴシック" charset="-128"/>
                <a:ea typeface="Meiryo UI"/>
                <a:cs typeface="Meiryo UI"/>
              </a:rPr>
              <a:t>を受けた</a:t>
            </a:r>
            <a:r>
              <a:rPr lang="ja-JP" altLang="en-US" sz="1000" dirty="0" smtClean="0">
                <a:solidFill>
                  <a:srgbClr val="000000"/>
                </a:solidFill>
                <a:latin typeface="ＭＳ Ｐゴシック" charset="-128"/>
                <a:ea typeface="Meiryo UI"/>
                <a:cs typeface="Meiryo UI"/>
              </a:rPr>
              <a:t>非営利団</a:t>
            </a:r>
            <a:endParaRPr lang="en-US" altLang="ja-JP" sz="1000" dirty="0" smtClean="0">
              <a:solidFill>
                <a:srgbClr val="000000"/>
              </a:solidFill>
              <a:latin typeface="ＭＳ Ｐゴシック" charset="-128"/>
              <a:ea typeface="Meiryo UI"/>
              <a:cs typeface="Meiryo UI"/>
            </a:endParaRPr>
          </a:p>
          <a:p>
            <a:pPr>
              <a:lnSpc>
                <a:spcPts val="1100"/>
              </a:lnSpc>
            </a:pP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体</a:t>
            </a:r>
            <a:r>
              <a:rPr lang="ja-JP" altLang="en-US" sz="1000" dirty="0">
                <a:solidFill>
                  <a:srgbClr val="000000"/>
                </a:solidFill>
                <a:latin typeface="ＭＳ Ｐゴシック" charset="-128"/>
                <a:ea typeface="Meiryo UI"/>
                <a:cs typeface="Meiryo UI"/>
              </a:rPr>
              <a:t>の窓口にて、空き家も含めた様々</a:t>
            </a:r>
            <a:r>
              <a:rPr lang="ja-JP" altLang="en-US" sz="1000" dirty="0" smtClean="0">
                <a:solidFill>
                  <a:srgbClr val="000000"/>
                </a:solidFill>
                <a:latin typeface="ＭＳ Ｐゴシック" charset="-128"/>
                <a:ea typeface="Meiryo UI"/>
                <a:cs typeface="Meiryo UI"/>
              </a:rPr>
              <a:t>な相談</a:t>
            </a:r>
            <a:r>
              <a:rPr lang="ja-JP" altLang="en-US" sz="1000" dirty="0">
                <a:solidFill>
                  <a:srgbClr val="000000"/>
                </a:solidFill>
                <a:latin typeface="ＭＳ Ｐゴシック" charset="-128"/>
                <a:ea typeface="Meiryo UI"/>
                <a:cs typeface="Meiryo UI"/>
              </a:rPr>
              <a:t>に</a:t>
            </a:r>
            <a:r>
              <a:rPr lang="ja-JP" altLang="en-US" sz="1000" dirty="0" smtClean="0">
                <a:solidFill>
                  <a:srgbClr val="000000"/>
                </a:solidFill>
                <a:latin typeface="ＭＳ Ｐゴシック" charset="-128"/>
                <a:ea typeface="Meiryo UI"/>
                <a:cs typeface="Meiryo UI"/>
              </a:rPr>
              <a:t>応じる。</a:t>
            </a:r>
            <a:endParaRPr lang="en-US" altLang="ja-JP" sz="1000" dirty="0" smtClean="0">
              <a:solidFill>
                <a:srgbClr val="000000"/>
              </a:solidFill>
              <a:latin typeface="ＭＳ Ｐゴシック" charset="-128"/>
              <a:ea typeface="Meiryo UI"/>
              <a:cs typeface="Meiryo UI"/>
            </a:endParaRPr>
          </a:p>
        </p:txBody>
      </p:sp>
      <p:sp>
        <p:nvSpPr>
          <p:cNvPr id="13" name="正方形/長方形 12"/>
          <p:cNvSpPr/>
          <p:nvPr/>
        </p:nvSpPr>
        <p:spPr>
          <a:xfrm>
            <a:off x="1" y="-1588"/>
            <a:ext cx="9144000"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フィランソロピーの促進・非営利セクターの活性化に関する現状に</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p>
        </p:txBody>
      </p:sp>
      <p:sp>
        <p:nvSpPr>
          <p:cNvPr id="14" name="正方形/長方形 13"/>
          <p:cNvSpPr/>
          <p:nvPr/>
        </p:nvSpPr>
        <p:spPr>
          <a:xfrm>
            <a:off x="4539672" y="885041"/>
            <a:ext cx="4393126"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雇用・就業対策の取組み（企業、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8"/>
          <p:cNvSpPr txBox="1">
            <a:spLocks noChangeArrowheads="1"/>
          </p:cNvSpPr>
          <p:nvPr/>
        </p:nvSpPr>
        <p:spPr bwMode="auto">
          <a:xfrm>
            <a:off x="4535618" y="1256019"/>
            <a:ext cx="4360797" cy="2908489"/>
          </a:xfrm>
          <a:prstGeom prst="rect">
            <a:avLst/>
          </a:prstGeom>
          <a:noFill/>
          <a:ln w="9525">
            <a:noFill/>
            <a:miter lim="800000"/>
            <a:headEnd/>
            <a:tailEnd/>
          </a:ln>
        </p:spPr>
        <p:txBody>
          <a:bodyPr wrap="square">
            <a:spAutoFit/>
          </a:bodyPr>
          <a:lstStyle/>
          <a:p>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例①</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企業</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・就労意欲があって</a:t>
            </a:r>
            <a:r>
              <a:rPr lang="ja-JP" altLang="en-US" sz="1000" dirty="0" smtClean="0">
                <a:solidFill>
                  <a:srgbClr val="000000"/>
                </a:solidFill>
                <a:latin typeface="ＭＳ Ｐゴシック" charset="-128"/>
                <a:ea typeface="Meiryo UI"/>
                <a:cs typeface="Meiryo UI"/>
              </a:rPr>
              <a:t>も</a:t>
            </a:r>
            <a:r>
              <a:rPr lang="ja-JP" altLang="en-US" sz="1000" dirty="0" err="1" smtClean="0">
                <a:solidFill>
                  <a:srgbClr val="000000"/>
                </a:solidFill>
                <a:latin typeface="ＭＳ Ｐゴシック" charset="-128"/>
                <a:ea typeface="Meiryo UI"/>
                <a:cs typeface="Meiryo UI"/>
              </a:rPr>
              <a:t>障</a:t>
            </a:r>
            <a:r>
              <a:rPr lang="ja-JP" altLang="en-US" sz="1000" dirty="0" err="1">
                <a:solidFill>
                  <a:srgbClr val="000000"/>
                </a:solidFill>
                <a:latin typeface="ＭＳ Ｐゴシック" charset="-128"/>
                <a:ea typeface="Meiryo UI"/>
                <a:cs typeface="Meiryo UI"/>
              </a:rPr>
              <a:t>がいに</a:t>
            </a:r>
            <a:r>
              <a:rPr lang="ja-JP" altLang="en-US" sz="1000" dirty="0">
                <a:solidFill>
                  <a:srgbClr val="000000"/>
                </a:solidFill>
                <a:latin typeface="ＭＳ Ｐゴシック" charset="-128"/>
                <a:ea typeface="Meiryo UI"/>
                <a:cs typeface="Meiryo UI"/>
              </a:rPr>
              <a:t>よりその機会を得られなかった人が</a:t>
            </a:r>
            <a:r>
              <a:rPr lang="ja-JP" altLang="en-US" sz="1000" dirty="0" smtClean="0">
                <a:solidFill>
                  <a:srgbClr val="000000"/>
                </a:solidFill>
                <a:latin typeface="ＭＳ Ｐゴシック" charset="-128"/>
                <a:ea typeface="Meiryo UI"/>
                <a:cs typeface="Meiryo UI"/>
              </a:rPr>
              <a:t>、週</a:t>
            </a:r>
            <a:r>
              <a:rPr lang="en-US" altLang="ja-JP" sz="1000" dirty="0">
                <a:solidFill>
                  <a:srgbClr val="000000"/>
                </a:solidFill>
                <a:latin typeface="ＭＳ Ｐゴシック" charset="-128"/>
                <a:ea typeface="Meiryo UI"/>
                <a:cs typeface="Meiryo UI"/>
              </a:rPr>
              <a:t>20</a:t>
            </a:r>
            <a:r>
              <a:rPr lang="ja-JP" altLang="en-US" sz="1000" dirty="0">
                <a:solidFill>
                  <a:srgbClr val="000000"/>
                </a:solidFill>
                <a:latin typeface="ＭＳ Ｐゴシック" charset="-128"/>
                <a:ea typeface="Meiryo UI"/>
                <a:cs typeface="Meiryo UI"/>
              </a:rPr>
              <a:t>時間</a:t>
            </a:r>
            <a:r>
              <a:rPr lang="ja-JP" altLang="en-US" sz="1000" dirty="0" smtClean="0">
                <a:solidFill>
                  <a:srgbClr val="000000"/>
                </a:solidFill>
                <a:latin typeface="ＭＳ Ｐゴシック" charset="-128"/>
                <a:ea typeface="Meiryo UI"/>
                <a:cs typeface="Meiryo UI"/>
              </a:rPr>
              <a:t>未満</a:t>
            </a:r>
            <a:endParaRPr lang="en-US" altLang="ja-JP" sz="1000" dirty="0" smtClean="0">
              <a:solidFill>
                <a:srgbClr val="000000"/>
              </a:solidFill>
              <a:latin typeface="ＭＳ Ｐゴシック" charset="-128"/>
              <a:ea typeface="Meiryo UI"/>
              <a:cs typeface="Meiryo UI"/>
            </a:endParaRPr>
          </a:p>
          <a:p>
            <a:r>
              <a:rPr lang="ja-JP" altLang="en-US" sz="1000" dirty="0" smtClean="0">
                <a:solidFill>
                  <a:srgbClr val="000000"/>
                </a:solidFill>
                <a:latin typeface="ＭＳ Ｐゴシック" charset="-128"/>
                <a:ea typeface="Meiryo UI"/>
                <a:cs typeface="Meiryo UI"/>
              </a:rPr>
              <a:t>  　で</a:t>
            </a:r>
            <a:r>
              <a:rPr lang="ja-JP" altLang="en-US" sz="1000" dirty="0">
                <a:solidFill>
                  <a:srgbClr val="000000"/>
                </a:solidFill>
                <a:latin typeface="ＭＳ Ｐゴシック" charset="-128"/>
                <a:ea typeface="Meiryo UI"/>
                <a:cs typeface="Meiryo UI"/>
              </a:rPr>
              <a:t>就業できる新しい雇用システムづくり</a:t>
            </a:r>
            <a:r>
              <a:rPr lang="ja-JP" altLang="en-US" sz="1000" dirty="0" smtClean="0">
                <a:solidFill>
                  <a:srgbClr val="000000"/>
                </a:solidFill>
                <a:latin typeface="ＭＳ Ｐゴシック" charset="-128"/>
                <a:ea typeface="Meiryo UI"/>
                <a:cs typeface="Meiryo UI"/>
              </a:rPr>
              <a:t>（ショートタイムワーク制度）を、大学と</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連携しつつ本格的に導入。行政</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川崎市</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もダイバーシティ推進の立場で支援。</a:t>
            </a:r>
            <a:endParaRPr lang="en-US" altLang="ja-JP" sz="1000" dirty="0" smtClean="0">
              <a:solidFill>
                <a:srgbClr val="000000"/>
              </a:solidFill>
              <a:latin typeface="ＭＳ Ｐゴシック" charset="-128"/>
              <a:ea typeface="Meiryo UI"/>
              <a:cs typeface="Meiryo UI"/>
            </a:endParaRPr>
          </a:p>
          <a:p>
            <a:endParaRPr lang="en-US" altLang="ja-JP" sz="800" dirty="0">
              <a:solidFill>
                <a:srgbClr val="000000"/>
              </a:solidFill>
              <a:latin typeface="ＭＳ Ｐゴシック" charset="-128"/>
              <a:ea typeface="Meiryo UI"/>
              <a:cs typeface="Meiryo UI"/>
            </a:endParaRPr>
          </a:p>
          <a:p>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取組み例②</a:t>
            </a:r>
            <a:r>
              <a:rPr lang="en-US" altLang="ja-JP" sz="1000" dirty="0" smtClean="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　認定</a:t>
            </a:r>
            <a:r>
              <a:rPr lang="en-US" altLang="ja-JP" sz="1000" dirty="0" smtClean="0">
                <a:solidFill>
                  <a:srgbClr val="000000"/>
                </a:solidFill>
                <a:latin typeface="Meiryo UI" panose="020B0604030504040204" pitchFamily="50" charset="-128"/>
                <a:ea typeface="Meiryo UI" panose="020B0604030504040204" pitchFamily="50" charset="-128"/>
                <a:cs typeface="Meiryo UI"/>
              </a:rPr>
              <a:t>NPO</a:t>
            </a:r>
            <a:r>
              <a:rPr lang="ja-JP" altLang="en-US" sz="1000" dirty="0" smtClean="0">
                <a:solidFill>
                  <a:srgbClr val="000000"/>
                </a:solidFill>
                <a:latin typeface="ＭＳ Ｐゴシック" charset="-128"/>
                <a:ea typeface="Meiryo UI"/>
                <a:cs typeface="Meiryo UI"/>
              </a:rPr>
              <a:t>法人</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・日本での社会的企業の先駆的存在として知られる。雑誌を</a:t>
            </a:r>
            <a:r>
              <a:rPr lang="ja-JP" altLang="en-US" sz="1000" dirty="0">
                <a:solidFill>
                  <a:srgbClr val="000000"/>
                </a:solidFill>
                <a:latin typeface="ＭＳ Ｐゴシック" charset="-128"/>
                <a:ea typeface="Meiryo UI"/>
                <a:cs typeface="Meiryo UI"/>
              </a:rPr>
              <a:t>作成</a:t>
            </a:r>
            <a:r>
              <a:rPr lang="ja-JP" altLang="en-US" sz="1000" dirty="0" smtClean="0">
                <a:solidFill>
                  <a:srgbClr val="000000"/>
                </a:solidFill>
                <a:latin typeface="ＭＳ Ｐゴシック" charset="-128"/>
                <a:ea typeface="Meiryo UI"/>
                <a:cs typeface="Meiryo UI"/>
              </a:rPr>
              <a:t>し、ホームレスの</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方の路上での独占</a:t>
            </a:r>
            <a:r>
              <a:rPr lang="ja-JP" altLang="en-US" sz="1000" dirty="0">
                <a:solidFill>
                  <a:srgbClr val="000000"/>
                </a:solidFill>
                <a:latin typeface="ＭＳ Ｐゴシック" charset="-128"/>
                <a:ea typeface="Meiryo UI"/>
                <a:cs typeface="Meiryo UI"/>
              </a:rPr>
              <a:t>販売事業</a:t>
            </a:r>
            <a:r>
              <a:rPr lang="ja-JP" altLang="en-US" sz="1000" dirty="0" smtClean="0">
                <a:solidFill>
                  <a:srgbClr val="000000"/>
                </a:solidFill>
                <a:latin typeface="ＭＳ Ｐゴシック" charset="-128"/>
                <a:ea typeface="Meiryo UI"/>
                <a:cs typeface="Meiryo UI"/>
              </a:rPr>
              <a:t>とし、就労の機会を提供することで自立支援を</a:t>
            </a:r>
            <a:r>
              <a:rPr lang="ja-JP" altLang="en-US" sz="1000" dirty="0" err="1" smtClean="0">
                <a:solidFill>
                  <a:srgbClr val="000000"/>
                </a:solidFill>
                <a:latin typeface="ＭＳ Ｐゴシック" charset="-128"/>
                <a:ea typeface="Meiryo UI"/>
                <a:cs typeface="Meiryo UI"/>
              </a:rPr>
              <a:t>めざ</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す。その</a:t>
            </a:r>
            <a:r>
              <a:rPr lang="ja-JP" altLang="en-US" sz="1000" dirty="0">
                <a:solidFill>
                  <a:srgbClr val="000000"/>
                </a:solidFill>
                <a:latin typeface="ＭＳ Ｐゴシック" charset="-128"/>
                <a:ea typeface="Meiryo UI"/>
                <a:cs typeface="Meiryo UI"/>
              </a:rPr>
              <a:t>原型は</a:t>
            </a:r>
            <a:r>
              <a:rPr lang="en-US" altLang="ja-JP" sz="1000" dirty="0">
                <a:solidFill>
                  <a:srgbClr val="000000"/>
                </a:solidFill>
                <a:latin typeface="ＭＳ Ｐゴシック" charset="-128"/>
                <a:ea typeface="Meiryo UI"/>
                <a:cs typeface="Meiryo UI"/>
              </a:rPr>
              <a:t>1991</a:t>
            </a:r>
            <a:r>
              <a:rPr lang="ja-JP" altLang="en-US" sz="1000" dirty="0">
                <a:solidFill>
                  <a:srgbClr val="000000"/>
                </a:solidFill>
                <a:latin typeface="ＭＳ Ｐゴシック" charset="-128"/>
                <a:ea typeface="Meiryo UI"/>
                <a:cs typeface="Meiryo UI"/>
              </a:rPr>
              <a:t>年に</a:t>
            </a:r>
            <a:r>
              <a:rPr lang="ja-JP" altLang="en-US" sz="1000" dirty="0" smtClean="0">
                <a:solidFill>
                  <a:srgbClr val="000000"/>
                </a:solidFill>
                <a:latin typeface="ＭＳ Ｐゴシック" charset="-128"/>
                <a:ea typeface="Meiryo UI"/>
                <a:cs typeface="Meiryo UI"/>
              </a:rPr>
              <a:t>ロンドンで形成され、日本では全国で</a:t>
            </a:r>
            <a:r>
              <a:rPr lang="en-US" altLang="ja-JP" sz="1000" dirty="0" smtClean="0">
                <a:solidFill>
                  <a:srgbClr val="000000"/>
                </a:solidFill>
                <a:latin typeface="ＭＳ Ｐゴシック" charset="-128"/>
                <a:ea typeface="Meiryo UI"/>
                <a:cs typeface="Meiryo UI"/>
              </a:rPr>
              <a:t>10</a:t>
            </a:r>
            <a:r>
              <a:rPr lang="ja-JP" altLang="en-US" sz="1000" dirty="0" smtClean="0">
                <a:solidFill>
                  <a:srgbClr val="000000"/>
                </a:solidFill>
                <a:latin typeface="ＭＳ Ｐゴシック" charset="-128"/>
                <a:ea typeface="Meiryo UI"/>
                <a:cs typeface="Meiryo UI"/>
              </a:rPr>
              <a:t>数ヵ所で展開。</a:t>
            </a:r>
            <a:endParaRPr lang="en-US" altLang="ja-JP" sz="1000" dirty="0" smtClean="0">
              <a:solidFill>
                <a:srgbClr val="000000"/>
              </a:solidFill>
              <a:latin typeface="ＭＳ Ｐゴシック" charset="-128"/>
              <a:ea typeface="Meiryo UI"/>
              <a:cs typeface="Meiryo UI"/>
            </a:endParaRPr>
          </a:p>
          <a:p>
            <a:endParaRPr lang="en-US" altLang="ja-JP" sz="800" dirty="0" smtClean="0">
              <a:solidFill>
                <a:srgbClr val="000000"/>
              </a:solidFill>
              <a:latin typeface="ＭＳ Ｐゴシック" charset="-128"/>
              <a:ea typeface="Meiryo UI"/>
              <a:cs typeface="Meiryo UI"/>
            </a:endParaRPr>
          </a:p>
          <a:p>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取組み</a:t>
            </a:r>
            <a:r>
              <a:rPr lang="ja-JP" altLang="en-US" sz="1000" dirty="0" smtClean="0">
                <a:solidFill>
                  <a:srgbClr val="000000"/>
                </a:solidFill>
                <a:latin typeface="ＭＳ Ｐゴシック" charset="-128"/>
                <a:ea typeface="Meiryo UI"/>
                <a:cs typeface="Meiryo UI"/>
              </a:rPr>
              <a:t>例③</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一般財団法人</a:t>
            </a:r>
            <a:endParaRPr lang="en-US" altLang="ja-JP" sz="1000" dirty="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・「誰もが暮らしやすい地域をつくる</a:t>
            </a:r>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地域づくり</a:t>
            </a:r>
            <a:r>
              <a:rPr lang="en-US" altLang="ja-JP" sz="1000" dirty="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誰もが働きやすい職場を</a:t>
            </a:r>
            <a:r>
              <a:rPr lang="ja-JP" altLang="en-US" sz="1000" dirty="0" smtClean="0">
                <a:solidFill>
                  <a:srgbClr val="000000"/>
                </a:solidFill>
                <a:latin typeface="ＭＳ Ｐゴシック" charset="-128"/>
                <a:ea typeface="Meiryo UI"/>
                <a:cs typeface="Meiryo UI"/>
              </a:rPr>
              <a:t>つくる</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a:t>
            </a:r>
            <a:r>
              <a:rPr lang="en-US" altLang="ja-JP"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組織づくり</a:t>
            </a:r>
            <a:r>
              <a:rPr lang="en-US" altLang="ja-JP" sz="1000" dirty="0">
                <a:solidFill>
                  <a:srgbClr val="000000"/>
                </a:solidFill>
                <a:latin typeface="ＭＳ Ｐゴシック" charset="-128"/>
                <a:ea typeface="Meiryo UI"/>
                <a:cs typeface="Meiryo UI"/>
              </a:rPr>
              <a:t>』</a:t>
            </a:r>
            <a:r>
              <a:rPr lang="ja-JP" altLang="en-US" sz="1000" dirty="0" smtClean="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誰もが活躍できる</a:t>
            </a:r>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社会づくり</a:t>
            </a:r>
            <a:r>
              <a:rPr lang="en-US" altLang="ja-JP" sz="1000" dirty="0">
                <a:solidFill>
                  <a:srgbClr val="000000"/>
                </a:solidFill>
                <a:latin typeface="ＭＳ Ｐゴシック" charset="-128"/>
                <a:ea typeface="Meiryo UI"/>
                <a:cs typeface="Meiryo UI"/>
              </a:rPr>
              <a:t>』</a:t>
            </a:r>
            <a:r>
              <a:rPr lang="ja-JP" altLang="en-US" sz="1000" dirty="0">
                <a:solidFill>
                  <a:srgbClr val="000000"/>
                </a:solidFill>
                <a:latin typeface="ＭＳ Ｐゴシック" charset="-128"/>
                <a:ea typeface="Meiryo UI"/>
                <a:cs typeface="Meiryo UI"/>
              </a:rPr>
              <a:t>」に向けた</a:t>
            </a:r>
            <a:r>
              <a:rPr lang="ja-JP" altLang="en-US" sz="1000" dirty="0" smtClean="0">
                <a:solidFill>
                  <a:srgbClr val="000000"/>
                </a:solidFill>
                <a:latin typeface="ＭＳ Ｐゴシック" charset="-128"/>
                <a:ea typeface="Meiryo UI"/>
                <a:cs typeface="Meiryo UI"/>
              </a:rPr>
              <a:t>取組みを</a:t>
            </a:r>
            <a:r>
              <a:rPr lang="ja-JP" altLang="en-US" sz="1000" dirty="0">
                <a:solidFill>
                  <a:srgbClr val="000000"/>
                </a:solidFill>
                <a:latin typeface="ＭＳ Ｐゴシック" charset="-128"/>
                <a:ea typeface="Meiryo UI"/>
                <a:cs typeface="Meiryo UI"/>
              </a:rPr>
              <a:t>実施。多様</a:t>
            </a:r>
            <a:r>
              <a:rPr lang="ja-JP" altLang="en-US" sz="1000" dirty="0" smtClean="0">
                <a:solidFill>
                  <a:srgbClr val="000000"/>
                </a:solidFill>
                <a:latin typeface="ＭＳ Ｐゴシック" charset="-128"/>
                <a:ea typeface="Meiryo UI"/>
                <a:cs typeface="Meiryo UI"/>
              </a:rPr>
              <a:t>な</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人材</a:t>
            </a:r>
            <a:r>
              <a:rPr lang="ja-JP" altLang="en-US" sz="1000" dirty="0">
                <a:solidFill>
                  <a:srgbClr val="000000"/>
                </a:solidFill>
                <a:latin typeface="ＭＳ Ｐゴシック" charset="-128"/>
                <a:ea typeface="Meiryo UI"/>
                <a:cs typeface="Meiryo UI"/>
              </a:rPr>
              <a:t>のポテンシャルを</a:t>
            </a:r>
            <a:r>
              <a:rPr lang="ja-JP" altLang="en-US" sz="1000" dirty="0" smtClean="0">
                <a:solidFill>
                  <a:srgbClr val="000000"/>
                </a:solidFill>
                <a:latin typeface="ＭＳ Ｐゴシック" charset="-128"/>
                <a:ea typeface="Meiryo UI"/>
                <a:cs typeface="Meiryo UI"/>
              </a:rPr>
              <a:t>見極め、</a:t>
            </a:r>
            <a:r>
              <a:rPr lang="ja-JP" altLang="en-US" sz="1000" dirty="0">
                <a:solidFill>
                  <a:srgbClr val="000000"/>
                </a:solidFill>
                <a:latin typeface="ＭＳ Ｐゴシック" charset="-128"/>
                <a:ea typeface="Meiryo UI"/>
                <a:cs typeface="Meiryo UI"/>
              </a:rPr>
              <a:t>募集方法や職場環境の整備、多様な働き方を</a:t>
            </a:r>
            <a:r>
              <a:rPr lang="ja-JP" altLang="en-US" sz="1000" dirty="0" smtClean="0">
                <a:solidFill>
                  <a:srgbClr val="000000"/>
                </a:solidFill>
                <a:latin typeface="ＭＳ Ｐゴシック" charset="-128"/>
                <a:ea typeface="Meiryo UI"/>
                <a:cs typeface="Meiryo UI"/>
              </a:rPr>
              <a:t>保</a:t>
            </a:r>
            <a:endParaRPr lang="en-US" altLang="ja-JP" sz="1000" dirty="0" smtClean="0">
              <a:solidFill>
                <a:srgbClr val="000000"/>
              </a:solidFill>
              <a:latin typeface="ＭＳ Ｐゴシック" charset="-128"/>
              <a:ea typeface="Meiryo UI"/>
              <a:cs typeface="Meiryo UI"/>
            </a:endParaRPr>
          </a:p>
          <a:p>
            <a:r>
              <a:rPr lang="ja-JP" altLang="en-US" sz="1000" dirty="0">
                <a:solidFill>
                  <a:srgbClr val="000000"/>
                </a:solidFill>
                <a:latin typeface="ＭＳ Ｐゴシック" charset="-128"/>
                <a:ea typeface="Meiryo UI"/>
                <a:cs typeface="Meiryo UI"/>
              </a:rPr>
              <a:t>　</a:t>
            </a:r>
            <a:r>
              <a:rPr lang="ja-JP" altLang="en-US" sz="1000" dirty="0" smtClean="0">
                <a:solidFill>
                  <a:srgbClr val="000000"/>
                </a:solidFill>
                <a:latin typeface="ＭＳ Ｐゴシック" charset="-128"/>
                <a:ea typeface="Meiryo UI"/>
                <a:cs typeface="Meiryo UI"/>
              </a:rPr>
              <a:t>　</a:t>
            </a:r>
            <a:r>
              <a:rPr lang="ja-JP" altLang="en-US" sz="1000" dirty="0" err="1" smtClean="0">
                <a:solidFill>
                  <a:srgbClr val="000000"/>
                </a:solidFill>
                <a:latin typeface="ＭＳ Ｐゴシック" charset="-128"/>
                <a:ea typeface="Meiryo UI"/>
                <a:cs typeface="Meiryo UI"/>
              </a:rPr>
              <a:t>障する</a:t>
            </a:r>
            <a:r>
              <a:rPr lang="ja-JP" altLang="en-US" sz="1000" dirty="0" smtClean="0">
                <a:solidFill>
                  <a:srgbClr val="000000"/>
                </a:solidFill>
                <a:latin typeface="ＭＳ Ｐゴシック" charset="-128"/>
                <a:ea typeface="Meiryo UI"/>
                <a:cs typeface="Meiryo UI"/>
              </a:rPr>
              <a:t>ための就労</a:t>
            </a:r>
            <a:r>
              <a:rPr lang="ja-JP" altLang="en-US" sz="1000" dirty="0">
                <a:solidFill>
                  <a:srgbClr val="000000"/>
                </a:solidFill>
                <a:latin typeface="ＭＳ Ｐゴシック" charset="-128"/>
                <a:ea typeface="Meiryo UI"/>
                <a:cs typeface="Meiryo UI"/>
              </a:rPr>
              <a:t>マニュアルの作成や職場</a:t>
            </a:r>
            <a:r>
              <a:rPr lang="ja-JP" altLang="en-US" sz="1000" dirty="0" smtClean="0">
                <a:solidFill>
                  <a:srgbClr val="000000"/>
                </a:solidFill>
                <a:latin typeface="ＭＳ Ｐゴシック" charset="-128"/>
                <a:ea typeface="Meiryo UI"/>
                <a:cs typeface="Meiryo UI"/>
              </a:rPr>
              <a:t>環境の改善へのアドバイスなどを行う。</a:t>
            </a:r>
            <a:endParaRPr lang="en-US" altLang="ja-JP" sz="1000" dirty="0" smtClean="0">
              <a:solidFill>
                <a:srgbClr val="000000"/>
              </a:solidFill>
              <a:latin typeface="ＭＳ Ｐゴシック" charset="-128"/>
              <a:ea typeface="Meiryo UI"/>
              <a:cs typeface="Meiryo UI"/>
            </a:endParaRPr>
          </a:p>
          <a:p>
            <a:endParaRPr lang="en-US" altLang="ja-JP" sz="800" dirty="0">
              <a:solidFill>
                <a:srgbClr val="000000"/>
              </a:solidFill>
              <a:latin typeface="ＭＳ Ｐゴシック" charset="-128"/>
              <a:ea typeface="Meiryo UI"/>
              <a:cs typeface="Meiryo UI"/>
            </a:endParaRPr>
          </a:p>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cs typeface="Meiryo UI"/>
            </a:endParaRPr>
          </a:p>
          <a:p>
            <a:endParaRPr lang="ja-JP" altLang="en-US" sz="900" dirty="0">
              <a:solidFill>
                <a:srgbClr val="000000"/>
              </a:solidFill>
              <a:latin typeface="ＭＳ Ｐゴシック" charset="-128"/>
              <a:ea typeface="Meiryo UI"/>
              <a:cs typeface="Meiryo UI"/>
            </a:endParaRPr>
          </a:p>
        </p:txBody>
      </p:sp>
      <p:sp>
        <p:nvSpPr>
          <p:cNvPr id="20" name="AutoShape 25"/>
          <p:cNvSpPr>
            <a:spLocks noChangeArrowheads="1"/>
          </p:cNvSpPr>
          <p:nvPr/>
        </p:nvSpPr>
        <p:spPr bwMode="auto">
          <a:xfrm>
            <a:off x="5187840" y="6613175"/>
            <a:ext cx="2160588" cy="188912"/>
          </a:xfrm>
          <a:prstGeom prst="flowChartProcess">
            <a:avLst/>
          </a:prstGeom>
          <a:noFill/>
          <a:ln w="9525">
            <a:noFill/>
            <a:miter lim="800000"/>
            <a:headEnd/>
            <a:tailEnd/>
          </a:ln>
          <a:effec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charset="-128"/>
                <a:ea typeface="Meiryo UI"/>
                <a:cs typeface="Meiryo UI"/>
              </a:rPr>
              <a:t> 「大阪の住まい活性化フォーラム」 </a:t>
            </a:r>
            <a:r>
              <a:rPr lang="en-US" altLang="ja-JP" sz="1000" dirty="0" smtClean="0">
                <a:solidFill>
                  <a:srgbClr val="000000"/>
                </a:solidFill>
                <a:latin typeface="ＭＳ Ｐゴシック" charset="-128"/>
                <a:ea typeface="Meiryo UI"/>
                <a:cs typeface="Meiryo UI"/>
              </a:rPr>
              <a:t>HP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より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014" y="3789515"/>
            <a:ext cx="3298014" cy="2823660"/>
          </a:xfrm>
          <a:prstGeom prst="rect">
            <a:avLst/>
          </a:prstGeom>
        </p:spPr>
      </p:pic>
    </p:spTree>
    <p:extLst>
      <p:ext uri="{BB962C8B-B14F-4D97-AF65-F5344CB8AC3E}">
        <p14:creationId xmlns:p14="http://schemas.microsoft.com/office/powerpoint/2010/main" val="30857502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10163</TotalTime>
  <Words>2134</Words>
  <Application>Microsoft Office PowerPoint</Application>
  <PresentationFormat>画面に合わせる (4:3)</PresentationFormat>
  <Paragraphs>702</Paragraphs>
  <Slides>14</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14</vt:i4>
      </vt:variant>
    </vt:vector>
  </HeadingPairs>
  <TitlesOfParts>
    <vt:vector size="25" baseType="lpstr">
      <vt:lpstr>Meiryo UI</vt:lpstr>
      <vt:lpstr>ＭＳ Ｐゴシック</vt:lpstr>
      <vt:lpstr>ＭＳ Ｐ明朝</vt:lpstr>
      <vt:lpstr>ＭＳ 明朝</vt:lpstr>
      <vt:lpstr>Arial</vt:lpstr>
      <vt:lpstr>Calibri</vt:lpstr>
      <vt:lpstr>Times New Roman</vt:lpstr>
      <vt:lpstr>Verdana</vt:lpstr>
      <vt:lpstr>Wingdings</vt:lpstr>
      <vt:lpstr>Office テーマ</vt:lpstr>
      <vt:lpstr>Eclipse</vt:lpstr>
      <vt:lpstr> 「民都・大阪」の実現に向けて   　フィランソロピーの促進・非営利セクターの 活性化に関する現状について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南　威史</cp:lastModifiedBy>
  <cp:revision>854</cp:revision>
  <cp:lastPrinted>2018-01-26T09:50:09Z</cp:lastPrinted>
  <dcterms:created xsi:type="dcterms:W3CDTF">2014-08-01T07:03:14Z</dcterms:created>
  <dcterms:modified xsi:type="dcterms:W3CDTF">2018-02-01T12:48:45Z</dcterms:modified>
</cp:coreProperties>
</file>