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3697" r:id="rId2"/>
    <p:sldMasterId id="2147483709" r:id="rId3"/>
  </p:sldMasterIdLst>
  <p:notesMasterIdLst>
    <p:notesMasterId r:id="rId13"/>
  </p:notesMasterIdLst>
  <p:sldIdLst>
    <p:sldId id="478" r:id="rId4"/>
    <p:sldId id="479" r:id="rId5"/>
    <p:sldId id="473" r:id="rId6"/>
    <p:sldId id="474" r:id="rId7"/>
    <p:sldId id="489" r:id="rId8"/>
    <p:sldId id="494" r:id="rId9"/>
    <p:sldId id="498" r:id="rId10"/>
    <p:sldId id="495" r:id="rId11"/>
    <p:sldId id="496" r:id="rId12"/>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CCFFFF"/>
    <a:srgbClr val="99FF99"/>
    <a:srgbClr val="000066"/>
    <a:srgbClr val="0000CC"/>
    <a:srgbClr val="66CCFF"/>
    <a:srgbClr val="33CCFF"/>
    <a:srgbClr val="66FFFF"/>
    <a:srgbClr val="99FFCC"/>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8561" autoAdjust="0"/>
  </p:normalViewPr>
  <p:slideViewPr>
    <p:cSldViewPr>
      <p:cViewPr varScale="1">
        <p:scale>
          <a:sx n="74" d="100"/>
          <a:sy n="74" d="100"/>
        </p:scale>
        <p:origin x="154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9E1ABCF3-2FD8-4C1A-A6BC-8D34DFA4D7C5}" type="datetimeFigureOut">
              <a:rPr lang="ja-JP" altLang="en-US"/>
              <a:pPr>
                <a:defRPr/>
              </a:pPr>
              <a:t>2018/1/31</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wrap="square" lIns="91433" tIns="45716" rIns="91433" bIns="45716"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BEC16C19-0E38-4C69-B684-AD636157C46C}" type="slidenum">
              <a:rPr lang="ja-JP" altLang="en-US"/>
              <a:pPr>
                <a:defRPr/>
              </a:pPr>
              <a:t>‹#›</a:t>
            </a:fld>
            <a:endParaRPr lang="ja-JP" altLang="en-US"/>
          </a:p>
        </p:txBody>
      </p:sp>
    </p:spTree>
    <p:extLst>
      <p:ext uri="{BB962C8B-B14F-4D97-AF65-F5344CB8AC3E}">
        <p14:creationId xmlns:p14="http://schemas.microsoft.com/office/powerpoint/2010/main" val="27803176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2EDC41C8-F93E-4F32-9E78-EB3A83A81AAC}"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4B994B5-48AA-42F8-9952-870FA50E17F5}"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2617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061243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645177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a:defRPr/>
              </a:pPr>
              <a:endParaRPr lang="ja-JP" altLang="en-US">
                <a:solidFill>
                  <a:srgbClr val="000000"/>
                </a:solidFill>
              </a:endParaRPr>
            </a:p>
          </p:txBody>
        </p:sp>
        <p:sp>
          <p:nvSpPr>
            <p:cNvPr id="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a:defRPr/>
              </a:pPr>
              <a:endParaRPr kumimoji="0" lang="ja-JP" altLang="en-US" sz="2400">
                <a:solidFill>
                  <a:srgbClr val="000000"/>
                </a:solidFill>
                <a:latin typeface="Times New Roman" pitchFamily="18" charset="0"/>
              </a:endParaRPr>
            </a:p>
          </p:txBody>
        </p:sp>
        <p:sp>
          <p:nvSpPr>
            <p:cNvPr id="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a:defRPr/>
              </a:pPr>
              <a:endParaRPr kumimoji="0" lang="ja-JP" altLang="en-US">
                <a:solidFill>
                  <a:srgbClr val="000000"/>
                </a:solidFill>
              </a:endParaRPr>
            </a:p>
          </p:txBody>
        </p:sp>
      </p:grpSp>
      <p:sp>
        <p:nvSpPr>
          <p:cNvPr id="30726" name="Rectangle 6"/>
          <p:cNvSpPr>
            <a:spLocks noGrp="1" noChangeArrowheads="1"/>
          </p:cNvSpPr>
          <p:nvPr>
            <p:ph type="ctrTitle"/>
          </p:nvPr>
        </p:nvSpPr>
        <p:spPr>
          <a:xfrm>
            <a:off x="1443038" y="985838"/>
            <a:ext cx="7239000" cy="1444625"/>
          </a:xfrm>
        </p:spPr>
        <p:txBody>
          <a:bodyPr/>
          <a:lstStyle>
            <a:lvl1pPr>
              <a:defRPr sz="4000"/>
            </a:lvl1pPr>
          </a:lstStyle>
          <a:p>
            <a:r>
              <a:rPr lang="ja-JP" altLang="en-US"/>
              <a:t>マスタ タイトルの書式設定</a:t>
            </a:r>
          </a:p>
        </p:txBody>
      </p:sp>
      <p:sp>
        <p:nvSpPr>
          <p:cNvPr id="30727"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ja-JP" altLang="en-US"/>
              <a:t>マスタ サブタイトルの書式設定</a:t>
            </a:r>
          </a:p>
        </p:txBody>
      </p:sp>
      <p:sp>
        <p:nvSpPr>
          <p:cNvPr id="8" name="Rectangle 8"/>
          <p:cNvSpPr>
            <a:spLocks noGrp="1" noChangeArrowheads="1"/>
          </p:cNvSpPr>
          <p:nvPr>
            <p:ph type="dt" sz="half" idx="10"/>
          </p:nvPr>
        </p:nvSpPr>
        <p:spPr/>
        <p:txBody>
          <a:bodyPr/>
          <a:lstStyle>
            <a:lvl1pPr>
              <a:defRPr/>
            </a:lvl1pPr>
          </a:lstStyle>
          <a:p>
            <a:pPr>
              <a:defRPr/>
            </a:pPr>
            <a:fld id="{CD870FF8-F6A4-41EE-B852-9C9E8D5E22D0}" type="datetimeFigureOut">
              <a:rPr lang="ja-JP" altLang="en-US">
                <a:solidFill>
                  <a:srgbClr val="000000"/>
                </a:solidFill>
              </a:rPr>
              <a:pPr>
                <a:defRPr/>
              </a:pPr>
              <a:t>2018/1/31</a:t>
            </a:fld>
            <a:endParaRPr lang="en-US" altLang="ja-JP">
              <a:solidFill>
                <a:srgbClr val="000000"/>
              </a:solidFill>
            </a:endParaRPr>
          </a:p>
        </p:txBody>
      </p:sp>
      <p:sp>
        <p:nvSpPr>
          <p:cNvPr id="9" name="Rectangle 9"/>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10" name="Rectangle 10"/>
          <p:cNvSpPr>
            <a:spLocks noGrp="1" noChangeArrowheads="1"/>
          </p:cNvSpPr>
          <p:nvPr>
            <p:ph type="sldNum" sz="quarter" idx="12"/>
          </p:nvPr>
        </p:nvSpPr>
        <p:spPr/>
        <p:txBody>
          <a:bodyPr/>
          <a:lstStyle>
            <a:lvl1pPr>
              <a:defRPr/>
            </a:lvl1pPr>
          </a:lstStyle>
          <a:p>
            <a:pPr>
              <a:defRPr/>
            </a:pPr>
            <a:fld id="{ADBB8A3B-5272-4514-8CF7-4B30667010A3}"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38066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fld id="{FAF194B1-1BA1-4C52-893F-408619604097}" type="datetimeFigureOut">
              <a:rPr lang="ja-JP" altLang="en-US">
                <a:solidFill>
                  <a:srgbClr val="000000"/>
                </a:solidFill>
              </a:rPr>
              <a:pPr>
                <a:defRPr/>
              </a:pPr>
              <a:t>2018/1/31</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900D8409-67FE-470F-9DF6-5F9AA529EE70}"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01159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8"/>
          <p:cNvSpPr>
            <a:spLocks noGrp="1" noChangeArrowheads="1"/>
          </p:cNvSpPr>
          <p:nvPr>
            <p:ph type="dt" sz="half" idx="10"/>
          </p:nvPr>
        </p:nvSpPr>
        <p:spPr>
          <a:ln/>
        </p:spPr>
        <p:txBody>
          <a:bodyPr/>
          <a:lstStyle>
            <a:lvl1pPr>
              <a:defRPr/>
            </a:lvl1pPr>
          </a:lstStyle>
          <a:p>
            <a:pPr>
              <a:defRPr/>
            </a:pPr>
            <a:fld id="{52606A4C-09D6-4391-9BF5-73BA1D89C7B1}" type="datetimeFigureOut">
              <a:rPr lang="ja-JP" altLang="en-US">
                <a:solidFill>
                  <a:srgbClr val="000000"/>
                </a:solidFill>
              </a:rPr>
              <a:pPr>
                <a:defRPr/>
              </a:pPr>
              <a:t>2018/1/31</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9C23F822-B709-44E0-9653-0A17DE99256B}"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214112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8"/>
          <p:cNvSpPr>
            <a:spLocks noGrp="1" noChangeArrowheads="1"/>
          </p:cNvSpPr>
          <p:nvPr>
            <p:ph type="dt" sz="half" idx="10"/>
          </p:nvPr>
        </p:nvSpPr>
        <p:spPr>
          <a:ln/>
        </p:spPr>
        <p:txBody>
          <a:bodyPr/>
          <a:lstStyle>
            <a:lvl1pPr>
              <a:defRPr/>
            </a:lvl1pPr>
          </a:lstStyle>
          <a:p>
            <a:pPr>
              <a:defRPr/>
            </a:pPr>
            <a:fld id="{FEA8BC41-BA4A-485C-94FE-910DE338C785}" type="datetimeFigureOut">
              <a:rPr lang="ja-JP" altLang="en-US">
                <a:solidFill>
                  <a:srgbClr val="000000"/>
                </a:solidFill>
              </a:rPr>
              <a:pPr>
                <a:defRPr/>
              </a:pPr>
              <a:t>2018/1/31</a:t>
            </a:fld>
            <a:endParaRPr lang="en-US" altLang="ja-JP">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3FCD5BB5-7344-4D21-BEF5-225687A2DFC2}"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363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8"/>
          <p:cNvSpPr>
            <a:spLocks noGrp="1" noChangeArrowheads="1"/>
          </p:cNvSpPr>
          <p:nvPr>
            <p:ph type="dt" sz="half" idx="10"/>
          </p:nvPr>
        </p:nvSpPr>
        <p:spPr>
          <a:ln/>
        </p:spPr>
        <p:txBody>
          <a:bodyPr/>
          <a:lstStyle>
            <a:lvl1pPr>
              <a:defRPr/>
            </a:lvl1pPr>
          </a:lstStyle>
          <a:p>
            <a:pPr>
              <a:defRPr/>
            </a:pPr>
            <a:fld id="{BC7EA6BD-AAA4-4617-A31F-D498699E4273}" type="datetimeFigureOut">
              <a:rPr lang="ja-JP" altLang="en-US">
                <a:solidFill>
                  <a:srgbClr val="000000"/>
                </a:solidFill>
              </a:rPr>
              <a:pPr>
                <a:defRPr/>
              </a:pPr>
              <a:t>2018/1/31</a:t>
            </a:fld>
            <a:endParaRPr lang="en-US" altLang="ja-JP">
              <a:solidFill>
                <a:srgbClr val="000000"/>
              </a:solidFill>
            </a:endParaRPr>
          </a:p>
        </p:txBody>
      </p:sp>
      <p:sp>
        <p:nvSpPr>
          <p:cNvPr id="8"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10"/>
          <p:cNvSpPr>
            <a:spLocks noGrp="1" noChangeArrowheads="1"/>
          </p:cNvSpPr>
          <p:nvPr>
            <p:ph type="sldNum" sz="quarter" idx="12"/>
          </p:nvPr>
        </p:nvSpPr>
        <p:spPr>
          <a:ln/>
        </p:spPr>
        <p:txBody>
          <a:bodyPr/>
          <a:lstStyle>
            <a:lvl1pPr>
              <a:defRPr/>
            </a:lvl1pPr>
          </a:lstStyle>
          <a:p>
            <a:pPr>
              <a:defRPr/>
            </a:pPr>
            <a:fld id="{04A45E20-41AB-4C56-8D2D-1B11BB334D95}"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220554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8"/>
          <p:cNvSpPr>
            <a:spLocks noGrp="1" noChangeArrowheads="1"/>
          </p:cNvSpPr>
          <p:nvPr>
            <p:ph type="dt" sz="half" idx="10"/>
          </p:nvPr>
        </p:nvSpPr>
        <p:spPr>
          <a:ln/>
        </p:spPr>
        <p:txBody>
          <a:bodyPr/>
          <a:lstStyle>
            <a:lvl1pPr>
              <a:defRPr/>
            </a:lvl1pPr>
          </a:lstStyle>
          <a:p>
            <a:pPr>
              <a:defRPr/>
            </a:pPr>
            <a:fld id="{F885BBE8-B32D-4395-A623-FAE077999631}" type="datetimeFigureOut">
              <a:rPr lang="ja-JP" altLang="en-US">
                <a:solidFill>
                  <a:srgbClr val="000000"/>
                </a:solidFill>
              </a:rPr>
              <a:pPr>
                <a:defRPr/>
              </a:pPr>
              <a:t>2018/1/31</a:t>
            </a:fld>
            <a:endParaRPr lang="en-US" altLang="ja-JP">
              <a:solidFill>
                <a:srgbClr val="000000"/>
              </a:solidFill>
            </a:endParaRPr>
          </a:p>
        </p:txBody>
      </p:sp>
      <p:sp>
        <p:nvSpPr>
          <p:cNvPr id="4"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10"/>
          <p:cNvSpPr>
            <a:spLocks noGrp="1" noChangeArrowheads="1"/>
          </p:cNvSpPr>
          <p:nvPr>
            <p:ph type="sldNum" sz="quarter" idx="12"/>
          </p:nvPr>
        </p:nvSpPr>
        <p:spPr>
          <a:ln/>
        </p:spPr>
        <p:txBody>
          <a:bodyPr/>
          <a:lstStyle>
            <a:lvl1pPr>
              <a:defRPr/>
            </a:lvl1pPr>
          </a:lstStyle>
          <a:p>
            <a:pPr>
              <a:defRPr/>
            </a:pPr>
            <a:fld id="{97D99A87-9BA8-433F-9C65-CF4010C787FE}"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671190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10DECE32-C762-45C3-88E6-D8ED476A0120}" type="datetimeFigureOut">
              <a:rPr lang="ja-JP" altLang="en-US">
                <a:solidFill>
                  <a:srgbClr val="000000"/>
                </a:solidFill>
              </a:rPr>
              <a:pPr>
                <a:defRPr/>
              </a:pPr>
              <a:t>2018/1/31</a:t>
            </a:fld>
            <a:endParaRPr lang="en-US" altLang="ja-JP">
              <a:solidFill>
                <a:srgbClr val="000000"/>
              </a:solidFill>
            </a:endParaRPr>
          </a:p>
        </p:txBody>
      </p:sp>
      <p:sp>
        <p:nvSpPr>
          <p:cNvPr id="3"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10"/>
          <p:cNvSpPr>
            <a:spLocks noGrp="1" noChangeArrowheads="1"/>
          </p:cNvSpPr>
          <p:nvPr>
            <p:ph type="sldNum" sz="quarter" idx="12"/>
          </p:nvPr>
        </p:nvSpPr>
        <p:spPr>
          <a:ln/>
        </p:spPr>
        <p:txBody>
          <a:bodyPr/>
          <a:lstStyle>
            <a:lvl1pPr>
              <a:defRPr/>
            </a:lvl1pPr>
          </a:lstStyle>
          <a:p>
            <a:pPr>
              <a:defRPr/>
            </a:pPr>
            <a:fld id="{35444140-7653-4F68-8878-5D48A4F40503}"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418928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8"/>
          <p:cNvSpPr>
            <a:spLocks noGrp="1" noChangeArrowheads="1"/>
          </p:cNvSpPr>
          <p:nvPr>
            <p:ph type="dt" sz="half" idx="10"/>
          </p:nvPr>
        </p:nvSpPr>
        <p:spPr>
          <a:ln/>
        </p:spPr>
        <p:txBody>
          <a:bodyPr/>
          <a:lstStyle>
            <a:lvl1pPr>
              <a:defRPr/>
            </a:lvl1pPr>
          </a:lstStyle>
          <a:p>
            <a:pPr>
              <a:defRPr/>
            </a:pPr>
            <a:fld id="{00C98E1A-1A5D-443A-8AE7-81F595649F77}" type="datetimeFigureOut">
              <a:rPr lang="ja-JP" altLang="en-US">
                <a:solidFill>
                  <a:srgbClr val="000000"/>
                </a:solidFill>
              </a:rPr>
              <a:pPr>
                <a:defRPr/>
              </a:pPr>
              <a:t>2018/1/31</a:t>
            </a:fld>
            <a:endParaRPr lang="en-US" altLang="ja-JP">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41B3C35B-6D1A-4858-8F66-0E79FC2F9B66}"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09694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CDB0C698-7277-49AF-9C63-57A6F04A0A61}"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6DEE334D-EB94-4679-844F-6AC9F826690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775211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8"/>
          <p:cNvSpPr>
            <a:spLocks noGrp="1" noChangeArrowheads="1"/>
          </p:cNvSpPr>
          <p:nvPr>
            <p:ph type="dt" sz="half" idx="10"/>
          </p:nvPr>
        </p:nvSpPr>
        <p:spPr>
          <a:ln/>
        </p:spPr>
        <p:txBody>
          <a:bodyPr/>
          <a:lstStyle>
            <a:lvl1pPr>
              <a:defRPr/>
            </a:lvl1pPr>
          </a:lstStyle>
          <a:p>
            <a:pPr>
              <a:defRPr/>
            </a:pPr>
            <a:fld id="{62FE7CB7-9346-46EC-8AD2-3733821FA152}" type="datetimeFigureOut">
              <a:rPr lang="ja-JP" altLang="en-US">
                <a:solidFill>
                  <a:srgbClr val="000000"/>
                </a:solidFill>
              </a:rPr>
              <a:pPr>
                <a:defRPr/>
              </a:pPr>
              <a:t>2018/1/31</a:t>
            </a:fld>
            <a:endParaRPr lang="en-US" altLang="ja-JP">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821AE418-2F15-435C-995C-6F88574F5E0B}"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530790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fld id="{D9779112-404F-4721-83EC-785E78971C7D}" type="datetimeFigureOut">
              <a:rPr lang="ja-JP" altLang="en-US">
                <a:solidFill>
                  <a:srgbClr val="000000"/>
                </a:solidFill>
              </a:rPr>
              <a:pPr>
                <a:defRPr/>
              </a:pPr>
              <a:t>2018/1/31</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9211DAA6-65F9-469A-A81C-354703EFCE57}"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623243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6413" y="301625"/>
            <a:ext cx="1827212" cy="5640388"/>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370013" y="301625"/>
            <a:ext cx="5334000" cy="5640388"/>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fld id="{C9758B82-DBA1-4D22-BEB9-611C9ED40C11}" type="datetimeFigureOut">
              <a:rPr lang="ja-JP" altLang="en-US">
                <a:solidFill>
                  <a:srgbClr val="000000"/>
                </a:solidFill>
              </a:rPr>
              <a:pPr>
                <a:defRPr/>
              </a:pPr>
              <a:t>2018/1/31</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70D47B0B-61F8-4798-8B2E-691B0FB0EC1F}"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890397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2EDC41C8-F93E-4F32-9E78-EB3A83A81AAC}"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4B994B5-48AA-42F8-9952-870FA50E17F5}"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1991611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CDB0C698-7277-49AF-9C63-57A6F04A0A61}"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6DEE334D-EB94-4679-844F-6AC9F826690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350239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CBE0FFF1-322F-47C0-BE15-A59558EDBF5B}"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5C2D9B6B-7E09-456F-8E6A-4A06FF476BC6}"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8179204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0F524D6D-3DD0-4D5E-AAA4-537882979D92}"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77AE16E1-11E3-4861-8518-AD27D3ECDFE8}"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7834784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798FD84C-5AA3-455C-93D8-F7796336BEEE}"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F5B402EC-3B6F-4BCD-9996-4BD92CBC9DA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9800232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05FEC7F0-B4BD-4A3A-8013-A3130BFF9E76}"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FBAF700B-AEA3-43BA-AE4F-CBAE4B85B4B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3863515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8DE08C82-E453-469A-9A46-68FDA39D4D59}"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9FFB63F2-C694-4ABB-886B-54F0C825870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655394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CBE0FFF1-322F-47C0-BE15-A59558EDBF5B}"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5C2D9B6B-7E09-456F-8E6A-4A06FF476BC6}"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120653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427911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C09A995A-E5F2-4329-B7C9-365D1AE32692}"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52F7212-74F6-4F60-B237-8984204CCC66}"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5633245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8479923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368722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0F524D6D-3DD0-4D5E-AAA4-537882979D92}"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77AE16E1-11E3-4861-8518-AD27D3ECDFE8}"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223252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798FD84C-5AA3-455C-93D8-F7796336BEEE}"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F5B402EC-3B6F-4BCD-9996-4BD92CBC9DA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09525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05FEC7F0-B4BD-4A3A-8013-A3130BFF9E76}"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FBAF700B-AEA3-43BA-AE4F-CBAE4B85B4B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684688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8DE08C82-E453-469A-9A46-68FDA39D4D59}"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9FFB63F2-C694-4ABB-886B-54F0C825870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689761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084020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C09A995A-E5F2-4329-B7C9-365D1AE32692}"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52F7212-74F6-4F60-B237-8984204CCC66}"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32776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FD2C738-B6DA-4193-BE18-836AEE57F4FA}"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95016311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314" name="Group 2"/>
          <p:cNvGrpSpPr>
            <a:grpSpLocks/>
          </p:cNvGrpSpPr>
          <p:nvPr/>
        </p:nvGrpSpPr>
        <p:grpSpPr bwMode="auto">
          <a:xfrm>
            <a:off x="-3238500" y="0"/>
            <a:ext cx="11925300" cy="3810000"/>
            <a:chOff x="-2040" y="0"/>
            <a:chExt cx="7512" cy="2400"/>
          </a:xfrm>
        </p:grpSpPr>
        <p:sp>
          <p:nvSpPr>
            <p:cNvPr id="29699"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a:defRPr/>
              </a:pPr>
              <a:endParaRPr kumimoji="0" lang="ja-JP" altLang="en-US" sz="2400">
                <a:solidFill>
                  <a:srgbClr val="000000"/>
                </a:solidFill>
                <a:latin typeface="Times New Roman" pitchFamily="18" charset="0"/>
              </a:endParaRPr>
            </a:p>
          </p:txBody>
        </p:sp>
        <p:sp>
          <p:nvSpPr>
            <p:cNvPr id="29700"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a:defRPr/>
              </a:pPr>
              <a:endParaRPr kumimoji="0" lang="ja-JP" altLang="en-US">
                <a:solidFill>
                  <a:srgbClr val="000000"/>
                </a:solidFill>
              </a:endParaRPr>
            </a:p>
          </p:txBody>
        </p:sp>
        <p:sp>
          <p:nvSpPr>
            <p:cNvPr id="29701"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defRPr/>
              </a:pPr>
              <a:endParaRPr lang="ja-JP" altLang="en-US">
                <a:solidFill>
                  <a:srgbClr val="000000"/>
                </a:solidFill>
              </a:endParaRPr>
            </a:p>
          </p:txBody>
        </p:sp>
      </p:grpSp>
      <p:sp>
        <p:nvSpPr>
          <p:cNvPr id="13315"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3316"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9704"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latin typeface="+mn-lt"/>
              </a:defRPr>
            </a:lvl1pPr>
          </a:lstStyle>
          <a:p>
            <a:pPr>
              <a:defRPr/>
            </a:pPr>
            <a:fld id="{69D959AF-5E37-4FA5-97C2-07A112B3D4F8}" type="datetimeFigureOut">
              <a:rPr lang="ja-JP" altLang="en-US">
                <a:solidFill>
                  <a:srgbClr val="000000"/>
                </a:solidFill>
              </a:rPr>
              <a:pPr>
                <a:defRPr/>
              </a:pPr>
              <a:t>2018/1/31</a:t>
            </a:fld>
            <a:endParaRPr lang="en-US" altLang="ja-JP">
              <a:solidFill>
                <a:srgbClr val="000000"/>
              </a:solidFill>
            </a:endParaRPr>
          </a:p>
        </p:txBody>
      </p:sp>
      <p:sp>
        <p:nvSpPr>
          <p:cNvPr id="29705"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latin typeface="+mn-lt"/>
              </a:defRPr>
            </a:lvl1pPr>
          </a:lstStyle>
          <a:p>
            <a:pPr>
              <a:defRPr/>
            </a:pPr>
            <a:endParaRPr lang="en-US" altLang="ja-JP">
              <a:solidFill>
                <a:srgbClr val="000000"/>
              </a:solidFill>
            </a:endParaRPr>
          </a:p>
        </p:txBody>
      </p:sp>
      <p:sp>
        <p:nvSpPr>
          <p:cNvPr id="29706"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latin typeface="+mn-lt"/>
              </a:defRPr>
            </a:lvl1pPr>
          </a:lstStyle>
          <a:p>
            <a:pPr>
              <a:defRPr/>
            </a:pPr>
            <a:fld id="{5F69F600-F045-4861-B90A-500B29430863}"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9046430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rtl="0" eaLnBrk="0" fontAlgn="base" hangingPunct="0">
        <a:spcBef>
          <a:spcPct val="0"/>
        </a:spcBef>
        <a:spcAft>
          <a:spcPct val="0"/>
        </a:spcAft>
        <a:defRPr kumimoji="1" sz="3600">
          <a:solidFill>
            <a:schemeClr val="tx2"/>
          </a:solidFill>
          <a:latin typeface="+mj-lt"/>
          <a:ea typeface="+mj-ea"/>
          <a:cs typeface="+mj-cs"/>
        </a:defRPr>
      </a:lvl1pPr>
      <a:lvl2pPr algn="l" rtl="0" eaLnBrk="0" fontAlgn="base" hangingPunct="0">
        <a:spcBef>
          <a:spcPct val="0"/>
        </a:spcBef>
        <a:spcAft>
          <a:spcPct val="0"/>
        </a:spcAft>
        <a:defRPr kumimoji="1" sz="3600">
          <a:solidFill>
            <a:schemeClr val="tx2"/>
          </a:solidFill>
          <a:latin typeface="Arial" charset="0"/>
          <a:ea typeface="ＭＳ Ｐゴシック" charset="-128"/>
        </a:defRPr>
      </a:lvl2pPr>
      <a:lvl3pPr algn="l" rtl="0" eaLnBrk="0" fontAlgn="base" hangingPunct="0">
        <a:spcBef>
          <a:spcPct val="0"/>
        </a:spcBef>
        <a:spcAft>
          <a:spcPct val="0"/>
        </a:spcAft>
        <a:defRPr kumimoji="1" sz="3600">
          <a:solidFill>
            <a:schemeClr val="tx2"/>
          </a:solidFill>
          <a:latin typeface="Arial" charset="0"/>
          <a:ea typeface="ＭＳ Ｐゴシック" charset="-128"/>
        </a:defRPr>
      </a:lvl3pPr>
      <a:lvl4pPr algn="l" rtl="0" eaLnBrk="0" fontAlgn="base" hangingPunct="0">
        <a:spcBef>
          <a:spcPct val="0"/>
        </a:spcBef>
        <a:spcAft>
          <a:spcPct val="0"/>
        </a:spcAft>
        <a:defRPr kumimoji="1" sz="3600">
          <a:solidFill>
            <a:schemeClr val="tx2"/>
          </a:solidFill>
          <a:latin typeface="Arial" charset="0"/>
          <a:ea typeface="ＭＳ Ｐゴシック" charset="-128"/>
        </a:defRPr>
      </a:lvl4pPr>
      <a:lvl5pPr algn="l" rtl="0" eaLnBrk="0" fontAlgn="base" hangingPunct="0">
        <a:spcBef>
          <a:spcPct val="0"/>
        </a:spcBef>
        <a:spcAft>
          <a:spcPct val="0"/>
        </a:spcAft>
        <a:defRPr kumimoji="1" sz="3600">
          <a:solidFill>
            <a:schemeClr val="tx2"/>
          </a:solidFill>
          <a:latin typeface="Arial" charset="0"/>
          <a:ea typeface="ＭＳ Ｐゴシック" charset="-128"/>
        </a:defRPr>
      </a:lvl5pPr>
      <a:lvl6pPr marL="457200" algn="l" rtl="0" fontAlgn="base">
        <a:spcBef>
          <a:spcPct val="0"/>
        </a:spcBef>
        <a:spcAft>
          <a:spcPct val="0"/>
        </a:spcAft>
        <a:defRPr kumimoji="1" sz="3600">
          <a:solidFill>
            <a:schemeClr val="tx2"/>
          </a:solidFill>
          <a:latin typeface="Arial" charset="0"/>
          <a:ea typeface="ＭＳ Ｐゴシック" charset="-128"/>
        </a:defRPr>
      </a:lvl6pPr>
      <a:lvl7pPr marL="914400" algn="l" rtl="0" fontAlgn="base">
        <a:spcBef>
          <a:spcPct val="0"/>
        </a:spcBef>
        <a:spcAft>
          <a:spcPct val="0"/>
        </a:spcAft>
        <a:defRPr kumimoji="1" sz="3600">
          <a:solidFill>
            <a:schemeClr val="tx2"/>
          </a:solidFill>
          <a:latin typeface="Arial" charset="0"/>
          <a:ea typeface="ＭＳ Ｐゴシック" charset="-128"/>
        </a:defRPr>
      </a:lvl7pPr>
      <a:lvl8pPr marL="1371600" algn="l" rtl="0" fontAlgn="base">
        <a:spcBef>
          <a:spcPct val="0"/>
        </a:spcBef>
        <a:spcAft>
          <a:spcPct val="0"/>
        </a:spcAft>
        <a:defRPr kumimoji="1" sz="3600">
          <a:solidFill>
            <a:schemeClr val="tx2"/>
          </a:solidFill>
          <a:latin typeface="Arial" charset="0"/>
          <a:ea typeface="ＭＳ Ｐゴシック" charset="-128"/>
        </a:defRPr>
      </a:lvl8pPr>
      <a:lvl9pPr marL="1828800" algn="l" rtl="0" fontAlgn="base">
        <a:spcBef>
          <a:spcPct val="0"/>
        </a:spcBef>
        <a:spcAft>
          <a:spcPct val="0"/>
        </a:spcAft>
        <a:defRPr kumimoji="1" sz="36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kumimoji="1"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kumimoji="1" sz="2500">
          <a:solidFill>
            <a:schemeClr val="tx1"/>
          </a:solidFill>
          <a:latin typeface="+mn-lt"/>
          <a:ea typeface="+mn-ea"/>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kumimoji="1" sz="1900">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5pPr>
      <a:lvl6pPr marL="25146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6pPr>
      <a:lvl7pPr marL="29718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7pPr>
      <a:lvl8pPr marL="34290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8pPr>
      <a:lvl9pPr marL="38862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FD2C738-B6DA-4193-BE18-836AEE57F4FA}" type="datetimeFigureOut">
              <a:rPr lang="ja-JP" altLang="en-US" smtClean="0">
                <a:solidFill>
                  <a:prstClr val="black">
                    <a:tint val="75000"/>
                  </a:prstClr>
                </a:solidFill>
              </a:rPr>
              <a:pPr>
                <a:defRPr/>
              </a:pPr>
              <a:t>2018/1/31</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137223639"/>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59632" y="2132856"/>
            <a:ext cx="7740352" cy="1015663"/>
          </a:xfrm>
          <a:prstGeom prst="rect">
            <a:avLst/>
          </a:prstGeom>
          <a:noFill/>
        </p:spPr>
        <p:txBody>
          <a:bodyPr wrap="square" rtlCol="0">
            <a:spAutoFit/>
          </a:bodyPr>
          <a:lstStyle/>
          <a:p>
            <a:r>
              <a:rPr lang="ja-JP" altLang="en-US" sz="3200" b="1" dirty="0" smtClean="0">
                <a:solidFill>
                  <a:srgbClr val="000000"/>
                </a:solidFill>
              </a:rPr>
              <a:t>「民都・大阪」フィランソロピー会議について</a:t>
            </a:r>
            <a:endParaRPr lang="en-US" altLang="ja-JP" sz="3200" b="1" dirty="0" smtClean="0">
              <a:solidFill>
                <a:srgbClr val="000000"/>
              </a:solidFill>
            </a:endParaRPr>
          </a:p>
          <a:p>
            <a:r>
              <a:rPr lang="ja-JP" altLang="en-US" sz="2800" b="1" dirty="0" smtClean="0">
                <a:solidFill>
                  <a:srgbClr val="000000"/>
                </a:solidFill>
              </a:rPr>
              <a:t>　　　　</a:t>
            </a:r>
            <a:r>
              <a:rPr lang="ja-JP" altLang="en-US" sz="2800" b="1" dirty="0" smtClean="0">
                <a:solidFill>
                  <a:srgbClr val="33CCCC">
                    <a:lumMod val="50000"/>
                  </a:srgbClr>
                </a:solidFill>
              </a:rPr>
              <a:t>～アジアの民都（公益首都）をめざして～</a:t>
            </a:r>
            <a:endParaRPr lang="ja-JP" altLang="en-US" sz="2800" b="1" dirty="0">
              <a:solidFill>
                <a:srgbClr val="33CCCC">
                  <a:lumMod val="50000"/>
                </a:srgbClr>
              </a:solidFill>
            </a:endParaRPr>
          </a:p>
        </p:txBody>
      </p:sp>
      <p:sp>
        <p:nvSpPr>
          <p:cNvPr id="3" name="テキスト ボックス 2"/>
          <p:cNvSpPr txBox="1"/>
          <p:nvPr/>
        </p:nvSpPr>
        <p:spPr>
          <a:xfrm>
            <a:off x="3383360" y="5965448"/>
            <a:ext cx="5760640" cy="892552"/>
          </a:xfrm>
          <a:prstGeom prst="rect">
            <a:avLst/>
          </a:prstGeom>
          <a:noFill/>
        </p:spPr>
        <p:txBody>
          <a:bodyPr wrap="square" rtlCol="0">
            <a:spAutoFit/>
          </a:bodyPr>
          <a:lstStyle/>
          <a:p>
            <a:r>
              <a:rPr lang="ja-JP" altLang="en-US" sz="2400" b="1" dirty="0" smtClean="0">
                <a:solidFill>
                  <a:srgbClr val="000000"/>
                </a:solidFill>
              </a:rPr>
              <a:t>「民都・大阪」フィランソロピー会議準備会</a:t>
            </a:r>
            <a:endParaRPr lang="en-US" altLang="ja-JP" sz="2400" b="1" dirty="0" smtClean="0">
              <a:solidFill>
                <a:srgbClr val="000000"/>
              </a:solidFill>
            </a:endParaRPr>
          </a:p>
          <a:p>
            <a:r>
              <a:rPr lang="ja-JP" altLang="en-US" sz="2800" b="1" dirty="0" smtClean="0">
                <a:solidFill>
                  <a:srgbClr val="000000"/>
                </a:solidFill>
              </a:rPr>
              <a:t>　　　　</a:t>
            </a:r>
            <a:endParaRPr lang="ja-JP" altLang="en-US" sz="2800" b="1" dirty="0">
              <a:solidFill>
                <a:srgbClr val="33CCCC">
                  <a:lumMod val="50000"/>
                </a:srgbClr>
              </a:solidFill>
            </a:endParaRPr>
          </a:p>
        </p:txBody>
      </p:sp>
      <p:sp>
        <p:nvSpPr>
          <p:cNvPr id="4" name="正方形/長方形 3"/>
          <p:cNvSpPr/>
          <p:nvPr/>
        </p:nvSpPr>
        <p:spPr>
          <a:xfrm>
            <a:off x="7718996" y="130071"/>
            <a:ext cx="1355913" cy="383242"/>
          </a:xfrm>
          <a:prstGeom prst="rect">
            <a:avLst/>
          </a:prstGeom>
          <a:noFill/>
          <a:ln w="12700" cap="flat" cmpd="sng" algn="ctr">
            <a:solidFill>
              <a:sysClr val="windowText" lastClr="000000"/>
            </a:solidFill>
            <a:prstDash val="solid"/>
          </a:ln>
          <a:effectLst/>
        </p:spPr>
        <p:txBody>
          <a:bodyPr rot="0" spcFirstLastPara="0" vert="horz" wrap="square" lIns="91440" tIns="0" rIns="91440" bIns="45720" numCol="1" spcCol="0" rtlCol="0" fromWordArt="0" anchor="b"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400"/>
              </a:lnSpc>
              <a:spcAft>
                <a:spcPts val="0"/>
              </a:spcAft>
            </a:pPr>
            <a:r>
              <a:rPr lang="ja-JP" sz="16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資料</a:t>
            </a:r>
            <a:r>
              <a:rPr lang="ja-JP" sz="16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r>
              <a:rPr lang="ja-JP" altLang="en-US" sz="16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－１</a:t>
            </a:r>
            <a:endParaRPr lang="ja-JP" sz="16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45191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27384"/>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なぜ</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「民都・大阪」をめざすのか</a:t>
            </a:r>
            <a:endParaRPr lang="en-US" altLang="ja-JP"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208340" y="552996"/>
            <a:ext cx="8756148" cy="4895304"/>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44000" rtlCol="0" anchor="ctr" anchorCtr="0"/>
          <a:lstStyle/>
          <a:p>
            <a:pPr>
              <a:spcBef>
                <a:spcPts val="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○わが国は、戦後一貫して</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東京一極集中が進む</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中、</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人口減少・超高齢社会に突入</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経済構造の大きな転換点</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を迎えている。</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生活</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・暮らし、健康、安全安心</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など、社会的課題の多様化に対応していくため、従来の行政サービスに加えて、</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民の力を活かした厚み</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のある</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サービスの構築</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により、</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誰もが豊かでいきいき</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と暮らせる</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社会の実現</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求められている</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○こうした中で、国内では、</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や社会的企業</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社会的課題解決に取り組む新たな主体の増加</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CSR</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社会的責任）の取組みが着実に進んでいるが、さらに世界では、</a:t>
            </a:r>
            <a:r>
              <a:rPr lang="ja-JP" altLang="en-US"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寄附</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や投資等を</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通じた公益活動が新た</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な時代の</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潮流と</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なり、</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へ</a:t>
            </a:r>
            <a:r>
              <a:rPr lang="ja-JP" altLang="en-US"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関心が高まりつつある。</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○大阪は、町人が自分たちで多くの橋を整備していったように、</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都市発展の歴史において、</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民の力が大きな役割</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を果たしてきた。</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官の発想を超える活力</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を社会の中心に据え、</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「民が</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主導する社会」</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を大阪から創りあげ、</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内外に発信していくことにより、東京とは異なる個性・</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魅力をもった東西二極の一極として</a:t>
            </a:r>
            <a:r>
              <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a:t>
            </a:r>
            <a:r>
              <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の復活</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を果たしていく。</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2</a:t>
            </a:fld>
            <a:endParaRPr lang="ja-JP" altLang="en-US" sz="1200" dirty="0">
              <a:solidFill>
                <a:prstClr val="black"/>
              </a:solidFill>
            </a:endParaRPr>
          </a:p>
        </p:txBody>
      </p:sp>
      <p:sp>
        <p:nvSpPr>
          <p:cNvPr id="6" name="角丸四角形 5"/>
          <p:cNvSpPr/>
          <p:nvPr/>
        </p:nvSpPr>
        <p:spPr>
          <a:xfrm>
            <a:off x="395536" y="5580732"/>
            <a:ext cx="8375475" cy="1165074"/>
          </a:xfrm>
          <a:prstGeom prst="roundRect">
            <a:avLst>
              <a:gd name="adj" fmla="val 10965"/>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altLang="ja-JP" sz="1600" b="1" dirty="0" smtClean="0">
                <a:solidFill>
                  <a:srgbClr val="1F497D">
                    <a:lumMod val="50000"/>
                  </a:srgbClr>
                </a:solidFill>
                <a:latin typeface="Meiryo UI" panose="020B0604030504040204" pitchFamily="50" charset="-128"/>
                <a:ea typeface="Meiryo UI" panose="020B0604030504040204" pitchFamily="50" charset="-128"/>
              </a:rPr>
              <a:t>※</a:t>
            </a:r>
            <a:r>
              <a:rPr lang="ja-JP" altLang="en-US" sz="1600" b="1" dirty="0" smtClean="0">
                <a:solidFill>
                  <a:srgbClr val="1F497D">
                    <a:lumMod val="50000"/>
                  </a:srgbClr>
                </a:solidFill>
                <a:latin typeface="Meiryo UI" panose="020B0604030504040204" pitchFamily="50" charset="-128"/>
                <a:ea typeface="Meiryo UI" panose="020B0604030504040204" pitchFamily="50" charset="-128"/>
              </a:rPr>
              <a:t>「フィランソロピー」について</a:t>
            </a:r>
            <a:endParaRPr lang="en-US" altLang="ja-JP" sz="1600" b="1" dirty="0" smtClean="0">
              <a:solidFill>
                <a:srgbClr val="1F497D">
                  <a:lumMod val="50000"/>
                </a:srgbClr>
              </a:solidFill>
              <a:latin typeface="Meiryo UI" panose="020B0604030504040204" pitchFamily="50" charset="-128"/>
              <a:ea typeface="Meiryo UI" panose="020B0604030504040204" pitchFamily="50" charset="-128"/>
            </a:endParaRPr>
          </a:p>
          <a:p>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語源は、ギリシャ語の「愛する」（</a:t>
            </a:r>
            <a:r>
              <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Phil</a:t>
            </a:r>
            <a:r>
              <a:rPr lang="en-US" altLang="ja-JP"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人間</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Anthropos</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）で「慈善活動」や「博愛」を意味する語。</a:t>
            </a:r>
            <a:endPar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社会貢献活動</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の総称。ここでは、社会的課題解決に向けて行う寄附や社会的投資等を通じた公益活動</a:t>
            </a:r>
            <a:endPar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をいう。</a:t>
            </a:r>
            <a:endParaRPr lang="ja-JP" altLang="en-US" sz="1400" dirty="0">
              <a:solidFill>
                <a:srgbClr val="1F497D">
                  <a:lumMod val="50000"/>
                </a:srgb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86176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3</a:t>
            </a:fld>
            <a:endParaRPr lang="ja-JP" altLang="en-US" sz="1200" dirty="0">
              <a:solidFill>
                <a:prstClr val="black"/>
              </a:solidFill>
            </a:endParaRPr>
          </a:p>
        </p:txBody>
      </p:sp>
      <p:sp>
        <p:nvSpPr>
          <p:cNvPr id="5" name="角丸四角形 4"/>
          <p:cNvSpPr/>
          <p:nvPr/>
        </p:nvSpPr>
        <p:spPr>
          <a:xfrm>
            <a:off x="84336" y="702568"/>
            <a:ext cx="8952159" cy="5462736"/>
          </a:xfrm>
          <a:prstGeom prst="roundRect">
            <a:avLst>
              <a:gd name="adj" fmla="val 7215"/>
            </a:avLst>
          </a:prstGeom>
        </p:spPr>
        <p:style>
          <a:lnRef idx="2">
            <a:schemeClr val="accent3"/>
          </a:lnRef>
          <a:fillRef idx="1">
            <a:schemeClr val="lt1"/>
          </a:fillRef>
          <a:effectRef idx="0">
            <a:schemeClr val="accent3"/>
          </a:effectRef>
          <a:fontRef idx="minor">
            <a:schemeClr val="dk1"/>
          </a:fontRef>
        </p:style>
        <p:txBody>
          <a:bodyPr rtlCol="0" anchor="ctr"/>
          <a:lstStyle/>
          <a:p>
            <a:pPr>
              <a:lnSpc>
                <a:spcPts val="1300"/>
              </a:lnSpc>
            </a:pP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フィランソロピーを通じた「民都・大阪」の実現</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○我が国では、福祉や医療、教育などの様々な分野において、それぞれの主体が社会的課題</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の解決や公益の増進に取り組んでおり、また近年では、いわゆる社会的企業のような新たな</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主体も増えつつある。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○このような</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多様な主体が法人格や営利・非営利の枠を超えて</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、これまでになかった</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連携や</a:t>
            </a: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協働</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（新たなアライアンスの構築）</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生み出し</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、資金</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人材の確保や情報発信などについて、</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従来とは異なる</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新たな取組みを進める</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ことにより、大阪から民が主体となった</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社会的課題の</a:t>
            </a: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解決を先導する。</a:t>
            </a:r>
            <a:endPar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これらを通じて、自らの知識・能力・経験などを活かして公益の増進や社会的課題の解決に</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取り組みたいと考える</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人材を支援</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するとともに、住民一人ひとりが</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活躍できる社会づくりを</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後押し</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する。また、こうした動きにより</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新たな産業</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市場、雇用を生み出し</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大阪の成長</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にも</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つなげていく。</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ja-JP" altLang="en-US" dirty="0">
              <a:solidFill>
                <a:prstClr val="black"/>
              </a:solidFill>
            </a:endParaRPr>
          </a:p>
        </p:txBody>
      </p:sp>
      <p:sp>
        <p:nvSpPr>
          <p:cNvPr id="2" name="二等辺三角形 1"/>
          <p:cNvSpPr/>
          <p:nvPr/>
        </p:nvSpPr>
        <p:spPr>
          <a:xfrm rot="10800000">
            <a:off x="827584" y="114300"/>
            <a:ext cx="7704856" cy="441411"/>
          </a:xfrm>
          <a:prstGeom prst="triangle">
            <a:avLst>
              <a:gd name="adj" fmla="val 50165"/>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64050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112550" y="2133600"/>
            <a:ext cx="8959441" cy="4660900"/>
          </a:xfrm>
          <a:prstGeom prst="roundRect">
            <a:avLst>
              <a:gd name="adj" fmla="val 5711"/>
            </a:avLst>
          </a:prstGeom>
          <a:noFill/>
        </p:spPr>
        <p:style>
          <a:lnRef idx="2">
            <a:schemeClr val="accent6"/>
          </a:lnRef>
          <a:fillRef idx="1">
            <a:schemeClr val="lt1"/>
          </a:fillRef>
          <a:effectRef idx="0">
            <a:schemeClr val="accent6"/>
          </a:effectRef>
          <a:fontRef idx="minor">
            <a:schemeClr val="dk1"/>
          </a:fontRef>
        </p:style>
        <p:txBody>
          <a:bodyPr tIns="0" rIns="72000" bIns="180000" rtlCol="0" anchor="t" anchorCtr="0"/>
          <a:lstStyle/>
          <a:p>
            <a:pPr>
              <a:lnSpc>
                <a:spcPts val="2200"/>
              </a:lnSpc>
            </a:pP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場の創出を通じた好循環</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nSpc>
                <a:spcPts val="22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①この会議を</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核にして、大阪が抱える様々な社会的課題の解決に向けた新たな知恵やアイデアを生み出す。</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ts val="300"/>
              </a:spcBef>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②こうした大阪の動きを国内外に向けて発信</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することで</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、「民都・大阪」として、</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中心</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国際的な</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存在</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ts val="0"/>
              </a:spcBef>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感を高める。</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③「民都・大阪」に、第</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の動脈として、世界的な潮流である税の分配によらない民の自発的な発意による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ts val="0"/>
              </a:spcBef>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寄附や投資、人材が集まる。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ts val="300"/>
              </a:spcBef>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④</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この資金や人材を、民が主体となって大阪における非営利セクターや社会的企業などの活動につなぎ、</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活かすことで、活動の場を広げ、民間公益活動の活性化につなげる。</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 y="-27384"/>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「民都・大阪」フィランソロピー会議の設置</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1"/>
          <p:cNvSpPr txBox="1">
            <a:spLocks/>
          </p:cNvSpPr>
          <p:nvPr/>
        </p:nvSpPr>
        <p:spPr bwMode="auto">
          <a:xfrm>
            <a:off x="8378825" y="6573836"/>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4</a:t>
            </a:fld>
            <a:endParaRPr lang="ja-JP" altLang="en-US" sz="1200" dirty="0">
              <a:solidFill>
                <a:prstClr val="black"/>
              </a:solidFill>
            </a:endParaRPr>
          </a:p>
        </p:txBody>
      </p:sp>
      <p:sp>
        <p:nvSpPr>
          <p:cNvPr id="7" name="正方形/長方形 6"/>
          <p:cNvSpPr/>
          <p:nvPr/>
        </p:nvSpPr>
        <p:spPr>
          <a:xfrm>
            <a:off x="5616709" y="4891856"/>
            <a:ext cx="3312368" cy="190240"/>
          </a:xfrm>
          <a:prstGeom prst="rect">
            <a:avLst/>
          </a:prstGeom>
          <a:ln w="3175">
            <a:noFill/>
            <a:prstDash val="sysDot"/>
          </a:ln>
        </p:spPr>
        <p:txBody>
          <a:bodyPr wrap="square" lIns="72000" tIns="18000" rIns="36000" bIns="18000" anchor="t" anchorCtr="0">
            <a:spAutoFit/>
          </a:bodyPr>
          <a:lstStyle/>
          <a:p>
            <a:pPr>
              <a:defRPr/>
            </a:pP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核となる場（公益活動のプラットフォーム）の検討イメージ</a:t>
            </a: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8" name="Picture 2" descr="E:\My Documents\My Pictures\ブラ.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31989" y="5082096"/>
            <a:ext cx="2729423" cy="1633820"/>
          </a:xfrm>
          <a:prstGeom prst="rect">
            <a:avLst/>
          </a:prstGeom>
          <a:solidFill>
            <a:srgbClr val="CCECFF"/>
          </a:solidFill>
          <a:ln>
            <a:solidFill>
              <a:schemeClr val="tx1"/>
            </a:solidFill>
          </a:ln>
        </p:spPr>
      </p:pic>
      <p:sp>
        <p:nvSpPr>
          <p:cNvPr id="2" name="角丸四角形 1"/>
          <p:cNvSpPr/>
          <p:nvPr/>
        </p:nvSpPr>
        <p:spPr>
          <a:xfrm>
            <a:off x="112551" y="421680"/>
            <a:ext cx="8959440" cy="1639168"/>
          </a:xfrm>
          <a:prstGeom prst="roundRect">
            <a:avLst>
              <a:gd name="adj" fmla="val 11240"/>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への関心が世界的に高まりつつある中、多様な担い手が、法人格の縦割りや営利・</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非営利の</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区分</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を越えて一堂に集い、それぞれが公益活動を担う主体だということを再認識（共通の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アイデンティティを</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形成</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）し、大阪の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民の連携・協力</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よりその</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存在感を国内外に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示す「</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核となる場」として</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会議をつくる</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2051720" y="4994470"/>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002060"/>
                </a:solidFill>
              </a:rPr>
              <a:t>①社会的課題解決に</a:t>
            </a:r>
            <a:endParaRPr lang="en-US" altLang="ja-JP" sz="1200" b="1" dirty="0" smtClean="0">
              <a:solidFill>
                <a:srgbClr val="002060"/>
              </a:solidFill>
            </a:endParaRPr>
          </a:p>
          <a:p>
            <a:pPr algn="ctr"/>
            <a:r>
              <a:rPr lang="ja-JP" altLang="en-US" sz="1200" b="1" dirty="0" smtClean="0">
                <a:solidFill>
                  <a:srgbClr val="002060"/>
                </a:solidFill>
              </a:rPr>
              <a:t>向けた知恵･アイデア</a:t>
            </a:r>
            <a:endParaRPr lang="ja-JP" altLang="en-US" sz="1200" b="1" dirty="0">
              <a:solidFill>
                <a:srgbClr val="002060"/>
              </a:solidFill>
            </a:endParaRPr>
          </a:p>
        </p:txBody>
      </p:sp>
      <p:sp>
        <p:nvSpPr>
          <p:cNvPr id="16" name="角丸四角形 15"/>
          <p:cNvSpPr/>
          <p:nvPr/>
        </p:nvSpPr>
        <p:spPr>
          <a:xfrm>
            <a:off x="179512" y="5674863"/>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002060"/>
                </a:solidFill>
              </a:rPr>
              <a:t>④民間活動の活性化</a:t>
            </a:r>
            <a:endParaRPr lang="ja-JP" altLang="en-US" sz="1200" b="1" dirty="0">
              <a:solidFill>
                <a:srgbClr val="002060"/>
              </a:solidFill>
            </a:endParaRPr>
          </a:p>
        </p:txBody>
      </p:sp>
      <p:sp>
        <p:nvSpPr>
          <p:cNvPr id="17" name="角丸四角形 16"/>
          <p:cNvSpPr/>
          <p:nvPr/>
        </p:nvSpPr>
        <p:spPr>
          <a:xfrm>
            <a:off x="3995936" y="5674863"/>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002060"/>
                </a:solidFill>
              </a:rPr>
              <a:t>②民都･大阪の</a:t>
            </a:r>
            <a:endParaRPr lang="en-US" altLang="ja-JP" sz="1200" b="1" dirty="0" smtClean="0">
              <a:solidFill>
                <a:srgbClr val="002060"/>
              </a:solidFill>
            </a:endParaRPr>
          </a:p>
          <a:p>
            <a:pPr algn="ctr"/>
            <a:r>
              <a:rPr lang="ja-JP" altLang="en-US" sz="1200" b="1" dirty="0" smtClean="0">
                <a:solidFill>
                  <a:srgbClr val="002060"/>
                </a:solidFill>
              </a:rPr>
              <a:t>国際的な存在感向上</a:t>
            </a:r>
            <a:endParaRPr lang="ja-JP" altLang="en-US" sz="1200" b="1" dirty="0">
              <a:solidFill>
                <a:srgbClr val="002060"/>
              </a:solidFill>
            </a:endParaRPr>
          </a:p>
        </p:txBody>
      </p:sp>
      <p:sp>
        <p:nvSpPr>
          <p:cNvPr id="18" name="角丸四角形 17"/>
          <p:cNvSpPr/>
          <p:nvPr/>
        </p:nvSpPr>
        <p:spPr>
          <a:xfrm>
            <a:off x="2051720" y="6284489"/>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002060"/>
                </a:solidFill>
              </a:rPr>
              <a:t>③資金</a:t>
            </a:r>
            <a:r>
              <a:rPr lang="ja-JP" altLang="en-US" sz="1200" b="1" dirty="0">
                <a:solidFill>
                  <a:srgbClr val="002060"/>
                </a:solidFill>
              </a:rPr>
              <a:t>や人材</a:t>
            </a:r>
            <a:r>
              <a:rPr lang="ja-JP" altLang="en-US" sz="1200" b="1" dirty="0" smtClean="0">
                <a:solidFill>
                  <a:srgbClr val="002060"/>
                </a:solidFill>
              </a:rPr>
              <a:t>が</a:t>
            </a:r>
            <a:endParaRPr lang="en-US" altLang="ja-JP" sz="1200" b="1" dirty="0" smtClean="0">
              <a:solidFill>
                <a:srgbClr val="002060"/>
              </a:solidFill>
            </a:endParaRPr>
          </a:p>
          <a:p>
            <a:pPr algn="ctr"/>
            <a:r>
              <a:rPr lang="ja-JP" altLang="en-US" sz="1200" b="1" dirty="0" smtClean="0">
                <a:solidFill>
                  <a:srgbClr val="002060"/>
                </a:solidFill>
              </a:rPr>
              <a:t>大阪に集まる</a:t>
            </a:r>
            <a:endParaRPr lang="ja-JP" altLang="en-US" sz="1200" b="1" dirty="0">
              <a:solidFill>
                <a:srgbClr val="002060"/>
              </a:solidFill>
            </a:endParaRPr>
          </a:p>
        </p:txBody>
      </p:sp>
      <p:sp>
        <p:nvSpPr>
          <p:cNvPr id="6" name="曲折矢印 5"/>
          <p:cNvSpPr/>
          <p:nvPr/>
        </p:nvSpPr>
        <p:spPr>
          <a:xfrm rot="5400000">
            <a:off x="4155535" y="4962960"/>
            <a:ext cx="442617" cy="882944"/>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曲折矢印 21"/>
          <p:cNvSpPr/>
          <p:nvPr/>
        </p:nvSpPr>
        <p:spPr>
          <a:xfrm rot="16200000">
            <a:off x="1184233" y="5932902"/>
            <a:ext cx="398924" cy="882944"/>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曲折矢印 24"/>
          <p:cNvSpPr/>
          <p:nvPr/>
        </p:nvSpPr>
        <p:spPr>
          <a:xfrm rot="10800000" flipH="1" flipV="1">
            <a:off x="984957" y="5183123"/>
            <a:ext cx="840210" cy="442617"/>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曲折矢印 25"/>
          <p:cNvSpPr/>
          <p:nvPr/>
        </p:nvSpPr>
        <p:spPr>
          <a:xfrm flipH="1" flipV="1">
            <a:off x="3956738" y="6242129"/>
            <a:ext cx="840210" cy="442617"/>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円/楕円 2"/>
          <p:cNvSpPr/>
          <p:nvPr/>
        </p:nvSpPr>
        <p:spPr>
          <a:xfrm>
            <a:off x="1979712" y="5625740"/>
            <a:ext cx="1984410" cy="513817"/>
          </a:xfrm>
          <a:prstGeom prst="ellipse">
            <a:avLst/>
          </a:prstGeom>
          <a:solidFill>
            <a:schemeClr val="accent3">
              <a:lumMod val="40000"/>
              <a:lumOff val="60000"/>
            </a:schemeClr>
          </a:solid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a:t>
            </a:r>
          </a:p>
        </p:txBody>
      </p:sp>
      <p:sp>
        <p:nvSpPr>
          <p:cNvPr id="5" name="正方形/長方形 4"/>
          <p:cNvSpPr/>
          <p:nvPr/>
        </p:nvSpPr>
        <p:spPr>
          <a:xfrm>
            <a:off x="4440343" y="4962849"/>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国内外への発信</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493677" y="6470554"/>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第２の動脈</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45537" y="6461447"/>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活動につなぎ、</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活かす</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01554" y="4988212"/>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連携･協力</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07161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正方形/長方形 83"/>
          <p:cNvSpPr/>
          <p:nvPr/>
        </p:nvSpPr>
        <p:spPr>
          <a:xfrm>
            <a:off x="139247" y="918013"/>
            <a:ext cx="8835742" cy="1683806"/>
          </a:xfrm>
          <a:prstGeom prst="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61" name="正方形/長方形 60"/>
          <p:cNvSpPr/>
          <p:nvPr/>
        </p:nvSpPr>
        <p:spPr>
          <a:xfrm>
            <a:off x="139246" y="4509120"/>
            <a:ext cx="8804840" cy="2021854"/>
          </a:xfrm>
          <a:prstGeom prst="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17" name="正方形/長方形 16"/>
          <p:cNvSpPr/>
          <p:nvPr/>
        </p:nvSpPr>
        <p:spPr>
          <a:xfrm>
            <a:off x="0" y="-1588"/>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「民都・大阪」フィランソロピー会議の構成等</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141618" y="4109010"/>
            <a:ext cx="7341774"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会議の</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原則</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スライド番号プレースホルダー 1"/>
          <p:cNvSpPr txBox="1">
            <a:spLocks/>
          </p:cNvSpPr>
          <p:nvPr/>
        </p:nvSpPr>
        <p:spPr bwMode="auto">
          <a:xfrm>
            <a:off x="8343329" y="6530974"/>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5</a:t>
            </a:fld>
            <a:endParaRPr lang="ja-JP" altLang="en-US" sz="1200" dirty="0">
              <a:solidFill>
                <a:prstClr val="black"/>
              </a:solidFill>
            </a:endParaRPr>
          </a:p>
        </p:txBody>
      </p:sp>
      <p:sp>
        <p:nvSpPr>
          <p:cNvPr id="74" name="正方形/長方形 73"/>
          <p:cNvSpPr/>
          <p:nvPr/>
        </p:nvSpPr>
        <p:spPr>
          <a:xfrm>
            <a:off x="47316" y="4005064"/>
            <a:ext cx="9019604" cy="26295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2" name="正方形/長方形 111"/>
          <p:cNvSpPr/>
          <p:nvPr/>
        </p:nvSpPr>
        <p:spPr>
          <a:xfrm>
            <a:off x="35496" y="476672"/>
            <a:ext cx="9015972" cy="3329792"/>
          </a:xfrm>
          <a:prstGeom prst="rect">
            <a:avLst/>
          </a:prstGeom>
          <a:noFill/>
          <a:ln>
            <a:solidFill>
              <a:schemeClr val="tx2"/>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114" name="テキスト ボックス 113"/>
          <p:cNvSpPr txBox="1"/>
          <p:nvPr/>
        </p:nvSpPr>
        <p:spPr>
          <a:xfrm>
            <a:off x="203125" y="980728"/>
            <a:ext cx="8740961" cy="1477328"/>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20000"/>
              </a:lnSpc>
            </a:pP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官民が協力</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して設置する</a:t>
            </a:r>
            <a:r>
              <a:rPr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民間</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組織</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（大阪方式</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サード</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・セクター及び社会的企業のトップ層</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、有識者、府及び市</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幹部で構成</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名程度の規模とし、</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議長を</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置く）</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○包摂的</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組織として分科会を設け、会議としての開放性を担保</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○まずは会議としてスタートし、</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将来は民間組織による運営</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目指す（当面、副首都推進局が事務局を担う）</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テキスト ボックス 87"/>
          <p:cNvSpPr txBox="1"/>
          <p:nvPr/>
        </p:nvSpPr>
        <p:spPr>
          <a:xfrm>
            <a:off x="47316" y="2636912"/>
            <a:ext cx="8896770" cy="1384995"/>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議論・検討する事項</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「民都・大阪」の実現に向けた都市政策や、大阪の民（サード・セクター）はどうあるべきか、新たな連携・協働を</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生み出すためには何が必要か等に関する議論・検討</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＊「民都・大阪」に向けた取組みを民主導で持続可能なものとしていくための仕組みや体制はどうあるべきか等を検討　など</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テキスト ボックス 84"/>
          <p:cNvSpPr txBox="1"/>
          <p:nvPr/>
        </p:nvSpPr>
        <p:spPr>
          <a:xfrm>
            <a:off x="141618" y="548680"/>
            <a:ext cx="8802468"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■会議の構成等</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テキスト ボックス 103"/>
          <p:cNvSpPr txBox="1"/>
          <p:nvPr/>
        </p:nvSpPr>
        <p:spPr>
          <a:xfrm>
            <a:off x="323528" y="4587484"/>
            <a:ext cx="7673113" cy="1865126"/>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2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１．中長期的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東京一極集中を打破</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することを目的とするものである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民都・大阪</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」を目指すもの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である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民と官の</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新しい協力</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から生まれるものである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４．基礎自治体等の</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NPO</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政策を阻害するものではない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５．縦割り</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の施策を面（地域）として捉えなおし</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これ</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までにない連携や協働を生み出す</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ことを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目指すものであること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20803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0" y="-1588"/>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「民都・大阪」フィランソロピー会議等の検討イメージ</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スライド番号プレースホルダー 1"/>
          <p:cNvSpPr txBox="1">
            <a:spLocks/>
          </p:cNvSpPr>
          <p:nvPr/>
        </p:nvSpPr>
        <p:spPr bwMode="auto">
          <a:xfrm>
            <a:off x="8378825" y="6530974"/>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6</a:t>
            </a:fld>
            <a:endParaRPr lang="ja-JP" altLang="en-US" sz="1200" dirty="0">
              <a:solidFill>
                <a:prstClr val="black"/>
              </a:solidFill>
            </a:endParaRPr>
          </a:p>
        </p:txBody>
      </p:sp>
      <p:grpSp>
        <p:nvGrpSpPr>
          <p:cNvPr id="3" name="グループ化 2"/>
          <p:cNvGrpSpPr/>
          <p:nvPr/>
        </p:nvGrpSpPr>
        <p:grpSpPr>
          <a:xfrm>
            <a:off x="2627784" y="2088681"/>
            <a:ext cx="4017285" cy="338844"/>
            <a:chOff x="3527884" y="3861048"/>
            <a:chExt cx="2088232" cy="436810"/>
          </a:xfrm>
        </p:grpSpPr>
        <p:sp>
          <p:nvSpPr>
            <p:cNvPr id="49" name="二等辺三角形 48"/>
            <p:cNvSpPr/>
            <p:nvPr/>
          </p:nvSpPr>
          <p:spPr>
            <a:xfrm flipV="1">
              <a:off x="3527884" y="3861048"/>
              <a:ext cx="2088232" cy="436810"/>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テキスト ボックス 51"/>
            <p:cNvSpPr txBox="1"/>
            <p:nvPr/>
          </p:nvSpPr>
          <p:spPr>
            <a:xfrm>
              <a:off x="4098524" y="3863023"/>
              <a:ext cx="936104" cy="369333"/>
            </a:xfrm>
            <a:prstGeom prst="rect">
              <a:avLst/>
            </a:prstGeom>
            <a:noFill/>
          </p:spPr>
          <p:txBody>
            <a:bodyPr wrap="square" rtlCol="0">
              <a:spAutoFit/>
            </a:bodyPr>
            <a:lstStyle/>
            <a:p>
              <a:pPr algn="ctr"/>
              <a:r>
                <a:rPr kumimoji="1" lang="ja-JP" altLang="en-US" b="1" dirty="0" smtClean="0">
                  <a:solidFill>
                    <a:srgbClr val="7030A0"/>
                  </a:solidFill>
                  <a:latin typeface="Meiryo UI" panose="020B0604030504040204" pitchFamily="50" charset="-128"/>
                  <a:ea typeface="Meiryo UI" panose="020B0604030504040204" pitchFamily="50" charset="-128"/>
                  <a:cs typeface="Meiryo UI" panose="020B0604030504040204" pitchFamily="50" charset="-128"/>
                </a:rPr>
                <a:t>設置</a:t>
              </a:r>
              <a:endParaRPr kumimoji="1" lang="ja-JP" altLang="en-US" b="1" dirty="0">
                <a:solidFill>
                  <a:srgbClr val="7030A0"/>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 name="グループ化 5"/>
          <p:cNvGrpSpPr/>
          <p:nvPr/>
        </p:nvGrpSpPr>
        <p:grpSpPr>
          <a:xfrm>
            <a:off x="232225" y="477472"/>
            <a:ext cx="8804271" cy="2160531"/>
            <a:chOff x="232225" y="703825"/>
            <a:chExt cx="8804271" cy="1950991"/>
          </a:xfrm>
        </p:grpSpPr>
        <p:sp>
          <p:nvSpPr>
            <p:cNvPr id="133" name="テキスト ボックス 132"/>
            <p:cNvSpPr txBox="1"/>
            <p:nvPr/>
          </p:nvSpPr>
          <p:spPr>
            <a:xfrm>
              <a:off x="232225" y="715824"/>
              <a:ext cx="8732263" cy="1938992"/>
            </a:xfrm>
            <a:prstGeom prst="rect">
              <a:avLst/>
            </a:prstGeom>
            <a:solidFill>
              <a:schemeClr val="bg1"/>
            </a:solidFill>
            <a:ln w="38100">
              <a:solidFill>
                <a:schemeClr val="tx1"/>
              </a:solidFill>
            </a:ln>
          </p:spPr>
          <p:txBody>
            <a:bodyPr wrap="square" rtlCol="0">
              <a:spAutoFit/>
            </a:bodyPr>
            <a:lstStyle/>
            <a:p>
              <a:r>
                <a:rPr kumimoji="1"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■「民都・大阪」フィランソロピー会議</a:t>
              </a:r>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テキスト ボックス 133"/>
            <p:cNvSpPr txBox="1"/>
            <p:nvPr/>
          </p:nvSpPr>
          <p:spPr>
            <a:xfrm>
              <a:off x="6804248" y="703825"/>
              <a:ext cx="2160000" cy="307777"/>
            </a:xfrm>
            <a:prstGeom prst="rect">
              <a:avLst/>
            </a:prstGeom>
            <a:solidFill>
              <a:schemeClr val="tx1"/>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議論・決定の場</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p:cNvSpPr/>
            <p:nvPr/>
          </p:nvSpPr>
          <p:spPr>
            <a:xfrm>
              <a:off x="359091" y="1124744"/>
              <a:ext cx="8402319" cy="1457725"/>
            </a:xfrm>
            <a:prstGeom prst="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88" name="テキスト ボックス 87"/>
            <p:cNvSpPr txBox="1"/>
            <p:nvPr/>
          </p:nvSpPr>
          <p:spPr>
            <a:xfrm>
              <a:off x="433688" y="1093248"/>
              <a:ext cx="8602808" cy="152303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lvl="0">
                <a:lnSpc>
                  <a:spcPct val="120000"/>
                </a:lnSpc>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構成・内容等</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lvl="0">
                <a:lnSpc>
                  <a:spcPct val="1200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・官民</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協力による民間組織。サード・セクターのトップ層等で構成（必要に応じ、分科会リーダーも参加）</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・「民都・大阪」の実現に向けた都市政策や、大阪の民（サード・セクター）はどうあるべきか、新たな連携・協働を</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生み出すためには何が必要か等の議論・</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分科会に関すること（</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設置、</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リーダーの選任、成果の共有・具体化など</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「民都・大阪」フィランソロピー大会に関する</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事務局は、当面、副首都推進局が担う</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 name="グループ化 6"/>
          <p:cNvGrpSpPr/>
          <p:nvPr/>
        </p:nvGrpSpPr>
        <p:grpSpPr>
          <a:xfrm>
            <a:off x="224817" y="2862998"/>
            <a:ext cx="8741761" cy="1876954"/>
            <a:chOff x="224817" y="2862998"/>
            <a:chExt cx="8741761" cy="1876954"/>
          </a:xfrm>
        </p:grpSpPr>
        <p:sp>
          <p:nvSpPr>
            <p:cNvPr id="135" name="テキスト ボックス 134"/>
            <p:cNvSpPr txBox="1"/>
            <p:nvPr/>
          </p:nvSpPr>
          <p:spPr>
            <a:xfrm>
              <a:off x="224817" y="2877904"/>
              <a:ext cx="8741761" cy="1862048"/>
            </a:xfrm>
            <a:prstGeom prst="rect">
              <a:avLst/>
            </a:prstGeom>
            <a:solidFill>
              <a:schemeClr val="bg1"/>
            </a:solidFill>
            <a:ln w="38100">
              <a:solidFill>
                <a:schemeClr val="tx1"/>
              </a:solidFill>
            </a:ln>
          </p:spPr>
          <p:txBody>
            <a:bodyPr wrap="square" rtlCol="0">
              <a:spAutoFit/>
            </a:bodyPr>
            <a:lstStyle/>
            <a:p>
              <a:r>
                <a:rPr kumimoji="1"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■分科会</a:t>
              </a:r>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5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テキスト ボックス 135"/>
            <p:cNvSpPr txBox="1"/>
            <p:nvPr/>
          </p:nvSpPr>
          <p:spPr>
            <a:xfrm>
              <a:off x="6804248" y="2862998"/>
              <a:ext cx="2160000" cy="307777"/>
            </a:xfrm>
            <a:prstGeom prst="rect">
              <a:avLst/>
            </a:prstGeom>
            <a:solidFill>
              <a:schemeClr val="tx1"/>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個別テーマの検討</a:t>
              </a:r>
            </a:p>
          </p:txBody>
        </p:sp>
        <p:sp>
          <p:nvSpPr>
            <p:cNvPr id="37" name="正方形/長方形 36"/>
            <p:cNvSpPr/>
            <p:nvPr/>
          </p:nvSpPr>
          <p:spPr>
            <a:xfrm>
              <a:off x="359092" y="3298209"/>
              <a:ext cx="8402320" cy="1354927"/>
            </a:xfrm>
            <a:prstGeom prst="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132" name="テキスト ボックス 131"/>
            <p:cNvSpPr txBox="1"/>
            <p:nvPr/>
          </p:nvSpPr>
          <p:spPr>
            <a:xfrm>
              <a:off x="400295" y="3411577"/>
              <a:ext cx="8361115" cy="1169551"/>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構成・内容等</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大阪で活躍する多様な主体に共通する課題の解決につながる新たな仕組みづくりなどの</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・社会的課題の解決につながる従来とは異なる新たな手法や、複数の社会的課題の解決につながる新たな連携</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について検討</a:t>
              </a:r>
              <a:endPar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・まず、「資金」・「人材」・「情報</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」の分科会</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設置。　原則として、各リーダーが自主的に運営</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9" name="グループ化 8"/>
          <p:cNvGrpSpPr/>
          <p:nvPr/>
        </p:nvGrpSpPr>
        <p:grpSpPr>
          <a:xfrm>
            <a:off x="220132" y="4956934"/>
            <a:ext cx="8744356" cy="1633122"/>
            <a:chOff x="-3650044" y="4015766"/>
            <a:chExt cx="8744356" cy="1633122"/>
          </a:xfrm>
        </p:grpSpPr>
        <p:sp>
          <p:nvSpPr>
            <p:cNvPr id="137" name="テキスト ボックス 136"/>
            <p:cNvSpPr txBox="1"/>
            <p:nvPr/>
          </p:nvSpPr>
          <p:spPr>
            <a:xfrm>
              <a:off x="-3650044" y="4017672"/>
              <a:ext cx="8744356" cy="1631216"/>
            </a:xfrm>
            <a:prstGeom prst="rect">
              <a:avLst/>
            </a:prstGeom>
            <a:solidFill>
              <a:schemeClr val="bg1"/>
            </a:solidFill>
            <a:ln w="38100">
              <a:solidFill>
                <a:schemeClr val="tx1"/>
              </a:solidFill>
            </a:ln>
          </p:spPr>
          <p:txBody>
            <a:bodyPr wrap="square" rtlCol="0">
              <a:spAutoFit/>
            </a:bodyPr>
            <a:lstStyle/>
            <a:p>
              <a:r>
                <a:rPr kumimoji="1"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仮称</a:t>
              </a:r>
              <a:r>
                <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大阪フィランソロピー大会</a:t>
              </a:r>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テキスト ボックス 137"/>
            <p:cNvSpPr txBox="1"/>
            <p:nvPr/>
          </p:nvSpPr>
          <p:spPr>
            <a:xfrm>
              <a:off x="2934072" y="4015766"/>
              <a:ext cx="2160240" cy="307777"/>
            </a:xfrm>
            <a:prstGeom prst="rect">
              <a:avLst/>
            </a:prstGeom>
            <a:solidFill>
              <a:schemeClr val="tx1"/>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イベント（情報発信の場）</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0" name="正方形/長方形 139"/>
            <p:cNvSpPr/>
            <p:nvPr/>
          </p:nvSpPr>
          <p:spPr>
            <a:xfrm>
              <a:off x="-3479026" y="4484229"/>
              <a:ext cx="8402320" cy="1033003"/>
            </a:xfrm>
            <a:prstGeom prst="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139" name="テキスト ボックス 138"/>
            <p:cNvSpPr txBox="1"/>
            <p:nvPr/>
          </p:nvSpPr>
          <p:spPr>
            <a:xfrm>
              <a:off x="-3452111" y="4541389"/>
              <a:ext cx="7808088" cy="95410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内容</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・「民都・大阪」フィランソロピー会議や分科会の取組み等の発表・意見交換、情報発信の場</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大阪フィランソロピー都市</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宣言</a:t>
              </a:r>
              <a:endParaRPr lang="en-US" altLang="ja-JP" sz="1400" dirty="0">
                <a:solidFill>
                  <a:prstClr val="black"/>
                </a:solidFill>
                <a:latin typeface="+mn-ea"/>
                <a:cs typeface="Meiryo UI" panose="020B0604030504040204" pitchFamily="50" charset="-128"/>
              </a:endParaRP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講演やパネルディスカッション、フィランソロピー促進に係る先進事例の</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紹介など</a:t>
              </a:r>
              <a:endParaRPr lang="en-US" altLang="ja-JP" sz="1400" dirty="0">
                <a:solidFill>
                  <a:prstClr val="black"/>
                </a:solidFill>
                <a:latin typeface="+mn-ea"/>
                <a:cs typeface="Meiryo UI" panose="020B0604030504040204" pitchFamily="50" charset="-128"/>
              </a:endParaRPr>
            </a:p>
          </p:txBody>
        </p:sp>
      </p:grpSp>
    </p:spTree>
    <p:extLst>
      <p:ext uri="{BB962C8B-B14F-4D97-AF65-F5344CB8AC3E}">
        <p14:creationId xmlns:p14="http://schemas.microsoft.com/office/powerpoint/2010/main" val="4076499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正方形/長方形 60"/>
          <p:cNvSpPr/>
          <p:nvPr/>
        </p:nvSpPr>
        <p:spPr>
          <a:xfrm>
            <a:off x="125297" y="215472"/>
            <a:ext cx="8804840" cy="4716475"/>
          </a:xfrm>
          <a:prstGeom prst="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35" name="スライド番号プレースホルダー 1"/>
          <p:cNvSpPr txBox="1">
            <a:spLocks/>
          </p:cNvSpPr>
          <p:nvPr/>
        </p:nvSpPr>
        <p:spPr bwMode="auto">
          <a:xfrm>
            <a:off x="8423370" y="6574515"/>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7</a:t>
            </a:fld>
            <a:endParaRPr lang="ja-JP" altLang="en-US" sz="1200" dirty="0">
              <a:solidFill>
                <a:prstClr val="black"/>
              </a:solidFill>
            </a:endParaRPr>
          </a:p>
        </p:txBody>
      </p:sp>
      <p:sp>
        <p:nvSpPr>
          <p:cNvPr id="74" name="正方形/長方形 73"/>
          <p:cNvSpPr/>
          <p:nvPr/>
        </p:nvSpPr>
        <p:spPr>
          <a:xfrm>
            <a:off x="35496" y="0"/>
            <a:ext cx="8894642" cy="6828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2" name="テキスト ボックス 121"/>
          <p:cNvSpPr txBox="1"/>
          <p:nvPr/>
        </p:nvSpPr>
        <p:spPr>
          <a:xfrm>
            <a:off x="-8046" y="463282"/>
            <a:ext cx="8784976" cy="149592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266700">
              <a:lnSpc>
                <a:spcPct val="1140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○大阪で活躍する</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多様な主体に共通する課題</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の解決につながる</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新たな仕組みづくりなど</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の検討を行う</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a:lnSpc>
                <a:spcPct val="1140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○社会的課題の解決につながる</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従来とは異なる新たな手法</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複数の社会的課題の解決につながる</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a:lnSpc>
                <a:spcPct val="114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新たな連携</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などについて検討を行う</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a:lnSpc>
                <a:spcPct val="114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○まず</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「資金」「人材」「情報」の分科会を</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設置</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し、それぞれ</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の課題分析や優先課題の抽出を行う</a:t>
            </a:r>
          </a:p>
          <a:p>
            <a:pPr marL="266700">
              <a:lnSpc>
                <a:spcPct val="114000"/>
              </a:lnSpc>
            </a:pPr>
            <a:endParaRPr lang="ja-JP"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31341" y="1680303"/>
            <a:ext cx="8741388" cy="3199296"/>
          </a:xfrm>
          <a:prstGeom prst="rect">
            <a:avLst/>
          </a:prstGeom>
          <a:solidFill>
            <a:schemeClr val="accent5">
              <a:lumMod val="40000"/>
              <a:lumOff val="60000"/>
            </a:schemeClr>
          </a:solidFill>
          <a:ln>
            <a:solidFill>
              <a:schemeClr val="accent1">
                <a:shade val="50000"/>
              </a:schemeClr>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dirty="0">
              <a:solidFill>
                <a:prstClr val="black"/>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1208482210"/>
              </p:ext>
            </p:extLst>
          </p:nvPr>
        </p:nvGraphicFramePr>
        <p:xfrm>
          <a:off x="327076" y="3121073"/>
          <a:ext cx="8422660" cy="1710808"/>
        </p:xfrm>
        <a:graphic>
          <a:graphicData uri="http://schemas.openxmlformats.org/drawingml/2006/table">
            <a:tbl>
              <a:tblPr firstRow="1" bandRow="1">
                <a:tableStyleId>{5C22544A-7EE6-4342-B048-85BDC9FD1C3A}</a:tableStyleId>
              </a:tblPr>
              <a:tblGrid>
                <a:gridCol w="1152126"/>
                <a:gridCol w="2216938"/>
                <a:gridCol w="1684532"/>
                <a:gridCol w="1783616"/>
                <a:gridCol w="1585448"/>
              </a:tblGrid>
              <a:tr h="271792">
                <a:tc>
                  <a:txBody>
                    <a:bodyPr/>
                    <a:lstStyle/>
                    <a:p>
                      <a:pPr algn="ct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分野</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社会的課題</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例</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資金（課題例）</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人材</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課題例</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情報</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課題例</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49974">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福祉・人権・医療</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高齢者・子ども・</a:t>
                      </a:r>
                      <a:r>
                        <a:rPr kumimoji="1"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者支援、</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男女共同参画、貧困・失業対策、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LGBT</a:t>
                      </a:r>
                      <a:r>
                        <a:rPr kumimoji="1"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・ファンドレイジング</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・クラウドファンディングの活用</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・社会的投資促進</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・寄附文化の醸成</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・税制優遇、ふるさと納税</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・ファンド・基金組成</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・遺贈・休眠預金の活用</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rowSpan="3">
                  <a:txBody>
                    <a:bodyPr/>
                    <a:lstStyle/>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・高齢化、後継者不足</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・人材の採用・育成、賃金</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・人材確保、大学との連携</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・人材バンク、ジョブネット</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・企業人材・シルバー人材・</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プロボノの活用</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・運営ｺﾝｻﾙﾀﾝﾄ人材の育成</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・女性や</a:t>
                      </a:r>
                      <a:r>
                        <a:rPr kumimoji="1"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者の活躍促進</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rowSpan="3">
                  <a:txBody>
                    <a:bodyPr/>
                    <a:lstStyle/>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・情報ネットワーク構築</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アクセス向上・収集・</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共有・活用・発信</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SNS</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等の活用</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・海外との交流</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・活動の評価付け</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・特区制度の活用</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・ロビー活動</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要望・提言</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432048">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まちづくり・社会</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安心安全のまち、防犯、マナー・モラル</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地域ｺﾐｭﾆﾃｨ、環境・緑化、観光・文化</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432048">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経済・産業</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エネルギー、規制緩和、雇用・就業</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中小・ﾍﾞﾝﾁｬｰ企業支援、</a:t>
                      </a:r>
                      <a:r>
                        <a:rPr kumimoji="1" lang="en-US" altLang="ja-JP" sz="1100" dirty="0" err="1" smtClean="0">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AI</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vMerge="1">
                  <a:txBody>
                    <a:bodyPr/>
                    <a:lstStyle/>
                    <a:p>
                      <a:pPr algn="ctr"/>
                      <a:endParaRPr kumimoji="1" lang="ja-JP" altLang="en-US" sz="110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bl>
          </a:graphicData>
        </a:graphic>
      </p:graphicFrame>
      <p:sp>
        <p:nvSpPr>
          <p:cNvPr id="75" name="テキスト ボックス 74"/>
          <p:cNvSpPr txBox="1"/>
          <p:nvPr/>
        </p:nvSpPr>
        <p:spPr>
          <a:xfrm>
            <a:off x="146675" y="2850313"/>
            <a:ext cx="2632884" cy="27699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：資金・人材・情報の課題例</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167712" y="5021918"/>
            <a:ext cx="8741388" cy="1735159"/>
          </a:xfrm>
          <a:prstGeom prst="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53" name="テキスト ボックス 52"/>
          <p:cNvSpPr txBox="1"/>
          <p:nvPr/>
        </p:nvSpPr>
        <p:spPr>
          <a:xfrm>
            <a:off x="167712" y="4998510"/>
            <a:ext cx="3188123" cy="30777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分科会の運営にかかる留意事項</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4" name="テキスト ボックス 53"/>
          <p:cNvSpPr txBox="1"/>
          <p:nvPr/>
        </p:nvSpPr>
        <p:spPr>
          <a:xfrm>
            <a:off x="269310" y="5231508"/>
            <a:ext cx="8741388" cy="156581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14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◇分科会にはリーダーを置き、原則として</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、リーダー</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の自主的な運営に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ゆだねる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（メンバーの選定、分科会の開催・議題　など</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リーダー</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・メンバーの選任について</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民都・大阪」フィランソロピー会議の承認を得るものと</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◇分科会等の検討状況は、適宜、各リーダー</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報告</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◇リーダー・メンバーの報償費や旅費等は支給しない</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◇分科会は公開に努めるとともに、リーダー・メンバー以外の者も分科会の議論に参画できるよう配慮する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 name="グループ化 2"/>
          <p:cNvGrpSpPr/>
          <p:nvPr/>
        </p:nvGrpSpPr>
        <p:grpSpPr>
          <a:xfrm>
            <a:off x="875233" y="1793758"/>
            <a:ext cx="1962672" cy="1008345"/>
            <a:chOff x="-3486804" y="343923"/>
            <a:chExt cx="2092123" cy="1212869"/>
          </a:xfrm>
        </p:grpSpPr>
        <p:sp>
          <p:nvSpPr>
            <p:cNvPr id="107" name="正方形/長方形 106"/>
            <p:cNvSpPr/>
            <p:nvPr/>
          </p:nvSpPr>
          <p:spPr>
            <a:xfrm>
              <a:off x="-3475918" y="617533"/>
              <a:ext cx="2081237" cy="939259"/>
            </a:xfrm>
            <a:prstGeom prst="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8" name="正方形/長方形 107"/>
            <p:cNvSpPr/>
            <p:nvPr/>
          </p:nvSpPr>
          <p:spPr>
            <a:xfrm>
              <a:off x="-2953237" y="755498"/>
              <a:ext cx="960296" cy="26423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リーダー</a:t>
              </a:r>
            </a:p>
          </p:txBody>
        </p:sp>
        <p:sp>
          <p:nvSpPr>
            <p:cNvPr id="109" name="正方形/長方形 108"/>
            <p:cNvSpPr/>
            <p:nvPr/>
          </p:nvSpPr>
          <p:spPr>
            <a:xfrm>
              <a:off x="-3430989" y="1106554"/>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0" name="正方形/長方形 109"/>
            <p:cNvSpPr/>
            <p:nvPr/>
          </p:nvSpPr>
          <p:spPr>
            <a:xfrm>
              <a:off x="-3080533" y="1096348"/>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1" name="正方形/長方形 110"/>
            <p:cNvSpPr/>
            <p:nvPr/>
          </p:nvSpPr>
          <p:spPr>
            <a:xfrm>
              <a:off x="-1734136" y="1096346"/>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7" name="正方形/長方形 116"/>
            <p:cNvSpPr/>
            <p:nvPr/>
          </p:nvSpPr>
          <p:spPr>
            <a:xfrm>
              <a:off x="-2061765" y="1096347"/>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8" name="テキスト ボックス 117"/>
            <p:cNvSpPr txBox="1"/>
            <p:nvPr/>
          </p:nvSpPr>
          <p:spPr>
            <a:xfrm>
              <a:off x="-3486804" y="343923"/>
              <a:ext cx="2092123" cy="407223"/>
            </a:xfrm>
            <a:prstGeom prst="rect">
              <a:avLst/>
            </a:prstGeom>
            <a:solidFill>
              <a:schemeClr val="tx1"/>
            </a:solidFill>
            <a:ln>
              <a:noFill/>
            </a:ln>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資金</a:t>
              </a: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分科会</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0" name="正方形/長方形 119"/>
            <p:cNvSpPr/>
            <p:nvPr/>
          </p:nvSpPr>
          <p:spPr>
            <a:xfrm>
              <a:off x="-2395619" y="1105651"/>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正方形/長方形 54"/>
            <p:cNvSpPr/>
            <p:nvPr/>
          </p:nvSpPr>
          <p:spPr>
            <a:xfrm>
              <a:off x="-2723535" y="1102530"/>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nvGrpSpPr>
          <p:cNvPr id="7" name="グループ化 6"/>
          <p:cNvGrpSpPr/>
          <p:nvPr/>
        </p:nvGrpSpPr>
        <p:grpSpPr>
          <a:xfrm>
            <a:off x="3478319" y="1761460"/>
            <a:ext cx="2098796" cy="1040642"/>
            <a:chOff x="-3450516" y="1740097"/>
            <a:chExt cx="2092123" cy="1246327"/>
          </a:xfrm>
        </p:grpSpPr>
        <p:sp>
          <p:nvSpPr>
            <p:cNvPr id="77" name="正方形/長方形 76"/>
            <p:cNvSpPr/>
            <p:nvPr/>
          </p:nvSpPr>
          <p:spPr>
            <a:xfrm>
              <a:off x="-3439630" y="2047165"/>
              <a:ext cx="2081237" cy="939259"/>
            </a:xfrm>
            <a:prstGeom prst="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8" name="正方形/長方形 77"/>
            <p:cNvSpPr/>
            <p:nvPr/>
          </p:nvSpPr>
          <p:spPr>
            <a:xfrm>
              <a:off x="-2930974" y="2153268"/>
              <a:ext cx="960296" cy="264229"/>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リーダー</a:t>
              </a:r>
            </a:p>
          </p:txBody>
        </p:sp>
        <p:sp>
          <p:nvSpPr>
            <p:cNvPr id="80" name="正方形/長方形 79"/>
            <p:cNvSpPr/>
            <p:nvPr/>
          </p:nvSpPr>
          <p:spPr>
            <a:xfrm>
              <a:off x="-3394701" y="2536186"/>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1" name="正方形/長方形 80"/>
            <p:cNvSpPr/>
            <p:nvPr/>
          </p:nvSpPr>
          <p:spPr>
            <a:xfrm>
              <a:off x="-3044245" y="2540494"/>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4" name="正方形/長方形 83"/>
            <p:cNvSpPr/>
            <p:nvPr/>
          </p:nvSpPr>
          <p:spPr>
            <a:xfrm>
              <a:off x="-1697848" y="2540492"/>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5" name="正方形/長方形 84"/>
            <p:cNvSpPr/>
            <p:nvPr/>
          </p:nvSpPr>
          <p:spPr>
            <a:xfrm>
              <a:off x="-2025477" y="2540493"/>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6" name="テキスト ボックス 85"/>
            <p:cNvSpPr txBox="1"/>
            <p:nvPr/>
          </p:nvSpPr>
          <p:spPr>
            <a:xfrm>
              <a:off x="-3450516" y="1740097"/>
              <a:ext cx="2092123" cy="405470"/>
            </a:xfrm>
            <a:prstGeom prst="rect">
              <a:avLst/>
            </a:prstGeom>
            <a:solidFill>
              <a:schemeClr val="tx1"/>
            </a:solidFill>
            <a:ln>
              <a:noFill/>
            </a:ln>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人材</a:t>
              </a: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分科会</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正方形/長方形 86"/>
            <p:cNvSpPr/>
            <p:nvPr/>
          </p:nvSpPr>
          <p:spPr>
            <a:xfrm>
              <a:off x="-2359331" y="2535283"/>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8" name="正方形/長方形 127"/>
            <p:cNvSpPr/>
            <p:nvPr/>
          </p:nvSpPr>
          <p:spPr>
            <a:xfrm>
              <a:off x="-2712515" y="2540494"/>
              <a:ext cx="254591" cy="2542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nvGrpSpPr>
          <p:cNvPr id="8" name="グループ化 7"/>
          <p:cNvGrpSpPr/>
          <p:nvPr/>
        </p:nvGrpSpPr>
        <p:grpSpPr>
          <a:xfrm>
            <a:off x="6208788" y="1765821"/>
            <a:ext cx="2016224" cy="1040642"/>
            <a:chOff x="-3298116" y="3155215"/>
            <a:chExt cx="2092123" cy="1246327"/>
          </a:xfrm>
        </p:grpSpPr>
        <p:sp>
          <p:nvSpPr>
            <p:cNvPr id="129" name="正方形/長方形 128"/>
            <p:cNvSpPr/>
            <p:nvPr/>
          </p:nvSpPr>
          <p:spPr>
            <a:xfrm>
              <a:off x="-3287230" y="3462283"/>
              <a:ext cx="2081237" cy="939259"/>
            </a:xfrm>
            <a:prstGeom prst="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0" name="正方形/長方形 129"/>
            <p:cNvSpPr/>
            <p:nvPr/>
          </p:nvSpPr>
          <p:spPr>
            <a:xfrm>
              <a:off x="-2732203" y="3571119"/>
              <a:ext cx="960296" cy="26423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リーダー</a:t>
              </a:r>
            </a:p>
          </p:txBody>
        </p:sp>
        <p:sp>
          <p:nvSpPr>
            <p:cNvPr id="131" name="正方形/長方形 130"/>
            <p:cNvSpPr/>
            <p:nvPr/>
          </p:nvSpPr>
          <p:spPr>
            <a:xfrm>
              <a:off x="-3242301" y="3951304"/>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2" name="正方形/長方形 131"/>
            <p:cNvSpPr/>
            <p:nvPr/>
          </p:nvSpPr>
          <p:spPr>
            <a:xfrm>
              <a:off x="-2891845" y="3955612"/>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3" name="正方形/長方形 132"/>
            <p:cNvSpPr/>
            <p:nvPr/>
          </p:nvSpPr>
          <p:spPr>
            <a:xfrm>
              <a:off x="-1545448" y="3955610"/>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4" name="正方形/長方形 133"/>
            <p:cNvSpPr/>
            <p:nvPr/>
          </p:nvSpPr>
          <p:spPr>
            <a:xfrm>
              <a:off x="-1873077" y="3955611"/>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5" name="テキスト ボックス 134"/>
            <p:cNvSpPr txBox="1"/>
            <p:nvPr/>
          </p:nvSpPr>
          <p:spPr>
            <a:xfrm>
              <a:off x="-3298116" y="3155215"/>
              <a:ext cx="2092123" cy="405470"/>
            </a:xfrm>
            <a:prstGeom prst="rect">
              <a:avLst/>
            </a:prstGeom>
            <a:solidFill>
              <a:schemeClr val="tx1"/>
            </a:solidFill>
            <a:ln>
              <a:noFill/>
            </a:ln>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r>
                <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分科会</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正方形/長方形 135"/>
            <p:cNvSpPr/>
            <p:nvPr/>
          </p:nvSpPr>
          <p:spPr>
            <a:xfrm>
              <a:off x="-2206931" y="3950401"/>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7" name="正方形/長方形 136"/>
            <p:cNvSpPr/>
            <p:nvPr/>
          </p:nvSpPr>
          <p:spPr>
            <a:xfrm>
              <a:off x="-2560115" y="3955612"/>
              <a:ext cx="254591" cy="2542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
        <p:nvSpPr>
          <p:cNvPr id="44" name="正方形/長方形 43"/>
          <p:cNvSpPr/>
          <p:nvPr/>
        </p:nvSpPr>
        <p:spPr>
          <a:xfrm>
            <a:off x="-8046" y="-18561"/>
            <a:ext cx="918210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分科会の構成・運営イメージ</a:t>
            </a:r>
            <a:endPar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316990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251704874"/>
              </p:ext>
            </p:extLst>
          </p:nvPr>
        </p:nvGraphicFramePr>
        <p:xfrm>
          <a:off x="323529" y="620688"/>
          <a:ext cx="8496944" cy="5684520"/>
        </p:xfrm>
        <a:graphic>
          <a:graphicData uri="http://schemas.openxmlformats.org/drawingml/2006/table">
            <a:tbl>
              <a:tblPr firstRow="1" bandRow="1">
                <a:tableStyleId>{5C22544A-7EE6-4342-B048-85BDC9FD1C3A}</a:tableStyleId>
              </a:tblPr>
              <a:tblGrid>
                <a:gridCol w="1148584"/>
                <a:gridCol w="5602215"/>
                <a:gridCol w="1746145"/>
              </a:tblGrid>
              <a:tr h="288032">
                <a:tc>
                  <a:txBody>
                    <a:bodyPr/>
                    <a:lstStyle/>
                    <a:p>
                      <a:endParaRPr kumimoji="1"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内　　容</a:t>
                      </a:r>
                      <a:endParaRPr kumimoji="1"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備考</a:t>
                      </a:r>
                      <a:endPar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75000"/>
                      </a:schemeClr>
                    </a:solidFill>
                  </a:tcPr>
                </a:tc>
              </a:tr>
              <a:tr h="5098480">
                <a:tc>
                  <a:txBody>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第１回</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第９回</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endParaRPr kumimoji="1" lang="en-US" altLang="ja-JP"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「「民都・大阪」フィランソロピー会議準備会」において、</a:t>
                      </a:r>
                      <a:endParaRPr kumimoji="1" lang="en-US" altLang="ja-JP"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年４月から</a:t>
                      </a:r>
                      <a:r>
                        <a:rPr kumimoji="1" lang="en-US" altLang="ja-JP"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年１月にかけて、会議の目的や取組みの流れなど</a:t>
                      </a:r>
                      <a:endParaRPr kumimoji="1" lang="en-US" altLang="ja-JP"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について、議論・検討</a:t>
                      </a:r>
                      <a:endParaRPr kumimoji="1" lang="en-US" altLang="ja-JP"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準備会メンバー</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・認定特定非営利活動法人大阪</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NPO</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センター　金井　宏実代表理事　　</a:t>
                      </a: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・「大阪を変える</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100</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人会議」　施　治安顧問</a:t>
                      </a: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・国立民族学博物館　出口　正之教授</a:t>
                      </a: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・社会福祉法人大阪ボランティア協会　早瀬　昇常務理事</a:t>
                      </a: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・公益財団法人大阪コミュニティ財団　森　清純専務理事　　（五十音順）</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8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8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■準備会での議論･検討経過（</a:t>
                      </a:r>
                      <a:r>
                        <a:rPr kumimoji="1" lang="en-US" altLang="ja-JP" sz="1300" b="1"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300" b="1"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４～</a:t>
                      </a:r>
                      <a:r>
                        <a:rPr kumimoji="1" lang="en-US" altLang="ja-JP" sz="1300" b="1"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30.1</a:t>
                      </a:r>
                      <a:r>
                        <a:rPr kumimoji="1" lang="ja-JP" altLang="en-US" sz="1300" b="1"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b="1"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回：会議の意義･目的等について議論・検討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回：会議の意義･目的等について議論・検討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会議で検討するテーマ、会議の構成等について議論・検討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回：会議で検討するテーマ、会議の構成等について議論・検討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回：会議で検討するテーマ、会議の構成等について議論・検討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⇒（会議の構成）会議・分科会・大会</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⇒（検討テーマ）分科会</a:t>
                      </a:r>
                      <a:r>
                        <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まずは「資金」「人材」「情報」から検討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回：会議、分科会及び大会に関する主な論点について議論・検討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回：会議及び分科会の構成及び取組み内容について議論・検討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回：分科会（構成、検討テーマ、リーダー選定など）について議論・検討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回：会議、都市宣言及び大会に関する主な論点について議論・検討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回：第</a:t>
                      </a:r>
                      <a:r>
                        <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回「民都・大阪」フィランソロピー会議の開催等について議論・検討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2">
                        <a:lumMod val="20000"/>
                        <a:lumOff val="80000"/>
                      </a:schemeClr>
                    </a:solidFill>
                  </a:tcPr>
                </a:tc>
              </a:tr>
            </a:tbl>
          </a:graphicData>
        </a:graphic>
      </p:graphicFrame>
      <p:sp>
        <p:nvSpPr>
          <p:cNvPr id="3" name="スライド番号プレースホルダー 2"/>
          <p:cNvSpPr>
            <a:spLocks noGrp="1"/>
          </p:cNvSpPr>
          <p:nvPr>
            <p:ph type="sldNum" sz="quarter" idx="12"/>
          </p:nvPr>
        </p:nvSpPr>
        <p:spPr>
          <a:xfrm>
            <a:off x="7010400" y="6486602"/>
            <a:ext cx="2133600" cy="365125"/>
          </a:xfrm>
        </p:spPr>
        <p:txBody>
          <a:bodyPr/>
          <a:lstStyle/>
          <a:p>
            <a:fld id="{3A9746A9-59A7-44EB-BB42-FA4B49FD75C9}" type="slidenum">
              <a:rPr kumimoji="1" lang="ja-JP" altLang="en-US" smtClean="0"/>
              <a:t>8</a:t>
            </a:fld>
            <a:endParaRPr kumimoji="1" lang="ja-JP" altLang="en-US"/>
          </a:p>
        </p:txBody>
      </p:sp>
      <p:sp>
        <p:nvSpPr>
          <p:cNvPr id="7" name="正方形/長方形 6"/>
          <p:cNvSpPr/>
          <p:nvPr/>
        </p:nvSpPr>
        <p:spPr>
          <a:xfrm>
            <a:off x="0" y="-1588"/>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検討経過</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大かっこ 7"/>
          <p:cNvSpPr/>
          <p:nvPr/>
        </p:nvSpPr>
        <p:spPr>
          <a:xfrm>
            <a:off x="1619672" y="1988840"/>
            <a:ext cx="5184576" cy="1368152"/>
          </a:xfrm>
          <a:prstGeom prst="bracketPair">
            <a:avLst>
              <a:gd name="adj" fmla="val 790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968262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5"/>
          <p:cNvSpPr>
            <a:spLocks noChangeArrowheads="1"/>
          </p:cNvSpPr>
          <p:nvPr/>
        </p:nvSpPr>
        <p:spPr bwMode="auto">
          <a:xfrm>
            <a:off x="8892480" y="1295165"/>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34" name="Rectangle 6"/>
          <p:cNvSpPr>
            <a:spLocks noChangeArrowheads="1"/>
          </p:cNvSpPr>
          <p:nvPr/>
        </p:nvSpPr>
        <p:spPr bwMode="auto">
          <a:xfrm>
            <a:off x="8892480" y="1458144"/>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114" name="正方形/長方形 113"/>
          <p:cNvSpPr/>
          <p:nvPr/>
        </p:nvSpPr>
        <p:spPr>
          <a:xfrm>
            <a:off x="91704" y="861527"/>
            <a:ext cx="8977502" cy="5400000"/>
          </a:xfrm>
          <a:prstGeom prst="rect">
            <a:avLst/>
          </a:prstGeom>
          <a:no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5" name="角丸四角形 114"/>
          <p:cNvSpPr/>
          <p:nvPr/>
        </p:nvSpPr>
        <p:spPr>
          <a:xfrm>
            <a:off x="251520" y="899623"/>
            <a:ext cx="8724350" cy="5289346"/>
          </a:xfrm>
          <a:prstGeom prst="roundRect">
            <a:avLst>
              <a:gd name="adj" fmla="val 4953"/>
            </a:avLst>
          </a:prstGeom>
          <a:noFill/>
          <a:ln w="190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■フィランソロピーの促進、非営利セクターの活性化</a:t>
            </a:r>
          </a:p>
          <a:p>
            <a:endParaRPr lang="en-US" altLang="ja-JP" sz="1400" b="1"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5" name="Group 30"/>
          <p:cNvGraphicFramePr>
            <a:graphicFrameLocks noGrp="1"/>
          </p:cNvGraphicFramePr>
          <p:nvPr>
            <p:extLst>
              <p:ext uri="{D42A27DB-BD31-4B8C-83A1-F6EECF244321}">
                <p14:modId xmlns:p14="http://schemas.microsoft.com/office/powerpoint/2010/main" val="1164912051"/>
              </p:ext>
            </p:extLst>
          </p:nvPr>
        </p:nvGraphicFramePr>
        <p:xfrm>
          <a:off x="491590" y="3980810"/>
          <a:ext cx="5160530" cy="2120829"/>
        </p:xfrm>
        <a:graphic>
          <a:graphicData uri="http://schemas.openxmlformats.org/drawingml/2006/table">
            <a:tbl>
              <a:tblPr/>
              <a:tblGrid>
                <a:gridCol w="1292141"/>
                <a:gridCol w="3868389"/>
              </a:tblGrid>
              <a:tr h="140059">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smtClean="0">
                          <a:ln>
                            <a:noFill/>
                          </a:ln>
                          <a:solidFill>
                            <a:schemeClr val="bg1"/>
                          </a:solidFill>
                          <a:effectLst/>
                          <a:latin typeface="Meiryo UI"/>
                          <a:ea typeface="Meiryo UI"/>
                          <a:cs typeface="Meiryo UI"/>
                        </a:rPr>
                        <a:t>検討すべき課題</a:t>
                      </a:r>
                      <a:r>
                        <a:rPr kumimoji="0" lang="en-US" altLang="ja-JP" sz="1000" b="1" i="0" u="none" strike="noStrike" cap="none" normalizeH="0" baseline="0" dirty="0" smtClean="0">
                          <a:ln>
                            <a:noFill/>
                          </a:ln>
                          <a:solidFill>
                            <a:schemeClr val="bg1"/>
                          </a:solidFill>
                          <a:effectLst/>
                          <a:latin typeface="Meiryo UI"/>
                          <a:ea typeface="Meiryo UI"/>
                          <a:cs typeface="Meiryo UI"/>
                        </a:rPr>
                        <a:t>(</a:t>
                      </a:r>
                      <a:r>
                        <a:rPr kumimoji="0" lang="ja-JP" altLang="en-US" sz="1000" b="1" i="0" u="none" strike="noStrike" cap="none" normalizeH="0" baseline="0" dirty="0" smtClean="0">
                          <a:ln>
                            <a:noFill/>
                          </a:ln>
                          <a:solidFill>
                            <a:schemeClr val="bg1"/>
                          </a:solidFill>
                          <a:effectLst/>
                          <a:latin typeface="Meiryo UI"/>
                          <a:ea typeface="Meiryo UI"/>
                          <a:cs typeface="Meiryo UI"/>
                        </a:rPr>
                        <a:t>案</a:t>
                      </a:r>
                      <a:r>
                        <a:rPr kumimoji="0" lang="en-US" altLang="ja-JP" sz="1000" b="1" i="0" u="none" strike="noStrike" cap="none" normalizeH="0" baseline="0" dirty="0" smtClean="0">
                          <a:ln>
                            <a:noFill/>
                          </a:ln>
                          <a:solidFill>
                            <a:schemeClr val="bg1"/>
                          </a:solidFill>
                          <a:effectLst/>
                          <a:latin typeface="Meiryo UI"/>
                          <a:ea typeface="Meiryo UI"/>
                          <a:cs typeface="Meiryo UI"/>
                        </a:rPr>
                        <a:t>)</a:t>
                      </a:r>
                      <a:endParaRPr kumimoji="0" lang="ja-JP" altLang="en-US" sz="1000" b="1" i="0" u="none" strike="noStrike" cap="none" normalizeH="0" baseline="0" dirty="0" smtClean="0">
                        <a:ln>
                          <a:noFill/>
                        </a:ln>
                        <a:solidFill>
                          <a:schemeClr val="bg1"/>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558ED5"/>
                    </a:solidFill>
                  </a:tcPr>
                </a:tc>
                <a:tc hMerge="1">
                  <a:txBody>
                    <a:bodyPr/>
                    <a:lstStyle/>
                    <a:p>
                      <a:endParaRPr kumimoji="1" lang="ja-JP" altLang="en-US"/>
                    </a:p>
                  </a:txBody>
                  <a:tcPr/>
                </a:tc>
              </a:tr>
              <a:tr h="3631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D0D0D"/>
                          </a:solidFill>
                          <a:effectLst/>
                          <a:latin typeface="Meiryo UI"/>
                          <a:ea typeface="Meiryo UI"/>
                          <a:cs typeface="Meiryo UI"/>
                        </a:rPr>
                        <a:t>連携強化</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kern="1200" cap="none" normalizeH="0" baseline="0" dirty="0" smtClean="0">
                          <a:ln>
                            <a:noFill/>
                          </a:ln>
                          <a:solidFill>
                            <a:schemeClr val="tx1"/>
                          </a:solidFill>
                          <a:effectLst/>
                          <a:latin typeface="Meiryo UI"/>
                          <a:ea typeface="Meiryo UI"/>
                          <a:cs typeface="Meiryo UI"/>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多様な分野で活動する非営利セクターとそれらを支える中間支援組織や</a:t>
                      </a:r>
                      <a:r>
                        <a:rPr kumimoji="0" lang="ja-JP" altLang="en-US" sz="1000" b="0" i="0" u="none" strike="noStrike" kern="1200" cap="none" normalizeH="0" baseline="0" dirty="0" smtClean="0">
                          <a:ln>
                            <a:noFill/>
                          </a:ln>
                          <a:solidFill>
                            <a:schemeClr val="tx1"/>
                          </a:solidFill>
                          <a:effectLst/>
                          <a:latin typeface="Meiryo UI"/>
                          <a:ea typeface="Meiryo UI"/>
                          <a:cs typeface="Meiryo UI"/>
                        </a:rPr>
                        <a:t>営利セクター・行政・市民・大学等を結ぶ公益活動のプラットフォームを構築</a:t>
                      </a:r>
                      <a:endParaRPr kumimoji="0" lang="ja-JP" altLang="ja-JP" sz="1000" b="0" i="0" u="none" strike="noStrike" kern="1200" cap="none" normalizeH="0" baseline="0" dirty="0" smtClean="0">
                        <a:ln>
                          <a:noFill/>
                        </a:ln>
                        <a:solidFill>
                          <a:schemeClr val="tx1"/>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033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D0D0D"/>
                          </a:solidFill>
                          <a:effectLst/>
                          <a:latin typeface="Meiryo UI"/>
                          <a:ea typeface="Meiryo UI"/>
                          <a:cs typeface="Meiryo UI"/>
                        </a:rPr>
                        <a:t>新たな資金の流れ</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kern="1200" cap="none" normalizeH="0" baseline="0" dirty="0" smtClean="0">
                          <a:ln>
                            <a:noFill/>
                          </a:ln>
                          <a:solidFill>
                            <a:schemeClr val="tx1"/>
                          </a:solidFill>
                          <a:effectLst/>
                          <a:latin typeface="Meiryo UI"/>
                          <a:ea typeface="Meiryo UI"/>
                          <a:cs typeface="Meiryo UI"/>
                        </a:rPr>
                        <a:t>・寄附</a:t>
                      </a:r>
                      <a:r>
                        <a:rPr kumimoji="0" lang="ja-JP" altLang="ja-JP" sz="1000" b="0" i="0" u="none" strike="noStrike" kern="1200" cap="none" normalizeH="0" baseline="0" dirty="0" smtClean="0">
                          <a:ln>
                            <a:noFill/>
                          </a:ln>
                          <a:solidFill>
                            <a:schemeClr val="tx1"/>
                          </a:solidFill>
                          <a:effectLst/>
                          <a:latin typeface="Meiryo UI"/>
                          <a:ea typeface="Meiryo UI"/>
                          <a:cs typeface="Meiryo UI"/>
                        </a:rPr>
                        <a:t>を増やす・</a:t>
                      </a:r>
                      <a:r>
                        <a:rPr kumimoji="0" lang="ja-JP" altLang="en-US" sz="1000" b="0" i="0" u="none" strike="noStrike" kern="1200" cap="none" normalizeH="0" baseline="0" dirty="0" smtClean="0">
                          <a:ln>
                            <a:noFill/>
                          </a:ln>
                          <a:solidFill>
                            <a:schemeClr val="tx1"/>
                          </a:solidFill>
                          <a:effectLst/>
                          <a:latin typeface="Meiryo UI"/>
                          <a:ea typeface="Meiryo UI"/>
                          <a:cs typeface="Meiryo UI"/>
                        </a:rPr>
                        <a:t>寄附</a:t>
                      </a:r>
                      <a:r>
                        <a:rPr kumimoji="0" lang="ja-JP" altLang="ja-JP" sz="1000" b="0" i="0" u="none" strike="noStrike" kern="1200" cap="none" normalizeH="0" baseline="0" dirty="0" smtClean="0">
                          <a:ln>
                            <a:noFill/>
                          </a:ln>
                          <a:solidFill>
                            <a:schemeClr val="tx1"/>
                          </a:solidFill>
                          <a:effectLst/>
                          <a:latin typeface="Meiryo UI"/>
                          <a:ea typeface="Meiryo UI"/>
                          <a:cs typeface="Meiryo UI"/>
                        </a:rPr>
                        <a:t>をつなげる仕組み</a:t>
                      </a:r>
                      <a:r>
                        <a:rPr kumimoji="0" lang="ja-JP" altLang="en-US" sz="1000" b="0" i="0" u="none" strike="noStrike" kern="1200" cap="none" normalizeH="0" baseline="0" dirty="0" smtClean="0">
                          <a:ln>
                            <a:noFill/>
                          </a:ln>
                          <a:solidFill>
                            <a:schemeClr val="tx1"/>
                          </a:solidFill>
                          <a:effectLst/>
                          <a:latin typeface="Meiryo UI"/>
                          <a:ea typeface="Meiryo UI"/>
                          <a:cs typeface="Meiryo UI"/>
                        </a:rPr>
                        <a:t>、</a:t>
                      </a:r>
                      <a:r>
                        <a:rPr kumimoji="0" lang="en-US" altLang="ja-JP" sz="1000" b="0" i="0" u="none" strike="noStrike" kern="1200" cap="none" normalizeH="0" baseline="0" dirty="0" smtClean="0">
                          <a:ln>
                            <a:noFill/>
                          </a:ln>
                          <a:solidFill>
                            <a:schemeClr val="tx1"/>
                          </a:solidFill>
                          <a:effectLst/>
                          <a:latin typeface="Meiryo UI"/>
                          <a:ea typeface="Meiryo UI"/>
                          <a:cs typeface="Meiryo UI"/>
                        </a:rPr>
                        <a:t>SIB</a:t>
                      </a:r>
                      <a:r>
                        <a:rPr kumimoji="0" lang="ja-JP" altLang="en-US" sz="1000" b="0" i="0" u="none" strike="noStrike" kern="1200" cap="none" normalizeH="0" baseline="0" dirty="0" smtClean="0">
                          <a:ln>
                            <a:noFill/>
                          </a:ln>
                          <a:solidFill>
                            <a:schemeClr val="tx1"/>
                          </a:solidFill>
                          <a:effectLst/>
                          <a:latin typeface="Meiryo UI"/>
                          <a:ea typeface="Meiryo UI"/>
                          <a:cs typeface="Meiryo UI"/>
                        </a:rPr>
                        <a:t>など</a:t>
                      </a:r>
                      <a:r>
                        <a:rPr kumimoji="0" lang="ja-JP" altLang="ja-JP" sz="1000" b="0" i="0" u="none" strike="noStrike" kern="1200" cap="none" normalizeH="0" baseline="0" dirty="0" smtClean="0">
                          <a:ln>
                            <a:noFill/>
                          </a:ln>
                          <a:solidFill>
                            <a:schemeClr val="tx1"/>
                          </a:solidFill>
                          <a:effectLst/>
                          <a:latin typeface="Meiryo UI"/>
                          <a:ea typeface="Meiryo UI"/>
                          <a:cs typeface="Meiryo UI"/>
                        </a:rPr>
                        <a:t>新たな民への資金供給手法</a:t>
                      </a:r>
                      <a:r>
                        <a:rPr kumimoji="0" lang="ja-JP" altLang="en-US" sz="1000" b="0" i="0" u="none" strike="noStrike" kern="1200" cap="none" normalizeH="0" baseline="0" dirty="0" smtClean="0">
                          <a:ln>
                            <a:noFill/>
                          </a:ln>
                          <a:solidFill>
                            <a:schemeClr val="tx1"/>
                          </a:solidFill>
                          <a:effectLst/>
                          <a:latin typeface="Meiryo UI"/>
                          <a:ea typeface="Meiryo UI"/>
                          <a:cs typeface="Meiryo UI"/>
                        </a:rPr>
                        <a:t>や</a:t>
                      </a:r>
                      <a:r>
                        <a:rPr kumimoji="0" lang="ja-JP" altLang="ja-JP" sz="1000" b="0" i="0" u="none" strike="noStrike" kern="1200" cap="none" normalizeH="0" baseline="0" dirty="0" smtClean="0">
                          <a:ln>
                            <a:noFill/>
                          </a:ln>
                          <a:solidFill>
                            <a:schemeClr val="tx1"/>
                          </a:solidFill>
                          <a:effectLst/>
                          <a:latin typeface="Meiryo UI"/>
                          <a:ea typeface="Meiryo UI"/>
                          <a:cs typeface="Meiryo UI"/>
                        </a:rPr>
                        <a:t>仕組み</a:t>
                      </a:r>
                      <a:r>
                        <a:rPr kumimoji="0" lang="ja-JP" altLang="en-US" sz="1000" b="0" i="0" u="none" strike="noStrike" kern="1200" cap="none" normalizeH="0" baseline="0" dirty="0" smtClean="0">
                          <a:ln>
                            <a:noFill/>
                          </a:ln>
                          <a:solidFill>
                            <a:schemeClr val="tx1"/>
                          </a:solidFill>
                          <a:effectLst/>
                          <a:latin typeface="Meiryo UI"/>
                          <a:ea typeface="Meiryo UI"/>
                          <a:cs typeface="Meiryo UI"/>
                        </a:rPr>
                        <a:t>を</a:t>
                      </a:r>
                      <a:r>
                        <a:rPr kumimoji="0" lang="ja-JP" altLang="ja-JP" sz="1000" b="0" i="0" u="none" strike="noStrike" kern="1200" cap="none" normalizeH="0" baseline="0" dirty="0" smtClean="0">
                          <a:ln>
                            <a:noFill/>
                          </a:ln>
                          <a:solidFill>
                            <a:schemeClr val="tx1"/>
                          </a:solidFill>
                          <a:effectLst/>
                          <a:latin typeface="Meiryo UI"/>
                          <a:ea typeface="Meiryo UI"/>
                          <a:cs typeface="Meiryo UI"/>
                        </a:rPr>
                        <a:t>構築</a:t>
                      </a:r>
                      <a:endParaRPr kumimoji="0" lang="en-US" altLang="ja-JP" sz="1000" b="0" i="0" u="none" strike="noStrike" kern="1200" cap="none" normalizeH="0" baseline="0" dirty="0" smtClean="0">
                        <a:ln>
                          <a:noFill/>
                        </a:ln>
                        <a:solidFill>
                          <a:schemeClr val="tx1"/>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31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D0D0D"/>
                          </a:solidFill>
                          <a:effectLst/>
                          <a:latin typeface="Meiryo UI"/>
                          <a:ea typeface="Meiryo UI"/>
                          <a:cs typeface="Meiryo UI"/>
                        </a:rPr>
                        <a:t>活動の見える化</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kern="1200" cap="none" normalizeH="0" baseline="0" dirty="0" smtClean="0">
                          <a:ln>
                            <a:noFill/>
                          </a:ln>
                          <a:solidFill>
                            <a:schemeClr val="tx1"/>
                          </a:solidFill>
                          <a:effectLst/>
                          <a:latin typeface="Meiryo UI"/>
                          <a:ea typeface="Meiryo UI"/>
                          <a:cs typeface="Meiryo UI"/>
                        </a:rPr>
                        <a:t>・活動を評価する仕組みを構築し、非営利セクターの活動等を見える化</a:t>
                      </a:r>
                      <a:endParaRPr kumimoji="0" lang="ja-JP" altLang="ja-JP" sz="1000" b="0" i="0" u="none" strike="sngStrike" kern="1200" cap="none" normalizeH="0" baseline="0" dirty="0" smtClean="0">
                        <a:ln>
                          <a:noFill/>
                        </a:ln>
                        <a:solidFill>
                          <a:schemeClr val="tx1"/>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756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D0D0D"/>
                          </a:solidFill>
                          <a:effectLst/>
                          <a:latin typeface="Meiryo UI"/>
                          <a:ea typeface="Meiryo UI"/>
                          <a:cs typeface="Meiryo UI"/>
                        </a:rPr>
                        <a:t>活動の枠の拡大</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a:ea typeface="Meiryo UI"/>
                          <a:cs typeface="Meiryo UI"/>
                        </a:rPr>
                        <a:t>・</a:t>
                      </a:r>
                      <a:r>
                        <a:rPr lang="ja-JP" altLang="en-US" sz="10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民間公益活動の促進に向けた官民連携の促進や規</a:t>
                      </a:r>
                      <a:r>
                        <a:rPr kumimoji="1" lang="ja-JP" altLang="ja-JP" sz="1000" b="0" i="0" u="none" strike="noStrike" cap="none" normalizeH="0" baseline="0" dirty="0" smtClean="0">
                          <a:ln>
                            <a:noFill/>
                          </a:ln>
                          <a:solidFill>
                            <a:schemeClr val="tx1"/>
                          </a:solidFill>
                          <a:effectLst/>
                          <a:latin typeface="Meiryo UI"/>
                          <a:ea typeface="Meiryo UI"/>
                          <a:cs typeface="Meiryo UI"/>
                        </a:rPr>
                        <a:t>制改革の提案</a:t>
                      </a:r>
                      <a:endParaRPr kumimoji="1" lang="en-US" altLang="ja-JP" sz="1000" b="0" i="0" u="none" strike="noStrike" cap="none" normalizeH="0" baseline="0" dirty="0" smtClean="0">
                        <a:ln>
                          <a:noFill/>
                        </a:ln>
                        <a:solidFill>
                          <a:schemeClr val="tx1"/>
                        </a:solidFill>
                        <a:effectLst/>
                        <a:latin typeface="Meiryo UI"/>
                        <a:ea typeface="Meiryo UI"/>
                        <a:cs typeface="Meiryo UI"/>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a:ea typeface="Meiryo UI"/>
                          <a:cs typeface="Meiryo UI"/>
                        </a:rPr>
                        <a:t>・全国組織の大阪支部誘致や公益庁の創設など</a:t>
                      </a:r>
                      <a:endParaRPr kumimoji="1" lang="ja-JP" altLang="ja-JP" sz="1000" b="0" i="0" u="none" strike="noStrike" cap="none" normalizeH="0" baseline="0" dirty="0" smtClean="0">
                        <a:ln>
                          <a:noFill/>
                        </a:ln>
                        <a:solidFill>
                          <a:schemeClr val="tx1"/>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31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D0D0D"/>
                          </a:solidFill>
                          <a:effectLst/>
                          <a:latin typeface="Meiryo UI"/>
                          <a:ea typeface="Meiryo UI"/>
                          <a:cs typeface="Meiryo UI"/>
                        </a:rPr>
                        <a:t>フィランソロピー都市の発信</a:t>
                      </a:r>
                      <a:endParaRPr kumimoji="0" lang="en-US" altLang="ja-JP" sz="1000" b="0" i="0" u="none" strike="noStrike" cap="none" normalizeH="0" baseline="0" dirty="0" smtClean="0">
                        <a:ln>
                          <a:noFill/>
                        </a:ln>
                        <a:solidFill>
                          <a:srgbClr val="0D0D0D"/>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kern="1200" cap="none" normalizeH="0" baseline="0" dirty="0" smtClean="0">
                          <a:ln>
                            <a:noFill/>
                          </a:ln>
                          <a:solidFill>
                            <a:schemeClr val="tx1"/>
                          </a:solidFill>
                          <a:effectLst/>
                          <a:latin typeface="Meiryo UI"/>
                          <a:ea typeface="Meiryo UI"/>
                          <a:cs typeface="Meiryo UI"/>
                        </a:rPr>
                        <a:t>・フィランソロピーの先進都市として世界にむけた発信</a:t>
                      </a:r>
                      <a:endParaRPr kumimoji="1" lang="en-US" altLang="ja-JP" sz="1000" b="1" i="0" u="none" strike="sngStrike" kern="1200" cap="none" normalizeH="0" baseline="0" dirty="0" smtClean="0">
                        <a:ln>
                          <a:noFill/>
                        </a:ln>
                        <a:solidFill>
                          <a:srgbClr val="FF0000"/>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39" name="正方形/長方形 138"/>
          <p:cNvSpPr/>
          <p:nvPr/>
        </p:nvSpPr>
        <p:spPr>
          <a:xfrm>
            <a:off x="5688542" y="4052818"/>
            <a:ext cx="3780002" cy="190240"/>
          </a:xfrm>
          <a:prstGeom prst="rect">
            <a:avLst/>
          </a:prstGeom>
          <a:ln w="3175">
            <a:noFill/>
            <a:prstDash val="sysDot"/>
          </a:ln>
        </p:spPr>
        <p:txBody>
          <a:bodyPr wrap="square" lIns="72000" tIns="18000" rIns="36000" bIns="18000" anchor="t" anchorCtr="0">
            <a:spAutoFit/>
          </a:bodyPr>
          <a:lstStyle/>
          <a:p>
            <a:pPr>
              <a:defRPr/>
            </a:pP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民主導による公益活動のプラットフォームの検討イメージ</a:t>
            </a: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正方形/長方形 146"/>
          <p:cNvSpPr/>
          <p:nvPr/>
        </p:nvSpPr>
        <p:spPr>
          <a:xfrm>
            <a:off x="611560" y="1244506"/>
            <a:ext cx="2232248" cy="2715704"/>
          </a:xfrm>
          <a:prstGeom prst="rect">
            <a:avLst/>
          </a:prstGeom>
          <a:ln w="3175">
            <a:noFill/>
            <a:prstDash val="sysDot"/>
          </a:ln>
        </p:spPr>
        <p:txBody>
          <a:bodyPr wrap="square" lIns="3600" tIns="3600" rIns="3600" bIns="3600" numCol="1" anchor="t" anchorCtr="0">
            <a:spAutoFit/>
          </a:bodyPr>
          <a:lstStyle/>
          <a:p>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市民</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・非営利セクターの役割が世界的にも大きくなり、寄附や社会的投資等を通じて</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社会的課題</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の解決を図る</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フィランソロピーが世界の潮流になりつつある。</a:t>
            </a:r>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の促進に</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より第２の動脈（フィランソロピー・キャピタル）を大阪に取り込み、非営利</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セクターの活性化を通じて、大阪</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フィランソロピーにおける国際的な拠点都市」をめざす</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まずは行政や、多様</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な分野で活動する非営利セクターとそれらを支える中間支援組織、</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、企業</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等が対等の</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立場で様々な</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テーマについて</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議論する「</a:t>
            </a:r>
            <a:r>
              <a:rPr lang="en-US" altLang="ja-JP"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仮称</a:t>
            </a:r>
            <a:r>
              <a:rPr lang="en-US" altLang="ja-JP"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大阪フィランソロピー会議」を設置</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正方形/長方形 126"/>
          <p:cNvSpPr/>
          <p:nvPr/>
        </p:nvSpPr>
        <p:spPr>
          <a:xfrm>
            <a:off x="91704" y="599956"/>
            <a:ext cx="1398033" cy="21250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取組み例</a:t>
            </a:r>
            <a:endPar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5" name="Picture 2" descr="E:\My Documents\My Pictures\ブラ.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5262" y="4276609"/>
            <a:ext cx="2994399" cy="1792434"/>
          </a:xfrm>
          <a:prstGeom prst="rect">
            <a:avLst/>
          </a:prstGeom>
          <a:solidFill>
            <a:srgbClr val="CCECFF"/>
          </a:solidFill>
          <a:ln>
            <a:solidFill>
              <a:schemeClr val="tx1"/>
            </a:solidFill>
          </a:ln>
        </p:spPr>
      </p:pic>
      <p:sp>
        <p:nvSpPr>
          <p:cNvPr id="46" name="スライド番号プレースホルダー 1"/>
          <p:cNvSpPr txBox="1">
            <a:spLocks/>
          </p:cNvSpPr>
          <p:nvPr/>
        </p:nvSpPr>
        <p:spPr bwMode="auto">
          <a:xfrm>
            <a:off x="8373903" y="6502125"/>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9</a:t>
            </a:fld>
            <a:endParaRPr lang="ja-JP" altLang="en-US" sz="1200" dirty="0">
              <a:solidFill>
                <a:prstClr val="black"/>
              </a:solidFill>
            </a:endParaRPr>
          </a:p>
        </p:txBody>
      </p:sp>
      <p:pic>
        <p:nvPicPr>
          <p:cNvPr id="5125" name="Picture 5" descr="E:\My Documents\My Pictures\第２の動脈のイメージ.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6572" y="1233294"/>
            <a:ext cx="5844029" cy="2617200"/>
          </a:xfrm>
          <a:prstGeom prst="rect">
            <a:avLst/>
          </a:prstGeom>
          <a:noFill/>
          <a:extLst>
            <a:ext uri="{909E8E84-426E-40DD-AFC4-6F175D3DCCD1}">
              <a14:hiddenFill xmlns:a14="http://schemas.microsoft.com/office/drawing/2010/main">
                <a:solidFill>
                  <a:srgbClr val="FFFFFF"/>
                </a:solidFill>
              </a14:hiddenFill>
            </a:ext>
          </a:extLst>
        </p:spPr>
      </p:pic>
      <p:sp>
        <p:nvSpPr>
          <p:cNvPr id="47" name="正方形/長方形 46"/>
          <p:cNvSpPr/>
          <p:nvPr/>
        </p:nvSpPr>
        <p:spPr>
          <a:xfrm>
            <a:off x="0" y="-27384"/>
            <a:ext cx="9144001" cy="360040"/>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：副首都ビジョン（</a:t>
            </a:r>
            <a:r>
              <a:rPr lang="en-US" altLang="ja-JP"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H29.3.29</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公表）</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抜粋</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60601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4">
            <a:lumMod val="40000"/>
            <a:lumOff val="6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18325</TotalTime>
  <Words>1020</Words>
  <Application>Microsoft Office PowerPoint</Application>
  <PresentationFormat>画面に合わせる (4:3)</PresentationFormat>
  <Paragraphs>259</Paragraphs>
  <Slides>9</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3</vt:i4>
      </vt:variant>
      <vt:variant>
        <vt:lpstr>スライド タイトル</vt:lpstr>
      </vt:variant>
      <vt:variant>
        <vt:i4>9</vt:i4>
      </vt:variant>
    </vt:vector>
  </HeadingPairs>
  <TitlesOfParts>
    <vt:vector size="21" baseType="lpstr">
      <vt:lpstr>Meiryo UI</vt:lpstr>
      <vt:lpstr>ＭＳ Ｐゴシック</vt:lpstr>
      <vt:lpstr>ＭＳ Ｐ明朝</vt:lpstr>
      <vt:lpstr>Arial</vt:lpstr>
      <vt:lpstr>Calibri</vt:lpstr>
      <vt:lpstr>Century</vt:lpstr>
      <vt:lpstr>Times New Roman</vt:lpstr>
      <vt:lpstr>Verdana</vt:lpstr>
      <vt:lpstr>Wingdings</vt:lpstr>
      <vt:lpstr>Office ​​テーマ</vt:lpstr>
      <vt:lpstr>Eclipse</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大阪市</dc:creator>
  <cp:lastModifiedBy>南　威史</cp:lastModifiedBy>
  <cp:revision>1194</cp:revision>
  <cp:lastPrinted>2018-01-31T02:16:47Z</cp:lastPrinted>
  <dcterms:created xsi:type="dcterms:W3CDTF">2014-08-01T07:03:14Z</dcterms:created>
  <dcterms:modified xsi:type="dcterms:W3CDTF">2018-01-31T02:33:36Z</dcterms:modified>
</cp:coreProperties>
</file>