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3165" autoAdjust="0"/>
  </p:normalViewPr>
  <p:slideViewPr>
    <p:cSldViewPr>
      <p:cViewPr>
        <p:scale>
          <a:sx n="75" d="100"/>
          <a:sy n="75" d="100"/>
        </p:scale>
        <p:origin x="-1770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D0013-E1EB-4688-B42B-BE105FFA25F8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9422F-85E6-44E5-8FA1-2FD3DD510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8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9422F-85E6-44E5-8FA1-2FD3DD51075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97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 Box 610"/>
          <p:cNvSpPr txBox="1">
            <a:spLocks noChangeArrowheads="1"/>
          </p:cNvSpPr>
          <p:nvPr/>
        </p:nvSpPr>
        <p:spPr bwMode="auto">
          <a:xfrm>
            <a:off x="157692" y="474467"/>
            <a:ext cx="6618435" cy="8885857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6" name="Text Box 571"/>
          <p:cNvSpPr txBox="1">
            <a:spLocks noChangeArrowheads="1"/>
          </p:cNvSpPr>
          <p:nvPr/>
        </p:nvSpPr>
        <p:spPr bwMode="auto">
          <a:xfrm>
            <a:off x="336123" y="104098"/>
            <a:ext cx="6267935" cy="576064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effectLst/>
                <a:latin typeface="Century"/>
                <a:ea typeface="HG丸ｺﾞｼｯｸM-PRO"/>
                <a:cs typeface="Times New Roman"/>
              </a:rPr>
              <a:t>第１回「民都・大阪」フィランソロピー会議　配席図</a:t>
            </a:r>
            <a:endParaRPr lang="en-US" altLang="ja-JP" sz="1600" b="1" kern="100" dirty="0" smtClean="0">
              <a:effectLst/>
              <a:latin typeface="Century"/>
              <a:ea typeface="HG丸ｺﾞｼｯｸM-PRO"/>
              <a:cs typeface="Times New Roman"/>
            </a:endParaRPr>
          </a:p>
          <a:p>
            <a:r>
              <a:rPr lang="ja-JP" altLang="en-US" sz="1200" b="1" kern="100" dirty="0" smtClean="0">
                <a:latin typeface="Century"/>
                <a:ea typeface="HG丸ｺﾞｼｯｸM-PRO"/>
                <a:cs typeface="Times New Roman"/>
              </a:rPr>
              <a:t>　　　　　</a:t>
            </a:r>
            <a:endParaRPr lang="en-US" altLang="ja-JP" sz="1200" b="1" kern="100" dirty="0" smtClean="0">
              <a:latin typeface="Century"/>
              <a:ea typeface="HG丸ｺﾞｼｯｸM-PRO"/>
              <a:cs typeface="Times New Roman"/>
            </a:endParaRPr>
          </a:p>
        </p:txBody>
      </p:sp>
      <p:cxnSp>
        <p:nvCxnSpPr>
          <p:cNvPr id="300" name="AutoShape 548"/>
          <p:cNvCxnSpPr>
            <a:cxnSpLocks noChangeShapeType="1"/>
          </p:cNvCxnSpPr>
          <p:nvPr/>
        </p:nvCxnSpPr>
        <p:spPr bwMode="auto">
          <a:xfrm>
            <a:off x="1437069" y="2165820"/>
            <a:ext cx="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1" name="AutoShape 549"/>
          <p:cNvCxnSpPr>
            <a:cxnSpLocks noChangeShapeType="1"/>
          </p:cNvCxnSpPr>
          <p:nvPr/>
        </p:nvCxnSpPr>
        <p:spPr bwMode="auto">
          <a:xfrm>
            <a:off x="1437069" y="2165820"/>
            <a:ext cx="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" name="desk1"/>
          <p:cNvSpPr>
            <a:spLocks noEditPoints="1" noChangeArrowheads="1"/>
          </p:cNvSpPr>
          <p:nvPr/>
        </p:nvSpPr>
        <p:spPr bwMode="auto">
          <a:xfrm>
            <a:off x="1962904" y="6835102"/>
            <a:ext cx="2694443" cy="360000"/>
          </a:xfrm>
          <a:custGeom>
            <a:avLst/>
            <a:gdLst>
              <a:gd name="T0" fmla="*/ 0 w 21600"/>
              <a:gd name="T1" fmla="*/ 0 h 21600"/>
              <a:gd name="T2" fmla="*/ 1342390 w 21600"/>
              <a:gd name="T3" fmla="*/ 0 h 21600"/>
              <a:gd name="T4" fmla="*/ 1342390 w 21600"/>
              <a:gd name="T5" fmla="*/ 363220 h 21600"/>
              <a:gd name="T6" fmla="*/ 0 w 21600"/>
              <a:gd name="T7" fmla="*/ 363220 h 21600"/>
              <a:gd name="T8" fmla="*/ 671195 w 21600"/>
              <a:gd name="T9" fmla="*/ 0 h 21600"/>
              <a:gd name="T10" fmla="*/ 1342390 w 21600"/>
              <a:gd name="T11" fmla="*/ 181610 h 21600"/>
              <a:gd name="T12" fmla="*/ 671195 w 21600"/>
              <a:gd name="T13" fmla="*/ 363220 h 21600"/>
              <a:gd name="T14" fmla="*/ 0 w 21600"/>
              <a:gd name="T15" fmla="*/ 18161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68" name="正方形/長方形 67"/>
          <p:cNvSpPr>
            <a:spLocks noChangeArrowheads="1"/>
          </p:cNvSpPr>
          <p:nvPr/>
        </p:nvSpPr>
        <p:spPr bwMode="auto">
          <a:xfrm>
            <a:off x="5083355" y="5615491"/>
            <a:ext cx="1423453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>
                <a:latin typeface="+mn-ea"/>
                <a:cs typeface="Times New Roman"/>
              </a:rPr>
              <a:t>松井　芳和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副首都推進局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副首都企画推進担当部長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69" name="正方形/長方形 68"/>
          <p:cNvSpPr>
            <a:spLocks noChangeArrowheads="1"/>
          </p:cNvSpPr>
          <p:nvPr/>
        </p:nvSpPr>
        <p:spPr bwMode="auto">
          <a:xfrm>
            <a:off x="5097077" y="6398558"/>
            <a:ext cx="1386168" cy="32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>
                <a:latin typeface="+mn-ea"/>
                <a:cs typeface="Times New Roman"/>
              </a:rPr>
              <a:t>阪田　</a:t>
            </a:r>
            <a:r>
              <a:rPr lang="ja-JP" altLang="en-US" sz="1050" b="1" kern="100" dirty="0" smtClean="0">
                <a:latin typeface="+mn-ea"/>
                <a:cs typeface="Times New Roman"/>
              </a:rPr>
              <a:t> 洋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副首都推進局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副首都企画推進担当部長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34" name="desk1"/>
          <p:cNvSpPr>
            <a:spLocks noEditPoints="1" noChangeArrowheads="1"/>
          </p:cNvSpPr>
          <p:nvPr/>
        </p:nvSpPr>
        <p:spPr bwMode="auto">
          <a:xfrm rot="5400000">
            <a:off x="242003" y="4754591"/>
            <a:ext cx="3801023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93" name="Text Box 610"/>
          <p:cNvSpPr txBox="1">
            <a:spLocks noChangeArrowheads="1"/>
          </p:cNvSpPr>
          <p:nvPr/>
        </p:nvSpPr>
        <p:spPr bwMode="auto">
          <a:xfrm>
            <a:off x="6311549" y="2636891"/>
            <a:ext cx="348115" cy="2592114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/>
                <a:ea typeface="ＭＳ Ｐゴシック"/>
                <a:cs typeface="Times New Roman"/>
              </a:rPr>
              <a:t>随行者／府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/>
                <a:ea typeface="ＭＳ Ｐゴシック"/>
                <a:cs typeface="Times New Roman"/>
              </a:rPr>
              <a:t>市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/>
                <a:ea typeface="ＭＳ Ｐゴシック"/>
                <a:cs typeface="Times New Roman"/>
              </a:rPr>
              <a:t>関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/>
                <a:ea typeface="ＭＳ Ｐゴシック"/>
                <a:cs typeface="Times New Roman"/>
              </a:rPr>
              <a:t>係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/>
                <a:ea typeface="ＭＳ Ｐゴシック"/>
                <a:cs typeface="Times New Roman"/>
              </a:rPr>
              <a:t>者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/>
                <a:ea typeface="ＭＳ Ｐゴシック"/>
                <a:cs typeface="Times New Roman"/>
              </a:rPr>
              <a:t>席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102" name="Text Box 610"/>
          <p:cNvSpPr txBox="1">
            <a:spLocks noChangeArrowheads="1"/>
          </p:cNvSpPr>
          <p:nvPr/>
        </p:nvSpPr>
        <p:spPr bwMode="auto">
          <a:xfrm>
            <a:off x="1907832" y="8061725"/>
            <a:ext cx="2694450" cy="71976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latin typeface="Century"/>
                <a:ea typeface="ＭＳ Ｐゴシック"/>
                <a:cs typeface="Times New Roman"/>
              </a:rPr>
              <a:t>スクリーン</a:t>
            </a:r>
            <a:endParaRPr lang="en-US" altLang="ja-JP" sz="1100" kern="100" dirty="0" smtClean="0"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4947976" y="555491"/>
            <a:ext cx="1721384" cy="347106"/>
          </a:xfrm>
          <a:prstGeom prst="bracketPair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desk1"/>
          <p:cNvSpPr>
            <a:spLocks noEditPoints="1" noChangeArrowheads="1"/>
          </p:cNvSpPr>
          <p:nvPr/>
        </p:nvSpPr>
        <p:spPr bwMode="auto">
          <a:xfrm>
            <a:off x="2996951" y="1971361"/>
            <a:ext cx="720081" cy="360000"/>
          </a:xfrm>
          <a:custGeom>
            <a:avLst/>
            <a:gdLst>
              <a:gd name="T0" fmla="*/ 0 w 21600"/>
              <a:gd name="T1" fmla="*/ 0 h 21600"/>
              <a:gd name="T2" fmla="*/ 1342390 w 21600"/>
              <a:gd name="T3" fmla="*/ 0 h 21600"/>
              <a:gd name="T4" fmla="*/ 1342390 w 21600"/>
              <a:gd name="T5" fmla="*/ 363220 h 21600"/>
              <a:gd name="T6" fmla="*/ 0 w 21600"/>
              <a:gd name="T7" fmla="*/ 363220 h 21600"/>
              <a:gd name="T8" fmla="*/ 671195 w 21600"/>
              <a:gd name="T9" fmla="*/ 0 h 21600"/>
              <a:gd name="T10" fmla="*/ 1342390 w 21600"/>
              <a:gd name="T11" fmla="*/ 181610 h 21600"/>
              <a:gd name="T12" fmla="*/ 671195 w 21600"/>
              <a:gd name="T13" fmla="*/ 363220 h 21600"/>
              <a:gd name="T14" fmla="*/ 0 w 21600"/>
              <a:gd name="T15" fmla="*/ 18161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4" name="desk1"/>
          <p:cNvSpPr>
            <a:spLocks noEditPoints="1" noChangeArrowheads="1"/>
          </p:cNvSpPr>
          <p:nvPr/>
        </p:nvSpPr>
        <p:spPr bwMode="auto">
          <a:xfrm rot="5400000">
            <a:off x="2575045" y="4756381"/>
            <a:ext cx="3804604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97" name="Text Box 560"/>
          <p:cNvSpPr txBox="1">
            <a:spLocks noChangeArrowheads="1"/>
          </p:cNvSpPr>
          <p:nvPr/>
        </p:nvSpPr>
        <p:spPr bwMode="auto">
          <a:xfrm>
            <a:off x="5871816" y="7949571"/>
            <a:ext cx="898855" cy="584801"/>
          </a:xfrm>
          <a:prstGeom prst="rect">
            <a:avLst/>
          </a:prstGeom>
          <a:solidFill>
            <a:srgbClr val="FFFF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+mn-ea"/>
                <a:cs typeface="Times New Roman"/>
              </a:rPr>
              <a:t>関係者・報道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100" kern="100" dirty="0" smtClean="0">
                <a:effectLst/>
                <a:latin typeface="+mn-ea"/>
                <a:cs typeface="Times New Roman"/>
              </a:rPr>
              <a:t>出入口</a:t>
            </a:r>
            <a:endParaRPr lang="ja-JP" sz="1100" kern="100" dirty="0">
              <a:effectLst/>
              <a:latin typeface="+mn-ea"/>
              <a:cs typeface="Times New Roman"/>
            </a:endParaRPr>
          </a:p>
        </p:txBody>
      </p:sp>
      <p:pic>
        <p:nvPicPr>
          <p:cNvPr id="109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239" y="1545375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602" y="1581386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正方形/長方形 110"/>
          <p:cNvSpPr>
            <a:spLocks noChangeArrowheads="1"/>
          </p:cNvSpPr>
          <p:nvPr/>
        </p:nvSpPr>
        <p:spPr bwMode="auto">
          <a:xfrm>
            <a:off x="2249431" y="1175234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久保井　一匡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公益財団法人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小野奨学会　理事長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12" name="正方形/長方形 111"/>
          <p:cNvSpPr>
            <a:spLocks noChangeArrowheads="1"/>
          </p:cNvSpPr>
          <p:nvPr/>
        </p:nvSpPr>
        <p:spPr bwMode="auto">
          <a:xfrm>
            <a:off x="5087126" y="4105134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大槻　文藏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公益財団法人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大槻能楽堂　理事長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pic>
        <p:nvPicPr>
          <p:cNvPr id="11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29185" y="5615999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29186" y="4822134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29877" y="4061541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30741" y="3326426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29186" y="2588453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23400" y="6378304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18901" y="2621666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18901" y="3352326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18900" y="4104782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18899" y="4853694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18899" y="5615999"/>
            <a:ext cx="457271" cy="3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正方形/長方形 130"/>
          <p:cNvSpPr>
            <a:spLocks noChangeArrowheads="1"/>
          </p:cNvSpPr>
          <p:nvPr/>
        </p:nvSpPr>
        <p:spPr bwMode="auto">
          <a:xfrm>
            <a:off x="5089395" y="2621938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池内　啓三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学校法人関西大学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latin typeface="+mn-ea"/>
                <a:cs typeface="Times New Roman"/>
              </a:rPr>
              <a:t>理事長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35" name="正方形/長方形 134"/>
          <p:cNvSpPr>
            <a:spLocks noChangeArrowheads="1"/>
          </p:cNvSpPr>
          <p:nvPr/>
        </p:nvSpPr>
        <p:spPr bwMode="auto">
          <a:xfrm>
            <a:off x="5089396" y="3348701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岩田　敏郎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社会福祉法人聖徳会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latin typeface="+mn-ea"/>
                <a:cs typeface="Times New Roman"/>
              </a:rPr>
              <a:t>理事長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36" name="正方形/長方形 135"/>
          <p:cNvSpPr>
            <a:spLocks noChangeArrowheads="1"/>
          </p:cNvSpPr>
          <p:nvPr/>
        </p:nvSpPr>
        <p:spPr bwMode="auto">
          <a:xfrm>
            <a:off x="5073574" y="4854024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金井　宏実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認定特定非営利活動法人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大阪</a:t>
            </a:r>
            <a:r>
              <a:rPr lang="en-US" altLang="ja-JP" sz="800" kern="100" dirty="0" smtClean="0">
                <a:latin typeface="+mn-ea"/>
                <a:cs typeface="Times New Roman"/>
              </a:rPr>
              <a:t>NPO</a:t>
            </a:r>
            <a:r>
              <a:rPr lang="ja-JP" altLang="en-US" sz="800" kern="100" dirty="0" smtClean="0">
                <a:latin typeface="+mn-ea"/>
                <a:cs typeface="Times New Roman"/>
              </a:rPr>
              <a:t>センター 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代表理事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37" name="正方形/長方形 136"/>
          <p:cNvSpPr>
            <a:spLocks noChangeArrowheads="1"/>
          </p:cNvSpPr>
          <p:nvPr/>
        </p:nvSpPr>
        <p:spPr bwMode="auto">
          <a:xfrm>
            <a:off x="392340" y="3323712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>
                <a:latin typeface="+mn-ea"/>
                <a:cs typeface="Times New Roman"/>
              </a:rPr>
              <a:t>白</a:t>
            </a:r>
            <a:r>
              <a:rPr lang="ja-JP" altLang="en-US" sz="1050" b="1" kern="100" dirty="0" smtClean="0">
                <a:latin typeface="+mn-ea"/>
                <a:cs typeface="Times New Roman"/>
              </a:rPr>
              <a:t>井　智子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特定非営利活動法人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トイボックス 代表理事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38" name="正方形/長方形 137"/>
          <p:cNvSpPr>
            <a:spLocks noChangeArrowheads="1"/>
          </p:cNvSpPr>
          <p:nvPr/>
        </p:nvSpPr>
        <p:spPr bwMode="auto">
          <a:xfrm>
            <a:off x="401424" y="4071376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>
                <a:latin typeface="+mn-ea"/>
                <a:cs typeface="Times New Roman"/>
              </a:rPr>
              <a:t>施</a:t>
            </a:r>
            <a:r>
              <a:rPr lang="ja-JP" altLang="en-US" sz="1050" b="1" kern="100" dirty="0" smtClean="0">
                <a:latin typeface="+mn-ea"/>
                <a:cs typeface="Times New Roman"/>
              </a:rPr>
              <a:t>　　治安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「大阪を変える</a:t>
            </a:r>
            <a:r>
              <a:rPr lang="en-US" altLang="ja-JP" sz="800" kern="100" dirty="0" smtClean="0">
                <a:latin typeface="+mn-ea"/>
                <a:cs typeface="Times New Roman"/>
              </a:rPr>
              <a:t>100</a:t>
            </a:r>
            <a:r>
              <a:rPr lang="ja-JP" altLang="en-US" sz="800" kern="100" dirty="0" smtClean="0">
                <a:latin typeface="+mn-ea"/>
                <a:cs typeface="Times New Roman"/>
              </a:rPr>
              <a:t>人会議」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latin typeface="+mn-ea"/>
                <a:cs typeface="Times New Roman"/>
              </a:rPr>
              <a:t>顧問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45" name="正方形/長方形 144"/>
          <p:cNvSpPr>
            <a:spLocks noChangeArrowheads="1"/>
          </p:cNvSpPr>
          <p:nvPr/>
        </p:nvSpPr>
        <p:spPr bwMode="auto">
          <a:xfrm>
            <a:off x="3539883" y="1175234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出口　正之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smtClean="0">
                <a:latin typeface="+mn-ea"/>
                <a:cs typeface="Times New Roman"/>
              </a:rPr>
              <a:t>国立</a:t>
            </a:r>
            <a:r>
              <a:rPr lang="ja-JP" altLang="en-US" sz="800" kern="100">
                <a:latin typeface="+mn-ea"/>
                <a:cs typeface="Times New Roman"/>
              </a:rPr>
              <a:t>民族</a:t>
            </a:r>
            <a:r>
              <a:rPr lang="ja-JP" altLang="en-US" sz="800" kern="100" smtClean="0">
                <a:latin typeface="+mn-ea"/>
                <a:cs typeface="Times New Roman"/>
              </a:rPr>
              <a:t>学</a:t>
            </a:r>
            <a:r>
              <a:rPr lang="ja-JP" altLang="en-US" sz="800" kern="100" dirty="0" smtClean="0">
                <a:latin typeface="+mn-ea"/>
                <a:cs typeface="Times New Roman"/>
              </a:rPr>
              <a:t>博物館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　教授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46" name="正方形/長方形 145"/>
          <p:cNvSpPr>
            <a:spLocks noChangeArrowheads="1"/>
          </p:cNvSpPr>
          <p:nvPr/>
        </p:nvSpPr>
        <p:spPr bwMode="auto">
          <a:xfrm>
            <a:off x="405378" y="4858491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早瀬　　昇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社会福祉法人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大阪ボランティア協会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常務理事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158" name="正方形/長方形 157"/>
          <p:cNvSpPr>
            <a:spLocks noChangeArrowheads="1"/>
          </p:cNvSpPr>
          <p:nvPr/>
        </p:nvSpPr>
        <p:spPr bwMode="auto">
          <a:xfrm>
            <a:off x="431592" y="5648299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 smtClean="0">
                <a:latin typeface="+mn-ea"/>
                <a:cs typeface="Times New Roman"/>
              </a:rPr>
              <a:t>森　　清純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公益財団法人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大阪コミュニティ財団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専務理事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51" name="正方形/長方形 50"/>
          <p:cNvSpPr>
            <a:spLocks noChangeArrowheads="1"/>
          </p:cNvSpPr>
          <p:nvPr/>
        </p:nvSpPr>
        <p:spPr bwMode="auto">
          <a:xfrm>
            <a:off x="401424" y="2614472"/>
            <a:ext cx="13908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1050" b="1" kern="100" dirty="0">
                <a:latin typeface="+mn-ea"/>
                <a:cs typeface="Times New Roman"/>
              </a:rPr>
              <a:t>清水</a:t>
            </a:r>
            <a:r>
              <a:rPr lang="ja-JP" altLang="en-US" sz="1050" b="1" kern="100" dirty="0" smtClean="0">
                <a:latin typeface="+mn-ea"/>
                <a:cs typeface="Times New Roman"/>
              </a:rPr>
              <a:t>　由洋</a:t>
            </a:r>
            <a:endParaRPr lang="en-US" altLang="ja-JP" sz="1050" b="1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+mn-ea"/>
                <a:cs typeface="Times New Roman"/>
              </a:rPr>
              <a:t>学校法人近畿大学</a:t>
            </a:r>
            <a:endParaRPr lang="en-US" altLang="ja-JP" sz="800" kern="100" dirty="0" smtClean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latin typeface="+mn-ea"/>
                <a:cs typeface="Times New Roman"/>
              </a:rPr>
              <a:t>理事長</a:t>
            </a:r>
            <a:endParaRPr lang="en-US" altLang="ja-JP" sz="800" kern="100" dirty="0">
              <a:latin typeface="+mn-ea"/>
              <a:cs typeface="Times New Roman"/>
            </a:endParaRPr>
          </a:p>
        </p:txBody>
      </p:sp>
      <p:sp>
        <p:nvSpPr>
          <p:cNvPr id="52" name="Text Box 610"/>
          <p:cNvSpPr txBox="1">
            <a:spLocks noChangeArrowheads="1"/>
          </p:cNvSpPr>
          <p:nvPr/>
        </p:nvSpPr>
        <p:spPr bwMode="auto">
          <a:xfrm>
            <a:off x="6311549" y="5234547"/>
            <a:ext cx="348115" cy="1955842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/>
                <a:ea typeface="ＭＳ Ｐゴシック"/>
                <a:cs typeface="Times New Roman"/>
              </a:rPr>
              <a:t>報道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/>
                <a:ea typeface="ＭＳ Ｐゴシック"/>
                <a:cs typeface="Times New Roman"/>
              </a:rPr>
              <a:t>席</a:t>
            </a:r>
            <a:endParaRPr lang="en-US" altLang="ja-JP" sz="1200" kern="100" dirty="0" smtClean="0">
              <a:effectLst/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53" name="Text Box 560"/>
          <p:cNvSpPr txBox="1">
            <a:spLocks noChangeArrowheads="1"/>
          </p:cNvSpPr>
          <p:nvPr/>
        </p:nvSpPr>
        <p:spPr bwMode="auto">
          <a:xfrm>
            <a:off x="6097425" y="1143372"/>
            <a:ext cx="673246" cy="584801"/>
          </a:xfrm>
          <a:prstGeom prst="rect">
            <a:avLst/>
          </a:prstGeom>
          <a:solidFill>
            <a:srgbClr val="FFFFFF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effectLst/>
                <a:latin typeface="+mn-ea"/>
                <a:cs typeface="Times New Roman"/>
              </a:rPr>
              <a:t>関係者</a:t>
            </a:r>
            <a:endParaRPr lang="ja-JP" sz="1100" kern="100" dirty="0">
              <a:effectLst/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100" kern="100" dirty="0" smtClean="0">
                <a:effectLst/>
                <a:latin typeface="+mn-ea"/>
                <a:cs typeface="Times New Roman"/>
              </a:rPr>
              <a:t>出入口</a:t>
            </a:r>
            <a:endParaRPr lang="ja-JP" sz="11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56" name="アーチ 55"/>
          <p:cNvSpPr/>
          <p:nvPr/>
        </p:nvSpPr>
        <p:spPr>
          <a:xfrm rot="203969">
            <a:off x="1970109" y="1973211"/>
            <a:ext cx="2097303" cy="2162711"/>
          </a:xfrm>
          <a:prstGeom prst="blockArc">
            <a:avLst>
              <a:gd name="adj1" fmla="val 10529343"/>
              <a:gd name="adj2" fmla="val 16109441"/>
              <a:gd name="adj3" fmla="val 17145"/>
            </a:avLst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" name="アーチ 56"/>
          <p:cNvSpPr/>
          <p:nvPr/>
        </p:nvSpPr>
        <p:spPr>
          <a:xfrm rot="5400000">
            <a:off x="2629160" y="2076007"/>
            <a:ext cx="2125157" cy="1926327"/>
          </a:xfrm>
          <a:prstGeom prst="blockArc">
            <a:avLst>
              <a:gd name="adj1" fmla="val 10837767"/>
              <a:gd name="adj2" fmla="val 16179325"/>
              <a:gd name="adj3" fmla="val 18610"/>
            </a:avLst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>
            <a:spLocks noChangeArrowheads="1"/>
          </p:cNvSpPr>
          <p:nvPr/>
        </p:nvSpPr>
        <p:spPr bwMode="auto">
          <a:xfrm>
            <a:off x="5056090" y="589934"/>
            <a:ext cx="1516931" cy="3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>
                <a:latin typeface="+mn-ea"/>
                <a:cs typeface="Times New Roman"/>
              </a:rPr>
              <a:t>大阪市役所</a:t>
            </a:r>
            <a:r>
              <a:rPr lang="ja-JP" altLang="en-US" sz="1200" kern="100" dirty="0" smtClean="0">
                <a:latin typeface="+mn-ea"/>
                <a:cs typeface="Times New Roman"/>
              </a:rPr>
              <a:t>５階</a:t>
            </a:r>
            <a:endParaRPr lang="en-US" altLang="ja-JP" sz="1200" kern="100" dirty="0" smtClean="0"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>
                <a:latin typeface="+mn-ea"/>
                <a:cs typeface="Times New Roman"/>
              </a:rPr>
              <a:t>　</a:t>
            </a:r>
            <a:r>
              <a:rPr lang="ja-JP" altLang="en-US" sz="1200" kern="100" dirty="0" smtClean="0">
                <a:latin typeface="+mn-ea"/>
                <a:cs typeface="Times New Roman"/>
              </a:rPr>
              <a:t>特別</a:t>
            </a:r>
            <a:r>
              <a:rPr lang="ja-JP" altLang="en-US" sz="1200" kern="100" dirty="0">
                <a:latin typeface="+mn-ea"/>
                <a:cs typeface="Times New Roman"/>
              </a:rPr>
              <a:t>会議</a:t>
            </a:r>
            <a:r>
              <a:rPr lang="ja-JP" altLang="en-US" sz="1200" kern="100" dirty="0" smtClean="0">
                <a:latin typeface="+mn-ea"/>
                <a:cs typeface="Times New Roman"/>
              </a:rPr>
              <a:t>室</a:t>
            </a:r>
            <a:endParaRPr lang="ja-JP" altLang="ja-JP" sz="1200" kern="100" dirty="0">
              <a:latin typeface="+mn-ea"/>
              <a:cs typeface="Times New Roman"/>
            </a:endParaRPr>
          </a:p>
          <a:p>
            <a:pPr>
              <a:lnSpc>
                <a:spcPts val="1000"/>
              </a:lnSpc>
            </a:pPr>
            <a:endParaRPr lang="en-US" altLang="ja-JP" sz="1050" kern="100" dirty="0" smtClean="0">
              <a:latin typeface="+mn-ea"/>
              <a:cs typeface="Times New Roman"/>
            </a:endParaRPr>
          </a:p>
        </p:txBody>
      </p:sp>
      <p:sp>
        <p:nvSpPr>
          <p:cNvPr id="55" name="Text Box 610"/>
          <p:cNvSpPr txBox="1">
            <a:spLocks noChangeArrowheads="1"/>
          </p:cNvSpPr>
          <p:nvPr/>
        </p:nvSpPr>
        <p:spPr bwMode="auto">
          <a:xfrm>
            <a:off x="2192825" y="7401272"/>
            <a:ext cx="2192002" cy="312515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latin typeface="Century"/>
                <a:ea typeface="ＭＳ Ｐゴシック"/>
                <a:cs typeface="Times New Roman"/>
              </a:rPr>
              <a:t>副首都推進局</a:t>
            </a:r>
            <a:endParaRPr lang="en-US" altLang="ja-JP" sz="1200" kern="100" dirty="0" smtClean="0">
              <a:latin typeface="Century"/>
              <a:ea typeface="ＭＳ Ｐ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31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45</Words>
  <Application>Microsoft Office PowerPoint</Application>
  <PresentationFormat>A4 210 x 297 mm</PresentationFormat>
  <Paragraphs>62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小島　崇史</dc:creator>
  <cp:lastModifiedBy>南　威史</cp:lastModifiedBy>
  <cp:revision>268</cp:revision>
  <cp:lastPrinted>2017-06-19T06:19:55Z</cp:lastPrinted>
  <dcterms:created xsi:type="dcterms:W3CDTF">2016-01-07T08:58:18Z</dcterms:created>
  <dcterms:modified xsi:type="dcterms:W3CDTF">2018-02-06T08:07:29Z</dcterms:modified>
</cp:coreProperties>
</file>