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269" r:id="rId2"/>
    <p:sldId id="275" r:id="rId3"/>
    <p:sldId id="276" r:id="rId4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3165" autoAdjust="0"/>
  </p:normalViewPr>
  <p:slideViewPr>
    <p:cSldViewPr>
      <p:cViewPr varScale="1">
        <p:scale>
          <a:sx n="47" d="100"/>
          <a:sy n="47" d="100"/>
        </p:scale>
        <p:origin x="2394" y="6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D0013-E1EB-4688-B42B-BE105FFA25F8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9422F-85E6-44E5-8FA1-2FD3DD510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5888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9422F-85E6-44E5-8FA1-2FD3DD51075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762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9422F-85E6-44E5-8FA1-2FD3DD51075F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542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9422F-85E6-44E5-8FA1-2FD3DD51075F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188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2019/4/9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 Box 560"/>
          <p:cNvSpPr txBox="1">
            <a:spLocks noChangeArrowheads="1"/>
          </p:cNvSpPr>
          <p:nvPr/>
        </p:nvSpPr>
        <p:spPr bwMode="auto">
          <a:xfrm>
            <a:off x="1519060" y="421487"/>
            <a:ext cx="3902059" cy="584801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400" kern="100" dirty="0" smtClean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議題１　分科会について</a:t>
            </a:r>
            <a:endParaRPr 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</p:txBody>
      </p:sp>
      <p:sp>
        <p:nvSpPr>
          <p:cNvPr id="108" name="Text Box 610"/>
          <p:cNvSpPr txBox="1">
            <a:spLocks noChangeArrowheads="1"/>
          </p:cNvSpPr>
          <p:nvPr/>
        </p:nvSpPr>
        <p:spPr bwMode="auto">
          <a:xfrm>
            <a:off x="195061" y="879025"/>
            <a:ext cx="6618435" cy="8885857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6" name="Text Box 571"/>
          <p:cNvSpPr txBox="1">
            <a:spLocks noChangeArrowheads="1"/>
          </p:cNvSpPr>
          <p:nvPr/>
        </p:nvSpPr>
        <p:spPr bwMode="auto">
          <a:xfrm>
            <a:off x="336123" y="104098"/>
            <a:ext cx="6267935" cy="576064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b="1" kern="100" dirty="0" smtClean="0">
                <a:effectLst/>
                <a:latin typeface="Century"/>
                <a:ea typeface="HG丸ｺﾞｼｯｸM-PRO"/>
                <a:cs typeface="Times New Roman"/>
              </a:rPr>
              <a:t>第４回「民都・大阪」フィランソロピー会議　配席図</a:t>
            </a:r>
            <a:endParaRPr lang="en-US" altLang="ja-JP" sz="1600" b="1" kern="100" dirty="0" smtClean="0">
              <a:effectLst/>
              <a:latin typeface="Century"/>
              <a:ea typeface="HG丸ｺﾞｼｯｸM-PRO"/>
              <a:cs typeface="Times New Roman"/>
            </a:endParaRPr>
          </a:p>
          <a:p>
            <a:r>
              <a:rPr lang="ja-JP" altLang="en-US" sz="1200" b="1" kern="100" dirty="0" smtClean="0">
                <a:latin typeface="Century"/>
                <a:ea typeface="HG丸ｺﾞｼｯｸM-PRO"/>
                <a:cs typeface="Times New Roman"/>
              </a:rPr>
              <a:t>　　　　　</a:t>
            </a:r>
            <a:endParaRPr lang="en-US" altLang="ja-JP" sz="1200" b="1" kern="100" dirty="0" smtClean="0">
              <a:latin typeface="Century"/>
              <a:ea typeface="HG丸ｺﾞｼｯｸM-PRO"/>
              <a:cs typeface="Times New Roman"/>
            </a:endParaRPr>
          </a:p>
        </p:txBody>
      </p:sp>
      <p:cxnSp>
        <p:nvCxnSpPr>
          <p:cNvPr id="300" name="AutoShape 548"/>
          <p:cNvCxnSpPr>
            <a:cxnSpLocks noChangeShapeType="1"/>
          </p:cNvCxnSpPr>
          <p:nvPr/>
        </p:nvCxnSpPr>
        <p:spPr bwMode="auto">
          <a:xfrm>
            <a:off x="1401465" y="2700691"/>
            <a:ext cx="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1" name="AutoShape 549"/>
          <p:cNvCxnSpPr>
            <a:cxnSpLocks noChangeShapeType="1"/>
          </p:cNvCxnSpPr>
          <p:nvPr/>
        </p:nvCxnSpPr>
        <p:spPr bwMode="auto">
          <a:xfrm>
            <a:off x="1401465" y="2700691"/>
            <a:ext cx="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9" name="desk1"/>
          <p:cNvSpPr>
            <a:spLocks noEditPoints="1" noChangeArrowheads="1"/>
          </p:cNvSpPr>
          <p:nvPr/>
        </p:nvSpPr>
        <p:spPr bwMode="auto">
          <a:xfrm>
            <a:off x="1914130" y="7902511"/>
            <a:ext cx="2694443" cy="360000"/>
          </a:xfrm>
          <a:custGeom>
            <a:avLst/>
            <a:gdLst>
              <a:gd name="T0" fmla="*/ 0 w 21600"/>
              <a:gd name="T1" fmla="*/ 0 h 21600"/>
              <a:gd name="T2" fmla="*/ 1342390 w 21600"/>
              <a:gd name="T3" fmla="*/ 0 h 21600"/>
              <a:gd name="T4" fmla="*/ 1342390 w 21600"/>
              <a:gd name="T5" fmla="*/ 363220 h 21600"/>
              <a:gd name="T6" fmla="*/ 0 w 21600"/>
              <a:gd name="T7" fmla="*/ 363220 h 21600"/>
              <a:gd name="T8" fmla="*/ 671195 w 21600"/>
              <a:gd name="T9" fmla="*/ 0 h 21600"/>
              <a:gd name="T10" fmla="*/ 1342390 w 21600"/>
              <a:gd name="T11" fmla="*/ 181610 h 21600"/>
              <a:gd name="T12" fmla="*/ 671195 w 21600"/>
              <a:gd name="T13" fmla="*/ 363220 h 21600"/>
              <a:gd name="T14" fmla="*/ 0 w 21600"/>
              <a:gd name="T15" fmla="*/ 18161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68" name="正方形/長方形 67"/>
          <p:cNvSpPr>
            <a:spLocks noChangeArrowheads="1"/>
          </p:cNvSpPr>
          <p:nvPr/>
        </p:nvSpPr>
        <p:spPr bwMode="auto">
          <a:xfrm>
            <a:off x="5069200" y="4053824"/>
            <a:ext cx="1423453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松井　芳和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副首都推進局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副首都企画推進担当部長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69" name="正方形/長方形 68"/>
          <p:cNvSpPr>
            <a:spLocks noChangeArrowheads="1"/>
          </p:cNvSpPr>
          <p:nvPr/>
        </p:nvSpPr>
        <p:spPr bwMode="auto">
          <a:xfrm>
            <a:off x="5055835" y="4587488"/>
            <a:ext cx="1386168" cy="32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阪田　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 洋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副首都推進局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副首都企画推進担当部長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4" name="desk1"/>
          <p:cNvSpPr>
            <a:spLocks noEditPoints="1" noChangeArrowheads="1"/>
          </p:cNvSpPr>
          <p:nvPr/>
        </p:nvSpPr>
        <p:spPr bwMode="auto">
          <a:xfrm rot="5400000">
            <a:off x="-269674" y="5345929"/>
            <a:ext cx="4753169" cy="360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93" name="Text Box 610"/>
          <p:cNvSpPr txBox="1">
            <a:spLocks noChangeArrowheads="1"/>
          </p:cNvSpPr>
          <p:nvPr/>
        </p:nvSpPr>
        <p:spPr bwMode="auto">
          <a:xfrm>
            <a:off x="6300522" y="5078335"/>
            <a:ext cx="348115" cy="2592114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随行者／府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市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関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係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者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200" kern="100" dirty="0" smtClean="0">
                <a:effectLst/>
                <a:latin typeface="Century"/>
                <a:ea typeface="ＭＳ Ｐゴシック"/>
                <a:cs typeface="Times New Roman"/>
              </a:rPr>
              <a:t>席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102" name="Text Box 610"/>
          <p:cNvSpPr txBox="1">
            <a:spLocks noChangeArrowheads="1"/>
          </p:cNvSpPr>
          <p:nvPr/>
        </p:nvSpPr>
        <p:spPr bwMode="auto">
          <a:xfrm>
            <a:off x="1873731" y="9197170"/>
            <a:ext cx="2801579" cy="49545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endParaRPr lang="en-US" altLang="ja-JP" sz="1200" kern="100" dirty="0" smtClean="0"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100" kern="100" smtClean="0">
                <a:latin typeface="Century"/>
                <a:ea typeface="ＭＳ Ｐゴシック"/>
                <a:cs typeface="Times New Roman"/>
              </a:rPr>
              <a:t>スクリーン</a:t>
            </a:r>
            <a:endParaRPr lang="en-US" altLang="ja-JP" sz="1100" kern="100" dirty="0" smtClean="0"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3" name="大かっこ 2"/>
          <p:cNvSpPr/>
          <p:nvPr/>
        </p:nvSpPr>
        <p:spPr>
          <a:xfrm>
            <a:off x="4912372" y="1090362"/>
            <a:ext cx="1721384" cy="347106"/>
          </a:xfrm>
          <a:prstGeom prst="bracketPair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2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72580" y="6426511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desk1"/>
          <p:cNvSpPr>
            <a:spLocks noEditPoints="1" noChangeArrowheads="1"/>
          </p:cNvSpPr>
          <p:nvPr/>
        </p:nvSpPr>
        <p:spPr bwMode="auto">
          <a:xfrm>
            <a:off x="2480919" y="2505966"/>
            <a:ext cx="1488541" cy="360000"/>
          </a:xfrm>
          <a:custGeom>
            <a:avLst/>
            <a:gdLst>
              <a:gd name="T0" fmla="*/ 0 w 21600"/>
              <a:gd name="T1" fmla="*/ 0 h 21600"/>
              <a:gd name="T2" fmla="*/ 1342390 w 21600"/>
              <a:gd name="T3" fmla="*/ 0 h 21600"/>
              <a:gd name="T4" fmla="*/ 1342390 w 21600"/>
              <a:gd name="T5" fmla="*/ 363220 h 21600"/>
              <a:gd name="T6" fmla="*/ 0 w 21600"/>
              <a:gd name="T7" fmla="*/ 363220 h 21600"/>
              <a:gd name="T8" fmla="*/ 671195 w 21600"/>
              <a:gd name="T9" fmla="*/ 0 h 21600"/>
              <a:gd name="T10" fmla="*/ 1342390 w 21600"/>
              <a:gd name="T11" fmla="*/ 181610 h 21600"/>
              <a:gd name="T12" fmla="*/ 671195 w 21600"/>
              <a:gd name="T13" fmla="*/ 363220 h 21600"/>
              <a:gd name="T14" fmla="*/ 0 w 21600"/>
              <a:gd name="T15" fmla="*/ 18161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104" name="desk1"/>
          <p:cNvSpPr>
            <a:spLocks noEditPoints="1" noChangeArrowheads="1"/>
          </p:cNvSpPr>
          <p:nvPr/>
        </p:nvSpPr>
        <p:spPr bwMode="auto">
          <a:xfrm rot="5400000">
            <a:off x="2029721" y="5310489"/>
            <a:ext cx="4824043" cy="360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97" name="Text Box 560"/>
          <p:cNvSpPr txBox="1">
            <a:spLocks noChangeArrowheads="1"/>
          </p:cNvSpPr>
          <p:nvPr/>
        </p:nvSpPr>
        <p:spPr bwMode="auto">
          <a:xfrm>
            <a:off x="5836212" y="8484442"/>
            <a:ext cx="898855" cy="5848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 smtClean="0">
                <a:effectLst/>
                <a:latin typeface="+mn-ea"/>
                <a:cs typeface="Times New Roman"/>
              </a:rPr>
              <a:t>関係者・報道</a:t>
            </a:r>
            <a:endParaRPr lang="ja-JP" sz="1100" kern="100" dirty="0">
              <a:effectLst/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100" kern="100" dirty="0" smtClean="0">
                <a:effectLst/>
                <a:latin typeface="+mn-ea"/>
                <a:cs typeface="Times New Roman"/>
              </a:rPr>
              <a:t>出入口</a:t>
            </a:r>
            <a:endParaRPr lang="ja-JP" sz="1100" kern="100" dirty="0">
              <a:effectLst/>
              <a:latin typeface="+mn-ea"/>
              <a:cs typeface="Times New Roman"/>
            </a:endParaRPr>
          </a:p>
        </p:txBody>
      </p:sp>
      <p:pic>
        <p:nvPicPr>
          <p:cNvPr id="109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635" y="2080246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093" y="2086584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" name="正方形/長方形 111"/>
          <p:cNvSpPr>
            <a:spLocks noChangeArrowheads="1"/>
          </p:cNvSpPr>
          <p:nvPr/>
        </p:nvSpPr>
        <p:spPr bwMode="auto">
          <a:xfrm>
            <a:off x="5038841" y="3570202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大槻　文藏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大槻能楽堂　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pic>
        <p:nvPicPr>
          <p:cNvPr id="114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93581" y="5559130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70925" y="4981197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83479" y="4418340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77652" y="3794468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77008" y="3280719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46146" y="5041253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13300" y="3032388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28949" y="3529578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46147" y="4002502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35084" y="4544569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1" name="正方形/長方形 130"/>
          <p:cNvSpPr>
            <a:spLocks noChangeArrowheads="1"/>
          </p:cNvSpPr>
          <p:nvPr/>
        </p:nvSpPr>
        <p:spPr bwMode="auto">
          <a:xfrm>
            <a:off x="2286911" y="1717455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池内　啓三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学校法人関西大学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>
                <a:latin typeface="+mn-ea"/>
                <a:cs typeface="Times New Roman"/>
              </a:rPr>
              <a:t>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6" name="正方形/長方形 135"/>
          <p:cNvSpPr>
            <a:spLocks noChangeArrowheads="1"/>
          </p:cNvSpPr>
          <p:nvPr/>
        </p:nvSpPr>
        <p:spPr bwMode="auto">
          <a:xfrm>
            <a:off x="5032881" y="3031276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金井　宏実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認定特定非営利活動法人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大阪</a:t>
            </a:r>
            <a:r>
              <a:rPr lang="en-US" altLang="ja-JP" sz="800" kern="100" dirty="0" smtClean="0">
                <a:latin typeface="+mn-ea"/>
                <a:cs typeface="Times New Roman"/>
              </a:rPr>
              <a:t>NPO</a:t>
            </a:r>
            <a:r>
              <a:rPr lang="ja-JP" altLang="en-US" sz="800" kern="100" dirty="0" smtClean="0">
                <a:latin typeface="+mn-ea"/>
                <a:cs typeface="Times New Roman"/>
              </a:rPr>
              <a:t>センター 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代表理事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7" name="正方形/長方形 136"/>
          <p:cNvSpPr>
            <a:spLocks noChangeArrowheads="1"/>
          </p:cNvSpPr>
          <p:nvPr/>
        </p:nvSpPr>
        <p:spPr bwMode="auto">
          <a:xfrm>
            <a:off x="522336" y="3927948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白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井　智子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特定非営利活動法人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トイボックス 代表理事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8" name="正方形/長方形 137"/>
          <p:cNvSpPr>
            <a:spLocks noChangeArrowheads="1"/>
          </p:cNvSpPr>
          <p:nvPr/>
        </p:nvSpPr>
        <p:spPr bwMode="auto">
          <a:xfrm>
            <a:off x="492955" y="6228479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施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　　治安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「大阪を変える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en-US" altLang="ja-JP" sz="800" kern="100" dirty="0" smtClean="0">
                <a:latin typeface="+mn-ea"/>
                <a:cs typeface="Times New Roman"/>
              </a:rPr>
              <a:t>100</a:t>
            </a:r>
            <a:r>
              <a:rPr lang="ja-JP" altLang="en-US" sz="800" kern="100" dirty="0" smtClean="0">
                <a:latin typeface="+mn-ea"/>
                <a:cs typeface="Times New Roman"/>
              </a:rPr>
              <a:t>人会議」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>
                <a:latin typeface="+mn-ea"/>
                <a:cs typeface="Times New Roman"/>
              </a:rPr>
              <a:t>顧問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45" name="正方形/長方形 144"/>
          <p:cNvSpPr>
            <a:spLocks noChangeArrowheads="1"/>
          </p:cNvSpPr>
          <p:nvPr/>
        </p:nvSpPr>
        <p:spPr bwMode="auto">
          <a:xfrm>
            <a:off x="3504279" y="1710105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出口　正之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smtClean="0">
                <a:latin typeface="+mn-ea"/>
                <a:cs typeface="Times New Roman"/>
              </a:rPr>
              <a:t>国立</a:t>
            </a:r>
            <a:r>
              <a:rPr lang="ja-JP" altLang="en-US" sz="800" kern="100">
                <a:latin typeface="+mn-ea"/>
                <a:cs typeface="Times New Roman"/>
              </a:rPr>
              <a:t>民族</a:t>
            </a:r>
            <a:r>
              <a:rPr lang="ja-JP" altLang="en-US" sz="800" kern="100" smtClean="0">
                <a:latin typeface="+mn-ea"/>
                <a:cs typeface="Times New Roman"/>
              </a:rPr>
              <a:t>学</a:t>
            </a:r>
            <a:r>
              <a:rPr lang="ja-JP" altLang="en-US" sz="800" kern="100" dirty="0" smtClean="0">
                <a:latin typeface="+mn-ea"/>
                <a:cs typeface="Times New Roman"/>
              </a:rPr>
              <a:t>博物館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　教授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47" name="正方形/長方形 146"/>
          <p:cNvSpPr>
            <a:spLocks noChangeArrowheads="1"/>
          </p:cNvSpPr>
          <p:nvPr/>
        </p:nvSpPr>
        <p:spPr bwMode="auto">
          <a:xfrm>
            <a:off x="505061" y="4433937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藤田　　清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藤田美術館　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58" name="正方形/長方形 157"/>
          <p:cNvSpPr>
            <a:spLocks noChangeArrowheads="1"/>
          </p:cNvSpPr>
          <p:nvPr/>
        </p:nvSpPr>
        <p:spPr bwMode="auto">
          <a:xfrm>
            <a:off x="487837" y="5594925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森　　清純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大阪コミュニティ財団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専務理事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52" name="Text Box 610"/>
          <p:cNvSpPr txBox="1">
            <a:spLocks noChangeArrowheads="1"/>
          </p:cNvSpPr>
          <p:nvPr/>
        </p:nvSpPr>
        <p:spPr bwMode="auto">
          <a:xfrm>
            <a:off x="6300524" y="3129023"/>
            <a:ext cx="348115" cy="1955842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報道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200" kern="100" dirty="0" smtClean="0">
                <a:effectLst/>
                <a:latin typeface="Century"/>
                <a:ea typeface="ＭＳ Ｐゴシック"/>
                <a:cs typeface="Times New Roman"/>
              </a:rPr>
              <a:t>席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53" name="Text Box 560"/>
          <p:cNvSpPr txBox="1">
            <a:spLocks noChangeArrowheads="1"/>
          </p:cNvSpPr>
          <p:nvPr/>
        </p:nvSpPr>
        <p:spPr bwMode="auto">
          <a:xfrm>
            <a:off x="6061821" y="1678243"/>
            <a:ext cx="673246" cy="5848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 smtClean="0">
                <a:effectLst/>
                <a:latin typeface="+mn-ea"/>
                <a:cs typeface="Times New Roman"/>
              </a:rPr>
              <a:t>関係者</a:t>
            </a:r>
            <a:endParaRPr lang="ja-JP" sz="1100" kern="100" dirty="0">
              <a:effectLst/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100" kern="100" dirty="0" smtClean="0">
                <a:effectLst/>
                <a:latin typeface="+mn-ea"/>
                <a:cs typeface="Times New Roman"/>
              </a:rPr>
              <a:t>出入口</a:t>
            </a:r>
            <a:endParaRPr lang="ja-JP" sz="1100" kern="100" dirty="0">
              <a:effectLst/>
              <a:latin typeface="+mn-ea"/>
              <a:cs typeface="Times New Roman"/>
            </a:endParaRPr>
          </a:p>
        </p:txBody>
      </p:sp>
      <p:sp>
        <p:nvSpPr>
          <p:cNvPr id="2" name="アーチ 1"/>
          <p:cNvSpPr/>
          <p:nvPr/>
        </p:nvSpPr>
        <p:spPr>
          <a:xfrm rot="21332789">
            <a:off x="1927592" y="2518351"/>
            <a:ext cx="1178673" cy="1305893"/>
          </a:xfrm>
          <a:prstGeom prst="blockArc">
            <a:avLst>
              <a:gd name="adj1" fmla="val 11090627"/>
              <a:gd name="adj2" fmla="val 16463956"/>
              <a:gd name="adj3" fmla="val 30464"/>
            </a:avLst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8" name="正方形/長方形 57"/>
          <p:cNvSpPr>
            <a:spLocks noChangeArrowheads="1"/>
          </p:cNvSpPr>
          <p:nvPr/>
        </p:nvSpPr>
        <p:spPr bwMode="auto">
          <a:xfrm>
            <a:off x="5020486" y="1124805"/>
            <a:ext cx="15169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>
                <a:latin typeface="+mn-ea"/>
                <a:cs typeface="Times New Roman"/>
              </a:rPr>
              <a:t>大阪市役所</a:t>
            </a:r>
            <a:r>
              <a:rPr lang="ja-JP" altLang="en-US" sz="1200" kern="100" dirty="0" smtClean="0">
                <a:latin typeface="+mn-ea"/>
                <a:cs typeface="Times New Roman"/>
              </a:rPr>
              <a:t>５階</a:t>
            </a:r>
            <a:endParaRPr lang="en-US" altLang="ja-JP" sz="1200" kern="100" dirty="0" smtClean="0"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>
                <a:latin typeface="+mn-ea"/>
                <a:cs typeface="Times New Roman"/>
              </a:rPr>
              <a:t>　</a:t>
            </a:r>
            <a:r>
              <a:rPr lang="ja-JP" altLang="en-US" sz="1200" kern="100" dirty="0" smtClean="0">
                <a:latin typeface="+mn-ea"/>
                <a:cs typeface="Times New Roman"/>
              </a:rPr>
              <a:t>特別</a:t>
            </a:r>
            <a:r>
              <a:rPr lang="ja-JP" altLang="en-US" sz="1200" kern="100" dirty="0">
                <a:latin typeface="+mn-ea"/>
                <a:cs typeface="Times New Roman"/>
              </a:rPr>
              <a:t>会議</a:t>
            </a:r>
            <a:r>
              <a:rPr lang="ja-JP" altLang="en-US" sz="1200" kern="100" dirty="0" smtClean="0">
                <a:latin typeface="+mn-ea"/>
                <a:cs typeface="Times New Roman"/>
              </a:rPr>
              <a:t>室</a:t>
            </a:r>
            <a:endParaRPr lang="ja-JP" altLang="ja-JP" sz="1200" kern="100" dirty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endParaRPr lang="en-US" altLang="ja-JP" sz="1050" kern="100" dirty="0" smtClean="0">
              <a:latin typeface="+mn-ea"/>
              <a:cs typeface="Times New Roman"/>
            </a:endParaRPr>
          </a:p>
        </p:txBody>
      </p:sp>
      <p:sp>
        <p:nvSpPr>
          <p:cNvPr id="55" name="Text Box 610"/>
          <p:cNvSpPr txBox="1">
            <a:spLocks noChangeArrowheads="1"/>
          </p:cNvSpPr>
          <p:nvPr/>
        </p:nvSpPr>
        <p:spPr bwMode="auto">
          <a:xfrm>
            <a:off x="2129188" y="8680914"/>
            <a:ext cx="2192002" cy="312515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latin typeface="Century"/>
                <a:ea typeface="ＭＳ Ｐゴシック"/>
                <a:cs typeface="Times New Roman"/>
              </a:rPr>
              <a:t>副首都推進局</a:t>
            </a:r>
            <a:endParaRPr lang="en-US" altLang="ja-JP" sz="1200" kern="100" dirty="0" smtClean="0"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59" name="アーチ 58"/>
          <p:cNvSpPr/>
          <p:nvPr/>
        </p:nvSpPr>
        <p:spPr>
          <a:xfrm rot="5125391">
            <a:off x="3386579" y="2446972"/>
            <a:ext cx="1178673" cy="1305893"/>
          </a:xfrm>
          <a:prstGeom prst="blockArc">
            <a:avLst>
              <a:gd name="adj1" fmla="val 11090627"/>
              <a:gd name="adj2" fmla="val 16463956"/>
              <a:gd name="adj3" fmla="val 30464"/>
            </a:avLst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6" name="角丸四角形 55"/>
          <p:cNvSpPr/>
          <p:nvPr/>
        </p:nvSpPr>
        <p:spPr>
          <a:xfrm rot="16200000">
            <a:off x="672772" y="8115229"/>
            <a:ext cx="732428" cy="1408292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報道機関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取材スペース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200" dirty="0">
                <a:solidFill>
                  <a:sysClr val="windowText" lastClr="000000"/>
                </a:solidFill>
              </a:rPr>
              <a:t>（</a:t>
            </a:r>
            <a:r>
              <a:rPr kumimoji="1" lang="ja-JP" altLang="en-US" sz="1200" dirty="0" smtClean="0">
                <a:solidFill>
                  <a:sysClr val="windowText" lastClr="000000"/>
                </a:solidFill>
              </a:rPr>
              <a:t>カメラ位置</a:t>
            </a:r>
            <a:r>
              <a:rPr lang="ja-JP" altLang="en-US" sz="1200" dirty="0">
                <a:solidFill>
                  <a:sysClr val="windowText" lastClr="000000"/>
                </a:solidFill>
              </a:rPr>
              <a:t>）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57" name="正方形/長方形 56"/>
          <p:cNvSpPr>
            <a:spLocks noChangeArrowheads="1"/>
          </p:cNvSpPr>
          <p:nvPr/>
        </p:nvSpPr>
        <p:spPr bwMode="auto">
          <a:xfrm>
            <a:off x="5079088" y="5488342"/>
            <a:ext cx="937845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佐々木　利廣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京都産業大学教授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61" name="正方形/長方形 60"/>
          <p:cNvSpPr>
            <a:spLocks noChangeArrowheads="1"/>
          </p:cNvSpPr>
          <p:nvPr/>
        </p:nvSpPr>
        <p:spPr bwMode="auto">
          <a:xfrm>
            <a:off x="5074026" y="5031968"/>
            <a:ext cx="1041899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大杉　卓三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京都産業大学准教授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62" name="正方形/長方形 61"/>
          <p:cNvSpPr>
            <a:spLocks noChangeArrowheads="1"/>
          </p:cNvSpPr>
          <p:nvPr/>
        </p:nvSpPr>
        <p:spPr bwMode="auto">
          <a:xfrm>
            <a:off x="5096149" y="6001540"/>
            <a:ext cx="940228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中野　秀男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帝塚山学院大学　　　　特任教授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64" name="正方形/長方形 63"/>
          <p:cNvSpPr>
            <a:spLocks noChangeArrowheads="1"/>
          </p:cNvSpPr>
          <p:nvPr/>
        </p:nvSpPr>
        <p:spPr bwMode="auto">
          <a:xfrm>
            <a:off x="487838" y="5020242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堀井　良殷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関西・大阪２１世紀協会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65" name="正方形/長方形 64"/>
          <p:cNvSpPr>
            <a:spLocks noChangeArrowheads="1"/>
          </p:cNvSpPr>
          <p:nvPr/>
        </p:nvSpPr>
        <p:spPr bwMode="auto">
          <a:xfrm>
            <a:off x="511958" y="3391729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高　　亜希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認定特定非営利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活動法人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ノーベル　代表理事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endParaRPr lang="en-US" altLang="ja-JP" sz="800" kern="100" dirty="0">
              <a:latin typeface="+mn-ea"/>
              <a:cs typeface="Times New Roman"/>
            </a:endParaRPr>
          </a:p>
        </p:txBody>
      </p:sp>
      <p:pic>
        <p:nvPicPr>
          <p:cNvPr id="66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83210" y="6138063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41627" y="5491508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正方形/長方形 69"/>
          <p:cNvSpPr>
            <a:spLocks noChangeArrowheads="1"/>
          </p:cNvSpPr>
          <p:nvPr/>
        </p:nvSpPr>
        <p:spPr bwMode="auto">
          <a:xfrm>
            <a:off x="5044270" y="6987653"/>
            <a:ext cx="1029472" cy="43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　</a:t>
            </a:r>
            <a:endParaRPr lang="en-US" altLang="ja-JP" sz="1050" b="1" kern="100" dirty="0" smtClean="0">
              <a:latin typeface="+mn-ea"/>
              <a:cs typeface="Times New Roman"/>
            </a:endParaRPr>
          </a:p>
        </p:txBody>
      </p:sp>
      <p:pic>
        <p:nvPicPr>
          <p:cNvPr id="73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65771" y="5948779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正方形/長方形 76"/>
          <p:cNvSpPr>
            <a:spLocks noChangeArrowheads="1"/>
          </p:cNvSpPr>
          <p:nvPr/>
        </p:nvSpPr>
        <p:spPr bwMode="auto">
          <a:xfrm>
            <a:off x="5096149" y="6496679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辻　由起子　　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大阪府子ども家庭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>
                <a:latin typeface="+mn-ea"/>
                <a:cs typeface="Times New Roman"/>
              </a:rPr>
              <a:t>サポータ</a:t>
            </a:r>
            <a:r>
              <a:rPr lang="ja-JP" altLang="en-US" sz="800" kern="100" dirty="0" smtClean="0">
                <a:latin typeface="+mn-ea"/>
                <a:cs typeface="Times New Roman"/>
              </a:rPr>
              <a:t>ー</a:t>
            </a:r>
            <a:endParaRPr lang="en-US" altLang="ja-JP" sz="800" kern="100" dirty="0" smtClean="0">
              <a:latin typeface="+mn-ea"/>
              <a:cs typeface="Times New Roman"/>
            </a:endParaRPr>
          </a:p>
        </p:txBody>
      </p:sp>
      <p:sp>
        <p:nvSpPr>
          <p:cNvPr id="78" name="正方形/長方形 77"/>
          <p:cNvSpPr>
            <a:spLocks noChangeArrowheads="1"/>
          </p:cNvSpPr>
          <p:nvPr/>
        </p:nvSpPr>
        <p:spPr bwMode="auto">
          <a:xfrm>
            <a:off x="5076659" y="6920606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中川　悠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en-US" altLang="ja-JP" sz="800" kern="100" dirty="0" smtClean="0">
                <a:latin typeface="+mn-ea"/>
                <a:cs typeface="Times New Roman"/>
              </a:rPr>
              <a:t>NPO</a:t>
            </a:r>
            <a:r>
              <a:rPr lang="ja-JP" altLang="en-US" sz="800" kern="100" dirty="0" smtClean="0">
                <a:latin typeface="+mn-ea"/>
                <a:cs typeface="Times New Roman"/>
              </a:rPr>
              <a:t>法人チュラキューブ</a:t>
            </a:r>
            <a:r>
              <a:rPr lang="en-US" altLang="ja-JP" sz="800" kern="100" dirty="0" smtClean="0">
                <a:latin typeface="+mn-ea"/>
                <a:cs typeface="Times New Roman"/>
              </a:rPr>
              <a:t>/</a:t>
            </a:r>
          </a:p>
          <a:p>
            <a:pPr>
              <a:lnSpc>
                <a:spcPts val="1000"/>
              </a:lnSpc>
            </a:pPr>
            <a:r>
              <a:rPr lang="en-US" altLang="ja-JP" sz="800" kern="100" dirty="0" smtClean="0">
                <a:latin typeface="+mn-ea"/>
                <a:cs typeface="Times New Roman"/>
              </a:rPr>
              <a:t>(</a:t>
            </a:r>
            <a:r>
              <a:rPr lang="ja-JP" altLang="en-US" sz="800" kern="100" dirty="0" smtClean="0">
                <a:latin typeface="+mn-ea"/>
                <a:cs typeface="Times New Roman"/>
              </a:rPr>
              <a:t>株）</a:t>
            </a:r>
            <a:r>
              <a:rPr lang="en-US" altLang="ja-JP" sz="800" kern="100" dirty="0" smtClean="0">
                <a:latin typeface="+mn-ea"/>
                <a:cs typeface="Times New Roman"/>
              </a:rPr>
              <a:t>GIVE</a:t>
            </a:r>
            <a:r>
              <a:rPr lang="ja-JP" altLang="en-US" sz="800" kern="100" dirty="0" smtClean="0">
                <a:latin typeface="+mn-ea"/>
                <a:cs typeface="Times New Roman"/>
              </a:rPr>
              <a:t>＆</a:t>
            </a:r>
            <a:r>
              <a:rPr lang="en-US" altLang="ja-JP" sz="800" kern="100" dirty="0" smtClean="0">
                <a:latin typeface="+mn-ea"/>
                <a:cs typeface="Times New Roman"/>
              </a:rPr>
              <a:t>GIFT</a:t>
            </a:r>
            <a:r>
              <a:rPr lang="ja-JP" altLang="en-US" sz="800" kern="100" dirty="0" smtClean="0">
                <a:latin typeface="+mn-ea"/>
                <a:cs typeface="Times New Roman"/>
              </a:rPr>
              <a:t>　代表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pic>
        <p:nvPicPr>
          <p:cNvPr id="79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72580" y="6883782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470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 Box 610"/>
          <p:cNvSpPr txBox="1">
            <a:spLocks noChangeArrowheads="1"/>
          </p:cNvSpPr>
          <p:nvPr/>
        </p:nvSpPr>
        <p:spPr bwMode="auto">
          <a:xfrm>
            <a:off x="283734" y="957426"/>
            <a:ext cx="6618435" cy="8885857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6" name="Text Box 571"/>
          <p:cNvSpPr txBox="1">
            <a:spLocks noChangeArrowheads="1"/>
          </p:cNvSpPr>
          <p:nvPr/>
        </p:nvSpPr>
        <p:spPr bwMode="auto">
          <a:xfrm>
            <a:off x="336123" y="104098"/>
            <a:ext cx="6267935" cy="576064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b="1" kern="100" dirty="0" smtClean="0">
                <a:effectLst/>
                <a:latin typeface="Century"/>
                <a:ea typeface="HG丸ｺﾞｼｯｸM-PRO"/>
                <a:cs typeface="Times New Roman"/>
              </a:rPr>
              <a:t>第４回「民都・大阪」フィランソロピー会議　配席図</a:t>
            </a:r>
            <a:endParaRPr lang="en-US" altLang="ja-JP" sz="1600" b="1" kern="100" dirty="0" smtClean="0">
              <a:effectLst/>
              <a:latin typeface="Century"/>
              <a:ea typeface="HG丸ｺﾞｼｯｸM-PRO"/>
              <a:cs typeface="Times New Roman"/>
            </a:endParaRPr>
          </a:p>
          <a:p>
            <a:r>
              <a:rPr lang="ja-JP" altLang="en-US" sz="1200" b="1" kern="100" dirty="0" smtClean="0">
                <a:latin typeface="Century"/>
                <a:ea typeface="HG丸ｺﾞｼｯｸM-PRO"/>
                <a:cs typeface="Times New Roman"/>
              </a:rPr>
              <a:t>　　　　　</a:t>
            </a:r>
            <a:endParaRPr lang="en-US" altLang="ja-JP" sz="1200" b="1" kern="100" dirty="0" smtClean="0">
              <a:latin typeface="Century"/>
              <a:ea typeface="HG丸ｺﾞｼｯｸM-PRO"/>
              <a:cs typeface="Times New Roman"/>
            </a:endParaRPr>
          </a:p>
        </p:txBody>
      </p:sp>
      <p:cxnSp>
        <p:nvCxnSpPr>
          <p:cNvPr id="300" name="AutoShape 548"/>
          <p:cNvCxnSpPr>
            <a:cxnSpLocks noChangeShapeType="1"/>
          </p:cNvCxnSpPr>
          <p:nvPr/>
        </p:nvCxnSpPr>
        <p:spPr bwMode="auto">
          <a:xfrm>
            <a:off x="1401465" y="2700691"/>
            <a:ext cx="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1" name="AutoShape 549"/>
          <p:cNvCxnSpPr>
            <a:cxnSpLocks noChangeShapeType="1"/>
          </p:cNvCxnSpPr>
          <p:nvPr/>
        </p:nvCxnSpPr>
        <p:spPr bwMode="auto">
          <a:xfrm>
            <a:off x="1401465" y="2700691"/>
            <a:ext cx="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9" name="desk1"/>
          <p:cNvSpPr>
            <a:spLocks noEditPoints="1" noChangeArrowheads="1"/>
          </p:cNvSpPr>
          <p:nvPr/>
        </p:nvSpPr>
        <p:spPr bwMode="auto">
          <a:xfrm>
            <a:off x="1914130" y="7902511"/>
            <a:ext cx="2694443" cy="360000"/>
          </a:xfrm>
          <a:custGeom>
            <a:avLst/>
            <a:gdLst>
              <a:gd name="T0" fmla="*/ 0 w 21600"/>
              <a:gd name="T1" fmla="*/ 0 h 21600"/>
              <a:gd name="T2" fmla="*/ 1342390 w 21600"/>
              <a:gd name="T3" fmla="*/ 0 h 21600"/>
              <a:gd name="T4" fmla="*/ 1342390 w 21600"/>
              <a:gd name="T5" fmla="*/ 363220 h 21600"/>
              <a:gd name="T6" fmla="*/ 0 w 21600"/>
              <a:gd name="T7" fmla="*/ 363220 h 21600"/>
              <a:gd name="T8" fmla="*/ 671195 w 21600"/>
              <a:gd name="T9" fmla="*/ 0 h 21600"/>
              <a:gd name="T10" fmla="*/ 1342390 w 21600"/>
              <a:gd name="T11" fmla="*/ 181610 h 21600"/>
              <a:gd name="T12" fmla="*/ 671195 w 21600"/>
              <a:gd name="T13" fmla="*/ 363220 h 21600"/>
              <a:gd name="T14" fmla="*/ 0 w 21600"/>
              <a:gd name="T15" fmla="*/ 18161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68" name="正方形/長方形 67"/>
          <p:cNvSpPr>
            <a:spLocks noChangeArrowheads="1"/>
          </p:cNvSpPr>
          <p:nvPr/>
        </p:nvSpPr>
        <p:spPr bwMode="auto">
          <a:xfrm>
            <a:off x="5035504" y="4050806"/>
            <a:ext cx="1423453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松井　芳和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副首都推進局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副首都企画推進担当部長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69" name="正方形/長方形 68"/>
          <p:cNvSpPr>
            <a:spLocks noChangeArrowheads="1"/>
          </p:cNvSpPr>
          <p:nvPr/>
        </p:nvSpPr>
        <p:spPr bwMode="auto">
          <a:xfrm>
            <a:off x="5054146" y="4559281"/>
            <a:ext cx="1386168" cy="32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阪田　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 洋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副首都推進局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副首都企画推進担当部長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4" name="desk1"/>
          <p:cNvSpPr>
            <a:spLocks noEditPoints="1" noChangeArrowheads="1"/>
          </p:cNvSpPr>
          <p:nvPr/>
        </p:nvSpPr>
        <p:spPr bwMode="auto">
          <a:xfrm rot="5400000">
            <a:off x="-269674" y="5345929"/>
            <a:ext cx="4753169" cy="360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93" name="Text Box 610"/>
          <p:cNvSpPr txBox="1">
            <a:spLocks noChangeArrowheads="1"/>
          </p:cNvSpPr>
          <p:nvPr/>
        </p:nvSpPr>
        <p:spPr bwMode="auto">
          <a:xfrm>
            <a:off x="6300522" y="5078335"/>
            <a:ext cx="348115" cy="2592114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随行者／府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市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関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係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者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200" kern="100" dirty="0" smtClean="0">
                <a:effectLst/>
                <a:latin typeface="Century"/>
                <a:ea typeface="ＭＳ Ｐゴシック"/>
                <a:cs typeface="Times New Roman"/>
              </a:rPr>
              <a:t>席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102" name="Text Box 610"/>
          <p:cNvSpPr txBox="1">
            <a:spLocks noChangeArrowheads="1"/>
          </p:cNvSpPr>
          <p:nvPr/>
        </p:nvSpPr>
        <p:spPr bwMode="auto">
          <a:xfrm>
            <a:off x="1873731" y="9197170"/>
            <a:ext cx="2801579" cy="49545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endParaRPr lang="en-US" altLang="ja-JP" sz="1200" kern="100" dirty="0" smtClean="0"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100" kern="100" smtClean="0">
                <a:latin typeface="Century"/>
                <a:ea typeface="ＭＳ Ｐゴシック"/>
                <a:cs typeface="Times New Roman"/>
              </a:rPr>
              <a:t>スクリーン</a:t>
            </a:r>
            <a:endParaRPr lang="en-US" altLang="ja-JP" sz="1100" kern="100" dirty="0" smtClean="0"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3" name="大かっこ 2"/>
          <p:cNvSpPr/>
          <p:nvPr/>
        </p:nvSpPr>
        <p:spPr>
          <a:xfrm>
            <a:off x="4912372" y="1090362"/>
            <a:ext cx="1721384" cy="347106"/>
          </a:xfrm>
          <a:prstGeom prst="bracketPair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2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45726" y="6390179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desk1"/>
          <p:cNvSpPr>
            <a:spLocks noEditPoints="1" noChangeArrowheads="1"/>
          </p:cNvSpPr>
          <p:nvPr/>
        </p:nvSpPr>
        <p:spPr bwMode="auto">
          <a:xfrm>
            <a:off x="2480919" y="2505966"/>
            <a:ext cx="1488541" cy="360000"/>
          </a:xfrm>
          <a:custGeom>
            <a:avLst/>
            <a:gdLst>
              <a:gd name="T0" fmla="*/ 0 w 21600"/>
              <a:gd name="T1" fmla="*/ 0 h 21600"/>
              <a:gd name="T2" fmla="*/ 1342390 w 21600"/>
              <a:gd name="T3" fmla="*/ 0 h 21600"/>
              <a:gd name="T4" fmla="*/ 1342390 w 21600"/>
              <a:gd name="T5" fmla="*/ 363220 h 21600"/>
              <a:gd name="T6" fmla="*/ 0 w 21600"/>
              <a:gd name="T7" fmla="*/ 363220 h 21600"/>
              <a:gd name="T8" fmla="*/ 671195 w 21600"/>
              <a:gd name="T9" fmla="*/ 0 h 21600"/>
              <a:gd name="T10" fmla="*/ 1342390 w 21600"/>
              <a:gd name="T11" fmla="*/ 181610 h 21600"/>
              <a:gd name="T12" fmla="*/ 671195 w 21600"/>
              <a:gd name="T13" fmla="*/ 363220 h 21600"/>
              <a:gd name="T14" fmla="*/ 0 w 21600"/>
              <a:gd name="T15" fmla="*/ 18161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104" name="desk1"/>
          <p:cNvSpPr>
            <a:spLocks noEditPoints="1" noChangeArrowheads="1"/>
          </p:cNvSpPr>
          <p:nvPr/>
        </p:nvSpPr>
        <p:spPr bwMode="auto">
          <a:xfrm rot="5400000">
            <a:off x="2029721" y="5310489"/>
            <a:ext cx="4824043" cy="360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97" name="Text Box 560"/>
          <p:cNvSpPr txBox="1">
            <a:spLocks noChangeArrowheads="1"/>
          </p:cNvSpPr>
          <p:nvPr/>
        </p:nvSpPr>
        <p:spPr bwMode="auto">
          <a:xfrm>
            <a:off x="5836212" y="8484442"/>
            <a:ext cx="898855" cy="5848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 smtClean="0">
                <a:effectLst/>
                <a:latin typeface="+mn-ea"/>
                <a:cs typeface="Times New Roman"/>
              </a:rPr>
              <a:t>関係者・報道</a:t>
            </a:r>
            <a:endParaRPr lang="ja-JP" sz="1100" kern="100" dirty="0">
              <a:effectLst/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100" kern="100" dirty="0" smtClean="0">
                <a:effectLst/>
                <a:latin typeface="+mn-ea"/>
                <a:cs typeface="Times New Roman"/>
              </a:rPr>
              <a:t>出入口</a:t>
            </a:r>
            <a:endParaRPr lang="ja-JP" sz="1100" kern="100" dirty="0">
              <a:effectLst/>
              <a:latin typeface="+mn-ea"/>
              <a:cs typeface="Times New Roman"/>
            </a:endParaRPr>
          </a:p>
        </p:txBody>
      </p:sp>
      <p:pic>
        <p:nvPicPr>
          <p:cNvPr id="109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635" y="2080246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093" y="2086584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" name="正方形/長方形 111"/>
          <p:cNvSpPr>
            <a:spLocks noChangeArrowheads="1"/>
          </p:cNvSpPr>
          <p:nvPr/>
        </p:nvSpPr>
        <p:spPr bwMode="auto">
          <a:xfrm>
            <a:off x="5039068" y="3569601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大槻　文藏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大槻能楽堂　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pic>
        <p:nvPicPr>
          <p:cNvPr id="114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93581" y="5559130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70925" y="4981197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83479" y="4418340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77652" y="3794468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77008" y="3280719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28947" y="4993122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05333" y="3032000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10127" y="3528101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08968" y="3995602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24836" y="4506498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1" name="正方形/長方形 130"/>
          <p:cNvSpPr>
            <a:spLocks noChangeArrowheads="1"/>
          </p:cNvSpPr>
          <p:nvPr/>
        </p:nvSpPr>
        <p:spPr bwMode="auto">
          <a:xfrm>
            <a:off x="2286911" y="1717455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池内　啓三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学校法人関西大学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>
                <a:latin typeface="+mn-ea"/>
                <a:cs typeface="Times New Roman"/>
              </a:rPr>
              <a:t>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6" name="正方形/長方形 135"/>
          <p:cNvSpPr>
            <a:spLocks noChangeArrowheads="1"/>
          </p:cNvSpPr>
          <p:nvPr/>
        </p:nvSpPr>
        <p:spPr bwMode="auto">
          <a:xfrm>
            <a:off x="5032881" y="3031276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金井　宏実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認定特定非営利活動法人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大阪</a:t>
            </a:r>
            <a:r>
              <a:rPr lang="en-US" altLang="ja-JP" sz="800" kern="100" dirty="0" smtClean="0">
                <a:latin typeface="+mn-ea"/>
                <a:cs typeface="Times New Roman"/>
              </a:rPr>
              <a:t>NPO</a:t>
            </a:r>
            <a:r>
              <a:rPr lang="ja-JP" altLang="en-US" sz="800" kern="100" dirty="0" smtClean="0">
                <a:latin typeface="+mn-ea"/>
                <a:cs typeface="Times New Roman"/>
              </a:rPr>
              <a:t>センター 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代表理事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7" name="正方形/長方形 136"/>
          <p:cNvSpPr>
            <a:spLocks noChangeArrowheads="1"/>
          </p:cNvSpPr>
          <p:nvPr/>
        </p:nvSpPr>
        <p:spPr bwMode="auto">
          <a:xfrm>
            <a:off x="522336" y="3927948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白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井　智子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特定非営利活動法人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トイボックス 代表理事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8" name="正方形/長方形 137"/>
          <p:cNvSpPr>
            <a:spLocks noChangeArrowheads="1"/>
          </p:cNvSpPr>
          <p:nvPr/>
        </p:nvSpPr>
        <p:spPr bwMode="auto">
          <a:xfrm>
            <a:off x="492955" y="6228479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施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　　治安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「大阪を変える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en-US" altLang="ja-JP" sz="800" kern="100" dirty="0" smtClean="0">
                <a:latin typeface="+mn-ea"/>
                <a:cs typeface="Times New Roman"/>
              </a:rPr>
              <a:t>100</a:t>
            </a:r>
            <a:r>
              <a:rPr lang="ja-JP" altLang="en-US" sz="800" kern="100" dirty="0" smtClean="0">
                <a:latin typeface="+mn-ea"/>
                <a:cs typeface="Times New Roman"/>
              </a:rPr>
              <a:t>人会議」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>
                <a:latin typeface="+mn-ea"/>
                <a:cs typeface="Times New Roman"/>
              </a:rPr>
              <a:t>顧問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45" name="正方形/長方形 144"/>
          <p:cNvSpPr>
            <a:spLocks noChangeArrowheads="1"/>
          </p:cNvSpPr>
          <p:nvPr/>
        </p:nvSpPr>
        <p:spPr bwMode="auto">
          <a:xfrm>
            <a:off x="3504279" y="1710105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出口　正之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smtClean="0">
                <a:latin typeface="+mn-ea"/>
                <a:cs typeface="Times New Roman"/>
              </a:rPr>
              <a:t>国立</a:t>
            </a:r>
            <a:r>
              <a:rPr lang="ja-JP" altLang="en-US" sz="800" kern="100">
                <a:latin typeface="+mn-ea"/>
                <a:cs typeface="Times New Roman"/>
              </a:rPr>
              <a:t>民族</a:t>
            </a:r>
            <a:r>
              <a:rPr lang="ja-JP" altLang="en-US" sz="800" kern="100" smtClean="0">
                <a:latin typeface="+mn-ea"/>
                <a:cs typeface="Times New Roman"/>
              </a:rPr>
              <a:t>学</a:t>
            </a:r>
            <a:r>
              <a:rPr lang="ja-JP" altLang="en-US" sz="800" kern="100" dirty="0" smtClean="0">
                <a:latin typeface="+mn-ea"/>
                <a:cs typeface="Times New Roman"/>
              </a:rPr>
              <a:t>博物館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　教授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47" name="正方形/長方形 146"/>
          <p:cNvSpPr>
            <a:spLocks noChangeArrowheads="1"/>
          </p:cNvSpPr>
          <p:nvPr/>
        </p:nvSpPr>
        <p:spPr bwMode="auto">
          <a:xfrm>
            <a:off x="505061" y="4433937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藤田　　清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藤田美術館　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58" name="正方形/長方形 157"/>
          <p:cNvSpPr>
            <a:spLocks noChangeArrowheads="1"/>
          </p:cNvSpPr>
          <p:nvPr/>
        </p:nvSpPr>
        <p:spPr bwMode="auto">
          <a:xfrm>
            <a:off x="487837" y="5594925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森　　清純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大阪コミュニティ財団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専務理事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52" name="Text Box 610"/>
          <p:cNvSpPr txBox="1">
            <a:spLocks noChangeArrowheads="1"/>
          </p:cNvSpPr>
          <p:nvPr/>
        </p:nvSpPr>
        <p:spPr bwMode="auto">
          <a:xfrm>
            <a:off x="6300524" y="3129023"/>
            <a:ext cx="348115" cy="1955842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報道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200" kern="100" dirty="0" smtClean="0">
                <a:effectLst/>
                <a:latin typeface="Century"/>
                <a:ea typeface="ＭＳ Ｐゴシック"/>
                <a:cs typeface="Times New Roman"/>
              </a:rPr>
              <a:t>席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53" name="Text Box 560"/>
          <p:cNvSpPr txBox="1">
            <a:spLocks noChangeArrowheads="1"/>
          </p:cNvSpPr>
          <p:nvPr/>
        </p:nvSpPr>
        <p:spPr bwMode="auto">
          <a:xfrm>
            <a:off x="6061821" y="1678243"/>
            <a:ext cx="673246" cy="5848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 smtClean="0">
                <a:effectLst/>
                <a:latin typeface="+mn-ea"/>
                <a:cs typeface="Times New Roman"/>
              </a:rPr>
              <a:t>関係者</a:t>
            </a:r>
            <a:endParaRPr lang="ja-JP" sz="1100" kern="100" dirty="0">
              <a:effectLst/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100" kern="100" dirty="0" smtClean="0">
                <a:effectLst/>
                <a:latin typeface="+mn-ea"/>
                <a:cs typeface="Times New Roman"/>
              </a:rPr>
              <a:t>出入口</a:t>
            </a:r>
            <a:endParaRPr lang="ja-JP" sz="1100" kern="100" dirty="0">
              <a:effectLst/>
              <a:latin typeface="+mn-ea"/>
              <a:cs typeface="Times New Roman"/>
            </a:endParaRPr>
          </a:p>
        </p:txBody>
      </p:sp>
      <p:sp>
        <p:nvSpPr>
          <p:cNvPr id="2" name="アーチ 1"/>
          <p:cNvSpPr/>
          <p:nvPr/>
        </p:nvSpPr>
        <p:spPr>
          <a:xfrm rot="21332789">
            <a:off x="1927592" y="2518351"/>
            <a:ext cx="1178673" cy="1305893"/>
          </a:xfrm>
          <a:prstGeom prst="blockArc">
            <a:avLst>
              <a:gd name="adj1" fmla="val 11090627"/>
              <a:gd name="adj2" fmla="val 16463956"/>
              <a:gd name="adj3" fmla="val 30464"/>
            </a:avLst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8" name="正方形/長方形 57"/>
          <p:cNvSpPr>
            <a:spLocks noChangeArrowheads="1"/>
          </p:cNvSpPr>
          <p:nvPr/>
        </p:nvSpPr>
        <p:spPr bwMode="auto">
          <a:xfrm>
            <a:off x="5020486" y="1124805"/>
            <a:ext cx="15169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>
                <a:latin typeface="+mn-ea"/>
                <a:cs typeface="Times New Roman"/>
              </a:rPr>
              <a:t>大阪市役所</a:t>
            </a:r>
            <a:r>
              <a:rPr lang="ja-JP" altLang="en-US" sz="1200" kern="100" dirty="0" smtClean="0">
                <a:latin typeface="+mn-ea"/>
                <a:cs typeface="Times New Roman"/>
              </a:rPr>
              <a:t>５階</a:t>
            </a:r>
            <a:endParaRPr lang="en-US" altLang="ja-JP" sz="1200" kern="100" dirty="0" smtClean="0"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>
                <a:latin typeface="+mn-ea"/>
                <a:cs typeface="Times New Roman"/>
              </a:rPr>
              <a:t>　</a:t>
            </a:r>
            <a:r>
              <a:rPr lang="ja-JP" altLang="en-US" sz="1200" kern="100" dirty="0" smtClean="0">
                <a:latin typeface="+mn-ea"/>
                <a:cs typeface="Times New Roman"/>
              </a:rPr>
              <a:t>特別</a:t>
            </a:r>
            <a:r>
              <a:rPr lang="ja-JP" altLang="en-US" sz="1200" kern="100" dirty="0">
                <a:latin typeface="+mn-ea"/>
                <a:cs typeface="Times New Roman"/>
              </a:rPr>
              <a:t>会議</a:t>
            </a:r>
            <a:r>
              <a:rPr lang="ja-JP" altLang="en-US" sz="1200" kern="100" dirty="0" smtClean="0">
                <a:latin typeface="+mn-ea"/>
                <a:cs typeface="Times New Roman"/>
              </a:rPr>
              <a:t>室</a:t>
            </a:r>
            <a:endParaRPr lang="ja-JP" altLang="ja-JP" sz="1200" kern="100" dirty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endParaRPr lang="en-US" altLang="ja-JP" sz="1050" kern="100" dirty="0" smtClean="0">
              <a:latin typeface="+mn-ea"/>
              <a:cs typeface="Times New Roman"/>
            </a:endParaRPr>
          </a:p>
        </p:txBody>
      </p:sp>
      <p:sp>
        <p:nvSpPr>
          <p:cNvPr id="55" name="Text Box 610"/>
          <p:cNvSpPr txBox="1">
            <a:spLocks noChangeArrowheads="1"/>
          </p:cNvSpPr>
          <p:nvPr/>
        </p:nvSpPr>
        <p:spPr bwMode="auto">
          <a:xfrm>
            <a:off x="2129188" y="8680914"/>
            <a:ext cx="2192002" cy="312515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latin typeface="Century"/>
                <a:ea typeface="ＭＳ Ｐゴシック"/>
                <a:cs typeface="Times New Roman"/>
              </a:rPr>
              <a:t>副首都推進局</a:t>
            </a:r>
            <a:endParaRPr lang="en-US" altLang="ja-JP" sz="1200" kern="100" dirty="0" smtClean="0"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59" name="アーチ 58"/>
          <p:cNvSpPr/>
          <p:nvPr/>
        </p:nvSpPr>
        <p:spPr>
          <a:xfrm rot="5125391">
            <a:off x="3386579" y="2446972"/>
            <a:ext cx="1178673" cy="1305893"/>
          </a:xfrm>
          <a:prstGeom prst="blockArc">
            <a:avLst>
              <a:gd name="adj1" fmla="val 11090627"/>
              <a:gd name="adj2" fmla="val 16463956"/>
              <a:gd name="adj3" fmla="val 30464"/>
            </a:avLst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6" name="角丸四角形 55"/>
          <p:cNvSpPr/>
          <p:nvPr/>
        </p:nvSpPr>
        <p:spPr>
          <a:xfrm rot="16200000">
            <a:off x="672772" y="8115229"/>
            <a:ext cx="732428" cy="1408292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報道機関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取材スペース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200" dirty="0">
                <a:solidFill>
                  <a:sysClr val="windowText" lastClr="000000"/>
                </a:solidFill>
              </a:rPr>
              <a:t>（</a:t>
            </a:r>
            <a:r>
              <a:rPr kumimoji="1" lang="ja-JP" altLang="en-US" sz="1200" dirty="0" smtClean="0">
                <a:solidFill>
                  <a:sysClr val="windowText" lastClr="000000"/>
                </a:solidFill>
              </a:rPr>
              <a:t>カメラ位置</a:t>
            </a:r>
            <a:r>
              <a:rPr lang="ja-JP" altLang="en-US" sz="1200" dirty="0">
                <a:solidFill>
                  <a:sysClr val="windowText" lastClr="000000"/>
                </a:solidFill>
              </a:rPr>
              <a:t>）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64" name="正方形/長方形 63"/>
          <p:cNvSpPr>
            <a:spLocks noChangeArrowheads="1"/>
          </p:cNvSpPr>
          <p:nvPr/>
        </p:nvSpPr>
        <p:spPr bwMode="auto">
          <a:xfrm>
            <a:off x="487838" y="5020242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堀井　良殷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関西・大阪２１世紀協会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65" name="正方形/長方形 64"/>
          <p:cNvSpPr>
            <a:spLocks noChangeArrowheads="1"/>
          </p:cNvSpPr>
          <p:nvPr/>
        </p:nvSpPr>
        <p:spPr bwMode="auto">
          <a:xfrm>
            <a:off x="511958" y="3391729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高　　亜希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認定特定非営利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活動法人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ノーベル　代表理事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endParaRPr lang="en-US" altLang="ja-JP" sz="800" kern="100" dirty="0">
              <a:latin typeface="+mn-ea"/>
              <a:cs typeface="Times New Roman"/>
            </a:endParaRPr>
          </a:p>
        </p:txBody>
      </p:sp>
      <p:pic>
        <p:nvPicPr>
          <p:cNvPr id="66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83210" y="6138063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31934" y="5463890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正方形/長方形 69"/>
          <p:cNvSpPr>
            <a:spLocks noChangeArrowheads="1"/>
          </p:cNvSpPr>
          <p:nvPr/>
        </p:nvSpPr>
        <p:spPr bwMode="auto">
          <a:xfrm>
            <a:off x="5044270" y="6987653"/>
            <a:ext cx="1029472" cy="43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　</a:t>
            </a:r>
            <a:endParaRPr lang="en-US" altLang="ja-JP" sz="1050" b="1" kern="100" dirty="0" smtClean="0">
              <a:latin typeface="+mn-ea"/>
              <a:cs typeface="Times New Roman"/>
            </a:endParaRPr>
          </a:p>
        </p:txBody>
      </p:sp>
      <p:pic>
        <p:nvPicPr>
          <p:cNvPr id="73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36943" y="5929013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56049" y="6867576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Text Box 560"/>
          <p:cNvSpPr txBox="1">
            <a:spLocks noChangeArrowheads="1"/>
          </p:cNvSpPr>
          <p:nvPr/>
        </p:nvSpPr>
        <p:spPr bwMode="auto">
          <a:xfrm>
            <a:off x="435571" y="498911"/>
            <a:ext cx="6069037" cy="584801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r>
              <a:rPr lang="ja-JP" altLang="en-US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議題</a:t>
            </a: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２「民都・大阪」フィランソロピー会議の当面の取組みに</a:t>
            </a:r>
            <a:r>
              <a:rPr lang="ja-JP" altLang="en-US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ついて</a:t>
            </a: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algn="ctr">
              <a:spcAft>
                <a:spcPts val="0"/>
              </a:spcAft>
            </a:pPr>
            <a:endParaRPr 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</p:txBody>
      </p:sp>
      <p:sp>
        <p:nvSpPr>
          <p:cNvPr id="76" name="正方形/長方形 75"/>
          <p:cNvSpPr>
            <a:spLocks noChangeArrowheads="1"/>
          </p:cNvSpPr>
          <p:nvPr/>
        </p:nvSpPr>
        <p:spPr bwMode="auto">
          <a:xfrm>
            <a:off x="5041360" y="5107842"/>
            <a:ext cx="1386168" cy="32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ja-JP" sz="1050" b="1" dirty="0"/>
              <a:t>桑原　久佳</a:t>
            </a:r>
            <a:r>
              <a:rPr lang="ja-JP" altLang="en-US" sz="1050" b="1" kern="100" dirty="0">
                <a:latin typeface="+mn-ea"/>
                <a:cs typeface="Times New Roman"/>
              </a:rPr>
              <a:t>　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 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関西</a:t>
            </a:r>
            <a:r>
              <a:rPr lang="ja-JP" altLang="en-US" sz="800" kern="100" dirty="0">
                <a:latin typeface="+mn-ea"/>
                <a:cs typeface="Times New Roman"/>
              </a:rPr>
              <a:t>大学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地域連携・高大連携グループ（地域連携担当）　グループ長</a:t>
            </a:r>
            <a:endParaRPr lang="en-US" altLang="ja-JP" sz="800" kern="100" dirty="0" smtClean="0">
              <a:latin typeface="+mn-ea"/>
              <a:cs typeface="Times New Roman"/>
            </a:endParaRPr>
          </a:p>
        </p:txBody>
      </p:sp>
      <p:sp>
        <p:nvSpPr>
          <p:cNvPr id="74" name="正方形/長方形 73"/>
          <p:cNvSpPr>
            <a:spLocks noChangeArrowheads="1"/>
          </p:cNvSpPr>
          <p:nvPr/>
        </p:nvSpPr>
        <p:spPr bwMode="auto">
          <a:xfrm>
            <a:off x="5088411" y="5650396"/>
            <a:ext cx="1386168" cy="32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ja-JP" sz="1050" b="1" dirty="0"/>
              <a:t>藤田　なでし子</a:t>
            </a:r>
            <a:r>
              <a:rPr lang="ja-JP" altLang="en-US" sz="1050" b="1" kern="100" dirty="0">
                <a:latin typeface="+mn-ea"/>
                <a:cs typeface="Times New Roman"/>
              </a:rPr>
              <a:t>　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 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関西</a:t>
            </a:r>
            <a:r>
              <a:rPr lang="ja-JP" altLang="en-US" sz="800" kern="100" dirty="0">
                <a:latin typeface="+mn-ea"/>
                <a:cs typeface="Times New Roman"/>
              </a:rPr>
              <a:t>大学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地域連携・高大連携グループ（地域連携担当）　</a:t>
            </a:r>
            <a:endParaRPr lang="en-US" altLang="ja-JP" sz="800" kern="100" dirty="0" smtClean="0">
              <a:latin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195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 Box 610"/>
          <p:cNvSpPr txBox="1">
            <a:spLocks noChangeArrowheads="1"/>
          </p:cNvSpPr>
          <p:nvPr/>
        </p:nvSpPr>
        <p:spPr bwMode="auto">
          <a:xfrm>
            <a:off x="195061" y="879025"/>
            <a:ext cx="6618435" cy="8885857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6" name="Text Box 571"/>
          <p:cNvSpPr txBox="1">
            <a:spLocks noChangeArrowheads="1"/>
          </p:cNvSpPr>
          <p:nvPr/>
        </p:nvSpPr>
        <p:spPr bwMode="auto">
          <a:xfrm>
            <a:off x="336123" y="104098"/>
            <a:ext cx="6267935" cy="576064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b="1" kern="100" dirty="0" smtClean="0">
                <a:effectLst/>
                <a:latin typeface="Century"/>
                <a:ea typeface="HG丸ｺﾞｼｯｸM-PRO"/>
                <a:cs typeface="Times New Roman"/>
              </a:rPr>
              <a:t>第４回「民都・大阪」フィランソロピー会議　配席図</a:t>
            </a:r>
            <a:endParaRPr lang="en-US" altLang="ja-JP" sz="1600" b="1" kern="100" dirty="0" smtClean="0">
              <a:effectLst/>
              <a:latin typeface="Century"/>
              <a:ea typeface="HG丸ｺﾞｼｯｸM-PRO"/>
              <a:cs typeface="Times New Roman"/>
            </a:endParaRPr>
          </a:p>
          <a:p>
            <a:r>
              <a:rPr lang="ja-JP" altLang="en-US" sz="1200" b="1" kern="100" dirty="0" smtClean="0">
                <a:latin typeface="Century"/>
                <a:ea typeface="HG丸ｺﾞｼｯｸM-PRO"/>
                <a:cs typeface="Times New Roman"/>
              </a:rPr>
              <a:t>　　　　　</a:t>
            </a:r>
            <a:endParaRPr lang="en-US" altLang="ja-JP" sz="1200" b="1" kern="100" dirty="0" smtClean="0">
              <a:latin typeface="Century"/>
              <a:ea typeface="HG丸ｺﾞｼｯｸM-PRO"/>
              <a:cs typeface="Times New Roman"/>
            </a:endParaRPr>
          </a:p>
        </p:txBody>
      </p:sp>
      <p:cxnSp>
        <p:nvCxnSpPr>
          <p:cNvPr id="300" name="AutoShape 548"/>
          <p:cNvCxnSpPr>
            <a:cxnSpLocks noChangeShapeType="1"/>
          </p:cNvCxnSpPr>
          <p:nvPr/>
        </p:nvCxnSpPr>
        <p:spPr bwMode="auto">
          <a:xfrm>
            <a:off x="1401465" y="2700691"/>
            <a:ext cx="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1" name="AutoShape 549"/>
          <p:cNvCxnSpPr>
            <a:cxnSpLocks noChangeShapeType="1"/>
          </p:cNvCxnSpPr>
          <p:nvPr/>
        </p:nvCxnSpPr>
        <p:spPr bwMode="auto">
          <a:xfrm>
            <a:off x="1401465" y="2700691"/>
            <a:ext cx="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9" name="desk1"/>
          <p:cNvSpPr>
            <a:spLocks noEditPoints="1" noChangeArrowheads="1"/>
          </p:cNvSpPr>
          <p:nvPr/>
        </p:nvSpPr>
        <p:spPr bwMode="auto">
          <a:xfrm>
            <a:off x="1914130" y="7902511"/>
            <a:ext cx="2694443" cy="360000"/>
          </a:xfrm>
          <a:custGeom>
            <a:avLst/>
            <a:gdLst>
              <a:gd name="T0" fmla="*/ 0 w 21600"/>
              <a:gd name="T1" fmla="*/ 0 h 21600"/>
              <a:gd name="T2" fmla="*/ 1342390 w 21600"/>
              <a:gd name="T3" fmla="*/ 0 h 21600"/>
              <a:gd name="T4" fmla="*/ 1342390 w 21600"/>
              <a:gd name="T5" fmla="*/ 363220 h 21600"/>
              <a:gd name="T6" fmla="*/ 0 w 21600"/>
              <a:gd name="T7" fmla="*/ 363220 h 21600"/>
              <a:gd name="T8" fmla="*/ 671195 w 21600"/>
              <a:gd name="T9" fmla="*/ 0 h 21600"/>
              <a:gd name="T10" fmla="*/ 1342390 w 21600"/>
              <a:gd name="T11" fmla="*/ 181610 h 21600"/>
              <a:gd name="T12" fmla="*/ 671195 w 21600"/>
              <a:gd name="T13" fmla="*/ 363220 h 21600"/>
              <a:gd name="T14" fmla="*/ 0 w 21600"/>
              <a:gd name="T15" fmla="*/ 18161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68" name="正方形/長方形 67"/>
          <p:cNvSpPr>
            <a:spLocks noChangeArrowheads="1"/>
          </p:cNvSpPr>
          <p:nvPr/>
        </p:nvSpPr>
        <p:spPr bwMode="auto">
          <a:xfrm>
            <a:off x="5037137" y="4066365"/>
            <a:ext cx="1423453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松井　芳和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副首都推進局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副首都企画推進担当部長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69" name="正方形/長方形 68"/>
          <p:cNvSpPr>
            <a:spLocks noChangeArrowheads="1"/>
          </p:cNvSpPr>
          <p:nvPr/>
        </p:nvSpPr>
        <p:spPr bwMode="auto">
          <a:xfrm>
            <a:off x="5026666" y="4588038"/>
            <a:ext cx="1386168" cy="32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阪田　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 洋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副首都推進局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副首都企画推進担当部長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4" name="desk1"/>
          <p:cNvSpPr>
            <a:spLocks noEditPoints="1" noChangeArrowheads="1"/>
          </p:cNvSpPr>
          <p:nvPr/>
        </p:nvSpPr>
        <p:spPr bwMode="auto">
          <a:xfrm rot="5400000">
            <a:off x="-269674" y="5345929"/>
            <a:ext cx="4753169" cy="360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93" name="Text Box 610"/>
          <p:cNvSpPr txBox="1">
            <a:spLocks noChangeArrowheads="1"/>
          </p:cNvSpPr>
          <p:nvPr/>
        </p:nvSpPr>
        <p:spPr bwMode="auto">
          <a:xfrm>
            <a:off x="6300522" y="5078335"/>
            <a:ext cx="348115" cy="2592114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随行者／府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市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関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係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者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200" kern="100" dirty="0" smtClean="0">
                <a:effectLst/>
                <a:latin typeface="Century"/>
                <a:ea typeface="ＭＳ Ｐゴシック"/>
                <a:cs typeface="Times New Roman"/>
              </a:rPr>
              <a:t>席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102" name="Text Box 610"/>
          <p:cNvSpPr txBox="1">
            <a:spLocks noChangeArrowheads="1"/>
          </p:cNvSpPr>
          <p:nvPr/>
        </p:nvSpPr>
        <p:spPr bwMode="auto">
          <a:xfrm>
            <a:off x="1873731" y="9197170"/>
            <a:ext cx="2801579" cy="49545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endParaRPr lang="en-US" altLang="ja-JP" sz="1200" kern="100" dirty="0" smtClean="0"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100" kern="100" smtClean="0">
                <a:latin typeface="Century"/>
                <a:ea typeface="ＭＳ Ｐゴシック"/>
                <a:cs typeface="Times New Roman"/>
              </a:rPr>
              <a:t>スクリーン</a:t>
            </a:r>
            <a:endParaRPr lang="en-US" altLang="ja-JP" sz="1100" kern="100" dirty="0" smtClean="0"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3" name="大かっこ 2"/>
          <p:cNvSpPr/>
          <p:nvPr/>
        </p:nvSpPr>
        <p:spPr>
          <a:xfrm>
            <a:off x="4912372" y="1090362"/>
            <a:ext cx="1721384" cy="347106"/>
          </a:xfrm>
          <a:prstGeom prst="bracketPair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2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72580" y="6426511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desk1"/>
          <p:cNvSpPr>
            <a:spLocks noEditPoints="1" noChangeArrowheads="1"/>
          </p:cNvSpPr>
          <p:nvPr/>
        </p:nvSpPr>
        <p:spPr bwMode="auto">
          <a:xfrm>
            <a:off x="2480919" y="2505966"/>
            <a:ext cx="1488541" cy="360000"/>
          </a:xfrm>
          <a:custGeom>
            <a:avLst/>
            <a:gdLst>
              <a:gd name="T0" fmla="*/ 0 w 21600"/>
              <a:gd name="T1" fmla="*/ 0 h 21600"/>
              <a:gd name="T2" fmla="*/ 1342390 w 21600"/>
              <a:gd name="T3" fmla="*/ 0 h 21600"/>
              <a:gd name="T4" fmla="*/ 1342390 w 21600"/>
              <a:gd name="T5" fmla="*/ 363220 h 21600"/>
              <a:gd name="T6" fmla="*/ 0 w 21600"/>
              <a:gd name="T7" fmla="*/ 363220 h 21600"/>
              <a:gd name="T8" fmla="*/ 671195 w 21600"/>
              <a:gd name="T9" fmla="*/ 0 h 21600"/>
              <a:gd name="T10" fmla="*/ 1342390 w 21600"/>
              <a:gd name="T11" fmla="*/ 181610 h 21600"/>
              <a:gd name="T12" fmla="*/ 671195 w 21600"/>
              <a:gd name="T13" fmla="*/ 363220 h 21600"/>
              <a:gd name="T14" fmla="*/ 0 w 21600"/>
              <a:gd name="T15" fmla="*/ 18161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104" name="desk1"/>
          <p:cNvSpPr>
            <a:spLocks noEditPoints="1" noChangeArrowheads="1"/>
          </p:cNvSpPr>
          <p:nvPr/>
        </p:nvSpPr>
        <p:spPr bwMode="auto">
          <a:xfrm rot="5400000">
            <a:off x="2029721" y="5310489"/>
            <a:ext cx="4824043" cy="360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97" name="Text Box 560"/>
          <p:cNvSpPr txBox="1">
            <a:spLocks noChangeArrowheads="1"/>
          </p:cNvSpPr>
          <p:nvPr/>
        </p:nvSpPr>
        <p:spPr bwMode="auto">
          <a:xfrm>
            <a:off x="5836212" y="8484442"/>
            <a:ext cx="898855" cy="5848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 smtClean="0">
                <a:effectLst/>
                <a:latin typeface="+mn-ea"/>
                <a:cs typeface="Times New Roman"/>
              </a:rPr>
              <a:t>関係者・報道</a:t>
            </a:r>
            <a:endParaRPr lang="ja-JP" sz="1100" kern="100" dirty="0">
              <a:effectLst/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100" kern="100" dirty="0" smtClean="0">
                <a:effectLst/>
                <a:latin typeface="+mn-ea"/>
                <a:cs typeface="Times New Roman"/>
              </a:rPr>
              <a:t>出入口</a:t>
            </a:r>
            <a:endParaRPr lang="ja-JP" sz="1100" kern="100" dirty="0">
              <a:effectLst/>
              <a:latin typeface="+mn-ea"/>
              <a:cs typeface="Times New Roman"/>
            </a:endParaRPr>
          </a:p>
        </p:txBody>
      </p:sp>
      <p:pic>
        <p:nvPicPr>
          <p:cNvPr id="109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635" y="2080246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093" y="2086584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" name="正方形/長方形 111"/>
          <p:cNvSpPr>
            <a:spLocks noChangeArrowheads="1"/>
          </p:cNvSpPr>
          <p:nvPr/>
        </p:nvSpPr>
        <p:spPr bwMode="auto">
          <a:xfrm>
            <a:off x="5053449" y="3555607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大槻　文藏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大槻能楽堂　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pic>
        <p:nvPicPr>
          <p:cNvPr id="114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93581" y="5559130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70925" y="4981197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83479" y="4418340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77652" y="3794468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77008" y="3280719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46146" y="5041253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13300" y="3032388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28949" y="3529578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19688" y="4019246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35084" y="4544569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1" name="正方形/長方形 130"/>
          <p:cNvSpPr>
            <a:spLocks noChangeArrowheads="1"/>
          </p:cNvSpPr>
          <p:nvPr/>
        </p:nvSpPr>
        <p:spPr bwMode="auto">
          <a:xfrm>
            <a:off x="2286911" y="1717455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池内　啓三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学校法人関西大学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>
                <a:latin typeface="+mn-ea"/>
                <a:cs typeface="Times New Roman"/>
              </a:rPr>
              <a:t>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6" name="正方形/長方形 135"/>
          <p:cNvSpPr>
            <a:spLocks noChangeArrowheads="1"/>
          </p:cNvSpPr>
          <p:nvPr/>
        </p:nvSpPr>
        <p:spPr bwMode="auto">
          <a:xfrm>
            <a:off x="5032881" y="3031276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金井　宏実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認定特定非営利活動法人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大阪</a:t>
            </a:r>
            <a:r>
              <a:rPr lang="en-US" altLang="ja-JP" sz="800" kern="100" dirty="0" smtClean="0">
                <a:latin typeface="+mn-ea"/>
                <a:cs typeface="Times New Roman"/>
              </a:rPr>
              <a:t>NPO</a:t>
            </a:r>
            <a:r>
              <a:rPr lang="ja-JP" altLang="en-US" sz="800" kern="100" dirty="0" smtClean="0">
                <a:latin typeface="+mn-ea"/>
                <a:cs typeface="Times New Roman"/>
              </a:rPr>
              <a:t>センター 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代表理事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7" name="正方形/長方形 136"/>
          <p:cNvSpPr>
            <a:spLocks noChangeArrowheads="1"/>
          </p:cNvSpPr>
          <p:nvPr/>
        </p:nvSpPr>
        <p:spPr bwMode="auto">
          <a:xfrm>
            <a:off x="522336" y="3927948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白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井　智子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特定非営利活動法人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トイボックス 代表理事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8" name="正方形/長方形 137"/>
          <p:cNvSpPr>
            <a:spLocks noChangeArrowheads="1"/>
          </p:cNvSpPr>
          <p:nvPr/>
        </p:nvSpPr>
        <p:spPr bwMode="auto">
          <a:xfrm>
            <a:off x="492955" y="6228479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施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　　治安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「大阪を変える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en-US" altLang="ja-JP" sz="800" kern="100" dirty="0" smtClean="0">
                <a:latin typeface="+mn-ea"/>
                <a:cs typeface="Times New Roman"/>
              </a:rPr>
              <a:t>100</a:t>
            </a:r>
            <a:r>
              <a:rPr lang="ja-JP" altLang="en-US" sz="800" kern="100" dirty="0" smtClean="0">
                <a:latin typeface="+mn-ea"/>
                <a:cs typeface="Times New Roman"/>
              </a:rPr>
              <a:t>人会議」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>
                <a:latin typeface="+mn-ea"/>
                <a:cs typeface="Times New Roman"/>
              </a:rPr>
              <a:t>顧問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45" name="正方形/長方形 144"/>
          <p:cNvSpPr>
            <a:spLocks noChangeArrowheads="1"/>
          </p:cNvSpPr>
          <p:nvPr/>
        </p:nvSpPr>
        <p:spPr bwMode="auto">
          <a:xfrm>
            <a:off x="3504279" y="1710105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出口　正之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smtClean="0">
                <a:latin typeface="+mn-ea"/>
                <a:cs typeface="Times New Roman"/>
              </a:rPr>
              <a:t>国立</a:t>
            </a:r>
            <a:r>
              <a:rPr lang="ja-JP" altLang="en-US" sz="800" kern="100">
                <a:latin typeface="+mn-ea"/>
                <a:cs typeface="Times New Roman"/>
              </a:rPr>
              <a:t>民族</a:t>
            </a:r>
            <a:r>
              <a:rPr lang="ja-JP" altLang="en-US" sz="800" kern="100" smtClean="0">
                <a:latin typeface="+mn-ea"/>
                <a:cs typeface="Times New Roman"/>
              </a:rPr>
              <a:t>学</a:t>
            </a:r>
            <a:r>
              <a:rPr lang="ja-JP" altLang="en-US" sz="800" kern="100" dirty="0" smtClean="0">
                <a:latin typeface="+mn-ea"/>
                <a:cs typeface="Times New Roman"/>
              </a:rPr>
              <a:t>博物館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　教授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47" name="正方形/長方形 146"/>
          <p:cNvSpPr>
            <a:spLocks noChangeArrowheads="1"/>
          </p:cNvSpPr>
          <p:nvPr/>
        </p:nvSpPr>
        <p:spPr bwMode="auto">
          <a:xfrm>
            <a:off x="505061" y="4433937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藤田　　清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藤田美術館　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58" name="正方形/長方形 157"/>
          <p:cNvSpPr>
            <a:spLocks noChangeArrowheads="1"/>
          </p:cNvSpPr>
          <p:nvPr/>
        </p:nvSpPr>
        <p:spPr bwMode="auto">
          <a:xfrm>
            <a:off x="487837" y="5594925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森　　清純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大阪コミュニティ財団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専務理事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52" name="Text Box 610"/>
          <p:cNvSpPr txBox="1">
            <a:spLocks noChangeArrowheads="1"/>
          </p:cNvSpPr>
          <p:nvPr/>
        </p:nvSpPr>
        <p:spPr bwMode="auto">
          <a:xfrm>
            <a:off x="6300524" y="3129023"/>
            <a:ext cx="348115" cy="1955842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報道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200" kern="100" dirty="0" smtClean="0">
                <a:effectLst/>
                <a:latin typeface="Century"/>
                <a:ea typeface="ＭＳ Ｐゴシック"/>
                <a:cs typeface="Times New Roman"/>
              </a:rPr>
              <a:t>席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53" name="Text Box 560"/>
          <p:cNvSpPr txBox="1">
            <a:spLocks noChangeArrowheads="1"/>
          </p:cNvSpPr>
          <p:nvPr/>
        </p:nvSpPr>
        <p:spPr bwMode="auto">
          <a:xfrm>
            <a:off x="6061821" y="1678243"/>
            <a:ext cx="673246" cy="5848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 smtClean="0">
                <a:effectLst/>
                <a:latin typeface="+mn-ea"/>
                <a:cs typeface="Times New Roman"/>
              </a:rPr>
              <a:t>関係者</a:t>
            </a:r>
            <a:endParaRPr lang="ja-JP" sz="1100" kern="100" dirty="0">
              <a:effectLst/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100" kern="100" dirty="0" smtClean="0">
                <a:effectLst/>
                <a:latin typeface="+mn-ea"/>
                <a:cs typeface="Times New Roman"/>
              </a:rPr>
              <a:t>出入口</a:t>
            </a:r>
            <a:endParaRPr lang="ja-JP" sz="1100" kern="100" dirty="0">
              <a:effectLst/>
              <a:latin typeface="+mn-ea"/>
              <a:cs typeface="Times New Roman"/>
            </a:endParaRPr>
          </a:p>
        </p:txBody>
      </p:sp>
      <p:sp>
        <p:nvSpPr>
          <p:cNvPr id="2" name="アーチ 1"/>
          <p:cNvSpPr/>
          <p:nvPr/>
        </p:nvSpPr>
        <p:spPr>
          <a:xfrm rot="21332789">
            <a:off x="1927592" y="2518351"/>
            <a:ext cx="1178673" cy="1305893"/>
          </a:xfrm>
          <a:prstGeom prst="blockArc">
            <a:avLst>
              <a:gd name="adj1" fmla="val 11090627"/>
              <a:gd name="adj2" fmla="val 16463956"/>
              <a:gd name="adj3" fmla="val 30464"/>
            </a:avLst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8" name="正方形/長方形 57"/>
          <p:cNvSpPr>
            <a:spLocks noChangeArrowheads="1"/>
          </p:cNvSpPr>
          <p:nvPr/>
        </p:nvSpPr>
        <p:spPr bwMode="auto">
          <a:xfrm>
            <a:off x="5020486" y="1124805"/>
            <a:ext cx="15169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>
                <a:latin typeface="+mn-ea"/>
                <a:cs typeface="Times New Roman"/>
              </a:rPr>
              <a:t>大阪市役所</a:t>
            </a:r>
            <a:r>
              <a:rPr lang="ja-JP" altLang="en-US" sz="1200" kern="100" dirty="0" smtClean="0">
                <a:latin typeface="+mn-ea"/>
                <a:cs typeface="Times New Roman"/>
              </a:rPr>
              <a:t>５階</a:t>
            </a:r>
            <a:endParaRPr lang="en-US" altLang="ja-JP" sz="1200" kern="100" dirty="0" smtClean="0"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>
                <a:latin typeface="+mn-ea"/>
                <a:cs typeface="Times New Roman"/>
              </a:rPr>
              <a:t>　</a:t>
            </a:r>
            <a:r>
              <a:rPr lang="ja-JP" altLang="en-US" sz="1200" kern="100" dirty="0" smtClean="0">
                <a:latin typeface="+mn-ea"/>
                <a:cs typeface="Times New Roman"/>
              </a:rPr>
              <a:t>特別</a:t>
            </a:r>
            <a:r>
              <a:rPr lang="ja-JP" altLang="en-US" sz="1200" kern="100" dirty="0">
                <a:latin typeface="+mn-ea"/>
                <a:cs typeface="Times New Roman"/>
              </a:rPr>
              <a:t>会議</a:t>
            </a:r>
            <a:r>
              <a:rPr lang="ja-JP" altLang="en-US" sz="1200" kern="100" dirty="0" smtClean="0">
                <a:latin typeface="+mn-ea"/>
                <a:cs typeface="Times New Roman"/>
              </a:rPr>
              <a:t>室</a:t>
            </a:r>
            <a:endParaRPr lang="ja-JP" altLang="ja-JP" sz="1200" kern="100" dirty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endParaRPr lang="en-US" altLang="ja-JP" sz="1050" kern="100" dirty="0" smtClean="0">
              <a:latin typeface="+mn-ea"/>
              <a:cs typeface="Times New Roman"/>
            </a:endParaRPr>
          </a:p>
        </p:txBody>
      </p:sp>
      <p:sp>
        <p:nvSpPr>
          <p:cNvPr id="55" name="Text Box 610"/>
          <p:cNvSpPr txBox="1">
            <a:spLocks noChangeArrowheads="1"/>
          </p:cNvSpPr>
          <p:nvPr/>
        </p:nvSpPr>
        <p:spPr bwMode="auto">
          <a:xfrm>
            <a:off x="2129188" y="8680914"/>
            <a:ext cx="2192002" cy="312515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latin typeface="Century"/>
                <a:ea typeface="ＭＳ Ｐゴシック"/>
                <a:cs typeface="Times New Roman"/>
              </a:rPr>
              <a:t>副首都推進局</a:t>
            </a:r>
            <a:endParaRPr lang="en-US" altLang="ja-JP" sz="1200" kern="100" dirty="0" smtClean="0"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59" name="アーチ 58"/>
          <p:cNvSpPr/>
          <p:nvPr/>
        </p:nvSpPr>
        <p:spPr>
          <a:xfrm rot="5125391">
            <a:off x="3386579" y="2446972"/>
            <a:ext cx="1178673" cy="1305893"/>
          </a:xfrm>
          <a:prstGeom prst="blockArc">
            <a:avLst>
              <a:gd name="adj1" fmla="val 11090627"/>
              <a:gd name="adj2" fmla="val 16463956"/>
              <a:gd name="adj3" fmla="val 30464"/>
            </a:avLst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6" name="角丸四角形 55"/>
          <p:cNvSpPr/>
          <p:nvPr/>
        </p:nvSpPr>
        <p:spPr>
          <a:xfrm rot="16200000">
            <a:off x="672772" y="8115229"/>
            <a:ext cx="732428" cy="1408292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報道機関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取材スペース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200" dirty="0">
                <a:solidFill>
                  <a:sysClr val="windowText" lastClr="000000"/>
                </a:solidFill>
              </a:rPr>
              <a:t>（</a:t>
            </a:r>
            <a:r>
              <a:rPr kumimoji="1" lang="ja-JP" altLang="en-US" sz="1200" dirty="0" smtClean="0">
                <a:solidFill>
                  <a:sysClr val="windowText" lastClr="000000"/>
                </a:solidFill>
              </a:rPr>
              <a:t>カメラ位置</a:t>
            </a:r>
            <a:r>
              <a:rPr lang="ja-JP" altLang="en-US" sz="1200" dirty="0">
                <a:solidFill>
                  <a:sysClr val="windowText" lastClr="000000"/>
                </a:solidFill>
              </a:rPr>
              <a:t>）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64" name="正方形/長方形 63"/>
          <p:cNvSpPr>
            <a:spLocks noChangeArrowheads="1"/>
          </p:cNvSpPr>
          <p:nvPr/>
        </p:nvSpPr>
        <p:spPr bwMode="auto">
          <a:xfrm>
            <a:off x="487838" y="5020242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堀井　良殷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関西・大阪２１世紀協会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65" name="正方形/長方形 64"/>
          <p:cNvSpPr>
            <a:spLocks noChangeArrowheads="1"/>
          </p:cNvSpPr>
          <p:nvPr/>
        </p:nvSpPr>
        <p:spPr bwMode="auto">
          <a:xfrm>
            <a:off x="511958" y="3391729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高　　亜希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認定特定非営利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活動法人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ノーベル　代表理事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endParaRPr lang="en-US" altLang="ja-JP" sz="800" kern="100" dirty="0">
              <a:latin typeface="+mn-ea"/>
              <a:cs typeface="Times New Roman"/>
            </a:endParaRPr>
          </a:p>
        </p:txBody>
      </p:sp>
      <p:pic>
        <p:nvPicPr>
          <p:cNvPr id="66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83210" y="6138063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41627" y="5491508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正方形/長方形 69"/>
          <p:cNvSpPr>
            <a:spLocks noChangeArrowheads="1"/>
          </p:cNvSpPr>
          <p:nvPr/>
        </p:nvSpPr>
        <p:spPr bwMode="auto">
          <a:xfrm>
            <a:off x="5044270" y="6987653"/>
            <a:ext cx="1029472" cy="43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　</a:t>
            </a:r>
            <a:endParaRPr lang="en-US" altLang="ja-JP" sz="1050" b="1" kern="100" dirty="0" smtClean="0">
              <a:latin typeface="+mn-ea"/>
              <a:cs typeface="Times New Roman"/>
            </a:endParaRPr>
          </a:p>
        </p:txBody>
      </p:sp>
      <p:pic>
        <p:nvPicPr>
          <p:cNvPr id="73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65771" y="5948779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72580" y="6883782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83736" y="7389061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" name="Text Box 560"/>
          <p:cNvSpPr txBox="1">
            <a:spLocks noChangeArrowheads="1"/>
          </p:cNvSpPr>
          <p:nvPr/>
        </p:nvSpPr>
        <p:spPr bwMode="auto">
          <a:xfrm>
            <a:off x="672073" y="541453"/>
            <a:ext cx="6069037" cy="584801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r>
              <a:rPr lang="ja-JP" altLang="en-US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議題３　　　フィランソロピー大会</a:t>
            </a:r>
            <a:r>
              <a:rPr lang="en-US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OSAKA2019(</a:t>
            </a:r>
            <a:r>
              <a:rPr lang="ja-JP" altLang="en-US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仮称）について</a:t>
            </a: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algn="ctr">
              <a:spcAft>
                <a:spcPts val="0"/>
              </a:spcAft>
            </a:pPr>
            <a:endParaRPr 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353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A4 210 x 297 mm</PresentationFormat>
  <Paragraphs>219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HG丸ｺﾞｼｯｸM-PRO</vt:lpstr>
      <vt:lpstr>ＭＳ Ｐゴシック</vt:lpstr>
      <vt:lpstr>Arial</vt:lpstr>
      <vt:lpstr>Calibri</vt:lpstr>
      <vt:lpstr>Century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2019-04-09T00:50:42Z</dcterms:created>
  <dcterms:modified xsi:type="dcterms:W3CDTF">2019-04-09T00:50:46Z</dcterms:modified>
</cp:coreProperties>
</file>