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commentAuthors+xml" PartName="/ppt/commentAuthors.xml"/>
  <Override ContentType="application/vnd.openxmlformats-officedocument.presentationml.notesMaster+xml" PartName="/ppt/notesMasters/notesMaster1.xml"/>
  <Override ContentType="application/vnd.openxmlformats-officedocument.presentationml.presProps+xml" PartName="/ppt/presProps.xml"/>
  <Override ContentType="application/vnd.openxmlformats-officedocument.presentationml.presentation.main+xml" PartName="/ppt/presentation.xml"/>
  <Override ContentType="application/vnd.openxmlformats-officedocument.presentationml.slideLayout+xml" PartName="/ppt/slideLayouts/slideLayout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?><Relationships xmlns="http://schemas.openxmlformats.org/package/2006/relationships"><Relationship Target="ppt/presentation.xml" Type="http://schemas.openxmlformats.org/officeDocument/2006/relationships/officeDocument" Id="rId1"></Relationship><Relationship Target="docProps/core.xml" Type="http://schemas.openxmlformats.org/package/2006/relationships/metadata/core-properties" Id="rId5"></Relationship><Relationship Target="docProps/thumbnail.jpeg" Type="http://schemas.openxmlformats.org/package/2006/relationships/metadata/thumbnail" Id="rId6"></Relationship><Relationship Target="docProps/app.xml" Type="http://schemas.openxmlformats.org/officeDocument/2006/relationships/extended-properties" Id="rId7"></Relationship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84" r:id="rId2"/>
    <p:sldId id="287" r:id="rId3"/>
    <p:sldId id="288" r:id="rId4"/>
  </p:sldIdLst>
  <p:sldSz cx="9144000" cy="6858000" type="screen4x3"/>
  <p:notesSz cx="9939338" cy="68072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白川　輝幸" initials="白川　輝幸" lastIdx="1" clrIdx="0">
    <p:extLst>
      <p:ext uri="{19B8F6BF-5375-455C-9EA6-DF929625EA0E}">
        <p15:presenceInfo xmlns:p15="http://schemas.microsoft.com/office/powerpoint/2012/main" userId="白川　輝幸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CCFFFF"/>
    <a:srgbClr val="00FFFF"/>
    <a:srgbClr val="99FFCC"/>
    <a:srgbClr val="66FF99"/>
    <a:srgbClr val="CCFFCC"/>
    <a:srgbClr val="FFFFCC"/>
    <a:srgbClr val="99FF99"/>
    <a:srgbClr val="FF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4632" autoAdjust="0"/>
    <p:restoredTop sz="94660"/>
  </p:normalViewPr>
  <p:slideViewPr>
    <p:cSldViewPr>
      <p:cViewPr varScale="1">
        <p:scale>
          <a:sx n="73" d="100"/>
          <a:sy n="73" d="100"/>
        </p:scale>
        <p:origin x="1812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?><Relationships xmlns="http://schemas.openxmlformats.org/package/2006/relationships"><Relationship Target="viewProps.xml" Type="http://schemas.openxmlformats.org/officeDocument/2006/relationships/viewProps" Id="rId8"></Relationship><Relationship Target="slides/slide2.xml" Type="http://schemas.openxmlformats.org/officeDocument/2006/relationships/slide" Id="rId3"></Relationship><Relationship Target="presProps.xml" Type="http://schemas.openxmlformats.org/officeDocument/2006/relationships/presProps" Id="rId7"></Relationship><Relationship Target="slides/slide1.xml" Type="http://schemas.openxmlformats.org/officeDocument/2006/relationships/slide" Id="rId2"></Relationship><Relationship Target="slideMasters/slideMaster1.xml" Type="http://schemas.openxmlformats.org/officeDocument/2006/relationships/slideMaster" Id="rId1"></Relationship><Relationship Target="commentAuthors.xml" Type="http://schemas.openxmlformats.org/officeDocument/2006/relationships/commentAuthors" Id="rId6"></Relationship><Relationship Target="notesMasters/notesMaster1.xml" Type="http://schemas.openxmlformats.org/officeDocument/2006/relationships/notesMaster" Id="rId5"></Relationship><Relationship Target="tableStyles.xml" Type="http://schemas.openxmlformats.org/officeDocument/2006/relationships/tableStyles" Id="rId10"></Relationship><Relationship Target="slides/slide3.xml" Type="http://schemas.openxmlformats.org/officeDocument/2006/relationships/slide" Id="rId4"></Relationship><Relationship Target="theme/theme1.xml" Type="http://schemas.openxmlformats.org/officeDocument/2006/relationships/theme" Id="rId9"></Relationship></Relationships>
</file>

<file path=ppt/notesMasters/_rels/notesMaster1.xml.rels><?xml version="1.0" encoding="UTF-8" ?><Relationships xmlns="http://schemas.openxmlformats.org/package/2006/relationships"><Relationship Target="../theme/theme2.xml" Type="http://schemas.openxmlformats.org/officeDocument/2006/relationships/theme" Id="rId1"></Relationship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4306737" cy="340306"/>
          </a:xfrm>
          <a:prstGeom prst="rect">
            <a:avLst/>
          </a:prstGeom>
        </p:spPr>
        <p:txBody>
          <a:bodyPr vert="horz" lIns="91433" tIns="45716" rIns="91433" bIns="45716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5630286" y="0"/>
            <a:ext cx="4306737" cy="340306"/>
          </a:xfrm>
          <a:prstGeom prst="rect">
            <a:avLst/>
          </a:prstGeom>
        </p:spPr>
        <p:txBody>
          <a:bodyPr vert="horz" lIns="91433" tIns="45716" rIns="91433" bIns="45716" rtlCol="0"/>
          <a:lstStyle>
            <a:lvl1pPr algn="r">
              <a:defRPr sz="1200"/>
            </a:lvl1pPr>
          </a:lstStyle>
          <a:p>
            <a:fld id="{34419864-4BFA-4F2C-B83B-1E8DBAABFD02}" type="datetimeFigureOut">
              <a:rPr kumimoji="1" lang="ja-JP" altLang="en-US" smtClean="0"/>
              <a:t>2019/7/29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3268663" y="511175"/>
            <a:ext cx="3402012" cy="25511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3" tIns="45716" rIns="91433" bIns="45716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994399" y="3233447"/>
            <a:ext cx="7950543" cy="3062751"/>
          </a:xfrm>
          <a:prstGeom prst="rect">
            <a:avLst/>
          </a:prstGeom>
        </p:spPr>
        <p:txBody>
          <a:bodyPr vert="horz" lIns="91433" tIns="45716" rIns="91433" bIns="45716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2" y="6465808"/>
            <a:ext cx="4306737" cy="340305"/>
          </a:xfrm>
          <a:prstGeom prst="rect">
            <a:avLst/>
          </a:prstGeom>
        </p:spPr>
        <p:txBody>
          <a:bodyPr vert="horz" lIns="91433" tIns="45716" rIns="91433" bIns="45716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5630286" y="6465808"/>
            <a:ext cx="4306737" cy="340305"/>
          </a:xfrm>
          <a:prstGeom prst="rect">
            <a:avLst/>
          </a:prstGeom>
        </p:spPr>
        <p:txBody>
          <a:bodyPr vert="horz" lIns="91433" tIns="45716" rIns="91433" bIns="45716" rtlCol="0" anchor="b"/>
          <a:lstStyle>
            <a:lvl1pPr algn="r">
              <a:defRPr sz="1200"/>
            </a:lvl1pPr>
          </a:lstStyle>
          <a:p>
            <a:fld id="{D2D6ACFF-9619-4283-B0E4-42406655D5F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933684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?><Relationships xmlns="http://schemas.openxmlformats.org/package/2006/relationships"><Relationship Target="../slideMasters/slideMaster1.xml" Type="http://schemas.openxmlformats.org/officeDocument/2006/relationships/slideMaster" Id="rId1"></Relationship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 サブタイトルの書式設定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AEE50-08C8-4FC5-926A-641120CE1F82}" type="datetime1">
              <a:rPr kumimoji="1" lang="ja-JP" altLang="en-US" smtClean="0"/>
              <a:t>2019/7/29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?><Relationships xmlns="http://schemas.openxmlformats.org/package/2006/relationships"><Relationship Target="../theme/theme1.xml" Type="http://schemas.openxmlformats.org/officeDocument/2006/relationships/theme" Id="rId2"></Relationship><Relationship Target="../slideLayouts/slideLayout1.xml" Type="http://schemas.openxmlformats.org/officeDocument/2006/relationships/slideLayout" Id="rId1"></Relationship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1588" y="0"/>
            <a:ext cx="9142412" cy="83671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412776"/>
            <a:ext cx="8229600" cy="471338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dirty="0" smtClean="0"/>
              <a:t>マスタ テキストの書式設定</a:t>
            </a:r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BEA54B-0D58-4C50-839A-659CD4D16AA2}" type="datetime1">
              <a:rPr kumimoji="1" lang="ja-JP" altLang="en-US" smtClean="0"/>
              <a:t>2019/7/29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7956376" y="0"/>
            <a:ext cx="1189336" cy="84179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>
                <a:solidFill>
                  <a:schemeClr val="tx1"/>
                </a:solidFill>
              </a:defRPr>
            </a:lvl1pPr>
          </a:lstStyle>
          <a:p>
            <a:fld id="{D2D8002D-B5B0-4BAC-B1F6-782DDCCE6D9C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?><Relationships xmlns="http://schemas.openxmlformats.org/package/2006/relationships"><Relationship Target="../media/image1.png" Type="http://schemas.openxmlformats.org/officeDocument/2006/relationships/image" Id="rId2"></Relationship><Relationship Target="../slideLayouts/slideLayout1.xml" Type="http://schemas.openxmlformats.org/officeDocument/2006/relationships/slideLayout" Id="rId1"></Relationship></Relationships>
</file>

<file path=ppt/slides/_rels/slide2.xml.rels><?xml version="1.0" encoding="UTF-8" ?><Relationships xmlns="http://schemas.openxmlformats.org/package/2006/relationships"><Relationship Target="../slideLayouts/slideLayout1.xml" Type="http://schemas.openxmlformats.org/officeDocument/2006/relationships/slideLayout" Id="rId1"></Relationship></Relationships>
</file>

<file path=ppt/slides/_rels/slide3.xml.rels><?xml version="1.0" encoding="UTF-8" ?><Relationships xmlns="http://schemas.openxmlformats.org/package/2006/relationships"><Relationship Target="../slideLayouts/slideLayout1.xml" Type="http://schemas.openxmlformats.org/officeDocument/2006/relationships/slideLayout" Id="rId1"></Relationship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角丸四角形 50"/>
          <p:cNvSpPr/>
          <p:nvPr/>
        </p:nvSpPr>
        <p:spPr>
          <a:xfrm>
            <a:off x="68041" y="260648"/>
            <a:ext cx="8928992" cy="6485805"/>
          </a:xfrm>
          <a:prstGeom prst="roundRect">
            <a:avLst>
              <a:gd name="adj" fmla="val 0"/>
            </a:avLst>
          </a:prstGeom>
          <a:solidFill>
            <a:schemeClr val="bg1"/>
          </a:solidFill>
          <a:ln w="25400" cap="flat" cmpd="sng" algn="ctr">
            <a:solidFill>
              <a:schemeClr val="tx1"/>
            </a:solidFill>
            <a:prstDash val="solid"/>
          </a:ln>
          <a:effectLst/>
        </p:spPr>
        <p:txBody>
          <a:bodyPr rtlCol="0" anchor="t" anchorCtr="0"/>
          <a:lstStyle/>
          <a:p>
            <a:pPr lvl="0"/>
            <a:r>
              <a:rPr lang="ja-JP" altLang="en-US" sz="14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r>
              <a:rPr lang="ja-JP" altLang="en-US" sz="14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r>
              <a:rPr lang="ja-JP" altLang="en-US" sz="14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r>
              <a:rPr lang="ja-JP" altLang="en-US" sz="8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r>
              <a:rPr lang="ja-JP" altLang="en-US" sz="8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</a:t>
            </a:r>
            <a:endParaRPr lang="en-US" altLang="ja-JP" sz="800" dirty="0" smtClean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lvl="0"/>
            <a:r>
              <a:rPr lang="ja-JP" altLang="en-US" sz="14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　</a:t>
            </a:r>
            <a:endParaRPr lang="en-US" altLang="ja-JP" sz="1400" dirty="0" smtClean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lvl="0"/>
            <a:endParaRPr lang="en-US" altLang="ja-JP" sz="1400" dirty="0" smtClean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lvl="0"/>
            <a:r>
              <a:rPr lang="ja-JP" altLang="en-US" sz="14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r>
              <a:rPr lang="ja-JP" altLang="en-US" sz="14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</a:t>
            </a:r>
            <a:endParaRPr lang="en-US" altLang="ja-JP" sz="1400" dirty="0" smtClean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lvl="0"/>
            <a:endParaRPr lang="en-US" altLang="ja-JP" sz="140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lvl="0"/>
            <a:endParaRPr lang="en-US" altLang="ja-JP" sz="1400" dirty="0" smtClean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lvl="0"/>
            <a:endParaRPr lang="en-US" altLang="ja-JP" sz="140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lvl="0"/>
            <a:r>
              <a:rPr lang="ja-JP" altLang="en-US" sz="14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　</a:t>
            </a:r>
            <a:r>
              <a:rPr lang="ja-JP" altLang="en-US" sz="16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r>
              <a:rPr lang="ja-JP" altLang="en-US" sz="16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r>
              <a:rPr lang="ja-JP" altLang="en-US" sz="16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　</a:t>
            </a:r>
            <a:endParaRPr lang="en-US" altLang="ja-JP" sz="1600" dirty="0" smtClean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lvl="0"/>
            <a:r>
              <a:rPr lang="ja-JP" altLang="en-US" sz="16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r>
              <a:rPr lang="ja-JP" altLang="en-US" sz="16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</a:t>
            </a:r>
            <a:r>
              <a:rPr lang="ja-JP" altLang="en-US" sz="16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</a:t>
            </a:r>
            <a:endParaRPr lang="en-US" altLang="ja-JP" sz="1600" dirty="0" smtClean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lvl="0"/>
            <a:endParaRPr lang="en-US" altLang="ja-JP" sz="1600" dirty="0" smtClean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lvl="0"/>
            <a:endParaRPr lang="en-US" altLang="ja-JP" sz="1600" dirty="0" smtClean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lvl="0"/>
            <a:r>
              <a:rPr lang="ja-JP" altLang="en-US" sz="16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  <a:sym typeface="Wingdings" panose="05000000000000000000" pitchFamily="2" charset="2"/>
              </a:rPr>
              <a:t>　</a:t>
            </a:r>
            <a:r>
              <a:rPr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  <a:sym typeface="Wingdings" panose="05000000000000000000" pitchFamily="2" charset="2"/>
              </a:rPr>
              <a:t>　</a:t>
            </a:r>
            <a:r>
              <a:rPr lang="ja-JP" altLang="en-US" sz="16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  <a:sym typeface="Wingdings" panose="05000000000000000000" pitchFamily="2" charset="2"/>
              </a:rPr>
              <a:t>　</a:t>
            </a:r>
            <a:r>
              <a:rPr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  <a:sym typeface="Wingdings" panose="05000000000000000000" pitchFamily="2" charset="2"/>
              </a:rPr>
              <a:t>　</a:t>
            </a:r>
            <a:r>
              <a:rPr lang="ja-JP" altLang="en-US" sz="13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  <a:sym typeface="Wingdings" panose="05000000000000000000" pitchFamily="2" charset="2"/>
              </a:rPr>
              <a:t>　</a:t>
            </a:r>
            <a:r>
              <a:rPr lang="ja-JP" altLang="en-US" sz="13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  <a:sym typeface="Wingdings" panose="05000000000000000000" pitchFamily="2" charset="2"/>
              </a:rPr>
              <a:t>　　　</a:t>
            </a:r>
            <a:endParaRPr lang="en-US" altLang="ja-JP" sz="1300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  <a:sym typeface="Wingdings" panose="05000000000000000000" pitchFamily="2" charset="2"/>
            </a:endParaRPr>
          </a:p>
          <a:p>
            <a:r>
              <a:rPr lang="ja-JP" altLang="en-US" sz="8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  <a:sym typeface="Wingdings" panose="05000000000000000000" pitchFamily="2" charset="2"/>
              </a:rPr>
              <a:t>　</a:t>
            </a:r>
            <a:endParaRPr lang="en-US" altLang="ja-JP" sz="800" b="1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  <a:sym typeface="Wingdings" panose="05000000000000000000" pitchFamily="2" charset="2"/>
            </a:endParaRPr>
          </a:p>
          <a:p>
            <a:pPr>
              <a:lnSpc>
                <a:spcPct val="110000"/>
              </a:lnSpc>
            </a:pPr>
            <a:endParaRPr lang="en-US" altLang="ja-JP" sz="1400" b="1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>
              <a:lnSpc>
                <a:spcPct val="110000"/>
              </a:lnSpc>
            </a:pPr>
            <a:endParaRPr lang="en-US" altLang="ja-JP" sz="1400" b="1" dirty="0" smtClean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>
              <a:lnSpc>
                <a:spcPct val="110000"/>
              </a:lnSpc>
            </a:pPr>
            <a:endParaRPr lang="en-US" altLang="ja-JP" sz="1400" b="1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>
              <a:lnSpc>
                <a:spcPct val="110000"/>
              </a:lnSpc>
            </a:pPr>
            <a:endParaRPr lang="en-US" altLang="ja-JP" sz="1400" b="1" dirty="0" smtClean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>
              <a:lnSpc>
                <a:spcPct val="110000"/>
              </a:lnSpc>
            </a:pPr>
            <a:endParaRPr lang="en-US" altLang="ja-JP" sz="1400" b="1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>
              <a:lnSpc>
                <a:spcPct val="110000"/>
              </a:lnSpc>
            </a:pPr>
            <a:endParaRPr lang="en-US" altLang="ja-JP" sz="1400" b="1" dirty="0" smtClean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>
              <a:lnSpc>
                <a:spcPct val="110000"/>
              </a:lnSpc>
            </a:pPr>
            <a:endParaRPr lang="en-US" altLang="ja-JP" sz="1400" b="1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>
              <a:lnSpc>
                <a:spcPct val="110000"/>
              </a:lnSpc>
            </a:pPr>
            <a:r>
              <a:rPr lang="ja-JP" altLang="en-US" sz="1400" b="1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endParaRPr lang="en-US" altLang="ja-JP" sz="1400" b="1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3" name="正方形/長方形 12"/>
          <p:cNvSpPr/>
          <p:nvPr/>
        </p:nvSpPr>
        <p:spPr>
          <a:xfrm>
            <a:off x="0" y="-4912"/>
            <a:ext cx="9180513" cy="409576"/>
          </a:xfrm>
          <a:prstGeom prst="rect">
            <a:avLst/>
          </a:prstGeom>
          <a:solidFill>
            <a:schemeClr val="tx2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ja-JP" altLang="en-US" b="1" dirty="0" smtClean="0">
                <a:solidFill>
                  <a:prstClr val="white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r>
              <a:rPr lang="ja-JP" altLang="en-US" b="1" dirty="0">
                <a:solidFill>
                  <a:prstClr val="white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「民都・大阪」</a:t>
            </a:r>
            <a:r>
              <a:rPr lang="ja-JP" altLang="en-US" b="1" dirty="0" smtClean="0">
                <a:solidFill>
                  <a:prstClr val="white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フィランソロピー・プラットフォーム（案）について</a:t>
            </a:r>
            <a:endParaRPr lang="ja-JP" altLang="en-US" b="1" dirty="0">
              <a:solidFill>
                <a:prstClr val="white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54" name="テキスト ボックス 53"/>
          <p:cNvSpPr txBox="1"/>
          <p:nvPr/>
        </p:nvSpPr>
        <p:spPr>
          <a:xfrm>
            <a:off x="234388" y="3368874"/>
            <a:ext cx="8181035" cy="97719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>
              <a:lnSpc>
                <a:spcPts val="2200"/>
              </a:lnSpc>
            </a:pPr>
            <a:r>
              <a:rPr lang="ja-JP" altLang="en-US" sz="14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●</a:t>
            </a:r>
            <a:r>
              <a:rPr lang="ja-JP" altLang="en-US" sz="14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法人格の縦割り等を越えてトップ層が一堂に集い、大阪の民の連携・協力によりその存在感を国内外に示す</a:t>
            </a:r>
            <a:endParaRPr lang="en-US" altLang="ja-JP" sz="1400" dirty="0" smtClean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>
              <a:lnSpc>
                <a:spcPts val="2200"/>
              </a:lnSpc>
            </a:pPr>
            <a:r>
              <a:rPr lang="ja-JP" altLang="en-US" sz="14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r>
              <a:rPr lang="ja-JP" altLang="en-US" sz="14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「核となる場」を創出し、好循環を生み出す</a:t>
            </a:r>
            <a:endParaRPr lang="en-US" altLang="ja-JP" sz="1400" dirty="0" smtClean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>
              <a:lnSpc>
                <a:spcPts val="2500"/>
              </a:lnSpc>
            </a:pPr>
            <a:r>
              <a:rPr lang="ja-JP" altLang="en-US" sz="14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●</a:t>
            </a:r>
            <a:r>
              <a:rPr lang="ja-JP" altLang="en-US" sz="14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会議では「民都・大阪」実現に向けた都市政策や新たな連携・協働を生み出すために必要な事項等を議論</a:t>
            </a:r>
            <a:endParaRPr lang="en-US" altLang="ja-JP" sz="140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230413" y="692696"/>
            <a:ext cx="8158011" cy="2169825"/>
          </a:xfrm>
          <a:prstGeom prst="rect">
            <a:avLst/>
          </a:prstGeom>
          <a:noFill/>
          <a:ln w="12700">
            <a:solidFill>
              <a:schemeClr val="tx1"/>
            </a:solidFill>
            <a:prstDash val="dash"/>
          </a:ln>
        </p:spPr>
        <p:txBody>
          <a:bodyPr wrap="square" rtlCol="0">
            <a:spAutoFit/>
          </a:bodyPr>
          <a:lstStyle/>
          <a:p>
            <a:pPr>
              <a:lnSpc>
                <a:spcPts val="1800"/>
              </a:lnSpc>
            </a:pPr>
            <a:r>
              <a:rPr lang="ja-JP" altLang="en-US" sz="13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（</a:t>
            </a:r>
            <a:r>
              <a:rPr lang="ja-JP" altLang="en-US" sz="12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出口議長）</a:t>
            </a:r>
            <a:endParaRPr lang="en-US" altLang="ja-JP" sz="1200" dirty="0" smtClean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>
              <a:lnSpc>
                <a:spcPts val="1800"/>
              </a:lnSpc>
            </a:pPr>
            <a:r>
              <a:rPr lang="ja-JP" altLang="en-US" sz="12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r>
              <a:rPr lang="ja-JP" altLang="en-US" sz="12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・「民都・大阪」フィランソロピー会議は、縦割りの非営利セクターの</a:t>
            </a:r>
            <a:r>
              <a:rPr lang="ja-JP" altLang="en-US" sz="1200" u="sng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トップ層を集めた形式を重視した会議として設立</a:t>
            </a:r>
            <a:r>
              <a:rPr lang="ja-JP" altLang="en-US" sz="12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。</a:t>
            </a:r>
            <a:endParaRPr lang="en-US" altLang="ja-JP" sz="1200" dirty="0" smtClean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>
              <a:lnSpc>
                <a:spcPts val="1800"/>
              </a:lnSpc>
            </a:pPr>
            <a:r>
              <a:rPr lang="ja-JP" altLang="en-US" sz="12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r>
              <a:rPr lang="ja-JP" altLang="en-US" sz="12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・</a:t>
            </a:r>
            <a:r>
              <a:rPr lang="en-US" altLang="ja-JP" sz="1200" u="sng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ML</a:t>
            </a:r>
            <a:r>
              <a:rPr lang="ja-JP" altLang="en-US" sz="1200" u="sng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の活用などにより各セクターの連携強化をはかり、</a:t>
            </a:r>
            <a:r>
              <a:rPr lang="ja-JP" altLang="en-US" sz="12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中長期的には、</a:t>
            </a:r>
            <a:r>
              <a:rPr lang="ja-JP" altLang="en-US" sz="1200" u="sng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大阪のサードセクターの連携の動きを全国・アジアに拡げていく</a:t>
            </a:r>
            <a:r>
              <a:rPr lang="ja-JP" altLang="en-US" sz="12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。</a:t>
            </a:r>
            <a:endParaRPr lang="en-US" altLang="ja-JP" sz="1200" dirty="0" smtClean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>
              <a:lnSpc>
                <a:spcPts val="1800"/>
              </a:lnSpc>
            </a:pPr>
            <a:r>
              <a:rPr lang="ja-JP" altLang="en-US" sz="12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・具体的な目標の一つとして、</a:t>
            </a:r>
            <a:r>
              <a:rPr lang="en-US" altLang="ja-JP" sz="1200" u="sng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2025</a:t>
            </a:r>
            <a:r>
              <a:rPr lang="ja-JP" altLang="en-US" sz="1200" u="sng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年大阪・関西万博を見据えてはどうか</a:t>
            </a:r>
            <a:r>
              <a:rPr lang="ja-JP" altLang="en-US" sz="12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。</a:t>
            </a:r>
            <a:endParaRPr lang="en-US" altLang="ja-JP" sz="1200" dirty="0" smtClean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>
              <a:lnSpc>
                <a:spcPts val="1800"/>
              </a:lnSpc>
            </a:pPr>
            <a:r>
              <a:rPr lang="ja-JP" altLang="en-US" sz="12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（金井代表理事）</a:t>
            </a:r>
            <a:endParaRPr lang="en-US" altLang="ja-JP" sz="1200" dirty="0" smtClean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>
              <a:lnSpc>
                <a:spcPts val="1800"/>
              </a:lnSpc>
            </a:pPr>
            <a:r>
              <a:rPr lang="ja-JP" altLang="en-US" sz="12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r>
              <a:rPr lang="ja-JP" altLang="en-US" sz="12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・各メンバーそれぞれの取組みは別として、</a:t>
            </a:r>
            <a:r>
              <a:rPr lang="ja-JP" altLang="en-US" sz="1200" u="sng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会議そのものが個別の課題解決に向け、具体的に動くには限界があるのでは</a:t>
            </a:r>
            <a:r>
              <a:rPr lang="ja-JP" altLang="en-US" sz="12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。</a:t>
            </a:r>
            <a:endParaRPr lang="en-US" altLang="ja-JP" sz="1200" dirty="0" smtClean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>
              <a:lnSpc>
                <a:spcPts val="1800"/>
              </a:lnSpc>
            </a:pPr>
            <a:r>
              <a:rPr lang="ja-JP" altLang="en-US" sz="12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r>
              <a:rPr lang="ja-JP" altLang="en-US" sz="12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・この</a:t>
            </a:r>
            <a:r>
              <a:rPr lang="ja-JP" altLang="en-US" sz="12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会議の将来的な目標は「民都・大阪」の</a:t>
            </a:r>
            <a:r>
              <a:rPr lang="ja-JP" altLang="en-US" sz="12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実現であり、一朝一夕で実現</a:t>
            </a:r>
            <a:r>
              <a:rPr lang="ja-JP" altLang="en-US" sz="12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できるものでは</a:t>
            </a:r>
            <a:r>
              <a:rPr lang="ja-JP" altLang="en-US" sz="12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ないが、民の力を高めていくためには、</a:t>
            </a:r>
            <a:endParaRPr lang="en-US" altLang="ja-JP" sz="1200" dirty="0" smtClean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>
              <a:lnSpc>
                <a:spcPts val="1800"/>
              </a:lnSpc>
            </a:pPr>
            <a:r>
              <a:rPr lang="ja-JP" altLang="en-US" sz="12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r>
              <a:rPr lang="ja-JP" altLang="en-US" sz="12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 </a:t>
            </a:r>
            <a:r>
              <a:rPr lang="ja-JP" altLang="en-US" sz="1200" u="sng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「必要なテーマ・課題毎に」「必要な人材が集まり」「必要なノウハウ等を提供しあって」解決に向けて取り組む仕組みが必要では。</a:t>
            </a:r>
            <a:endParaRPr lang="en-US" altLang="ja-JP" sz="1200" dirty="0" smtClean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>
              <a:lnSpc>
                <a:spcPts val="1800"/>
              </a:lnSpc>
            </a:pPr>
            <a:r>
              <a:rPr lang="ja-JP" altLang="en-US" sz="12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r>
              <a:rPr lang="ja-JP" altLang="en-US" sz="12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・</a:t>
            </a:r>
            <a:r>
              <a:rPr lang="ja-JP" altLang="en-US" sz="1200" u="sng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多様</a:t>
            </a:r>
            <a:r>
              <a:rPr lang="ja-JP" altLang="en-US" sz="1200" u="sng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な分野の人材やノウハウが蓄積され、求めに応じて必要な時に機能するプラットフォームが理想ではないか</a:t>
            </a:r>
            <a:r>
              <a:rPr lang="ja-JP" altLang="en-US" sz="12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。</a:t>
            </a:r>
            <a:endParaRPr lang="en-US" altLang="ja-JP" sz="1200" dirty="0" smtClean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68041" y="404664"/>
            <a:ext cx="2631751" cy="34881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>
              <a:lnSpc>
                <a:spcPts val="2000"/>
              </a:lnSpc>
            </a:pPr>
            <a:r>
              <a:rPr lang="en-US" altLang="ja-JP" sz="1400" b="1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【</a:t>
            </a:r>
            <a:r>
              <a:rPr lang="ja-JP" altLang="en-US" sz="1400" b="1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第</a:t>
            </a:r>
            <a:r>
              <a:rPr lang="en-US" altLang="ja-JP" sz="1400" b="1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4</a:t>
            </a:r>
            <a:r>
              <a:rPr lang="ja-JP" altLang="en-US" sz="1400" b="1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回会議でのご提案</a:t>
            </a:r>
            <a:r>
              <a:rPr lang="en-US" altLang="ja-JP" sz="1400" b="1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】</a:t>
            </a:r>
          </a:p>
        </p:txBody>
      </p:sp>
      <p:pic>
        <p:nvPicPr>
          <p:cNvPr id="17" name="Picture 2" descr="E:\My Documents\My Pictures\ブラ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52947" y="4804249"/>
            <a:ext cx="2995517" cy="1793103"/>
          </a:xfrm>
          <a:prstGeom prst="rect">
            <a:avLst/>
          </a:prstGeom>
          <a:solidFill>
            <a:srgbClr val="CCECFF"/>
          </a:solidFill>
          <a:ln>
            <a:solidFill>
              <a:schemeClr val="tx1"/>
            </a:solidFill>
          </a:ln>
        </p:spPr>
      </p:pic>
      <p:sp>
        <p:nvSpPr>
          <p:cNvPr id="18" name="テキスト ボックス 17"/>
          <p:cNvSpPr txBox="1"/>
          <p:nvPr/>
        </p:nvSpPr>
        <p:spPr>
          <a:xfrm>
            <a:off x="5545788" y="4457692"/>
            <a:ext cx="3686313" cy="31271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>
              <a:lnSpc>
                <a:spcPts val="2000"/>
              </a:lnSpc>
            </a:pPr>
            <a:r>
              <a:rPr lang="en-US" altLang="ja-JP" sz="1100" b="1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【</a:t>
            </a:r>
            <a:r>
              <a:rPr lang="ja-JP" altLang="en-US" sz="1100" b="1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核</a:t>
            </a:r>
            <a:r>
              <a:rPr lang="ja-JP" altLang="en-US" sz="1100" b="1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となる場（公益活動のプラットフォーム）のイメージ</a:t>
            </a:r>
            <a:r>
              <a:rPr lang="en-US" altLang="ja-JP" sz="1100" b="1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】</a:t>
            </a:r>
          </a:p>
        </p:txBody>
      </p:sp>
      <p:sp>
        <p:nvSpPr>
          <p:cNvPr id="19" name="テキスト ボックス 18"/>
          <p:cNvSpPr txBox="1"/>
          <p:nvPr/>
        </p:nvSpPr>
        <p:spPr>
          <a:xfrm>
            <a:off x="89620" y="3011301"/>
            <a:ext cx="6918188" cy="41293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>
              <a:lnSpc>
                <a:spcPts val="2500"/>
              </a:lnSpc>
            </a:pPr>
            <a:r>
              <a:rPr lang="en-US" altLang="ja-JP" sz="1500" b="1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【</a:t>
            </a:r>
            <a:r>
              <a:rPr lang="ja-JP" altLang="en-US" sz="1500" b="1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「民都・大阪」フィランソロピー</a:t>
            </a:r>
            <a:r>
              <a:rPr lang="ja-JP" altLang="en-US" sz="1500" b="1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会議設立時の</a:t>
            </a:r>
            <a:r>
              <a:rPr lang="ja-JP" altLang="en-US" sz="1500" b="1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整理</a:t>
            </a:r>
            <a:r>
              <a:rPr lang="ja-JP" altLang="en-US" sz="1500" b="1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（</a:t>
            </a:r>
            <a:r>
              <a:rPr lang="ja-JP" altLang="en-US" sz="1500" b="1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第</a:t>
            </a:r>
            <a:r>
              <a:rPr lang="en-US" altLang="ja-JP" sz="1500" b="1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1</a:t>
            </a:r>
            <a:r>
              <a:rPr lang="ja-JP" altLang="en-US" sz="1500" b="1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回会議資料</a:t>
            </a:r>
            <a:r>
              <a:rPr lang="ja-JP" altLang="en-US" sz="1500" b="1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より抜粋）</a:t>
            </a:r>
            <a:r>
              <a:rPr lang="en-US" altLang="ja-JP" sz="1500" b="1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】</a:t>
            </a:r>
          </a:p>
        </p:txBody>
      </p:sp>
      <p:grpSp>
        <p:nvGrpSpPr>
          <p:cNvPr id="20" name="グループ化 19"/>
          <p:cNvGrpSpPr/>
          <p:nvPr/>
        </p:nvGrpSpPr>
        <p:grpSpPr>
          <a:xfrm>
            <a:off x="68041" y="4778735"/>
            <a:ext cx="5520451" cy="1833332"/>
            <a:chOff x="45537" y="4962849"/>
            <a:chExt cx="5678591" cy="1822473"/>
          </a:xfrm>
        </p:grpSpPr>
        <p:sp>
          <p:nvSpPr>
            <p:cNvPr id="21" name="角丸四角形 20"/>
            <p:cNvSpPr/>
            <p:nvPr/>
          </p:nvSpPr>
          <p:spPr>
            <a:xfrm>
              <a:off x="2051720" y="4994470"/>
              <a:ext cx="1728192" cy="464694"/>
            </a:xfrm>
            <a:prstGeom prst="roundRect">
              <a:avLst/>
            </a:prstGeom>
            <a:solidFill>
              <a:srgbClr val="FFFFCC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ja-JP" altLang="en-US" sz="1200" b="1" dirty="0" smtClean="0">
                  <a:solidFill>
                    <a:srgbClr val="002060"/>
                  </a:solidFill>
                </a:rPr>
                <a:t>①社会的課題解決に</a:t>
              </a:r>
              <a:endParaRPr lang="en-US" altLang="ja-JP" sz="1200" b="1" dirty="0" smtClean="0">
                <a:solidFill>
                  <a:srgbClr val="002060"/>
                </a:solidFill>
              </a:endParaRPr>
            </a:p>
            <a:p>
              <a:pPr algn="ctr"/>
              <a:r>
                <a:rPr lang="ja-JP" altLang="en-US" sz="1200" b="1" dirty="0" smtClean="0">
                  <a:solidFill>
                    <a:srgbClr val="002060"/>
                  </a:solidFill>
                </a:rPr>
                <a:t>向けた知恵･アイデア</a:t>
              </a:r>
              <a:endParaRPr lang="ja-JP" altLang="en-US" sz="1200" b="1" dirty="0">
                <a:solidFill>
                  <a:srgbClr val="002060"/>
                </a:solidFill>
              </a:endParaRPr>
            </a:p>
          </p:txBody>
        </p:sp>
        <p:sp>
          <p:nvSpPr>
            <p:cNvPr id="22" name="角丸四角形 21"/>
            <p:cNvSpPr/>
            <p:nvPr/>
          </p:nvSpPr>
          <p:spPr>
            <a:xfrm>
              <a:off x="179512" y="5674863"/>
              <a:ext cx="1728192" cy="464694"/>
            </a:xfrm>
            <a:prstGeom prst="roundRect">
              <a:avLst/>
            </a:prstGeom>
            <a:solidFill>
              <a:srgbClr val="FFFFCC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ja-JP" altLang="en-US" sz="1200" b="1" dirty="0" smtClean="0">
                  <a:solidFill>
                    <a:srgbClr val="002060"/>
                  </a:solidFill>
                </a:rPr>
                <a:t>④民間活動の活性化</a:t>
              </a:r>
              <a:endParaRPr lang="ja-JP" altLang="en-US" sz="1200" b="1" dirty="0">
                <a:solidFill>
                  <a:srgbClr val="002060"/>
                </a:solidFill>
              </a:endParaRPr>
            </a:p>
          </p:txBody>
        </p:sp>
        <p:sp>
          <p:nvSpPr>
            <p:cNvPr id="23" name="角丸四角形 22"/>
            <p:cNvSpPr/>
            <p:nvPr/>
          </p:nvSpPr>
          <p:spPr>
            <a:xfrm>
              <a:off x="3995936" y="5674863"/>
              <a:ext cx="1728192" cy="464694"/>
            </a:xfrm>
            <a:prstGeom prst="roundRect">
              <a:avLst/>
            </a:prstGeom>
            <a:solidFill>
              <a:srgbClr val="FFFFCC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ja-JP" altLang="en-US" sz="1200" b="1" dirty="0" smtClean="0">
                  <a:solidFill>
                    <a:srgbClr val="002060"/>
                  </a:solidFill>
                </a:rPr>
                <a:t>②民都･大阪の</a:t>
              </a:r>
              <a:endParaRPr lang="en-US" altLang="ja-JP" sz="1200" b="1" dirty="0" smtClean="0">
                <a:solidFill>
                  <a:srgbClr val="002060"/>
                </a:solidFill>
              </a:endParaRPr>
            </a:p>
            <a:p>
              <a:pPr algn="ctr"/>
              <a:r>
                <a:rPr lang="ja-JP" altLang="en-US" sz="1200" b="1" dirty="0" smtClean="0">
                  <a:solidFill>
                    <a:srgbClr val="002060"/>
                  </a:solidFill>
                </a:rPr>
                <a:t>国際的な存在感向上</a:t>
              </a:r>
              <a:endParaRPr lang="ja-JP" altLang="en-US" sz="1200" b="1" dirty="0">
                <a:solidFill>
                  <a:srgbClr val="002060"/>
                </a:solidFill>
              </a:endParaRPr>
            </a:p>
          </p:txBody>
        </p:sp>
        <p:sp>
          <p:nvSpPr>
            <p:cNvPr id="24" name="角丸四角形 23"/>
            <p:cNvSpPr/>
            <p:nvPr/>
          </p:nvSpPr>
          <p:spPr>
            <a:xfrm>
              <a:off x="2051720" y="6284489"/>
              <a:ext cx="1728192" cy="464694"/>
            </a:xfrm>
            <a:prstGeom prst="roundRect">
              <a:avLst/>
            </a:prstGeom>
            <a:solidFill>
              <a:srgbClr val="FFFFCC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ja-JP" altLang="en-US" sz="1200" b="1" dirty="0" smtClean="0">
                  <a:solidFill>
                    <a:srgbClr val="002060"/>
                  </a:solidFill>
                </a:rPr>
                <a:t>③資金</a:t>
              </a:r>
              <a:r>
                <a:rPr lang="ja-JP" altLang="en-US" sz="1200" b="1" dirty="0">
                  <a:solidFill>
                    <a:srgbClr val="002060"/>
                  </a:solidFill>
                </a:rPr>
                <a:t>や人材</a:t>
              </a:r>
              <a:r>
                <a:rPr lang="ja-JP" altLang="en-US" sz="1200" b="1" dirty="0" smtClean="0">
                  <a:solidFill>
                    <a:srgbClr val="002060"/>
                  </a:solidFill>
                </a:rPr>
                <a:t>が</a:t>
              </a:r>
              <a:endParaRPr lang="en-US" altLang="ja-JP" sz="1200" b="1" dirty="0" smtClean="0">
                <a:solidFill>
                  <a:srgbClr val="002060"/>
                </a:solidFill>
              </a:endParaRPr>
            </a:p>
            <a:p>
              <a:pPr algn="ctr"/>
              <a:r>
                <a:rPr lang="ja-JP" altLang="en-US" sz="1200" b="1" dirty="0" smtClean="0">
                  <a:solidFill>
                    <a:srgbClr val="002060"/>
                  </a:solidFill>
                </a:rPr>
                <a:t>大阪に集まる</a:t>
              </a:r>
              <a:endParaRPr lang="ja-JP" altLang="en-US" sz="1200" b="1" dirty="0">
                <a:solidFill>
                  <a:srgbClr val="002060"/>
                </a:solidFill>
              </a:endParaRPr>
            </a:p>
          </p:txBody>
        </p:sp>
        <p:sp>
          <p:nvSpPr>
            <p:cNvPr id="25" name="曲折矢印 24"/>
            <p:cNvSpPr/>
            <p:nvPr/>
          </p:nvSpPr>
          <p:spPr>
            <a:xfrm rot="5400000">
              <a:off x="4155535" y="4962960"/>
              <a:ext cx="442617" cy="882944"/>
            </a:xfrm>
            <a:prstGeom prst="bentArrow">
              <a:avLst/>
            </a:prstGeom>
            <a:solidFill>
              <a:schemeClr val="accent4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solidFill>
                  <a:schemeClr val="tx1"/>
                </a:solidFill>
              </a:endParaRPr>
            </a:p>
          </p:txBody>
        </p:sp>
        <p:sp>
          <p:nvSpPr>
            <p:cNvPr id="26" name="曲折矢印 25"/>
            <p:cNvSpPr/>
            <p:nvPr/>
          </p:nvSpPr>
          <p:spPr>
            <a:xfrm rot="16200000">
              <a:off x="1184233" y="5932902"/>
              <a:ext cx="398924" cy="882944"/>
            </a:xfrm>
            <a:prstGeom prst="bentArrow">
              <a:avLst/>
            </a:prstGeom>
            <a:solidFill>
              <a:schemeClr val="accent4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solidFill>
                  <a:schemeClr val="tx1"/>
                </a:solidFill>
              </a:endParaRPr>
            </a:p>
          </p:txBody>
        </p:sp>
        <p:sp>
          <p:nvSpPr>
            <p:cNvPr id="27" name="曲折矢印 26"/>
            <p:cNvSpPr/>
            <p:nvPr/>
          </p:nvSpPr>
          <p:spPr>
            <a:xfrm rot="10800000" flipH="1" flipV="1">
              <a:off x="984957" y="5183123"/>
              <a:ext cx="840210" cy="442617"/>
            </a:xfrm>
            <a:prstGeom prst="bentArrow">
              <a:avLst/>
            </a:prstGeom>
            <a:solidFill>
              <a:schemeClr val="accent4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solidFill>
                  <a:schemeClr val="tx1"/>
                </a:solidFill>
              </a:endParaRPr>
            </a:p>
          </p:txBody>
        </p:sp>
        <p:sp>
          <p:nvSpPr>
            <p:cNvPr id="28" name="曲折矢印 27"/>
            <p:cNvSpPr/>
            <p:nvPr/>
          </p:nvSpPr>
          <p:spPr>
            <a:xfrm flipH="1" flipV="1">
              <a:off x="3956738" y="6242129"/>
              <a:ext cx="840210" cy="442617"/>
            </a:xfrm>
            <a:prstGeom prst="bentArrow">
              <a:avLst/>
            </a:prstGeom>
            <a:solidFill>
              <a:schemeClr val="accent4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solidFill>
                  <a:schemeClr val="tx1"/>
                </a:solidFill>
              </a:endParaRPr>
            </a:p>
          </p:txBody>
        </p:sp>
        <p:sp>
          <p:nvSpPr>
            <p:cNvPr id="29" name="円/楕円 2"/>
            <p:cNvSpPr/>
            <p:nvPr/>
          </p:nvSpPr>
          <p:spPr>
            <a:xfrm>
              <a:off x="1979712" y="5625740"/>
              <a:ext cx="1984410" cy="513817"/>
            </a:xfrm>
            <a:prstGeom prst="ellipse">
              <a:avLst/>
            </a:prstGeom>
            <a:solidFill>
              <a:schemeClr val="accent3">
                <a:lumMod val="40000"/>
                <a:lumOff val="60000"/>
              </a:schemeClr>
            </a:solidFill>
            <a:ln w="38100">
              <a:solidFill>
                <a:schemeClr val="accent3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ja-JP" altLang="en-US" sz="1200" b="1" dirty="0" smtClean="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「民都・大阪」</a:t>
              </a:r>
              <a:endParaRPr lang="en-US" altLang="ja-JP" sz="1200" b="1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endParaRPr>
            </a:p>
            <a:p>
              <a:pPr algn="ctr"/>
              <a:r>
                <a:rPr lang="ja-JP" altLang="en-US" sz="1200" b="1" dirty="0" smtClean="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フィランソロピー</a:t>
              </a:r>
              <a:r>
                <a:rPr lang="ja-JP" altLang="en-US" sz="1200" b="1" dirty="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会議</a:t>
              </a:r>
            </a:p>
          </p:txBody>
        </p:sp>
        <p:sp>
          <p:nvSpPr>
            <p:cNvPr id="30" name="正方形/長方形 29"/>
            <p:cNvSpPr/>
            <p:nvPr/>
          </p:nvSpPr>
          <p:spPr>
            <a:xfrm>
              <a:off x="4440343" y="4962849"/>
              <a:ext cx="1224136" cy="31476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1000" dirty="0" smtClean="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国内外への発信</a:t>
              </a:r>
              <a:endParaRPr kumimoji="1" lang="ja-JP" altLang="en-US" sz="1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endParaRPr>
            </a:p>
          </p:txBody>
        </p:sp>
        <p:sp>
          <p:nvSpPr>
            <p:cNvPr id="31" name="正方形/長方形 30"/>
            <p:cNvSpPr/>
            <p:nvPr/>
          </p:nvSpPr>
          <p:spPr>
            <a:xfrm>
              <a:off x="4493677" y="6470554"/>
              <a:ext cx="1224136" cy="31476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1000" dirty="0" smtClean="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第２の動脈</a:t>
              </a:r>
              <a:endParaRPr kumimoji="1" lang="ja-JP" altLang="en-US" sz="1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endParaRPr>
            </a:p>
          </p:txBody>
        </p:sp>
        <p:sp>
          <p:nvSpPr>
            <p:cNvPr id="32" name="正方形/長方形 31"/>
            <p:cNvSpPr/>
            <p:nvPr/>
          </p:nvSpPr>
          <p:spPr>
            <a:xfrm>
              <a:off x="45537" y="6461447"/>
              <a:ext cx="1224136" cy="31476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1000" dirty="0" smtClean="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活動につなぎ、</a:t>
              </a:r>
              <a:endParaRPr kumimoji="1" lang="en-US" altLang="ja-JP" sz="10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endParaRPr>
            </a:p>
            <a:p>
              <a:pPr algn="ctr"/>
              <a:r>
                <a:rPr kumimoji="1" lang="ja-JP" altLang="en-US" sz="1000" dirty="0" smtClean="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活かす</a:t>
              </a:r>
              <a:endParaRPr kumimoji="1" lang="ja-JP" altLang="en-US" sz="1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endParaRPr>
            </a:p>
          </p:txBody>
        </p:sp>
        <p:sp>
          <p:nvSpPr>
            <p:cNvPr id="33" name="正方形/長方形 32"/>
            <p:cNvSpPr/>
            <p:nvPr/>
          </p:nvSpPr>
          <p:spPr>
            <a:xfrm>
              <a:off x="101554" y="4988212"/>
              <a:ext cx="1224136" cy="31476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1000" dirty="0" smtClean="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連携･協力</a:t>
              </a:r>
              <a:endParaRPr kumimoji="1" lang="ja-JP" altLang="en-US" sz="1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endParaRPr>
            </a:p>
          </p:txBody>
        </p:sp>
      </p:grpSp>
      <p:sp>
        <p:nvSpPr>
          <p:cNvPr id="34" name="テキスト ボックス 33"/>
          <p:cNvSpPr txBox="1"/>
          <p:nvPr/>
        </p:nvSpPr>
        <p:spPr>
          <a:xfrm>
            <a:off x="184008" y="4459219"/>
            <a:ext cx="3686313" cy="34881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>
              <a:lnSpc>
                <a:spcPts val="2000"/>
              </a:lnSpc>
            </a:pPr>
            <a:r>
              <a:rPr lang="en-US" altLang="ja-JP" sz="1100" b="1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【</a:t>
            </a:r>
            <a:r>
              <a:rPr lang="ja-JP" altLang="en-US" sz="1100" b="1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核</a:t>
            </a:r>
            <a:r>
              <a:rPr lang="ja-JP" altLang="en-US" sz="1100" b="1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となる場の創出による好循環のイメージ</a:t>
            </a:r>
            <a:r>
              <a:rPr lang="en-US" altLang="ja-JP" sz="1100" b="1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】</a:t>
            </a:r>
          </a:p>
        </p:txBody>
      </p:sp>
      <p:sp>
        <p:nvSpPr>
          <p:cNvPr id="15" name="スライド番号プレースホルダー 1"/>
          <p:cNvSpPr txBox="1">
            <a:spLocks/>
          </p:cNvSpPr>
          <p:nvPr/>
        </p:nvSpPr>
        <p:spPr bwMode="auto">
          <a:xfrm>
            <a:off x="8199313" y="6448251"/>
            <a:ext cx="765175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kumimoji="1" sz="32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kumimoji="1" sz="28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kumimoji="1" sz="24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fld id="{D921A03E-96E9-4566-ADA2-8E01143782A4}" type="slidenum">
              <a:rPr lang="ja-JP" altLang="en-US" sz="1200">
                <a:solidFill>
                  <a:prstClr val="black"/>
                </a:solidFill>
              </a:rPr>
              <a:pPr algn="r" eaLnBrk="1" hangingPunct="1">
                <a:spcBef>
                  <a:spcPct val="0"/>
                </a:spcBef>
                <a:buFontTx/>
                <a:buNone/>
              </a:pPr>
              <a:t>1</a:t>
            </a:fld>
            <a:endParaRPr lang="ja-JP" altLang="en-US" sz="1200" dirty="0">
              <a:solidFill>
                <a:prstClr val="black"/>
              </a:solidFill>
            </a:endParaRPr>
          </a:p>
        </p:txBody>
      </p:sp>
      <p:sp>
        <p:nvSpPr>
          <p:cNvPr id="35" name="テキスト ボックス 6"/>
          <p:cNvSpPr txBox="1"/>
          <p:nvPr/>
        </p:nvSpPr>
        <p:spPr>
          <a:xfrm>
            <a:off x="7590677" y="30972"/>
            <a:ext cx="1364459" cy="30777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 anchor="ctr" anchorCtr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kumimoji="1" lang="ja-JP" altLang="en-US" sz="140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資料</a:t>
            </a:r>
            <a:r>
              <a:rPr lang="ja-JP" altLang="en-US" sz="140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３</a:t>
            </a:r>
            <a:endParaRPr kumimoji="1" lang="ja-JP" altLang="en-US" sz="14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4645232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スライド番号プレースホルダー 1"/>
          <p:cNvSpPr txBox="1">
            <a:spLocks/>
          </p:cNvSpPr>
          <p:nvPr/>
        </p:nvSpPr>
        <p:spPr bwMode="auto">
          <a:xfrm>
            <a:off x="7955392" y="6309175"/>
            <a:ext cx="765175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kumimoji="1" sz="32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kumimoji="1" sz="28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kumimoji="1" sz="24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en-US" altLang="ja-JP" sz="1200" dirty="0" smtClean="0">
                <a:solidFill>
                  <a:prstClr val="black"/>
                </a:solidFill>
              </a:rPr>
              <a:t>2</a:t>
            </a:r>
            <a:endParaRPr lang="ja-JP" altLang="en-US" sz="1200" dirty="0">
              <a:solidFill>
                <a:prstClr val="black"/>
              </a:solidFill>
            </a:endParaRPr>
          </a:p>
        </p:txBody>
      </p:sp>
      <p:sp>
        <p:nvSpPr>
          <p:cNvPr id="54" name="テキスト ボックス 53"/>
          <p:cNvSpPr txBox="1"/>
          <p:nvPr/>
        </p:nvSpPr>
        <p:spPr>
          <a:xfrm>
            <a:off x="84251" y="419188"/>
            <a:ext cx="8540255" cy="34881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>
              <a:lnSpc>
                <a:spcPts val="2000"/>
              </a:lnSpc>
            </a:pPr>
            <a:r>
              <a:rPr lang="en-US" altLang="ja-JP" sz="1600" b="1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【</a:t>
            </a:r>
            <a:r>
              <a:rPr lang="ja-JP" altLang="en-US" sz="1600" b="1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「民都・大阪」フィランソロピー・プラットフォーム（案）のイメージ</a:t>
            </a:r>
            <a:r>
              <a:rPr lang="en-US" altLang="ja-JP" sz="1600" b="1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】</a:t>
            </a:r>
          </a:p>
        </p:txBody>
      </p:sp>
      <p:sp>
        <p:nvSpPr>
          <p:cNvPr id="9" name="大かっこ 8"/>
          <p:cNvSpPr/>
          <p:nvPr/>
        </p:nvSpPr>
        <p:spPr>
          <a:xfrm>
            <a:off x="869767" y="4564649"/>
            <a:ext cx="4722495" cy="416097"/>
          </a:xfrm>
          <a:prstGeom prst="bracketPair">
            <a:avLst/>
          </a:prstGeom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" name="角丸四角形 16"/>
          <p:cNvSpPr/>
          <p:nvPr/>
        </p:nvSpPr>
        <p:spPr>
          <a:xfrm>
            <a:off x="98819" y="199876"/>
            <a:ext cx="8928992" cy="6449661"/>
          </a:xfrm>
          <a:prstGeom prst="roundRect">
            <a:avLst>
              <a:gd name="adj" fmla="val 0"/>
            </a:avLst>
          </a:prstGeom>
          <a:solidFill>
            <a:schemeClr val="bg1"/>
          </a:solidFill>
          <a:ln w="25400" cap="flat" cmpd="sng" algn="ctr">
            <a:solidFill>
              <a:schemeClr val="tx1"/>
            </a:solidFill>
            <a:prstDash val="solid"/>
          </a:ln>
          <a:effectLst/>
        </p:spPr>
        <p:txBody>
          <a:bodyPr rtlCol="0" anchor="t" anchorCtr="0"/>
          <a:lstStyle/>
          <a:p>
            <a:pPr lvl="0"/>
            <a:r>
              <a:rPr lang="ja-JP" altLang="en-US" sz="14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r>
              <a:rPr lang="ja-JP" altLang="en-US" sz="14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r>
              <a:rPr lang="ja-JP" altLang="en-US" sz="14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r>
              <a:rPr lang="ja-JP" altLang="en-US" sz="8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r>
              <a:rPr lang="ja-JP" altLang="en-US" sz="8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</a:t>
            </a:r>
            <a:endParaRPr lang="en-US" altLang="ja-JP" sz="800" dirty="0" smtClean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lvl="0"/>
            <a:r>
              <a:rPr lang="ja-JP" altLang="en-US" sz="14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　</a:t>
            </a:r>
            <a:endParaRPr lang="en-US" altLang="ja-JP" sz="1400" dirty="0" smtClean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lvl="0"/>
            <a:r>
              <a:rPr lang="ja-JP" altLang="en-US" sz="14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</a:t>
            </a:r>
            <a:endParaRPr lang="en-US" altLang="ja-JP" sz="1400" dirty="0" smtClean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lvl="0"/>
            <a:endParaRPr lang="en-US" altLang="ja-JP" sz="140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lvl="0"/>
            <a:endParaRPr lang="en-US" altLang="ja-JP" sz="1400" dirty="0" smtClean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lvl="0"/>
            <a:r>
              <a:rPr lang="ja-JP" altLang="en-US" sz="14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endParaRPr lang="en-US" altLang="ja-JP" sz="140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lvl="0"/>
            <a:r>
              <a:rPr lang="ja-JP" altLang="en-US" sz="14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　</a:t>
            </a:r>
            <a:r>
              <a:rPr lang="ja-JP" altLang="en-US" sz="16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r>
              <a:rPr lang="ja-JP" altLang="en-US" sz="16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r>
              <a:rPr lang="ja-JP" altLang="en-US" sz="16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　</a:t>
            </a:r>
            <a:endParaRPr lang="en-US" altLang="ja-JP" sz="1600" dirty="0" smtClean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lvl="0"/>
            <a:r>
              <a:rPr lang="ja-JP" altLang="en-US" sz="16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r>
              <a:rPr lang="ja-JP" altLang="en-US" sz="16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</a:t>
            </a:r>
            <a:r>
              <a:rPr lang="ja-JP" altLang="en-US" sz="16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</a:t>
            </a:r>
            <a:endParaRPr lang="en-US" altLang="ja-JP" sz="1600" dirty="0" smtClean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lvl="0"/>
            <a:endParaRPr lang="en-US" altLang="ja-JP" sz="1600" dirty="0" smtClean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lvl="0"/>
            <a:endParaRPr lang="en-US" altLang="ja-JP" sz="1600" dirty="0" smtClean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lvl="0"/>
            <a:r>
              <a:rPr lang="ja-JP" altLang="en-US" sz="16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  <a:sym typeface="Wingdings" panose="05000000000000000000" pitchFamily="2" charset="2"/>
              </a:rPr>
              <a:t>　</a:t>
            </a:r>
            <a:r>
              <a:rPr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  <a:sym typeface="Wingdings" panose="05000000000000000000" pitchFamily="2" charset="2"/>
              </a:rPr>
              <a:t>　</a:t>
            </a:r>
            <a:r>
              <a:rPr lang="ja-JP" altLang="en-US" sz="16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  <a:sym typeface="Wingdings" panose="05000000000000000000" pitchFamily="2" charset="2"/>
              </a:rPr>
              <a:t>　</a:t>
            </a:r>
            <a:r>
              <a:rPr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  <a:sym typeface="Wingdings" panose="05000000000000000000" pitchFamily="2" charset="2"/>
              </a:rPr>
              <a:t>　</a:t>
            </a:r>
            <a:r>
              <a:rPr lang="ja-JP" altLang="en-US" sz="13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  <a:sym typeface="Wingdings" panose="05000000000000000000" pitchFamily="2" charset="2"/>
              </a:rPr>
              <a:t>　</a:t>
            </a:r>
            <a:r>
              <a:rPr lang="ja-JP" altLang="en-US" sz="13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  <a:sym typeface="Wingdings" panose="05000000000000000000" pitchFamily="2" charset="2"/>
              </a:rPr>
              <a:t>　　　</a:t>
            </a:r>
            <a:endParaRPr lang="en-US" altLang="ja-JP" sz="1300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  <a:sym typeface="Wingdings" panose="05000000000000000000" pitchFamily="2" charset="2"/>
            </a:endParaRPr>
          </a:p>
          <a:p>
            <a:r>
              <a:rPr lang="ja-JP" altLang="en-US" sz="8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  <a:sym typeface="Wingdings" panose="05000000000000000000" pitchFamily="2" charset="2"/>
              </a:rPr>
              <a:t>　</a:t>
            </a:r>
            <a:endParaRPr lang="en-US" altLang="ja-JP" sz="800" b="1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  <a:sym typeface="Wingdings" panose="05000000000000000000" pitchFamily="2" charset="2"/>
            </a:endParaRPr>
          </a:p>
          <a:p>
            <a:pPr>
              <a:lnSpc>
                <a:spcPct val="110000"/>
              </a:lnSpc>
            </a:pPr>
            <a:endParaRPr lang="en-US" altLang="ja-JP" sz="1400" b="1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>
              <a:lnSpc>
                <a:spcPct val="110000"/>
              </a:lnSpc>
            </a:pPr>
            <a:endParaRPr lang="en-US" altLang="ja-JP" sz="1400" b="1" dirty="0" smtClean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>
              <a:lnSpc>
                <a:spcPct val="110000"/>
              </a:lnSpc>
            </a:pPr>
            <a:endParaRPr lang="en-US" altLang="ja-JP" sz="1400" b="1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>
              <a:lnSpc>
                <a:spcPct val="110000"/>
              </a:lnSpc>
            </a:pPr>
            <a:endParaRPr lang="en-US" altLang="ja-JP" sz="1400" b="1" dirty="0" smtClean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>
              <a:lnSpc>
                <a:spcPct val="110000"/>
              </a:lnSpc>
            </a:pPr>
            <a:endParaRPr lang="en-US" altLang="ja-JP" sz="1400" b="1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>
              <a:lnSpc>
                <a:spcPct val="110000"/>
              </a:lnSpc>
            </a:pPr>
            <a:endParaRPr lang="en-US" altLang="ja-JP" sz="1400" b="1" dirty="0" smtClean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>
              <a:lnSpc>
                <a:spcPct val="110000"/>
              </a:lnSpc>
            </a:pPr>
            <a:endParaRPr lang="en-US" altLang="ja-JP" sz="1400" b="1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>
              <a:lnSpc>
                <a:spcPct val="110000"/>
              </a:lnSpc>
            </a:pPr>
            <a:r>
              <a:rPr lang="ja-JP" altLang="en-US" sz="1400" b="1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endParaRPr lang="en-US" altLang="ja-JP" sz="1400" b="1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grpSp>
        <p:nvGrpSpPr>
          <p:cNvPr id="8" name="グループ化 7"/>
          <p:cNvGrpSpPr/>
          <p:nvPr/>
        </p:nvGrpSpPr>
        <p:grpSpPr>
          <a:xfrm>
            <a:off x="197511" y="550318"/>
            <a:ext cx="8694969" cy="5647508"/>
            <a:chOff x="332308" y="1938461"/>
            <a:chExt cx="8694969" cy="5647508"/>
          </a:xfrm>
        </p:grpSpPr>
        <p:grpSp>
          <p:nvGrpSpPr>
            <p:cNvPr id="7" name="グループ化 6"/>
            <p:cNvGrpSpPr/>
            <p:nvPr/>
          </p:nvGrpSpPr>
          <p:grpSpPr>
            <a:xfrm>
              <a:off x="332308" y="1938461"/>
              <a:ext cx="8694969" cy="5647508"/>
              <a:chOff x="332308" y="1938461"/>
              <a:chExt cx="8694969" cy="5647508"/>
            </a:xfrm>
          </p:grpSpPr>
          <p:grpSp>
            <p:nvGrpSpPr>
              <p:cNvPr id="14" name="グループ化 13"/>
              <p:cNvGrpSpPr/>
              <p:nvPr/>
            </p:nvGrpSpPr>
            <p:grpSpPr>
              <a:xfrm>
                <a:off x="332308" y="1938461"/>
                <a:ext cx="8694969" cy="5647508"/>
                <a:chOff x="117675" y="1560951"/>
                <a:chExt cx="8694969" cy="5647508"/>
              </a:xfrm>
            </p:grpSpPr>
            <p:sp>
              <p:nvSpPr>
                <p:cNvPr id="3" name="右矢印 2"/>
                <p:cNvSpPr/>
                <p:nvPr/>
              </p:nvSpPr>
              <p:spPr>
                <a:xfrm rot="16200000">
                  <a:off x="2904510" y="4682154"/>
                  <a:ext cx="199702" cy="1331480"/>
                </a:xfrm>
                <a:prstGeom prst="rightArrow">
                  <a:avLst/>
                </a:prstGeom>
                <a:solidFill>
                  <a:schemeClr val="bg1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grpSp>
              <p:nvGrpSpPr>
                <p:cNvPr id="12" name="グループ化 11"/>
                <p:cNvGrpSpPr/>
                <p:nvPr/>
              </p:nvGrpSpPr>
              <p:grpSpPr>
                <a:xfrm>
                  <a:off x="117675" y="1560951"/>
                  <a:ext cx="8694969" cy="5647508"/>
                  <a:chOff x="117675" y="768863"/>
                  <a:chExt cx="8694969" cy="5647508"/>
                </a:xfrm>
              </p:grpSpPr>
              <p:sp>
                <p:nvSpPr>
                  <p:cNvPr id="30" name="テキスト ボックス 29"/>
                  <p:cNvSpPr txBox="1"/>
                  <p:nvPr/>
                </p:nvSpPr>
                <p:spPr>
                  <a:xfrm>
                    <a:off x="2979997" y="3503529"/>
                    <a:ext cx="2226550" cy="292388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ja-JP" altLang="en-US" sz="1300" dirty="0" smtClean="0"/>
                      <a:t>個別の取組み・プロジェクト</a:t>
                    </a:r>
                    <a:endParaRPr kumimoji="1" lang="ja-JP" altLang="en-US" sz="1300" dirty="0"/>
                  </a:p>
                </p:txBody>
              </p:sp>
              <p:grpSp>
                <p:nvGrpSpPr>
                  <p:cNvPr id="10" name="グループ化 9"/>
                  <p:cNvGrpSpPr/>
                  <p:nvPr/>
                </p:nvGrpSpPr>
                <p:grpSpPr>
                  <a:xfrm>
                    <a:off x="117675" y="768863"/>
                    <a:ext cx="8694969" cy="5647508"/>
                    <a:chOff x="117675" y="700963"/>
                    <a:chExt cx="8694969" cy="5647508"/>
                  </a:xfrm>
                </p:grpSpPr>
                <p:sp>
                  <p:nvSpPr>
                    <p:cNvPr id="36" name="テキスト ボックス 35"/>
                    <p:cNvSpPr txBox="1"/>
                    <p:nvPr/>
                  </p:nvSpPr>
                  <p:spPr>
                    <a:xfrm>
                      <a:off x="1200687" y="3040456"/>
                      <a:ext cx="3863569" cy="323165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ja-JP" altLang="en-US" sz="1500" b="1" dirty="0"/>
                        <a:t>新</a:t>
                      </a:r>
                      <a:r>
                        <a:rPr lang="ja-JP" altLang="en-US" sz="1500" b="1" dirty="0" smtClean="0"/>
                        <a:t>たな連携の創出・課題解決につながる取組み</a:t>
                      </a:r>
                      <a:endParaRPr lang="en-US" altLang="ja-JP" sz="1500" b="1" dirty="0" smtClean="0"/>
                    </a:p>
                  </p:txBody>
                </p:sp>
                <p:sp>
                  <p:nvSpPr>
                    <p:cNvPr id="29" name="テキスト ボックス 28"/>
                    <p:cNvSpPr txBox="1"/>
                    <p:nvPr/>
                  </p:nvSpPr>
                  <p:spPr>
                    <a:xfrm>
                      <a:off x="5859513" y="1404063"/>
                      <a:ext cx="2662713" cy="4196020"/>
                    </a:xfrm>
                    <a:prstGeom prst="rect">
                      <a:avLst/>
                    </a:prstGeom>
                    <a:noFill/>
                    <a:ln w="12700">
                      <a:solidFill>
                        <a:schemeClr val="tx1"/>
                      </a:solidFill>
                    </a:ln>
                  </p:spPr>
                  <p:txBody>
                    <a:bodyPr wrap="square" rtlCol="0">
                      <a:spAutoFit/>
                    </a:bodyPr>
                    <a:lstStyle/>
                    <a:p>
                      <a:pPr>
                        <a:lnSpc>
                          <a:spcPts val="1600"/>
                        </a:lnSpc>
                      </a:pPr>
                      <a:r>
                        <a:rPr lang="ja-JP" altLang="en-US" sz="1200" b="1" dirty="0" smtClean="0"/>
                        <a:t>プラットフォームのイメージ</a:t>
                      </a:r>
                      <a:endParaRPr lang="en-US" altLang="ja-JP" sz="1200" b="1" dirty="0" smtClean="0"/>
                    </a:p>
                    <a:p>
                      <a:pPr>
                        <a:lnSpc>
                          <a:spcPts val="1600"/>
                        </a:lnSpc>
                      </a:pPr>
                      <a:r>
                        <a:rPr lang="ja-JP" altLang="en-US" sz="1100" b="1" dirty="0"/>
                        <a:t>①</a:t>
                      </a:r>
                      <a:r>
                        <a:rPr kumimoji="1" lang="ja-JP" altLang="en-US" sz="1100" b="1" dirty="0" smtClean="0"/>
                        <a:t>プラットフォームの運営</a:t>
                      </a:r>
                      <a:endParaRPr kumimoji="1" lang="en-US" altLang="ja-JP" sz="1100" b="1" dirty="0" smtClean="0"/>
                    </a:p>
                    <a:p>
                      <a:pPr>
                        <a:lnSpc>
                          <a:spcPts val="1600"/>
                        </a:lnSpc>
                      </a:pPr>
                      <a:r>
                        <a:rPr lang="ja-JP" altLang="en-US" sz="1100" dirty="0" smtClean="0"/>
                        <a:t>　会議は</a:t>
                      </a:r>
                      <a:r>
                        <a:rPr lang="en-US" altLang="ja-JP" sz="1100" dirty="0" smtClean="0"/>
                        <a:t>ML</a:t>
                      </a:r>
                      <a:r>
                        <a:rPr lang="ja-JP" altLang="en-US" sz="1100" dirty="0" smtClean="0"/>
                        <a:t>で運営し、メンバーによる</a:t>
                      </a:r>
                      <a:endParaRPr lang="en-US" altLang="ja-JP" sz="1100" dirty="0" smtClean="0"/>
                    </a:p>
                    <a:p>
                      <a:pPr>
                        <a:lnSpc>
                          <a:spcPts val="1600"/>
                        </a:lnSpc>
                      </a:pPr>
                      <a:r>
                        <a:rPr lang="ja-JP" altLang="en-US" sz="1100" dirty="0"/>
                        <a:t>　</a:t>
                      </a:r>
                      <a:r>
                        <a:rPr lang="ja-JP" altLang="en-US" sz="1100" dirty="0" smtClean="0"/>
                        <a:t>意見交換や意見集約等を実施</a:t>
                      </a:r>
                      <a:endParaRPr lang="en-US" altLang="ja-JP" sz="1100" dirty="0" smtClean="0"/>
                    </a:p>
                    <a:p>
                      <a:pPr>
                        <a:lnSpc>
                          <a:spcPts val="1600"/>
                        </a:lnSpc>
                      </a:pPr>
                      <a:r>
                        <a:rPr kumimoji="1" lang="ja-JP" altLang="en-US" sz="1100" dirty="0" smtClean="0"/>
                        <a:t>　サポーターが交流できる場を設ける　　など</a:t>
                      </a:r>
                      <a:endParaRPr kumimoji="1" lang="en-US" altLang="ja-JP" sz="1100" dirty="0" smtClean="0"/>
                    </a:p>
                    <a:p>
                      <a:pPr>
                        <a:lnSpc>
                          <a:spcPts val="1600"/>
                        </a:lnSpc>
                      </a:pPr>
                      <a:endParaRPr lang="en-US" altLang="ja-JP" sz="1100" dirty="0"/>
                    </a:p>
                    <a:p>
                      <a:pPr>
                        <a:lnSpc>
                          <a:spcPts val="1600"/>
                        </a:lnSpc>
                      </a:pPr>
                      <a:r>
                        <a:rPr lang="ja-JP" altLang="en-US" sz="1100" b="1" dirty="0" smtClean="0"/>
                        <a:t>②連携の創出や課題の解決に向けて</a:t>
                      </a:r>
                      <a:endParaRPr lang="en-US" altLang="ja-JP" sz="1100" b="1" dirty="0" smtClean="0"/>
                    </a:p>
                    <a:p>
                      <a:pPr>
                        <a:lnSpc>
                          <a:spcPts val="1600"/>
                        </a:lnSpc>
                      </a:pPr>
                      <a:r>
                        <a:rPr lang="ja-JP" altLang="en-US" sz="1100" dirty="0" smtClean="0"/>
                        <a:t>　会議メンバーやサポーターから取組み提</a:t>
                      </a:r>
                      <a:endParaRPr lang="en-US" altLang="ja-JP" sz="1100" dirty="0" smtClean="0"/>
                    </a:p>
                    <a:p>
                      <a:pPr>
                        <a:lnSpc>
                          <a:spcPts val="1600"/>
                        </a:lnSpc>
                      </a:pPr>
                      <a:r>
                        <a:rPr lang="ja-JP" altLang="en-US" sz="1100" dirty="0"/>
                        <a:t>　</a:t>
                      </a:r>
                      <a:r>
                        <a:rPr lang="ja-JP" altLang="en-US" sz="1100" dirty="0" smtClean="0"/>
                        <a:t>案や問題提起があった場合には、</a:t>
                      </a:r>
                      <a:endParaRPr lang="en-US" altLang="ja-JP" sz="1100" dirty="0" smtClean="0"/>
                    </a:p>
                    <a:p>
                      <a:pPr>
                        <a:lnSpc>
                          <a:spcPts val="1600"/>
                        </a:lnSpc>
                      </a:pPr>
                      <a:r>
                        <a:rPr kumimoji="1" lang="ja-JP" altLang="en-US" sz="1100" dirty="0"/>
                        <a:t>　</a:t>
                      </a:r>
                      <a:r>
                        <a:rPr kumimoji="1" lang="ja-JP" altLang="en-US" sz="1100" dirty="0" smtClean="0"/>
                        <a:t>必要な資源（人材・ノウハウ等）を活用</a:t>
                      </a:r>
                      <a:endParaRPr kumimoji="1" lang="en-US" altLang="ja-JP" sz="1100" dirty="0" smtClean="0"/>
                    </a:p>
                    <a:p>
                      <a:pPr>
                        <a:lnSpc>
                          <a:spcPts val="1600"/>
                        </a:lnSpc>
                      </a:pPr>
                      <a:r>
                        <a:rPr lang="ja-JP" altLang="en-US" sz="1100" dirty="0"/>
                        <a:t>　</a:t>
                      </a:r>
                      <a:r>
                        <a:rPr lang="ja-JP" altLang="en-US" sz="1100" dirty="0" smtClean="0"/>
                        <a:t>⇒</a:t>
                      </a:r>
                      <a:r>
                        <a:rPr kumimoji="1" lang="ja-JP" altLang="en-US" sz="1100" dirty="0" smtClean="0"/>
                        <a:t>分科会設置による課題研究や</a:t>
                      </a:r>
                      <a:endParaRPr kumimoji="1" lang="en-US" altLang="ja-JP" sz="1100" dirty="0" smtClean="0"/>
                    </a:p>
                    <a:p>
                      <a:pPr>
                        <a:lnSpc>
                          <a:spcPts val="1600"/>
                        </a:lnSpc>
                      </a:pPr>
                      <a:r>
                        <a:rPr lang="ja-JP" altLang="en-US" sz="1100" dirty="0"/>
                        <a:t>　</a:t>
                      </a:r>
                      <a:r>
                        <a:rPr lang="ja-JP" altLang="en-US" sz="1100" dirty="0" smtClean="0"/>
                        <a:t>　 新たな仕組みの</a:t>
                      </a:r>
                      <a:r>
                        <a:rPr kumimoji="1" lang="ja-JP" altLang="en-US" sz="1100" dirty="0" smtClean="0"/>
                        <a:t>検討</a:t>
                      </a:r>
                      <a:endParaRPr kumimoji="1" lang="en-US" altLang="ja-JP" sz="1100" dirty="0" smtClean="0"/>
                    </a:p>
                    <a:p>
                      <a:pPr>
                        <a:lnSpc>
                          <a:spcPts val="1600"/>
                        </a:lnSpc>
                      </a:pPr>
                      <a:r>
                        <a:rPr lang="ja-JP" altLang="en-US" sz="1100" dirty="0"/>
                        <a:t>　</a:t>
                      </a:r>
                      <a:r>
                        <a:rPr lang="ja-JP" altLang="en-US" sz="1100" dirty="0" smtClean="0"/>
                        <a:t>⇒個別の取組み・プロジェクトを形成　　など</a:t>
                      </a:r>
                      <a:endParaRPr lang="en-US" altLang="ja-JP" sz="1100" dirty="0" smtClean="0"/>
                    </a:p>
                    <a:p>
                      <a:pPr>
                        <a:lnSpc>
                          <a:spcPts val="1600"/>
                        </a:lnSpc>
                      </a:pPr>
                      <a:r>
                        <a:rPr lang="ja-JP" altLang="en-US" sz="1100" dirty="0" smtClean="0"/>
                        <a:t>　の取組みにつなげる</a:t>
                      </a:r>
                      <a:endParaRPr lang="en-US" altLang="ja-JP" sz="1100" dirty="0" smtClean="0"/>
                    </a:p>
                    <a:p>
                      <a:pPr>
                        <a:lnSpc>
                          <a:spcPts val="1600"/>
                        </a:lnSpc>
                      </a:pPr>
                      <a:endParaRPr lang="en-US" altLang="ja-JP" sz="1100" dirty="0"/>
                    </a:p>
                    <a:p>
                      <a:pPr>
                        <a:lnSpc>
                          <a:spcPts val="1600"/>
                        </a:lnSpc>
                      </a:pPr>
                      <a:r>
                        <a:rPr kumimoji="1" lang="ja-JP" altLang="en-US" sz="1100" b="1" dirty="0" smtClean="0"/>
                        <a:t>③大阪から国内外への情報発信</a:t>
                      </a:r>
                      <a:endParaRPr kumimoji="1" lang="en-US" altLang="ja-JP" sz="1100" b="1" dirty="0" smtClean="0"/>
                    </a:p>
                    <a:p>
                      <a:pPr>
                        <a:lnSpc>
                          <a:spcPts val="1600"/>
                        </a:lnSpc>
                      </a:pPr>
                      <a:r>
                        <a:rPr lang="ja-JP" altLang="en-US" sz="1100" dirty="0"/>
                        <a:t>　</a:t>
                      </a:r>
                      <a:r>
                        <a:rPr lang="ja-JP" altLang="en-US" sz="1100" dirty="0" smtClean="0"/>
                        <a:t>フィランソロピー・プラットフォームを通じた</a:t>
                      </a:r>
                      <a:endParaRPr lang="en-US" altLang="ja-JP" sz="1100" dirty="0" smtClean="0"/>
                    </a:p>
                    <a:p>
                      <a:pPr>
                        <a:lnSpc>
                          <a:spcPts val="1600"/>
                        </a:lnSpc>
                      </a:pPr>
                      <a:r>
                        <a:rPr lang="ja-JP" altLang="en-US" sz="1100" dirty="0"/>
                        <a:t>　</a:t>
                      </a:r>
                      <a:r>
                        <a:rPr lang="ja-JP" altLang="en-US" sz="1100" dirty="0" smtClean="0"/>
                        <a:t>新しい連携の創出や課題解決の動きを</a:t>
                      </a:r>
                      <a:endParaRPr lang="en-US" altLang="ja-JP" sz="1100" dirty="0" smtClean="0"/>
                    </a:p>
                    <a:p>
                      <a:pPr>
                        <a:lnSpc>
                          <a:spcPts val="1600"/>
                        </a:lnSpc>
                      </a:pPr>
                      <a:r>
                        <a:rPr lang="ja-JP" altLang="en-US" sz="1100" dirty="0"/>
                        <a:t>　</a:t>
                      </a:r>
                      <a:r>
                        <a:rPr lang="ja-JP" altLang="en-US" sz="1100" dirty="0" smtClean="0"/>
                        <a:t>国内外に発信し、</a:t>
                      </a:r>
                      <a:r>
                        <a:rPr kumimoji="1" lang="ja-JP" altLang="en-US" sz="1100" dirty="0" smtClean="0"/>
                        <a:t>ソーシャルセクター全体に</a:t>
                      </a:r>
                      <a:endParaRPr kumimoji="1" lang="en-US" altLang="ja-JP" sz="1100" dirty="0" smtClean="0"/>
                    </a:p>
                    <a:p>
                      <a:pPr>
                        <a:lnSpc>
                          <a:spcPts val="1600"/>
                        </a:lnSpc>
                      </a:pPr>
                      <a:r>
                        <a:rPr lang="ja-JP" altLang="en-US" sz="1100" dirty="0"/>
                        <a:t>　</a:t>
                      </a:r>
                      <a:r>
                        <a:rPr kumimoji="1" lang="ja-JP" altLang="en-US" sz="1100" dirty="0" smtClean="0"/>
                        <a:t>おける好循環につなげる</a:t>
                      </a:r>
                      <a:endParaRPr kumimoji="1" lang="en-US" altLang="ja-JP" sz="1100" dirty="0" smtClean="0"/>
                    </a:p>
                  </p:txBody>
                </p:sp>
                <p:sp>
                  <p:nvSpPr>
                    <p:cNvPr id="2" name="角丸四角形 1"/>
                    <p:cNvSpPr/>
                    <p:nvPr/>
                  </p:nvSpPr>
                  <p:spPr>
                    <a:xfrm>
                      <a:off x="117675" y="1028330"/>
                      <a:ext cx="8694969" cy="5320141"/>
                    </a:xfrm>
                    <a:prstGeom prst="roundRect">
                      <a:avLst>
                        <a:gd name="adj" fmla="val 7175"/>
                      </a:avLst>
                    </a:prstGeom>
                    <a:noFill/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kumimoji="1" lang="ja-JP" altLang="en-US"/>
                    </a:p>
                  </p:txBody>
                </p:sp>
                <p:sp>
                  <p:nvSpPr>
                    <p:cNvPr id="32" name="角丸四角形 31"/>
                    <p:cNvSpPr/>
                    <p:nvPr/>
                  </p:nvSpPr>
                  <p:spPr>
                    <a:xfrm>
                      <a:off x="1971885" y="700963"/>
                      <a:ext cx="5030069" cy="450307"/>
                    </a:xfrm>
                    <a:prstGeom prst="roundRect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r>
                        <a:rPr lang="ja-JP" altLang="en-US" sz="1600" b="1" kern="100" dirty="0" smtClean="0">
                          <a:solidFill>
                            <a:schemeClr val="bg1"/>
                          </a:solidFill>
                          <a:latin typeface="+mn-ea"/>
                          <a:cs typeface="Times New Roman" panose="02020603050405020304" pitchFamily="18" charset="0"/>
                        </a:rPr>
                        <a:t>「民都・大阪」フィランソロピー・プラットフォーム（案）</a:t>
                      </a:r>
                      <a:endParaRPr lang="en-US" altLang="ja-JP" sz="1600" b="1" kern="100" dirty="0" smtClean="0">
                        <a:solidFill>
                          <a:schemeClr val="bg1"/>
                        </a:solidFill>
                        <a:latin typeface="+mn-ea"/>
                        <a:cs typeface="Times New Roman" panose="02020603050405020304" pitchFamily="18" charset="0"/>
                      </a:endParaRPr>
                    </a:p>
                  </p:txBody>
                </p:sp>
                <p:sp>
                  <p:nvSpPr>
                    <p:cNvPr id="6" name="角丸四角形 5"/>
                    <p:cNvSpPr/>
                    <p:nvPr/>
                  </p:nvSpPr>
                  <p:spPr>
                    <a:xfrm>
                      <a:off x="1002236" y="3743714"/>
                      <a:ext cx="1777041" cy="339987"/>
                    </a:xfrm>
                    <a:prstGeom prst="roundRect">
                      <a:avLst/>
                    </a:prstGeom>
                    <a:solidFill>
                      <a:schemeClr val="bg1"/>
                    </a:solidFill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lIns="0" rIns="0" rtlCol="0" anchor="ctr"/>
                    <a:lstStyle/>
                    <a:p>
                      <a:pPr algn="ctr"/>
                      <a:r>
                        <a:rPr lang="ja-JP" altLang="en-US" sz="1200" dirty="0" smtClean="0">
                          <a:solidFill>
                            <a:schemeClr val="tx1"/>
                          </a:solidFill>
                        </a:rPr>
                        <a:t> 人材・資金・情報・共創・・</a:t>
                      </a:r>
                      <a:r>
                        <a:rPr kumimoji="1" lang="ja-JP" altLang="en-US" sz="1400" dirty="0" smtClean="0"/>
                        <a:t>・</a:t>
                      </a:r>
                      <a:endParaRPr kumimoji="1" lang="ja-JP" altLang="en-US" sz="1400" dirty="0"/>
                    </a:p>
                  </p:txBody>
                </p:sp>
                <p:sp>
                  <p:nvSpPr>
                    <p:cNvPr id="42" name="角丸四角形 41"/>
                    <p:cNvSpPr/>
                    <p:nvPr/>
                  </p:nvSpPr>
                  <p:spPr>
                    <a:xfrm>
                      <a:off x="1002236" y="3517439"/>
                      <a:ext cx="1777042" cy="276942"/>
                    </a:xfrm>
                    <a:prstGeom prst="roundRect">
                      <a:avLst/>
                    </a:prstGeom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r>
                        <a:rPr lang="ja-JP" altLang="en-US" sz="1400" b="1" kern="100" dirty="0">
                          <a:latin typeface="+mn-ea"/>
                          <a:cs typeface="Times New Roman" panose="02020603050405020304" pitchFamily="18" charset="0"/>
                        </a:rPr>
                        <a:t>分科会</a:t>
                      </a:r>
                      <a:endParaRPr kumimoji="1" lang="ja-JP" altLang="en-US" sz="1400" dirty="0"/>
                    </a:p>
                  </p:txBody>
                </p:sp>
                <p:sp>
                  <p:nvSpPr>
                    <p:cNvPr id="45" name="角丸四角形 44"/>
                    <p:cNvSpPr/>
                    <p:nvPr/>
                  </p:nvSpPr>
                  <p:spPr>
                    <a:xfrm>
                      <a:off x="474283" y="5216094"/>
                      <a:ext cx="5156505" cy="769534"/>
                    </a:xfrm>
                    <a:prstGeom prst="roundRect">
                      <a:avLst/>
                    </a:prstGeom>
                    <a:solidFill>
                      <a:schemeClr val="bg1"/>
                    </a:solidFill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r>
                        <a:rPr kumimoji="1" lang="ja-JP" altLang="en-US" sz="1400" dirty="0" smtClean="0"/>
                        <a:t>・</a:t>
                      </a:r>
                      <a:endParaRPr kumimoji="1" lang="ja-JP" altLang="en-US" sz="1400" dirty="0"/>
                    </a:p>
                  </p:txBody>
                </p:sp>
                <p:sp>
                  <p:nvSpPr>
                    <p:cNvPr id="44" name="テキスト ボックス 43"/>
                    <p:cNvSpPr txBox="1"/>
                    <p:nvPr/>
                  </p:nvSpPr>
                  <p:spPr>
                    <a:xfrm>
                      <a:off x="491529" y="5591513"/>
                      <a:ext cx="5512803" cy="292388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ja-JP" altLang="en-US" sz="1300" dirty="0" smtClean="0">
                          <a:solidFill>
                            <a:prstClr val="black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●サポーターが集い交流する場を設置（情報提供・提案・課題相談など）</a:t>
                      </a:r>
                      <a:endParaRPr lang="en-US" altLang="ja-JP" sz="1300" dirty="0" smtClean="0">
                        <a:solidFill>
                          <a:prstClr val="black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p:txBody>
                </p:sp>
                <p:sp>
                  <p:nvSpPr>
                    <p:cNvPr id="47" name="角丸四角形 46"/>
                    <p:cNvSpPr/>
                    <p:nvPr/>
                  </p:nvSpPr>
                  <p:spPr>
                    <a:xfrm>
                      <a:off x="459716" y="4731773"/>
                      <a:ext cx="5171073" cy="821807"/>
                    </a:xfrm>
                    <a:prstGeom prst="roundRect">
                      <a:avLst/>
                    </a:prstGeom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r>
                        <a:rPr lang="ja-JP" altLang="en-US" sz="14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ソーシャルセクターで活動する</a:t>
                      </a:r>
                      <a:r>
                        <a:rPr lang="ja-JP" altLang="en-US" sz="1400" b="1" dirty="0" smtClean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プレイヤー（サポーター）</a:t>
                      </a:r>
                      <a:endParaRPr lang="en-US" altLang="ja-JP" sz="1400" b="1" dirty="0" smtClean="0">
                        <a:solidFill>
                          <a:schemeClr val="bg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pPr algn="ctr"/>
                      <a:endParaRPr lang="en-US" altLang="ja-JP" sz="500" b="1" dirty="0" smtClean="0">
                        <a:solidFill>
                          <a:schemeClr val="bg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r>
                        <a:rPr lang="ja-JP" altLang="en-US" sz="1100" dirty="0" smtClean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　非営利</a:t>
                      </a:r>
                      <a:r>
                        <a:rPr lang="ja-JP" altLang="en-US" sz="1100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セクター（社福・公益法人・</a:t>
                      </a:r>
                      <a:r>
                        <a:rPr lang="en-US" altLang="ja-JP" sz="1100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NPO</a:t>
                      </a:r>
                      <a:r>
                        <a:rPr lang="ja-JP" altLang="en-US" sz="1100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等）、中間支援組織</a:t>
                      </a:r>
                      <a:r>
                        <a:rPr lang="ja-JP" altLang="en-US" sz="1100" dirty="0" smtClean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、教育機関、行政、</a:t>
                      </a:r>
                      <a:endParaRPr lang="en-US" altLang="ja-JP" sz="1100" dirty="0" smtClean="0">
                        <a:solidFill>
                          <a:schemeClr val="bg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r>
                        <a:rPr lang="ja-JP" altLang="en-US" sz="1100" dirty="0" smtClean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　企業</a:t>
                      </a:r>
                      <a:r>
                        <a:rPr lang="ja-JP" altLang="en-US" sz="1100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（</a:t>
                      </a:r>
                      <a:r>
                        <a:rPr lang="en-US" altLang="ja-JP" sz="1100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CSR</a:t>
                      </a:r>
                      <a:r>
                        <a:rPr lang="ja-JP" altLang="en-US" sz="1100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・金融機関等</a:t>
                      </a:r>
                      <a:r>
                        <a:rPr lang="ja-JP" altLang="en-US" sz="1100" dirty="0" smtClean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）、</a:t>
                      </a:r>
                      <a:r>
                        <a:rPr lang="ja-JP" altLang="en-US" sz="1100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市民・</a:t>
                      </a:r>
                      <a:r>
                        <a:rPr lang="ja-JP" altLang="en-US" sz="1100" dirty="0" smtClean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地域等</a:t>
                      </a:r>
                      <a:endParaRPr lang="en-US" altLang="ja-JP" sz="1100" b="1" dirty="0">
                        <a:solidFill>
                          <a:schemeClr val="bg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p:txBody>
                </p:sp>
                <p:sp>
                  <p:nvSpPr>
                    <p:cNvPr id="46" name="角丸四角形 45"/>
                    <p:cNvSpPr/>
                    <p:nvPr/>
                  </p:nvSpPr>
                  <p:spPr>
                    <a:xfrm>
                      <a:off x="6179858" y="5812662"/>
                      <a:ext cx="2498084" cy="475088"/>
                    </a:xfrm>
                    <a:prstGeom prst="roundRect">
                      <a:avLst/>
                    </a:prstGeom>
                    <a:noFill/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r>
                        <a:rPr kumimoji="1" lang="en-US" altLang="ja-JP" sz="1000" dirty="0" smtClean="0">
                          <a:solidFill>
                            <a:schemeClr val="tx1"/>
                          </a:solidFill>
                        </a:rPr>
                        <a:t>※</a:t>
                      </a:r>
                      <a:r>
                        <a:rPr lang="ja-JP" altLang="en-US" sz="1000" dirty="0" smtClean="0">
                          <a:solidFill>
                            <a:schemeClr val="tx1"/>
                          </a:solidFill>
                        </a:rPr>
                        <a:t>構成</a:t>
                      </a:r>
                      <a:r>
                        <a:rPr lang="ja-JP" altLang="en-US" sz="1000" dirty="0">
                          <a:solidFill>
                            <a:schemeClr val="tx1"/>
                          </a:solidFill>
                        </a:rPr>
                        <a:t>主体</a:t>
                      </a:r>
                      <a:r>
                        <a:rPr lang="ja-JP" altLang="en-US" sz="1000" dirty="0" smtClean="0">
                          <a:solidFill>
                            <a:schemeClr val="tx1"/>
                          </a:solidFill>
                        </a:rPr>
                        <a:t>の相関関係を図示したもので、</a:t>
                      </a:r>
                      <a:endParaRPr lang="en-US" altLang="ja-JP" sz="1000" dirty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</a:rPr>
                        <a:t>　</a:t>
                      </a:r>
                      <a:r>
                        <a:rPr kumimoji="1" lang="ja-JP" altLang="en-US" sz="1000" dirty="0" smtClean="0">
                          <a:solidFill>
                            <a:schemeClr val="tx1"/>
                          </a:solidFill>
                        </a:rPr>
                        <a:t>上下関係を表したものではありません</a:t>
                      </a:r>
                      <a:endParaRPr kumimoji="1" lang="ja-JP" altLang="en-US" sz="1000" dirty="0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19" name="右矢印 18"/>
                    <p:cNvSpPr/>
                    <p:nvPr/>
                  </p:nvSpPr>
                  <p:spPr>
                    <a:xfrm rot="5400000">
                      <a:off x="2937725" y="2139495"/>
                      <a:ext cx="200194" cy="1319172"/>
                    </a:xfrm>
                    <a:prstGeom prst="rightArrow">
                      <a:avLst/>
                    </a:prstGeom>
                    <a:solidFill>
                      <a:schemeClr val="bg1">
                        <a:alpha val="0"/>
                      </a:schemeClr>
                    </a:solidFill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kumimoji="1" lang="ja-JP" altLang="en-US"/>
                    </a:p>
                  </p:txBody>
                </p:sp>
              </p:grpSp>
            </p:grpSp>
          </p:grpSp>
          <p:sp>
            <p:nvSpPr>
              <p:cNvPr id="37" name="角丸四角形 36"/>
              <p:cNvSpPr/>
              <p:nvPr/>
            </p:nvSpPr>
            <p:spPr>
              <a:xfrm>
                <a:off x="458904" y="2717503"/>
                <a:ext cx="5488646" cy="1160124"/>
              </a:xfrm>
              <a:prstGeom prst="round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kumimoji="1" lang="ja-JP" altLang="en-US" sz="1400" dirty="0" smtClean="0"/>
                  <a:t>・</a:t>
                </a:r>
                <a:endParaRPr kumimoji="1" lang="ja-JP" altLang="en-US" sz="1400" dirty="0"/>
              </a:p>
            </p:txBody>
          </p:sp>
          <p:sp>
            <p:nvSpPr>
              <p:cNvPr id="38" name="角丸四角形 37"/>
              <p:cNvSpPr/>
              <p:nvPr/>
            </p:nvSpPr>
            <p:spPr>
              <a:xfrm>
                <a:off x="458904" y="2477017"/>
                <a:ext cx="5488646" cy="363239"/>
              </a:xfrm>
              <a:prstGeom prst="round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ja-JP" altLang="en-US" sz="1500" b="1" kern="100" dirty="0">
                    <a:latin typeface="+mn-ea"/>
                    <a:cs typeface="Times New Roman" panose="02020603050405020304" pitchFamily="18" charset="0"/>
                  </a:rPr>
                  <a:t>「民都・大阪」フィランソロピー会議</a:t>
                </a:r>
                <a:endParaRPr kumimoji="1" lang="ja-JP" altLang="en-US" sz="1500" dirty="0"/>
              </a:p>
            </p:txBody>
          </p:sp>
        </p:grpSp>
        <p:sp>
          <p:nvSpPr>
            <p:cNvPr id="40" name="テキスト ボックス 39"/>
            <p:cNvSpPr txBox="1"/>
            <p:nvPr/>
          </p:nvSpPr>
          <p:spPr>
            <a:xfrm>
              <a:off x="581547" y="2917192"/>
              <a:ext cx="5366003" cy="9079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ja-JP" altLang="en-US" sz="1300" dirty="0" smtClean="0">
                  <a:solidFill>
                    <a:prstClr val="black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●トップ層による法人格の垣根を越えた緩やかな連携（形式重視）</a:t>
              </a:r>
              <a:endParaRPr lang="en-US" altLang="ja-JP" sz="13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endParaRPr>
            </a:p>
            <a:p>
              <a:r>
                <a:rPr lang="ja-JP" altLang="en-US" sz="1300" dirty="0" smtClean="0">
                  <a:solidFill>
                    <a:prstClr val="black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●</a:t>
              </a:r>
              <a:r>
                <a:rPr lang="en-US" altLang="ja-JP" sz="1300" dirty="0" smtClean="0">
                  <a:solidFill>
                    <a:prstClr val="black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ML</a:t>
              </a:r>
              <a:r>
                <a:rPr lang="ja-JP" altLang="en-US" sz="1300" dirty="0" smtClean="0">
                  <a:solidFill>
                    <a:prstClr val="black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による運営（情報共有、意見交換・集約・会議開催など）</a:t>
              </a:r>
              <a:endParaRPr lang="en-US" altLang="ja-JP" sz="13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endParaRPr>
            </a:p>
            <a:p>
              <a:r>
                <a:rPr lang="ja-JP" altLang="en-US" sz="1300" dirty="0">
                  <a:solidFill>
                    <a:prstClr val="black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●</a:t>
              </a:r>
              <a:r>
                <a:rPr lang="en-US" altLang="ja-JP" sz="1300" dirty="0" smtClean="0">
                  <a:solidFill>
                    <a:prstClr val="black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(</a:t>
              </a:r>
              <a:r>
                <a:rPr lang="ja-JP" altLang="en-US" sz="1300" dirty="0" smtClean="0">
                  <a:solidFill>
                    <a:prstClr val="black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仮</a:t>
              </a:r>
              <a:r>
                <a:rPr lang="en-US" altLang="ja-JP" sz="1300" dirty="0" smtClean="0">
                  <a:solidFill>
                    <a:prstClr val="black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)</a:t>
              </a:r>
              <a:r>
                <a:rPr lang="ja-JP" altLang="en-US" sz="1300" dirty="0" smtClean="0">
                  <a:solidFill>
                    <a:prstClr val="black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企画委員会</a:t>
              </a:r>
              <a:r>
                <a:rPr lang="en-US" altLang="ja-JP" sz="1300" baseline="46000" dirty="0" smtClean="0">
                  <a:solidFill>
                    <a:prstClr val="black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※</a:t>
              </a:r>
              <a:r>
                <a:rPr lang="ja-JP" altLang="en-US" sz="1300" dirty="0" smtClean="0">
                  <a:solidFill>
                    <a:prstClr val="black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による大会・議題等の企画検討</a:t>
              </a:r>
              <a:endParaRPr lang="en-US" altLang="ja-JP" sz="13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endParaRPr>
            </a:p>
            <a:p>
              <a:r>
                <a:rPr lang="ja-JP" altLang="en-US" sz="1400" dirty="0">
                  <a:solidFill>
                    <a:prstClr val="black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　</a:t>
              </a:r>
              <a:r>
                <a:rPr lang="en-US" altLang="ja-JP" sz="1100" dirty="0" smtClean="0">
                  <a:solidFill>
                    <a:prstClr val="black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※</a:t>
              </a:r>
              <a:r>
                <a:rPr lang="ja-JP" altLang="en-US" sz="1100" dirty="0" smtClean="0">
                  <a:solidFill>
                    <a:prstClr val="black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必要に応じ、コンタクトパーソン</a:t>
              </a:r>
              <a:r>
                <a:rPr lang="en-US" altLang="ja-JP" sz="1100" dirty="0" smtClean="0">
                  <a:solidFill>
                    <a:prstClr val="black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(</a:t>
              </a:r>
              <a:r>
                <a:rPr lang="ja-JP" altLang="en-US" sz="1100" dirty="0" smtClean="0">
                  <a:solidFill>
                    <a:prstClr val="black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協力メンバーの所属団体から参画</a:t>
              </a:r>
              <a:r>
                <a:rPr lang="en-US" altLang="ja-JP" sz="1100" dirty="0" smtClean="0">
                  <a:solidFill>
                    <a:prstClr val="black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)</a:t>
              </a:r>
              <a:r>
                <a:rPr lang="ja-JP" altLang="en-US" sz="1100" dirty="0" smtClean="0">
                  <a:solidFill>
                    <a:prstClr val="black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＋事務局で構成</a:t>
              </a:r>
              <a:endParaRPr lang="en-US" altLang="ja-JP" sz="11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endParaRPr>
            </a:p>
          </p:txBody>
        </p:sp>
      </p:grpSp>
      <p:sp>
        <p:nvSpPr>
          <p:cNvPr id="4" name="角丸四角形 3"/>
          <p:cNvSpPr/>
          <p:nvPr/>
        </p:nvSpPr>
        <p:spPr>
          <a:xfrm>
            <a:off x="611560" y="2825087"/>
            <a:ext cx="4908112" cy="1323993"/>
          </a:xfrm>
          <a:prstGeom prst="roundRect">
            <a:avLst>
              <a:gd name="adj" fmla="val 50000"/>
            </a:avLst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1" name="角丸四角形 40"/>
          <p:cNvSpPr/>
          <p:nvPr/>
        </p:nvSpPr>
        <p:spPr>
          <a:xfrm>
            <a:off x="3449350" y="3581666"/>
            <a:ext cx="452359" cy="339987"/>
          </a:xfrm>
          <a:prstGeom prst="roundRect">
            <a:avLst>
              <a:gd name="adj" fmla="val 50000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400" dirty="0"/>
          </a:p>
        </p:txBody>
      </p:sp>
      <p:sp>
        <p:nvSpPr>
          <p:cNvPr id="48" name="角丸四角形 47"/>
          <p:cNvSpPr/>
          <p:nvPr/>
        </p:nvSpPr>
        <p:spPr>
          <a:xfrm>
            <a:off x="4025414" y="3592958"/>
            <a:ext cx="452359" cy="339987"/>
          </a:xfrm>
          <a:prstGeom prst="roundRect">
            <a:avLst>
              <a:gd name="adj" fmla="val 50000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400" dirty="0"/>
          </a:p>
        </p:txBody>
      </p:sp>
      <p:sp>
        <p:nvSpPr>
          <p:cNvPr id="51" name="角丸四角形 50"/>
          <p:cNvSpPr/>
          <p:nvPr/>
        </p:nvSpPr>
        <p:spPr>
          <a:xfrm>
            <a:off x="4614503" y="3593069"/>
            <a:ext cx="452359" cy="339987"/>
          </a:xfrm>
          <a:prstGeom prst="roundRect">
            <a:avLst>
              <a:gd name="adj" fmla="val 50000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400" dirty="0"/>
          </a:p>
        </p:txBody>
      </p:sp>
      <p:sp>
        <p:nvSpPr>
          <p:cNvPr id="15" name="大かっこ 14"/>
          <p:cNvSpPr/>
          <p:nvPr/>
        </p:nvSpPr>
        <p:spPr>
          <a:xfrm>
            <a:off x="683568" y="4893237"/>
            <a:ext cx="4765536" cy="462927"/>
          </a:xfrm>
          <a:prstGeom prst="bracketPair">
            <a:avLst/>
          </a:prstGeom>
          <a:noFill/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正方形/長方形 12"/>
          <p:cNvSpPr/>
          <p:nvPr/>
        </p:nvSpPr>
        <p:spPr>
          <a:xfrm>
            <a:off x="0" y="-4912"/>
            <a:ext cx="9180513" cy="409576"/>
          </a:xfrm>
          <a:prstGeom prst="rect">
            <a:avLst/>
          </a:prstGeom>
          <a:solidFill>
            <a:schemeClr val="tx2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ja-JP" altLang="en-US" b="1" dirty="0" smtClean="0">
                <a:solidFill>
                  <a:prstClr val="white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「民都・大阪」フィランソロピー・プラットフォーム（案）について</a:t>
            </a:r>
            <a:endParaRPr lang="ja-JP" altLang="en-US" b="1" dirty="0">
              <a:solidFill>
                <a:prstClr val="white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52" name="スライド番号プレースホルダー 1"/>
          <p:cNvSpPr txBox="1">
            <a:spLocks/>
          </p:cNvSpPr>
          <p:nvPr/>
        </p:nvSpPr>
        <p:spPr bwMode="auto">
          <a:xfrm>
            <a:off x="8167106" y="6309175"/>
            <a:ext cx="765175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kumimoji="1" sz="32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kumimoji="1" sz="28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kumimoji="1" sz="24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en-US" altLang="ja-JP" sz="1200" dirty="0" smtClean="0">
                <a:solidFill>
                  <a:prstClr val="black"/>
                </a:solidFill>
              </a:rPr>
              <a:t>2</a:t>
            </a:r>
            <a:endParaRPr lang="ja-JP" altLang="en-US" sz="12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843883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角丸四角形 16"/>
          <p:cNvSpPr/>
          <p:nvPr/>
        </p:nvSpPr>
        <p:spPr>
          <a:xfrm>
            <a:off x="68041" y="199876"/>
            <a:ext cx="8928992" cy="6658123"/>
          </a:xfrm>
          <a:prstGeom prst="roundRect">
            <a:avLst>
              <a:gd name="adj" fmla="val 0"/>
            </a:avLst>
          </a:prstGeom>
          <a:solidFill>
            <a:schemeClr val="bg1"/>
          </a:solidFill>
          <a:ln w="25400" cap="flat" cmpd="sng" algn="ctr">
            <a:solidFill>
              <a:schemeClr val="tx1"/>
            </a:solidFill>
            <a:prstDash val="solid"/>
          </a:ln>
          <a:effectLst/>
        </p:spPr>
        <p:txBody>
          <a:bodyPr rtlCol="0" anchor="t" anchorCtr="0"/>
          <a:lstStyle/>
          <a:p>
            <a:pPr lvl="0"/>
            <a:endParaRPr lang="en-US" altLang="ja-JP" sz="140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lvl="0"/>
            <a:r>
              <a:rPr lang="ja-JP" altLang="en-US" sz="1400" b="1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</a:t>
            </a:r>
            <a:endParaRPr lang="en-US" altLang="ja-JP" sz="1400" b="1" dirty="0" smtClean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endParaRPr lang="en-US" altLang="ja-JP" sz="1400" b="1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endParaRPr lang="en-US" altLang="ja-JP" sz="1400" b="1" dirty="0" smtClean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3" name="正方形/長方形 12"/>
          <p:cNvSpPr/>
          <p:nvPr/>
        </p:nvSpPr>
        <p:spPr>
          <a:xfrm>
            <a:off x="0" y="-4912"/>
            <a:ext cx="9180513" cy="409576"/>
          </a:xfrm>
          <a:prstGeom prst="rect">
            <a:avLst/>
          </a:prstGeom>
          <a:solidFill>
            <a:schemeClr val="tx2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ja-JP" altLang="en-US" b="1" dirty="0">
                <a:solidFill>
                  <a:prstClr val="white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「民都・大阪」</a:t>
            </a:r>
            <a:r>
              <a:rPr lang="ja-JP" altLang="en-US" b="1" dirty="0" smtClean="0">
                <a:solidFill>
                  <a:prstClr val="white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フィランソロピー・プラットフォーム（案）</a:t>
            </a:r>
            <a:r>
              <a:rPr lang="ja-JP" altLang="en-US" b="1" dirty="0">
                <a:solidFill>
                  <a:prstClr val="white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に</a:t>
            </a:r>
            <a:r>
              <a:rPr lang="ja-JP" altLang="en-US" b="1" dirty="0" smtClean="0">
                <a:solidFill>
                  <a:prstClr val="white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ついて</a:t>
            </a:r>
            <a:endParaRPr lang="ja-JP" altLang="en-US" b="1" dirty="0">
              <a:solidFill>
                <a:prstClr val="white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9" name="スライド番号プレースホルダー 1"/>
          <p:cNvSpPr txBox="1">
            <a:spLocks/>
          </p:cNvSpPr>
          <p:nvPr/>
        </p:nvSpPr>
        <p:spPr bwMode="auto">
          <a:xfrm>
            <a:off x="8202989" y="6473403"/>
            <a:ext cx="765175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kumimoji="1" sz="32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kumimoji="1" sz="28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kumimoji="1" sz="24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en-US" altLang="ja-JP" sz="1200" dirty="0" smtClean="0">
                <a:solidFill>
                  <a:prstClr val="black"/>
                </a:solidFill>
              </a:rPr>
              <a:t>3</a:t>
            </a:r>
            <a:endParaRPr lang="ja-JP" altLang="en-US" sz="1200" dirty="0">
              <a:solidFill>
                <a:prstClr val="black"/>
              </a:solidFill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195707" y="522484"/>
            <a:ext cx="8555541" cy="95410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endParaRPr lang="en-US" altLang="ja-JP" sz="1400" b="1" dirty="0" smtClean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endParaRPr lang="en-US" altLang="ja-JP" sz="1400" b="1" dirty="0" smtClean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endParaRPr lang="en-US" altLang="ja-JP" sz="1400" b="1" dirty="0" smtClean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endParaRPr lang="en-US" altLang="ja-JP" sz="1400" b="1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222942" y="465933"/>
            <a:ext cx="8741546" cy="5355569"/>
          </a:xfrm>
          <a:prstGeom prst="rect">
            <a:avLst/>
          </a:prstGeom>
          <a:noFill/>
          <a:ln>
            <a:noFill/>
            <a:prstDash val="dash"/>
          </a:ln>
        </p:spPr>
        <p:txBody>
          <a:bodyPr wrap="square" rtlCol="0">
            <a:spAutoFit/>
          </a:bodyPr>
          <a:lstStyle/>
          <a:p>
            <a:pPr>
              <a:lnSpc>
                <a:spcPct val="114000"/>
              </a:lnSpc>
            </a:pPr>
            <a:r>
              <a:rPr lang="ja-JP" altLang="en-US" sz="16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論点</a:t>
            </a:r>
            <a:endParaRPr lang="en-US" altLang="ja-JP" sz="1600" b="1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>
              <a:lnSpc>
                <a:spcPct val="114000"/>
              </a:lnSpc>
            </a:pPr>
            <a:r>
              <a:rPr lang="ja-JP" altLang="en-US" sz="16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１．メーリングリスト（</a:t>
            </a:r>
            <a:r>
              <a:rPr lang="en-US" altLang="ja-JP" sz="16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ML</a:t>
            </a:r>
            <a:r>
              <a:rPr lang="ja-JP" altLang="en-US" sz="16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）の活用等によるプラットフォームの運営</a:t>
            </a:r>
            <a:endParaRPr lang="en-US" altLang="ja-JP" sz="1600" b="1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>
              <a:lnSpc>
                <a:spcPct val="114000"/>
              </a:lnSpc>
            </a:pPr>
            <a:r>
              <a:rPr lang="ja-JP" altLang="en-US" sz="16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①「民都・大阪」フィランソロピー会議を、形式を重視した会議（法人格の垣根を越えてトップ層で</a:t>
            </a:r>
            <a:endParaRPr lang="en-US" altLang="ja-JP" sz="1600" b="1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>
              <a:lnSpc>
                <a:spcPct val="114000"/>
              </a:lnSpc>
            </a:pPr>
            <a:r>
              <a:rPr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r>
              <a:rPr lang="ja-JP" altLang="en-US" sz="16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構成）と捉えることにより、その運営についても形式的な形で</a:t>
            </a:r>
            <a:r>
              <a:rPr lang="en-US" altLang="ja-JP" sz="16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ML</a:t>
            </a:r>
            <a:r>
              <a:rPr lang="ja-JP" altLang="en-US" sz="16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によることが可能ではないか</a:t>
            </a:r>
            <a:endParaRPr lang="en-US" altLang="ja-JP" sz="1600" b="1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>
              <a:lnSpc>
                <a:spcPct val="114000"/>
              </a:lnSpc>
            </a:pPr>
            <a:r>
              <a:rPr lang="ja-JP" altLang="en-US" sz="16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</a:t>
            </a: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r>
              <a:rPr lang="ja-JP" altLang="en-US" sz="14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（これまでの取組み）</a:t>
            </a:r>
            <a:endParaRPr lang="en-US" altLang="ja-JP" sz="1400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>
              <a:lnSpc>
                <a:spcPct val="114000"/>
              </a:lnSpc>
            </a:pP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r>
              <a:rPr lang="ja-JP" altLang="en-US" sz="14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　　</a:t>
            </a:r>
            <a:r>
              <a:rPr lang="en-US" altLang="ja-JP" sz="14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2018</a:t>
            </a:r>
            <a:r>
              <a:rPr lang="ja-JP" altLang="en-US" sz="14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年</a:t>
            </a:r>
            <a:r>
              <a:rPr lang="en-US" altLang="ja-JP" sz="14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5</a:t>
            </a:r>
            <a:r>
              <a:rPr lang="ja-JP" altLang="en-US" sz="14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月以降、会議の日程調整や大会の企画検討など、</a:t>
            </a:r>
            <a:r>
              <a:rPr lang="en-US" altLang="ja-JP" sz="14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ML</a:t>
            </a:r>
            <a:r>
              <a:rPr lang="ja-JP" altLang="en-US" sz="14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による意見集約等を実施</a:t>
            </a:r>
            <a:endParaRPr lang="en-US" altLang="ja-JP" sz="1400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>
              <a:lnSpc>
                <a:spcPct val="114000"/>
              </a:lnSpc>
            </a:pPr>
            <a:endParaRPr lang="en-US" altLang="ja-JP" sz="500" b="1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>
              <a:lnSpc>
                <a:spcPct val="114000"/>
              </a:lnSpc>
            </a:pPr>
            <a:r>
              <a:rPr lang="ja-JP" altLang="en-US" sz="16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②サポーターが集い・交流する場の設置について、その仕組み（交流する場のあり方、サポーターの</a:t>
            </a:r>
            <a:endParaRPr lang="en-US" altLang="ja-JP" sz="1600" b="1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>
              <a:lnSpc>
                <a:spcPct val="114000"/>
              </a:lnSpc>
            </a:pPr>
            <a:r>
              <a:rPr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r>
              <a:rPr lang="ja-JP" altLang="en-US" sz="16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登録・管理・運営）や運営体制をどう確保するか</a:t>
            </a:r>
            <a:endParaRPr lang="en-US" altLang="ja-JP" sz="1600" b="1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>
              <a:lnSpc>
                <a:spcPct val="114000"/>
              </a:lnSpc>
            </a:pPr>
            <a:r>
              <a:rPr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r>
              <a:rPr lang="ja-JP" altLang="en-US" sz="16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</a:t>
            </a:r>
            <a:r>
              <a:rPr lang="ja-JP" altLang="en-US" sz="14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（整理すべき事項）</a:t>
            </a:r>
            <a:endParaRPr lang="en-US" altLang="ja-JP" sz="1400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>
              <a:lnSpc>
                <a:spcPct val="114000"/>
              </a:lnSpc>
            </a:pPr>
            <a:r>
              <a:rPr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r>
              <a:rPr lang="ja-JP" altLang="en-US" sz="16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　</a:t>
            </a:r>
            <a:r>
              <a:rPr lang="ja-JP" altLang="en-US" sz="14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「集い・交流する場」のあり方（</a:t>
            </a:r>
            <a:r>
              <a:rPr lang="en-US" altLang="ja-JP" sz="14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SNS</a:t>
            </a: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等</a:t>
            </a:r>
            <a:r>
              <a:rPr lang="ja-JP" altLang="en-US" sz="14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を活用してはどうか）</a:t>
            </a:r>
            <a:endParaRPr lang="en-US" altLang="ja-JP" sz="1400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>
              <a:lnSpc>
                <a:spcPct val="114000"/>
              </a:lnSpc>
            </a:pP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r>
              <a:rPr lang="ja-JP" altLang="en-US" sz="14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　　サポーターを募集・登録する仕組みやルールを設定するか　　　　　 など</a:t>
            </a:r>
            <a:endParaRPr lang="en-US" altLang="ja-JP" sz="1400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>
              <a:lnSpc>
                <a:spcPct val="114000"/>
              </a:lnSpc>
            </a:pPr>
            <a:endParaRPr lang="en-US" altLang="ja-JP" sz="500" b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>
              <a:lnSpc>
                <a:spcPct val="114000"/>
              </a:lnSpc>
            </a:pPr>
            <a:r>
              <a:rPr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r>
              <a:rPr lang="ja-JP" altLang="en-US" sz="16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③プラットフォーム全体の運営に向けた段階的な対応が必要ではないか</a:t>
            </a:r>
            <a:endParaRPr lang="en-US" altLang="ja-JP" sz="1600" b="1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>
              <a:lnSpc>
                <a:spcPct val="114000"/>
              </a:lnSpc>
            </a:pPr>
            <a:r>
              <a:rPr lang="ja-JP" altLang="en-US" sz="16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r>
              <a:rPr lang="ja-JP" altLang="en-US" sz="14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（段階的な対応のイメージ）</a:t>
            </a:r>
            <a:endParaRPr lang="en-US" altLang="ja-JP" sz="1400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>
              <a:lnSpc>
                <a:spcPct val="114000"/>
              </a:lnSpc>
            </a:pP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r>
              <a:rPr lang="ja-JP" altLang="en-US" sz="14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　　将来的な目標として、プラットフォーム全体を運営する主体を設けることを目指す</a:t>
            </a:r>
            <a:endParaRPr lang="en-US" altLang="ja-JP" sz="1400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>
              <a:lnSpc>
                <a:spcPct val="114000"/>
              </a:lnSpc>
            </a:pP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r>
              <a:rPr lang="ja-JP" altLang="en-US" sz="14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　　まず</a:t>
            </a: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は</a:t>
            </a:r>
            <a:r>
              <a:rPr lang="ja-JP" altLang="en-US" sz="14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、</a:t>
            </a:r>
            <a:r>
              <a:rPr lang="en-US" altLang="ja-JP" sz="14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ML</a:t>
            </a:r>
            <a:r>
              <a:rPr lang="ja-JP" altLang="en-US" sz="14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によ</a:t>
            </a: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る</a:t>
            </a:r>
            <a:r>
              <a:rPr lang="ja-JP" altLang="en-US" sz="14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会議運営から始め、並行して、サポーターの場の設置についても検討する</a:t>
            </a:r>
            <a:endParaRPr lang="en-US" altLang="ja-JP" sz="1400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>
              <a:lnSpc>
                <a:spcPct val="114000"/>
              </a:lnSpc>
            </a:pPr>
            <a:endParaRPr lang="en-US" altLang="ja-JP" sz="1000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>
              <a:lnSpc>
                <a:spcPct val="114000"/>
              </a:lnSpc>
            </a:pPr>
            <a:r>
              <a:rPr lang="ja-JP" altLang="en-US" sz="16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２．今後の</a:t>
            </a:r>
            <a:r>
              <a:rPr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検討</a:t>
            </a:r>
            <a:r>
              <a:rPr lang="ja-JP" altLang="en-US" sz="16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の進め方</a:t>
            </a:r>
            <a:endParaRPr lang="en-US" altLang="ja-JP" sz="1600" b="1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>
              <a:lnSpc>
                <a:spcPct val="114000"/>
              </a:lnSpc>
            </a:pPr>
            <a:r>
              <a:rPr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r>
              <a:rPr lang="ja-JP" altLang="en-US" sz="16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会議メンバーからのご意見を踏まえ、コンタクトパーソンと事務局において検討を行い、</a:t>
            </a:r>
            <a:endParaRPr lang="en-US" altLang="ja-JP" sz="1600" b="1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>
              <a:lnSpc>
                <a:spcPct val="114000"/>
              </a:lnSpc>
            </a:pPr>
            <a:r>
              <a:rPr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r>
              <a:rPr lang="ja-JP" altLang="en-US" sz="16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適宜、</a:t>
            </a:r>
            <a:r>
              <a:rPr lang="en-US" altLang="ja-JP" sz="16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ML</a:t>
            </a:r>
            <a:r>
              <a:rPr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を</a:t>
            </a:r>
            <a:r>
              <a:rPr lang="ja-JP" altLang="en-US" sz="16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活用してメンバーのご意見を確認しながら進めることとしてはどうか。</a:t>
            </a:r>
            <a:endParaRPr lang="en-US" altLang="ja-JP" sz="1600" b="1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1768341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ＴＫ">
      <a:dk1>
        <a:sysClr val="windowText" lastClr="000000"/>
      </a:dk1>
      <a:lt1>
        <a:srgbClr val="FFFFFF"/>
      </a:lt1>
      <a:dk2>
        <a:srgbClr val="39748F"/>
      </a:dk2>
      <a:lt2>
        <a:srgbClr val="EEECE1"/>
      </a:lt2>
      <a:accent1>
        <a:srgbClr val="4F81BD"/>
      </a:accent1>
      <a:accent2>
        <a:srgbClr val="FF9933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ユーザー定義 1">
      <a:majorFont>
        <a:latin typeface="Segoe UI"/>
        <a:ea typeface="Meiryo UI"/>
        <a:cs typeface=""/>
      </a:majorFont>
      <a:minorFont>
        <a:latin typeface="Segoe UI"/>
        <a:ea typeface="Meiryo UI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1769</TotalTime>
  <Words>358</Words>
  <Application>Microsoft Office PowerPoint</Application>
  <PresentationFormat>画面に合わせる (4:3)</PresentationFormat>
  <Paragraphs>144</Paragraphs>
  <Slides>3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8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3</vt:i4>
      </vt:variant>
    </vt:vector>
  </HeadingPairs>
  <TitlesOfParts>
    <vt:vector size="12" baseType="lpstr">
      <vt:lpstr>Meiryo UI</vt:lpstr>
      <vt:lpstr>ＭＳ Ｐゴシック</vt:lpstr>
      <vt:lpstr>ＭＳ ゴシック</vt:lpstr>
      <vt:lpstr>Arial</vt:lpstr>
      <vt:lpstr>Calibri</vt:lpstr>
      <vt:lpstr>Segoe UI</vt:lpstr>
      <vt:lpstr>Times New Roman</vt:lpstr>
      <vt:lpstr>Wingdings</vt:lpstr>
      <vt:lpstr>Office テーマ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松尾　拓</dc:creator>
  <cp:lastModifiedBy>乾　順久</cp:lastModifiedBy>
  <cp:revision>215</cp:revision>
  <cp:lastPrinted>2019-05-30T00:51:53Z</cp:lastPrinted>
  <dcterms:modified xsi:type="dcterms:W3CDTF">2019-07-29T07:24:55Z</dcterms:modified>
</cp:coreProperties>
</file>