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77" r:id="rId2"/>
    <p:sldId id="276" r:id="rId3"/>
  </p:sldIdLst>
  <p:sldSz cx="9144000" cy="6858000" type="screen4x3"/>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99FFCC"/>
    <a:srgbClr val="66FF99"/>
    <a:srgbClr val="CCFFCC"/>
    <a:srgbClr val="FFFFCC"/>
    <a:srgbClr val="CCFFFF"/>
    <a:srgbClr val="99FF99"/>
    <a:srgbClr val="FFFF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24" autoAdjust="0"/>
  </p:normalViewPr>
  <p:slideViewPr>
    <p:cSldViewPr>
      <p:cViewPr varScale="1">
        <p:scale>
          <a:sx n="70" d="100"/>
          <a:sy n="70" d="100"/>
        </p:scale>
        <p:origin x="138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4306737" cy="340306"/>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5630286" y="0"/>
            <a:ext cx="4306737" cy="340306"/>
          </a:xfrm>
          <a:prstGeom prst="rect">
            <a:avLst/>
          </a:prstGeom>
        </p:spPr>
        <p:txBody>
          <a:bodyPr vert="horz" lIns="91433" tIns="45716" rIns="91433" bIns="45716" rtlCol="0"/>
          <a:lstStyle>
            <a:lvl1pPr algn="r">
              <a:defRPr sz="1200"/>
            </a:lvl1pPr>
          </a:lstStyle>
          <a:p>
            <a:fld id="{34419864-4BFA-4F2C-B83B-1E8DBAABFD02}" type="datetimeFigureOut">
              <a:rPr kumimoji="1" lang="ja-JP" altLang="en-US" smtClean="0"/>
              <a:t>2018/6/8</a:t>
            </a:fld>
            <a:endParaRPr kumimoji="1" lang="ja-JP" altLang="en-US"/>
          </a:p>
        </p:txBody>
      </p:sp>
      <p:sp>
        <p:nvSpPr>
          <p:cNvPr id="4" name="スライド イメージ プレースホルダー 3"/>
          <p:cNvSpPr>
            <a:spLocks noGrp="1" noRot="1" noChangeAspect="1"/>
          </p:cNvSpPr>
          <p:nvPr>
            <p:ph type="sldImg" idx="2"/>
          </p:nvPr>
        </p:nvSpPr>
        <p:spPr>
          <a:xfrm>
            <a:off x="3268663" y="511175"/>
            <a:ext cx="3402012" cy="2551113"/>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994399" y="3233447"/>
            <a:ext cx="7950543" cy="3062751"/>
          </a:xfrm>
          <a:prstGeom prst="rect">
            <a:avLst/>
          </a:prstGeom>
        </p:spPr>
        <p:txBody>
          <a:bodyPr vert="horz" lIns="91433" tIns="45716" rIns="91433"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6465808"/>
            <a:ext cx="4306737" cy="340305"/>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30286" y="6465808"/>
            <a:ext cx="4306737" cy="340305"/>
          </a:xfrm>
          <a:prstGeom prst="rect">
            <a:avLst/>
          </a:prstGeom>
        </p:spPr>
        <p:txBody>
          <a:bodyPr vert="horz" lIns="91433" tIns="45716" rIns="91433" bIns="45716" rtlCol="0" anchor="b"/>
          <a:lstStyle>
            <a:lvl1pPr algn="r">
              <a:defRPr sz="1200"/>
            </a:lvl1pPr>
          </a:lstStyle>
          <a:p>
            <a:fld id="{D2D6ACFF-9619-4283-B0E4-42406655D5FB}" type="slidenum">
              <a:rPr kumimoji="1" lang="ja-JP" altLang="en-US" smtClean="0"/>
              <a:t>‹#›</a:t>
            </a:fld>
            <a:endParaRPr kumimoji="1" lang="ja-JP" altLang="en-US"/>
          </a:p>
        </p:txBody>
      </p:sp>
    </p:spTree>
    <p:extLst>
      <p:ext uri="{BB962C8B-B14F-4D97-AF65-F5344CB8AC3E}">
        <p14:creationId xmlns:p14="http://schemas.microsoft.com/office/powerpoint/2010/main" val="42933684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8CF854C3-278E-4B64-9EBF-1948D384FF60}" type="datetime1">
              <a:rPr kumimoji="1" lang="ja-JP" altLang="en-US" smtClean="0"/>
              <a:t>2018/6/8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1588" y="0"/>
            <a:ext cx="9142412" cy="836712"/>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412776"/>
            <a:ext cx="8229600" cy="4713389"/>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B715C7-08AE-4457-B680-0E26B1C258AC}" type="datetime1">
              <a:rPr kumimoji="1" lang="ja-JP" altLang="en-US" smtClean="0"/>
              <a:t>2018/6/8</a:t>
            </a:fld>
            <a:endParaRPr kumimoji="1" lang="ja-JP" altLang="en-US"/>
          </a:p>
        </p:txBody>
      </p:sp>
      <p:sp>
        <p:nvSpPr>
          <p:cNvPr id="5" name="フッター プレースホルダ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956376" y="0"/>
            <a:ext cx="1189336" cy="841797"/>
          </a:xfrm>
          <a:prstGeom prst="rect">
            <a:avLst/>
          </a:prstGeom>
        </p:spPr>
        <p:txBody>
          <a:bodyPr vert="horz" lIns="91440" tIns="45720" rIns="91440" bIns="45720" rtlCol="0" anchor="ctr"/>
          <a:lstStyle>
            <a:lvl1pPr algn="r">
              <a:defRPr sz="1800">
                <a:solidFill>
                  <a:schemeClr val="tx1"/>
                </a:solidFill>
              </a:defRPr>
            </a:lvl1pPr>
          </a:lstStyle>
          <a:p>
            <a:fld id="{D2D8002D-B5B0-4BAC-B1F6-782DDCCE6D9C}"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85174" y="41562"/>
            <a:ext cx="8928992" cy="6717223"/>
          </a:xfrm>
          <a:prstGeom prst="rect">
            <a:avLst/>
          </a:prstGeom>
          <a:solidFill>
            <a:schemeClr val="tx2">
              <a:lumMod val="20000"/>
              <a:lumOff val="80000"/>
            </a:schemeClr>
          </a:solidFill>
        </p:spPr>
        <p:txBody>
          <a:bodyPr wrap="square" rtlCol="0">
            <a:spAutoFit/>
          </a:bodyPr>
          <a:lstStyle/>
          <a:p>
            <a:endParaRPr lang="en-US" altLang="ja-JP" b="1" dirty="0" smtClean="0"/>
          </a:p>
          <a:p>
            <a:pPr>
              <a:lnSpc>
                <a:spcPct val="125000"/>
              </a:lnSpc>
            </a:pPr>
            <a:endParaRPr lang="en-US" altLang="ja-JP" b="1" u="sng" dirty="0"/>
          </a:p>
          <a:p>
            <a:pPr>
              <a:lnSpc>
                <a:spcPct val="125000"/>
              </a:lnSpc>
            </a:pPr>
            <a:endParaRPr lang="en-US" altLang="ja-JP" b="1" u="sng" dirty="0" smtClean="0"/>
          </a:p>
          <a:p>
            <a:pPr>
              <a:lnSpc>
                <a:spcPct val="125000"/>
              </a:lnSpc>
            </a:pPr>
            <a:endParaRPr lang="en-US" altLang="ja-JP" b="1" u="sng" dirty="0"/>
          </a:p>
          <a:p>
            <a:pPr>
              <a:lnSpc>
                <a:spcPct val="125000"/>
              </a:lnSpc>
            </a:pPr>
            <a:endParaRPr lang="en-US" altLang="ja-JP" b="1" u="sng" dirty="0" smtClean="0"/>
          </a:p>
          <a:p>
            <a:pPr>
              <a:lnSpc>
                <a:spcPct val="125000"/>
              </a:lnSpc>
            </a:pPr>
            <a:endParaRPr lang="en-US" altLang="ja-JP" b="1" u="sng" dirty="0"/>
          </a:p>
          <a:p>
            <a:pPr>
              <a:lnSpc>
                <a:spcPct val="125000"/>
              </a:lnSpc>
            </a:pPr>
            <a:endParaRPr lang="en-US" altLang="ja-JP" b="1" u="sng" dirty="0" smtClean="0"/>
          </a:p>
          <a:p>
            <a:pPr>
              <a:lnSpc>
                <a:spcPct val="125000"/>
              </a:lnSpc>
            </a:pPr>
            <a:endParaRPr lang="en-US" altLang="ja-JP" b="1" u="sng" dirty="0"/>
          </a:p>
          <a:p>
            <a:pPr>
              <a:lnSpc>
                <a:spcPct val="125000"/>
              </a:lnSpc>
            </a:pPr>
            <a:endParaRPr lang="en-US" altLang="ja-JP" b="1" u="sng" dirty="0" smtClean="0"/>
          </a:p>
          <a:p>
            <a:pPr>
              <a:lnSpc>
                <a:spcPct val="125000"/>
              </a:lnSpc>
            </a:pPr>
            <a:endParaRPr lang="en-US" altLang="ja-JP" b="1" u="sng" dirty="0"/>
          </a:p>
          <a:p>
            <a:pPr>
              <a:lnSpc>
                <a:spcPct val="125000"/>
              </a:lnSpc>
            </a:pPr>
            <a:endParaRPr lang="en-US" altLang="ja-JP" b="1" u="sng" dirty="0" smtClean="0"/>
          </a:p>
          <a:p>
            <a:pPr>
              <a:lnSpc>
                <a:spcPct val="125000"/>
              </a:lnSpc>
            </a:pPr>
            <a:endParaRPr lang="en-US" altLang="ja-JP" b="1" u="sng" dirty="0"/>
          </a:p>
          <a:p>
            <a:pPr>
              <a:lnSpc>
                <a:spcPct val="125000"/>
              </a:lnSpc>
            </a:pPr>
            <a:endParaRPr lang="en-US" altLang="ja-JP" b="1" u="sng" dirty="0" smtClean="0"/>
          </a:p>
          <a:p>
            <a:pPr>
              <a:lnSpc>
                <a:spcPct val="125000"/>
              </a:lnSpc>
            </a:pPr>
            <a:endParaRPr lang="en-US" altLang="ja-JP" b="1" u="sng" dirty="0"/>
          </a:p>
          <a:p>
            <a:pPr>
              <a:lnSpc>
                <a:spcPct val="125000"/>
              </a:lnSpc>
            </a:pPr>
            <a:endParaRPr lang="en-US" altLang="ja-JP" b="1" u="sng" dirty="0" smtClean="0"/>
          </a:p>
          <a:p>
            <a:pPr>
              <a:lnSpc>
                <a:spcPct val="125000"/>
              </a:lnSpc>
            </a:pPr>
            <a:endParaRPr lang="en-US" altLang="ja-JP" b="1" u="sng" dirty="0"/>
          </a:p>
          <a:p>
            <a:pPr>
              <a:lnSpc>
                <a:spcPct val="125000"/>
              </a:lnSpc>
            </a:pPr>
            <a:endParaRPr lang="en-US" altLang="ja-JP" b="1" u="sng" dirty="0" smtClean="0"/>
          </a:p>
          <a:p>
            <a:pPr>
              <a:lnSpc>
                <a:spcPct val="125000"/>
              </a:lnSpc>
            </a:pPr>
            <a:endParaRPr lang="en-US" altLang="ja-JP" b="1" u="sng" dirty="0"/>
          </a:p>
          <a:p>
            <a:pPr>
              <a:lnSpc>
                <a:spcPct val="125000"/>
              </a:lnSpc>
            </a:pPr>
            <a:endParaRPr lang="en-US" altLang="ja-JP" sz="800" u="sng" dirty="0"/>
          </a:p>
          <a:p>
            <a:pPr>
              <a:lnSpc>
                <a:spcPct val="125000"/>
              </a:lnSpc>
            </a:pPr>
            <a:endParaRPr lang="en-US" altLang="ja-JP" sz="800" b="1" u="sng" dirty="0" smtClean="0"/>
          </a:p>
          <a:p>
            <a:pPr>
              <a:lnSpc>
                <a:spcPct val="125000"/>
              </a:lnSpc>
            </a:pPr>
            <a:endParaRPr lang="en-US" altLang="ja-JP" sz="800" b="1" u="sng" dirty="0" smtClean="0"/>
          </a:p>
        </p:txBody>
      </p:sp>
      <p:sp>
        <p:nvSpPr>
          <p:cNvPr id="13" name="正方形/長方形 12"/>
          <p:cNvSpPr/>
          <p:nvPr/>
        </p:nvSpPr>
        <p:spPr>
          <a:xfrm>
            <a:off x="0" y="-4912"/>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民間公益活動促進のための休眠</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預金等活用について</a:t>
            </a:r>
            <a:endPar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スライド番号プレースホルダー 1"/>
          <p:cNvSpPr txBox="1">
            <a:spLocks/>
          </p:cNvSpPr>
          <p:nvPr/>
        </p:nvSpPr>
        <p:spPr bwMode="auto">
          <a:xfrm>
            <a:off x="8388424" y="6520259"/>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solidFill>
                  <a:prstClr val="black"/>
                </a:solidFill>
              </a:rPr>
              <a:pPr algn="r" eaLnBrk="1" hangingPunct="1">
                <a:spcBef>
                  <a:spcPct val="0"/>
                </a:spcBef>
                <a:buFontTx/>
                <a:buNone/>
              </a:pPr>
              <a:t>1</a:t>
            </a:fld>
            <a:endParaRPr lang="ja-JP" altLang="en-US" sz="1200" dirty="0">
              <a:solidFill>
                <a:prstClr val="black"/>
              </a:solidFill>
            </a:endParaRPr>
          </a:p>
        </p:txBody>
      </p:sp>
      <p:sp>
        <p:nvSpPr>
          <p:cNvPr id="10" name="テキスト ボックス 9"/>
          <p:cNvSpPr txBox="1"/>
          <p:nvPr/>
        </p:nvSpPr>
        <p:spPr>
          <a:xfrm>
            <a:off x="539552" y="2276872"/>
            <a:ext cx="8307833" cy="4705840"/>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nSpc>
                <a:spcPct val="1140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年中に指定活用団体が指定</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され、この指定活用団体が各地域に資金分配団体を選定し、</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年秋頃には資金分配団体に対する助成等が開始</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される予定。</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日に指定活用団体の公募要領が公表。公募受付期間：</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a:t>第</a:t>
            </a:r>
            <a:r>
              <a:rPr lang="en-US" altLang="ja-JP" sz="1400" dirty="0"/>
              <a:t>2</a:t>
            </a:r>
            <a:r>
              <a:rPr lang="ja-JP" altLang="ja-JP" sz="1400" dirty="0"/>
              <a:t>の</a:t>
            </a:r>
            <a:r>
              <a:rPr lang="ja-JP" altLang="ja-JP" sz="1400" dirty="0" smtClean="0"/>
              <a:t>動脈</a:t>
            </a:r>
            <a:r>
              <a:rPr lang="ja-JP" altLang="en-US" sz="1400" dirty="0" smtClean="0"/>
              <a:t>として</a:t>
            </a:r>
            <a:r>
              <a:rPr lang="ja-JP" altLang="en-US" sz="1400" dirty="0"/>
              <a:t>の</a:t>
            </a:r>
            <a:r>
              <a:rPr lang="ja-JP" altLang="ja-JP" sz="1400" dirty="0" smtClean="0"/>
              <a:t>新た</a:t>
            </a:r>
            <a:r>
              <a:rPr lang="ja-JP" altLang="ja-JP" sz="1400" dirty="0"/>
              <a:t>な資金や人材の流れ</a:t>
            </a:r>
            <a:r>
              <a:rPr lang="ja-JP" altLang="ja-JP" sz="1400" dirty="0" smtClean="0"/>
              <a:t>を</a:t>
            </a:r>
            <a:r>
              <a:rPr lang="ja-JP" altLang="en-US" sz="1400" dirty="0" smtClean="0"/>
              <a:t>生み出し、</a:t>
            </a:r>
            <a:r>
              <a:rPr lang="ja-JP" altLang="ja-JP" sz="1400" dirty="0" smtClean="0"/>
              <a:t>非営利</a:t>
            </a:r>
            <a:r>
              <a:rPr lang="ja-JP" altLang="ja-JP" sz="1400" dirty="0"/>
              <a:t>セクターの</a:t>
            </a:r>
            <a:r>
              <a:rPr lang="ja-JP" altLang="ja-JP" sz="1400" dirty="0" smtClean="0"/>
              <a:t>活性化</a:t>
            </a:r>
            <a:r>
              <a:rPr lang="ja-JP" altLang="en-US" sz="1400" dirty="0" smtClean="0"/>
              <a:t>の促進等</a:t>
            </a:r>
            <a:r>
              <a:rPr lang="ja-JP" altLang="ja-JP" sz="1400" dirty="0" smtClean="0"/>
              <a:t>を掲げる</a:t>
            </a:r>
            <a:endParaRPr lang="en-US" altLang="ja-JP" sz="1400" dirty="0" smtClean="0"/>
          </a:p>
          <a:p>
            <a:pPr>
              <a:lnSpc>
                <a:spcPct val="114000"/>
              </a:lnSpc>
            </a:pPr>
            <a:r>
              <a:rPr lang="ja-JP" altLang="en-US" sz="1400" dirty="0"/>
              <a:t>　</a:t>
            </a:r>
            <a:r>
              <a:rPr lang="ja-JP" altLang="ja-JP" sz="1400" dirty="0" smtClean="0"/>
              <a:t>「</a:t>
            </a:r>
            <a:r>
              <a:rPr lang="ja-JP" altLang="ja-JP" sz="1400" dirty="0"/>
              <a:t>民都・大阪</a:t>
            </a:r>
            <a:r>
              <a:rPr lang="ja-JP" altLang="ja-JP" sz="1400" dirty="0" smtClean="0"/>
              <a:t>」フィランソロピー</a:t>
            </a:r>
            <a:r>
              <a:rPr lang="ja-JP" altLang="en-US" sz="1400" dirty="0" smtClean="0"/>
              <a:t>会議において、</a:t>
            </a:r>
            <a:r>
              <a:rPr lang="ja-JP" altLang="en-US" sz="1400" b="1" dirty="0" smtClean="0"/>
              <a:t>資金分配団体の設立など</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本制度への対応</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を議論してはどうか。</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endPar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資金分配団体の設立など、民間公益活動の促進等を掲げる団体を設けることは、休眠預金に関わらず、</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遺贈による社会貢献の促進</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にもつながるのではないか。</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資金分配団体の設立にあたっては、</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・一般財団法人、</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NPO</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法人など</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法人格の検討</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・資金分配団体としての役割を担いうる</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必要な組織体制の検討・構築</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などが必要となる</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endPar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539551" y="692696"/>
            <a:ext cx="7927819" cy="1289753"/>
          </a:xfrm>
          <a:prstGeom prst="rect">
            <a:avLst/>
          </a:prstGeom>
          <a:solidFill>
            <a:schemeClr val="bg1"/>
          </a:solidFill>
          <a:ln w="12700">
            <a:solidFill>
              <a:sysClr val="windowText" lastClr="000000"/>
            </a:solidFill>
          </a:ln>
        </p:spPr>
        <p:style>
          <a:lnRef idx="2">
            <a:schemeClr val="accent2"/>
          </a:lnRef>
          <a:fillRef idx="1">
            <a:schemeClr val="lt1"/>
          </a:fillRef>
          <a:effectRef idx="0">
            <a:schemeClr val="accent2"/>
          </a:effectRef>
          <a:fontRef idx="minor">
            <a:schemeClr val="dk1"/>
          </a:fontRef>
        </p:style>
        <p:txBody>
          <a:bodyPr wrap="square" tIns="72000" bIns="108000" rtlCol="0">
            <a:spAutoFit/>
          </a:bodyPr>
          <a:lstStyle/>
          <a:p>
            <a:pPr>
              <a:lnSpc>
                <a:spcPct val="150000"/>
              </a:lnSpc>
            </a:pPr>
            <a:r>
              <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論点</a:t>
            </a:r>
            <a:r>
              <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民都の実現や、第</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の動脈といった新しい資金の流れを構築するうえでも、休眠預金に関する</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国の動きを踏まえ、</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大阪で休眠預金の資金分配団体等の設立</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を目指すなど議論してはどうか</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8011701" y="39788"/>
            <a:ext cx="971600" cy="415752"/>
          </a:xfrm>
          <a:prstGeom prst="rect">
            <a:avLst/>
          </a:prstGeom>
          <a:solidFill>
            <a:schemeClr val="bg1"/>
          </a:solidFill>
          <a:ln w="12700" cap="flat" cmpd="sng" algn="ctr">
            <a:solidFill>
              <a:sysClr val="windowText" lastClr="000000"/>
            </a:solidFill>
            <a:prstDash val="solid"/>
          </a:ln>
          <a:effectLst/>
        </p:spPr>
        <p:txBody>
          <a:bodyPr rot="0" spcFirstLastPara="0" vert="horz" wrap="square" lIns="0" tIns="0" rIns="0" bIns="0" numCol="1" spcCol="0" rtlCol="0" fromWordArt="0" anchor="ctr" anchorCtr="0" forceAA="0" compatLnSpc="1">
            <a:prstTxWarp prst="textNoShape">
              <a:avLst/>
            </a:prstTxWarp>
            <a:noAutofit/>
          </a:bodyPr>
          <a:lstStyle/>
          <a:p>
            <a:pPr algn="ctr" fontAlgn="base">
              <a:spcAft>
                <a:spcPts val="0"/>
              </a:spcAft>
            </a:pPr>
            <a:r>
              <a:rPr kumimoji="1" lang="ja-JP" sz="1600" kern="100" dirty="0" smtClean="0">
                <a:solidFill>
                  <a:srgbClr val="000000"/>
                </a:solidFill>
                <a:effectLst/>
                <a:latin typeface="Times New Roman" panose="02020603050405020304" pitchFamily="18" charset="0"/>
                <a:ea typeface="Meiryo UI" panose="020B0604030504040204" pitchFamily="50" charset="-128"/>
              </a:rPr>
              <a:t>資料</a:t>
            </a:r>
            <a:r>
              <a:rPr kumimoji="1" lang="ja-JP" altLang="en-US" sz="1600" kern="100" dirty="0" smtClean="0">
                <a:solidFill>
                  <a:srgbClr val="000000"/>
                </a:solidFill>
                <a:effectLst/>
                <a:latin typeface="Times New Roman" panose="02020603050405020304" pitchFamily="18" charset="0"/>
                <a:ea typeface="Meiryo UI" panose="020B0604030504040204" pitchFamily="50" charset="-128"/>
              </a:rPr>
              <a:t>４</a:t>
            </a:r>
            <a:endParaRPr lang="ja-JP" sz="1200" kern="100" dirty="0">
              <a:effectLst/>
              <a:latin typeface="Times New Roman" panose="02020603050405020304" pitchFamily="18" charset="0"/>
              <a:ea typeface="ＭＳ 明朝" panose="02020609040205080304" pitchFamily="17" charset="-128"/>
            </a:endParaRPr>
          </a:p>
        </p:txBody>
      </p:sp>
      <p:sp>
        <p:nvSpPr>
          <p:cNvPr id="12" name="テキスト ボックス 11"/>
          <p:cNvSpPr txBox="1"/>
          <p:nvPr/>
        </p:nvSpPr>
        <p:spPr>
          <a:xfrm>
            <a:off x="683568" y="3670501"/>
            <a:ext cx="7783803" cy="1342675"/>
          </a:xfrm>
          <a:prstGeom prst="rect">
            <a:avLst/>
          </a:prstGeom>
          <a:noFill/>
          <a:ln w="12700">
            <a:solidFill>
              <a:sysClr val="windowText" lastClr="000000"/>
            </a:solidFill>
            <a:prstDash val="dash"/>
          </a:ln>
        </p:spPr>
        <p:style>
          <a:lnRef idx="2">
            <a:schemeClr val="accent2"/>
          </a:lnRef>
          <a:fillRef idx="1">
            <a:schemeClr val="lt1"/>
          </a:fillRef>
          <a:effectRef idx="0">
            <a:schemeClr val="accent2"/>
          </a:effectRef>
          <a:fontRef idx="minor">
            <a:schemeClr val="dk1"/>
          </a:fontRef>
        </p:style>
        <p:txBody>
          <a:bodyPr wrap="square" rtlCol="0">
            <a:spAutoFit/>
          </a:bodyPr>
          <a:lstStyle/>
          <a:p>
            <a:pPr>
              <a:lnSpc>
                <a:spcPct val="125000"/>
              </a:lnSpc>
            </a:pPr>
            <a:r>
              <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資金分配</a:t>
            </a: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団体</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期待</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される役割</a:t>
            </a:r>
            <a:r>
              <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（基本方針　</a:t>
            </a:r>
            <a:r>
              <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概要</a:t>
            </a:r>
            <a:r>
              <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25000"/>
              </a:lnSpc>
            </a:pP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資金分配団体は</a:t>
            </a:r>
            <a:r>
              <a:rPr lang="ja-JP" altLang="en-US" sz="13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「包括的な支援プログラム」を企画・設計</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a:t>
            </a:r>
            <a:r>
              <a:rPr lang="ja-JP" altLang="en-US" sz="13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民間公益活動を行う団体に対して資金支援</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を行うという法で規定された役割にとどまらず、</a:t>
            </a:r>
            <a:r>
              <a:rPr lang="ja-JP" altLang="en-US" sz="13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革新的な手法による資金の助成、貸付け又は出資や経営支援・人材支援等の非資金的支援を必要に応じ伴走型で実施</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。これにより、民間公益活動の</a:t>
            </a:r>
            <a:r>
              <a:rPr lang="ja-JP" altLang="en-US" sz="13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自立した担い手を育成する中心的な役割を担う</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ことを期待。</a:t>
            </a:r>
            <a:endPar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943068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07504" y="157708"/>
            <a:ext cx="8928992" cy="6655668"/>
          </a:xfrm>
          <a:prstGeom prst="rect">
            <a:avLst/>
          </a:prstGeom>
          <a:solidFill>
            <a:schemeClr val="tx2">
              <a:lumMod val="20000"/>
              <a:lumOff val="80000"/>
            </a:schemeClr>
          </a:solidFill>
        </p:spPr>
        <p:txBody>
          <a:bodyPr wrap="square" rtlCol="0">
            <a:spAutoFit/>
          </a:bodyPr>
          <a:lstStyle/>
          <a:p>
            <a:endParaRPr lang="en-US" altLang="ja-JP" b="1" dirty="0" smtClean="0"/>
          </a:p>
          <a:p>
            <a:endParaRPr lang="en-US" altLang="ja-JP" sz="1600" b="1" dirty="0" smtClean="0"/>
          </a:p>
          <a:p>
            <a:endParaRPr kumimoji="1" lang="en-US" altLang="ja-JP" b="1" dirty="0" smtClean="0"/>
          </a:p>
          <a:p>
            <a:r>
              <a:rPr lang="ja-JP" altLang="en-US" sz="1600" dirty="0"/>
              <a:t>　</a:t>
            </a:r>
            <a:endParaRPr lang="en-US" altLang="ja-JP" sz="1600" dirty="0" smtClean="0"/>
          </a:p>
          <a:p>
            <a:pPr>
              <a:lnSpc>
                <a:spcPct val="125000"/>
              </a:lnSpc>
            </a:pPr>
            <a:r>
              <a:rPr lang="ja-JP" altLang="en-US" sz="1600" dirty="0" smtClean="0"/>
              <a:t>　</a:t>
            </a:r>
            <a:endParaRPr lang="en-US" altLang="ja-JP" sz="1600" dirty="0" smtClean="0"/>
          </a:p>
          <a:p>
            <a:pPr>
              <a:lnSpc>
                <a:spcPct val="125000"/>
              </a:lnSpc>
            </a:pPr>
            <a:endParaRPr lang="en-US" altLang="ja-JP" sz="1600" u="sng" dirty="0"/>
          </a:p>
          <a:p>
            <a:pPr>
              <a:lnSpc>
                <a:spcPct val="125000"/>
              </a:lnSpc>
            </a:pPr>
            <a:endParaRPr lang="en-US" altLang="ja-JP" sz="1600" u="sng" dirty="0" smtClean="0"/>
          </a:p>
          <a:p>
            <a:pPr>
              <a:lnSpc>
                <a:spcPct val="125000"/>
              </a:lnSpc>
            </a:pPr>
            <a:endParaRPr lang="en-US" altLang="ja-JP" sz="1600" u="sng" dirty="0"/>
          </a:p>
          <a:p>
            <a:pPr>
              <a:lnSpc>
                <a:spcPct val="125000"/>
              </a:lnSpc>
            </a:pPr>
            <a:endParaRPr lang="en-US" altLang="ja-JP" sz="1600" u="sng" dirty="0" smtClean="0"/>
          </a:p>
          <a:p>
            <a:pPr>
              <a:lnSpc>
                <a:spcPct val="125000"/>
              </a:lnSpc>
            </a:pPr>
            <a:endParaRPr lang="en-US" altLang="ja-JP" sz="1600" u="sng" dirty="0"/>
          </a:p>
          <a:p>
            <a:pPr>
              <a:lnSpc>
                <a:spcPct val="125000"/>
              </a:lnSpc>
            </a:pPr>
            <a:endParaRPr lang="en-US" altLang="ja-JP" sz="1600" u="sng" dirty="0" smtClean="0"/>
          </a:p>
          <a:p>
            <a:pPr>
              <a:lnSpc>
                <a:spcPct val="125000"/>
              </a:lnSpc>
            </a:pPr>
            <a:endParaRPr lang="en-US" altLang="ja-JP" sz="1600" u="sng" dirty="0"/>
          </a:p>
          <a:p>
            <a:pPr>
              <a:lnSpc>
                <a:spcPct val="125000"/>
              </a:lnSpc>
            </a:pPr>
            <a:endParaRPr lang="en-US" altLang="ja-JP" sz="1600" u="sng" dirty="0" smtClean="0"/>
          </a:p>
          <a:p>
            <a:pPr>
              <a:lnSpc>
                <a:spcPct val="125000"/>
              </a:lnSpc>
            </a:pPr>
            <a:endParaRPr lang="en-US" altLang="ja-JP" sz="1600" u="sng" dirty="0"/>
          </a:p>
          <a:p>
            <a:pPr>
              <a:lnSpc>
                <a:spcPct val="125000"/>
              </a:lnSpc>
            </a:pPr>
            <a:endParaRPr lang="en-US" altLang="ja-JP" sz="1600" u="sng" dirty="0" smtClean="0"/>
          </a:p>
          <a:p>
            <a:pPr>
              <a:lnSpc>
                <a:spcPct val="125000"/>
              </a:lnSpc>
            </a:pPr>
            <a:endParaRPr lang="en-US" altLang="ja-JP" sz="1600" u="sng" dirty="0"/>
          </a:p>
          <a:p>
            <a:pPr>
              <a:lnSpc>
                <a:spcPct val="125000"/>
              </a:lnSpc>
            </a:pPr>
            <a:endParaRPr lang="en-US" altLang="ja-JP" sz="1600" u="sng" dirty="0" smtClean="0"/>
          </a:p>
          <a:p>
            <a:pPr>
              <a:lnSpc>
                <a:spcPct val="125000"/>
              </a:lnSpc>
            </a:pPr>
            <a:endParaRPr lang="en-US" altLang="ja-JP" sz="1600" u="sng" dirty="0"/>
          </a:p>
          <a:p>
            <a:pPr>
              <a:lnSpc>
                <a:spcPct val="125000"/>
              </a:lnSpc>
            </a:pPr>
            <a:endParaRPr lang="en-US" altLang="ja-JP" sz="1600" u="sng" dirty="0" smtClean="0"/>
          </a:p>
          <a:p>
            <a:pPr>
              <a:lnSpc>
                <a:spcPct val="125000"/>
              </a:lnSpc>
            </a:pPr>
            <a:endParaRPr lang="en-US" altLang="ja-JP" sz="1600" u="sng" dirty="0"/>
          </a:p>
          <a:p>
            <a:pPr>
              <a:lnSpc>
                <a:spcPct val="125000"/>
              </a:lnSpc>
            </a:pPr>
            <a:endParaRPr lang="en-US" altLang="ja-JP" u="sng" dirty="0" smtClean="0"/>
          </a:p>
        </p:txBody>
      </p:sp>
      <p:sp>
        <p:nvSpPr>
          <p:cNvPr id="13" name="正方形/長方形 12"/>
          <p:cNvSpPr/>
          <p:nvPr/>
        </p:nvSpPr>
        <p:spPr>
          <a:xfrm>
            <a:off x="0" y="-4912"/>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民間公益</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活動促進のための休眠預金等活用制度について</a:t>
            </a:r>
            <a:endPar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スライド番号プレースホルダー 1"/>
          <p:cNvSpPr txBox="1">
            <a:spLocks/>
          </p:cNvSpPr>
          <p:nvPr/>
        </p:nvSpPr>
        <p:spPr bwMode="auto">
          <a:xfrm>
            <a:off x="8388424" y="6520259"/>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solidFill>
                  <a:prstClr val="black"/>
                </a:solidFill>
              </a:rPr>
              <a:pPr algn="r" eaLnBrk="1" hangingPunct="1">
                <a:spcBef>
                  <a:spcPct val="0"/>
                </a:spcBef>
                <a:buFontTx/>
                <a:buNone/>
              </a:pPr>
              <a:t>2</a:t>
            </a:fld>
            <a:endParaRPr lang="ja-JP" altLang="en-US" sz="1200" dirty="0">
              <a:solidFill>
                <a:prstClr val="black"/>
              </a:solidFill>
            </a:endParaRPr>
          </a:p>
        </p:txBody>
      </p:sp>
      <p:sp>
        <p:nvSpPr>
          <p:cNvPr id="6" name="正方形/長方形 5"/>
          <p:cNvSpPr/>
          <p:nvPr/>
        </p:nvSpPr>
        <p:spPr>
          <a:xfrm>
            <a:off x="251520" y="404664"/>
            <a:ext cx="8574736" cy="6863417"/>
          </a:xfrm>
          <a:prstGeom prst="rect">
            <a:avLst/>
          </a:prstGeom>
          <a:ln w="12700">
            <a:noFill/>
          </a:ln>
        </p:spPr>
        <p:txBody>
          <a:bodyPr wrap="square">
            <a:spAutoFit/>
          </a:bodyPr>
          <a:lstStyle/>
          <a:p>
            <a:pPr>
              <a:lnSpc>
                <a:spcPct val="125000"/>
              </a:lnSpc>
            </a:pPr>
            <a:r>
              <a:rPr lang="ja-JP" altLang="en-US" sz="1400" dirty="0" smtClean="0"/>
              <a:t>　</a:t>
            </a:r>
            <a:endParaRPr lang="en-US" altLang="ja-JP" sz="1400" dirty="0" smtClean="0"/>
          </a:p>
          <a:p>
            <a:pPr>
              <a:lnSpc>
                <a:spcPct val="125000"/>
              </a:lnSpc>
            </a:pPr>
            <a:endParaRPr lang="en-US" altLang="ja-JP" sz="100" dirty="0" smtClean="0"/>
          </a:p>
          <a:p>
            <a:pPr>
              <a:lnSpc>
                <a:spcPct val="125000"/>
              </a:lnSpc>
            </a:pPr>
            <a:r>
              <a:rPr lang="ja-JP" altLang="en-US" sz="1300" b="1" dirty="0" smtClean="0"/>
              <a:t>（基本方針）</a:t>
            </a:r>
            <a:endParaRPr lang="en-US" altLang="ja-JP" sz="1300" b="1" dirty="0" smtClean="0"/>
          </a:p>
          <a:p>
            <a:pPr>
              <a:lnSpc>
                <a:spcPct val="125000"/>
              </a:lnSpc>
            </a:pPr>
            <a:r>
              <a:rPr lang="ja-JP" altLang="en-US" sz="1300" dirty="0"/>
              <a:t>　　</a:t>
            </a:r>
            <a:r>
              <a:rPr lang="ja-JP" altLang="en-US" sz="1300" dirty="0" smtClean="0"/>
              <a:t>内閣総理大臣が法に基づき策定し、</a:t>
            </a:r>
            <a:r>
              <a:rPr lang="ja-JP" altLang="en-US" sz="1300" b="1" dirty="0" smtClean="0"/>
              <a:t>休眠預金等交付金に係る資金の活用に係る制度の運用において根幹をなすもの</a:t>
            </a:r>
            <a:endParaRPr lang="en-US" altLang="ja-JP" sz="1300" dirty="0" smtClean="0"/>
          </a:p>
          <a:p>
            <a:pPr>
              <a:lnSpc>
                <a:spcPct val="125000"/>
              </a:lnSpc>
            </a:pPr>
            <a:r>
              <a:rPr lang="ja-JP" altLang="en-US" sz="1300" dirty="0" smtClean="0"/>
              <a:t>　</a:t>
            </a:r>
            <a:endParaRPr lang="en-US" altLang="ja-JP" sz="1300" dirty="0" smtClean="0"/>
          </a:p>
          <a:p>
            <a:pPr>
              <a:lnSpc>
                <a:spcPct val="125000"/>
              </a:lnSpc>
            </a:pPr>
            <a:endParaRPr lang="en-US" altLang="ja-JP" sz="1300" dirty="0"/>
          </a:p>
          <a:p>
            <a:pPr>
              <a:lnSpc>
                <a:spcPct val="125000"/>
              </a:lnSpc>
            </a:pPr>
            <a:endParaRPr lang="en-US" altLang="ja-JP" sz="1300" dirty="0" smtClean="0"/>
          </a:p>
          <a:p>
            <a:pPr>
              <a:lnSpc>
                <a:spcPct val="125000"/>
              </a:lnSpc>
            </a:pPr>
            <a:endParaRPr lang="en-US" altLang="ja-JP" sz="1300" dirty="0"/>
          </a:p>
          <a:p>
            <a:pPr>
              <a:lnSpc>
                <a:spcPct val="125000"/>
              </a:lnSpc>
            </a:pPr>
            <a:endParaRPr lang="en-US" altLang="ja-JP" sz="1300" dirty="0" smtClean="0"/>
          </a:p>
          <a:p>
            <a:pPr>
              <a:lnSpc>
                <a:spcPct val="125000"/>
              </a:lnSpc>
            </a:pPr>
            <a:endParaRPr lang="en-US" altLang="ja-JP" sz="1300" dirty="0"/>
          </a:p>
          <a:p>
            <a:pPr>
              <a:lnSpc>
                <a:spcPct val="125000"/>
              </a:lnSpc>
            </a:pPr>
            <a:endParaRPr lang="en-US" altLang="ja-JP" sz="1300" dirty="0"/>
          </a:p>
          <a:p>
            <a:pPr>
              <a:lnSpc>
                <a:spcPct val="125000"/>
              </a:lnSpc>
            </a:pPr>
            <a:endParaRPr lang="en-US" altLang="ja-JP" sz="800" b="1" dirty="0" smtClean="0"/>
          </a:p>
          <a:p>
            <a:pPr>
              <a:lnSpc>
                <a:spcPct val="125000"/>
              </a:lnSpc>
            </a:pPr>
            <a:endParaRPr lang="en-US" altLang="ja-JP" sz="500" b="1" dirty="0" smtClean="0"/>
          </a:p>
          <a:p>
            <a:pPr>
              <a:lnSpc>
                <a:spcPct val="125000"/>
              </a:lnSpc>
            </a:pPr>
            <a:endParaRPr lang="en-US" altLang="ja-JP" sz="1300" b="1" dirty="0"/>
          </a:p>
          <a:p>
            <a:pPr>
              <a:lnSpc>
                <a:spcPct val="125000"/>
              </a:lnSpc>
            </a:pPr>
            <a:endParaRPr lang="en-US" altLang="ja-JP" sz="500" b="1" dirty="0" smtClean="0"/>
          </a:p>
          <a:p>
            <a:pPr>
              <a:lnSpc>
                <a:spcPct val="125000"/>
              </a:lnSpc>
            </a:pPr>
            <a:r>
              <a:rPr lang="ja-JP" altLang="en-US" sz="1300" b="1" dirty="0" smtClean="0"/>
              <a:t>（指定基準）</a:t>
            </a:r>
            <a:endParaRPr lang="en-US" altLang="ja-JP" sz="1300" b="1" dirty="0" smtClean="0"/>
          </a:p>
          <a:p>
            <a:pPr>
              <a:lnSpc>
                <a:spcPct val="125000"/>
              </a:lnSpc>
            </a:pPr>
            <a:r>
              <a:rPr lang="ja-JP" altLang="en-US" sz="1300" dirty="0"/>
              <a:t>　</a:t>
            </a:r>
            <a:r>
              <a:rPr lang="ja-JP" altLang="en-US" sz="1300" dirty="0" smtClean="0"/>
              <a:t>　指定にあたっては、基本方針等を踏まえつつ、申請書類・面接により法第</a:t>
            </a:r>
            <a:r>
              <a:rPr lang="en-US" altLang="ja-JP" sz="1300" dirty="0" smtClean="0"/>
              <a:t>20</a:t>
            </a:r>
            <a:r>
              <a:rPr lang="ja-JP" altLang="en-US" sz="1300" dirty="0" smtClean="0"/>
              <a:t>条第</a:t>
            </a:r>
            <a:r>
              <a:rPr lang="en-US" altLang="ja-JP" sz="1300" dirty="0" smtClean="0"/>
              <a:t>1</a:t>
            </a:r>
            <a:r>
              <a:rPr lang="ja-JP" altLang="en-US" sz="1300" dirty="0" smtClean="0"/>
              <a:t>項各号に規定している事項等への　</a:t>
            </a:r>
            <a:endParaRPr lang="en-US" altLang="ja-JP" sz="1300" dirty="0" smtClean="0"/>
          </a:p>
          <a:p>
            <a:pPr>
              <a:lnSpc>
                <a:spcPct val="125000"/>
              </a:lnSpc>
            </a:pPr>
            <a:r>
              <a:rPr lang="ja-JP" altLang="en-US" sz="1300" dirty="0"/>
              <a:t>　</a:t>
            </a:r>
            <a:r>
              <a:rPr lang="ja-JP" altLang="en-US" sz="1300" dirty="0" smtClean="0"/>
              <a:t>　適合するかを確認するほか、</a:t>
            </a:r>
            <a:r>
              <a:rPr lang="ja-JP" altLang="en-US" sz="1300" b="1" dirty="0" smtClean="0"/>
              <a:t>面接では、指定活用団体の使命に対する強い実行・実現意思等を確認</a:t>
            </a:r>
            <a:r>
              <a:rPr lang="ja-JP" altLang="en-US" sz="1300" dirty="0" smtClean="0"/>
              <a:t>すること</a:t>
            </a:r>
            <a:endParaRPr lang="en-US" altLang="ja-JP" sz="1300" dirty="0" smtClean="0"/>
          </a:p>
          <a:p>
            <a:pPr>
              <a:lnSpc>
                <a:spcPct val="125000"/>
              </a:lnSpc>
            </a:pPr>
            <a:r>
              <a:rPr lang="ja-JP" altLang="en-US" sz="1300" dirty="0" smtClean="0"/>
              <a:t>　　また、</a:t>
            </a:r>
            <a:r>
              <a:rPr lang="ja-JP" altLang="en-US" sz="1300" b="1" dirty="0" smtClean="0"/>
              <a:t>特定の目的を有して活動している既存の団体では困難な、中立的な立場を守る必要</a:t>
            </a:r>
            <a:r>
              <a:rPr lang="ja-JP" altLang="en-US" sz="1300" dirty="0" smtClean="0"/>
              <a:t>があること　等を記載</a:t>
            </a:r>
            <a:endParaRPr lang="en-US" altLang="ja-JP" sz="1300" dirty="0" smtClean="0"/>
          </a:p>
          <a:p>
            <a:pPr>
              <a:lnSpc>
                <a:spcPct val="125000"/>
              </a:lnSpc>
            </a:pPr>
            <a:endParaRPr lang="en-US" altLang="ja-JP" sz="600" b="1" dirty="0" smtClean="0"/>
          </a:p>
          <a:p>
            <a:pPr>
              <a:lnSpc>
                <a:spcPct val="125000"/>
              </a:lnSpc>
            </a:pPr>
            <a:r>
              <a:rPr lang="ja-JP" altLang="en-US" sz="1300" b="1" dirty="0" smtClean="0"/>
              <a:t>（スケジュール）</a:t>
            </a:r>
            <a:endParaRPr lang="en-US" altLang="ja-JP" sz="1300" b="1" dirty="0" smtClean="0"/>
          </a:p>
          <a:p>
            <a:pPr>
              <a:lnSpc>
                <a:spcPct val="125000"/>
              </a:lnSpc>
            </a:pPr>
            <a:r>
              <a:rPr lang="ja-JP" altLang="en-US" sz="1300" dirty="0"/>
              <a:t>　</a:t>
            </a:r>
            <a:r>
              <a:rPr lang="ja-JP" altLang="en-US" sz="1300" dirty="0" smtClean="0"/>
              <a:t>　平成</a:t>
            </a:r>
            <a:r>
              <a:rPr lang="en-US" altLang="ja-JP" sz="1300" dirty="0" smtClean="0"/>
              <a:t>30</a:t>
            </a:r>
            <a:r>
              <a:rPr lang="ja-JP" altLang="en-US" sz="1300" dirty="0" smtClean="0"/>
              <a:t>年</a:t>
            </a:r>
            <a:r>
              <a:rPr lang="en-US" altLang="ja-JP" sz="1300" dirty="0" smtClean="0"/>
              <a:t>5</a:t>
            </a:r>
            <a:r>
              <a:rPr lang="ja-JP" altLang="en-US" sz="1300" dirty="0" smtClean="0"/>
              <a:t>月</a:t>
            </a:r>
            <a:r>
              <a:rPr lang="en-US" altLang="ja-JP" sz="1300" dirty="0" smtClean="0"/>
              <a:t>16</a:t>
            </a:r>
            <a:r>
              <a:rPr lang="ja-JP" altLang="en-US" sz="1300" dirty="0" smtClean="0"/>
              <a:t>日　公募要領公表</a:t>
            </a:r>
            <a:endParaRPr lang="en-US" altLang="ja-JP" sz="1300" dirty="0" smtClean="0"/>
          </a:p>
          <a:p>
            <a:pPr>
              <a:lnSpc>
                <a:spcPct val="125000"/>
              </a:lnSpc>
            </a:pPr>
            <a:r>
              <a:rPr lang="ja-JP" altLang="en-US" sz="1300" dirty="0"/>
              <a:t>　</a:t>
            </a:r>
            <a:r>
              <a:rPr lang="ja-JP" altLang="en-US" sz="1300" dirty="0" smtClean="0"/>
              <a:t>　　　　　　　</a:t>
            </a:r>
            <a:r>
              <a:rPr lang="en-US" altLang="ja-JP" sz="1300" b="1" dirty="0" smtClean="0"/>
              <a:t>10</a:t>
            </a:r>
            <a:r>
              <a:rPr lang="ja-JP" altLang="en-US" sz="1300" b="1" dirty="0" smtClean="0"/>
              <a:t>月</a:t>
            </a:r>
            <a:r>
              <a:rPr lang="en-US" altLang="ja-JP" sz="1300" b="1" dirty="0" smtClean="0"/>
              <a:t>1</a:t>
            </a:r>
            <a:r>
              <a:rPr lang="ja-JP" altLang="en-US" sz="1300" b="1" dirty="0" smtClean="0"/>
              <a:t>日　申請受付開始（</a:t>
            </a:r>
            <a:r>
              <a:rPr lang="en-US" altLang="ja-JP" sz="1300" b="1" dirty="0" smtClean="0"/>
              <a:t>10</a:t>
            </a:r>
            <a:r>
              <a:rPr lang="ja-JP" altLang="en-US" sz="1300" b="1" dirty="0" smtClean="0"/>
              <a:t>月</a:t>
            </a:r>
            <a:r>
              <a:rPr lang="en-US" altLang="ja-JP" sz="1300" b="1" dirty="0" smtClean="0"/>
              <a:t>5</a:t>
            </a:r>
            <a:r>
              <a:rPr lang="ja-JP" altLang="en-US" sz="1300" b="1" dirty="0" smtClean="0"/>
              <a:t>日　申請締切）</a:t>
            </a:r>
            <a:endParaRPr lang="en-US" altLang="ja-JP" sz="1300" b="1" dirty="0" smtClean="0"/>
          </a:p>
          <a:p>
            <a:pPr>
              <a:lnSpc>
                <a:spcPct val="125000"/>
              </a:lnSpc>
            </a:pPr>
            <a:r>
              <a:rPr lang="ja-JP" altLang="en-US" sz="1300" b="1" dirty="0"/>
              <a:t>　</a:t>
            </a:r>
            <a:r>
              <a:rPr lang="ja-JP" altLang="en-US" sz="1300" b="1" dirty="0" smtClean="0"/>
              <a:t>　　　　　　　秋頃以降　休眠預金等活用審議会における審議等（予定）</a:t>
            </a:r>
            <a:endParaRPr lang="en-US" altLang="ja-JP" sz="1300" b="1" dirty="0" smtClean="0"/>
          </a:p>
          <a:p>
            <a:pPr>
              <a:lnSpc>
                <a:spcPct val="125000"/>
              </a:lnSpc>
            </a:pPr>
            <a:r>
              <a:rPr lang="ja-JP" altLang="en-US" sz="1300" dirty="0"/>
              <a:t>　</a:t>
            </a:r>
            <a:r>
              <a:rPr lang="ja-JP" altLang="en-US" sz="1300" dirty="0" smtClean="0"/>
              <a:t>　　　　　　　　</a:t>
            </a:r>
            <a:r>
              <a:rPr lang="ja-JP" altLang="en-US" sz="1300" b="1" dirty="0" smtClean="0"/>
              <a:t>年内　　　指定（予定）</a:t>
            </a:r>
            <a:endParaRPr lang="en-US" altLang="ja-JP" sz="1300" b="1" dirty="0" smtClean="0"/>
          </a:p>
          <a:p>
            <a:pPr>
              <a:lnSpc>
                <a:spcPct val="125000"/>
              </a:lnSpc>
            </a:pPr>
            <a:endParaRPr lang="en-US" altLang="ja-JP" sz="600" b="1" dirty="0" smtClean="0"/>
          </a:p>
          <a:p>
            <a:pPr>
              <a:lnSpc>
                <a:spcPct val="125000"/>
              </a:lnSpc>
            </a:pPr>
            <a:r>
              <a:rPr lang="ja-JP" altLang="en-US" sz="1300" b="1" dirty="0" smtClean="0"/>
              <a:t>（参考：指定活用団体の体制イメージ）</a:t>
            </a:r>
            <a:endParaRPr lang="en-US" altLang="ja-JP" sz="1300" b="1" dirty="0" smtClean="0"/>
          </a:p>
          <a:p>
            <a:pPr>
              <a:lnSpc>
                <a:spcPct val="125000"/>
              </a:lnSpc>
            </a:pPr>
            <a:r>
              <a:rPr lang="ja-JP" altLang="en-US" sz="1300" dirty="0" smtClean="0"/>
              <a:t>　　休眠預金の当初活用方法は助成のみで当初助成額は</a:t>
            </a:r>
            <a:r>
              <a:rPr lang="en-US" altLang="ja-JP" sz="1300" dirty="0" smtClean="0"/>
              <a:t>20</a:t>
            </a:r>
            <a:r>
              <a:rPr lang="ja-JP" altLang="en-US" sz="1300" dirty="0" smtClean="0"/>
              <a:t>～</a:t>
            </a:r>
            <a:r>
              <a:rPr lang="en-US" altLang="ja-JP" sz="1300" dirty="0" smtClean="0"/>
              <a:t>30</a:t>
            </a:r>
            <a:r>
              <a:rPr lang="ja-JP" altLang="en-US" sz="1300" dirty="0" smtClean="0"/>
              <a:t>億円という仮定や、類似の組織から、</a:t>
            </a:r>
            <a:endParaRPr lang="en-US" altLang="ja-JP" sz="1300" dirty="0" smtClean="0"/>
          </a:p>
          <a:p>
            <a:pPr>
              <a:lnSpc>
                <a:spcPct val="125000"/>
              </a:lnSpc>
            </a:pPr>
            <a:r>
              <a:rPr lang="ja-JP" altLang="en-US" sz="1300" dirty="0" smtClean="0"/>
              <a:t>　</a:t>
            </a:r>
            <a:r>
              <a:rPr lang="ja-JP" altLang="en-US" sz="1300" dirty="0"/>
              <a:t>　</a:t>
            </a:r>
            <a:r>
              <a:rPr lang="ja-JP" altLang="en-US" sz="1300" dirty="0" smtClean="0"/>
              <a:t>当初の組織体制として、「理事</a:t>
            </a:r>
            <a:r>
              <a:rPr lang="en-US" altLang="ja-JP" sz="1300" dirty="0" smtClean="0"/>
              <a:t>3</a:t>
            </a:r>
            <a:r>
              <a:rPr lang="ja-JP" altLang="en-US" sz="1300" dirty="0" smtClean="0"/>
              <a:t>名、評議員</a:t>
            </a:r>
            <a:r>
              <a:rPr lang="en-US" altLang="ja-JP" sz="1300" dirty="0" smtClean="0"/>
              <a:t>10</a:t>
            </a:r>
            <a:r>
              <a:rPr lang="ja-JP" altLang="en-US" sz="1300" dirty="0" smtClean="0"/>
              <a:t>名、監事</a:t>
            </a:r>
            <a:r>
              <a:rPr lang="en-US" altLang="ja-JP" sz="1300" dirty="0" smtClean="0"/>
              <a:t>2</a:t>
            </a:r>
            <a:r>
              <a:rPr lang="ja-JP" altLang="en-US" sz="1300" dirty="0" smtClean="0"/>
              <a:t>名、事務局</a:t>
            </a:r>
            <a:r>
              <a:rPr lang="en-US" altLang="ja-JP" sz="1300" dirty="0" smtClean="0"/>
              <a:t>20</a:t>
            </a:r>
            <a:r>
              <a:rPr lang="ja-JP" altLang="en-US" sz="1300" dirty="0" smtClean="0"/>
              <a:t>名」程度の体制が考えられる</a:t>
            </a:r>
            <a:endParaRPr lang="en-US" altLang="ja-JP" sz="1300" dirty="0"/>
          </a:p>
          <a:p>
            <a:pPr>
              <a:lnSpc>
                <a:spcPct val="125000"/>
              </a:lnSpc>
            </a:pPr>
            <a:endParaRPr lang="en-US" altLang="ja-JP" sz="1300" dirty="0" smtClean="0"/>
          </a:p>
        </p:txBody>
      </p:sp>
      <p:sp>
        <p:nvSpPr>
          <p:cNvPr id="7" name="正方形/長方形 6"/>
          <p:cNvSpPr/>
          <p:nvPr/>
        </p:nvSpPr>
        <p:spPr>
          <a:xfrm>
            <a:off x="179512" y="404664"/>
            <a:ext cx="8646744" cy="380873"/>
          </a:xfrm>
          <a:prstGeom prst="rect">
            <a:avLst/>
          </a:prstGeom>
        </p:spPr>
        <p:txBody>
          <a:bodyPr wrap="square">
            <a:spAutoFit/>
          </a:bodyPr>
          <a:lstStyle/>
          <a:p>
            <a:pPr>
              <a:lnSpc>
                <a:spcPct val="125000"/>
              </a:lnSpc>
            </a:pPr>
            <a:r>
              <a:rPr lang="ja-JP" altLang="en-US" sz="1500" b="1" dirty="0" smtClean="0"/>
              <a:t>■　休眠預金等</a:t>
            </a:r>
            <a:r>
              <a:rPr lang="ja-JP" altLang="en-US" sz="1500" b="1" dirty="0"/>
              <a:t>交付金</a:t>
            </a:r>
            <a:r>
              <a:rPr lang="ja-JP" altLang="en-US" sz="1500" b="1" dirty="0" smtClean="0"/>
              <a:t>に係る</a:t>
            </a:r>
            <a:r>
              <a:rPr lang="ja-JP" altLang="en-US" sz="1500" b="1" dirty="0"/>
              <a:t>資金の活用</a:t>
            </a:r>
            <a:r>
              <a:rPr lang="ja-JP" altLang="en-US" sz="1500" b="1" dirty="0" smtClean="0"/>
              <a:t>に関する基本方針</a:t>
            </a:r>
            <a:r>
              <a:rPr lang="ja-JP" altLang="en-US" sz="1300" dirty="0"/>
              <a:t>（平成</a:t>
            </a:r>
            <a:r>
              <a:rPr lang="en-US" altLang="ja-JP" sz="1300" dirty="0"/>
              <a:t>30</a:t>
            </a:r>
            <a:r>
              <a:rPr lang="ja-JP" altLang="en-US" sz="1300" dirty="0"/>
              <a:t>年</a:t>
            </a:r>
            <a:r>
              <a:rPr lang="en-US" altLang="ja-JP" sz="1300" dirty="0"/>
              <a:t>3</a:t>
            </a:r>
            <a:r>
              <a:rPr lang="ja-JP" altLang="en-US" sz="1300" dirty="0"/>
              <a:t>月</a:t>
            </a:r>
            <a:r>
              <a:rPr lang="en-US" altLang="ja-JP" sz="1300" dirty="0"/>
              <a:t>30</a:t>
            </a:r>
            <a:r>
              <a:rPr lang="ja-JP" altLang="en-US" sz="1300" dirty="0"/>
              <a:t>日内閣総理大臣</a:t>
            </a:r>
            <a:r>
              <a:rPr lang="ja-JP" altLang="en-US" sz="1300" dirty="0" smtClean="0"/>
              <a:t>決定）</a:t>
            </a:r>
            <a:endParaRPr lang="en-US" altLang="ja-JP" sz="1300" b="1" dirty="0"/>
          </a:p>
        </p:txBody>
      </p:sp>
      <p:sp>
        <p:nvSpPr>
          <p:cNvPr id="8" name="正方形/長方形 7"/>
          <p:cNvSpPr/>
          <p:nvPr/>
        </p:nvSpPr>
        <p:spPr>
          <a:xfrm>
            <a:off x="134417" y="3221701"/>
            <a:ext cx="3730130" cy="351315"/>
          </a:xfrm>
          <a:prstGeom prst="rect">
            <a:avLst/>
          </a:prstGeom>
        </p:spPr>
        <p:txBody>
          <a:bodyPr wrap="square">
            <a:spAutoFit/>
          </a:bodyPr>
          <a:lstStyle/>
          <a:p>
            <a:pPr>
              <a:lnSpc>
                <a:spcPct val="125000"/>
              </a:lnSpc>
            </a:pPr>
            <a:r>
              <a:rPr lang="ja-JP" altLang="en-US" sz="1500" b="1" dirty="0"/>
              <a:t>■　指定活用団体　公募要領</a:t>
            </a:r>
            <a:endParaRPr lang="en-US" altLang="ja-JP" sz="1500" b="1" dirty="0"/>
          </a:p>
        </p:txBody>
      </p:sp>
      <p:sp>
        <p:nvSpPr>
          <p:cNvPr id="10" name="テキスト ボックス 9"/>
          <p:cNvSpPr txBox="1"/>
          <p:nvPr/>
        </p:nvSpPr>
        <p:spPr>
          <a:xfrm>
            <a:off x="539552" y="1226597"/>
            <a:ext cx="7616165" cy="1911805"/>
          </a:xfrm>
          <a:prstGeom prst="rect">
            <a:avLst/>
          </a:prstGeom>
          <a:noFill/>
          <a:ln w="12700">
            <a:solidFill>
              <a:sysClr val="windowText" lastClr="000000"/>
            </a:solidFill>
            <a:prstDash val="dash"/>
          </a:ln>
        </p:spPr>
        <p:style>
          <a:lnRef idx="2">
            <a:schemeClr val="accent2"/>
          </a:lnRef>
          <a:fillRef idx="1">
            <a:schemeClr val="lt1"/>
          </a:fillRef>
          <a:effectRef idx="0">
            <a:schemeClr val="accent2"/>
          </a:effectRef>
          <a:fontRef idx="minor">
            <a:schemeClr val="dk1"/>
          </a:fontRef>
        </p:style>
        <p:txBody>
          <a:bodyPr wrap="square" rtlCol="0">
            <a:spAutoFit/>
          </a:bodyPr>
          <a:lstStyle/>
          <a:p>
            <a:pPr>
              <a:lnSpc>
                <a:spcPct val="125000"/>
              </a:lnSpc>
            </a:pP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基本方針の構成</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ct val="1250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第</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休眠予期等に係る資金の活用の意義及び目標に関する事項</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250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第</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休眠預金等に係る資金の活用に関する基本的な事項</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250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第</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休眠預金等に係る資金の活用の目標を達成するために必要な民間公益活動促進業務に関する事項</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250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第</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指定活用団体の指定の基準及び手続に関する事項</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250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第</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指定活用団体の作成する事業計画の認可の基準及び手続に関する事項</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250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第</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休眠預金等に係る資金の活用の成果に係る評価の実施に関する事項</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250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第</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その他休眠預金等に係る資金の活用に関し必要な事項</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441372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ＴＫ">
      <a:dk1>
        <a:sysClr val="windowText" lastClr="000000"/>
      </a:dk1>
      <a:lt1>
        <a:srgbClr val="FFFFFF"/>
      </a:lt1>
      <a:dk2>
        <a:srgbClr val="39748F"/>
      </a:dk2>
      <a:lt2>
        <a:srgbClr val="EEECE1"/>
      </a:lt2>
      <a:accent1>
        <a:srgbClr val="4F81BD"/>
      </a:accent1>
      <a:accent2>
        <a:srgbClr val="FF9933"/>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Meiryo UI"/>
        <a:cs typeface=""/>
      </a:majorFont>
      <a:minorFont>
        <a:latin typeface="Segoe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8697</TotalTime>
  <Words>28</Words>
  <Application>Microsoft Office PowerPoint</Application>
  <PresentationFormat>画面に合わせる (4:3)</PresentationFormat>
  <Paragraphs>105</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Meiryo UI</vt:lpstr>
      <vt:lpstr>ＭＳ Ｐゴシック</vt:lpstr>
      <vt:lpstr>ＭＳ 明朝</vt:lpstr>
      <vt:lpstr>Arial</vt:lpstr>
      <vt:lpstr>Calibri</vt:lpstr>
      <vt:lpstr>Segoe UI</vt:lpstr>
      <vt:lpstr>Times New Roman</vt:lpstr>
      <vt:lpstr>Office テーマ</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川本　貴政</dc:creator>
  <cp:lastModifiedBy>松尾　拓</cp:lastModifiedBy>
  <cp:revision>621</cp:revision>
  <cp:lastPrinted>2018-05-16T08:16:30Z</cp:lastPrinted>
  <dcterms:created xsi:type="dcterms:W3CDTF">2016-10-21T07:17:05Z</dcterms:created>
  <dcterms:modified xsi:type="dcterms:W3CDTF">2018-06-08T04:17:54Z</dcterms:modified>
</cp:coreProperties>
</file>