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4" r:id="rId2"/>
    <p:sldId id="277" r:id="rId3"/>
    <p:sldId id="282" r:id="rId4"/>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CC"/>
    <a:srgbClr val="66FF99"/>
    <a:srgbClr val="CCFFCC"/>
    <a:srgbClr val="FFFFCC"/>
    <a:srgbClr val="CCFFFF"/>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24" autoAdjust="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2018/5/22</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2D6ACFF-9619-4283-B0E4-42406655D5FB}" type="slidenum">
              <a:rPr kumimoji="1" lang="ja-JP" altLang="en-US" smtClean="0"/>
              <a:t>3</a:t>
            </a:fld>
            <a:endParaRPr kumimoji="1" lang="ja-JP" altLang="en-US"/>
          </a:p>
        </p:txBody>
      </p:sp>
    </p:spTree>
    <p:extLst>
      <p:ext uri="{BB962C8B-B14F-4D97-AF65-F5344CB8AC3E}">
        <p14:creationId xmlns:p14="http://schemas.microsoft.com/office/powerpoint/2010/main" val="2661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CF854C3-278E-4B64-9EBF-1948D384FF60}" type="datetime1">
              <a:rPr kumimoji="1" lang="ja-JP" altLang="en-US" smtClean="0"/>
              <a:t>2018/5/22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715C7-08AE-4457-B680-0E26B1C258AC}" type="datetime1">
              <a:rPr kumimoji="1" lang="ja-JP" altLang="en-US" smtClean="0"/>
              <a:t>2018/5/22</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57708"/>
            <a:ext cx="8928992" cy="6655668"/>
          </a:xfrm>
          <a:prstGeom prst="rect">
            <a:avLst/>
          </a:prstGeom>
          <a:solidFill>
            <a:schemeClr val="tx2">
              <a:lumMod val="20000"/>
              <a:lumOff val="80000"/>
            </a:schemeClr>
          </a:solidFill>
        </p:spPr>
        <p:txBody>
          <a:bodyPr wrap="square" rtlCol="0">
            <a:spAutoFit/>
          </a:bodyPr>
          <a:lstStyle/>
          <a:p>
            <a:endParaRPr lang="en-US" altLang="ja-JP" b="1" dirty="0" smtClean="0"/>
          </a:p>
          <a:p>
            <a:endParaRPr lang="en-US" altLang="ja-JP" sz="1600" b="1" dirty="0" smtClean="0"/>
          </a:p>
          <a:p>
            <a:endParaRPr kumimoji="1" lang="en-US" altLang="ja-JP" b="1" dirty="0" smtClean="0"/>
          </a:p>
          <a:p>
            <a:r>
              <a:rPr lang="ja-JP" altLang="en-US" sz="1600" dirty="0"/>
              <a:t>　</a:t>
            </a:r>
            <a:endParaRPr lang="en-US" altLang="ja-JP" sz="1600" dirty="0" smtClean="0"/>
          </a:p>
          <a:p>
            <a:pPr>
              <a:lnSpc>
                <a:spcPct val="125000"/>
              </a:lnSpc>
            </a:pPr>
            <a:r>
              <a:rPr lang="ja-JP" altLang="en-US" sz="1600" dirty="0" smtClean="0"/>
              <a:t>　</a:t>
            </a:r>
            <a:endParaRPr lang="en-US" altLang="ja-JP" sz="1600"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1</a:t>
            </a:fld>
            <a:endParaRPr lang="ja-JP" altLang="en-US" sz="1200" dirty="0">
              <a:solidFill>
                <a:prstClr val="black"/>
              </a:solidFill>
            </a:endParaRPr>
          </a:p>
        </p:txBody>
      </p:sp>
      <p:sp>
        <p:nvSpPr>
          <p:cNvPr id="6" name="正方形/長方形 5"/>
          <p:cNvSpPr/>
          <p:nvPr/>
        </p:nvSpPr>
        <p:spPr>
          <a:xfrm>
            <a:off x="251520" y="527548"/>
            <a:ext cx="8574736" cy="5997796"/>
          </a:xfrm>
          <a:prstGeom prst="rect">
            <a:avLst/>
          </a:prstGeom>
          <a:ln w="12700">
            <a:solidFill>
              <a:sysClr val="windowText" lastClr="000000"/>
            </a:solidFill>
          </a:ln>
        </p:spPr>
        <p:txBody>
          <a:bodyPr wrap="square" bIns="0" anchor="ctr" anchorCtr="0">
            <a:spAutoFit/>
          </a:bodyPr>
          <a:lstStyle/>
          <a:p>
            <a:pPr>
              <a:lnSpc>
                <a:spcPct val="125000"/>
              </a:lnSpc>
            </a:pPr>
            <a:r>
              <a:rPr lang="ja-JP" altLang="en-US" sz="1400" dirty="0" smtClean="0"/>
              <a:t>　</a:t>
            </a:r>
            <a:endParaRPr lang="en-US" altLang="ja-JP" sz="1400" dirty="0" smtClean="0"/>
          </a:p>
          <a:p>
            <a:pPr>
              <a:lnSpc>
                <a:spcPct val="125000"/>
              </a:lnSpc>
            </a:pPr>
            <a:endParaRPr lang="en-US" altLang="ja-JP" sz="100" dirty="0" smtClean="0"/>
          </a:p>
          <a:p>
            <a:pPr>
              <a:lnSpc>
                <a:spcPct val="125000"/>
              </a:lnSpc>
            </a:pPr>
            <a:r>
              <a:rPr lang="ja-JP" altLang="en-US" sz="1400" dirty="0" smtClean="0"/>
              <a:t>　世界</a:t>
            </a:r>
            <a:r>
              <a:rPr lang="ja-JP" altLang="en-US" sz="1400" dirty="0"/>
              <a:t>では、寄附や投資等を通じた公益活動（フィランソロピー）が、社会的課題解決の第三の道として新たな時代の潮流となっており</a:t>
            </a:r>
            <a:r>
              <a:rPr lang="ja-JP" altLang="en-US" sz="1400" dirty="0" smtClean="0"/>
              <a:t>、</a:t>
            </a:r>
            <a:r>
              <a:rPr lang="ja-JP" altLang="en-US" sz="1400" dirty="0"/>
              <a:t> 「フィランソロピーの黄金時代</a:t>
            </a:r>
            <a:r>
              <a:rPr lang="ja-JP" altLang="en-US" sz="1400" dirty="0" smtClean="0"/>
              <a:t>」を</a:t>
            </a:r>
            <a:r>
              <a:rPr lang="ja-JP" altLang="en-US" sz="1400" dirty="0"/>
              <a:t>迎えたとさえ言われている。</a:t>
            </a:r>
            <a:r>
              <a:rPr lang="ja-JP" altLang="en-US" sz="1400" dirty="0" smtClean="0"/>
              <a:t>わが国</a:t>
            </a:r>
            <a:r>
              <a:rPr lang="ja-JP" altLang="en-US" sz="1400" dirty="0"/>
              <a:t>においても、</a:t>
            </a:r>
            <a:r>
              <a:rPr lang="en-US" altLang="ja-JP" sz="1400" dirty="0"/>
              <a:t>NPO</a:t>
            </a:r>
            <a:r>
              <a:rPr lang="ja-JP" altLang="en-US" sz="1400" dirty="0"/>
              <a:t>や社会的企業など新たな公共の担い手の増加、</a:t>
            </a:r>
            <a:r>
              <a:rPr lang="en-US" altLang="ja-JP" sz="1400" dirty="0"/>
              <a:t>CSR</a:t>
            </a:r>
            <a:r>
              <a:rPr lang="ja-JP" altLang="en-US" sz="1400" dirty="0"/>
              <a:t>（企業の社会的責任）への</a:t>
            </a:r>
            <a:r>
              <a:rPr lang="ja-JP" altLang="en-US" sz="1400" dirty="0" smtClean="0"/>
              <a:t>関心が進む中、</a:t>
            </a:r>
            <a:r>
              <a:rPr lang="ja-JP" altLang="en-US" sz="1400" u="sng" dirty="0" smtClean="0"/>
              <a:t>課題解決のための新しい鍵として、非営利セクターと政府</a:t>
            </a:r>
            <a:r>
              <a:rPr lang="ja-JP" altLang="en-US" sz="1400" u="sng" dirty="0"/>
              <a:t>との</a:t>
            </a:r>
            <a:r>
              <a:rPr lang="ja-JP" altLang="en-US" sz="1400" u="sng" dirty="0" smtClean="0"/>
              <a:t>協働</a:t>
            </a:r>
            <a:r>
              <a:rPr lang="ja-JP" altLang="en-US" sz="1400" dirty="0" smtClean="0"/>
              <a:t>が注目</a:t>
            </a:r>
            <a:r>
              <a:rPr lang="ja-JP" altLang="en-US" sz="1400" dirty="0"/>
              <a:t>されている</a:t>
            </a:r>
            <a:r>
              <a:rPr lang="ja-JP" altLang="en-US" sz="1400" dirty="0" smtClean="0"/>
              <a:t>。</a:t>
            </a:r>
            <a:endParaRPr lang="en-US" altLang="ja-JP" sz="1400" dirty="0" smtClean="0"/>
          </a:p>
          <a:p>
            <a:pPr>
              <a:lnSpc>
                <a:spcPct val="125000"/>
              </a:lnSpc>
            </a:pPr>
            <a:endParaRPr lang="ja-JP" altLang="en-US" sz="1400" dirty="0"/>
          </a:p>
          <a:p>
            <a:pPr>
              <a:lnSpc>
                <a:spcPct val="125000"/>
              </a:lnSpc>
            </a:pPr>
            <a:r>
              <a:rPr lang="ja-JP" altLang="en-US" sz="1400" dirty="0"/>
              <a:t>　都市発展の歴史において民の力が大きな役割を果たしてきた</a:t>
            </a:r>
            <a:r>
              <a:rPr lang="ja-JP" altLang="en-US" sz="1400" dirty="0" smtClean="0"/>
              <a:t>大阪は、</a:t>
            </a:r>
            <a:r>
              <a:rPr lang="ja-JP" altLang="en-US" sz="1400" u="sng" dirty="0" smtClean="0"/>
              <a:t>これまで民間公益活動の分野でも様々な先駆的な取組を生み出し実現してきた。こうした蓄積を活かし、この度、</a:t>
            </a:r>
            <a:r>
              <a:rPr lang="ja-JP" altLang="en-US" sz="1400" dirty="0" smtClean="0"/>
              <a:t>「</a:t>
            </a:r>
            <a:r>
              <a:rPr lang="ja-JP" altLang="en-US" sz="1400" dirty="0"/>
              <a:t>民都」と</a:t>
            </a:r>
            <a:r>
              <a:rPr lang="ja-JP" altLang="en-US" sz="1400" dirty="0" smtClean="0"/>
              <a:t>して大阪の民</a:t>
            </a:r>
            <a:r>
              <a:rPr lang="ja-JP" altLang="en-US" sz="1400" dirty="0"/>
              <a:t>の力を最大限に活かす都市</a:t>
            </a:r>
            <a:r>
              <a:rPr lang="ja-JP" altLang="en-US" sz="1400" dirty="0" smtClean="0"/>
              <a:t>をめざして、官民が協力し、非営利セクター関係者が法人格を越えて集う「民都・大阪」フィランソロピー会議を設置した。</a:t>
            </a:r>
            <a:endParaRPr lang="en-US" altLang="ja-JP" sz="1400" dirty="0" smtClean="0"/>
          </a:p>
          <a:p>
            <a:pPr>
              <a:lnSpc>
                <a:spcPct val="125000"/>
              </a:lnSpc>
            </a:pPr>
            <a:r>
              <a:rPr lang="ja-JP" altLang="en-US" sz="1400" dirty="0" smtClean="0"/>
              <a:t>　</a:t>
            </a:r>
            <a:endParaRPr lang="en-US" altLang="ja-JP" sz="1400" dirty="0"/>
          </a:p>
          <a:p>
            <a:pPr>
              <a:lnSpc>
                <a:spcPct val="125000"/>
              </a:lnSpc>
            </a:pPr>
            <a:r>
              <a:rPr lang="ja-JP" altLang="en-US" sz="1400" dirty="0"/>
              <a:t>　</a:t>
            </a:r>
            <a:r>
              <a:rPr lang="ja-JP" altLang="en-US" sz="1400" dirty="0" smtClean="0"/>
              <a:t>大阪は、この「民都・大阪」フィランソロピー会議を核として、</a:t>
            </a:r>
            <a:r>
              <a:rPr lang="ja-JP" altLang="en-US" sz="1400" u="sng" dirty="0" smtClean="0"/>
              <a:t>府域全体における地域活動も含めた</a:t>
            </a:r>
            <a:r>
              <a:rPr lang="ja-JP" altLang="en-US" sz="1400" dirty="0" smtClean="0"/>
              <a:t>民間公益活動の担い手</a:t>
            </a:r>
            <a:r>
              <a:rPr lang="ja-JP" altLang="en-US" sz="1400" dirty="0"/>
              <a:t>が垣根を越えて集い</a:t>
            </a:r>
            <a:r>
              <a:rPr lang="ja-JP" altLang="en-US" sz="1400" dirty="0" smtClean="0"/>
              <a:t>、</a:t>
            </a:r>
            <a:r>
              <a:rPr lang="ja-JP" altLang="en-US" sz="1400" u="sng" dirty="0" smtClean="0"/>
              <a:t>その多様性を活かしつ</a:t>
            </a:r>
            <a:r>
              <a:rPr lang="ja-JP" altLang="en-US" sz="1400" u="sng" dirty="0"/>
              <a:t>つ</a:t>
            </a:r>
            <a:r>
              <a:rPr lang="ja-JP" altLang="en-US" sz="1400" u="sng" dirty="0" smtClean="0"/>
              <a:t>繋がることで</a:t>
            </a:r>
            <a:r>
              <a:rPr lang="ja-JP" altLang="en-US" sz="1400" dirty="0" smtClean="0"/>
              <a:t>新た</a:t>
            </a:r>
            <a:r>
              <a:rPr lang="ja-JP" altLang="en-US" sz="1400" dirty="0"/>
              <a:t>なアイデアや知恵を</a:t>
            </a:r>
            <a:r>
              <a:rPr lang="ja-JP" altLang="en-US" sz="1400" dirty="0" smtClean="0"/>
              <a:t>生み出すとともに、</a:t>
            </a:r>
            <a:r>
              <a:rPr lang="ja-JP" altLang="en-US" sz="1400" u="sng" dirty="0" smtClean="0"/>
              <a:t>非営利</a:t>
            </a:r>
            <a:r>
              <a:rPr lang="ja-JP" altLang="en-US" sz="1400" u="sng" dirty="0"/>
              <a:t>セクターの活性化やソーシャルビジネスの</a:t>
            </a:r>
            <a:r>
              <a:rPr lang="ja-JP" altLang="en-US" sz="1400" u="sng" dirty="0" smtClean="0"/>
              <a:t>拡大などを通じて、これ</a:t>
            </a:r>
            <a:r>
              <a:rPr lang="ja-JP" altLang="en-US" sz="1400" u="sng" dirty="0"/>
              <a:t>までになかった連携や</a:t>
            </a:r>
            <a:r>
              <a:rPr lang="ja-JP" altLang="en-US" sz="1400" u="sng" dirty="0" smtClean="0"/>
              <a:t>協働を生み出していく。</a:t>
            </a:r>
            <a:r>
              <a:rPr lang="ja-JP" altLang="en-US" sz="1400" dirty="0" smtClean="0"/>
              <a:t>これにより、</a:t>
            </a:r>
            <a:r>
              <a:rPr lang="ja-JP" altLang="en-US" sz="1400" u="sng" dirty="0" smtClean="0"/>
              <a:t>様々な分野において豊かで美しい大阪に向けて</a:t>
            </a:r>
            <a:r>
              <a:rPr lang="ja-JP" altLang="en-US" sz="1400" dirty="0" smtClean="0"/>
              <a:t>民</a:t>
            </a:r>
            <a:r>
              <a:rPr lang="ja-JP" altLang="en-US" sz="1400" dirty="0"/>
              <a:t>が主体となったソーシャル・</a:t>
            </a:r>
            <a:r>
              <a:rPr lang="ja-JP" altLang="en-US" sz="1400" dirty="0" smtClean="0"/>
              <a:t>イノベーション</a:t>
            </a:r>
            <a:r>
              <a:rPr lang="ja-JP" altLang="en-US" sz="1400" dirty="0"/>
              <a:t>を</a:t>
            </a:r>
            <a:r>
              <a:rPr lang="ja-JP" altLang="en-US" sz="1400" dirty="0" smtClean="0"/>
              <a:t>創出する都市をめざす。</a:t>
            </a:r>
            <a:endParaRPr lang="en-US" altLang="ja-JP" sz="1400" dirty="0" smtClean="0"/>
          </a:p>
          <a:p>
            <a:pPr>
              <a:lnSpc>
                <a:spcPct val="125000"/>
              </a:lnSpc>
            </a:pPr>
            <a:endParaRPr lang="en-US" altLang="ja-JP" sz="1400" dirty="0" smtClean="0"/>
          </a:p>
          <a:p>
            <a:pPr>
              <a:lnSpc>
                <a:spcPct val="125000"/>
              </a:lnSpc>
            </a:pPr>
            <a:r>
              <a:rPr lang="ja-JP" altLang="en-US" sz="1400" dirty="0" smtClean="0"/>
              <a:t>　</a:t>
            </a:r>
            <a:r>
              <a:rPr lang="ja-JP" altLang="en-US" sz="1400" u="sng" dirty="0" smtClean="0"/>
              <a:t>そして、持続可能な開発目標（</a:t>
            </a:r>
            <a:r>
              <a:rPr lang="en-US" altLang="ja-JP" sz="1400" u="sng" dirty="0" smtClean="0"/>
              <a:t>SDG</a:t>
            </a:r>
            <a:r>
              <a:rPr lang="ja-JP" altLang="en-US" sz="1400" u="sng" dirty="0" smtClean="0"/>
              <a:t>ｓ）の達成に貢献するとともに、</a:t>
            </a:r>
            <a:r>
              <a:rPr lang="ja-JP" altLang="en-US" sz="1400" dirty="0" smtClean="0"/>
              <a:t>世界のフィランソロピストの思いに寄り添う都市として、日本</a:t>
            </a:r>
            <a:r>
              <a:rPr lang="ja-JP" altLang="en-US" sz="1400" dirty="0"/>
              <a:t>・世界中から第</a:t>
            </a:r>
            <a:r>
              <a:rPr lang="en-US" altLang="ja-JP" sz="1400" dirty="0"/>
              <a:t>2</a:t>
            </a:r>
            <a:r>
              <a:rPr lang="ja-JP" altLang="en-US" sz="1400" dirty="0"/>
              <a:t>の動脈</a:t>
            </a:r>
            <a:r>
              <a:rPr lang="ja-JP" altLang="en-US" sz="1400" dirty="0" smtClean="0"/>
              <a:t>（</a:t>
            </a:r>
            <a:r>
              <a:rPr lang="ja-JP" altLang="en-US" sz="1400" dirty="0"/>
              <a:t>寄附</a:t>
            </a:r>
            <a:r>
              <a:rPr lang="ja-JP" altLang="en-US" sz="1400" dirty="0" smtClean="0"/>
              <a:t>、</a:t>
            </a:r>
            <a:r>
              <a:rPr lang="ja-JP" altLang="en-US" sz="1400" dirty="0"/>
              <a:t>投資、人材</a:t>
            </a:r>
            <a:r>
              <a:rPr lang="ja-JP" altLang="en-US" sz="1400" dirty="0" smtClean="0"/>
              <a:t>、情報）が集まり、</a:t>
            </a:r>
            <a:r>
              <a:rPr lang="ja-JP" altLang="en-US" sz="1400" u="sng" dirty="0" smtClean="0"/>
              <a:t>民間公益活動の担い手を育て・支えていくことでその活動を拡げ、</a:t>
            </a:r>
            <a:r>
              <a:rPr lang="ja-JP" altLang="en-US" sz="1400" u="sng" dirty="0"/>
              <a:t>社会的</a:t>
            </a:r>
            <a:r>
              <a:rPr lang="ja-JP" altLang="en-US" sz="1400" u="sng" dirty="0" smtClean="0"/>
              <a:t>インパクトを次々と生み出し続ける都市をめざす。</a:t>
            </a:r>
            <a:endParaRPr lang="en-US" altLang="ja-JP" sz="1400" dirty="0" smtClean="0"/>
          </a:p>
          <a:p>
            <a:pPr>
              <a:lnSpc>
                <a:spcPct val="125000"/>
              </a:lnSpc>
            </a:pPr>
            <a:endParaRPr lang="en-US" altLang="ja-JP" sz="1400" dirty="0" smtClean="0"/>
          </a:p>
          <a:p>
            <a:pPr>
              <a:lnSpc>
                <a:spcPct val="125000"/>
              </a:lnSpc>
            </a:pPr>
            <a:r>
              <a:rPr lang="ja-JP" altLang="en-US" sz="1400" dirty="0"/>
              <a:t>　</a:t>
            </a:r>
            <a:r>
              <a:rPr lang="ja-JP" altLang="en-US" sz="1400" dirty="0" smtClean="0"/>
              <a:t>これらを通じて「</a:t>
            </a:r>
            <a:r>
              <a:rPr lang="ja-JP" altLang="en-US" sz="1400" dirty="0"/>
              <a:t>フィランソロピーにおける国際的な拠点都市</a:t>
            </a:r>
            <a:r>
              <a:rPr lang="ja-JP" altLang="en-US" sz="1400" dirty="0" smtClean="0"/>
              <a:t>」の実現をめざすことをここに宣言する。</a:t>
            </a:r>
            <a:endParaRPr lang="en-US" altLang="ja-JP" sz="1400" dirty="0"/>
          </a:p>
          <a:p>
            <a:pPr algn="r"/>
            <a:endParaRPr lang="en-US" altLang="ja-JP" sz="1200" dirty="0" smtClean="0"/>
          </a:p>
          <a:p>
            <a:pPr algn="r">
              <a:lnSpc>
                <a:spcPct val="125000"/>
              </a:lnSpc>
            </a:pPr>
            <a:r>
              <a:rPr lang="ja-JP" altLang="en-US" sz="1400" dirty="0" smtClean="0"/>
              <a:t>平成</a:t>
            </a:r>
            <a:r>
              <a:rPr lang="en-US" altLang="ja-JP" sz="1400" dirty="0"/>
              <a:t>30</a:t>
            </a:r>
            <a:r>
              <a:rPr lang="ja-JP" altLang="en-US" sz="1400" dirty="0" smtClean="0"/>
              <a:t>年６月</a:t>
            </a:r>
            <a:r>
              <a:rPr lang="ja-JP" altLang="en-US" sz="1400" dirty="0"/>
              <a:t>１</a:t>
            </a:r>
            <a:r>
              <a:rPr lang="ja-JP" altLang="en-US" sz="1400" dirty="0" smtClean="0"/>
              <a:t>日</a:t>
            </a:r>
            <a:r>
              <a:rPr lang="ja-JP" altLang="en-US" sz="1400" dirty="0"/>
              <a:t>　「民都・大阪」フィランソロピー</a:t>
            </a:r>
            <a:r>
              <a:rPr lang="ja-JP" altLang="en-US" sz="1400" dirty="0" smtClean="0"/>
              <a:t>会議</a:t>
            </a:r>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508610"/>
            <a:ext cx="4878288" cy="400110"/>
          </a:xfrm>
          <a:prstGeom prst="rect">
            <a:avLst/>
          </a:prstGeom>
        </p:spPr>
        <p:txBody>
          <a:bodyPr wrap="square">
            <a:spAutoFit/>
          </a:bodyPr>
          <a:lstStyle/>
          <a:p>
            <a:pPr>
              <a:lnSpc>
                <a:spcPct val="125000"/>
              </a:lnSpc>
            </a:pPr>
            <a:r>
              <a:rPr lang="ja-JP" altLang="en-US" sz="1600" b="1" dirty="0" smtClean="0"/>
              <a:t>フィランソロピー</a:t>
            </a:r>
            <a:r>
              <a:rPr lang="ja-JP" altLang="en-US" sz="1600" b="1" dirty="0"/>
              <a:t>都市</a:t>
            </a:r>
            <a:r>
              <a:rPr lang="ja-JP" altLang="en-US" sz="1600" b="1" dirty="0" smtClean="0"/>
              <a:t>宣言（宣言文）</a:t>
            </a:r>
            <a:endParaRPr lang="en-US" altLang="ja-JP" sz="1600" b="1" dirty="0"/>
          </a:p>
        </p:txBody>
      </p:sp>
      <p:sp>
        <p:nvSpPr>
          <p:cNvPr id="8" name="正方形/長方形 7"/>
          <p:cNvSpPr/>
          <p:nvPr/>
        </p:nvSpPr>
        <p:spPr>
          <a:xfrm>
            <a:off x="8011701" y="39788"/>
            <a:ext cx="971600" cy="436883"/>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0" rIns="91440" bIns="0" numCol="1" spcCol="0" rtlCol="0" fromWordArt="0" anchor="b" anchorCtr="0" forceAA="0" compatLnSpc="1">
            <a:prstTxWarp prst="textNoShape">
              <a:avLst/>
            </a:prstTxWarp>
            <a:noAutofit/>
          </a:bodyPr>
          <a:lstStyle/>
          <a:p>
            <a:pPr algn="ctr" fontAlgn="base">
              <a:lnSpc>
                <a:spcPct val="200000"/>
              </a:lnSpc>
              <a:spcAft>
                <a:spcPts val="0"/>
              </a:spcAft>
            </a:pPr>
            <a:r>
              <a:rPr kumimoji="1" lang="ja-JP" sz="1600" kern="100" dirty="0" smtClean="0">
                <a:solidFill>
                  <a:srgbClr val="000000"/>
                </a:solidFill>
                <a:effectLst/>
                <a:latin typeface="Times New Roman" panose="02020603050405020304" pitchFamily="18" charset="0"/>
                <a:ea typeface="Meiryo UI" panose="020B0604030504040204" pitchFamily="50" charset="-128"/>
              </a:rPr>
              <a:t>資料</a:t>
            </a:r>
            <a:r>
              <a:rPr lang="ja-JP" altLang="en-US" sz="1600" kern="100" dirty="0">
                <a:solidFill>
                  <a:srgbClr val="000000"/>
                </a:solidFill>
                <a:latin typeface="Times New Roman" panose="02020603050405020304" pitchFamily="18" charset="0"/>
                <a:ea typeface="Meiryo UI" panose="020B0604030504040204" pitchFamily="50" charset="-128"/>
              </a:rPr>
              <a:t>３</a:t>
            </a:r>
            <a:endParaRPr lang="ja-JP" sz="1200" kern="100" dirty="0">
              <a:effectLst/>
              <a:latin typeface="Times New Roman" panose="02020603050405020304" pitchFamily="18" charset="0"/>
              <a:ea typeface="ＭＳ 明朝" panose="02020609040205080304" pitchFamily="17" charset="-128"/>
            </a:endParaRPr>
          </a:p>
        </p:txBody>
      </p:sp>
      <p:sp>
        <p:nvSpPr>
          <p:cNvPr id="9" name="テキスト ボックス 8"/>
          <p:cNvSpPr txBox="1"/>
          <p:nvPr/>
        </p:nvSpPr>
        <p:spPr>
          <a:xfrm>
            <a:off x="5941516" y="6525344"/>
            <a:ext cx="3383012" cy="30284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下線部は、第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回会議時点からの修正点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6752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88640"/>
            <a:ext cx="8928992" cy="6132448"/>
          </a:xfrm>
          <a:prstGeom prst="rect">
            <a:avLst/>
          </a:prstGeom>
          <a:solidFill>
            <a:schemeClr val="tx2">
              <a:lumMod val="20000"/>
              <a:lumOff val="80000"/>
            </a:schemeClr>
          </a:solidFill>
        </p:spPr>
        <p:txBody>
          <a:bodyPr wrap="square" rtlCol="0">
            <a:spAutoFit/>
          </a:bodyPr>
          <a:lstStyle/>
          <a:p>
            <a:endParaRPr lang="en-US" altLang="ja-JP" b="1" dirty="0" smtClean="0"/>
          </a:p>
          <a:p>
            <a:endParaRPr lang="en-US" altLang="ja-JP" b="1" dirty="0" smtClean="0"/>
          </a:p>
          <a:p>
            <a:endParaRPr kumimoji="1" lang="en-US" altLang="ja-JP" b="1" dirty="0" smtClean="0"/>
          </a:p>
          <a:p>
            <a:r>
              <a:rPr lang="ja-JP" altLang="en-US" sz="1600" dirty="0"/>
              <a:t>　</a:t>
            </a:r>
            <a:endParaRPr lang="en-US" altLang="ja-JP" sz="1600" dirty="0" smtClean="0"/>
          </a:p>
          <a:p>
            <a:pPr>
              <a:lnSpc>
                <a:spcPct val="125000"/>
              </a:lnSpc>
            </a:pPr>
            <a:r>
              <a:rPr lang="ja-JP" altLang="en-US" sz="1600" dirty="0" smtClean="0"/>
              <a:t>　</a:t>
            </a:r>
            <a:endParaRPr lang="en-US" altLang="ja-JP" sz="1600"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正方形/長方形 5"/>
          <p:cNvSpPr/>
          <p:nvPr/>
        </p:nvSpPr>
        <p:spPr>
          <a:xfrm>
            <a:off x="323528" y="980728"/>
            <a:ext cx="8424936" cy="4097275"/>
          </a:xfrm>
          <a:prstGeom prst="rect">
            <a:avLst/>
          </a:prstGeom>
        </p:spPr>
        <p:txBody>
          <a:bodyPr wrap="square">
            <a:spAutoFit/>
          </a:bodyPr>
          <a:lstStyle/>
          <a:p>
            <a:pPr lvl="0"/>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smtClean="0"/>
              <a:t>〇課題解決のための新しい鍵として非営利セクターと政府との協働の視点を記載</a:t>
            </a:r>
            <a:endParaRPr lang="en-US" altLang="ja-JP" sz="1400" dirty="0" smtClean="0"/>
          </a:p>
          <a:p>
            <a:pPr>
              <a:lnSpc>
                <a:spcPct val="150000"/>
              </a:lnSpc>
            </a:pPr>
            <a:r>
              <a:rPr lang="ja-JP" altLang="en-US" sz="1400" dirty="0" smtClean="0"/>
              <a:t>〇大阪には民間公益活動の分野で様々な先駆的な取組を生み出し実現してきた蓄積があることを記載</a:t>
            </a:r>
            <a:endParaRPr lang="en-US" altLang="ja-JP" sz="1400" dirty="0" smtClean="0"/>
          </a:p>
          <a:p>
            <a:pPr>
              <a:lnSpc>
                <a:spcPct val="150000"/>
              </a:lnSpc>
            </a:pPr>
            <a:r>
              <a:rPr lang="ja-JP" altLang="en-US" sz="1400" dirty="0" smtClean="0"/>
              <a:t>〇府内の都市との連携や府域全体で取り組むことが重要という視点を記載</a:t>
            </a:r>
            <a:endParaRPr lang="en-US" altLang="ja-JP" sz="1400" dirty="0" smtClean="0"/>
          </a:p>
          <a:p>
            <a:pPr>
              <a:lnSpc>
                <a:spcPct val="150000"/>
              </a:lnSpc>
            </a:pPr>
            <a:r>
              <a:rPr lang="ja-JP" altLang="en-US" sz="1400" dirty="0" smtClean="0"/>
              <a:t>〇地域活動も含めた民間公益活動であるということを記載</a:t>
            </a:r>
            <a:endParaRPr lang="en-US" altLang="ja-JP" sz="1400" dirty="0" smtClean="0"/>
          </a:p>
          <a:p>
            <a:pPr>
              <a:lnSpc>
                <a:spcPct val="150000"/>
              </a:lnSpc>
            </a:pPr>
            <a:r>
              <a:rPr lang="ja-JP" altLang="en-US" sz="1400" dirty="0" smtClean="0"/>
              <a:t>〇非営利セクターの多様性を活かし繋げるという視点を記載</a:t>
            </a:r>
            <a:endParaRPr lang="en-US" altLang="ja-JP" sz="1400" dirty="0" smtClean="0"/>
          </a:p>
          <a:p>
            <a:pPr>
              <a:lnSpc>
                <a:spcPct val="150000"/>
              </a:lnSpc>
            </a:pPr>
            <a:r>
              <a:rPr lang="ja-JP" altLang="en-US" sz="1400" dirty="0"/>
              <a:t>〇目指すべき</a:t>
            </a:r>
            <a:r>
              <a:rPr lang="ja-JP" altLang="en-US" sz="1400" dirty="0" smtClean="0"/>
              <a:t>都市像として、非営利セクターの活性化に加えソーシャルビジネス拡大を記載</a:t>
            </a:r>
            <a:endParaRPr lang="en-US" altLang="ja-JP" sz="1400" dirty="0"/>
          </a:p>
          <a:p>
            <a:pPr>
              <a:lnSpc>
                <a:spcPct val="150000"/>
              </a:lnSpc>
            </a:pPr>
            <a:r>
              <a:rPr lang="ja-JP" altLang="en-US" sz="1400" dirty="0" smtClean="0"/>
              <a:t>〇豊かで美しい大阪を目指すものであることを記載</a:t>
            </a:r>
            <a:endParaRPr lang="en-US" altLang="ja-JP" sz="1400" dirty="0" smtClean="0"/>
          </a:p>
          <a:p>
            <a:pPr>
              <a:lnSpc>
                <a:spcPct val="150000"/>
              </a:lnSpc>
            </a:pPr>
            <a:r>
              <a:rPr lang="ja-JP" altLang="en-US" sz="1400" dirty="0" smtClean="0"/>
              <a:t>〇万博との連携を意識することが重要であることから、</a:t>
            </a:r>
            <a:r>
              <a:rPr lang="en-US" altLang="ja-JP" sz="1400" dirty="0" smtClean="0"/>
              <a:t>SDG</a:t>
            </a:r>
            <a:r>
              <a:rPr lang="ja-JP" altLang="en-US" sz="1400" dirty="0" err="1" smtClean="0"/>
              <a:t>ｓ</a:t>
            </a:r>
            <a:r>
              <a:rPr lang="ja-JP" altLang="en-US" sz="1400" dirty="0" smtClean="0"/>
              <a:t>の達成への貢献という視点を記載</a:t>
            </a:r>
            <a:endParaRPr lang="en-US" altLang="ja-JP" sz="1400" dirty="0" smtClean="0"/>
          </a:p>
          <a:p>
            <a:pPr>
              <a:lnSpc>
                <a:spcPct val="150000"/>
              </a:lnSpc>
            </a:pPr>
            <a:r>
              <a:rPr lang="ja-JP" altLang="en-US" sz="1400" dirty="0" smtClean="0"/>
              <a:t>〇国内外から第</a:t>
            </a:r>
            <a:r>
              <a:rPr lang="en-US" altLang="ja-JP" sz="1400" dirty="0" smtClean="0"/>
              <a:t>2</a:t>
            </a:r>
            <a:r>
              <a:rPr lang="ja-JP" altLang="en-US" sz="1400" dirty="0" smtClean="0"/>
              <a:t>の動脈が</a:t>
            </a:r>
            <a:r>
              <a:rPr lang="ja-JP" altLang="en-US" sz="1400" dirty="0"/>
              <a:t>集</a:t>
            </a:r>
            <a:r>
              <a:rPr lang="ja-JP" altLang="en-US" sz="1400" dirty="0" smtClean="0"/>
              <a:t>まり、民間公益活動の活性化につながることを目指すということを記載</a:t>
            </a:r>
            <a:endParaRPr lang="en-US" altLang="ja-JP" sz="1400" dirty="0" smtClean="0"/>
          </a:p>
          <a:p>
            <a:pPr>
              <a:lnSpc>
                <a:spcPct val="150000"/>
              </a:lnSpc>
            </a:pPr>
            <a:r>
              <a:rPr lang="ja-JP" altLang="en-US" sz="1400" dirty="0" smtClean="0"/>
              <a:t>〇民間公益活動の担い手を育て・支えていくことでその活動を拡げていくということを記載</a:t>
            </a:r>
            <a:endParaRPr lang="en-US" altLang="ja-JP" sz="1400" dirty="0" smtClean="0"/>
          </a:p>
          <a:p>
            <a:pPr>
              <a:lnSpc>
                <a:spcPct val="150000"/>
              </a:lnSpc>
            </a:pPr>
            <a:r>
              <a:rPr lang="ja-JP" altLang="en-US" sz="1400" dirty="0" smtClean="0"/>
              <a:t>〇公益における社会的インパクトを次々と生み出し続けていくということを記載</a:t>
            </a:r>
            <a:endParaRPr lang="en-US" altLang="ja-JP" sz="1400" dirty="0" smtClean="0"/>
          </a:p>
          <a:p>
            <a:pPr>
              <a:lnSpc>
                <a:spcPct val="125000"/>
              </a:lnSpc>
            </a:pPr>
            <a:endParaRPr lang="en-US" altLang="ja-JP" sz="1300" dirty="0" smtClean="0"/>
          </a:p>
        </p:txBody>
      </p:sp>
      <p:sp>
        <p:nvSpPr>
          <p:cNvPr id="9" name="正方形/長方形 8"/>
          <p:cNvSpPr/>
          <p:nvPr/>
        </p:nvSpPr>
        <p:spPr>
          <a:xfrm>
            <a:off x="107504" y="476672"/>
            <a:ext cx="4878288" cy="400110"/>
          </a:xfrm>
          <a:prstGeom prst="rect">
            <a:avLst/>
          </a:prstGeom>
        </p:spPr>
        <p:txBody>
          <a:bodyPr wrap="square">
            <a:spAutoFit/>
          </a:bodyPr>
          <a:lstStyle/>
          <a:p>
            <a:pPr>
              <a:lnSpc>
                <a:spcPct val="125000"/>
              </a:lnSpc>
            </a:pPr>
            <a:r>
              <a:rPr lang="ja-JP" altLang="en-US" sz="1600" b="1" dirty="0" smtClean="0"/>
              <a:t>■</a:t>
            </a:r>
            <a:r>
              <a:rPr lang="ja-JP" altLang="en-US" sz="1600" b="1" dirty="0"/>
              <a:t>　フィランソロピー都市</a:t>
            </a:r>
            <a:r>
              <a:rPr lang="ja-JP" altLang="en-US" sz="1600" b="1" dirty="0" smtClean="0"/>
              <a:t>宣言の主な修正点</a:t>
            </a:r>
            <a:endParaRPr lang="en-US" altLang="ja-JP" sz="1600" b="1" dirty="0"/>
          </a:p>
        </p:txBody>
      </p:sp>
      <p:sp>
        <p:nvSpPr>
          <p:cNvPr id="10" name="テキスト ボックス 9"/>
          <p:cNvSpPr txBox="1"/>
          <p:nvPr/>
        </p:nvSpPr>
        <p:spPr>
          <a:xfrm>
            <a:off x="215515" y="876782"/>
            <a:ext cx="8351564" cy="32040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回会議でいただいた意見等を踏まえ、都市宣言に以下の要素を追記</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4306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88640"/>
            <a:ext cx="8928992" cy="6793270"/>
          </a:xfrm>
          <a:prstGeom prst="rect">
            <a:avLst/>
          </a:prstGeom>
          <a:solidFill>
            <a:schemeClr val="tx2">
              <a:lumMod val="20000"/>
              <a:lumOff val="80000"/>
            </a:schemeClr>
          </a:solidFill>
        </p:spPr>
        <p:txBody>
          <a:bodyPr wrap="square" rtlCol="0">
            <a:spAutoFit/>
          </a:bodyPr>
          <a:lstStyle/>
          <a:p>
            <a:pPr>
              <a:lnSpc>
                <a:spcPct val="114000"/>
              </a:lnSpc>
            </a:pPr>
            <a:endParaRPr lang="en-US" altLang="ja-JP" sz="1400" b="1" dirty="0" smtClean="0"/>
          </a:p>
          <a:p>
            <a:pPr>
              <a:lnSpc>
                <a:spcPct val="114000"/>
              </a:lnSpc>
            </a:pPr>
            <a:endParaRPr lang="en-US" altLang="ja-JP" sz="1600" b="1" dirty="0" smtClean="0"/>
          </a:p>
          <a:p>
            <a:pPr>
              <a:lnSpc>
                <a:spcPct val="114000"/>
              </a:lnSpc>
            </a:pPr>
            <a:r>
              <a:rPr lang="ja-JP" altLang="en-US" sz="1600" b="1" dirty="0" smtClean="0"/>
              <a:t>■</a:t>
            </a:r>
            <a:r>
              <a:rPr kumimoji="1" lang="ja-JP" altLang="en-US" sz="1600" b="1" dirty="0" smtClean="0"/>
              <a:t>　今後の進め方</a:t>
            </a:r>
            <a:endParaRPr kumimoji="1" lang="en-US" altLang="ja-JP" sz="1600" b="1" dirty="0" smtClean="0"/>
          </a:p>
          <a:p>
            <a:pPr>
              <a:lnSpc>
                <a:spcPct val="114000"/>
              </a:lnSpc>
            </a:pPr>
            <a:r>
              <a:rPr kumimoji="1" lang="ja-JP" altLang="en-US" sz="1400" b="1" dirty="0" smtClean="0"/>
              <a:t>　</a:t>
            </a:r>
            <a:r>
              <a:rPr lang="en-US" altLang="ja-JP" sz="1400" b="1" dirty="0"/>
              <a:t>(</a:t>
            </a:r>
            <a:r>
              <a:rPr lang="ja-JP" altLang="en-US" sz="1400" b="1" dirty="0" smtClean="0"/>
              <a:t>１</a:t>
            </a:r>
            <a:r>
              <a:rPr lang="en-US" altLang="ja-JP" sz="1400" b="1" dirty="0"/>
              <a:t>)</a:t>
            </a:r>
            <a:r>
              <a:rPr lang="ja-JP" altLang="en-US" sz="1400" b="1" dirty="0" smtClean="0"/>
              <a:t>　宣言　</a:t>
            </a:r>
            <a:r>
              <a:rPr lang="ja-JP" altLang="en-US" sz="1400" dirty="0" smtClean="0"/>
              <a:t>平成</a:t>
            </a:r>
            <a:r>
              <a:rPr lang="en-US" altLang="ja-JP" sz="1400" dirty="0" smtClean="0"/>
              <a:t>30</a:t>
            </a:r>
            <a:r>
              <a:rPr lang="ja-JP" altLang="en-US" sz="1400" dirty="0" smtClean="0"/>
              <a:t>年６月１日　「フィランソロピー</a:t>
            </a:r>
            <a:r>
              <a:rPr lang="ja-JP" altLang="en-US" sz="1400" dirty="0"/>
              <a:t>大会</a:t>
            </a:r>
            <a:r>
              <a:rPr lang="en-US" altLang="ja-JP" sz="1400" dirty="0"/>
              <a:t>OSAKA2018</a:t>
            </a:r>
            <a:r>
              <a:rPr lang="ja-JP" altLang="en-US" sz="1400" dirty="0" smtClean="0"/>
              <a:t>」において宣言文読み上げ</a:t>
            </a:r>
            <a:endParaRPr lang="en-US" altLang="ja-JP" sz="1400" dirty="0" smtClean="0"/>
          </a:p>
          <a:p>
            <a:pPr>
              <a:lnSpc>
                <a:spcPct val="114000"/>
              </a:lnSpc>
            </a:pPr>
            <a:endParaRPr lang="en-US" altLang="ja-JP" sz="1400" dirty="0" smtClean="0"/>
          </a:p>
          <a:p>
            <a:pPr>
              <a:lnSpc>
                <a:spcPct val="114000"/>
              </a:lnSpc>
            </a:pPr>
            <a:r>
              <a:rPr lang="ja-JP" altLang="en-US" sz="1400" dirty="0" smtClean="0"/>
              <a:t>　</a:t>
            </a:r>
            <a:r>
              <a:rPr lang="en-US" altLang="ja-JP" sz="1400" b="1" dirty="0" smtClean="0"/>
              <a:t>(</a:t>
            </a:r>
            <a:r>
              <a:rPr lang="ja-JP" altLang="en-US" sz="1400" b="1" dirty="0" smtClean="0"/>
              <a:t>２</a:t>
            </a:r>
            <a:r>
              <a:rPr lang="en-US" altLang="ja-JP" sz="1400" b="1" dirty="0" smtClean="0"/>
              <a:t>)</a:t>
            </a:r>
            <a:r>
              <a:rPr lang="ja-JP" altLang="en-US" sz="1400" b="1" dirty="0" smtClean="0"/>
              <a:t>　</a:t>
            </a:r>
            <a:r>
              <a:rPr lang="ja-JP" altLang="en-US" sz="1400" b="1" dirty="0"/>
              <a:t>宣言</a:t>
            </a:r>
            <a:r>
              <a:rPr lang="ja-JP" altLang="en-US" sz="1400" b="1" dirty="0" smtClean="0"/>
              <a:t>の発信</a:t>
            </a:r>
            <a:endParaRPr lang="en-US" altLang="ja-JP" sz="1400" b="1" dirty="0" smtClean="0"/>
          </a:p>
          <a:p>
            <a:pPr>
              <a:lnSpc>
                <a:spcPct val="114000"/>
              </a:lnSpc>
            </a:pPr>
            <a:r>
              <a:rPr lang="ja-JP" altLang="en-US" sz="1400" b="1" dirty="0"/>
              <a:t>　</a:t>
            </a:r>
            <a:r>
              <a:rPr lang="ja-JP" altLang="en-US" sz="1400" b="1" dirty="0" smtClean="0"/>
              <a:t>　　　・</a:t>
            </a:r>
            <a:r>
              <a:rPr lang="ja-JP" altLang="en-US" sz="1400" dirty="0" smtClean="0"/>
              <a:t>宣言（大会）後、①事務局ホームページに掲載、②会議参画メンバーによる発信など、幅広く宣言を発信</a:t>
            </a:r>
            <a:endParaRPr lang="en-US" altLang="ja-JP" sz="1400" dirty="0" smtClean="0"/>
          </a:p>
          <a:p>
            <a:pPr>
              <a:lnSpc>
                <a:spcPct val="114000"/>
              </a:lnSpc>
            </a:pPr>
            <a:r>
              <a:rPr lang="ja-JP" altLang="en-US" sz="1400" dirty="0"/>
              <a:t>　</a:t>
            </a:r>
            <a:r>
              <a:rPr lang="ja-JP" altLang="en-US" sz="1400" dirty="0" smtClean="0"/>
              <a:t>　　　</a:t>
            </a:r>
            <a:r>
              <a:rPr lang="ja-JP" altLang="en-US" sz="1400" b="1" dirty="0" smtClean="0"/>
              <a:t>・</a:t>
            </a:r>
            <a:r>
              <a:rPr lang="ja-JP" altLang="en-US" sz="1400" dirty="0" smtClean="0"/>
              <a:t>世界への発信という観点で、宣言文の多言語化</a:t>
            </a:r>
            <a:endParaRPr lang="en-US" altLang="ja-JP" sz="1400" dirty="0" smtClean="0"/>
          </a:p>
          <a:p>
            <a:pPr>
              <a:lnSpc>
                <a:spcPct val="114000"/>
              </a:lnSpc>
            </a:pPr>
            <a:endParaRPr lang="en-US" altLang="ja-JP" sz="1400" dirty="0" smtClean="0"/>
          </a:p>
          <a:p>
            <a:pPr>
              <a:lnSpc>
                <a:spcPct val="114000"/>
              </a:lnSpc>
            </a:pPr>
            <a:r>
              <a:rPr lang="ja-JP" altLang="en-US" sz="1400" dirty="0" smtClean="0"/>
              <a:t>　</a:t>
            </a:r>
            <a:r>
              <a:rPr lang="en-US" altLang="ja-JP" sz="1400" b="1" dirty="0" smtClean="0"/>
              <a:t>(</a:t>
            </a:r>
            <a:r>
              <a:rPr lang="ja-JP" altLang="en-US" sz="1400" b="1" dirty="0" smtClean="0"/>
              <a:t>３</a:t>
            </a:r>
            <a:r>
              <a:rPr lang="en-US" altLang="ja-JP" sz="1400" b="1" dirty="0" smtClean="0"/>
              <a:t>)</a:t>
            </a:r>
            <a:r>
              <a:rPr lang="ja-JP" altLang="en-US" sz="1400" b="1" dirty="0"/>
              <a:t>　</a:t>
            </a:r>
            <a:r>
              <a:rPr lang="ja-JP" altLang="en-US" sz="1400" b="1" dirty="0" smtClean="0"/>
              <a:t>賛同者の募集</a:t>
            </a:r>
            <a:endParaRPr lang="en-US" altLang="ja-JP" sz="1400" b="1" dirty="0" smtClean="0"/>
          </a:p>
          <a:p>
            <a:pPr>
              <a:lnSpc>
                <a:spcPct val="114000"/>
              </a:lnSpc>
            </a:pPr>
            <a:r>
              <a:rPr lang="ja-JP" altLang="en-US" sz="1400" b="1" dirty="0"/>
              <a:t>　</a:t>
            </a:r>
            <a:r>
              <a:rPr lang="ja-JP" altLang="en-US" sz="1400" b="1" dirty="0" smtClean="0"/>
              <a:t>　　　・</a:t>
            </a:r>
            <a:r>
              <a:rPr lang="ja-JP" altLang="en-US" sz="1400" dirty="0" smtClean="0"/>
              <a:t>事務局ホームページにおいて、フィランソロピー都市宣言に</a:t>
            </a:r>
            <a:r>
              <a:rPr lang="ja-JP" altLang="en-US" sz="1400" dirty="0"/>
              <a:t>対する</a:t>
            </a:r>
            <a:r>
              <a:rPr lang="ja-JP" altLang="en-US" sz="1400" dirty="0" smtClean="0"/>
              <a:t>賛同者を募集</a:t>
            </a:r>
            <a:endParaRPr lang="en-US" altLang="ja-JP" sz="1400" dirty="0" smtClean="0"/>
          </a:p>
          <a:p>
            <a:pPr>
              <a:lnSpc>
                <a:spcPct val="114000"/>
              </a:lnSpc>
            </a:pPr>
            <a:r>
              <a:rPr lang="ja-JP" altLang="en-US" sz="1400" dirty="0"/>
              <a:t>　</a:t>
            </a:r>
            <a:r>
              <a:rPr lang="ja-JP" altLang="en-US" sz="1400" dirty="0" smtClean="0"/>
              <a:t>　　　　（「フィランソロピー大会</a:t>
            </a:r>
            <a:r>
              <a:rPr lang="en-US" altLang="ja-JP" sz="1400" dirty="0" smtClean="0"/>
              <a:t>OSAKA2018</a:t>
            </a:r>
            <a:r>
              <a:rPr lang="ja-JP" altLang="en-US" sz="1400" dirty="0" smtClean="0"/>
              <a:t>」来場者アンケート参照）</a:t>
            </a: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smtClean="0"/>
          </a:p>
          <a:p>
            <a:pPr>
              <a:lnSpc>
                <a:spcPct val="114000"/>
              </a:lnSpc>
            </a:pPr>
            <a:endParaRPr lang="en-US" altLang="ja-JP" sz="1400" dirty="0"/>
          </a:p>
          <a:p>
            <a:pPr>
              <a:lnSpc>
                <a:spcPct val="114000"/>
              </a:lnSpc>
            </a:pPr>
            <a:endParaRPr lang="en-US" altLang="ja-JP" sz="1400" dirty="0"/>
          </a:p>
        </p:txBody>
      </p:sp>
      <p:sp>
        <p:nvSpPr>
          <p:cNvPr id="13" name="正方形/長方形 12"/>
          <p:cNvSpPr/>
          <p:nvPr/>
        </p:nvSpPr>
        <p:spPr>
          <a:xfrm>
            <a:off x="0"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23528" y="3585275"/>
            <a:ext cx="6912768" cy="32040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賛同者募集のステップ２（行動宣言を伴う賛同）については、引き続き、運用ルール等を検討</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3</a:t>
            </a:r>
            <a:endParaRPr lang="ja-JP" altLang="en-US" sz="1200" dirty="0">
              <a:solidFill>
                <a:prstClr val="black"/>
              </a:solidFill>
            </a:endParaRPr>
          </a:p>
        </p:txBody>
      </p:sp>
    </p:spTree>
    <p:extLst>
      <p:ext uri="{BB962C8B-B14F-4D97-AF65-F5344CB8AC3E}">
        <p14:creationId xmlns:p14="http://schemas.microsoft.com/office/powerpoint/2010/main" val="4046347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8491</TotalTime>
  <Words>289</Words>
  <Application>Microsoft Office PowerPoint</Application>
  <PresentationFormat>画面に合わせる (4:3)</PresentationFormat>
  <Paragraphs>100</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ＭＳ 明朝</vt:lpstr>
      <vt:lpstr>Arial</vt:lpstr>
      <vt:lpstr>Calibri</vt:lpstr>
      <vt:lpstr>Segoe UI</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川崎　泰稔</cp:lastModifiedBy>
  <cp:revision>604</cp:revision>
  <cp:lastPrinted>2018-04-17T00:54:09Z</cp:lastPrinted>
  <dcterms:created xsi:type="dcterms:W3CDTF">2016-10-21T07:17:05Z</dcterms:created>
  <dcterms:modified xsi:type="dcterms:W3CDTF">2018-05-22T06:26:05Z</dcterms:modified>
</cp:coreProperties>
</file>