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FFFF"/>
    <a:srgbClr val="99FFCC"/>
    <a:srgbClr val="66FF99"/>
    <a:srgbClr val="CCFFCC"/>
    <a:srgbClr val="FFFFCC"/>
    <a:srgbClr val="CCFFFF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tableStyles.xml" Type="http://schemas.openxmlformats.org/officeDocument/2006/relationships/tableStyles" Id="rId8"></Relationship><Relationship Target="slides/slide2.xml" Type="http://schemas.openxmlformats.org/officeDocument/2006/relationships/slide" Id="rId3"></Relationship><Relationship Target="theme/theme1.xml" Type="http://schemas.openxmlformats.org/officeDocument/2006/relationships/theme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viewProps.xml" Type="http://schemas.openxmlformats.org/officeDocument/2006/relationships/viewProps" Id="rId6"></Relationship><Relationship Target="presProps.xml" Type="http://schemas.openxmlformats.org/officeDocument/2006/relationships/presProps" Id="rId5"></Relationship><Relationship Target="notesMasters/notesMaster1.xml" Type="http://schemas.openxmlformats.org/officeDocument/2006/relationships/notesMaster" Id="rId4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theme/theme1.xml" Type="http://schemas.openxmlformats.org/officeDocument/2006/relationships/theme" Id="rId2"></Relationship><Relationship Target="../slideLayouts/slideLayout1.xml" Type="http://schemas.openxmlformats.org/officeDocument/2006/relationships/slideLayout" Id="rId1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2.jpg" Type="http://schemas.openxmlformats.org/officeDocument/2006/relationships/image" Id="rId3"></Relationship><Relationship Target="../media/image1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80513" cy="476909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「民都・大阪」フィランソロピー会議規約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5496" y="908720"/>
            <a:ext cx="9036497" cy="202901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現状・課題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名（令和元年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月現在）のメンバーで構成されており、日程調整に難航し、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出席</a:t>
            </a:r>
            <a:r>
              <a:rPr lang="ja-JP" altLang="en-US" sz="15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できない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委員が生じ</a:t>
            </a:r>
            <a:r>
              <a:rPr lang="ja-JP" altLang="en-US" sz="15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ている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5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・それにより、会議体としての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機動性・迅速性が担保されていない。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（共創分科会の設置承認が遅れた等）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・事務局によるメンバーへの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事前説明回り等が、事務局・メンバー双方の負担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となっている。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・それにより、委員参加希望者の要望に応えきれない事態が生じて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対応策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メーリングリストの積極的活用。事前説明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廻り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の廃止。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・メンバーの招集による開催だけでなく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メールによる開催も可能とする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ことで機動性・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迅速性を担保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→会議規約に明記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497" y="620688"/>
            <a:ext cx="2952328" cy="2880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点①　会議の</a:t>
            </a:r>
            <a:r>
              <a:rPr lang="ja-JP" altLang="en-US" sz="15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　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5496" y="3357803"/>
            <a:ext cx="9036497" cy="316754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現状・課題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・リーダーの自主的な運営に委ねているにも関わらず、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開催形式がリーダーによるメンバーの招集を前提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となっていたり、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煩雑な手続き（メンバーの選任、開催都度の公表）が多かったりと規定が実態と合っていない。</a:t>
            </a:r>
            <a:endParaRPr lang="en-US" altLang="ja-JP" sz="15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・細則上、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状況等の公表の対象が「開催日時や議題、出席者、議事の概要などを記載した議事要旨」となっており、多様な開催形式（ワークショップ・ツアー形式、不特定多数の参加者が集う形など）と合っていない。</a:t>
            </a:r>
            <a:endParaRPr lang="en-US" altLang="ja-JP" sz="15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・府市の</a:t>
            </a:r>
            <a:r>
              <a:rPr lang="ja-JP" altLang="en-US" sz="15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ホームページ掲載にあたっては、資料の確認などの対象者があまりにも多く、確認に時間を要する。</a:t>
            </a:r>
            <a:endParaRPr lang="en-US" altLang="ja-JP" sz="15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対応策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メンバー選任を「議長承認制」から「届出制」に変更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分科会の活動状況の府市の</a:t>
            </a:r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掲載頻度を「開催したとき（都度）」から「定期的」に変更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（四半期～半年に１回程度のイメージ）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本体会議（事務局）としての一定の関与（状況把握、支援を含む。）が必要なため、議事要旨・資料については引き続き、開催の都度リーダーから提出を求める。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・公表対象を細則上、詳細に規定せず「開催状況等」とし、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開催形式に合った公表内容とすることができるようにする。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496" y="3068961"/>
            <a:ext cx="2952328" cy="2880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5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r>
              <a:rPr lang="ja-JP" altLang="en-US" sz="15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点②　分科会の運営方法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41165" y="620688"/>
            <a:ext cx="23003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 smtClean="0"/>
              <a:t>＜規約</a:t>
            </a:r>
            <a:r>
              <a:rPr lang="zh-TW" altLang="en-US" sz="1500" dirty="0" smtClean="0"/>
              <a:t>第６条関係</a:t>
            </a:r>
            <a:r>
              <a:rPr lang="ja-JP" altLang="en-US" sz="1500" dirty="0" smtClean="0"/>
              <a:t>＞</a:t>
            </a:r>
            <a:endParaRPr kumimoji="1" lang="ja-JP" altLang="en-US" sz="15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41166" y="304840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＜規約第</a:t>
            </a:r>
            <a:r>
              <a:rPr lang="en-US" altLang="ja-JP" sz="1400" dirty="0"/>
              <a:t>7</a:t>
            </a:r>
            <a:r>
              <a:rPr lang="ja-JP" altLang="en-US" sz="1400" dirty="0"/>
              <a:t>条・分科会運営細則関係＞</a:t>
            </a:r>
            <a:endParaRPr kumimoji="1" lang="ja-JP" altLang="en-US" sz="1400" dirty="0"/>
          </a:p>
        </p:txBody>
      </p:sp>
      <p:sp>
        <p:nvSpPr>
          <p:cNvPr id="18" name="テキスト ボックス 6"/>
          <p:cNvSpPr txBox="1"/>
          <p:nvPr/>
        </p:nvSpPr>
        <p:spPr>
          <a:xfrm>
            <a:off x="7740352" y="68918"/>
            <a:ext cx="136445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4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80513" cy="476909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（参考）メーリングリスト（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）での意思形成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流れ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07503" y="764704"/>
            <a:ext cx="8923727" cy="597666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対象事項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・会議メンバーの選任、議長の選任、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・分科会の設置及び廃止並びに分科会リーダーの選任（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分科会メンバーは届出制）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・実施事業について（大会に関することを含む。）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（上記対象事項のうち、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軽易又は定例のものなど、必ずしもメンバーの招集の必要がないもの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・メンバーの発意による分科会の設置承認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・大会のチラシ・プログラム案など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議長が必要と判断（上記対象事項のうち、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軽易又は定例のものなど、必ずしもメンバーの招集の必要がないもの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　議決事項について事務局から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により議事を全メンバーに送付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→（議事についての可否の照会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１週間以上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事務局においてメールでの回答を収集（回答がないメンバーには電話連絡必須）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議決（メール回答があったメンバー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過半数）→　事務局からメンバーに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議決結果の通知（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ML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同日が開催日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88956" y="4123159"/>
            <a:ext cx="8631516" cy="2144846"/>
            <a:chOff x="188956" y="4123159"/>
            <a:chExt cx="8631516" cy="2144846"/>
          </a:xfrm>
        </p:grpSpPr>
        <p:sp>
          <p:nvSpPr>
            <p:cNvPr id="3" name="爆発 2 2"/>
            <p:cNvSpPr/>
            <p:nvPr/>
          </p:nvSpPr>
          <p:spPr>
            <a:xfrm>
              <a:off x="188956" y="4545124"/>
              <a:ext cx="1281701" cy="1332148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08041" y="4994012"/>
              <a:ext cx="679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/>
                <a:t>議題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発生</a:t>
              </a:r>
              <a:endParaRPr kumimoji="1" lang="ja-JP" altLang="en-US" sz="1400" dirty="0"/>
            </a:p>
          </p:txBody>
        </p:sp>
        <p:sp>
          <p:nvSpPr>
            <p:cNvPr id="5" name="右矢印 4"/>
            <p:cNvSpPr/>
            <p:nvPr/>
          </p:nvSpPr>
          <p:spPr>
            <a:xfrm>
              <a:off x="1557108" y="5042280"/>
              <a:ext cx="576064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170797" y="4656544"/>
              <a:ext cx="1114503" cy="11521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議長においてメール開催の必要性判断</a:t>
              </a:r>
              <a:endParaRPr kumimoji="1" lang="ja-JP" altLang="en-US" sz="1400" dirty="0"/>
            </a:p>
          </p:txBody>
        </p:sp>
        <p:sp>
          <p:nvSpPr>
            <p:cNvPr id="17" name="右矢印 16"/>
            <p:cNvSpPr/>
            <p:nvPr/>
          </p:nvSpPr>
          <p:spPr>
            <a:xfrm>
              <a:off x="3395401" y="5042280"/>
              <a:ext cx="576064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225284" y="4353992"/>
              <a:ext cx="865070" cy="9292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事務局</a:t>
              </a:r>
              <a:endParaRPr kumimoji="1" lang="en-US" altLang="ja-JP" sz="1400" dirty="0" smtClean="0"/>
            </a:p>
            <a:p>
              <a:pPr algn="ctr"/>
              <a:r>
                <a:rPr kumimoji="1" lang="ja-JP" altLang="en-US" sz="1400" dirty="0" smtClean="0"/>
                <a:t>へ指示</a:t>
              </a:r>
              <a:endParaRPr kumimoji="1" lang="ja-JP" altLang="en-US" sz="1400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024" y="4550641"/>
              <a:ext cx="504823" cy="504823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3213292" y="5103834"/>
              <a:ext cx="940282" cy="9292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議長決裁</a:t>
              </a:r>
              <a:endParaRPr kumimoji="1" lang="ja-JP" altLang="en-US" sz="1400" dirty="0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5026458" y="5026532"/>
              <a:ext cx="1211170" cy="369332"/>
            </a:xfrm>
            <a:prstGeom prst="rightArrow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原則１週間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以上の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照会期間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9396" y="5283279"/>
              <a:ext cx="929990" cy="929990"/>
            </a:xfrm>
            <a:prstGeom prst="rect">
              <a:avLst/>
            </a:prstGeom>
          </p:spPr>
        </p:pic>
        <p:sp>
          <p:nvSpPr>
            <p:cNvPr id="8" name="下矢印 7"/>
            <p:cNvSpPr/>
            <p:nvPr/>
          </p:nvSpPr>
          <p:spPr>
            <a:xfrm>
              <a:off x="4221404" y="5103834"/>
              <a:ext cx="576064" cy="1474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325088" y="4650882"/>
              <a:ext cx="771188" cy="11521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事務局</a:t>
              </a:r>
              <a:endParaRPr kumimoji="1" lang="en-US" altLang="ja-JP" sz="1200" dirty="0" smtClean="0"/>
            </a:p>
            <a:p>
              <a:pPr algn="ctr"/>
              <a:r>
                <a:rPr kumimoji="1" lang="ja-JP" altLang="en-US" sz="1200" dirty="0" smtClean="0"/>
                <a:t>において</a:t>
              </a:r>
              <a:endParaRPr kumimoji="1" lang="en-US" altLang="ja-JP" sz="1200" dirty="0" smtClean="0"/>
            </a:p>
            <a:p>
              <a:pPr algn="ctr"/>
              <a:r>
                <a:rPr lang="ja-JP" altLang="en-US" sz="1200" dirty="0" smtClean="0"/>
                <a:t>回答</a:t>
              </a:r>
              <a:endParaRPr lang="en-US" altLang="ja-JP" sz="1200" dirty="0" smtClean="0"/>
            </a:p>
            <a:p>
              <a:pPr algn="ctr"/>
              <a:r>
                <a:rPr lang="ja-JP" altLang="en-US" sz="1200" dirty="0" smtClean="0"/>
                <a:t>とりまとめ</a:t>
              </a:r>
              <a:endParaRPr kumimoji="1" lang="ja-JP" altLang="en-US" sz="1200" dirty="0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1547" y="4605377"/>
              <a:ext cx="504823" cy="504823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3919" y="5338015"/>
              <a:ext cx="929990" cy="929990"/>
            </a:xfrm>
            <a:prstGeom prst="rect">
              <a:avLst/>
            </a:prstGeom>
          </p:spPr>
        </p:pic>
        <p:sp>
          <p:nvSpPr>
            <p:cNvPr id="21" name="下矢印 20"/>
            <p:cNvSpPr/>
            <p:nvPr/>
          </p:nvSpPr>
          <p:spPr>
            <a:xfrm>
              <a:off x="7265927" y="5158570"/>
              <a:ext cx="576064" cy="1474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08977" y="4123159"/>
              <a:ext cx="1188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ML</a:t>
              </a:r>
              <a:r>
                <a:rPr kumimoji="1" lang="ja-JP" altLang="en-US" sz="1200" dirty="0" smtClean="0"/>
                <a:t>でメンバーへ</a:t>
              </a:r>
              <a:endParaRPr kumimoji="1" lang="en-US" altLang="ja-JP" sz="1200" dirty="0" smtClean="0"/>
            </a:p>
            <a:p>
              <a:pPr algn="ctr"/>
              <a:r>
                <a:rPr kumimoji="1" lang="ja-JP" altLang="en-US" sz="1200" dirty="0" smtClean="0"/>
                <a:t>議題送付</a:t>
              </a:r>
              <a:endParaRPr kumimoji="1" lang="ja-JP" altLang="en-US" sz="12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935393" y="4189217"/>
              <a:ext cx="1188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/>
                <a:t>ML</a:t>
              </a:r>
              <a:r>
                <a:rPr lang="ja-JP" altLang="en-US" sz="1200" dirty="0" smtClean="0"/>
                <a:t>でメンバーへ</a:t>
              </a:r>
              <a:endParaRPr lang="en-US" altLang="ja-JP" sz="1200" dirty="0" smtClean="0"/>
            </a:p>
            <a:p>
              <a:pPr algn="ctr"/>
              <a:r>
                <a:rPr kumimoji="1" lang="ja-JP" altLang="en-US" sz="1200" dirty="0" smtClean="0"/>
                <a:t>議決結果通知</a:t>
              </a:r>
              <a:endParaRPr kumimoji="1" lang="ja-JP" altLang="en-US" sz="1200" dirty="0"/>
            </a:p>
          </p:txBody>
        </p:sp>
        <p:sp>
          <p:nvSpPr>
            <p:cNvPr id="23" name="右矢印 22"/>
            <p:cNvSpPr/>
            <p:nvPr/>
          </p:nvSpPr>
          <p:spPr>
            <a:xfrm>
              <a:off x="8003041" y="5047939"/>
              <a:ext cx="338937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8426384" y="4642850"/>
              <a:ext cx="394088" cy="11521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/>
                <a:t>HP</a:t>
              </a:r>
            </a:p>
            <a:p>
              <a:pPr algn="ctr"/>
              <a:r>
                <a:rPr lang="ja-JP" altLang="en-US" sz="1200" dirty="0"/>
                <a:t>公表</a:t>
              </a:r>
              <a:endParaRPr kumimoji="1" lang="ja-JP" altLang="en-US" sz="1200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6156176" y="5877272"/>
            <a:ext cx="1181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メール回答があった</a:t>
            </a:r>
            <a:r>
              <a:rPr lang="ja-JP" altLang="en-US" sz="1200" dirty="0" smtClean="0"/>
              <a:t>メンバー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の</a:t>
            </a:r>
            <a:r>
              <a:rPr lang="ja-JP" altLang="en-US" sz="1200" dirty="0"/>
              <a:t>過半数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76056" y="5549031"/>
            <a:ext cx="1181759" cy="57708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/>
              <a:t>回答がない</a:t>
            </a:r>
            <a:endParaRPr lang="en-US" altLang="ja-JP" sz="1050" dirty="0" smtClean="0"/>
          </a:p>
          <a:p>
            <a:pPr algn="ctr"/>
            <a:r>
              <a:rPr lang="ja-JP" altLang="en-US" sz="1050" dirty="0" smtClean="0"/>
              <a:t>メンバーへは</a:t>
            </a:r>
            <a:endParaRPr lang="en-US" altLang="ja-JP" sz="1050" dirty="0" smtClean="0"/>
          </a:p>
          <a:p>
            <a:pPr algn="ctr"/>
            <a:r>
              <a:rPr lang="ja-JP" altLang="en-US" sz="1050" dirty="0" smtClean="0"/>
              <a:t>電話で回答依頼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5918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2019-03-25T04:33:13Z</dcterms:created>
  <dcterms:modified xsi:type="dcterms:W3CDTF">2019-05-31T07:27:47Z</dcterms:modified>
</cp:coreProperties>
</file>