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?><Relationships xmlns="http://schemas.openxmlformats.org/package/2006/relationships"><Relationship Target="ppt/presentation.xml" Type="http://schemas.openxmlformats.org/officeDocument/2006/relationships/officeDocument" Id="rId1"></Relationship><Relationship Target="docProps/core.xml" Type="http://schemas.openxmlformats.org/package/2006/relationships/metadata/core-properties" Id="rId5"></Relationship><Relationship Target="docProps/thumbnail.jpeg" Type="http://schemas.openxmlformats.org/package/2006/relationships/metadata/thumbnail" Id="rId6"></Relationship><Relationship Target="docProps/app.xml" Type="http://schemas.openxmlformats.org/officeDocument/2006/relationships/extended-properties" Id="rId7"></Relationship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76" r:id="rId2"/>
    <p:sldId id="275" r:id="rId3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00FFFF"/>
    <a:srgbClr val="99FFCC"/>
    <a:srgbClr val="66FF99"/>
    <a:srgbClr val="CCFFCC"/>
    <a:srgbClr val="FFFFCC"/>
    <a:srgbClr val="CCFFFF"/>
    <a:srgbClr val="FF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05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?><Relationships xmlns="http://schemas.openxmlformats.org/package/2006/relationships"><Relationship Target="tableStyles.xml" Type="http://schemas.openxmlformats.org/officeDocument/2006/relationships/tableStyles" Id="rId8"></Relationship><Relationship Target="slides/slide2.xml" Type="http://schemas.openxmlformats.org/officeDocument/2006/relationships/slide" Id="rId3"></Relationship><Relationship Target="theme/theme1.xml" Type="http://schemas.openxmlformats.org/officeDocument/2006/relationships/theme" Id="rId7"></Relationship><Relationship Target="slides/slide1.xml" Type="http://schemas.openxmlformats.org/officeDocument/2006/relationships/slide" Id="rId2"></Relationship><Relationship Target="slideMasters/slideMaster1.xml" Type="http://schemas.openxmlformats.org/officeDocument/2006/relationships/slideMaster" Id="rId1"></Relationship><Relationship Target="viewProps.xml" Type="http://schemas.openxmlformats.org/officeDocument/2006/relationships/viewProps" Id="rId6"></Relationship><Relationship Target="presProps.xml" Type="http://schemas.openxmlformats.org/officeDocument/2006/relationships/presProps" Id="rId5"></Relationship><Relationship Target="notesMasters/notesMaster1.xml" Type="http://schemas.openxmlformats.org/officeDocument/2006/relationships/notesMaster" Id="rId4"></Relationship></Relationships>
</file>

<file path=ppt/notesMasters/_rels/notesMaster1.xml.rels><?xml version="1.0" encoding="UTF-8" ?><Relationships xmlns="http://schemas.openxmlformats.org/package/2006/relationships"><Relationship Target="../theme/theme2.xml" Type="http://schemas.openxmlformats.org/officeDocument/2006/relationships/theme" Id="rId1"></Relationship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30286" y="0"/>
            <a:ext cx="4306737" cy="34030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34419864-4BFA-4F2C-B83B-1E8DBAABFD02}" type="datetimeFigureOut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399" y="3233447"/>
            <a:ext cx="7950543" cy="3062751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30286" y="6465808"/>
            <a:ext cx="4306737" cy="34030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D2D6ACFF-9619-4283-B0E4-42406655D5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68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?><Relationships xmlns="http://schemas.openxmlformats.org/package/2006/relationships"><Relationship Target="../slideMasters/slideMaster1.xml" Type="http://schemas.openxmlformats.org/officeDocument/2006/relationships/slideMaster" Id="rId1"></Relationship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AEE50-08C8-4FC5-926A-641120CE1F82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?><Relationships xmlns="http://schemas.openxmlformats.org/package/2006/relationships"><Relationship Target="../theme/theme1.xml" Type="http://schemas.openxmlformats.org/officeDocument/2006/relationships/theme" Id="rId2"></Relationship><Relationship Target="../slideLayouts/slideLayout1.xml" Type="http://schemas.openxmlformats.org/officeDocument/2006/relationships/slideLayout" Id="rId1"></Relationship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1588" y="0"/>
            <a:ext cx="9142412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8229600" cy="4713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A54B-0D58-4C50-839A-659CD4D16AA2}" type="datetime1">
              <a:rPr kumimoji="1" lang="ja-JP" altLang="en-US" smtClean="0"/>
              <a:t>2019/5/31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956376" y="0"/>
            <a:ext cx="1189336" cy="8417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?><Relationships xmlns="http://schemas.openxmlformats.org/package/2006/relationships"><Relationship Target="../slideLayouts/slideLayout1.xml" Type="http://schemas.openxmlformats.org/officeDocument/2006/relationships/slideLayout" Id="rId1"></Relationship></Relationships>
</file>

<file path=ppt/slides/_rels/slide2.xml.rels><?xml version="1.0" encoding="UTF-8" ?><Relationships xmlns="http://schemas.openxmlformats.org/package/2006/relationships"><Relationship Target="../media/image2.jpg" Type="http://schemas.openxmlformats.org/officeDocument/2006/relationships/image" Id="rId3"></Relationship><Relationship Target="../media/image1.png" Type="http://schemas.openxmlformats.org/officeDocument/2006/relationships/image" Id="rId2"></Relationship><Relationship Target="../slideLayouts/slideLayout1.xml" Type="http://schemas.openxmlformats.org/officeDocument/2006/relationships/slideLayout" Id="rId1"></Relationship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80513" cy="476909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「民都・大阪」フィランソロピー会議規約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につい</a:t>
            </a:r>
            <a:r>
              <a:rPr lang="ja-JP" altLang="en-US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（案）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35496" y="908720"/>
            <a:ext cx="9036497" cy="202901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現状・課題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名（令和元年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月現在）のメンバーで構成されており、日程調整に難航し、</a:t>
            </a:r>
            <a:r>
              <a:rPr lang="ja-JP" altLang="en-US" sz="15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出席</a:t>
            </a:r>
            <a:r>
              <a:rPr lang="ja-JP" altLang="en-US" sz="15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できない</a:t>
            </a:r>
            <a:r>
              <a:rPr lang="ja-JP" altLang="en-US" sz="15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委員が生じ</a:t>
            </a:r>
            <a:r>
              <a:rPr lang="ja-JP" altLang="en-US" sz="15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ている</a:t>
            </a:r>
            <a:r>
              <a:rPr lang="ja-JP" altLang="en-US" sz="15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5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・それにより、会議体としての</a:t>
            </a:r>
            <a:r>
              <a:rPr lang="ja-JP" altLang="en-US" sz="15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機動性・迅速性が担保されていない。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（共創分科会の設置承認が遅れた等）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・事務局によるメンバーへの</a:t>
            </a:r>
            <a:r>
              <a:rPr lang="ja-JP" altLang="en-US" sz="15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事前説明回り等が、事務局・メンバー双方の負担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となっている。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・それにより、委員参加希望者の要望に応えきれない事態が生じて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いる。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対応策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メーリングリストの積極的活用。事前説明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廻り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の廃止。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・メンバーの招集による開催だけでなく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メールによる開催も可能とする</a:t>
            </a:r>
            <a:r>
              <a:rPr lang="ja-JP" altLang="en-US" sz="15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ことで機動性・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迅速性を担保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→会議規約に明記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5497" y="620688"/>
            <a:ext cx="2952328" cy="28803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4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点①　会議の</a:t>
            </a:r>
            <a:r>
              <a:rPr lang="ja-JP" altLang="en-US" sz="15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運営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方法　　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5496" y="3357803"/>
            <a:ext cx="9036497" cy="3167541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現状・課題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・リーダーの自主的な運営に委ねているにも関わらず、</a:t>
            </a:r>
            <a:r>
              <a:rPr lang="ja-JP" altLang="en-US" sz="15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開催形式がリーダーによるメンバーの招集を前提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となっていたり、</a:t>
            </a:r>
            <a:r>
              <a:rPr lang="ja-JP" altLang="en-US" sz="15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煩雑な手続き（メンバーの選任、開催都度の公表）が多かったりと規定が実態と合っていない。</a:t>
            </a:r>
            <a:endParaRPr lang="en-US" altLang="ja-JP" sz="15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・細則上、</a:t>
            </a:r>
            <a:r>
              <a:rPr lang="ja-JP" altLang="en-US" sz="15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動状況等の公表の対象が「開催日時や議題、出席者、議事の概要などを記載した議事要旨」となっており、多様な開催形式（ワークショップ・ツアー形式、不特定多数の参加者が集う形など）と合っていない。</a:t>
            </a:r>
            <a:endParaRPr lang="en-US" altLang="ja-JP" sz="15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・府市の</a:t>
            </a:r>
            <a:r>
              <a:rPr lang="ja-JP" altLang="en-US" sz="15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ホームページ掲載にあたっては、資料の確認などの対象者があまりにも多く、確認に時間を要する。</a:t>
            </a:r>
            <a:endParaRPr lang="en-US" altLang="ja-JP" sz="1500" u="sng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対応策</a:t>
            </a:r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メンバー選任を「議長承認制」から「届出制」に変更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分科会の活動状況の府市の</a:t>
            </a:r>
            <a:r>
              <a:rPr lang="en-US" altLang="ja-JP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WEB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掲載頻度を「開催したとき（都度）」から「定期的」に変更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（四半期～半年に１回程度のイメージ）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本体会議（事務局）としての一定の関与（状況把握、支援を含む。）が必要なため、議事要旨・資料については引き続き、開催の都度リーダーから提出を求める。</a:t>
            </a:r>
            <a:endParaRPr lang="en-US" altLang="ja-JP" sz="1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5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・公表対象を細則上、詳細に規定せず「開催状況等」とし、</a:t>
            </a:r>
            <a:r>
              <a:rPr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開催形式に合った公表内容とすることができるようにする。</a:t>
            </a:r>
            <a:endParaRPr lang="en-US" altLang="ja-JP" sz="15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35496" y="3068961"/>
            <a:ext cx="2952328" cy="288032"/>
          </a:xfrm>
          <a:prstGeom prst="rect">
            <a:avLst/>
          </a:prstGeom>
          <a:solidFill>
            <a:schemeClr val="tx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500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改正</a:t>
            </a:r>
            <a:r>
              <a:rPr lang="ja-JP" altLang="en-US" sz="15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点②　分科会の運営方法</a:t>
            </a:r>
            <a:r>
              <a:rPr lang="ja-JP" altLang="en-US" sz="1400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endParaRPr lang="ja-JP" altLang="en-US" sz="1400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941165" y="620688"/>
            <a:ext cx="230035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500" dirty="0" smtClean="0"/>
              <a:t>＜規約</a:t>
            </a:r>
            <a:r>
              <a:rPr lang="zh-TW" altLang="en-US" sz="1500" dirty="0" smtClean="0"/>
              <a:t>第６条関係</a:t>
            </a:r>
            <a:r>
              <a:rPr lang="ja-JP" altLang="en-US" sz="1500" dirty="0" smtClean="0"/>
              <a:t>＞</a:t>
            </a:r>
            <a:endParaRPr kumimoji="1" lang="ja-JP" altLang="en-US" sz="15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941166" y="304840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＜規約第</a:t>
            </a:r>
            <a:r>
              <a:rPr lang="en-US" altLang="ja-JP" sz="1400" dirty="0"/>
              <a:t>7</a:t>
            </a:r>
            <a:r>
              <a:rPr lang="ja-JP" altLang="en-US" sz="1400" dirty="0"/>
              <a:t>条・分科会運営細則関係＞</a:t>
            </a:r>
            <a:endParaRPr kumimoji="1" lang="ja-JP" altLang="en-US" sz="1400" dirty="0"/>
          </a:p>
        </p:txBody>
      </p:sp>
      <p:sp>
        <p:nvSpPr>
          <p:cNvPr id="18" name="テキスト ボックス 6"/>
          <p:cNvSpPr txBox="1"/>
          <p:nvPr/>
        </p:nvSpPr>
        <p:spPr>
          <a:xfrm>
            <a:off x="7740352" y="68918"/>
            <a:ext cx="136445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２－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442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80513" cy="476909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（参考）メーリングリスト（</a:t>
            </a:r>
            <a:r>
              <a:rPr lang="en-US" altLang="ja-JP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ML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）での意思形成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等の</a:t>
            </a:r>
            <a:r>
              <a:rPr lang="ja-JP" altLang="en-US" b="1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流れ</a:t>
            </a:r>
            <a:endParaRPr lang="ja-JP" altLang="en-US" b="1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07503" y="764704"/>
            <a:ext cx="8923727" cy="597666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5400" cap="flat" cmpd="sng" algn="ctr">
            <a:solidFill>
              <a:schemeClr val="tx1"/>
            </a:solidFill>
            <a:prstDash val="solid"/>
          </a:ln>
          <a:effectLst/>
        </p:spPr>
        <p:txBody>
          <a:bodyPr rtlCol="0" anchor="t" anchorCtr="0"/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対象事項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・会議メンバーの選任、議長の選任、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・分科会の設置及び廃止並びに分科会リーダーの選任（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分科会メンバーは届出制）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・実施事業について（大会に関することを含む。）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（上記対象事項のうち、</a:t>
            </a:r>
            <a:r>
              <a:rPr lang="ja-JP" altLang="en-US" sz="1400" u="sng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軽易又は定例のものなど、必ずしもメンバーの招集の必要がないもの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・メンバーの発意による分科会の設置承認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・大会のチラシ・プログラム案など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議長が必要と判断（上記対象事項のうち、</a:t>
            </a:r>
            <a:r>
              <a:rPr lang="ja-JP" altLang="en-US" sz="14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軽易又は定例のものなど、必ずしもメンバーの招集の必要がないもの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→　議決事項について事務局から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ML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により議事を全メンバーに送付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→（議事についての可否の照会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4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１週間以上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→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事務局においてメールでの回答を収集（回答がないメンバーには電話連絡必須）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→　議決（メール回答があったメンバー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過半数）→　事務局からメンバーに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議決結果の通知（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ML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同日が開催日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188956" y="4123159"/>
            <a:ext cx="8631516" cy="2144846"/>
            <a:chOff x="188956" y="4123159"/>
            <a:chExt cx="8631516" cy="2144846"/>
          </a:xfrm>
        </p:grpSpPr>
        <p:sp>
          <p:nvSpPr>
            <p:cNvPr id="3" name="爆発 2 2"/>
            <p:cNvSpPr/>
            <p:nvPr/>
          </p:nvSpPr>
          <p:spPr>
            <a:xfrm>
              <a:off x="188956" y="4545124"/>
              <a:ext cx="1281701" cy="1332148"/>
            </a:xfrm>
            <a:prstGeom prst="irregularSeal2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/>
            <p:cNvSpPr txBox="1"/>
            <p:nvPr/>
          </p:nvSpPr>
          <p:spPr>
            <a:xfrm>
              <a:off x="508041" y="4994012"/>
              <a:ext cx="6795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400" dirty="0" smtClean="0"/>
                <a:t>議題</a:t>
              </a:r>
              <a:endParaRPr lang="en-US" altLang="ja-JP" sz="1400" dirty="0" smtClean="0"/>
            </a:p>
            <a:p>
              <a:r>
                <a:rPr lang="ja-JP" altLang="en-US" sz="1400" dirty="0" smtClean="0"/>
                <a:t>発生</a:t>
              </a:r>
              <a:endParaRPr kumimoji="1" lang="ja-JP" altLang="en-US" sz="1400" dirty="0"/>
            </a:p>
          </p:txBody>
        </p:sp>
        <p:sp>
          <p:nvSpPr>
            <p:cNvPr id="5" name="右矢印 4"/>
            <p:cNvSpPr/>
            <p:nvPr/>
          </p:nvSpPr>
          <p:spPr>
            <a:xfrm>
              <a:off x="1557108" y="5042280"/>
              <a:ext cx="576064" cy="3693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170797" y="4656544"/>
              <a:ext cx="1114503" cy="11521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/>
                <a:t>議長においてメール開催の必要性判断</a:t>
              </a:r>
              <a:endParaRPr kumimoji="1" lang="ja-JP" altLang="en-US" sz="1400" dirty="0"/>
            </a:p>
          </p:txBody>
        </p:sp>
        <p:sp>
          <p:nvSpPr>
            <p:cNvPr id="17" name="右矢印 16"/>
            <p:cNvSpPr/>
            <p:nvPr/>
          </p:nvSpPr>
          <p:spPr>
            <a:xfrm>
              <a:off x="3395401" y="5042280"/>
              <a:ext cx="576064" cy="3693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225284" y="4353992"/>
              <a:ext cx="865070" cy="9292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/>
                <a:t>事務局</a:t>
              </a:r>
              <a:endParaRPr kumimoji="1" lang="en-US" altLang="ja-JP" sz="1400" dirty="0" smtClean="0"/>
            </a:p>
            <a:p>
              <a:pPr algn="ctr"/>
              <a:r>
                <a:rPr kumimoji="1" lang="ja-JP" altLang="en-US" sz="1400" dirty="0" smtClean="0"/>
                <a:t>へ指示</a:t>
              </a:r>
              <a:endParaRPr kumimoji="1" lang="ja-JP" altLang="en-US" sz="1400" dirty="0"/>
            </a:p>
          </p:txBody>
        </p:sp>
        <p:pic>
          <p:nvPicPr>
            <p:cNvPr id="7" name="図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7024" y="4550641"/>
              <a:ext cx="504823" cy="504823"/>
            </a:xfrm>
            <a:prstGeom prst="rect">
              <a:avLst/>
            </a:prstGeom>
          </p:spPr>
        </p:pic>
        <p:sp>
          <p:nvSpPr>
            <p:cNvPr id="11" name="正方形/長方形 10"/>
            <p:cNvSpPr/>
            <p:nvPr/>
          </p:nvSpPr>
          <p:spPr>
            <a:xfrm>
              <a:off x="3213292" y="5103834"/>
              <a:ext cx="940282" cy="92928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/>
                <a:t>議長決裁</a:t>
              </a:r>
              <a:endParaRPr kumimoji="1" lang="ja-JP" altLang="en-US" sz="1400" dirty="0"/>
            </a:p>
          </p:txBody>
        </p:sp>
        <p:sp>
          <p:nvSpPr>
            <p:cNvPr id="12" name="右矢印 11"/>
            <p:cNvSpPr/>
            <p:nvPr/>
          </p:nvSpPr>
          <p:spPr>
            <a:xfrm>
              <a:off x="5026458" y="5026532"/>
              <a:ext cx="1211170" cy="369332"/>
            </a:xfrm>
            <a:prstGeom prst="rightArrow">
              <a:avLst/>
            </a:prstGeom>
            <a:noFill/>
            <a:ln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原則１週間</a:t>
              </a:r>
              <a:endParaRPr kumimoji="1" lang="en-US" altLang="ja-JP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以上の</a:t>
              </a:r>
              <a:endParaRPr kumimoji="1" lang="en-US" altLang="ja-JP" sz="1400" dirty="0" smtClean="0">
                <a:solidFill>
                  <a:schemeClr val="tx1"/>
                </a:solidFill>
              </a:endParaRPr>
            </a:p>
            <a:p>
              <a:pPr algn="ctr"/>
              <a:r>
                <a:rPr kumimoji="1" lang="ja-JP" altLang="en-US" sz="1400" dirty="0" smtClean="0">
                  <a:solidFill>
                    <a:schemeClr val="tx1"/>
                  </a:solidFill>
                </a:rPr>
                <a:t>照会期間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49396" y="5283279"/>
              <a:ext cx="929990" cy="929990"/>
            </a:xfrm>
            <a:prstGeom prst="rect">
              <a:avLst/>
            </a:prstGeom>
          </p:spPr>
        </p:pic>
        <p:sp>
          <p:nvSpPr>
            <p:cNvPr id="8" name="下矢印 7"/>
            <p:cNvSpPr/>
            <p:nvPr/>
          </p:nvSpPr>
          <p:spPr>
            <a:xfrm>
              <a:off x="4221404" y="5103834"/>
              <a:ext cx="576064" cy="1474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6325088" y="4650882"/>
              <a:ext cx="771188" cy="11521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200" dirty="0" smtClean="0"/>
                <a:t>事務局</a:t>
              </a:r>
              <a:endParaRPr kumimoji="1" lang="en-US" altLang="ja-JP" sz="1200" dirty="0" smtClean="0"/>
            </a:p>
            <a:p>
              <a:pPr algn="ctr"/>
              <a:r>
                <a:rPr kumimoji="1" lang="ja-JP" altLang="en-US" sz="1200" dirty="0" smtClean="0"/>
                <a:t>において</a:t>
              </a:r>
              <a:endParaRPr kumimoji="1" lang="en-US" altLang="ja-JP" sz="1200" dirty="0" smtClean="0"/>
            </a:p>
            <a:p>
              <a:pPr algn="ctr"/>
              <a:r>
                <a:rPr lang="ja-JP" altLang="en-US" sz="1200" dirty="0" smtClean="0"/>
                <a:t>回答</a:t>
              </a:r>
              <a:endParaRPr lang="en-US" altLang="ja-JP" sz="1200" dirty="0" smtClean="0"/>
            </a:p>
            <a:p>
              <a:pPr algn="ctr"/>
              <a:r>
                <a:rPr lang="ja-JP" altLang="en-US" sz="1200" dirty="0" smtClean="0"/>
                <a:t>とりまとめ</a:t>
              </a:r>
              <a:endParaRPr kumimoji="1" lang="ja-JP" altLang="en-US" sz="1200" dirty="0"/>
            </a:p>
          </p:txBody>
        </p:sp>
        <p:pic>
          <p:nvPicPr>
            <p:cNvPr id="19" name="図 1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01547" y="4605377"/>
              <a:ext cx="504823" cy="504823"/>
            </a:xfrm>
            <a:prstGeom prst="rect">
              <a:avLst/>
            </a:prstGeom>
          </p:spPr>
        </p:pic>
        <p:pic>
          <p:nvPicPr>
            <p:cNvPr id="20" name="図 1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3919" y="5338015"/>
              <a:ext cx="929990" cy="929990"/>
            </a:xfrm>
            <a:prstGeom prst="rect">
              <a:avLst/>
            </a:prstGeom>
          </p:spPr>
        </p:pic>
        <p:sp>
          <p:nvSpPr>
            <p:cNvPr id="21" name="下矢印 20"/>
            <p:cNvSpPr/>
            <p:nvPr/>
          </p:nvSpPr>
          <p:spPr>
            <a:xfrm>
              <a:off x="7265927" y="5158570"/>
              <a:ext cx="576064" cy="14742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908977" y="4123159"/>
              <a:ext cx="11885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 smtClean="0"/>
                <a:t>ML</a:t>
              </a:r>
              <a:r>
                <a:rPr kumimoji="1" lang="ja-JP" altLang="en-US" sz="1200" dirty="0" smtClean="0"/>
                <a:t>でメンバーへ</a:t>
              </a:r>
              <a:endParaRPr kumimoji="1" lang="en-US" altLang="ja-JP" sz="1200" dirty="0" smtClean="0"/>
            </a:p>
            <a:p>
              <a:pPr algn="ctr"/>
              <a:r>
                <a:rPr kumimoji="1" lang="ja-JP" altLang="en-US" sz="1200" dirty="0" smtClean="0"/>
                <a:t>議題送付</a:t>
              </a:r>
              <a:endParaRPr kumimoji="1" lang="ja-JP" altLang="en-US" sz="1200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6935393" y="4189217"/>
              <a:ext cx="11885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200" dirty="0" smtClean="0"/>
                <a:t>ML</a:t>
              </a:r>
              <a:r>
                <a:rPr lang="ja-JP" altLang="en-US" sz="1200" dirty="0" smtClean="0"/>
                <a:t>でメンバーへ</a:t>
              </a:r>
              <a:endParaRPr lang="en-US" altLang="ja-JP" sz="1200" dirty="0" smtClean="0"/>
            </a:p>
            <a:p>
              <a:pPr algn="ctr"/>
              <a:r>
                <a:rPr kumimoji="1" lang="ja-JP" altLang="en-US" sz="1200" dirty="0" smtClean="0"/>
                <a:t>議決結果通知</a:t>
              </a:r>
              <a:endParaRPr kumimoji="1" lang="ja-JP" altLang="en-US" sz="1200" dirty="0"/>
            </a:p>
          </p:txBody>
        </p:sp>
        <p:sp>
          <p:nvSpPr>
            <p:cNvPr id="23" name="右矢印 22"/>
            <p:cNvSpPr/>
            <p:nvPr/>
          </p:nvSpPr>
          <p:spPr>
            <a:xfrm>
              <a:off x="8003041" y="5047939"/>
              <a:ext cx="338937" cy="3693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8426384" y="4642850"/>
              <a:ext cx="394088" cy="115212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200" dirty="0" smtClean="0"/>
                <a:t>HP</a:t>
              </a:r>
            </a:p>
            <a:p>
              <a:pPr algn="ctr"/>
              <a:r>
                <a:rPr lang="ja-JP" altLang="en-US" sz="1200" dirty="0"/>
                <a:t>公表</a:t>
              </a:r>
              <a:endParaRPr kumimoji="1" lang="ja-JP" altLang="en-US" sz="1200" dirty="0"/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6156176" y="5877272"/>
            <a:ext cx="1181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/>
              <a:t>メール回答があった</a:t>
            </a:r>
            <a:r>
              <a:rPr lang="ja-JP" altLang="en-US" sz="1200" dirty="0" smtClean="0"/>
              <a:t>メンバー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の</a:t>
            </a:r>
            <a:r>
              <a:rPr lang="ja-JP" altLang="en-US" sz="1200" dirty="0"/>
              <a:t>過半数</a:t>
            </a:r>
            <a:endParaRPr kumimoji="1" lang="ja-JP" altLang="en-US" sz="1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076056" y="5549031"/>
            <a:ext cx="1181759" cy="577081"/>
          </a:xfrm>
          <a:prstGeom prst="rect">
            <a:avLst/>
          </a:prstGeom>
          <a:solidFill>
            <a:srgbClr val="99FF99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dirty="0" smtClean="0"/>
              <a:t>回答がない</a:t>
            </a:r>
            <a:endParaRPr lang="en-US" altLang="ja-JP" sz="1050" dirty="0" smtClean="0"/>
          </a:p>
          <a:p>
            <a:pPr algn="ctr"/>
            <a:r>
              <a:rPr lang="ja-JP" altLang="en-US" sz="1050" dirty="0" smtClean="0"/>
              <a:t>メンバーへは</a:t>
            </a:r>
            <a:endParaRPr lang="en-US" altLang="ja-JP" sz="1050" dirty="0" smtClean="0"/>
          </a:p>
          <a:p>
            <a:pPr algn="ctr"/>
            <a:r>
              <a:rPr lang="ja-JP" altLang="en-US" sz="1050" dirty="0" smtClean="0"/>
              <a:t>電話で回答依頼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59180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ＴＫ">
      <a:dk1>
        <a:sysClr val="windowText" lastClr="000000"/>
      </a:dk1>
      <a:lt1>
        <a:srgbClr val="FFFFFF"/>
      </a:lt1>
      <a:dk2>
        <a:srgbClr val="39748F"/>
      </a:dk2>
      <a:lt2>
        <a:srgbClr val="EEECE1"/>
      </a:lt2>
      <a:accent1>
        <a:srgbClr val="4F81BD"/>
      </a:accent1>
      <a:accent2>
        <a:srgbClr val="FF9933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Segoe UI"/>
        <a:ea typeface="Meiryo UI"/>
        <a:cs typeface=""/>
      </a:majorFont>
      <a:minorFont>
        <a:latin typeface="Segoe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593</Words>
  <Application>Microsoft Office PowerPoint</Application>
  <PresentationFormat>画面に合わせる (4:3)</PresentationFormat>
  <Paragraphs>62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ＭＳ Ｐゴシック</vt:lpstr>
      <vt:lpstr>ＭＳ ゴシック</vt:lpstr>
      <vt:lpstr>Arial</vt:lpstr>
      <vt:lpstr>Calibri</vt:lpstr>
      <vt:lpstr>Segoe UI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2019-03-25T04:33:13Z</dcterms:created>
  <dcterms:modified xsi:type="dcterms:W3CDTF">2019-05-31T07:27:47Z</dcterms:modified>
</cp:coreProperties>
</file>