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4" r:id="rId2"/>
    <p:sldId id="263" r:id="rId3"/>
    <p:sldId id="260" r:id="rId4"/>
    <p:sldId id="261" r:id="rId5"/>
    <p:sldId id="262"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8" autoAdjust="0"/>
    <p:restoredTop sz="94660"/>
  </p:normalViewPr>
  <p:slideViewPr>
    <p:cSldViewPr snapToGrid="0">
      <p:cViewPr varScale="1">
        <p:scale>
          <a:sx n="73" d="100"/>
          <a:sy n="73" d="100"/>
        </p:scale>
        <p:origin x="138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9A0E40-6571-4194-BF16-9223BA9A56A2}"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94E62C4-FC62-48D8-8B43-95AA913AF0C1}" type="slidenum">
              <a:rPr kumimoji="1" lang="ja-JP" altLang="en-US" smtClean="0"/>
              <a:t>‹#›</a:t>
            </a:fld>
            <a:endParaRPr kumimoji="1" lang="ja-JP" altLang="en-US"/>
          </a:p>
        </p:txBody>
      </p:sp>
    </p:spTree>
    <p:extLst>
      <p:ext uri="{BB962C8B-B14F-4D97-AF65-F5344CB8AC3E}">
        <p14:creationId xmlns:p14="http://schemas.microsoft.com/office/powerpoint/2010/main" val="11298413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pPr>
                <a:defRPr/>
              </a:pPr>
              <a:t>3</a:t>
            </a:fld>
            <a:endParaRPr lang="ja-JP" altLang="en-US"/>
          </a:p>
        </p:txBody>
      </p:sp>
    </p:spTree>
    <p:extLst>
      <p:ext uri="{BB962C8B-B14F-4D97-AF65-F5344CB8AC3E}">
        <p14:creationId xmlns:p14="http://schemas.microsoft.com/office/powerpoint/2010/main" val="3521511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324070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2390248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506411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1129569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352622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251703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245859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189574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2448808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2011865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E6531B-EECF-42B7-B05D-DD095CC5694C}"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381959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6531B-EECF-42B7-B05D-DD095CC5694C}" type="datetimeFigureOut">
              <a:rPr kumimoji="1" lang="ja-JP" altLang="en-US" smtClean="0"/>
              <a:t>2021/9/14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D9571-9FC4-427D-8F72-6624A174EEEA}" type="slidenum">
              <a:rPr kumimoji="1" lang="ja-JP" altLang="en-US" smtClean="0"/>
              <a:t>‹#›</a:t>
            </a:fld>
            <a:endParaRPr kumimoji="1" lang="ja-JP" altLang="en-US"/>
          </a:p>
        </p:txBody>
      </p:sp>
    </p:spTree>
    <p:extLst>
      <p:ext uri="{BB962C8B-B14F-4D97-AF65-F5344CB8AC3E}">
        <p14:creationId xmlns:p14="http://schemas.microsoft.com/office/powerpoint/2010/main" val="861897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8209" y="254000"/>
            <a:ext cx="8707583" cy="644724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テキスト ボックス 3"/>
          <p:cNvSpPr txBox="1"/>
          <p:nvPr/>
        </p:nvSpPr>
        <p:spPr>
          <a:xfrm>
            <a:off x="297708" y="456178"/>
            <a:ext cx="5240944" cy="440279"/>
          </a:xfrm>
          <a:prstGeom prst="rect">
            <a:avLst/>
          </a:prstGeom>
          <a:noFill/>
        </p:spPr>
        <p:txBody>
          <a:bodyPr wrap="square" rtlCol="0" anchor="ctr" anchorCtr="0">
            <a:noAutofit/>
          </a:bodyPr>
          <a:lstStyle/>
          <a:p>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本</a:t>
            </a:r>
            <a:r>
              <a:rPr lang="ja-JP" altLang="ja-JP" sz="2000" b="1" dirty="0" smtClean="0">
                <a:latin typeface="Meiryo UI" panose="020B0604030504040204" pitchFamily="50" charset="-128"/>
                <a:ea typeface="Meiryo UI" panose="020B0604030504040204" pitchFamily="50" charset="-128"/>
              </a:rPr>
              <a:t>会議</a:t>
            </a:r>
            <a:r>
              <a:rPr lang="ja-JP" altLang="ja-JP" sz="2000" b="1" dirty="0">
                <a:latin typeface="Meiryo UI" panose="020B0604030504040204" pitchFamily="50" charset="-128"/>
                <a:ea typeface="Meiryo UI" panose="020B0604030504040204" pitchFamily="50" charset="-128"/>
              </a:rPr>
              <a:t>の今後</a:t>
            </a:r>
            <a:r>
              <a:rPr lang="ja-JP" altLang="ja-JP" sz="2000" b="1" dirty="0" smtClean="0">
                <a:latin typeface="Meiryo UI" panose="020B0604030504040204" pitchFamily="50" charset="-128"/>
                <a:ea typeface="Meiryo UI" panose="020B0604030504040204" pitchFamily="50" charset="-128"/>
              </a:rPr>
              <a:t>の</a:t>
            </a:r>
            <a:r>
              <a:rPr lang="ja-JP" altLang="en-US" sz="2000" b="1" dirty="0" smtClean="0">
                <a:latin typeface="Meiryo UI" panose="020B0604030504040204" pitchFamily="50" charset="-128"/>
                <a:ea typeface="Meiryo UI" panose="020B0604030504040204" pitchFamily="50" charset="-128"/>
              </a:rPr>
              <a:t>取組みの</a:t>
            </a:r>
            <a:r>
              <a:rPr lang="ja-JP" altLang="ja-JP" sz="2000" b="1" dirty="0" smtClean="0">
                <a:latin typeface="Meiryo UI" panose="020B0604030504040204" pitchFamily="50" charset="-128"/>
                <a:ea typeface="Meiryo UI" panose="020B0604030504040204" pitchFamily="50" charset="-128"/>
              </a:rPr>
              <a:t>方向性</a:t>
            </a:r>
            <a:r>
              <a:rPr lang="ja-JP" altLang="ja-JP" sz="2000" b="1" dirty="0">
                <a:latin typeface="Meiryo UI" panose="020B0604030504040204" pitchFamily="50" charset="-128"/>
                <a:ea typeface="Meiryo UI" panose="020B0604030504040204" pitchFamily="50" charset="-128"/>
              </a:rPr>
              <a:t>について</a:t>
            </a:r>
            <a:endParaRPr lang="ja-JP" altLang="en-US" sz="20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32327" y="3124162"/>
            <a:ext cx="8304976" cy="3054569"/>
          </a:xfrm>
          <a:prstGeom prst="rect">
            <a:avLst/>
          </a:prstGeom>
          <a:solidFill>
            <a:schemeClr val="bg1"/>
          </a:solidFill>
        </p:spPr>
        <p:txBody>
          <a:bodyPr wrap="square" tIns="144000" bIns="72000" rtlCol="0">
            <a:noAutofit/>
          </a:bodyPr>
          <a:lstStyle/>
          <a:p>
            <a:pPr>
              <a:lnSpc>
                <a:spcPts val="20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フィランソロピー</a:t>
            </a:r>
            <a:r>
              <a:rPr lang="ja-JP" altLang="en-US" sz="1500" dirty="0" smtClean="0">
                <a:latin typeface="Meiryo UI" panose="020B0604030504040204" pitchFamily="50" charset="-128"/>
                <a:ea typeface="Meiryo UI" panose="020B0604030504040204" pitchFamily="50" charset="-128"/>
              </a:rPr>
              <a:t>会議</a:t>
            </a:r>
            <a:r>
              <a:rPr lang="ja-JP" altLang="en-US" sz="1500" dirty="0">
                <a:latin typeface="Meiryo UI" panose="020B0604030504040204" pitchFamily="50" charset="-128"/>
                <a:ea typeface="Meiryo UI" panose="020B0604030504040204" pitchFamily="50" charset="-128"/>
              </a:rPr>
              <a:t>と</a:t>
            </a:r>
            <a:r>
              <a:rPr lang="ja-JP" altLang="en-US" sz="1500" dirty="0" smtClean="0">
                <a:latin typeface="Meiryo UI" panose="020B0604030504040204" pitchFamily="50" charset="-128"/>
                <a:ea typeface="Meiryo UI" panose="020B0604030504040204" pitchFamily="50" charset="-128"/>
              </a:rPr>
              <a:t>して今年</a:t>
            </a:r>
            <a:r>
              <a:rPr lang="ja-JP" altLang="en-US" sz="1500" dirty="0">
                <a:latin typeface="Meiryo UI" panose="020B0604030504040204" pitchFamily="50" charset="-128"/>
                <a:ea typeface="Meiryo UI" panose="020B0604030504040204" pitchFamily="50" charset="-128"/>
              </a:rPr>
              <a:t>３月末</a:t>
            </a:r>
            <a:r>
              <a:rPr lang="ja-JP" altLang="en-US" sz="1500" dirty="0" smtClean="0">
                <a:latin typeface="Meiryo UI" panose="020B0604030504040204" pitchFamily="50" charset="-128"/>
                <a:ea typeface="Meiryo UI" panose="020B0604030504040204" pitchFamily="50" charset="-128"/>
              </a:rPr>
              <a:t>に報告書をとりまとめ</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これまでの活動を振り返るとともに、今後の</a:t>
            </a:r>
            <a:endParaRPr lang="en-US" altLang="ja-JP" sz="1500" dirty="0" smtClean="0">
              <a:latin typeface="Meiryo UI" panose="020B0604030504040204" pitchFamily="50" charset="-128"/>
              <a:ea typeface="Meiryo UI" panose="020B0604030504040204" pitchFamily="50" charset="-128"/>
            </a:endParaRPr>
          </a:p>
          <a:p>
            <a:pPr>
              <a:lnSpc>
                <a:spcPts val="2000"/>
              </a:lnSpc>
            </a:pPr>
            <a:r>
              <a:rPr lang="ja-JP" altLang="en-US" sz="1500" dirty="0" smtClean="0">
                <a:latin typeface="Meiryo UI" panose="020B0604030504040204" pitchFamily="50" charset="-128"/>
                <a:ea typeface="Meiryo UI" panose="020B0604030504040204" pitchFamily="50" charset="-128"/>
              </a:rPr>
              <a:t>　 方向性まで記載。この機に、報告書に基づく進め方について、参画メンバー間で認識を共有することが重要。</a:t>
            </a:r>
            <a:endParaRPr lang="en-US" altLang="ja-JP" sz="1500" dirty="0" smtClean="0">
              <a:latin typeface="Meiryo UI" panose="020B0604030504040204" pitchFamily="50" charset="-128"/>
              <a:ea typeface="Meiryo UI" panose="020B0604030504040204" pitchFamily="50" charset="-128"/>
            </a:endParaRPr>
          </a:p>
          <a:p>
            <a:pPr>
              <a:lnSpc>
                <a:spcPts val="2000"/>
              </a:lnSpc>
              <a:spcBef>
                <a:spcPts val="1200"/>
              </a:spcBef>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・報告書</a:t>
            </a:r>
            <a:r>
              <a:rPr lang="en-US" altLang="ja-JP" sz="1500" dirty="0" smtClean="0">
                <a:latin typeface="Meiryo UI" panose="020B0604030504040204" pitchFamily="50" charset="-128"/>
                <a:ea typeface="Meiryo UI" panose="020B0604030504040204" pitchFamily="50" charset="-128"/>
              </a:rPr>
              <a:t>P67</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今後の取組みの方向性」では、</a:t>
            </a:r>
            <a:r>
              <a:rPr lang="ja-JP" altLang="en-US" sz="1500" dirty="0" smtClean="0">
                <a:latin typeface="Meiryo UI" panose="020B0604030504040204" pitchFamily="50" charset="-128"/>
                <a:ea typeface="Meiryo UI" panose="020B0604030504040204" pitchFamily="50" charset="-128"/>
              </a:rPr>
              <a:t>将来へ</a:t>
            </a:r>
            <a:r>
              <a:rPr lang="ja-JP" altLang="en-US" sz="1500" dirty="0">
                <a:latin typeface="Meiryo UI" panose="020B0604030504040204" pitchFamily="50" charset="-128"/>
                <a:ea typeface="Meiryo UI" panose="020B0604030504040204" pitchFamily="50" charset="-128"/>
              </a:rPr>
              <a:t>向けて提言を</a:t>
            </a:r>
            <a:r>
              <a:rPr lang="ja-JP" altLang="en-US" sz="1500" dirty="0" smtClean="0">
                <a:latin typeface="Meiryo UI" panose="020B0604030504040204" pitchFamily="50" charset="-128"/>
                <a:ea typeface="Meiryo UI" panose="020B0604030504040204" pitchFamily="50" charset="-128"/>
              </a:rPr>
              <a:t>実現するプラットフォーム</a:t>
            </a:r>
            <a:r>
              <a:rPr lang="ja-JP" altLang="en-US" sz="1500" dirty="0">
                <a:latin typeface="Meiryo UI" panose="020B0604030504040204" pitchFamily="50" charset="-128"/>
                <a:ea typeface="Meiryo UI" panose="020B0604030504040204" pitchFamily="50" charset="-128"/>
              </a:rPr>
              <a:t>としての</a:t>
            </a:r>
            <a:r>
              <a:rPr lang="ja-JP" altLang="en-US" sz="1500" dirty="0" smtClean="0">
                <a:latin typeface="Meiryo UI" panose="020B0604030504040204" pitchFamily="50" charset="-128"/>
                <a:ea typeface="Meiryo UI" panose="020B0604030504040204" pitchFamily="50" charset="-128"/>
              </a:rPr>
              <a:t>役割を</a:t>
            </a:r>
            <a:endParaRPr lang="en-US" altLang="ja-JP" sz="1500" dirty="0" smtClean="0">
              <a:latin typeface="Meiryo UI" panose="020B0604030504040204" pitchFamily="50" charset="-128"/>
              <a:ea typeface="Meiryo UI" panose="020B0604030504040204" pitchFamily="50" charset="-128"/>
            </a:endParaRPr>
          </a:p>
          <a:p>
            <a:pPr>
              <a:lnSpc>
                <a:spcPts val="20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果たしていくこと、及び、非営利法人を取り巻く課題の解決に向けた取組みを引き続き推進することを記載。</a:t>
            </a:r>
            <a:endParaRPr lang="en-US" altLang="ja-JP" sz="1500" dirty="0" smtClean="0">
              <a:latin typeface="Meiryo UI" panose="020B0604030504040204" pitchFamily="50" charset="-128"/>
              <a:ea typeface="Meiryo UI" panose="020B0604030504040204" pitchFamily="50" charset="-128"/>
            </a:endParaRPr>
          </a:p>
          <a:p>
            <a:pPr>
              <a:lnSpc>
                <a:spcPts val="2000"/>
              </a:lnSpc>
              <a:spcBef>
                <a:spcPts val="1200"/>
              </a:spcBef>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・この２点について、それぞれのお立場から様々な考え方があると思われ、新たな一歩を踏み出すにあたり、</a:t>
            </a:r>
            <a:endParaRPr lang="en-US" altLang="ja-JP" sz="1500" dirty="0" smtClean="0">
              <a:latin typeface="Meiryo UI" panose="020B0604030504040204" pitchFamily="50" charset="-128"/>
              <a:ea typeface="Meiryo UI" panose="020B0604030504040204" pitchFamily="50" charset="-128"/>
            </a:endParaRPr>
          </a:p>
          <a:p>
            <a:pPr>
              <a:lnSpc>
                <a:spcPts val="20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認識を合わせるためにも、今後どのように取り組んでいくべきか、などご意見をいただきたい。</a:t>
            </a:r>
            <a:endParaRPr lang="en-US" altLang="ja-JP" sz="1500" dirty="0" smtClean="0">
              <a:latin typeface="Meiryo UI" panose="020B0604030504040204" pitchFamily="50" charset="-128"/>
              <a:ea typeface="Meiryo UI" panose="020B0604030504040204" pitchFamily="50" charset="-128"/>
            </a:endParaRPr>
          </a:p>
          <a:p>
            <a:pPr>
              <a:lnSpc>
                <a:spcPts val="2000"/>
              </a:lnSpc>
              <a:spcBef>
                <a:spcPts val="1200"/>
              </a:spcBef>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・なお、行政と</a:t>
            </a:r>
            <a:r>
              <a:rPr lang="ja-JP" altLang="en-US" sz="1500" dirty="0">
                <a:latin typeface="Meiryo UI" panose="020B0604030504040204" pitchFamily="50" charset="-128"/>
                <a:ea typeface="Meiryo UI" panose="020B0604030504040204" pitchFamily="50" charset="-128"/>
              </a:rPr>
              <a:t>して</a:t>
            </a:r>
            <a:r>
              <a:rPr lang="ja-JP" altLang="en-US" sz="1500" dirty="0" smtClean="0">
                <a:latin typeface="Meiryo UI" panose="020B0604030504040204" pitchFamily="50" charset="-128"/>
                <a:ea typeface="Meiryo UI" panose="020B0604030504040204" pitchFamily="50" charset="-128"/>
              </a:rPr>
              <a:t>推進してい</a:t>
            </a:r>
            <a:r>
              <a:rPr lang="ja-JP" altLang="en-US" sz="1500" dirty="0">
                <a:latin typeface="Meiryo UI" panose="020B0604030504040204" pitchFamily="50" charset="-128"/>
                <a:ea typeface="Meiryo UI" panose="020B0604030504040204" pitchFamily="50" charset="-128"/>
              </a:rPr>
              <a:t>る</a:t>
            </a:r>
            <a:r>
              <a:rPr lang="ja-JP" altLang="en-US" sz="1500" dirty="0" smtClean="0">
                <a:latin typeface="Meiryo UI" panose="020B0604030504040204" pitchFamily="50" charset="-128"/>
                <a:ea typeface="Meiryo UI" panose="020B0604030504040204" pitchFamily="50" charset="-128"/>
              </a:rPr>
              <a:t>副首都ビジョンは、見直しを行う時期に来ており、その中で「</a:t>
            </a:r>
            <a:r>
              <a:rPr lang="ja-JP" altLang="en-US" sz="1500" dirty="0">
                <a:latin typeface="Meiryo UI" panose="020B0604030504040204" pitchFamily="50" charset="-128"/>
                <a:ea typeface="Meiryo UI" panose="020B0604030504040204" pitchFamily="50" charset="-128"/>
              </a:rPr>
              <a:t>民都・大阪」</a:t>
            </a:r>
            <a:r>
              <a:rPr lang="ja-JP" altLang="en-US" sz="1500" dirty="0" smtClean="0">
                <a:latin typeface="Meiryo UI" panose="020B0604030504040204" pitchFamily="50" charset="-128"/>
                <a:ea typeface="Meiryo UI" panose="020B0604030504040204" pitchFamily="50" charset="-128"/>
              </a:rPr>
              <a:t>の</a:t>
            </a:r>
            <a:endParaRPr lang="en-US" altLang="ja-JP" sz="1500" dirty="0" smtClean="0">
              <a:latin typeface="Meiryo UI" panose="020B0604030504040204" pitchFamily="50" charset="-128"/>
              <a:ea typeface="Meiryo UI" panose="020B0604030504040204" pitchFamily="50" charset="-128"/>
            </a:endParaRPr>
          </a:p>
          <a:p>
            <a:pPr>
              <a:lnSpc>
                <a:spcPts val="20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取組みについても、これから検証、検討を進める</a:t>
            </a:r>
            <a:r>
              <a:rPr lang="ja-JP" altLang="en-US" sz="1500" dirty="0">
                <a:latin typeface="Meiryo UI" panose="020B0604030504040204" pitchFamily="50" charset="-128"/>
                <a:ea typeface="Meiryo UI" panose="020B0604030504040204" pitchFamily="50" charset="-128"/>
              </a:rPr>
              <a:t>予定であり</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本会議の方向性との整合性は一つの</a:t>
            </a:r>
            <a:r>
              <a:rPr lang="ja-JP" altLang="en-US" sz="1500" dirty="0" smtClean="0">
                <a:latin typeface="Meiryo UI" panose="020B0604030504040204" pitchFamily="50" charset="-128"/>
                <a:ea typeface="Meiryo UI" panose="020B0604030504040204" pitchFamily="50" charset="-128"/>
              </a:rPr>
              <a:t>ポイント</a:t>
            </a:r>
            <a:endParaRPr lang="en-US" altLang="ja-JP" sz="1500" dirty="0" smtClean="0">
              <a:latin typeface="Meiryo UI" panose="020B0604030504040204" pitchFamily="50" charset="-128"/>
              <a:ea typeface="Meiryo UI" panose="020B0604030504040204" pitchFamily="50" charset="-128"/>
            </a:endParaRPr>
          </a:p>
          <a:p>
            <a:pPr>
              <a:lnSpc>
                <a:spcPts val="20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と考えている。</a:t>
            </a:r>
            <a:endParaRPr lang="en-US" altLang="ja-JP" sz="150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32327" y="920553"/>
            <a:ext cx="8304976" cy="1997595"/>
          </a:xfrm>
          <a:prstGeom prst="rect">
            <a:avLst/>
          </a:prstGeom>
          <a:solidFill>
            <a:schemeClr val="bg1"/>
          </a:solidFill>
        </p:spPr>
        <p:txBody>
          <a:bodyPr wrap="square" rtlCol="0">
            <a:noAutofit/>
          </a:bodyPr>
          <a:lstStyle/>
          <a:p>
            <a:r>
              <a:rPr lang="en-US" altLang="ja-JP" sz="1600" b="1" dirty="0" smtClean="0">
                <a:latin typeface="BIZ UDPゴシック" panose="020B0400000000000000" pitchFamily="50" charset="-128"/>
                <a:ea typeface="BIZ UDPゴシック" panose="020B0400000000000000" pitchFamily="50" charset="-128"/>
              </a:rPr>
              <a:t>《</a:t>
            </a:r>
            <a:r>
              <a:rPr lang="ja-JP" altLang="en-US" sz="1600" b="1" dirty="0" smtClean="0">
                <a:latin typeface="BIZ UDPゴシック" panose="020B0400000000000000" pitchFamily="50" charset="-128"/>
                <a:ea typeface="BIZ UDPゴシック" panose="020B0400000000000000" pitchFamily="50" charset="-128"/>
              </a:rPr>
              <a:t>趣　旨</a:t>
            </a:r>
            <a:r>
              <a:rPr lang="en-US" altLang="ja-JP" sz="1600" b="1" dirty="0" smtClean="0">
                <a:latin typeface="BIZ UDPゴシック" panose="020B0400000000000000" pitchFamily="50" charset="-128"/>
                <a:ea typeface="BIZ UDPゴシック" panose="020B0400000000000000" pitchFamily="50" charset="-128"/>
              </a:rPr>
              <a:t>》</a:t>
            </a:r>
          </a:p>
          <a:p>
            <a:pPr>
              <a:spcBef>
                <a:spcPts val="600"/>
              </a:spcBef>
            </a:pPr>
            <a:r>
              <a:rPr lang="ja-JP" altLang="en-US" sz="1600" dirty="0" smtClean="0">
                <a:latin typeface="BIZ UDPゴシック" panose="020B0400000000000000" pitchFamily="50" charset="-128"/>
                <a:ea typeface="BIZ UDPゴシック" panose="020B0400000000000000" pitchFamily="50" charset="-128"/>
              </a:rPr>
              <a:t>◆ 今後の取組みの方向性について認識共有を図るため、まずは意見交換を行いたい。</a:t>
            </a:r>
            <a:endParaRPr lang="en-US" altLang="ja-JP" sz="1600" dirty="0">
              <a:latin typeface="BIZ UDPゴシック" panose="020B0400000000000000" pitchFamily="50" charset="-128"/>
              <a:ea typeface="BIZ UDPゴシック" panose="020B0400000000000000" pitchFamily="50" charset="-128"/>
            </a:endParaRPr>
          </a:p>
          <a:p>
            <a:pPr>
              <a:spcBef>
                <a:spcPts val="600"/>
              </a:spcBef>
            </a:pPr>
            <a:r>
              <a:rPr lang="ja-JP" altLang="en-US" sz="1500" dirty="0">
                <a:latin typeface="BIZ UDPゴシック" panose="020B0400000000000000" pitchFamily="50" charset="-128"/>
                <a:ea typeface="BIZ UDPゴシック" panose="020B0400000000000000" pitchFamily="50" charset="-128"/>
              </a:rPr>
              <a:t>　</a:t>
            </a:r>
            <a:r>
              <a:rPr lang="ja-JP" altLang="en-US" sz="1500" dirty="0" smtClean="0">
                <a:latin typeface="BIZ UDPゴシック" panose="020B0400000000000000" pitchFamily="50" charset="-128"/>
                <a:ea typeface="BIZ UDPゴシック" panose="020B0400000000000000" pitchFamily="50" charset="-128"/>
              </a:rPr>
              <a:t>○　会議</a:t>
            </a:r>
            <a:r>
              <a:rPr lang="ja-JP" altLang="en-US" sz="1500" dirty="0">
                <a:latin typeface="BIZ UDPゴシック" panose="020B0400000000000000" pitchFamily="50" charset="-128"/>
                <a:ea typeface="BIZ UDPゴシック" panose="020B0400000000000000" pitchFamily="50" charset="-128"/>
              </a:rPr>
              <a:t>のあり方について（分科会における議論の活用等）</a:t>
            </a:r>
            <a:endParaRPr lang="en-US" altLang="ja-JP" sz="1500" dirty="0">
              <a:latin typeface="BIZ UDPゴシック" panose="020B0400000000000000" pitchFamily="50" charset="-128"/>
              <a:ea typeface="BIZ UDPゴシック" panose="020B0400000000000000" pitchFamily="50" charset="-128"/>
            </a:endParaRPr>
          </a:p>
          <a:p>
            <a:pPr>
              <a:spcBef>
                <a:spcPts val="600"/>
              </a:spcBef>
            </a:pPr>
            <a:r>
              <a:rPr lang="ja-JP" altLang="en-US" sz="1500" dirty="0">
                <a:latin typeface="BIZ UDPゴシック" panose="020B0400000000000000" pitchFamily="50" charset="-128"/>
                <a:ea typeface="BIZ UDPゴシック" panose="020B0400000000000000" pitchFamily="50" charset="-128"/>
              </a:rPr>
              <a:t>　</a:t>
            </a:r>
            <a:r>
              <a:rPr lang="ja-JP" altLang="en-US" sz="1500" dirty="0" smtClean="0">
                <a:latin typeface="BIZ UDPゴシック" panose="020B0400000000000000" pitchFamily="50" charset="-128"/>
                <a:ea typeface="BIZ UDPゴシック" panose="020B0400000000000000" pitchFamily="50" charset="-128"/>
              </a:rPr>
              <a:t>○　提言</a:t>
            </a:r>
            <a:r>
              <a:rPr lang="ja-JP" altLang="en-US" sz="1500" dirty="0">
                <a:latin typeface="BIZ UDPゴシック" panose="020B0400000000000000" pitchFamily="50" charset="-128"/>
                <a:ea typeface="BIZ UDPゴシック" panose="020B0400000000000000" pitchFamily="50" charset="-128"/>
              </a:rPr>
              <a:t>内容を踏まえた具体的な方策について</a:t>
            </a:r>
          </a:p>
        </p:txBody>
      </p:sp>
      <p:sp>
        <p:nvSpPr>
          <p:cNvPr id="2" name="テキスト ボックス 1"/>
          <p:cNvSpPr txBox="1"/>
          <p:nvPr/>
        </p:nvSpPr>
        <p:spPr>
          <a:xfrm>
            <a:off x="7831217" y="394073"/>
            <a:ext cx="986212" cy="360000"/>
          </a:xfrm>
          <a:prstGeom prst="rect">
            <a:avLst/>
          </a:prstGeom>
          <a:solidFill>
            <a:schemeClr val="bg1"/>
          </a:solidFill>
        </p:spPr>
        <p:txBody>
          <a:bodyPr wrap="square" rtlCol="0" anchor="ctr" anchorCtr="1">
            <a:noAutofit/>
          </a:bodyPr>
          <a:lstStyle/>
          <a:p>
            <a:r>
              <a:rPr lang="ja-JP" altLang="en-US" sz="1600" dirty="0" smtClean="0">
                <a:latin typeface="Meiryo UI" panose="020B0604030504040204" pitchFamily="50" charset="-128"/>
                <a:ea typeface="Meiryo UI" panose="020B0604030504040204" pitchFamily="50" charset="-128"/>
              </a:rPr>
              <a:t>資料</a:t>
            </a:r>
            <a:r>
              <a:rPr lang="ja-JP" altLang="en-US" sz="1600" dirty="0">
                <a:latin typeface="Meiryo UI" panose="020B0604030504040204" pitchFamily="50" charset="-128"/>
                <a:ea typeface="Meiryo UI" panose="020B0604030504040204" pitchFamily="50" charset="-128"/>
              </a:rPr>
              <a:t>３</a:t>
            </a:r>
          </a:p>
        </p:txBody>
      </p:sp>
      <p:sp>
        <p:nvSpPr>
          <p:cNvPr id="8" name="テキスト ボックス 7"/>
          <p:cNvSpPr txBox="1"/>
          <p:nvPr/>
        </p:nvSpPr>
        <p:spPr>
          <a:xfrm>
            <a:off x="1022333" y="2253196"/>
            <a:ext cx="7099333" cy="562240"/>
          </a:xfrm>
          <a:prstGeom prst="rect">
            <a:avLst/>
          </a:prstGeom>
          <a:noFill/>
        </p:spPr>
        <p:txBody>
          <a:bodyPr wrap="square" rtlCol="0">
            <a:noAutofit/>
          </a:bodyPr>
          <a:lstStyle/>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本日</a:t>
            </a:r>
            <a:r>
              <a:rPr lang="ja-JP" altLang="en-US" sz="1400" dirty="0">
                <a:latin typeface="Meiryo UI" panose="020B0604030504040204" pitchFamily="50" charset="-128"/>
                <a:ea typeface="Meiryo UI" panose="020B0604030504040204" pitchFamily="50" charset="-128"/>
              </a:rPr>
              <a:t>何かしらの結論を求めるものではなく</a:t>
            </a:r>
            <a:r>
              <a:rPr lang="ja-JP" altLang="en-US" sz="1400" dirty="0" smtClean="0">
                <a:latin typeface="Meiryo UI" panose="020B0604030504040204" pitchFamily="50" charset="-128"/>
                <a:ea typeface="Meiryo UI" panose="020B0604030504040204" pitchFamily="50" charset="-128"/>
              </a:rPr>
              <a:t>、各メンバーの意見を踏まえて、議長</a:t>
            </a:r>
            <a:r>
              <a:rPr lang="ja-JP" altLang="en-US" sz="1400" dirty="0">
                <a:latin typeface="Meiryo UI" panose="020B0604030504040204" pitchFamily="50" charset="-128"/>
                <a:ea typeface="Meiryo UI" panose="020B0604030504040204" pitchFamily="50" charset="-128"/>
              </a:rPr>
              <a:t>とも相談のうえ</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次回</a:t>
            </a:r>
            <a:r>
              <a:rPr lang="ja-JP" altLang="en-US" sz="1400" dirty="0">
                <a:latin typeface="Meiryo UI" panose="020B0604030504040204" pitchFamily="50" charset="-128"/>
                <a:ea typeface="Meiryo UI" panose="020B0604030504040204" pitchFamily="50" charset="-128"/>
              </a:rPr>
              <a:t>以降の会議</a:t>
            </a:r>
            <a:r>
              <a:rPr lang="ja-JP" altLang="en-US" sz="1400" dirty="0" smtClean="0">
                <a:latin typeface="Meiryo UI" panose="020B0604030504040204" pitchFamily="50" charset="-128"/>
                <a:ea typeface="Meiryo UI" panose="020B0604030504040204" pitchFamily="50" charset="-128"/>
              </a:rPr>
              <a:t>で議論いただくことを想定。</a:t>
            </a:r>
            <a:endParaRPr lang="ja-JP" altLang="en-US" sz="11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634549" y="6478075"/>
            <a:ext cx="509451" cy="379925"/>
          </a:xfrm>
          <a:prstGeom prst="rect">
            <a:avLst/>
          </a:prstGeom>
          <a:noFill/>
        </p:spPr>
        <p:txBody>
          <a:bodyPr wrap="square" rtlCol="0">
            <a:spAutoFit/>
          </a:bodyPr>
          <a:lstStyle/>
          <a:p>
            <a:endParaRPr kumimoji="1" lang="ja-JP" altLang="en-US" dirty="0"/>
          </a:p>
        </p:txBody>
      </p:sp>
      <p:sp>
        <p:nvSpPr>
          <p:cNvPr id="10" name="テキスト ボックス 9"/>
          <p:cNvSpPr txBox="1"/>
          <p:nvPr/>
        </p:nvSpPr>
        <p:spPr>
          <a:xfrm>
            <a:off x="8737303" y="6547356"/>
            <a:ext cx="507703" cy="307777"/>
          </a:xfrm>
          <a:prstGeom prst="rect">
            <a:avLst/>
          </a:prstGeom>
          <a:noFill/>
        </p:spPr>
        <p:txBody>
          <a:bodyPr wrap="square" rtlCol="0">
            <a:spAutoFit/>
          </a:bodyPr>
          <a:lstStyle/>
          <a:p>
            <a:pPr algn="ctr"/>
            <a:r>
              <a:rPr kumimoji="1" lang="en-US" altLang="ja-JP" sz="1400" b="1" dirty="0" smtClean="0"/>
              <a:t>1</a:t>
            </a:r>
            <a:endParaRPr kumimoji="1" lang="ja-JP" altLang="en-US" sz="1400" b="1" dirty="0"/>
          </a:p>
        </p:txBody>
      </p:sp>
      <p:sp>
        <p:nvSpPr>
          <p:cNvPr id="11" name="テキスト ボックス 10"/>
          <p:cNvSpPr txBox="1"/>
          <p:nvPr/>
        </p:nvSpPr>
        <p:spPr>
          <a:xfrm>
            <a:off x="4911634" y="6264252"/>
            <a:ext cx="3825669" cy="360000"/>
          </a:xfrm>
          <a:prstGeom prst="rect">
            <a:avLst/>
          </a:prstGeom>
          <a:solidFill>
            <a:schemeClr val="bg1"/>
          </a:solidFill>
        </p:spPr>
        <p:txBody>
          <a:bodyPr wrap="square" rtlCol="0" anchor="ctr" anchorCtr="1">
            <a:noAutofit/>
          </a:bodyPr>
          <a:lstStyle/>
          <a:p>
            <a:r>
              <a:rPr lang="ja-JP" altLang="en-US" sz="1400" dirty="0" smtClean="0">
                <a:latin typeface="Meiryo UI" panose="020B0604030504040204" pitchFamily="50" charset="-128"/>
                <a:ea typeface="Meiryo UI" panose="020B0604030504040204" pitchFamily="50" charset="-128"/>
              </a:rPr>
              <a:t>「民都・大阪」フィランソロピー会議メンバー</a:t>
            </a:r>
            <a:r>
              <a:rPr lang="ja-JP" altLang="en-US"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川平</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008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468246"/>
            <a:ext cx="7886700" cy="1325563"/>
          </a:xfrm>
        </p:spPr>
        <p:txBody>
          <a:bodyPr>
            <a:normAutofit/>
          </a:bodyPr>
          <a:lstStyle/>
          <a:p>
            <a:pPr algn="ctr"/>
            <a:r>
              <a:rPr lang="ja-JP" altLang="en-US" sz="3600" dirty="0">
                <a:latin typeface="Meiryo UI" panose="020B0604030504040204" pitchFamily="50" charset="-128"/>
                <a:ea typeface="Meiryo UI" panose="020B0604030504040204" pitchFamily="50" charset="-128"/>
              </a:rPr>
              <a:t>次</a:t>
            </a:r>
            <a:r>
              <a:rPr lang="ja-JP" altLang="en-US" sz="3600" dirty="0" smtClean="0">
                <a:latin typeface="Meiryo UI" panose="020B0604030504040204" pitchFamily="50" charset="-128"/>
                <a:ea typeface="Meiryo UI" panose="020B0604030504040204" pitchFamily="50" charset="-128"/>
              </a:rPr>
              <a:t>頁以降、参考資料</a:t>
            </a:r>
            <a:r>
              <a:rPr lang="en-US" altLang="ja-JP" sz="3600" dirty="0" smtClean="0">
                <a:latin typeface="Meiryo UI" panose="020B0604030504040204" pitchFamily="50" charset="-128"/>
                <a:ea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rPr>
            </a:br>
            <a:r>
              <a:rPr lang="ja-JP" altLang="en-US" sz="3600" dirty="0" smtClean="0">
                <a:latin typeface="Meiryo UI" panose="020B0604030504040204" pitchFamily="50" charset="-128"/>
                <a:ea typeface="Meiryo UI" panose="020B0604030504040204" pitchFamily="50" charset="-128"/>
              </a:rPr>
              <a:t>（既存資料から抜粋）</a:t>
            </a:r>
            <a:endParaRPr kumimoji="1" lang="ja-JP" altLang="en-US"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5439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a:off x="8892480" y="1403755"/>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4" name="Rectangle 6"/>
          <p:cNvSpPr>
            <a:spLocks noChangeArrowheads="1"/>
          </p:cNvSpPr>
          <p:nvPr/>
        </p:nvSpPr>
        <p:spPr bwMode="auto">
          <a:xfrm>
            <a:off x="8892480" y="156673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114" name="正方形/長方形 113"/>
          <p:cNvSpPr/>
          <p:nvPr/>
        </p:nvSpPr>
        <p:spPr>
          <a:xfrm>
            <a:off x="91704" y="970117"/>
            <a:ext cx="8977502" cy="5400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5" name="角丸四角形 114"/>
          <p:cNvSpPr/>
          <p:nvPr/>
        </p:nvSpPr>
        <p:spPr>
          <a:xfrm>
            <a:off x="179512" y="1065648"/>
            <a:ext cx="8784000" cy="5148000"/>
          </a:xfrm>
          <a:prstGeom prst="roundRect">
            <a:avLst>
              <a:gd name="adj" fmla="val 4953"/>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a:t>
            </a: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正方形/長方形 138"/>
          <p:cNvSpPr/>
          <p:nvPr/>
        </p:nvSpPr>
        <p:spPr>
          <a:xfrm>
            <a:off x="4918937" y="4231922"/>
            <a:ext cx="3852074" cy="251517"/>
          </a:xfrm>
          <a:prstGeom prst="rect">
            <a:avLst/>
          </a:prstGeom>
          <a:ln w="9525">
            <a:noFill/>
            <a:prstDash val="sysDot"/>
          </a:ln>
        </p:spPr>
        <p:txBody>
          <a:bodyPr wrap="square" lIns="72000" tIns="36000" rIns="36000" bIns="18000" anchor="t" anchorCtr="0">
            <a:noAutofit/>
          </a:bodyPr>
          <a:lstStyle/>
          <a:p>
            <a:pPr>
              <a:defRPr/>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「民都･大阪」フィランソロピー会議を通じた好循環のイメージ</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395536" y="1427993"/>
            <a:ext cx="3096344" cy="2207873"/>
          </a:xfrm>
          <a:prstGeom prst="rect">
            <a:avLst/>
          </a:prstGeom>
          <a:ln w="3175">
            <a:noFill/>
            <a:prstDash val="sysDot"/>
          </a:ln>
        </p:spPr>
        <p:txBody>
          <a:bodyPr wrap="square" lIns="3600" tIns="3600" rIns="3600" bIns="3600" numCol="1" anchor="t" anchorCtr="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・非営利セクターの役割が世界的にも大きくなり、寄附や社会的投資等を通じて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の解決を図る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フィランソロピーが世界の潮流になりつつある。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の促進に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より第２の動脈（フィランソロピー・キャピタル）を大阪に取り込み、非営利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セクターの活性化を通じて、大阪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フィランソロピーにおける国際的な拠点都市」をめざす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まずは、公益社団・財団法人や学校法人、社会福祉法人、</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法人など多様な担い手が参画する「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フィランソロピー会議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「民都･大阪」の実現に向けた議論・検討を行う。</a:t>
            </a:r>
          </a:p>
        </p:txBody>
      </p:sp>
      <p:sp>
        <p:nvSpPr>
          <p:cNvPr id="127" name="正方形/長方形 126"/>
          <p:cNvSpPr/>
          <p:nvPr/>
        </p:nvSpPr>
        <p:spPr>
          <a:xfrm>
            <a:off x="91704" y="708546"/>
            <a:ext cx="1398033" cy="2125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取組み例</a:t>
            </a:r>
            <a:endPar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397614" y="3940390"/>
            <a:ext cx="3238282" cy="221018"/>
          </a:xfrm>
          <a:prstGeom prst="rect">
            <a:avLst/>
          </a:prstGeom>
          <a:ln w="3175">
            <a:noFill/>
            <a:prstDash val="sysDot"/>
          </a:ln>
        </p:spPr>
        <p:txBody>
          <a:bodyPr wrap="square" lIns="72000" tIns="18000" rIns="36000" bIns="18000" anchor="t" anchorCtr="0">
            <a:spAutoFit/>
          </a:bodyPr>
          <a:lstStyle/>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「民都･大阪」フィランソロピー会議の取組み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395536" y="4233416"/>
            <a:ext cx="4268191" cy="18355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○「民都･大阪」の実現に向け、多様</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が法</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人格の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縦割りや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営</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の区分を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越えて一堂</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に集い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「核と</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なる場</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」として、「民都・大阪」フィランソロピー会議をつくる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○新たな連携や協働を生み出し、フィランソロピー都市宣言等により国内</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外に発信することで、第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の動脈として資金や人材を集め、民間公益活</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動の活性化につながるソーシャルイノベーション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○新たな産業や市場、雇用を生み出すことで大阪の成長にもつなげていく</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a:grpSpLocks noChangeAspect="1"/>
          </p:cNvGrpSpPr>
          <p:nvPr/>
        </p:nvGrpSpPr>
        <p:grpSpPr>
          <a:xfrm>
            <a:off x="4738516" y="4650324"/>
            <a:ext cx="4153963" cy="1243276"/>
            <a:chOff x="8894407" y="1030463"/>
            <a:chExt cx="6263912" cy="1828356"/>
          </a:xfrm>
        </p:grpSpPr>
        <p:sp>
          <p:nvSpPr>
            <p:cNvPr id="29" name="角丸四角形 28"/>
            <p:cNvSpPr/>
            <p:nvPr/>
          </p:nvSpPr>
          <p:spPr>
            <a:xfrm>
              <a:off x="11124728" y="1062084"/>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2060"/>
                  </a:solidFill>
                  <a:latin typeface="Meiryo UI" panose="020B0604030504040204" pitchFamily="50" charset="-128"/>
                  <a:ea typeface="Meiryo UI" panose="020B0604030504040204" pitchFamily="50" charset="-128"/>
                </a:rPr>
                <a:t>①社会的課題解決に</a:t>
              </a:r>
              <a:endParaRPr lang="en-US" altLang="ja-JP" sz="800" b="1" dirty="0" smtClean="0">
                <a:solidFill>
                  <a:srgbClr val="002060"/>
                </a:solidFill>
                <a:latin typeface="Meiryo UI" panose="020B0604030504040204" pitchFamily="50" charset="-128"/>
                <a:ea typeface="Meiryo UI" panose="020B0604030504040204" pitchFamily="50" charset="-128"/>
              </a:endParaRPr>
            </a:p>
            <a:p>
              <a:pPr algn="ctr"/>
              <a:r>
                <a:rPr lang="ja-JP" altLang="en-US" sz="800" b="1" dirty="0" smtClean="0">
                  <a:solidFill>
                    <a:srgbClr val="002060"/>
                  </a:solidFill>
                  <a:latin typeface="Meiryo UI" panose="020B0604030504040204" pitchFamily="50" charset="-128"/>
                  <a:ea typeface="Meiryo UI" panose="020B0604030504040204" pitchFamily="50" charset="-128"/>
                </a:rPr>
                <a:t>向けた知恵･アイデア</a:t>
              </a:r>
              <a:endParaRPr lang="ja-JP" altLang="en-US" sz="800" b="1" dirty="0">
                <a:solidFill>
                  <a:srgbClr val="002060"/>
                </a:solidFill>
                <a:latin typeface="Meiryo UI" panose="020B0604030504040204" pitchFamily="50" charset="-128"/>
                <a:ea typeface="Meiryo UI" panose="020B0604030504040204" pitchFamily="50" charset="-128"/>
              </a:endParaRPr>
            </a:p>
          </p:txBody>
        </p:sp>
        <p:sp>
          <p:nvSpPr>
            <p:cNvPr id="30" name="角丸四角形 29"/>
            <p:cNvSpPr/>
            <p:nvPr/>
          </p:nvSpPr>
          <p:spPr>
            <a:xfrm>
              <a:off x="9180512" y="1693354"/>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2060"/>
                  </a:solidFill>
                  <a:latin typeface="Meiryo UI" panose="020B0604030504040204" pitchFamily="50" charset="-128"/>
                  <a:ea typeface="Meiryo UI" panose="020B0604030504040204" pitchFamily="50" charset="-128"/>
                </a:rPr>
                <a:t>④民間活動の活性化</a:t>
              </a:r>
              <a:endParaRPr lang="ja-JP" altLang="en-US" sz="800" b="1" dirty="0">
                <a:solidFill>
                  <a:srgbClr val="002060"/>
                </a:solidFill>
                <a:latin typeface="Meiryo UI" panose="020B0604030504040204" pitchFamily="50" charset="-128"/>
                <a:ea typeface="Meiryo UI" panose="020B0604030504040204" pitchFamily="50" charset="-128"/>
              </a:endParaRPr>
            </a:p>
          </p:txBody>
        </p:sp>
        <p:sp>
          <p:nvSpPr>
            <p:cNvPr id="31" name="角丸四角形 30"/>
            <p:cNvSpPr/>
            <p:nvPr/>
          </p:nvSpPr>
          <p:spPr>
            <a:xfrm>
              <a:off x="13068944" y="1693354"/>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2060"/>
                  </a:solidFill>
                  <a:latin typeface="Meiryo UI" panose="020B0604030504040204" pitchFamily="50" charset="-128"/>
                  <a:ea typeface="Meiryo UI" panose="020B0604030504040204" pitchFamily="50" charset="-128"/>
                </a:rPr>
                <a:t>②民都･大阪の</a:t>
              </a:r>
              <a:endParaRPr lang="en-US" altLang="ja-JP" sz="800" b="1" dirty="0" smtClean="0">
                <a:solidFill>
                  <a:srgbClr val="002060"/>
                </a:solidFill>
                <a:latin typeface="Meiryo UI" panose="020B0604030504040204" pitchFamily="50" charset="-128"/>
                <a:ea typeface="Meiryo UI" panose="020B0604030504040204" pitchFamily="50" charset="-128"/>
              </a:endParaRPr>
            </a:p>
            <a:p>
              <a:pPr algn="ctr"/>
              <a:r>
                <a:rPr lang="ja-JP" altLang="en-US" sz="800" b="1" dirty="0" smtClean="0">
                  <a:solidFill>
                    <a:srgbClr val="002060"/>
                  </a:solidFill>
                  <a:latin typeface="Meiryo UI" panose="020B0604030504040204" pitchFamily="50" charset="-128"/>
                  <a:ea typeface="Meiryo UI" panose="020B0604030504040204" pitchFamily="50" charset="-128"/>
                </a:rPr>
                <a:t>国際的な存在感向上</a:t>
              </a:r>
              <a:endParaRPr lang="ja-JP" altLang="en-US" sz="800" b="1" dirty="0">
                <a:solidFill>
                  <a:srgbClr val="002060"/>
                </a:solidFill>
                <a:latin typeface="Meiryo UI" panose="020B0604030504040204" pitchFamily="50" charset="-128"/>
                <a:ea typeface="Meiryo UI" panose="020B0604030504040204" pitchFamily="50" charset="-128"/>
              </a:endParaRPr>
            </a:p>
          </p:txBody>
        </p:sp>
        <p:sp>
          <p:nvSpPr>
            <p:cNvPr id="32" name="角丸四角形 31"/>
            <p:cNvSpPr/>
            <p:nvPr/>
          </p:nvSpPr>
          <p:spPr>
            <a:xfrm>
              <a:off x="11124728" y="235210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rgbClr val="002060"/>
                  </a:solidFill>
                  <a:latin typeface="Meiryo UI" panose="020B0604030504040204" pitchFamily="50" charset="-128"/>
                  <a:ea typeface="Meiryo UI" panose="020B0604030504040204" pitchFamily="50" charset="-128"/>
                </a:rPr>
                <a:t>③資金</a:t>
              </a:r>
              <a:r>
                <a:rPr lang="ja-JP" altLang="en-US" sz="800" b="1" dirty="0">
                  <a:solidFill>
                    <a:srgbClr val="002060"/>
                  </a:solidFill>
                  <a:latin typeface="Meiryo UI" panose="020B0604030504040204" pitchFamily="50" charset="-128"/>
                  <a:ea typeface="Meiryo UI" panose="020B0604030504040204" pitchFamily="50" charset="-128"/>
                </a:rPr>
                <a:t>や人材</a:t>
              </a:r>
              <a:r>
                <a:rPr lang="ja-JP" altLang="en-US" sz="800" b="1" dirty="0" smtClean="0">
                  <a:solidFill>
                    <a:srgbClr val="002060"/>
                  </a:solidFill>
                  <a:latin typeface="Meiryo UI" panose="020B0604030504040204" pitchFamily="50" charset="-128"/>
                  <a:ea typeface="Meiryo UI" panose="020B0604030504040204" pitchFamily="50" charset="-128"/>
                </a:rPr>
                <a:t>が</a:t>
              </a:r>
              <a:endParaRPr lang="en-US" altLang="ja-JP" sz="800" b="1" dirty="0" smtClean="0">
                <a:solidFill>
                  <a:srgbClr val="002060"/>
                </a:solidFill>
                <a:latin typeface="Meiryo UI" panose="020B0604030504040204" pitchFamily="50" charset="-128"/>
                <a:ea typeface="Meiryo UI" panose="020B0604030504040204" pitchFamily="50" charset="-128"/>
              </a:endParaRPr>
            </a:p>
            <a:p>
              <a:pPr algn="ctr"/>
              <a:r>
                <a:rPr lang="ja-JP" altLang="en-US" sz="800" b="1" dirty="0" smtClean="0">
                  <a:solidFill>
                    <a:srgbClr val="002060"/>
                  </a:solidFill>
                  <a:latin typeface="Meiryo UI" panose="020B0604030504040204" pitchFamily="50" charset="-128"/>
                  <a:ea typeface="Meiryo UI" panose="020B0604030504040204" pitchFamily="50" charset="-128"/>
                </a:rPr>
                <a:t>大阪に集まる</a:t>
              </a:r>
              <a:endParaRPr lang="ja-JP" altLang="en-US" sz="800" b="1" dirty="0">
                <a:solidFill>
                  <a:srgbClr val="002060"/>
                </a:solidFill>
                <a:latin typeface="Meiryo UI" panose="020B0604030504040204" pitchFamily="50" charset="-128"/>
                <a:ea typeface="Meiryo UI" panose="020B0604030504040204" pitchFamily="50" charset="-128"/>
              </a:endParaRPr>
            </a:p>
          </p:txBody>
        </p:sp>
        <p:sp>
          <p:nvSpPr>
            <p:cNvPr id="35" name="曲折矢印 34"/>
            <p:cNvSpPr/>
            <p:nvPr/>
          </p:nvSpPr>
          <p:spPr>
            <a:xfrm rot="5400000">
              <a:off x="13270259" y="976589"/>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eiryo UI" panose="020B0604030504040204" pitchFamily="50" charset="-128"/>
                <a:ea typeface="Meiryo UI" panose="020B0604030504040204" pitchFamily="50" charset="-128"/>
              </a:endParaRPr>
            </a:p>
          </p:txBody>
        </p:sp>
        <p:sp>
          <p:nvSpPr>
            <p:cNvPr id="36" name="曲折矢印 35"/>
            <p:cNvSpPr/>
            <p:nvPr/>
          </p:nvSpPr>
          <p:spPr>
            <a:xfrm rot="16200000">
              <a:off x="10267770" y="2006547"/>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eiryo UI" panose="020B0604030504040204" pitchFamily="50" charset="-128"/>
                <a:ea typeface="Meiryo UI" panose="020B0604030504040204" pitchFamily="50" charset="-128"/>
              </a:endParaRPr>
            </a:p>
          </p:txBody>
        </p:sp>
        <p:sp>
          <p:nvSpPr>
            <p:cNvPr id="37" name="曲折矢印 36"/>
            <p:cNvSpPr/>
            <p:nvPr/>
          </p:nvSpPr>
          <p:spPr>
            <a:xfrm rot="10800000" flipH="1" flipV="1">
              <a:off x="10068494" y="1196752"/>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eiryo UI" panose="020B0604030504040204" pitchFamily="50" charset="-128"/>
                <a:ea typeface="Meiryo UI" panose="020B0604030504040204" pitchFamily="50" charset="-128"/>
              </a:endParaRPr>
            </a:p>
          </p:txBody>
        </p:sp>
        <p:sp>
          <p:nvSpPr>
            <p:cNvPr id="38" name="曲折矢印 37"/>
            <p:cNvSpPr/>
            <p:nvPr/>
          </p:nvSpPr>
          <p:spPr>
            <a:xfrm flipH="1" flipV="1">
              <a:off x="13071462" y="2204864"/>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eiryo UI" panose="020B0604030504040204" pitchFamily="50" charset="-128"/>
                <a:ea typeface="Meiryo UI" panose="020B0604030504040204" pitchFamily="50" charset="-128"/>
              </a:endParaRPr>
            </a:p>
          </p:txBody>
        </p:sp>
        <p:sp>
          <p:nvSpPr>
            <p:cNvPr id="39" name="円/楕円 26"/>
            <p:cNvSpPr/>
            <p:nvPr/>
          </p:nvSpPr>
          <p:spPr>
            <a:xfrm>
              <a:off x="10996619" y="1693354"/>
              <a:ext cx="1984410"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p>
          </p:txBody>
        </p:sp>
        <p:sp>
          <p:nvSpPr>
            <p:cNvPr id="40" name="正方形/長方形 39"/>
            <p:cNvSpPr/>
            <p:nvPr/>
          </p:nvSpPr>
          <p:spPr>
            <a:xfrm>
              <a:off x="13717015" y="1030463"/>
              <a:ext cx="1441304" cy="309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3627004" y="2538168"/>
              <a:ext cx="1433874" cy="291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8894407" y="2538168"/>
              <a:ext cx="1456235" cy="3206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8900227" y="1030463"/>
              <a:ext cx="1371838" cy="309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9"/>
          <p:cNvGrpSpPr>
            <a:grpSpLocks noChangeAspect="1"/>
          </p:cNvGrpSpPr>
          <p:nvPr/>
        </p:nvGrpSpPr>
        <p:grpSpPr>
          <a:xfrm>
            <a:off x="3879283" y="1204333"/>
            <a:ext cx="4869181" cy="2827367"/>
            <a:chOff x="3707904" y="476672"/>
            <a:chExt cx="5084383" cy="2952328"/>
          </a:xfrm>
        </p:grpSpPr>
        <p:sp>
          <p:nvSpPr>
            <p:cNvPr id="2" name="角丸四角形 1"/>
            <p:cNvSpPr/>
            <p:nvPr/>
          </p:nvSpPr>
          <p:spPr>
            <a:xfrm>
              <a:off x="3950841" y="839600"/>
              <a:ext cx="2664296" cy="360000"/>
            </a:xfrm>
            <a:prstGeom prst="roundRect">
              <a:avLst/>
            </a:prstGeom>
            <a:solidFill>
              <a:srgbClr val="FFCC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企業・市民</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3950841" y="2855824"/>
              <a:ext cx="2664296" cy="432000"/>
            </a:xfrm>
            <a:prstGeom prst="roundRect">
              <a:avLst/>
            </a:prstGeom>
            <a:solidFill>
              <a:srgbClr val="FFCC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rPr>
                <a:t>政府でも企業でもない</a:t>
              </a:r>
              <a:endParaRPr lang="en-US" altLang="ja-JP" sz="11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サード・セクターによる社会的課題の解決</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3" name="下矢印 2"/>
            <p:cNvSpPr/>
            <p:nvPr/>
          </p:nvSpPr>
          <p:spPr>
            <a:xfrm>
              <a:off x="4400825" y="1268760"/>
              <a:ext cx="288032" cy="1512168"/>
            </a:xfrm>
            <a:prstGeom prst="down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3950841" y="1772816"/>
              <a:ext cx="1188000" cy="360000"/>
            </a:xfrm>
            <a:prstGeom prst="roundRect">
              <a:avLst/>
            </a:prstGeom>
            <a:solidFill>
              <a:srgbClr val="FFCC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政府</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48" name="下矢印 47"/>
            <p:cNvSpPr/>
            <p:nvPr/>
          </p:nvSpPr>
          <p:spPr>
            <a:xfrm>
              <a:off x="5877121" y="1268760"/>
              <a:ext cx="288032" cy="1512168"/>
            </a:xfrm>
            <a:prstGeom prst="down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5427137" y="1772816"/>
              <a:ext cx="1188000" cy="360000"/>
            </a:xfrm>
            <a:prstGeom prst="roundRect">
              <a:avLst/>
            </a:prstGeom>
            <a:solidFill>
              <a:srgbClr val="FFCC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rPr>
                <a:t>新</a:t>
              </a:r>
              <a:r>
                <a:rPr lang="ja-JP" altLang="en-US" sz="1100" b="1" dirty="0" smtClean="0">
                  <a:solidFill>
                    <a:schemeClr val="tx1"/>
                  </a:solidFill>
                  <a:latin typeface="Meiryo UI" panose="020B0604030504040204" pitchFamily="50" charset="-128"/>
                  <a:ea typeface="Meiryo UI" panose="020B0604030504040204" pitchFamily="50" charset="-128"/>
                </a:rPr>
                <a:t>たな仕組み</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950841" y="1412776"/>
              <a:ext cx="11880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eiryo UI" panose="020B0604030504040204" pitchFamily="50" charset="-128"/>
                  <a:ea typeface="Meiryo UI" panose="020B0604030504040204" pitchFamily="50" charset="-128"/>
                </a:rPr>
                <a:t>税</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5318993" y="1412776"/>
              <a:ext cx="144016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eiryo UI" panose="020B0604030504040204" pitchFamily="50" charset="-128"/>
                  <a:ea typeface="Meiryo UI" panose="020B0604030504040204" pitchFamily="50" charset="-128"/>
                </a:rPr>
                <a:t>投資（寄付・人）</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5018323" y="2276872"/>
              <a:ext cx="202886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eiryo UI" panose="020B0604030504040204" pitchFamily="50" charset="-128"/>
                  <a:ea typeface="Meiryo UI" panose="020B0604030504040204" pitchFamily="50" charset="-128"/>
                </a:rPr>
                <a:t>第２の動脈</a:t>
              </a:r>
              <a:endParaRPr kumimoji="1"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rPr>
                <a:t>（フィランソロピー・キャピタル）</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6" name="二等辺三角形 5"/>
            <p:cNvSpPr/>
            <p:nvPr/>
          </p:nvSpPr>
          <p:spPr>
            <a:xfrm rot="16200000">
              <a:off x="6198528" y="1860263"/>
              <a:ext cx="1368152" cy="18514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7047361" y="1988840"/>
              <a:ext cx="1657767" cy="648072"/>
            </a:xfrm>
            <a:prstGeom prst="roundRect">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Meiryo UI" panose="020B0604030504040204" pitchFamily="50" charset="-128"/>
                  <a:ea typeface="Meiryo UI" panose="020B0604030504040204" pitchFamily="50" charset="-128"/>
                </a:rPr>
                <a:t>新</a:t>
              </a:r>
              <a:r>
                <a:rPr lang="ja-JP" altLang="en-US" sz="1050" b="1" dirty="0" smtClean="0">
                  <a:solidFill>
                    <a:schemeClr val="tx1"/>
                  </a:solidFill>
                  <a:latin typeface="Meiryo UI" panose="020B0604030504040204" pitchFamily="50" charset="-128"/>
                  <a:ea typeface="Meiryo UI" panose="020B0604030504040204" pitchFamily="50" charset="-128"/>
                </a:rPr>
                <a:t>たなサービス</a:t>
              </a:r>
              <a:endParaRPr lang="en-US" altLang="ja-JP" sz="1050" b="1" dirty="0" smtClean="0">
                <a:solidFill>
                  <a:schemeClr val="tx1"/>
                </a:solidFill>
                <a:latin typeface="Meiryo UI" panose="020B0604030504040204" pitchFamily="50" charset="-128"/>
                <a:ea typeface="Meiryo UI" panose="020B0604030504040204" pitchFamily="50" charset="-128"/>
              </a:endParaRPr>
            </a:p>
            <a:p>
              <a:r>
                <a:rPr kumimoji="1" lang="ja-JP" altLang="en-US" sz="800" b="1" dirty="0" smtClean="0">
                  <a:solidFill>
                    <a:schemeClr val="tx1"/>
                  </a:solidFill>
                  <a:latin typeface="Meiryo UI" panose="020B0604030504040204" pitchFamily="50" charset="-128"/>
                  <a:ea typeface="Meiryo UI" panose="020B0604030504040204" pitchFamily="50" charset="-128"/>
                </a:rPr>
                <a:t>・寄付のマッチング</a:t>
              </a:r>
              <a:endParaRPr kumimoji="1"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800" b="1" dirty="0" smtClean="0">
                  <a:solidFill>
                    <a:schemeClr val="tx1"/>
                  </a:solidFill>
                  <a:latin typeface="Meiryo UI" panose="020B0604030504040204" pitchFamily="50" charset="-128"/>
                  <a:ea typeface="Meiryo UI" panose="020B0604030504040204" pitchFamily="50" charset="-128"/>
                </a:rPr>
                <a:t>・法人の評価</a:t>
              </a:r>
              <a:endParaRPr lang="en-US" altLang="ja-JP" sz="800" b="1" dirty="0" smtClean="0">
                <a:solidFill>
                  <a:schemeClr val="tx1"/>
                </a:solidFill>
                <a:latin typeface="Meiryo UI" panose="020B0604030504040204" pitchFamily="50" charset="-128"/>
                <a:ea typeface="Meiryo UI" panose="020B0604030504040204" pitchFamily="50" charset="-128"/>
              </a:endParaRPr>
            </a:p>
            <a:p>
              <a:r>
                <a:rPr kumimoji="1" lang="ja-JP" altLang="en-US" sz="800" b="1" dirty="0" smtClean="0">
                  <a:solidFill>
                    <a:schemeClr val="tx1"/>
                  </a:solidFill>
                  <a:latin typeface="Meiryo UI" panose="020B0604030504040204" pitchFamily="50" charset="-128"/>
                  <a:ea typeface="Meiryo UI" panose="020B0604030504040204" pitchFamily="50" charset="-128"/>
                </a:rPr>
                <a:t>・運営・人材育成支援　など</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57" name="角丸四角形 56"/>
            <p:cNvSpPr/>
            <p:nvPr/>
          </p:nvSpPr>
          <p:spPr>
            <a:xfrm>
              <a:off x="7047361" y="1268760"/>
              <a:ext cx="1657767" cy="648072"/>
            </a:xfrm>
            <a:prstGeom prst="roundRect">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smtClean="0">
                  <a:solidFill>
                    <a:schemeClr val="tx1"/>
                  </a:solidFill>
                  <a:latin typeface="Meiryo UI" panose="020B0604030504040204" pitchFamily="50" charset="-128"/>
                  <a:ea typeface="Meiryo UI" panose="020B0604030504040204" pitchFamily="50" charset="-128"/>
                </a:rPr>
                <a:t>新たな機関</a:t>
              </a:r>
              <a:endParaRPr lang="en-US" altLang="ja-JP" sz="1050" b="1" dirty="0" smtClean="0">
                <a:solidFill>
                  <a:schemeClr val="tx1"/>
                </a:solidFill>
                <a:latin typeface="Meiryo UI" panose="020B0604030504040204" pitchFamily="50" charset="-128"/>
                <a:ea typeface="Meiryo UI" panose="020B0604030504040204" pitchFamily="50" charset="-128"/>
              </a:endParaRPr>
            </a:p>
            <a:p>
              <a:r>
                <a:rPr kumimoji="1" lang="ja-JP" altLang="en-US" sz="800" b="1" dirty="0" smtClean="0">
                  <a:solidFill>
                    <a:schemeClr val="tx1"/>
                  </a:solidFill>
                  <a:latin typeface="Meiryo UI" panose="020B0604030504040204" pitchFamily="50" charset="-128"/>
                  <a:ea typeface="Meiryo UI" panose="020B0604030504040204" pitchFamily="50" charset="-128"/>
                </a:rPr>
                <a:t>・各主体をつなぐプラットフォーム</a:t>
              </a:r>
              <a:endParaRPr kumimoji="1"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800" b="1" dirty="0" smtClean="0">
                  <a:solidFill>
                    <a:schemeClr val="tx1"/>
                  </a:solidFill>
                  <a:latin typeface="Meiryo UI" panose="020B0604030504040204" pitchFamily="50" charset="-128"/>
                  <a:ea typeface="Meiryo UI" panose="020B0604030504040204" pitchFamily="50" charset="-128"/>
                </a:rPr>
                <a:t>・公益庁　など</a:t>
              </a:r>
              <a:endParaRPr lang="en-US" altLang="ja-JP" sz="800" b="1" dirty="0" smtClean="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7062009" y="2924944"/>
              <a:ext cx="156935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新しい産業・市場を生み出すイノベーションにもつながる</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7" name="下矢印 6"/>
            <p:cNvSpPr/>
            <p:nvPr/>
          </p:nvSpPr>
          <p:spPr>
            <a:xfrm>
              <a:off x="7659341" y="2708920"/>
              <a:ext cx="360040"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779912" y="548681"/>
              <a:ext cx="5012375" cy="2880319"/>
            </a:xfrm>
            <a:prstGeom prst="roundRect">
              <a:avLst>
                <a:gd name="adj" fmla="val 4431"/>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3878833" y="476672"/>
              <a:ext cx="1656184" cy="216000"/>
            </a:xfrm>
            <a:prstGeom prst="round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latin typeface="Meiryo UI" panose="020B0604030504040204" pitchFamily="50" charset="-128"/>
                  <a:ea typeface="Meiryo UI" panose="020B0604030504040204" pitchFamily="50" charset="-128"/>
                </a:rPr>
                <a:t>第２の動脈のイメージ</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3707904" y="2276872"/>
              <a:ext cx="16932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eiryo UI" panose="020B0604030504040204" pitchFamily="50" charset="-128"/>
                  <a:ea typeface="Meiryo UI" panose="020B0604030504040204" pitchFamily="50" charset="-128"/>
                </a:rPr>
                <a:t>第一の動脈</a:t>
              </a:r>
              <a:endParaRPr kumimoji="1"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rPr>
                <a:t>（税による分配）</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grpSp>
      <p:sp>
        <p:nvSpPr>
          <p:cNvPr id="61" name="テキスト ボックス 60"/>
          <p:cNvSpPr txBox="1"/>
          <p:nvPr/>
        </p:nvSpPr>
        <p:spPr>
          <a:xfrm>
            <a:off x="7195456" y="205073"/>
            <a:ext cx="1800000" cy="252000"/>
          </a:xfrm>
          <a:prstGeom prst="rect">
            <a:avLst/>
          </a:prstGeom>
          <a:solidFill>
            <a:schemeClr val="bg1"/>
          </a:solidFill>
          <a:ln>
            <a:solidFill>
              <a:schemeClr val="tx1"/>
            </a:solidFill>
          </a:ln>
        </p:spPr>
        <p:txBody>
          <a:bodyPr wrap="square" rtlCol="0" anchor="ctr" anchorCtr="1">
            <a:noAutofit/>
          </a:bodyPr>
          <a:lstStyle/>
          <a:p>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副首都ビジョンより抜粋</a:t>
            </a:r>
            <a:endParaRPr lang="ja-JP" altLang="en-US" sz="120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8648993" y="6550038"/>
            <a:ext cx="507703" cy="307777"/>
          </a:xfrm>
          <a:prstGeom prst="rect">
            <a:avLst/>
          </a:prstGeom>
          <a:noFill/>
        </p:spPr>
        <p:txBody>
          <a:bodyPr wrap="square" rtlCol="0">
            <a:spAutoFit/>
          </a:bodyPr>
          <a:lstStyle/>
          <a:p>
            <a:pPr algn="ctr"/>
            <a:r>
              <a:rPr kumimoji="1" lang="en-US" altLang="ja-JP" sz="1400" b="1" dirty="0"/>
              <a:t>3</a:t>
            </a:r>
            <a:endParaRPr kumimoji="1" lang="ja-JP" altLang="en-US" sz="1400" b="1" dirty="0"/>
          </a:p>
        </p:txBody>
      </p:sp>
    </p:spTree>
    <p:extLst>
      <p:ext uri="{BB962C8B-B14F-4D97-AF65-F5344CB8AC3E}">
        <p14:creationId xmlns:p14="http://schemas.microsoft.com/office/powerpoint/2010/main" val="2216678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139247" y="918013"/>
            <a:ext cx="8835742" cy="1683806"/>
          </a:xfrm>
          <a:prstGeom prst="rect">
            <a:avLst/>
          </a:prstGeom>
          <a:solidFill>
            <a:schemeClr val="accent5">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61" name="正方形/長方形 60"/>
          <p:cNvSpPr/>
          <p:nvPr/>
        </p:nvSpPr>
        <p:spPr>
          <a:xfrm>
            <a:off x="139246" y="4509120"/>
            <a:ext cx="8804840" cy="2021854"/>
          </a:xfrm>
          <a:prstGeom prst="rect">
            <a:avLst/>
          </a:prstGeom>
          <a:solidFill>
            <a:schemeClr val="accent5">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7" name="正方形/長方形 16"/>
          <p:cNvSpPr/>
          <p:nvPr/>
        </p:nvSpPr>
        <p:spPr>
          <a:xfrm>
            <a:off x="0" y="-1588"/>
            <a:ext cx="9144000"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「民都・大阪」フィランソロピー会議の構成等</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41618" y="4109010"/>
            <a:ext cx="734177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原則</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47316" y="4005064"/>
            <a:ext cx="9019604" cy="2629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2" name="正方形/長方形 111"/>
          <p:cNvSpPr/>
          <p:nvPr/>
        </p:nvSpPr>
        <p:spPr>
          <a:xfrm>
            <a:off x="35496" y="476672"/>
            <a:ext cx="9015972" cy="3329792"/>
          </a:xfrm>
          <a:prstGeom prst="rect">
            <a:avLst/>
          </a:prstGeom>
          <a:noFill/>
          <a:ln>
            <a:solidFill>
              <a:schemeClr val="tx2"/>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14" name="テキスト ボックス 113"/>
          <p:cNvSpPr txBox="1"/>
          <p:nvPr/>
        </p:nvSpPr>
        <p:spPr>
          <a:xfrm>
            <a:off x="203125" y="980728"/>
            <a:ext cx="8740961" cy="14773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官民が協力</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して設置する民間</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組織（大阪方式</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○サード</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・セクター及び社会的企業のトップ層、有識者、府及び市</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幹部で構成</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名程度の規模とし、</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議長を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置く）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○包摂的</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組織として分科会を設け、会議としての開放性を担保</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○まずは会議としてスタートし、将来は民間組織による運営を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目指す（当面、副首都推進局が事務局を担う）</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47316" y="2675549"/>
            <a:ext cx="8896770" cy="138499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議論・検討する事項</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＊「民都・大阪」の実現に向けた都市政策や、大阪の民（サード・セクター）はどうあるべきか、新たな連携・協働を</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生み出すためには何が必要か等に関する議論・検討</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＊「民都・大阪」に向けた取組みを民主導で持続可能なものとしていくための仕組みや体制はどうあるべきか等を検討　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41618" y="548680"/>
            <a:ext cx="8802468"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■会議の構成等</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323528" y="4587484"/>
            <a:ext cx="7673113" cy="186512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１．中長期的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に東京一極集中を打破することを目的とするものである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」を目指すもの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３．民と官の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新しい協力から生まれるものである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４．基礎自治体等の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政策を阻害するものではない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５．縦割り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の施策を面（地域）として捉えなおし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までにない連携や協働を生み出すことを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目指すものであること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837281" y="26909"/>
            <a:ext cx="2916000" cy="396000"/>
          </a:xfrm>
          <a:prstGeom prst="rect">
            <a:avLst/>
          </a:prstGeom>
          <a:solidFill>
            <a:schemeClr val="bg1"/>
          </a:solidFill>
          <a:ln>
            <a:solidFill>
              <a:schemeClr val="tx1"/>
            </a:solidFill>
          </a:ln>
        </p:spPr>
        <p:txBody>
          <a:bodyPr wrap="square" lIns="36000" rIns="36000" rtlCol="0" anchor="ctr" anchorCtr="1">
            <a:noAutofit/>
          </a:bodyPr>
          <a:lstStyle/>
          <a:p>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rPr>
              <a:t>回フィランソロピー会議資料より抜粋</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（「民都・大阪」フィランソロピー会議準備会資料）</a:t>
            </a:r>
            <a:endParaRPr lang="ja-JP" altLang="en-US" sz="11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8651045" y="6575649"/>
            <a:ext cx="507703" cy="307777"/>
          </a:xfrm>
          <a:prstGeom prst="rect">
            <a:avLst/>
          </a:prstGeom>
          <a:noFill/>
        </p:spPr>
        <p:txBody>
          <a:bodyPr wrap="square" rtlCol="0">
            <a:spAutoFit/>
          </a:bodyPr>
          <a:lstStyle/>
          <a:p>
            <a:pPr algn="ctr"/>
            <a:r>
              <a:rPr kumimoji="1" lang="en-US" altLang="ja-JP" sz="1400" b="1" dirty="0"/>
              <a:t>4</a:t>
            </a:r>
            <a:endParaRPr kumimoji="1" lang="ja-JP" altLang="en-US" sz="1400" b="1" dirty="0"/>
          </a:p>
        </p:txBody>
      </p:sp>
    </p:spTree>
    <p:extLst>
      <p:ext uri="{BB962C8B-B14F-4D97-AF65-F5344CB8AC3E}">
        <p14:creationId xmlns:p14="http://schemas.microsoft.com/office/powerpoint/2010/main" val="1061027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1588"/>
            <a:ext cx="9144000"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「民都・大阪」フィランソロピー会議等の検討イメージ</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2627784" y="2088681"/>
            <a:ext cx="4017285" cy="338844"/>
            <a:chOff x="3527884" y="3861048"/>
            <a:chExt cx="2088232" cy="436810"/>
          </a:xfrm>
        </p:grpSpPr>
        <p:sp>
          <p:nvSpPr>
            <p:cNvPr id="49" name="二等辺三角形 48"/>
            <p:cNvSpPr/>
            <p:nvPr/>
          </p:nvSpPr>
          <p:spPr>
            <a:xfrm flipV="1">
              <a:off x="3527884" y="3861048"/>
              <a:ext cx="2088232" cy="43681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テキスト ボックス 51"/>
            <p:cNvSpPr txBox="1"/>
            <p:nvPr/>
          </p:nvSpPr>
          <p:spPr>
            <a:xfrm>
              <a:off x="4098524" y="3863023"/>
              <a:ext cx="936104" cy="369333"/>
            </a:xfrm>
            <a:prstGeom prst="rect">
              <a:avLst/>
            </a:prstGeom>
            <a:noFill/>
          </p:spPr>
          <p:txBody>
            <a:bodyPr wrap="square" rtlCol="0">
              <a:spAutoFit/>
            </a:bodyPr>
            <a:lstStyle/>
            <a:p>
              <a:pPr algn="ctr"/>
              <a:r>
                <a:rPr kumimoji="1" lang="ja-JP" altLang="en-US" b="1"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b="1" dirty="0">
                <a:solidFill>
                  <a:srgbClr val="7030A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3" name="テキスト ボックス 132"/>
          <p:cNvSpPr txBox="1"/>
          <p:nvPr/>
        </p:nvSpPr>
        <p:spPr>
          <a:xfrm>
            <a:off x="232225" y="490760"/>
            <a:ext cx="8732263" cy="2147243"/>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p:cNvSpPr txBox="1"/>
          <p:nvPr/>
        </p:nvSpPr>
        <p:spPr>
          <a:xfrm>
            <a:off x="6804248" y="477472"/>
            <a:ext cx="2160000" cy="340833"/>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議論・決定の場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355310" y="882594"/>
            <a:ext cx="8460000" cy="1656000"/>
          </a:xfrm>
          <a:prstGeom prst="rect">
            <a:avLst/>
          </a:prstGeom>
          <a:solidFill>
            <a:schemeClr val="accent5">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nSpc>
                <a:spcPct val="1200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協力による民間組織。サード・セクターのトップ層等で構成（必要に応じ、分科会リーダーも参加）</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・「民都・大阪」の実現に向けた都市政策や、大阪の民（サード・セクター）はどうあるべきか、新たな連携・協働を</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生み出すためには何が必要か等の議論・</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分科会に関すること（</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リーダーの選任、成果の共有・具体化など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「民都・大阪」フィランソロピー大会に関する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・事務局は、当面、副首都推進局が担う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テキスト ボックス 134"/>
          <p:cNvSpPr txBox="1"/>
          <p:nvPr/>
        </p:nvSpPr>
        <p:spPr>
          <a:xfrm>
            <a:off x="224817" y="2852504"/>
            <a:ext cx="8741761" cy="1908000"/>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■分科会</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5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6804248" y="2862998"/>
            <a:ext cx="216000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個別テーマの検討</a:t>
            </a:r>
          </a:p>
        </p:txBody>
      </p:sp>
      <p:sp>
        <p:nvSpPr>
          <p:cNvPr id="37" name="正方形/長方形 36"/>
          <p:cNvSpPr/>
          <p:nvPr/>
        </p:nvSpPr>
        <p:spPr>
          <a:xfrm>
            <a:off x="359092" y="3247408"/>
            <a:ext cx="8402320" cy="1404000"/>
          </a:xfrm>
          <a:prstGeom prst="rect">
            <a:avLst/>
          </a:prstGeom>
          <a:solidFill>
            <a:schemeClr val="accent5">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2" name="テキスト ボックス 131"/>
          <p:cNvSpPr txBox="1"/>
          <p:nvPr/>
        </p:nvSpPr>
        <p:spPr>
          <a:xfrm>
            <a:off x="400295" y="3297277"/>
            <a:ext cx="8361115" cy="116955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大阪で活躍する多様な主体に共通する課題の解決につながる新たな仕組みづくりなどの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・社会的課題の解決につながる従来とは異なる新たな手法や、複数の社会的課題の解決につながる新たな連携</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について検討</a:t>
            </a:r>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・まず、「資金」・「人材」・「情報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」の分科会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設置。　原則として、各リーダーが自主的に運営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220132" y="4956934"/>
            <a:ext cx="8744356" cy="1633122"/>
            <a:chOff x="-3650044" y="4015766"/>
            <a:chExt cx="8744356" cy="1633122"/>
          </a:xfrm>
        </p:grpSpPr>
        <p:sp>
          <p:nvSpPr>
            <p:cNvPr id="137" name="テキスト ボックス 136"/>
            <p:cNvSpPr txBox="1"/>
            <p:nvPr/>
          </p:nvSpPr>
          <p:spPr>
            <a:xfrm>
              <a:off x="-3650044" y="4017672"/>
              <a:ext cx="8744356" cy="1631216"/>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仮称</a:t>
              </a:r>
              <a:r>
                <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大阪フィランソロピー大会</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テキスト ボックス 137"/>
            <p:cNvSpPr txBox="1"/>
            <p:nvPr/>
          </p:nvSpPr>
          <p:spPr>
            <a:xfrm>
              <a:off x="2934072" y="4015766"/>
              <a:ext cx="216024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イベント（情報発信の場）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正方形/長方形 139"/>
            <p:cNvSpPr/>
            <p:nvPr/>
          </p:nvSpPr>
          <p:spPr>
            <a:xfrm>
              <a:off x="-3479026" y="4484229"/>
              <a:ext cx="8402320" cy="1033003"/>
            </a:xfrm>
            <a:prstGeom prst="rect">
              <a:avLst/>
            </a:prstGeom>
            <a:solidFill>
              <a:schemeClr val="accent5">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9" name="テキスト ボックス 138"/>
            <p:cNvSpPr txBox="1"/>
            <p:nvPr/>
          </p:nvSpPr>
          <p:spPr>
            <a:xfrm>
              <a:off x="-3452111" y="4541389"/>
              <a:ext cx="7808088" cy="95410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・「民都・大阪」フィランソロピー会議や分科会の取組み等の発表・意見交換、情報発信の場</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大阪フィランソロピー都市</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a:t>
              </a:r>
              <a:endParaRPr lang="en-US" altLang="ja-JP" sz="1400" dirty="0">
                <a:solidFill>
                  <a:prstClr val="black"/>
                </a:solidFill>
                <a:latin typeface="+mn-ea"/>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講演やパネルディスカッション、フィランソロピー促進に係る先進事例の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紹介など</a:t>
              </a:r>
              <a:endParaRPr lang="en-US" altLang="ja-JP" sz="1400" dirty="0">
                <a:solidFill>
                  <a:prstClr val="black"/>
                </a:solidFill>
                <a:latin typeface="+mn-ea"/>
                <a:cs typeface="Meiryo UI" panose="020B0604030504040204" pitchFamily="50" charset="-128"/>
              </a:endParaRPr>
            </a:p>
          </p:txBody>
        </p:sp>
      </p:grpSp>
      <p:sp>
        <p:nvSpPr>
          <p:cNvPr id="23" name="テキスト ボックス 22"/>
          <p:cNvSpPr txBox="1"/>
          <p:nvPr/>
        </p:nvSpPr>
        <p:spPr>
          <a:xfrm>
            <a:off x="6019800" y="52672"/>
            <a:ext cx="3081556" cy="396000"/>
          </a:xfrm>
          <a:prstGeom prst="rect">
            <a:avLst/>
          </a:prstGeom>
          <a:solidFill>
            <a:schemeClr val="bg1"/>
          </a:solidFill>
          <a:ln>
            <a:solidFill>
              <a:schemeClr val="tx1"/>
            </a:solidFill>
          </a:ln>
        </p:spPr>
        <p:txBody>
          <a:bodyPr wrap="square" lIns="36000" rIns="36000" rtlCol="0" anchor="ctr" anchorCtr="1">
            <a:noAutofit/>
          </a:bodyPr>
          <a:lstStyle/>
          <a:p>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rPr>
              <a:t>回フィランソロピー会議資料より抜粋</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（「民都・大阪」フィランソロピー会議準備会資料）</a:t>
            </a:r>
            <a:endParaRPr lang="ja-JP" altLang="en-US" sz="11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5108770" y="4393635"/>
            <a:ext cx="3672000" cy="265861"/>
          </a:xfrm>
          <a:prstGeom prst="rect">
            <a:avLst/>
          </a:prstGeom>
          <a:noFill/>
          <a:ln>
            <a:noFill/>
          </a:ln>
        </p:spPr>
        <p:txBody>
          <a:bodyPr wrap="square" lIns="36000" rIns="36000" rtlCol="0" anchor="ctr" anchorCtr="1">
            <a:no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現在は、共創分科会、文化・芸術分科会も含めた５分科会</a:t>
            </a:r>
            <a:endParaRPr lang="ja-JP" altLang="en-US" sz="11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8639425" y="6563286"/>
            <a:ext cx="507703" cy="307777"/>
          </a:xfrm>
          <a:prstGeom prst="rect">
            <a:avLst/>
          </a:prstGeom>
          <a:noFill/>
        </p:spPr>
        <p:txBody>
          <a:bodyPr wrap="square" rtlCol="0">
            <a:spAutoFit/>
          </a:bodyPr>
          <a:lstStyle/>
          <a:p>
            <a:pPr algn="ctr"/>
            <a:r>
              <a:rPr kumimoji="1" lang="en-US" altLang="ja-JP" sz="1400" b="1" dirty="0"/>
              <a:t>5</a:t>
            </a:r>
            <a:endParaRPr kumimoji="1" lang="ja-JP" altLang="en-US" sz="1400" b="1" dirty="0"/>
          </a:p>
        </p:txBody>
      </p:sp>
    </p:spTree>
    <p:extLst>
      <p:ext uri="{BB962C8B-B14F-4D97-AF65-F5344CB8AC3E}">
        <p14:creationId xmlns:p14="http://schemas.microsoft.com/office/powerpoint/2010/main" val="4271328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1482</Words>
  <Application>Microsoft Office PowerPoint</Application>
  <PresentationFormat>画面に合わせる (4:3)</PresentationFormat>
  <Paragraphs>157</Paragraphs>
  <Slides>5</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BIZ UDPゴシック</vt:lpstr>
      <vt:lpstr>Meiryo UI</vt:lpstr>
      <vt:lpstr>ＭＳ Ｐゴシック</vt:lpstr>
      <vt:lpstr>游ゴシック</vt:lpstr>
      <vt:lpstr>游ゴシック Light</vt:lpstr>
      <vt:lpstr>Arial</vt:lpstr>
      <vt:lpstr>Calibri</vt:lpstr>
      <vt:lpstr>Calibri Light</vt:lpstr>
      <vt:lpstr>Century</vt:lpstr>
      <vt:lpstr>Office テーマ</vt:lpstr>
      <vt:lpstr>PowerPoint プレゼンテーション</vt:lpstr>
      <vt:lpstr>次頁以降、参考資料 （既存資料から抜粋）</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岸良　将史</dc:creator>
  <cp:lastModifiedBy>岸良　将史</cp:lastModifiedBy>
  <cp:revision>5</cp:revision>
  <dcterms:modified xsi:type="dcterms:W3CDTF">2021-09-14T05:26:36Z</dcterms:modified>
</cp:coreProperties>
</file>