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1" r:id="rId2"/>
    <p:sldId id="272" r:id="rId3"/>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00FFFF"/>
    <a:srgbClr val="99FFCC"/>
    <a:srgbClr val="66FF99"/>
    <a:srgbClr val="CCFFCC"/>
    <a:srgbClr val="FFFFCC"/>
    <a:srgbClr val="99FF99"/>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34030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33" tIns="45716" rIns="91433" bIns="45716" rtlCol="0"/>
          <a:lstStyle>
            <a:lvl1pPr algn="r">
              <a:defRPr sz="1200"/>
            </a:lvl1pPr>
          </a:lstStyle>
          <a:p>
            <a:fld id="{34419864-4BFA-4F2C-B83B-1E8DBAABFD02}" type="datetimeFigureOut">
              <a:rPr kumimoji="1" lang="ja-JP" altLang="en-US" smtClean="0"/>
              <a:t>2018/6/8</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994399" y="3233447"/>
            <a:ext cx="7950543" cy="3062751"/>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808"/>
            <a:ext cx="4306737" cy="34030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08"/>
            <a:ext cx="4306737" cy="340305"/>
          </a:xfrm>
          <a:prstGeom prst="rect">
            <a:avLst/>
          </a:prstGeom>
        </p:spPr>
        <p:txBody>
          <a:bodyPr vert="horz" lIns="91433" tIns="45716" rIns="91433" bIns="45716" rtlCol="0" anchor="b"/>
          <a:lstStyle>
            <a:lvl1pPr algn="r">
              <a:defRPr sz="1200"/>
            </a:lvl1pPr>
          </a:lstStyle>
          <a:p>
            <a:fld id="{D2D6ACFF-9619-4283-B0E4-42406655D5FB}" type="slidenum">
              <a:rPr kumimoji="1" lang="ja-JP" altLang="en-US" smtClean="0"/>
              <a:t>‹#›</a:t>
            </a:fld>
            <a:endParaRPr kumimoji="1" lang="ja-JP" altLang="en-US"/>
          </a:p>
        </p:txBody>
      </p:sp>
    </p:spTree>
    <p:extLst>
      <p:ext uri="{BB962C8B-B14F-4D97-AF65-F5344CB8AC3E}">
        <p14:creationId xmlns:p14="http://schemas.microsoft.com/office/powerpoint/2010/main" val="4293368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33AEE50-08C8-4FC5-926A-641120CE1F82}" type="datetime1">
              <a:rPr kumimoji="1" lang="ja-JP" altLang="en-US" smtClean="0"/>
              <a:t>2018/6/8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88" y="0"/>
            <a:ext cx="9142412" cy="836712"/>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412776"/>
            <a:ext cx="8229600" cy="4713389"/>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EA54B-0D58-4C50-839A-659CD4D16AA2}" type="datetime1">
              <a:rPr kumimoji="1" lang="ja-JP" altLang="en-US" smtClean="0"/>
              <a:t>2018/6/8</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956376" y="0"/>
            <a:ext cx="1189336" cy="841797"/>
          </a:xfrm>
          <a:prstGeom prst="rect">
            <a:avLst/>
          </a:prstGeom>
        </p:spPr>
        <p:txBody>
          <a:bodyPr vert="horz" lIns="91440" tIns="45720" rIns="91440" bIns="45720" rtlCol="0" anchor="ctr"/>
          <a:lstStyle>
            <a:lvl1pPr algn="r">
              <a:defRPr sz="1800">
                <a:solidFill>
                  <a:schemeClr val="tx1"/>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大会</a:t>
            </a:r>
            <a:r>
              <a:rPr lang="en-US" altLang="ja-JP"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OSAKA2018</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1"/>
          <p:cNvSpPr txBox="1">
            <a:spLocks/>
          </p:cNvSpPr>
          <p:nvPr/>
        </p:nvSpPr>
        <p:spPr bwMode="auto">
          <a:xfrm>
            <a:off x="9191268" y="5949280"/>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1</a:t>
            </a:r>
            <a:endParaRPr lang="ja-JP" altLang="en-US" sz="1200" dirty="0">
              <a:solidFill>
                <a:prstClr val="black"/>
              </a:solidFill>
            </a:endParaRPr>
          </a:p>
        </p:txBody>
      </p:sp>
      <p:sp>
        <p:nvSpPr>
          <p:cNvPr id="6" name="正方形/長方形 5"/>
          <p:cNvSpPr/>
          <p:nvPr/>
        </p:nvSpPr>
        <p:spPr>
          <a:xfrm>
            <a:off x="8011701" y="48283"/>
            <a:ext cx="971600" cy="428389"/>
          </a:xfrm>
          <a:prstGeom prst="rect">
            <a:avLst/>
          </a:prstGeom>
          <a:solidFill>
            <a:schemeClr val="bg1"/>
          </a:solidFill>
          <a:ln w="12700" cap="flat" cmpd="sng" algn="ctr">
            <a:solidFill>
              <a:sysClr val="windowText" lastClr="000000"/>
            </a:solidFill>
            <a:prstDash val="solid"/>
          </a:ln>
          <a:effectLst/>
        </p:spPr>
        <p:txBody>
          <a:bodyPr rot="0" spcFirstLastPara="0" vert="horz" wrap="square" lIns="91440" tIns="0" rIns="91440" bIns="45720" numCol="1" spcCol="0" rtlCol="0" fromWordArt="0" anchor="ctr" anchorCtr="0" forceAA="0" compatLnSpc="1">
            <a:prstTxWarp prst="textNoShape">
              <a:avLst/>
            </a:prstTxWarp>
            <a:noAutofit/>
          </a:bodyPr>
          <a:lstStyle/>
          <a:p>
            <a:pPr algn="ctr" fontAlgn="base">
              <a:lnSpc>
                <a:spcPct val="200000"/>
              </a:lnSpc>
              <a:spcAft>
                <a:spcPts val="0"/>
              </a:spcAft>
            </a:pPr>
            <a:r>
              <a:rPr kumimoji="1" lang="ja-JP" altLang="en-US" sz="1600" kern="100" dirty="0" smtClean="0">
                <a:solidFill>
                  <a:srgbClr val="000000"/>
                </a:solidFill>
                <a:effectLst/>
                <a:latin typeface="Times New Roman" panose="02020603050405020304" pitchFamily="18" charset="0"/>
                <a:ea typeface="Meiryo UI" panose="020B0604030504040204" pitchFamily="50" charset="-128"/>
              </a:rPr>
              <a:t>資</a:t>
            </a:r>
            <a:r>
              <a:rPr kumimoji="1" lang="ja-JP" sz="1600" kern="100" dirty="0" smtClean="0">
                <a:solidFill>
                  <a:srgbClr val="000000"/>
                </a:solidFill>
                <a:effectLst/>
                <a:latin typeface="Times New Roman" panose="02020603050405020304" pitchFamily="18" charset="0"/>
                <a:ea typeface="Meiryo UI" panose="020B0604030504040204" pitchFamily="50" charset="-128"/>
              </a:rPr>
              <a:t>料</a:t>
            </a:r>
            <a:r>
              <a:rPr kumimoji="1" lang="ja-JP" altLang="en-US" sz="1600" kern="100" dirty="0" smtClean="0">
                <a:solidFill>
                  <a:srgbClr val="000000"/>
                </a:solidFill>
                <a:effectLst/>
                <a:latin typeface="Times New Roman" panose="02020603050405020304" pitchFamily="18" charset="0"/>
                <a:ea typeface="Meiryo UI" panose="020B0604030504040204" pitchFamily="50" charset="-128"/>
              </a:rPr>
              <a:t>２</a:t>
            </a:r>
            <a:endParaRPr lang="ja-JP" sz="1200" kern="100" dirty="0">
              <a:effectLst/>
              <a:latin typeface="Times New Roman" panose="02020603050405020304" pitchFamily="18" charset="0"/>
              <a:ea typeface="ＭＳ 明朝" panose="02020609040205080304" pitchFamily="17" charset="-128"/>
            </a:endParaRPr>
          </a:p>
        </p:txBody>
      </p:sp>
      <p:sp>
        <p:nvSpPr>
          <p:cNvPr id="7" name="スライド番号プレースホルダー 1"/>
          <p:cNvSpPr txBox="1">
            <a:spLocks/>
          </p:cNvSpPr>
          <p:nvPr/>
        </p:nvSpPr>
        <p:spPr bwMode="auto">
          <a:xfrm>
            <a:off x="8415337"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1</a:t>
            </a:r>
            <a:endParaRPr lang="ja-JP" altLang="en-US" sz="1200" dirty="0">
              <a:solidFill>
                <a:prstClr val="black"/>
              </a:solidFill>
            </a:endParaRPr>
          </a:p>
        </p:txBody>
      </p:sp>
      <p:sp>
        <p:nvSpPr>
          <p:cNvPr id="11" name="角丸四角形 10"/>
          <p:cNvSpPr/>
          <p:nvPr/>
        </p:nvSpPr>
        <p:spPr>
          <a:xfrm>
            <a:off x="190766" y="548680"/>
            <a:ext cx="8762467" cy="6695224"/>
          </a:xfrm>
          <a:prstGeom prst="roundRect">
            <a:avLst>
              <a:gd name="adj" fmla="val 0"/>
            </a:avLst>
          </a:prstGeom>
          <a:solidFill>
            <a:schemeClr val="bg1"/>
          </a:solidFill>
          <a:ln w="25400" cap="flat" cmpd="sng" algn="ctr">
            <a:solidFill>
              <a:schemeClr val="tx1"/>
            </a:solidFill>
            <a:prstDash val="solid"/>
          </a:ln>
          <a:effectLst/>
        </p:spPr>
        <p:txBody>
          <a:bodyPr rtlCol="0" anchor="t" anchorCtr="0"/>
          <a:lstStyle/>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323528" y="980728"/>
            <a:ext cx="8496944" cy="2016224"/>
          </a:xfrm>
          <a:prstGeom prst="roundRect">
            <a:avLst>
              <a:gd name="adj" fmla="val 0"/>
            </a:avLst>
          </a:prstGeom>
          <a:noFill/>
          <a:ln w="25400" cap="flat" cmpd="sng" algn="ctr">
            <a:noFill/>
            <a:prstDash val="solid"/>
          </a:ln>
          <a:effectLst/>
        </p:spPr>
        <p:txBody>
          <a:bodyPr rtlCol="0" anchor="ctr" anchorCtr="0"/>
          <a:lstStyle/>
          <a:p>
            <a:pPr lvl="0">
              <a:lnSpc>
                <a:spcPct val="114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◇目　　的 ：「民都・大阪」フィランソロピー会議の設立など、</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民都・大阪」における社会的課題解決に向けた</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新たな連携等の取組みを広く国内外に発信し、フィランソロピーの国際拠点都市の実現につなげる</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◇時　　期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金</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14:30</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17:00</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◇場　　所 ：りそなグループ大阪本社ビル　地下</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階講堂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　　催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フィランソロピー会議（</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事務局：副首都推進局）</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◇ターゲット：フィランソロピー</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プレイヤー（民間公益活動の担い手）や中間支援組織、起業志望者、市民、</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フィランソロピスト（寄附者・投資家など）を幅広く対象とする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4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◇内　　容 ：２部構成</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770082" y="3068960"/>
            <a:ext cx="7603836" cy="3600400"/>
          </a:xfrm>
          <a:prstGeom prst="roundRect">
            <a:avLst>
              <a:gd name="adj" fmla="val 0"/>
            </a:avLst>
          </a:prstGeom>
          <a:solidFill>
            <a:schemeClr val="accent1">
              <a:lumMod val="20000"/>
              <a:lumOff val="80000"/>
            </a:schemeClr>
          </a:solidFill>
          <a:ln w="25400" cap="flat" cmpd="sng" algn="ctr">
            <a:noFill/>
            <a:prstDash val="solid"/>
          </a:ln>
          <a:effectLst/>
        </p:spPr>
        <p:txBody>
          <a:bodyPr rtlCol="0" anchor="t" anchorCtr="0"/>
          <a:lstStyle/>
          <a:p>
            <a:pPr lvl="0">
              <a:lnSpc>
                <a:spcPct val="125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第１部</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＜計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分＞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大阪大学　宮本又郎名誉</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教授による基調講演</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「民都・大阪」のフィランソロピー史</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分）</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②「</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民都・大阪」フィランソロピー会議設立の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報告等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分）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・会議設立の報告及びメンバー紹介等</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③「民都・大阪」フィランソロピー会議の可能性（</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分）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・出口議長と会議メンバーによる意見交換（当会議のもつ可能性など）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ct val="125000"/>
              </a:lnSpc>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④ビデオメッセージ</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放映等（</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分）</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・社会貢献活動や民間公益活動に取り組む著名人によるビデオメッセージを放映</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（大阪ガス　朝原氏、</a:t>
            </a:r>
            <a:r>
              <a:rPr lang="en-US" altLang="ja-JP" sz="1300" dirty="0" err="1">
                <a:latin typeface="Meiryo UI" panose="020B0604030504040204" pitchFamily="50" charset="-128"/>
                <a:ea typeface="Meiryo UI" panose="020B0604030504040204" pitchFamily="50" charset="-128"/>
                <a:cs typeface="Meiryo UI" panose="020B0604030504040204" pitchFamily="50" charset="-128"/>
              </a:rPr>
              <a:t>Homedoor</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川口氏ほか）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・ゲストパネラー（釘田修吉氏）を迎え、ビデオメッセージをもとにフリートーク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⑤</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都市宣言</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分</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会議</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で取りまとめた宣言文を発信</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ct val="125000"/>
              </a:lnSpc>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⑥大会開催に協力いただいた皆さんのご紹介（</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分）</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97768" y="580618"/>
            <a:ext cx="4878288" cy="400110"/>
          </a:xfrm>
          <a:prstGeom prst="rect">
            <a:avLst/>
          </a:prstGeom>
        </p:spPr>
        <p:txBody>
          <a:bodyPr wrap="square">
            <a:spAutoFit/>
          </a:bodyPr>
          <a:lstStyle/>
          <a:p>
            <a:pPr>
              <a:lnSpc>
                <a:spcPct val="125000"/>
              </a:lnSpc>
            </a:pPr>
            <a:r>
              <a:rPr lang="ja-JP" altLang="en-US" sz="1600" b="1" dirty="0" smtClean="0"/>
              <a:t>■</a:t>
            </a:r>
            <a:r>
              <a:rPr lang="ja-JP" altLang="en-US" sz="1600" b="1" dirty="0"/>
              <a:t>　</a:t>
            </a:r>
            <a:r>
              <a:rPr lang="ja-JP" altLang="en-US" sz="1600" b="1" dirty="0" smtClean="0"/>
              <a:t>フィランソロピー大会</a:t>
            </a:r>
            <a:r>
              <a:rPr lang="en-US" altLang="ja-JP" sz="1600" b="1" dirty="0" smtClean="0"/>
              <a:t>OSAKA2018</a:t>
            </a:r>
            <a:endParaRPr lang="en-US" altLang="ja-JP" sz="1600" b="1" dirty="0"/>
          </a:p>
        </p:txBody>
      </p:sp>
    </p:spTree>
    <p:extLst>
      <p:ext uri="{BB962C8B-B14F-4D97-AF65-F5344CB8AC3E}">
        <p14:creationId xmlns:p14="http://schemas.microsoft.com/office/powerpoint/2010/main" val="1181506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p:cNvSpPr txBox="1">
            <a:spLocks/>
          </p:cNvSpPr>
          <p:nvPr/>
        </p:nvSpPr>
        <p:spPr bwMode="auto">
          <a:xfrm>
            <a:off x="9191268" y="5949280"/>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1</a:t>
            </a:r>
            <a:endParaRPr lang="ja-JP" altLang="en-US" sz="1200" dirty="0">
              <a:solidFill>
                <a:prstClr val="black"/>
              </a:solidFill>
            </a:endParaRPr>
          </a:p>
        </p:txBody>
      </p:sp>
      <p:sp>
        <p:nvSpPr>
          <p:cNvPr id="6" name="スライド番号プレースホルダー 1"/>
          <p:cNvSpPr txBox="1">
            <a:spLocks/>
          </p:cNvSpPr>
          <p:nvPr/>
        </p:nvSpPr>
        <p:spPr bwMode="auto">
          <a:xfrm>
            <a:off x="8415337"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r>
              <a:rPr lang="en-US" altLang="ja-JP" sz="1200" dirty="0" smtClean="0">
                <a:solidFill>
                  <a:prstClr val="black"/>
                </a:solidFill>
              </a:rPr>
              <a:t>2</a:t>
            </a:r>
            <a:endParaRPr lang="ja-JP" altLang="en-US" sz="1200" dirty="0">
              <a:solidFill>
                <a:prstClr val="black"/>
              </a:solidFill>
            </a:endParaRPr>
          </a:p>
        </p:txBody>
      </p:sp>
      <p:sp>
        <p:nvSpPr>
          <p:cNvPr id="8" name="角丸四角形 7"/>
          <p:cNvSpPr/>
          <p:nvPr/>
        </p:nvSpPr>
        <p:spPr>
          <a:xfrm>
            <a:off x="109375" y="3933056"/>
            <a:ext cx="8839236" cy="2592288"/>
          </a:xfrm>
          <a:prstGeom prst="roundRect">
            <a:avLst>
              <a:gd name="adj" fmla="val 0"/>
            </a:avLst>
          </a:prstGeom>
          <a:solidFill>
            <a:schemeClr val="accent3">
              <a:lumMod val="40000"/>
              <a:lumOff val="60000"/>
            </a:schemeClr>
          </a:solidFill>
          <a:ln w="25400" cap="flat" cmpd="sng" algn="ctr">
            <a:solidFill>
              <a:schemeClr val="tx1"/>
            </a:solidFill>
            <a:prstDash val="solid"/>
          </a:ln>
          <a:effectLst/>
        </p:spPr>
        <p:txBody>
          <a:bodyPr rtlCol="0" anchor="ctr" anchorCtr="0"/>
          <a:lstStyle/>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186144" y="246746"/>
            <a:ext cx="8762467" cy="3398278"/>
          </a:xfrm>
          <a:prstGeom prst="roundRect">
            <a:avLst>
              <a:gd name="adj" fmla="val 0"/>
            </a:avLst>
          </a:prstGeom>
          <a:solidFill>
            <a:schemeClr val="bg1"/>
          </a:solidFill>
          <a:ln w="25400" cap="flat" cmpd="sng" algn="ctr">
            <a:solidFill>
              <a:schemeClr val="tx1"/>
            </a:solidFill>
            <a:prstDash val="solid"/>
          </a:ln>
          <a:effectLst/>
        </p:spPr>
        <p:txBody>
          <a:bodyPr rtlCol="0" anchor="t" anchorCtr="0"/>
          <a:lstStyle/>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86144" y="4081404"/>
            <a:ext cx="6978144" cy="42771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第２回大会「フィランソロピー大会</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OSAKA2019</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」について（案）</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「フィランソロピー大会</a:t>
            </a:r>
            <a:r>
              <a:rPr lang="en-US" altLang="ja-JP"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OSAKA2018</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341784" y="4365104"/>
            <a:ext cx="8496944" cy="1728192"/>
          </a:xfrm>
          <a:prstGeom prst="roundRect">
            <a:avLst>
              <a:gd name="adj" fmla="val 0"/>
            </a:avLst>
          </a:prstGeom>
          <a:noFill/>
          <a:ln w="25400" cap="flat" cmpd="sng" algn="ctr">
            <a:noFill/>
            <a:prstDash val="solid"/>
          </a:ln>
          <a:effectLst/>
        </p:spPr>
        <p:txBody>
          <a:bodyPr rtlCol="0" anchor="ctr" anchorCtr="0"/>
          <a:lstStyle/>
          <a:p>
            <a:pPr lvl="0">
              <a:lnSpc>
                <a:spcPct val="114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　　期 ：</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月頃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　　催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フィランソロピー会議</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◇内　　容 ：「民都・大阪」フィランソロピー会議における取組の発信</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分科会の検討結果についての発表　　　　　　　　　　　　　など</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日程や内容等、詳細については、今後、「民都・大阪」フィランソロピー会議における議論や</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分科会の検討状況等を踏まえながら検討を進める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611560" y="548680"/>
            <a:ext cx="7920880" cy="2952328"/>
          </a:xfrm>
          <a:prstGeom prst="roundRect">
            <a:avLst>
              <a:gd name="adj" fmla="val 0"/>
            </a:avLst>
          </a:prstGeom>
          <a:solidFill>
            <a:schemeClr val="tx2">
              <a:lumMod val="20000"/>
              <a:lumOff val="80000"/>
            </a:schemeClr>
          </a:solidFill>
          <a:ln w="25400" cap="flat" cmpd="sng" algn="ctr">
            <a:noFill/>
            <a:prstDash val="solid"/>
          </a:ln>
          <a:effectLst/>
        </p:spPr>
        <p:txBody>
          <a:bodyPr rtlCol="0" anchor="t" anchorCtr="0"/>
          <a:lstStyle/>
          <a:p>
            <a:pPr lvl="0">
              <a:lnSpc>
                <a:spcPct val="125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休憩</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分＞</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25000"/>
              </a:lnSpc>
            </a:pP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25000"/>
              </a:lnSpc>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第２部</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分＞</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ct val="125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参加型プログラム（バズセッション）・意見交流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・バズセッション</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方式で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、来場者に参加いただくグループワーク</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・４人程度でグループを作り、</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①自身の取組み、②「</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民都・大阪</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」が取り組むべき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、③その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ために自分ができる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ことをディスカッション。</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・周りの方の意見も参考に、自身のポストイットに自分の考えを記入</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・ポストイットを①</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③のテーマ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ごと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に貼り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出</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してもらい、それを題材に会議メンバーがディスカッション</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大会終了後</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参加者アンケートの回収</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フィランソロピー都市宣言への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賛同意向、</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賛同者と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して氏名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所属等</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の府・市</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への</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掲載の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可否など</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41525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ＴＫ">
      <a:dk1>
        <a:sysClr val="windowText" lastClr="000000"/>
      </a:dk1>
      <a:lt1>
        <a:srgbClr val="FFFFFF"/>
      </a:lt1>
      <a:dk2>
        <a:srgbClr val="39748F"/>
      </a:dk2>
      <a:lt2>
        <a:srgbClr val="EEECE1"/>
      </a:lt2>
      <a:accent1>
        <a:srgbClr val="4F81BD"/>
      </a:accent1>
      <a:accent2>
        <a:srgbClr val="FF9933"/>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7721</TotalTime>
  <Words>8</Words>
  <Application>Microsoft Office PowerPoint</Application>
  <PresentationFormat>画面に合わせる (4:3)</PresentationFormat>
  <Paragraphs>86</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明朝</vt:lpstr>
      <vt:lpstr>Arial</vt:lpstr>
      <vt:lpstr>Calibri</vt:lpstr>
      <vt:lpstr>Segoe UI</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松尾　拓</cp:lastModifiedBy>
  <cp:revision>537</cp:revision>
  <cp:lastPrinted>2018-05-17T10:22:34Z</cp:lastPrinted>
  <dcterms:created xsi:type="dcterms:W3CDTF">2016-10-21T07:17:05Z</dcterms:created>
  <dcterms:modified xsi:type="dcterms:W3CDTF">2018-06-08T04:17:20Z</dcterms:modified>
</cp:coreProperties>
</file>