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1" r:id="rId1"/>
  </p:sldMasterIdLst>
  <p:notesMasterIdLst>
    <p:notesMasterId r:id="rId8"/>
  </p:notesMasterIdLst>
  <p:sldIdLst>
    <p:sldId id="275" r:id="rId2"/>
    <p:sldId id="276" r:id="rId3"/>
    <p:sldId id="277" r:id="rId4"/>
    <p:sldId id="278" r:id="rId5"/>
    <p:sldId id="282" r:id="rId6"/>
    <p:sldId id="295"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66"/>
      </p:cViewPr>
      <p:guideLst>
        <p:guide orient="horz" pos="2160"/>
        <p:guide pos="3840"/>
      </p:guideLst>
    </p:cSldViewPr>
  </p:slideViewPr>
  <p:notesTextViewPr>
    <p:cViewPr>
      <p:scale>
        <a:sx n="1" d="1"/>
        <a:sy n="1" d="1"/>
      </p:scale>
      <p:origin x="0" y="0"/>
    </p:cViewPr>
  </p:notesTextViewPr>
  <p:notesViewPr>
    <p:cSldViewPr snapToGrid="0">
      <p:cViewPr>
        <p:scale>
          <a:sx n="100" d="100"/>
          <a:sy n="100" d="100"/>
        </p:scale>
        <p:origin x="1902" y="-600"/>
      </p:cViewPr>
      <p:guideLst/>
    </p:cSldViewPr>
  </p:notesViewPr>
  <p:gridSpacing cx="72008" cy="72008"/>
</p:viewPr>
</file>

<file path=ppt/_rels/presentation.xml.rels><?xml version="1.0" encoding="UTF-8" ?><Relationships xmlns="http://schemas.openxmlformats.org/package/2006/relationships"><Relationship Target="notesMasters/notesMaster1.xml" Type="http://schemas.openxmlformats.org/officeDocument/2006/relationships/notesMaster" Id="rId8"></Relationship><Relationship Target="slides/slide2.xml" Type="http://schemas.openxmlformats.org/officeDocument/2006/relationships/slide" Id="rId3"></Relationship><Relationship Target="slides/slide6.xml" Type="http://schemas.openxmlformats.org/officeDocument/2006/relationships/slide" Id="rId7"></Relationship><Relationship Target="tableStyles.xml" Type="http://schemas.openxmlformats.org/officeDocument/2006/relationships/tableStyles" Id="rId12"></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theme/theme1.xml" Type="http://schemas.openxmlformats.org/officeDocument/2006/relationships/theme" Id="rId11"></Relationship><Relationship Target="slides/slide4.xml" Type="http://schemas.openxmlformats.org/officeDocument/2006/relationships/slide" Id="rId5"></Relationship><Relationship Target="viewProps.xml" Type="http://schemas.openxmlformats.org/officeDocument/2006/relationships/viewProps" Id="rId10"></Relationship><Relationship Target="slides/slide3.xml" Type="http://schemas.openxmlformats.org/officeDocument/2006/relationships/slide" Id="rId4"></Relationship><Relationship Target="presProps.xml" Type="http://schemas.openxmlformats.org/officeDocument/2006/relationships/presProps" Id="rId9"></Relationship></Relationships>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3A6072D-7C3D-441C-ADDC-EB0907848CEE}" type="datetimeFigureOut">
              <a:rPr kumimoji="1" lang="ja-JP" altLang="en-US" smtClean="0"/>
              <a:t>2019/7/29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3046207-5E42-492C-B82E-1120A73EFE40}" type="slidenum">
              <a:rPr kumimoji="1" lang="ja-JP" altLang="en-US" smtClean="0"/>
              <a:t>‹#›</a:t>
            </a:fld>
            <a:endParaRPr kumimoji="1" lang="ja-JP" altLang="en-US"/>
          </a:p>
        </p:txBody>
      </p:sp>
    </p:spTree>
    <p:extLst>
      <p:ext uri="{BB962C8B-B14F-4D97-AF65-F5344CB8AC3E}">
        <p14:creationId xmlns:p14="http://schemas.microsoft.com/office/powerpoint/2010/main" val="12275997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3046207-5E42-492C-B82E-1120A73EFE40}" type="slidenum">
              <a:rPr kumimoji="1" lang="ja-JP" altLang="en-US" smtClean="0"/>
              <a:t>1</a:t>
            </a:fld>
            <a:endParaRPr kumimoji="1" lang="ja-JP" altLang="en-US"/>
          </a:p>
        </p:txBody>
      </p:sp>
    </p:spTree>
    <p:extLst>
      <p:ext uri="{BB962C8B-B14F-4D97-AF65-F5344CB8AC3E}">
        <p14:creationId xmlns:p14="http://schemas.microsoft.com/office/powerpoint/2010/main" val="398785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83138"/>
            <a:ext cx="5445125" cy="4246562"/>
          </a:xfrm>
        </p:spPr>
        <p:txBody>
          <a:bodyPr/>
          <a:lstStyle/>
          <a:p>
            <a:r>
              <a:rPr kumimoji="1" lang="ja-JP" altLang="en-US" dirty="0" smtClean="0"/>
              <a:t>それでは、「民都・大阪」フィランソロピー会議の取組みについてご紹介させていただきたいと思います。</a:t>
            </a:r>
            <a:endParaRPr kumimoji="1" lang="en-US" altLang="ja-JP" dirty="0" smtClean="0"/>
          </a:p>
          <a:p>
            <a:endParaRPr lang="en-US" altLang="ja-JP" dirty="0"/>
          </a:p>
          <a:p>
            <a:r>
              <a:rPr kumimoji="1" lang="ja-JP" altLang="en-US" dirty="0" smtClean="0"/>
              <a:t>まず、この会議は何をめざしているのか、というところからお話させていただきますと、我々がめざすものは「民都・大阪」の実現です。</a:t>
            </a:r>
            <a:endParaRPr kumimoji="1" lang="en-US" altLang="ja-JP" dirty="0" smtClean="0"/>
          </a:p>
          <a:p>
            <a:endParaRPr lang="en-US" altLang="ja-JP" dirty="0" smtClean="0"/>
          </a:p>
          <a:p>
            <a:r>
              <a:rPr lang="ja-JP" altLang="en-US" dirty="0" smtClean="0"/>
              <a:t>「民都」という言葉は聞きなれないと思いますが、我々は行政以外の力、民間の力が最大限に活かされる都市という意味で使っています。</a:t>
            </a:r>
            <a:endParaRPr lang="en-US" altLang="ja-JP" dirty="0" smtClean="0"/>
          </a:p>
          <a:p>
            <a:endParaRPr lang="en-US" altLang="ja-JP" dirty="0"/>
          </a:p>
          <a:p>
            <a:r>
              <a:rPr lang="ja-JP" altLang="en-US" dirty="0" smtClean="0"/>
              <a:t>　何故、民都をめざすかというと、</a:t>
            </a:r>
            <a:endParaRPr lang="en-US" altLang="ja-JP" dirty="0" smtClean="0"/>
          </a:p>
          <a:p>
            <a:r>
              <a:rPr lang="ja-JP" altLang="en-US" dirty="0"/>
              <a:t>　現在</a:t>
            </a:r>
            <a:r>
              <a:rPr lang="ja-JP" altLang="en-US" dirty="0" smtClean="0"/>
              <a:t>の日本の状況を見ると、社会資本の東京への一極集中、人口減少等を背景に、経済構造の大転換点を迎えており、日々の暮らしや健康、安全安心など社会的課題は多様化し、誰もが豊かに暮らせる社会のためには、従来の行政サービスを超える厚みのあるサービスの構築が必要になっています。</a:t>
            </a:r>
            <a:endParaRPr lang="en-US" altLang="ja-JP" dirty="0" smtClean="0"/>
          </a:p>
          <a:p>
            <a:endParaRPr lang="en-US" altLang="ja-JP" dirty="0" smtClean="0"/>
          </a:p>
          <a:p>
            <a:r>
              <a:rPr lang="ja-JP" altLang="en-US" dirty="0" smtClean="0"/>
              <a:t>　そんな中、世界に</a:t>
            </a:r>
            <a:r>
              <a:rPr lang="ja-JP" altLang="en-US" dirty="0"/>
              <a:t>目</a:t>
            </a:r>
            <a:r>
              <a:rPr lang="ja-JP" altLang="en-US" dirty="0" smtClean="0"/>
              <a:t>を</a:t>
            </a:r>
            <a:r>
              <a:rPr lang="ja-JP" altLang="en-US" dirty="0"/>
              <a:t>向</a:t>
            </a:r>
            <a:r>
              <a:rPr lang="ja-JP" altLang="en-US" dirty="0" smtClean="0"/>
              <a:t>ける</a:t>
            </a:r>
            <a:r>
              <a:rPr lang="ja-JP" altLang="en-US" dirty="0"/>
              <a:t>と</a:t>
            </a:r>
            <a:r>
              <a:rPr lang="ja-JP" altLang="en-US" dirty="0" smtClean="0"/>
              <a:t>寄附や投資等を通じた公益活動が新たな時代の潮流となり、国内でもフィランソロピーへの関心が高まっています。</a:t>
            </a:r>
            <a:endParaRPr lang="en-US" altLang="ja-JP" dirty="0" smtClean="0"/>
          </a:p>
          <a:p>
            <a:endParaRPr lang="en-US" altLang="ja-JP" dirty="0"/>
          </a:p>
          <a:p>
            <a:r>
              <a:rPr lang="ja-JP" altLang="en-US" dirty="0" smtClean="0"/>
              <a:t>　大阪は、歴史的に都市としての発展において民の力が大きな役割を果たしてきてお</a:t>
            </a:r>
            <a:r>
              <a:rPr lang="ja-JP" altLang="en-US" dirty="0"/>
              <a:t>り</a:t>
            </a:r>
            <a:r>
              <a:rPr lang="ja-JP" altLang="en-US" dirty="0" smtClean="0"/>
              <a:t>、大阪におけるフィランソロピーの機運を盛り上げていくことで民の、官の発想を超える活力をこれからの社会の中心に据えて、民が主導する社会を大阪から創りあげたい、というのが我々のめざすところで</a:t>
            </a:r>
            <a:r>
              <a:rPr lang="ja-JP" altLang="en-US" dirty="0"/>
              <a:t>す</a:t>
            </a:r>
            <a:r>
              <a:rPr lang="ja-JP" altLang="en-US" dirty="0" smtClean="0"/>
              <a:t>。</a:t>
            </a:r>
            <a:endParaRPr lang="en-US" altLang="ja-JP" dirty="0" smtClean="0"/>
          </a:p>
          <a:p>
            <a:endParaRPr lang="en-US" altLang="ja-JP" dirty="0"/>
          </a:p>
          <a:p>
            <a:endParaRPr lang="en-US" altLang="ja-JP" dirty="0" smtClean="0"/>
          </a:p>
          <a:p>
            <a:endParaRPr lang="en-US" altLang="ja-JP" dirty="0"/>
          </a:p>
        </p:txBody>
      </p:sp>
      <p:sp>
        <p:nvSpPr>
          <p:cNvPr id="4" name="スライド番号プレースホルダー 3"/>
          <p:cNvSpPr>
            <a:spLocks noGrp="1"/>
          </p:cNvSpPr>
          <p:nvPr>
            <p:ph type="sldNum" sz="quarter" idx="10"/>
          </p:nvPr>
        </p:nvSpPr>
        <p:spPr/>
        <p:txBody>
          <a:bodyPr/>
          <a:lstStyle/>
          <a:p>
            <a:fld id="{B3046207-5E42-492C-B82E-1120A73EFE40}" type="slidenum">
              <a:rPr kumimoji="1" lang="ja-JP" altLang="en-US" smtClean="0"/>
              <a:t>2</a:t>
            </a:fld>
            <a:endParaRPr kumimoji="1" lang="ja-JP" altLang="en-US"/>
          </a:p>
        </p:txBody>
      </p:sp>
    </p:spTree>
    <p:extLst>
      <p:ext uri="{BB962C8B-B14F-4D97-AF65-F5344CB8AC3E}">
        <p14:creationId xmlns:p14="http://schemas.microsoft.com/office/powerpoint/2010/main" val="2928677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では、それをどうやって実現するか。</a:t>
            </a:r>
            <a:endParaRPr kumimoji="1" lang="en-US" altLang="ja-JP" dirty="0" smtClean="0"/>
          </a:p>
          <a:p>
            <a:endParaRPr kumimoji="1" lang="en-US" altLang="ja-JP" dirty="0" smtClean="0"/>
          </a:p>
          <a:p>
            <a:r>
              <a:rPr lang="ja-JP" altLang="en-US" dirty="0" smtClean="0"/>
              <a:t>現在、公益活動の担い手は社会福祉法人や医療法人、学校法人など多様な分野で活動をされていますが、それらの主体が法人格や、営利・非営利の枠を超えて、これまでになかった連携や協働を生み出し、非営利セクターにおける資金・人材の確保や情報発信などについて、これまでになかった新たな取り組みを進めることが出来れば、大阪から民が主体となった社会的課題の解決を先導できるのではないかと考えました。</a:t>
            </a:r>
            <a:endParaRPr kumimoji="1" lang="ja-JP" altLang="en-US" dirty="0"/>
          </a:p>
        </p:txBody>
      </p:sp>
      <p:sp>
        <p:nvSpPr>
          <p:cNvPr id="4" name="スライド番号プレースホルダー 3"/>
          <p:cNvSpPr>
            <a:spLocks noGrp="1"/>
          </p:cNvSpPr>
          <p:nvPr>
            <p:ph type="sldNum" sz="quarter" idx="10"/>
          </p:nvPr>
        </p:nvSpPr>
        <p:spPr/>
        <p:txBody>
          <a:bodyPr/>
          <a:lstStyle/>
          <a:p>
            <a:fld id="{B3046207-5E42-492C-B82E-1120A73EFE40}" type="slidenum">
              <a:rPr kumimoji="1" lang="ja-JP" altLang="en-US" smtClean="0"/>
              <a:t>3</a:t>
            </a:fld>
            <a:endParaRPr kumimoji="1" lang="ja-JP" altLang="en-US"/>
          </a:p>
        </p:txBody>
      </p:sp>
    </p:spTree>
    <p:extLst>
      <p:ext uri="{BB962C8B-B14F-4D97-AF65-F5344CB8AC3E}">
        <p14:creationId xmlns:p14="http://schemas.microsoft.com/office/powerpoint/2010/main" val="3191574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そこで、設置したのが「民都・大阪」フィランソロピー会議</a:t>
            </a:r>
            <a:r>
              <a:rPr lang="ja-JP" altLang="en-US" dirty="0" smtClean="0"/>
              <a:t>です。</a:t>
            </a:r>
            <a:endParaRPr lang="en-US" altLang="ja-JP" dirty="0" err="1"/>
          </a:p>
          <a:p>
            <a:endParaRPr kumimoji="1" lang="en-US" altLang="ja-JP" dirty="0" smtClean="0"/>
          </a:p>
          <a:p>
            <a:r>
              <a:rPr kumimoji="1" lang="ja-JP" altLang="en-US" dirty="0" smtClean="0"/>
              <a:t>この会議の特徴は、会議のメンバーが法人格の縦割りや営利・非営利の区分を越えて、一同に集っている点です。</a:t>
            </a:r>
            <a:endParaRPr kumimoji="1" lang="en-US" altLang="ja-JP" dirty="0" smtClean="0"/>
          </a:p>
          <a:p>
            <a:endParaRPr lang="en-US" altLang="ja-JP" dirty="0"/>
          </a:p>
          <a:p>
            <a:r>
              <a:rPr kumimoji="1" lang="ja-JP" altLang="en-US" dirty="0" smtClean="0"/>
              <a:t>この会議を「核となる場」、公益活動のプラットフォームのようなイメージで、</a:t>
            </a:r>
            <a:r>
              <a:rPr lang="ja-JP" altLang="en-US" dirty="0" smtClean="0"/>
              <a:t>大阪における公益活動を担う多様な主体の存在感を国内外へ示していきたいと考えています。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B3046207-5E42-492C-B82E-1120A73EFE40}" type="slidenum">
              <a:rPr kumimoji="1" lang="ja-JP" altLang="en-US" smtClean="0"/>
              <a:t>4</a:t>
            </a:fld>
            <a:endParaRPr kumimoji="1" lang="ja-JP" altLang="en-US"/>
          </a:p>
        </p:txBody>
      </p:sp>
    </p:spTree>
    <p:extLst>
      <p:ext uri="{BB962C8B-B14F-4D97-AF65-F5344CB8AC3E}">
        <p14:creationId xmlns:p14="http://schemas.microsoft.com/office/powerpoint/2010/main" val="3676771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3046207-5E42-492C-B82E-1120A73EFE40}" type="slidenum">
              <a:rPr kumimoji="1" lang="ja-JP" altLang="en-US" smtClean="0"/>
              <a:t>5</a:t>
            </a:fld>
            <a:endParaRPr kumimoji="1" lang="ja-JP" altLang="en-US"/>
          </a:p>
        </p:txBody>
      </p:sp>
    </p:spTree>
    <p:extLst>
      <p:ext uri="{BB962C8B-B14F-4D97-AF65-F5344CB8AC3E}">
        <p14:creationId xmlns:p14="http://schemas.microsoft.com/office/powerpoint/2010/main" val="2257614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3046207-5E42-492C-B82E-1120A73EFE40}" type="slidenum">
              <a:rPr kumimoji="1" lang="ja-JP" altLang="en-US" smtClean="0"/>
              <a:t>6</a:t>
            </a:fld>
            <a:endParaRPr kumimoji="1" lang="ja-JP" altLang="en-US"/>
          </a:p>
        </p:txBody>
      </p:sp>
    </p:spTree>
    <p:extLst>
      <p:ext uri="{BB962C8B-B14F-4D97-AF65-F5344CB8AC3E}">
        <p14:creationId xmlns:p14="http://schemas.microsoft.com/office/powerpoint/2010/main" val="1150388400"/>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61BEF0D-F0BB-DE4B-95CE-6DB70DBA9567}" type="datetimeFigureOut">
              <a:rPr lang="en-US" smtClean="0"/>
              <a:pPr/>
              <a:t>7/29/2019</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3130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C6B4A9-1611-4792-9094-5F34BCA07E0B}" type="datetimeFigureOut">
              <a:rPr lang="en-US" smtClean="0"/>
              <a:t>7/29/2019</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87446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1BEF0D-F0BB-DE4B-95CE-6DB70DBA9567}" type="datetimeFigureOut">
              <a:rPr lang="en-US" smtClean="0"/>
              <a:pPr/>
              <a:t>7/29/2019</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3913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1BEF0D-F0BB-DE4B-95CE-6DB70DBA9567}" type="datetimeFigureOut">
              <a:rPr lang="en-US" smtClean="0"/>
              <a:pPr/>
              <a:t>7/29/2019</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368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61BEF0D-F0BB-DE4B-95CE-6DB70DBA9567}" type="datetimeFigureOut">
              <a:rPr lang="en-US" smtClean="0"/>
              <a:pPr/>
              <a:t>7/29/2019</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6315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B712588-04B1-427B-82EE-E8DB90309F08}" type="datetimeFigureOut">
              <a:rPr lang="en-US" smtClean="0"/>
              <a:t>7/29/2019</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057911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61BEF0D-F0BB-DE4B-95CE-6DB70DBA9567}" type="datetimeFigureOut">
              <a:rPr lang="en-US" smtClean="0"/>
              <a:pPr/>
              <a:t>7/29/2019</a:t>
            </a:fld>
            <a:endParaRPr lang="en-US" dirty="0"/>
          </a:p>
        </p:txBody>
      </p:sp>
      <p:sp>
        <p:nvSpPr>
          <p:cNvPr id="8" name="フッター プレースホルダー 7"/>
          <p:cNvSpPr>
            <a:spLocks noGrp="1"/>
          </p:cNvSpPr>
          <p:nvPr>
            <p:ph type="ftr" sz="quarter" idx="11"/>
          </p:nvPr>
        </p:nvSpPr>
        <p:spPr/>
        <p:txBody>
          <a:bodyPr/>
          <a:lstStyle/>
          <a:p>
            <a:endParaRPr lang="en-US"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3940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61BEF0D-F0BB-DE4B-95CE-6DB70DBA9567}" type="datetimeFigureOut">
              <a:rPr lang="en-US" smtClean="0"/>
              <a:pPr/>
              <a:t>7/29/2019</a:t>
            </a:fld>
            <a:endParaRPr lang="en-US" dirty="0"/>
          </a:p>
        </p:txBody>
      </p:sp>
      <p:sp>
        <p:nvSpPr>
          <p:cNvPr id="4" name="フッター プレースホルダー 3"/>
          <p:cNvSpPr>
            <a:spLocks noGrp="1"/>
          </p:cNvSpPr>
          <p:nvPr>
            <p:ph type="ftr" sz="quarter" idx="11"/>
          </p:nvPr>
        </p:nvSpPr>
        <p:spPr/>
        <p:txBody>
          <a:bodyPr/>
          <a:lstStyle/>
          <a:p>
            <a:endParaRPr lang="en-US" dirty="0"/>
          </a:p>
        </p:txBody>
      </p:sp>
      <p:sp>
        <p:nvSpPr>
          <p:cNvPr id="5" name="スライド番号プレースホルダー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7200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61BEF0D-F0BB-DE4B-95CE-6DB70DBA9567}" type="datetimeFigureOut">
              <a:rPr lang="en-US" smtClean="0"/>
              <a:pPr/>
              <a:t>7/29/2019</a:t>
            </a:fld>
            <a:endParaRPr lang="en-US" dirty="0"/>
          </a:p>
        </p:txBody>
      </p:sp>
      <p:sp>
        <p:nvSpPr>
          <p:cNvPr id="3" name="フッター プレースホルダー 2"/>
          <p:cNvSpPr>
            <a:spLocks noGrp="1"/>
          </p:cNvSpPr>
          <p:nvPr>
            <p:ph type="ftr" sz="quarter" idx="11"/>
          </p:nvPr>
        </p:nvSpPr>
        <p:spPr/>
        <p:txBody>
          <a:bodyPr/>
          <a:lstStyle/>
          <a:p>
            <a:endParaRPr 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9403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2A54C80-263E-416B-A8E0-580EDEADCBDC}" type="datetimeFigureOut">
              <a:rPr lang="en-US" smtClean="0"/>
              <a:t>7/29/2019</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527588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61BEF0D-F0BB-DE4B-95CE-6DB70DBA9567}" type="datetimeFigureOut">
              <a:rPr lang="en-US" smtClean="0"/>
              <a:pPr/>
              <a:t>7/29/2019</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3740824"/>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7/29/2019</a:t>
            </a:fld>
            <a:endParaRPr 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3963379"/>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2.xml.rels><?xml version="1.0" encoding="UTF-8" ?><Relationships xmlns="http://schemas.openxmlformats.org/package/2006/relationships"><Relationship Target="../notesSlides/notesSlide2.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3.xml.rels><?xml version="1.0" encoding="UTF-8" ?><Relationships xmlns="http://schemas.openxmlformats.org/package/2006/relationships"><Relationship Target="../notesSlides/notesSlide3.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4.xml.rels><?xml version="1.0" encoding="UTF-8" ?><Relationships xmlns="http://schemas.openxmlformats.org/package/2006/relationships"><Relationship Target="../media/image1.png" Type="http://schemas.openxmlformats.org/officeDocument/2006/relationships/image" Id="rId3"></Relationship><Relationship Target="../notesSlides/notesSlide4.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5.xml.rels><?xml version="1.0" encoding="UTF-8" ?><Relationships xmlns="http://schemas.openxmlformats.org/package/2006/relationships"><Relationship Target="../notesSlides/notesSlide5.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6.xml.rels><?xml version="1.0" encoding="UTF-8" ?><Relationships xmlns="http://schemas.openxmlformats.org/package/2006/relationships"><Relationship Target="../notesSlides/notesSlide6.xml" Type="http://schemas.openxmlformats.org/officeDocument/2006/relationships/notesSlide" Id="rId2"></Relationship><Relationship Target="../slideLayouts/slideLayout1.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1330" y="2132856"/>
            <a:ext cx="8884627" cy="1015663"/>
          </a:xfrm>
          <a:prstGeom prst="rect">
            <a:avLst/>
          </a:prstGeom>
          <a:noFill/>
        </p:spPr>
        <p:txBody>
          <a:bodyPr wrap="square" rtlCol="0">
            <a:spAutoFit/>
          </a:bodyPr>
          <a:lstStyle/>
          <a:p>
            <a:r>
              <a:rPr lang="ja-JP" altLang="en-US" sz="3200" dirty="0">
                <a:solidFill>
                  <a:srgbClr val="000000"/>
                </a:solidFill>
                <a:latin typeface="HG創英角ｺﾞｼｯｸUB" panose="020B0909000000000000" pitchFamily="49" charset="-128"/>
                <a:ea typeface="HG創英角ｺﾞｼｯｸUB" panose="020B0909000000000000" pitchFamily="49" charset="-128"/>
              </a:rPr>
              <a:t>「民都・大阪」フィランソロピー会議について</a:t>
            </a:r>
            <a:endParaRPr lang="en-US" altLang="ja-JP" sz="3200" dirty="0">
              <a:solidFill>
                <a:srgbClr val="000000"/>
              </a:solidFill>
              <a:latin typeface="HG創英角ｺﾞｼｯｸUB" panose="020B0909000000000000" pitchFamily="49" charset="-128"/>
              <a:ea typeface="HG創英角ｺﾞｼｯｸUB" panose="020B0909000000000000" pitchFamily="49" charset="-128"/>
            </a:endParaRPr>
          </a:p>
          <a:p>
            <a:r>
              <a:rPr lang="ja-JP" altLang="en-US" sz="2800" dirty="0">
                <a:solidFill>
                  <a:srgbClr val="000000"/>
                </a:solidFill>
                <a:latin typeface="HG創英角ｺﾞｼｯｸUB" panose="020B0909000000000000" pitchFamily="49" charset="-128"/>
                <a:ea typeface="HG創英角ｺﾞｼｯｸUB" panose="020B0909000000000000" pitchFamily="49" charset="-128"/>
              </a:rPr>
              <a:t>　　　</a:t>
            </a:r>
            <a:r>
              <a:rPr lang="ja-JP" altLang="en-US" sz="2800" dirty="0">
                <a:solidFill>
                  <a:srgbClr val="002060"/>
                </a:solidFill>
                <a:latin typeface="HG創英角ｺﾞｼｯｸUB" panose="020B0909000000000000" pitchFamily="49" charset="-128"/>
                <a:ea typeface="HG創英角ｺﾞｼｯｸUB" panose="020B0909000000000000" pitchFamily="49" charset="-128"/>
              </a:rPr>
              <a:t>～アジアの民都（公益首都）をめざして</a:t>
            </a:r>
            <a:r>
              <a:rPr lang="ja-JP" altLang="en-US" sz="2800" dirty="0" smtClean="0">
                <a:solidFill>
                  <a:srgbClr val="002060"/>
                </a:solidFill>
                <a:latin typeface="HG創英角ｺﾞｼｯｸUB" panose="020B0909000000000000" pitchFamily="49" charset="-128"/>
                <a:ea typeface="HG創英角ｺﾞｼｯｸUB" panose="020B0909000000000000" pitchFamily="49" charset="-128"/>
              </a:rPr>
              <a:t>～</a:t>
            </a:r>
            <a:r>
              <a:rPr lang="ja-JP" altLang="en-US" sz="2800" dirty="0">
                <a:solidFill>
                  <a:srgbClr val="000000"/>
                </a:solidFill>
                <a:latin typeface="HG創英角ｺﾞｼｯｸUB" panose="020B0909000000000000" pitchFamily="49" charset="-128"/>
                <a:ea typeface="HG創英角ｺﾞｼｯｸUB" panose="020B0909000000000000" pitchFamily="49" charset="-128"/>
              </a:rPr>
              <a:t>　</a:t>
            </a:r>
            <a:endParaRPr lang="ja-JP" altLang="en-US" sz="2800" dirty="0">
              <a:solidFill>
                <a:srgbClr val="002060"/>
              </a:solidFill>
              <a:latin typeface="HG創英角ｺﾞｼｯｸUB" panose="020B0909000000000000" pitchFamily="49" charset="-128"/>
              <a:ea typeface="HG創英角ｺﾞｼｯｸUB" panose="020B0909000000000000" pitchFamily="49" charset="-128"/>
            </a:endParaRPr>
          </a:p>
        </p:txBody>
      </p:sp>
      <p:sp>
        <p:nvSpPr>
          <p:cNvPr id="3" name="テキスト ボックス 2"/>
          <p:cNvSpPr txBox="1"/>
          <p:nvPr/>
        </p:nvSpPr>
        <p:spPr>
          <a:xfrm>
            <a:off x="2362857" y="4126833"/>
            <a:ext cx="8893277" cy="1077218"/>
          </a:xfrm>
          <a:prstGeom prst="rect">
            <a:avLst/>
          </a:prstGeom>
          <a:noFill/>
        </p:spPr>
        <p:txBody>
          <a:bodyPr wrap="square" rtlCol="0">
            <a:spAutoFit/>
          </a:bodyPr>
          <a:lstStyle/>
          <a:p>
            <a:pPr algn="ctr"/>
            <a:r>
              <a:rPr kumimoji="1" lang="ja-JP" altLang="en-US" sz="2800" dirty="0" smtClean="0"/>
              <a:t>「</a:t>
            </a:r>
            <a:r>
              <a:rPr kumimoji="1" lang="ja-JP" altLang="en-US" sz="2800" dirty="0" smtClean="0">
                <a:latin typeface="ＭＳ Ｐゴシック" panose="020B0600070205080204" pitchFamily="50" charset="-128"/>
                <a:ea typeface="ＭＳ Ｐゴシック" panose="020B0600070205080204" pitchFamily="50" charset="-128"/>
              </a:rPr>
              <a:t>民都・大阪」フィランソロピー会議</a:t>
            </a:r>
            <a:r>
              <a:rPr kumimoji="1" lang="ja-JP" altLang="en-US" sz="3200" dirty="0" smtClean="0">
                <a:latin typeface="ＭＳ Ｐゴシック" panose="020B0600070205080204" pitchFamily="50" charset="-128"/>
                <a:ea typeface="ＭＳ Ｐゴシック" panose="020B0600070205080204" pitchFamily="50" charset="-128"/>
              </a:rPr>
              <a:t>　</a:t>
            </a:r>
            <a:endParaRPr lang="en-US" altLang="ja-JP" sz="3200" dirty="0">
              <a:latin typeface="ＭＳ Ｐゴシック" panose="020B0600070205080204" pitchFamily="50" charset="-128"/>
              <a:ea typeface="ＭＳ Ｐゴシック" panose="020B0600070205080204" pitchFamily="50" charset="-128"/>
            </a:endParaRPr>
          </a:p>
          <a:p>
            <a:pPr algn="ctr"/>
            <a:r>
              <a:rPr kumimoji="1" lang="ja-JP" altLang="en-US" sz="3200" dirty="0" smtClean="0">
                <a:latin typeface="ＭＳ Ｐゴシック" panose="020B0600070205080204" pitchFamily="50" charset="-128"/>
                <a:ea typeface="ＭＳ Ｐゴシック" panose="020B0600070205080204" pitchFamily="50" charset="-128"/>
              </a:rPr>
              <a:t>出口　正之</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5" name="テキスト ボックス 6"/>
          <p:cNvSpPr txBox="1"/>
          <p:nvPr/>
        </p:nvSpPr>
        <p:spPr>
          <a:xfrm>
            <a:off x="10170044" y="475982"/>
            <a:ext cx="1364459" cy="307777"/>
          </a:xfrm>
          <a:prstGeom prst="rect">
            <a:avLst/>
          </a:prstGeom>
          <a:solidFill>
            <a:schemeClr val="bg1"/>
          </a:solidFill>
          <a:ln>
            <a:solidFill>
              <a:schemeClr val="tx1"/>
            </a:solidFill>
          </a:ln>
        </p:spPr>
        <p:txBody>
          <a:bodyPr wrap="square" rtlCol="0" anchor="ctr" anchorCtr="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dirty="0" smtClean="0">
                <a:latin typeface="ＭＳ ゴシック" panose="020B0609070205080204" pitchFamily="49" charset="-128"/>
                <a:ea typeface="ＭＳ ゴシック" panose="020B0609070205080204" pitchFamily="49" charset="-128"/>
              </a:rPr>
              <a:t>資料</a:t>
            </a:r>
            <a:r>
              <a:rPr lang="ja-JP" altLang="en-US" sz="1400" dirty="0" smtClean="0">
                <a:latin typeface="ＭＳ ゴシック" panose="020B0609070205080204" pitchFamily="49" charset="-128"/>
                <a:ea typeface="ＭＳ ゴシック" panose="020B0609070205080204" pitchFamily="49" charset="-128"/>
              </a:rPr>
              <a:t>１－３</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04859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0203" y="7720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なぜ「民都・大阪」をめざすのか</a:t>
            </a:r>
            <a:endParaRPr lang="en-US" altLang="ja-JP"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452316" y="629199"/>
            <a:ext cx="8756148" cy="4895304"/>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nchorCtr="0"/>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○わが国は、戦後一貫して</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東京一極集中が進む</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人口減少・超高齢社会に突入</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a:t>
            </a:r>
            <a:endParaRPr lang="en-US" altLang="ja-JP"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経済構造の大きな転換点</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を迎えている。</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生活・暮らし、健康、安全安心など、社会的課題の多様化に対応していくため、従来の行政サービスに加えて、</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民の力を活かした厚みのあるサービスの構築</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誰もが豊かでいきいきと暮らせる社会の実現</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が求められている。</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○こうした中で、国内では、</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や社会的企業</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社会的課題解決に取り組む新たな主体の増加</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CSR</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（企業の社会的責任）の取組みが着実に進んでいるが、さらに世界では、</a:t>
            </a:r>
            <a:r>
              <a:rPr lang="ja-JP" altLang="en-US"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や投資等を通じた公益活動が新たな時代の潮流と</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なり、</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en-US" altLang="ja-JP"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関心が高まりつつある。</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○大阪は、町人が自分たちで多くの橋を整備していったように、</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都市発展の歴史において、</a:t>
            </a:r>
            <a:endParaRPr lang="en-US" altLang="ja-JP"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民の力が大きな役割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を果たしてきた。</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官の発想を超える活力</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を社会の中心に据え、</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「民が</a:t>
            </a:r>
            <a:endParaRPr lang="en-US" altLang="ja-JP"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主導する社会」</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を大阪から創りあげ、国内外に発信していくことにより、東京とは異なる個性・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魅力をもった東西二極の一極として</a:t>
            </a:r>
            <a:r>
              <a:rPr lang="en-US" altLang="ja-JP"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a:t>
            </a:r>
            <a:r>
              <a:rPr lang="en-US" altLang="ja-JP"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の復活</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を果たしていく。</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1"/>
          <p:cNvSpPr txBox="1">
            <a:spLocks/>
          </p:cNvSpPr>
          <p:nvPr/>
        </p:nvSpPr>
        <p:spPr bwMode="auto">
          <a:xfrm>
            <a:off x="9912425" y="6520260"/>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sp>
        <p:nvSpPr>
          <p:cNvPr id="6" name="角丸四角形 5"/>
          <p:cNvSpPr/>
          <p:nvPr/>
        </p:nvSpPr>
        <p:spPr>
          <a:xfrm>
            <a:off x="452316" y="5537748"/>
            <a:ext cx="8375475" cy="1165074"/>
          </a:xfrm>
          <a:prstGeom prst="roundRect">
            <a:avLst>
              <a:gd name="adj" fmla="val 10965"/>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altLang="ja-JP" sz="1600" b="1" dirty="0">
                <a:solidFill>
                  <a:srgbClr val="1F497D">
                    <a:lumMod val="50000"/>
                  </a:srgbClr>
                </a:solidFill>
                <a:latin typeface="Meiryo UI" panose="020B0604030504040204" pitchFamily="50" charset="-128"/>
                <a:ea typeface="Meiryo UI" panose="020B0604030504040204" pitchFamily="50" charset="-128"/>
              </a:rPr>
              <a:t>※</a:t>
            </a:r>
            <a:r>
              <a:rPr lang="ja-JP" altLang="en-US" sz="1600" b="1" dirty="0">
                <a:solidFill>
                  <a:srgbClr val="1F497D">
                    <a:lumMod val="50000"/>
                  </a:srgbClr>
                </a:solidFill>
                <a:latin typeface="Meiryo UI" panose="020B0604030504040204" pitchFamily="50" charset="-128"/>
                <a:ea typeface="Meiryo UI" panose="020B0604030504040204" pitchFamily="50" charset="-128"/>
              </a:rPr>
              <a:t>「フィランソロピー」について</a:t>
            </a:r>
            <a:endParaRPr lang="en-US" altLang="ja-JP" sz="1600" b="1" dirty="0">
              <a:solidFill>
                <a:srgbClr val="1F497D">
                  <a:lumMod val="50000"/>
                </a:srgbClr>
              </a:solidFill>
              <a:latin typeface="Meiryo UI" panose="020B0604030504040204" pitchFamily="50" charset="-128"/>
              <a:ea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語源は、ギリシャ語の「愛する」（</a:t>
            </a:r>
            <a:r>
              <a:rPr lang="en-US" altLang="ja-JP"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Phil‐)</a:t>
            </a:r>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＋「人間」（</a:t>
            </a:r>
            <a:r>
              <a:rPr lang="en-US" altLang="ja-JP"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Anthropos</a:t>
            </a:r>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）で「慈善活動」や「博愛」を意味する語。</a:t>
            </a:r>
            <a:endParaRPr lang="en-US" altLang="ja-JP"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社会貢献活動の総称。ここでは、社会的課題解決に向けて行う寄附や社会的投資等を通じた公益活動</a:t>
            </a:r>
            <a:endParaRPr lang="en-US" altLang="ja-JP"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をいう。</a:t>
            </a:r>
            <a:endParaRPr lang="ja-JP" altLang="en-US" sz="1400" dirty="0">
              <a:solidFill>
                <a:srgbClr val="1F497D">
                  <a:lumMod val="50000"/>
                </a:srgb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40364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txBox="1">
            <a:spLocks/>
          </p:cNvSpPr>
          <p:nvPr/>
        </p:nvSpPr>
        <p:spPr bwMode="auto">
          <a:xfrm>
            <a:off x="9912425" y="6520260"/>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3</a:t>
            </a:fld>
            <a:endParaRPr lang="ja-JP" altLang="en-US" sz="1200" dirty="0">
              <a:solidFill>
                <a:prstClr val="black"/>
              </a:solidFill>
            </a:endParaRPr>
          </a:p>
        </p:txBody>
      </p:sp>
      <p:sp>
        <p:nvSpPr>
          <p:cNvPr id="5" name="角丸四角形 4"/>
          <p:cNvSpPr/>
          <p:nvPr/>
        </p:nvSpPr>
        <p:spPr>
          <a:xfrm>
            <a:off x="1104281" y="934388"/>
            <a:ext cx="8952159" cy="5462736"/>
          </a:xfrm>
          <a:prstGeom prst="roundRect">
            <a:avLst>
              <a:gd name="adj" fmla="val 7215"/>
            </a:avLst>
          </a:prstGeom>
        </p:spPr>
        <p:style>
          <a:lnRef idx="2">
            <a:schemeClr val="accent3"/>
          </a:lnRef>
          <a:fillRef idx="1">
            <a:schemeClr val="lt1"/>
          </a:fillRef>
          <a:effectRef idx="0">
            <a:schemeClr val="accent3"/>
          </a:effectRef>
          <a:fontRef idx="minor">
            <a:schemeClr val="dk1"/>
          </a:fontRef>
        </p:style>
        <p:txBody>
          <a:bodyPr rtlCol="0" anchor="ctr"/>
          <a:lstStyle/>
          <a:p>
            <a:pPr>
              <a:lnSpc>
                <a:spcPts val="1300"/>
              </a:lnSpc>
            </a:pP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フィランソロピーを通じた「民都・大阪」の実現</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○我が国では、福祉や医療、教育などの様々な分野において、それぞれの主体が社会的課題</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の解決や公益の増進に取り組んでおり、また近年では、いわゆる社会的企業のような新たな</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主体も増えつつある。</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○このような</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多様な主体が法人格や営利・非営利の枠を超えて</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、これまでになかった</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連携や</a:t>
            </a:r>
            <a:endPar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協働</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（新たなアライアンスの構築）</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を生み出し</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、資金・人材の確保や情報発信などについて、</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従来とは異なる</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新たな取組みを進める</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ことにより、大阪から民が主体となった</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社会的課題の</a:t>
            </a:r>
            <a:endPar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解決を先導する。</a:t>
            </a:r>
            <a:endPar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これらを通じて、自らの知識・能力・経験などを活かして公益の増進や社会的課題の解決に</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取り組みたいと考える</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人材を支援</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するとともに、住民一人ひとりが</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活躍できる社会づくりを</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後押し</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する。また、こうした動きにより</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新たな産業や市場、雇用を生み出し</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大阪の成長</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にも</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つなげていく。</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ja-JP" altLang="en-US" dirty="0">
              <a:solidFill>
                <a:prstClr val="black"/>
              </a:solidFill>
            </a:endParaRPr>
          </a:p>
        </p:txBody>
      </p:sp>
      <p:sp>
        <p:nvSpPr>
          <p:cNvPr id="2" name="二等辺三角形 1"/>
          <p:cNvSpPr/>
          <p:nvPr/>
        </p:nvSpPr>
        <p:spPr>
          <a:xfrm rot="10800000">
            <a:off x="1591731" y="318481"/>
            <a:ext cx="7704856" cy="441411"/>
          </a:xfrm>
          <a:prstGeom prst="triangle">
            <a:avLst>
              <a:gd name="adj" fmla="val 50165"/>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06725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352022" y="12205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「民都・大阪」フィランソロピー会議の設置</a:t>
            </a:r>
          </a:p>
        </p:txBody>
      </p:sp>
      <p:sp>
        <p:nvSpPr>
          <p:cNvPr id="4" name="スライド番号プレースホルダー 1"/>
          <p:cNvSpPr txBox="1">
            <a:spLocks/>
          </p:cNvSpPr>
          <p:nvPr/>
        </p:nvSpPr>
        <p:spPr bwMode="auto">
          <a:xfrm>
            <a:off x="11044237" y="656746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4</a:t>
            </a:fld>
            <a:endParaRPr lang="ja-JP" altLang="en-US" sz="1200" dirty="0">
              <a:solidFill>
                <a:prstClr val="black"/>
              </a:solidFill>
            </a:endParaRPr>
          </a:p>
        </p:txBody>
      </p:sp>
      <p:sp>
        <p:nvSpPr>
          <p:cNvPr id="2" name="角丸四角形 1"/>
          <p:cNvSpPr/>
          <p:nvPr/>
        </p:nvSpPr>
        <p:spPr>
          <a:xfrm>
            <a:off x="573095" y="621084"/>
            <a:ext cx="8959440" cy="2220691"/>
          </a:xfrm>
          <a:prstGeom prst="roundRect">
            <a:avLst>
              <a:gd name="adj" fmla="val 11240"/>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200"/>
              </a:lnSpc>
            </a:pPr>
            <a:r>
              <a:rPr lang="ja-JP" altLang="en-US" sz="2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a:t>
            </a:r>
            <a:endParaRPr lang="en-US" altLang="ja-JP" sz="2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フィランソロピーへの関心が世界的に高まりつつある中、</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多様な担い手が、法人格の縦割りや営利・非営利の</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区分を越えて一堂に集い、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それぞれが公益活動を担う主体だということを再認識（共通のアイデンティティを</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形成）し、</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大阪の民の連携・協力によりその存在感を国内外に示す「核となる場」</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として、「民都・大阪」フィランソロピー会議をつくる。</a:t>
            </a:r>
          </a:p>
        </p:txBody>
      </p:sp>
      <p:sp>
        <p:nvSpPr>
          <p:cNvPr id="23" name="正方形/長方形 22"/>
          <p:cNvSpPr/>
          <p:nvPr/>
        </p:nvSpPr>
        <p:spPr>
          <a:xfrm>
            <a:off x="6292175" y="3078300"/>
            <a:ext cx="6480720" cy="282573"/>
          </a:xfrm>
          <a:prstGeom prst="rect">
            <a:avLst/>
          </a:prstGeom>
          <a:ln w="3175">
            <a:noFill/>
            <a:prstDash val="sysDot"/>
          </a:ln>
        </p:spPr>
        <p:txBody>
          <a:bodyPr wrap="square" lIns="72000" tIns="18000" rIns="36000" bIns="18000" anchor="t" anchorCtr="0">
            <a:spAutoFit/>
          </a:bodyPr>
          <a:lstStyle/>
          <a:p>
            <a:pPr>
              <a:defRPr/>
            </a:pP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核となる場（公益活動のプラットフォーム）のイメージ</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pic>
        <p:nvPicPr>
          <p:cNvPr id="27" name="Picture 2" descr="E:\My Documents\My Pictures\ブラ.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19749" y="3451683"/>
            <a:ext cx="6372251" cy="3159001"/>
          </a:xfrm>
          <a:prstGeom prst="rect">
            <a:avLst/>
          </a:prstGeom>
          <a:solidFill>
            <a:srgbClr val="CCECFF"/>
          </a:solidFill>
          <a:ln>
            <a:solidFill>
              <a:schemeClr val="tx1"/>
            </a:solidFill>
          </a:ln>
        </p:spPr>
      </p:pic>
      <p:sp>
        <p:nvSpPr>
          <p:cNvPr id="7" name="正方形/長方形 6"/>
          <p:cNvSpPr/>
          <p:nvPr/>
        </p:nvSpPr>
        <p:spPr>
          <a:xfrm>
            <a:off x="207004" y="3360873"/>
            <a:ext cx="5370836" cy="3497128"/>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sz="1200">
              <a:solidFill>
                <a:prstClr val="black"/>
              </a:solidFill>
            </a:endParaRPr>
          </a:p>
        </p:txBody>
      </p:sp>
      <p:sp>
        <p:nvSpPr>
          <p:cNvPr id="9" name="スライド番号プレースホルダー 1"/>
          <p:cNvSpPr txBox="1">
            <a:spLocks/>
          </p:cNvSpPr>
          <p:nvPr/>
        </p:nvSpPr>
        <p:spPr bwMode="auto">
          <a:xfrm>
            <a:off x="11809412" y="6532483"/>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000">
                <a:solidFill>
                  <a:prstClr val="black"/>
                </a:solidFill>
              </a:rPr>
              <a:pPr algn="r" eaLnBrk="1" hangingPunct="1">
                <a:spcBef>
                  <a:spcPct val="0"/>
                </a:spcBef>
                <a:buFontTx/>
                <a:buNone/>
              </a:pPr>
              <a:t>4</a:t>
            </a:fld>
            <a:endParaRPr lang="ja-JP" altLang="en-US" sz="1000" dirty="0">
              <a:solidFill>
                <a:prstClr val="black"/>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274622314"/>
              </p:ext>
            </p:extLst>
          </p:nvPr>
        </p:nvGraphicFramePr>
        <p:xfrm>
          <a:off x="310908" y="3390642"/>
          <a:ext cx="5612201" cy="3177180"/>
        </p:xfrm>
        <a:graphic>
          <a:graphicData uri="http://schemas.openxmlformats.org/drawingml/2006/table">
            <a:tbl>
              <a:tblPr/>
              <a:tblGrid>
                <a:gridCol w="1376578">
                  <a:extLst>
                    <a:ext uri="{9D8B030D-6E8A-4147-A177-3AD203B41FA5}">
                      <a16:colId xmlns:a16="http://schemas.microsoft.com/office/drawing/2014/main" val="20000"/>
                    </a:ext>
                  </a:extLst>
                </a:gridCol>
                <a:gridCol w="4235623">
                  <a:extLst>
                    <a:ext uri="{9D8B030D-6E8A-4147-A177-3AD203B41FA5}">
                      <a16:colId xmlns:a16="http://schemas.microsoft.com/office/drawing/2014/main" val="20001"/>
                    </a:ext>
                  </a:extLst>
                </a:gridCol>
              </a:tblGrid>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池内　啓三</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zh-CN" altLang="en-US" sz="1200" b="0" i="0" u="none" strike="noStrike" dirty="0" smtClean="0">
                          <a:solidFill>
                            <a:srgbClr val="000000"/>
                          </a:solidFill>
                          <a:effectLst/>
                          <a:latin typeface="Meiryo UI" panose="020B0604030504040204" pitchFamily="50" charset="-128"/>
                          <a:ea typeface="Meiryo UI" panose="020B0604030504040204" pitchFamily="50" charset="-128"/>
                        </a:rPr>
                        <a:t>学校</a:t>
                      </a:r>
                      <a:r>
                        <a:rPr lang="zh-CN" altLang="en-US" sz="1200" b="0" i="0" u="none" strike="noStrike" dirty="0">
                          <a:solidFill>
                            <a:srgbClr val="000000"/>
                          </a:solidFill>
                          <a:effectLst/>
                          <a:latin typeface="Meiryo UI" panose="020B0604030504040204" pitchFamily="50" charset="-128"/>
                          <a:ea typeface="Meiryo UI" panose="020B0604030504040204" pitchFamily="50" charset="-128"/>
                        </a:rPr>
                        <a:t>法人関西大学　理事長</a:t>
                      </a:r>
                    </a:p>
                  </a:txBody>
                  <a:tcPr marL="8320" marR="8320" marT="8320" marB="0" anchor="ctr">
                    <a:lnL>
                      <a:noFill/>
                    </a:lnL>
                    <a:lnR>
                      <a:noFill/>
                    </a:lnR>
                    <a:lnT>
                      <a:noFill/>
                    </a:lnT>
                    <a:lnB>
                      <a:noFill/>
                    </a:lnB>
                    <a:noFill/>
                  </a:tcPr>
                </a:tc>
                <a:extLst>
                  <a:ext uri="{0D108BD9-81ED-4DB2-BD59-A6C34878D82A}">
                    <a16:rowId xmlns:a16="http://schemas.microsoft.com/office/drawing/2014/main" val="10000"/>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岩田　敏郎</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社会</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福祉法人聖徳会　理事長</a:t>
                      </a:r>
                    </a:p>
                  </a:txBody>
                  <a:tcPr marL="8320" marR="8320" marT="8320" marB="0" anchor="ctr">
                    <a:lnL>
                      <a:noFill/>
                    </a:lnL>
                    <a:lnR>
                      <a:noFill/>
                    </a:lnR>
                    <a:lnT>
                      <a:noFill/>
                    </a:lnT>
                    <a:lnB>
                      <a:noFill/>
                    </a:lnB>
                    <a:noFill/>
                  </a:tcPr>
                </a:tc>
                <a:extLst>
                  <a:ext uri="{0D108BD9-81ED-4DB2-BD59-A6C34878D82A}">
                    <a16:rowId xmlns:a16="http://schemas.microsoft.com/office/drawing/2014/main" val="10001"/>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大槻　文藏</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zh-TW" altLang="en-US" sz="1200" b="0" i="0" u="none" strike="noStrike" dirty="0" smtClean="0">
                          <a:solidFill>
                            <a:srgbClr val="000000"/>
                          </a:solidFill>
                          <a:effectLst/>
                          <a:latin typeface="Meiryo UI" panose="020B0604030504040204" pitchFamily="50" charset="-128"/>
                          <a:ea typeface="Meiryo UI" panose="020B0604030504040204" pitchFamily="50" charset="-128"/>
                        </a:rPr>
                        <a:t>公益</a:t>
                      </a:r>
                      <a:r>
                        <a:rPr lang="zh-TW" altLang="en-US" sz="1200" b="0" i="0" u="none" strike="noStrike" dirty="0">
                          <a:solidFill>
                            <a:srgbClr val="000000"/>
                          </a:solidFill>
                          <a:effectLst/>
                          <a:latin typeface="Meiryo UI" panose="020B0604030504040204" pitchFamily="50" charset="-128"/>
                          <a:ea typeface="Meiryo UI" panose="020B0604030504040204" pitchFamily="50" charset="-128"/>
                        </a:rPr>
                        <a:t>財団法人大槻能楽堂　理事長</a:t>
                      </a:r>
                    </a:p>
                  </a:txBody>
                  <a:tcPr marL="8320" marR="8320" marT="8320" marB="0" anchor="ctr">
                    <a:lnL>
                      <a:noFill/>
                    </a:lnL>
                    <a:lnR>
                      <a:noFill/>
                    </a:lnR>
                    <a:lnT>
                      <a:noFill/>
                    </a:lnT>
                    <a:lnB>
                      <a:noFill/>
                    </a:lnB>
                    <a:noFill/>
                  </a:tcPr>
                </a:tc>
                <a:extLst>
                  <a:ext uri="{0D108BD9-81ED-4DB2-BD59-A6C34878D82A}">
                    <a16:rowId xmlns:a16="http://schemas.microsoft.com/office/drawing/2014/main" val="10002"/>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金井　宏実</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認定</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特定非営利活動法人大阪ＮＰＯセンター　代表理事</a:t>
                      </a:r>
                    </a:p>
                  </a:txBody>
                  <a:tcPr marL="8320" marR="8320" marT="8320" marB="0" anchor="ctr">
                    <a:lnL>
                      <a:noFill/>
                    </a:lnL>
                    <a:lnR>
                      <a:noFill/>
                    </a:lnR>
                    <a:lnT>
                      <a:noFill/>
                    </a:lnT>
                    <a:lnB>
                      <a:noFill/>
                    </a:lnB>
                    <a:noFill/>
                  </a:tcPr>
                </a:tc>
                <a:extLst>
                  <a:ext uri="{0D108BD9-81ED-4DB2-BD59-A6C34878D82A}">
                    <a16:rowId xmlns:a16="http://schemas.microsoft.com/office/drawing/2014/main" val="10003"/>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久保井　一匡</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公益</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財団法人小野奨学会　理事長</a:t>
                      </a:r>
                    </a:p>
                  </a:txBody>
                  <a:tcPr marL="8320" marR="8320" marT="8320" marB="0" anchor="ctr">
                    <a:lnL>
                      <a:noFill/>
                    </a:lnL>
                    <a:lnR>
                      <a:noFill/>
                    </a:lnR>
                    <a:lnT>
                      <a:noFill/>
                    </a:lnT>
                    <a:lnB>
                      <a:noFill/>
                    </a:lnB>
                    <a:noFill/>
                  </a:tcPr>
                </a:tc>
                <a:extLst>
                  <a:ext uri="{0D108BD9-81ED-4DB2-BD59-A6C34878D82A}">
                    <a16:rowId xmlns:a16="http://schemas.microsoft.com/office/drawing/2014/main" val="10004"/>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高　　 亜希</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認定</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特定非営利活動法人ノーベル　代表理事</a:t>
                      </a:r>
                    </a:p>
                  </a:txBody>
                  <a:tcPr marL="8320" marR="8320" marT="8320" marB="0" anchor="ctr">
                    <a:lnL>
                      <a:noFill/>
                    </a:lnL>
                    <a:lnR>
                      <a:noFill/>
                    </a:lnR>
                    <a:lnT>
                      <a:noFill/>
                    </a:lnT>
                    <a:lnB>
                      <a:noFill/>
                    </a:lnB>
                    <a:noFill/>
                  </a:tcPr>
                </a:tc>
                <a:extLst>
                  <a:ext uri="{0D108BD9-81ED-4DB2-BD59-A6C34878D82A}">
                    <a16:rowId xmlns:a16="http://schemas.microsoft.com/office/drawing/2014/main" val="10005"/>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阪田　　洋</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大阪府</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・大阪市副首都推進局  副首都企画推進担当部長</a:t>
                      </a:r>
                    </a:p>
                  </a:txBody>
                  <a:tcPr marL="8320" marR="8320" marT="8320" marB="0" anchor="ctr">
                    <a:lnL>
                      <a:noFill/>
                    </a:lnL>
                    <a:lnR>
                      <a:noFill/>
                    </a:lnR>
                    <a:lnT>
                      <a:noFill/>
                    </a:lnT>
                    <a:lnB>
                      <a:noFill/>
                    </a:lnB>
                    <a:noFill/>
                  </a:tcPr>
                </a:tc>
                <a:extLst>
                  <a:ext uri="{0D108BD9-81ED-4DB2-BD59-A6C34878D82A}">
                    <a16:rowId xmlns:a16="http://schemas.microsoft.com/office/drawing/2014/main" val="10006"/>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白井　智子</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特定</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非営利活動法人トイボックス　代表理事</a:t>
                      </a:r>
                    </a:p>
                  </a:txBody>
                  <a:tcPr marL="8320" marR="8320" marT="8320" marB="0" anchor="ctr">
                    <a:lnL>
                      <a:noFill/>
                    </a:lnL>
                    <a:lnR>
                      <a:noFill/>
                    </a:lnR>
                    <a:lnT>
                      <a:noFill/>
                    </a:lnT>
                    <a:lnB>
                      <a:noFill/>
                    </a:lnB>
                    <a:noFill/>
                  </a:tcPr>
                </a:tc>
                <a:extLst>
                  <a:ext uri="{0D108BD9-81ED-4DB2-BD59-A6C34878D82A}">
                    <a16:rowId xmlns:a16="http://schemas.microsoft.com/office/drawing/2014/main" val="10008"/>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施　　治安</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大阪を変える１００人会議」　顧問</a:t>
                      </a:r>
                    </a:p>
                  </a:txBody>
                  <a:tcPr marL="8320" marR="8320" marT="8320" marB="0" anchor="ctr">
                    <a:lnL>
                      <a:noFill/>
                    </a:lnL>
                    <a:lnR>
                      <a:noFill/>
                    </a:lnR>
                    <a:lnT>
                      <a:noFill/>
                    </a:lnT>
                    <a:lnB>
                      <a:noFill/>
                    </a:lnB>
                    <a:noFill/>
                  </a:tcPr>
                </a:tc>
                <a:extLst>
                  <a:ext uri="{0D108BD9-81ED-4DB2-BD59-A6C34878D82A}">
                    <a16:rowId xmlns:a16="http://schemas.microsoft.com/office/drawing/2014/main" val="10009"/>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出口　正之</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zh-CN" altLang="en-US" sz="1200" b="0" i="0" u="none" strike="noStrike" dirty="0" smtClean="0">
                          <a:solidFill>
                            <a:srgbClr val="000000"/>
                          </a:solidFill>
                          <a:effectLst/>
                          <a:latin typeface="Meiryo UI" panose="020B0604030504040204" pitchFamily="50" charset="-128"/>
                          <a:ea typeface="Meiryo UI" panose="020B0604030504040204" pitchFamily="50" charset="-128"/>
                        </a:rPr>
                        <a:t>国立</a:t>
                      </a:r>
                      <a:r>
                        <a:rPr lang="zh-CN" altLang="en-US" sz="1200" b="0" i="0" u="none" strike="noStrike" dirty="0">
                          <a:solidFill>
                            <a:srgbClr val="000000"/>
                          </a:solidFill>
                          <a:effectLst/>
                          <a:latin typeface="Meiryo UI" panose="020B0604030504040204" pitchFamily="50" charset="-128"/>
                          <a:ea typeface="Meiryo UI" panose="020B0604030504040204" pitchFamily="50" charset="-128"/>
                        </a:rPr>
                        <a:t>民族学博物館　教授</a:t>
                      </a:r>
                    </a:p>
                  </a:txBody>
                  <a:tcPr marL="8320" marR="8320" marT="8320" marB="0" anchor="ctr">
                    <a:lnL>
                      <a:noFill/>
                    </a:lnL>
                    <a:lnR>
                      <a:noFill/>
                    </a:lnR>
                    <a:lnT>
                      <a:noFill/>
                    </a:lnT>
                    <a:lnB>
                      <a:noFill/>
                    </a:lnB>
                    <a:noFill/>
                  </a:tcPr>
                </a:tc>
                <a:extLst>
                  <a:ext uri="{0D108BD9-81ED-4DB2-BD59-A6C34878D82A}">
                    <a16:rowId xmlns:a16="http://schemas.microsoft.com/office/drawing/2014/main" val="10010"/>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早瀬　　昇</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社会</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福祉法人大阪ボランティア協会　常務理事</a:t>
                      </a:r>
                    </a:p>
                  </a:txBody>
                  <a:tcPr marL="8320" marR="8320" marT="8320" marB="0" anchor="ctr">
                    <a:lnL>
                      <a:noFill/>
                    </a:lnL>
                    <a:lnR>
                      <a:noFill/>
                    </a:lnR>
                    <a:lnT>
                      <a:noFill/>
                    </a:lnT>
                    <a:lnB>
                      <a:noFill/>
                    </a:lnB>
                    <a:noFill/>
                  </a:tcPr>
                </a:tc>
                <a:extLst>
                  <a:ext uri="{0D108BD9-81ED-4DB2-BD59-A6C34878D82A}">
                    <a16:rowId xmlns:a16="http://schemas.microsoft.com/office/drawing/2014/main" val="10011"/>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藤田　　清</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zh-TW" altLang="en-US" sz="1200" b="0" i="0" u="none" strike="noStrike" dirty="0" smtClean="0">
                          <a:solidFill>
                            <a:srgbClr val="000000"/>
                          </a:solidFill>
                          <a:effectLst/>
                          <a:latin typeface="Meiryo UI" panose="020B0604030504040204" pitchFamily="50" charset="-128"/>
                          <a:ea typeface="Meiryo UI" panose="020B0604030504040204" pitchFamily="50" charset="-128"/>
                        </a:rPr>
                        <a:t>公益</a:t>
                      </a:r>
                      <a:r>
                        <a:rPr lang="zh-TW" altLang="en-US" sz="1200" b="0" i="0" u="none" strike="noStrike" dirty="0">
                          <a:solidFill>
                            <a:srgbClr val="000000"/>
                          </a:solidFill>
                          <a:effectLst/>
                          <a:latin typeface="Meiryo UI" panose="020B0604030504040204" pitchFamily="50" charset="-128"/>
                          <a:ea typeface="Meiryo UI" panose="020B0604030504040204" pitchFamily="50" charset="-128"/>
                        </a:rPr>
                        <a:t>財団法人藤田美術館　館長</a:t>
                      </a:r>
                    </a:p>
                  </a:txBody>
                  <a:tcPr marL="8320" marR="8320" marT="8320" marB="0" anchor="ctr">
                    <a:lnL>
                      <a:noFill/>
                    </a:lnL>
                    <a:lnR>
                      <a:noFill/>
                    </a:lnR>
                    <a:lnT>
                      <a:noFill/>
                    </a:lnT>
                    <a:lnB>
                      <a:noFill/>
                    </a:lnB>
                    <a:noFill/>
                  </a:tcPr>
                </a:tc>
                <a:extLst>
                  <a:ext uri="{0D108BD9-81ED-4DB2-BD59-A6C34878D82A}">
                    <a16:rowId xmlns:a16="http://schemas.microsoft.com/office/drawing/2014/main" val="10012"/>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堀井　良殷</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公益</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財団法人関西・大阪２１世紀協会　理事長</a:t>
                      </a:r>
                    </a:p>
                  </a:txBody>
                  <a:tcPr marL="8320" marR="8320" marT="8320" marB="0" anchor="ctr">
                    <a:lnL>
                      <a:noFill/>
                    </a:lnL>
                    <a:lnR>
                      <a:noFill/>
                    </a:lnR>
                    <a:lnT>
                      <a:noFill/>
                    </a:lnT>
                    <a:lnB>
                      <a:noFill/>
                    </a:lnB>
                    <a:noFill/>
                  </a:tcPr>
                </a:tc>
                <a:extLst>
                  <a:ext uri="{0D108BD9-81ED-4DB2-BD59-A6C34878D82A}">
                    <a16:rowId xmlns:a16="http://schemas.microsoft.com/office/drawing/2014/main" val="10013"/>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松井　芳和</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大阪府</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・大阪市副首都推進局  副首都企画推進担当部長</a:t>
                      </a:r>
                    </a:p>
                  </a:txBody>
                  <a:tcPr marL="8320" marR="8320" marT="8320" marB="0" anchor="ctr">
                    <a:lnL>
                      <a:noFill/>
                    </a:lnL>
                    <a:lnR>
                      <a:noFill/>
                    </a:lnR>
                    <a:lnT>
                      <a:noFill/>
                    </a:lnT>
                    <a:lnB>
                      <a:noFill/>
                    </a:lnB>
                    <a:noFill/>
                  </a:tcPr>
                </a:tc>
                <a:extLst>
                  <a:ext uri="{0D108BD9-81ED-4DB2-BD59-A6C34878D82A}">
                    <a16:rowId xmlns:a16="http://schemas.microsoft.com/office/drawing/2014/main" val="10014"/>
                  </a:ext>
                </a:extLst>
              </a:tr>
              <a:tr h="211812">
                <a:tc>
                  <a:txBody>
                    <a:bodyPr/>
                    <a:lstStyle/>
                    <a:p>
                      <a:pPr algn="dist"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森　　清純</a:t>
                      </a:r>
                    </a:p>
                  </a:txBody>
                  <a:tcPr marL="149756" marR="149756" marT="8320" marB="0" anchor="ctr">
                    <a:lnL>
                      <a:noFill/>
                    </a:lnL>
                    <a:lnR>
                      <a:noFill/>
                    </a:lnR>
                    <a:lnT>
                      <a:noFill/>
                    </a:lnT>
                    <a:lnB>
                      <a:noFill/>
                    </a:lnB>
                    <a:noFill/>
                  </a:tcPr>
                </a:tc>
                <a:tc>
                  <a:txBody>
                    <a:bodyPr/>
                    <a:lstStyle/>
                    <a:p>
                      <a:pPr algn="l"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公益</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財団法人大阪コミュニティ財団　専務理事</a:t>
                      </a:r>
                    </a:p>
                  </a:txBody>
                  <a:tcPr marL="8320" marR="8320" marT="8320" marB="0" anchor="ctr">
                    <a:lnL>
                      <a:noFill/>
                    </a:lnL>
                    <a:lnR>
                      <a:noFill/>
                    </a:lnR>
                    <a:lnT>
                      <a:noFill/>
                    </a:lnT>
                    <a:lnB>
                      <a:noFill/>
                    </a:lnB>
                    <a:noFill/>
                  </a:tcPr>
                </a:tc>
                <a:extLst>
                  <a:ext uri="{0D108BD9-81ED-4DB2-BD59-A6C34878D82A}">
                    <a16:rowId xmlns:a16="http://schemas.microsoft.com/office/drawing/2014/main" val="10015"/>
                  </a:ext>
                </a:extLst>
              </a:tr>
            </a:tbl>
          </a:graphicData>
        </a:graphic>
      </p:graphicFrame>
      <p:sp>
        <p:nvSpPr>
          <p:cNvPr id="13" name="テキスト ボックス 12"/>
          <p:cNvSpPr txBox="1"/>
          <p:nvPr/>
        </p:nvSpPr>
        <p:spPr>
          <a:xfrm>
            <a:off x="3437317" y="3144668"/>
            <a:ext cx="2854858" cy="26161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日現在・五十音順）</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207004" y="6596390"/>
            <a:ext cx="2854858" cy="26161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（＊議長）</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190599" y="5273584"/>
            <a:ext cx="551920" cy="27699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6559" y="3023472"/>
            <a:ext cx="6480720" cy="282573"/>
          </a:xfrm>
          <a:prstGeom prst="rect">
            <a:avLst/>
          </a:prstGeom>
          <a:ln w="3175">
            <a:noFill/>
            <a:prstDash val="sysDot"/>
          </a:ln>
        </p:spPr>
        <p:txBody>
          <a:bodyPr wrap="square" lIns="72000" tIns="18000" rIns="36000" bIns="18000" anchor="t" anchorCtr="0">
            <a:spAutoFit/>
          </a:bodyPr>
          <a:lstStyle/>
          <a:p>
            <a:pPr>
              <a:defRPr/>
            </a:pP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会議メンバー</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55473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810918" y="725100"/>
            <a:ext cx="9009722" cy="6187981"/>
          </a:xfrm>
          <a:prstGeom prst="rect">
            <a:avLst/>
          </a:prstGeom>
          <a:solidFill>
            <a:schemeClr val="accent1">
              <a:lumMod val="20000"/>
              <a:lumOff val="80000"/>
            </a:schemeClr>
          </a:solidFill>
          <a:ln w="2540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nchorCtr="0"/>
          <a:lstStyle/>
          <a:p>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640127" y="12974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「民都・大阪」フィランソロピー会議を通じた好循環</a:t>
            </a:r>
          </a:p>
        </p:txBody>
      </p:sp>
      <p:sp>
        <p:nvSpPr>
          <p:cNvPr id="4" name="スライド番号プレースホルダー 1"/>
          <p:cNvSpPr txBox="1">
            <a:spLocks/>
          </p:cNvSpPr>
          <p:nvPr/>
        </p:nvSpPr>
        <p:spPr bwMode="auto">
          <a:xfrm>
            <a:off x="9902826" y="6573837"/>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5</a:t>
            </a:fld>
            <a:endParaRPr lang="ja-JP" altLang="en-US" sz="1200" dirty="0">
              <a:solidFill>
                <a:prstClr val="black"/>
              </a:solidFill>
            </a:endParaRPr>
          </a:p>
        </p:txBody>
      </p:sp>
      <p:sp>
        <p:nvSpPr>
          <p:cNvPr id="23" name="正方形/長方形 22"/>
          <p:cNvSpPr/>
          <p:nvPr/>
        </p:nvSpPr>
        <p:spPr>
          <a:xfrm>
            <a:off x="1138629" y="3855037"/>
            <a:ext cx="8568952" cy="2892870"/>
          </a:xfrm>
          <a:prstGeom prst="rect">
            <a:avLst/>
          </a:prstGeom>
          <a:solidFill>
            <a:schemeClr val="bg1"/>
          </a:solidFill>
          <a:ln w="25400">
            <a:solidFill>
              <a:schemeClr val="tx1">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nchorCtr="0"/>
          <a:lstStyle/>
          <a:p>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943385" y="1115549"/>
            <a:ext cx="8959441" cy="2592288"/>
          </a:xfrm>
          <a:prstGeom prst="roundRect">
            <a:avLst>
              <a:gd name="adj" fmla="val 5711"/>
            </a:avLst>
          </a:prstGeom>
          <a:noFill/>
          <a:ln>
            <a:noFill/>
          </a:ln>
        </p:spPr>
        <p:style>
          <a:lnRef idx="2">
            <a:schemeClr val="accent6"/>
          </a:lnRef>
          <a:fillRef idx="1">
            <a:schemeClr val="lt1"/>
          </a:fillRef>
          <a:effectRef idx="0">
            <a:schemeClr val="accent6"/>
          </a:effectRef>
          <a:fontRef idx="minor">
            <a:schemeClr val="dk1"/>
          </a:fontRef>
        </p:style>
        <p:txBody>
          <a:bodyPr tIns="0" rIns="72000" bIns="180000" rtlCol="0" anchor="t" anchorCtr="0"/>
          <a:lstStyle/>
          <a:p>
            <a:pPr>
              <a:lnSpc>
                <a:spcPts val="22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①この会議を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核にして、大阪が抱える様々な社会的課題の解決に向けた</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新たな知恵やアイデアを生み出す</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300"/>
              </a:spcBef>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②こうした大阪の動きを</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国内外に向けて発信</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することで、「民都・大阪」として、アジアを中心に</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国際的な存</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300"/>
              </a:spcBef>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在感を高める</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③「民都・大阪」に、</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の動脈として</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、世界的な潮流である税の分配によらない民の自発的な発意による</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寄附や投資、人材が集まる</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3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④この資金や人材を、民が主体となって大阪における非営利セクターや社会的企業などの</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活動につなぎ、</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活かす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ことで、活動の場を広げ、</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民間公益活動の活性化</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につなげる。</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
          <p:cNvGrpSpPr/>
          <p:nvPr/>
        </p:nvGrpSpPr>
        <p:grpSpPr>
          <a:xfrm>
            <a:off x="1216122" y="3887268"/>
            <a:ext cx="8199313" cy="2686569"/>
            <a:chOff x="45537" y="4962849"/>
            <a:chExt cx="5678591" cy="1822473"/>
          </a:xfrm>
        </p:grpSpPr>
        <p:sp>
          <p:nvSpPr>
            <p:cNvPr id="13" name="角丸四角形 12"/>
            <p:cNvSpPr/>
            <p:nvPr/>
          </p:nvSpPr>
          <p:spPr>
            <a:xfrm>
              <a:off x="2051720" y="4994470"/>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002060"/>
                  </a:solidFill>
                  <a:latin typeface="Meiryo UI" panose="020B0604030504040204" pitchFamily="50" charset="-128"/>
                  <a:ea typeface="Meiryo UI" panose="020B0604030504040204" pitchFamily="50" charset="-128"/>
                </a:rPr>
                <a:t>①社会的課題解決に</a:t>
              </a:r>
              <a:endParaRPr lang="en-US" altLang="ja-JP" sz="1400" b="1" dirty="0">
                <a:solidFill>
                  <a:srgbClr val="002060"/>
                </a:solidFill>
                <a:latin typeface="Meiryo UI" panose="020B0604030504040204" pitchFamily="50" charset="-128"/>
                <a:ea typeface="Meiryo UI" panose="020B0604030504040204" pitchFamily="50" charset="-128"/>
              </a:endParaRPr>
            </a:p>
            <a:p>
              <a:pPr algn="ctr"/>
              <a:r>
                <a:rPr lang="ja-JP" altLang="en-US" sz="1400" b="1" dirty="0">
                  <a:solidFill>
                    <a:srgbClr val="002060"/>
                  </a:solidFill>
                  <a:latin typeface="Meiryo UI" panose="020B0604030504040204" pitchFamily="50" charset="-128"/>
                  <a:ea typeface="Meiryo UI" panose="020B0604030504040204" pitchFamily="50" charset="-128"/>
                </a:rPr>
                <a:t>向けた知恵･アイデア</a:t>
              </a:r>
            </a:p>
          </p:txBody>
        </p:sp>
        <p:sp>
          <p:nvSpPr>
            <p:cNvPr id="16" name="角丸四角形 15"/>
            <p:cNvSpPr/>
            <p:nvPr/>
          </p:nvSpPr>
          <p:spPr>
            <a:xfrm>
              <a:off x="179512" y="5674863"/>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002060"/>
                  </a:solidFill>
                  <a:latin typeface="Meiryo UI" panose="020B0604030504040204" pitchFamily="50" charset="-128"/>
                  <a:ea typeface="Meiryo UI" panose="020B0604030504040204" pitchFamily="50" charset="-128"/>
                </a:rPr>
                <a:t>④民間活動の活性化</a:t>
              </a:r>
            </a:p>
          </p:txBody>
        </p:sp>
        <p:sp>
          <p:nvSpPr>
            <p:cNvPr id="17" name="角丸四角形 16"/>
            <p:cNvSpPr/>
            <p:nvPr/>
          </p:nvSpPr>
          <p:spPr>
            <a:xfrm>
              <a:off x="3995936" y="5674863"/>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002060"/>
                  </a:solidFill>
                  <a:latin typeface="Meiryo UI" panose="020B0604030504040204" pitchFamily="50" charset="-128"/>
                  <a:ea typeface="Meiryo UI" panose="020B0604030504040204" pitchFamily="50" charset="-128"/>
                </a:rPr>
                <a:t>②民都･大阪の</a:t>
              </a:r>
              <a:endParaRPr lang="en-US" altLang="ja-JP" sz="1400" b="1" dirty="0">
                <a:solidFill>
                  <a:srgbClr val="002060"/>
                </a:solidFill>
                <a:latin typeface="Meiryo UI" panose="020B0604030504040204" pitchFamily="50" charset="-128"/>
                <a:ea typeface="Meiryo UI" panose="020B0604030504040204" pitchFamily="50" charset="-128"/>
              </a:endParaRPr>
            </a:p>
            <a:p>
              <a:pPr algn="ctr"/>
              <a:r>
                <a:rPr lang="ja-JP" altLang="en-US" sz="1400" b="1" dirty="0">
                  <a:solidFill>
                    <a:srgbClr val="002060"/>
                  </a:solidFill>
                  <a:latin typeface="Meiryo UI" panose="020B0604030504040204" pitchFamily="50" charset="-128"/>
                  <a:ea typeface="Meiryo UI" panose="020B0604030504040204" pitchFamily="50" charset="-128"/>
                </a:rPr>
                <a:t>国際的な存在感向上</a:t>
              </a:r>
            </a:p>
          </p:txBody>
        </p:sp>
        <p:sp>
          <p:nvSpPr>
            <p:cNvPr id="18" name="角丸四角形 17"/>
            <p:cNvSpPr/>
            <p:nvPr/>
          </p:nvSpPr>
          <p:spPr>
            <a:xfrm>
              <a:off x="2051720" y="6284489"/>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002060"/>
                  </a:solidFill>
                  <a:latin typeface="Meiryo UI" panose="020B0604030504040204" pitchFamily="50" charset="-128"/>
                  <a:ea typeface="Meiryo UI" panose="020B0604030504040204" pitchFamily="50" charset="-128"/>
                </a:rPr>
                <a:t>③資金や人材が</a:t>
              </a:r>
              <a:endParaRPr lang="en-US" altLang="ja-JP" sz="1400" b="1" dirty="0">
                <a:solidFill>
                  <a:srgbClr val="002060"/>
                </a:solidFill>
                <a:latin typeface="Meiryo UI" panose="020B0604030504040204" pitchFamily="50" charset="-128"/>
                <a:ea typeface="Meiryo UI" panose="020B0604030504040204" pitchFamily="50" charset="-128"/>
              </a:endParaRPr>
            </a:p>
            <a:p>
              <a:pPr algn="ctr"/>
              <a:r>
                <a:rPr lang="ja-JP" altLang="en-US" sz="1400" b="1" dirty="0">
                  <a:solidFill>
                    <a:srgbClr val="002060"/>
                  </a:solidFill>
                  <a:latin typeface="Meiryo UI" panose="020B0604030504040204" pitchFamily="50" charset="-128"/>
                  <a:ea typeface="Meiryo UI" panose="020B0604030504040204" pitchFamily="50" charset="-128"/>
                </a:rPr>
                <a:t>大阪に集まる</a:t>
              </a:r>
            </a:p>
          </p:txBody>
        </p:sp>
        <p:sp>
          <p:nvSpPr>
            <p:cNvPr id="6" name="曲折矢印 5"/>
            <p:cNvSpPr/>
            <p:nvPr/>
          </p:nvSpPr>
          <p:spPr>
            <a:xfrm rot="5400000">
              <a:off x="4155535" y="4962960"/>
              <a:ext cx="442617" cy="882944"/>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曲折矢印 21"/>
            <p:cNvSpPr/>
            <p:nvPr/>
          </p:nvSpPr>
          <p:spPr>
            <a:xfrm rot="16200000">
              <a:off x="1184233" y="5932902"/>
              <a:ext cx="398924" cy="882944"/>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曲折矢印 24"/>
            <p:cNvSpPr/>
            <p:nvPr/>
          </p:nvSpPr>
          <p:spPr>
            <a:xfrm rot="10800000" flipH="1" flipV="1">
              <a:off x="984957" y="5183123"/>
              <a:ext cx="840210" cy="442617"/>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曲折矢印 25"/>
            <p:cNvSpPr/>
            <p:nvPr/>
          </p:nvSpPr>
          <p:spPr>
            <a:xfrm flipH="1" flipV="1">
              <a:off x="3956738" y="6242129"/>
              <a:ext cx="840210" cy="442617"/>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円/楕円 2"/>
            <p:cNvSpPr/>
            <p:nvPr/>
          </p:nvSpPr>
          <p:spPr>
            <a:xfrm>
              <a:off x="1940617" y="5625740"/>
              <a:ext cx="1984410" cy="513817"/>
            </a:xfrm>
            <a:prstGeom prst="ellipse">
              <a:avLst/>
            </a:prstGeom>
            <a:solidFill>
              <a:schemeClr val="accent3">
                <a:lumMod val="40000"/>
                <a:lumOff val="60000"/>
              </a:schemeClr>
            </a:solid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フィランソロピー会議</a:t>
              </a:r>
            </a:p>
          </p:txBody>
        </p:sp>
        <p:sp>
          <p:nvSpPr>
            <p:cNvPr id="5" name="正方形/長方形 4"/>
            <p:cNvSpPr/>
            <p:nvPr/>
          </p:nvSpPr>
          <p:spPr>
            <a:xfrm>
              <a:off x="4440343" y="4962849"/>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国内外への発信</a:t>
              </a:r>
            </a:p>
          </p:txBody>
        </p:sp>
        <p:sp>
          <p:nvSpPr>
            <p:cNvPr id="19" name="正方形/長方形 18"/>
            <p:cNvSpPr/>
            <p:nvPr/>
          </p:nvSpPr>
          <p:spPr>
            <a:xfrm>
              <a:off x="4493677" y="6470554"/>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第２の動脈</a:t>
              </a:r>
            </a:p>
          </p:txBody>
        </p:sp>
        <p:sp>
          <p:nvSpPr>
            <p:cNvPr id="20" name="正方形/長方形 19"/>
            <p:cNvSpPr/>
            <p:nvPr/>
          </p:nvSpPr>
          <p:spPr>
            <a:xfrm>
              <a:off x="45537" y="6461447"/>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活動につなぎ、</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活かす</a:t>
              </a:r>
            </a:p>
          </p:txBody>
        </p:sp>
        <p:sp>
          <p:nvSpPr>
            <p:cNvPr id="21" name="正方形/長方形 20"/>
            <p:cNvSpPr/>
            <p:nvPr/>
          </p:nvSpPr>
          <p:spPr>
            <a:xfrm>
              <a:off x="101554" y="4988212"/>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連携･協力</a:t>
              </a:r>
            </a:p>
          </p:txBody>
        </p:sp>
      </p:grpSp>
      <p:sp>
        <p:nvSpPr>
          <p:cNvPr id="28" name="テキスト ボックス 27"/>
          <p:cNvSpPr txBox="1"/>
          <p:nvPr/>
        </p:nvSpPr>
        <p:spPr>
          <a:xfrm>
            <a:off x="1073368" y="3402645"/>
            <a:ext cx="7341774" cy="323165"/>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循環のイメージ</a:t>
            </a:r>
            <a:r>
              <a:rPr lang="en-US" altLang="ja-JP"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9" name="テキスト ボックス 28"/>
          <p:cNvSpPr txBox="1"/>
          <p:nvPr/>
        </p:nvSpPr>
        <p:spPr>
          <a:xfrm>
            <a:off x="816768" y="764686"/>
            <a:ext cx="4213329" cy="374461"/>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ts val="2200"/>
              </a:lnSpc>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核となる場の創出を通じた好循環</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2071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631504" y="157708"/>
            <a:ext cx="8928992" cy="6655668"/>
          </a:xfrm>
          <a:prstGeom prst="rect">
            <a:avLst/>
          </a:prstGeom>
          <a:solidFill>
            <a:schemeClr val="tx2">
              <a:lumMod val="20000"/>
              <a:lumOff val="80000"/>
            </a:schemeClr>
          </a:solidFill>
        </p:spPr>
        <p:txBody>
          <a:bodyPr wrap="square" rtlCol="0">
            <a:spAutoFit/>
          </a:bodyPr>
          <a:lstStyle/>
          <a:p>
            <a:endParaRPr lang="en-US" altLang="ja-JP" b="1" dirty="0"/>
          </a:p>
          <a:p>
            <a:endParaRPr lang="en-US" altLang="ja-JP" sz="1600" b="1" dirty="0"/>
          </a:p>
          <a:p>
            <a:endParaRPr kumimoji="1" lang="en-US" altLang="ja-JP" b="1" dirty="0"/>
          </a:p>
          <a:p>
            <a:r>
              <a:rPr lang="ja-JP" altLang="en-US" sz="1600" dirty="0"/>
              <a:t>　</a:t>
            </a:r>
            <a:endParaRPr lang="en-US" altLang="ja-JP" sz="1600" dirty="0"/>
          </a:p>
          <a:p>
            <a:pPr>
              <a:lnSpc>
                <a:spcPct val="125000"/>
              </a:lnSpc>
            </a:pPr>
            <a:r>
              <a:rPr lang="ja-JP" altLang="en-US" sz="1600" dirty="0"/>
              <a:t>　</a:t>
            </a:r>
            <a:endParaRPr lang="en-US" altLang="ja-JP" sz="1600"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sz="1600" u="sng" dirty="0"/>
          </a:p>
          <a:p>
            <a:pPr>
              <a:lnSpc>
                <a:spcPct val="125000"/>
              </a:lnSpc>
            </a:pPr>
            <a:endParaRPr lang="en-US" altLang="ja-JP" u="sng" dirty="0"/>
          </a:p>
        </p:txBody>
      </p:sp>
      <p:sp>
        <p:nvSpPr>
          <p:cNvPr id="5" name="スライド番号プレースホルダー 1"/>
          <p:cNvSpPr txBox="1">
            <a:spLocks/>
          </p:cNvSpPr>
          <p:nvPr/>
        </p:nvSpPr>
        <p:spPr bwMode="auto">
          <a:xfrm>
            <a:off x="9912425" y="6520260"/>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6</a:t>
            </a:fld>
            <a:endParaRPr lang="ja-JP" altLang="en-US" sz="1200" dirty="0">
              <a:solidFill>
                <a:prstClr val="black"/>
              </a:solidFill>
            </a:endParaRPr>
          </a:p>
        </p:txBody>
      </p:sp>
      <p:sp>
        <p:nvSpPr>
          <p:cNvPr id="6" name="正方形/長方形 5"/>
          <p:cNvSpPr/>
          <p:nvPr/>
        </p:nvSpPr>
        <p:spPr>
          <a:xfrm>
            <a:off x="1775520" y="169758"/>
            <a:ext cx="8574736" cy="6713376"/>
          </a:xfrm>
          <a:prstGeom prst="rect">
            <a:avLst/>
          </a:prstGeom>
          <a:ln w="12700">
            <a:solidFill>
              <a:sysClr val="windowText" lastClr="000000"/>
            </a:solidFill>
          </a:ln>
        </p:spPr>
        <p:txBody>
          <a:bodyPr wrap="square" bIns="0" anchor="ctr" anchorCtr="0">
            <a:spAutoFit/>
          </a:bodyPr>
          <a:lstStyle/>
          <a:p>
            <a:pPr>
              <a:lnSpc>
                <a:spcPct val="125000"/>
              </a:lnSpc>
            </a:pPr>
            <a:r>
              <a:rPr lang="ja-JP" altLang="en-US" sz="1400" dirty="0"/>
              <a:t>　</a:t>
            </a:r>
            <a:endParaRPr lang="en-US" altLang="ja-JP" sz="1400" dirty="0"/>
          </a:p>
          <a:p>
            <a:pPr>
              <a:lnSpc>
                <a:spcPct val="125000"/>
              </a:lnSpc>
            </a:pPr>
            <a:endParaRPr lang="en-US" altLang="ja-JP" sz="100" dirty="0"/>
          </a:p>
          <a:p>
            <a:pPr>
              <a:lnSpc>
                <a:spcPct val="125000"/>
              </a:lnSpc>
            </a:pPr>
            <a:r>
              <a:rPr lang="ja-JP" altLang="en-US" sz="1400" dirty="0"/>
              <a:t>　世界では、寄附や投資等を通じた公益活動（フィランソロピー）が、社会的課題解決の第三の道として新たな時代の潮流となっており、 「フィランソロピーの黄金時代」を迎えたとさえ言われている。わが国においても、</a:t>
            </a:r>
            <a:r>
              <a:rPr lang="en-US" altLang="ja-JP" sz="1400" dirty="0"/>
              <a:t>NPO</a:t>
            </a:r>
            <a:r>
              <a:rPr lang="ja-JP" altLang="en-US" sz="1400" dirty="0"/>
              <a:t>や社会的企業など新たな公共の担い手の増加、</a:t>
            </a:r>
            <a:r>
              <a:rPr lang="en-US" altLang="ja-JP" sz="1400" dirty="0"/>
              <a:t>CSR</a:t>
            </a:r>
            <a:r>
              <a:rPr lang="ja-JP" altLang="en-US" sz="1400" dirty="0"/>
              <a:t>（企業の社会的責任）への関心が進む中、課題解決のための新しい鍵として、非営利セクターと政府との協働が注目されている。</a:t>
            </a:r>
            <a:endParaRPr lang="en-US" altLang="ja-JP" sz="1400" dirty="0"/>
          </a:p>
          <a:p>
            <a:pPr>
              <a:lnSpc>
                <a:spcPct val="125000"/>
              </a:lnSpc>
            </a:pPr>
            <a:endParaRPr lang="ja-JP" altLang="en-US" sz="1400" dirty="0"/>
          </a:p>
          <a:p>
            <a:pPr>
              <a:lnSpc>
                <a:spcPct val="125000"/>
              </a:lnSpc>
            </a:pPr>
            <a:r>
              <a:rPr lang="ja-JP" altLang="en-US" sz="1400" dirty="0"/>
              <a:t>　都市発展の歴史において民の力が大きな役割を果たしてきた大阪は、これまで民間公益活動の分野でも様々な先駆的な取組を生み出し実現してきた。こうした蓄積を活かし、この度、「民都」として大阪の民の力を最大限に活かす都市をめざして、官民が協力し、非営利セクター関係者が法人格を越えて集う「民都・大阪」フィランソロピー会議を設置した。</a:t>
            </a:r>
            <a:endParaRPr lang="en-US" altLang="ja-JP" sz="1400" dirty="0"/>
          </a:p>
          <a:p>
            <a:pPr>
              <a:lnSpc>
                <a:spcPct val="125000"/>
              </a:lnSpc>
            </a:pPr>
            <a:r>
              <a:rPr lang="ja-JP" altLang="en-US" sz="1400" dirty="0"/>
              <a:t>　</a:t>
            </a:r>
            <a:endParaRPr lang="en-US" altLang="ja-JP" sz="1400" dirty="0"/>
          </a:p>
          <a:p>
            <a:pPr>
              <a:lnSpc>
                <a:spcPct val="125000"/>
              </a:lnSpc>
            </a:pPr>
            <a:r>
              <a:rPr lang="ja-JP" altLang="en-US" sz="1400" dirty="0"/>
              <a:t>　大阪は、この「民都・大阪」フィランソロピー会議を核として、府域全体における地域活動も含めた民間公益活動の担い手が垣根を越えて集い、その多様性を活かしつつ繋がることで新たなアイデアや知恵を生み出すとともに、非営利セクターの活性化やソーシャルビジネスの拡大などを通じて、これまでになかった連携や協働を生み出していく。これにより、様々な分野において豊かで美しい大阪に向けて民が主体となったソーシャル・イノベーションを創出する都市をめざす。</a:t>
            </a:r>
            <a:endParaRPr lang="en-US" altLang="ja-JP" sz="1400" dirty="0"/>
          </a:p>
          <a:p>
            <a:pPr>
              <a:lnSpc>
                <a:spcPct val="125000"/>
              </a:lnSpc>
            </a:pPr>
            <a:endParaRPr lang="en-US" altLang="ja-JP" sz="1400" dirty="0"/>
          </a:p>
          <a:p>
            <a:pPr>
              <a:lnSpc>
                <a:spcPct val="125000"/>
              </a:lnSpc>
            </a:pPr>
            <a:r>
              <a:rPr lang="ja-JP" altLang="en-US" sz="1400" dirty="0"/>
              <a:t>　そして、持続可能な開発目標（</a:t>
            </a:r>
            <a:r>
              <a:rPr lang="en-US" altLang="ja-JP" sz="1400" dirty="0"/>
              <a:t>SDG</a:t>
            </a:r>
            <a:r>
              <a:rPr lang="ja-JP" altLang="en-US" sz="1400" dirty="0"/>
              <a:t>ｓ）の達成に貢献するとともに、世界のフィランソロピストの思いに寄り添う都市として、日本・世界中から第</a:t>
            </a:r>
            <a:r>
              <a:rPr lang="en-US" altLang="ja-JP" sz="1400" dirty="0"/>
              <a:t>2</a:t>
            </a:r>
            <a:r>
              <a:rPr lang="ja-JP" altLang="en-US" sz="1400" dirty="0"/>
              <a:t>の動脈（寄附、投資、人材、情報）が集まり、民間公益活動の担い手を育て・支えていくことでその活動を拡げ、社会的インパクトを次々と生み出し続ける都市をめざす。</a:t>
            </a:r>
            <a:endParaRPr lang="en-US" altLang="ja-JP" sz="1400" dirty="0"/>
          </a:p>
          <a:p>
            <a:pPr>
              <a:lnSpc>
                <a:spcPct val="125000"/>
              </a:lnSpc>
            </a:pPr>
            <a:endParaRPr lang="en-US" altLang="ja-JP" sz="1400" dirty="0"/>
          </a:p>
          <a:p>
            <a:pPr>
              <a:lnSpc>
                <a:spcPct val="125000"/>
              </a:lnSpc>
            </a:pPr>
            <a:r>
              <a:rPr lang="ja-JP" altLang="en-US" sz="1400" dirty="0"/>
              <a:t>　これらを通じて「フィランソロピーにおける国際的な拠点都市」の実現をめざすことをここに宣言する。</a:t>
            </a:r>
            <a:endParaRPr lang="en-US" altLang="ja-JP" sz="1400" dirty="0"/>
          </a:p>
          <a:p>
            <a:pPr algn="r"/>
            <a:endParaRPr lang="en-US" altLang="ja-JP" sz="1200" dirty="0"/>
          </a:p>
          <a:p>
            <a:pPr algn="r">
              <a:lnSpc>
                <a:spcPct val="125000"/>
              </a:lnSpc>
            </a:pPr>
            <a:r>
              <a:rPr lang="ja-JP" altLang="en-US" sz="1400" dirty="0"/>
              <a:t>平成</a:t>
            </a:r>
            <a:r>
              <a:rPr lang="en-US" altLang="ja-JP" sz="1400" dirty="0"/>
              <a:t>30</a:t>
            </a:r>
            <a:r>
              <a:rPr lang="ja-JP" altLang="en-US" sz="1400" dirty="0"/>
              <a:t>年６月１日　「民都・大阪」フィランソロピー会議</a:t>
            </a:r>
            <a:endParaRPr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524001"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フィランソロピー都市</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宣言</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570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457</TotalTime>
  <Words>548</Words>
  <Application>Microsoft Office PowerPoint</Application>
  <PresentationFormat>ワイド画面</PresentationFormat>
  <Paragraphs>168</Paragraphs>
  <Slides>6</Slides>
  <Notes>6</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HG創英角ｺﾞｼｯｸUB</vt:lpstr>
      <vt:lpstr>Meiryo UI</vt:lpstr>
      <vt:lpstr>ＭＳ Ｐゴシック</vt:lpstr>
      <vt:lpstr>ＭＳ ゴシック</vt: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フィランソロピー大会OSAKA2018</dc:title>
  <dc:creator>松尾　拓</dc:creator>
  <cp:lastModifiedBy>乾　順久</cp:lastModifiedBy>
  <cp:revision>68</cp:revision>
  <cp:lastPrinted>2019-04-23T05:01:59Z</cp:lastPrinted>
  <dcterms:created xsi:type="dcterms:W3CDTF">2018-05-16T09:19:39Z</dcterms:created>
  <dcterms:modified xsi:type="dcterms:W3CDTF">2019-07-29T06:46:58Z</dcterms:modified>
</cp:coreProperties>
</file>