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5"></Relationship><Relationship Target="docProps/core.xml" Type="http://schemas.openxmlformats.org/package/2006/relationships/metadata/core-properties" Id="rId6"></Relationship><Relationship Target="docProps/custom.xml" Type="http://schemas.openxmlformats.org/officeDocument/2006/relationships/custom-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44" r:id="rId4"/>
  </p:sldMasterIdLst>
  <p:notesMasterIdLst>
    <p:notesMasterId r:id="rId21"/>
  </p:notesMasterIdLst>
  <p:handoutMasterIdLst>
    <p:handoutMasterId r:id="rId22"/>
  </p:handoutMasterIdLst>
  <p:sldIdLst>
    <p:sldId id="4581" r:id="rId5"/>
    <p:sldId id="4663" r:id="rId6"/>
    <p:sldId id="4604" r:id="rId7"/>
    <p:sldId id="4649" r:id="rId8"/>
    <p:sldId id="4596" r:id="rId9"/>
    <p:sldId id="4597" r:id="rId10"/>
    <p:sldId id="4653" r:id="rId11"/>
    <p:sldId id="4654" r:id="rId12"/>
    <p:sldId id="4655" r:id="rId13"/>
    <p:sldId id="4656" r:id="rId14"/>
    <p:sldId id="4657" r:id="rId15"/>
    <p:sldId id="4659" r:id="rId16"/>
    <p:sldId id="4660" r:id="rId17"/>
    <p:sldId id="4652" r:id="rId18"/>
    <p:sldId id="4661" r:id="rId19"/>
    <p:sldId id="4662" r:id="rId20"/>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B2"/>
    <a:srgbClr val="E60012"/>
    <a:srgbClr val="FFFF00"/>
    <a:srgbClr val="FFFFFF"/>
    <a:srgbClr val="121334"/>
    <a:srgbClr val="0268B6"/>
    <a:srgbClr val="EFEFEF"/>
    <a:srgbClr val="D3D3D4"/>
    <a:srgbClr val="FFF2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7" autoAdjust="0"/>
    <p:restoredTop sz="94660"/>
  </p:normalViewPr>
  <p:slideViewPr>
    <p:cSldViewPr snapToGrid="0">
      <p:cViewPr varScale="1">
        <p:scale>
          <a:sx n="66" d="100"/>
          <a:sy n="66" d="100"/>
        </p:scale>
        <p:origin x="150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124" y="84"/>
      </p:cViewPr>
      <p:guideLst/>
    </p:cSldViewPr>
  </p:notes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slides/slide14.xml" Type="http://schemas.openxmlformats.org/officeDocument/2006/relationships/slide" Id="rId18"></Relationship><Relationship Target="theme/theme1.xml" Type="http://schemas.openxmlformats.org/officeDocument/2006/relationships/theme" Id="rId26"></Relationship><Relationship Target="../customXml/item3.xml" Type="http://schemas.openxmlformats.org/officeDocument/2006/relationships/customXml" Id="rId3"></Relationship><Relationship Target="notesMasters/notesMaster1.xml" Type="http://schemas.openxmlformats.org/officeDocument/2006/relationships/notesMaster" Id="rId21"></Relationship><Relationship Target="slides/slide3.xml" Type="http://schemas.openxmlformats.org/officeDocument/2006/relationships/slide" Id="rId7"></Relationship><Relationship Target="slides/slide8.xml" Type="http://schemas.openxmlformats.org/officeDocument/2006/relationships/slide" Id="rId12"></Relationship><Relationship Target="slides/slide13.xml" Type="http://schemas.openxmlformats.org/officeDocument/2006/relationships/slide" Id="rId17"></Relationship><Relationship Target="viewProps.xml" Type="http://schemas.openxmlformats.org/officeDocument/2006/relationships/viewProps" Id="rId25"></Relationship><Relationship Target="../customXml/item2.xml" Type="http://schemas.openxmlformats.org/officeDocument/2006/relationships/customXml" Id="rId2"></Relationship><Relationship Target="slides/slide12.xml" Type="http://schemas.openxmlformats.org/officeDocument/2006/relationships/slide" Id="rId16"></Relationship><Relationship Target="slides/slide16.xml" Type="http://schemas.openxmlformats.org/officeDocument/2006/relationships/slide" Id="rId20"></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presProps.xml" Type="http://schemas.openxmlformats.org/officeDocument/2006/relationships/presProps" Id="rId24"></Relationship><Relationship Target="slides/slide1.xml" Type="http://schemas.openxmlformats.org/officeDocument/2006/relationships/slide" Id="rId5"></Relationship><Relationship Target="slides/slide11.xml" Type="http://schemas.openxmlformats.org/officeDocument/2006/relationships/slide" Id="rId15"></Relationship><Relationship Target="commentAuthors.xml" Type="http://schemas.openxmlformats.org/officeDocument/2006/relationships/commentAuthors" Id="rId23"></Relationship><Relationship Target="slides/slide6.xml" Type="http://schemas.openxmlformats.org/officeDocument/2006/relationships/slide" Id="rId10"></Relationship><Relationship Target="slides/slide15.xml" Type="http://schemas.openxmlformats.org/officeDocument/2006/relationships/slide" Id="rId19"></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handoutMasters/handoutMaster1.xml" Type="http://schemas.openxmlformats.org/officeDocument/2006/relationships/handoutMaster" Id="rId22"></Relationship><Relationship Target="tableStyles.xml" Type="http://schemas.openxmlformats.org/officeDocument/2006/relationships/tableStyles" Id="rId27"></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37898EB-BCC0-4F0A-8303-921E8C326435}"/>
              </a:ext>
            </a:extLst>
          </p:cNvPr>
          <p:cNvSpPr>
            <a:spLocks noGrp="1"/>
          </p:cNvSpPr>
          <p:nvPr>
            <p:ph type="hdr" sz="quarter"/>
          </p:nvPr>
        </p:nvSpPr>
        <p:spPr>
          <a:xfrm>
            <a:off x="1" y="0"/>
            <a:ext cx="2946400" cy="4968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71653C7-CF6D-4722-B3BB-C5461D5BD850}"/>
              </a:ext>
            </a:extLst>
          </p:cNvPr>
          <p:cNvSpPr>
            <a:spLocks noGrp="1"/>
          </p:cNvSpPr>
          <p:nvPr>
            <p:ph type="dt" sz="quarter" idx="1"/>
          </p:nvPr>
        </p:nvSpPr>
        <p:spPr>
          <a:xfrm>
            <a:off x="3849689" y="0"/>
            <a:ext cx="2946400" cy="496888"/>
          </a:xfrm>
          <a:prstGeom prst="rect">
            <a:avLst/>
          </a:prstGeom>
        </p:spPr>
        <p:txBody>
          <a:bodyPr vert="horz" lIns="91426" tIns="45713" rIns="91426" bIns="45713" rtlCol="0"/>
          <a:lstStyle>
            <a:lvl1pPr algn="r">
              <a:defRPr sz="1200"/>
            </a:lvl1pPr>
          </a:lstStyle>
          <a:p>
            <a:fld id="{9EA3F9F9-BBCB-4031-AC66-FEEE5FA5257A}" type="datetimeFigureOut">
              <a:rPr kumimoji="1" lang="ja-JP" altLang="en-US" smtClean="0"/>
              <a:t>2021/9/15</a:t>
            </a:fld>
            <a:endParaRPr kumimoji="1" lang="ja-JP" altLang="en-US"/>
          </a:p>
        </p:txBody>
      </p:sp>
      <p:sp>
        <p:nvSpPr>
          <p:cNvPr id="4" name="フッター プレースホルダー 3">
            <a:extLst>
              <a:ext uri="{FF2B5EF4-FFF2-40B4-BE49-F238E27FC236}">
                <a16:creationId xmlns:a16="http://schemas.microsoft.com/office/drawing/2014/main" id="{436D383D-2329-45A2-8373-B4DD262C177A}"/>
              </a:ext>
            </a:extLst>
          </p:cNvPr>
          <p:cNvSpPr>
            <a:spLocks noGrp="1"/>
          </p:cNvSpPr>
          <p:nvPr>
            <p:ph type="ftr" sz="quarter" idx="2"/>
          </p:nvPr>
        </p:nvSpPr>
        <p:spPr>
          <a:xfrm>
            <a:off x="1" y="9429750"/>
            <a:ext cx="2946400" cy="496888"/>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4DA6898-AD0D-470F-BEE2-3D0FDF3167F5}"/>
              </a:ext>
            </a:extLst>
          </p:cNvPr>
          <p:cNvSpPr>
            <a:spLocks noGrp="1"/>
          </p:cNvSpPr>
          <p:nvPr>
            <p:ph type="sldNum" sz="quarter" idx="3"/>
          </p:nvPr>
        </p:nvSpPr>
        <p:spPr>
          <a:xfrm>
            <a:off x="3849689" y="9429750"/>
            <a:ext cx="2946400" cy="496888"/>
          </a:xfrm>
          <a:prstGeom prst="rect">
            <a:avLst/>
          </a:prstGeom>
        </p:spPr>
        <p:txBody>
          <a:bodyPr vert="horz" lIns="91426" tIns="45713" rIns="91426" bIns="45713" rtlCol="0" anchor="b"/>
          <a:lstStyle>
            <a:lvl1pPr algn="r">
              <a:defRPr sz="1200"/>
            </a:lvl1pPr>
          </a:lstStyle>
          <a:p>
            <a:fld id="{BFAE218E-A678-4658-854E-6864E0BB6EAC}" type="slidenum">
              <a:rPr kumimoji="1" lang="ja-JP" altLang="en-US" smtClean="0"/>
              <a:t>‹#›</a:t>
            </a:fld>
            <a:endParaRPr kumimoji="1" lang="ja-JP" altLang="en-US"/>
          </a:p>
        </p:txBody>
      </p:sp>
    </p:spTree>
    <p:extLst>
      <p:ext uri="{BB962C8B-B14F-4D97-AF65-F5344CB8AC3E}">
        <p14:creationId xmlns:p14="http://schemas.microsoft.com/office/powerpoint/2010/main" val="51754688"/>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9" y="0"/>
            <a:ext cx="2946400" cy="496888"/>
          </a:xfrm>
          <a:prstGeom prst="rect">
            <a:avLst/>
          </a:prstGeom>
        </p:spPr>
        <p:txBody>
          <a:bodyPr vert="horz" lIns="91426" tIns="45713" rIns="91426" bIns="45713" rtlCol="0"/>
          <a:lstStyle>
            <a:lvl1pPr algn="r">
              <a:defRPr sz="1200"/>
            </a:lvl1pPr>
          </a:lstStyle>
          <a:p>
            <a:fld id="{1E5E8425-49AF-4404-9CE2-F088C26E9B24}" type="datetimeFigureOut">
              <a:rPr kumimoji="1" lang="ja-JP" altLang="en-US" smtClean="0"/>
              <a:t>2021/9/15</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451" y="4776789"/>
            <a:ext cx="5438775" cy="3908425"/>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9750"/>
            <a:ext cx="2946400" cy="496888"/>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9" y="9429750"/>
            <a:ext cx="2946400" cy="496888"/>
          </a:xfrm>
          <a:prstGeom prst="rect">
            <a:avLst/>
          </a:prstGeom>
        </p:spPr>
        <p:txBody>
          <a:bodyPr vert="horz" lIns="91426" tIns="45713" rIns="91426" bIns="45713" rtlCol="0" anchor="b"/>
          <a:lstStyle>
            <a:lvl1pPr algn="r">
              <a:defRPr sz="1200"/>
            </a:lvl1pPr>
          </a:lstStyle>
          <a:p>
            <a:fld id="{6123DDBC-BEE3-46E2-88A1-36AA1E3A66AE}" type="slidenum">
              <a:rPr kumimoji="1" lang="ja-JP" altLang="en-US" smtClean="0"/>
              <a:t>‹#›</a:t>
            </a:fld>
            <a:endParaRPr kumimoji="1" lang="ja-JP" altLang="en-US"/>
          </a:p>
        </p:txBody>
      </p:sp>
    </p:spTree>
    <p:extLst>
      <p:ext uri="{BB962C8B-B14F-4D97-AF65-F5344CB8AC3E}">
        <p14:creationId xmlns:p14="http://schemas.microsoft.com/office/powerpoint/2010/main" val="3069774262"/>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3073" y="3196997"/>
            <a:ext cx="6264000" cy="1440000"/>
          </a:xfrm>
        </p:spPr>
        <p:txBody>
          <a:bodyPr lIns="432000" rIns="432000" anchor="ctr">
            <a:noAutofit/>
          </a:bodyPr>
          <a:lstStyle>
            <a:lvl1pPr algn="l">
              <a:lnSpc>
                <a:spcPct val="100000"/>
              </a:lnSpc>
              <a:defRPr sz="3600"/>
            </a:lvl1pPr>
          </a:lstStyle>
          <a:p>
            <a:r>
              <a:rPr lang="ja-JP" altLang="en-US" dirty="0"/>
              <a:t>マスター タイトルの書式設定</a:t>
            </a:r>
            <a:endParaRPr lang="en-US" dirty="0"/>
          </a:p>
        </p:txBody>
      </p:sp>
      <p:sp>
        <p:nvSpPr>
          <p:cNvPr id="12" name="長方形 7">
            <a:extLst>
              <a:ext uri="{FF2B5EF4-FFF2-40B4-BE49-F238E27FC236}">
                <a16:creationId xmlns:a16="http://schemas.microsoft.com/office/drawing/2014/main" id="{6E94B20A-68CE-4B19-ADF2-F0F22A5C6F9A}"/>
              </a:ext>
            </a:extLst>
          </p:cNvPr>
          <p:cNvSpPr/>
          <p:nvPr userDrawn="1"/>
        </p:nvSpPr>
        <p:spPr>
          <a:xfrm>
            <a:off x="9359813" y="1112520"/>
            <a:ext cx="1332000" cy="6447154"/>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6996349" y="1630680"/>
            <a:ext cx="3240000" cy="5570219"/>
          </a:xfrm>
          <a:solidFill>
            <a:srgbClr val="EFEFEF"/>
          </a:solidFill>
        </p:spPr>
        <p:txBody>
          <a:bodyPr lIns="360000" tIns="360000" rIns="360000" bIns="360000" anchor="ctr">
            <a:normAutofit/>
          </a:bodyPr>
          <a:lstStyle>
            <a:lvl1pPr marL="0" indent="0" algn="l">
              <a:buNone/>
              <a:defRPr sz="1600" b="1">
                <a:solidFill>
                  <a:schemeClr val="tx1">
                    <a:lumMod val="75000"/>
                    <a:lumOff val="25000"/>
                  </a:schemeClr>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24171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820" y="1008063"/>
            <a:ext cx="9792000" cy="1638874"/>
          </a:xfrm>
          <a:solidFill>
            <a:srgbClr val="EFEFEF"/>
          </a:solidFill>
        </p:spPr>
        <p:txBody>
          <a:bodyPr vert="horz" lIns="180000" tIns="144000" rIns="180000" bIns="144000" rtlCol="0">
            <a:spAutoFit/>
          </a:bodyPr>
          <a:lstStyle>
            <a:lvl1pPr marL="185738" indent="-185738">
              <a:buClr>
                <a:srgbClr val="0268B6"/>
              </a:buClr>
              <a:buFont typeface="Wingdings" panose="05000000000000000000" pitchFamily="2" charset="2"/>
              <a:buChar char="l"/>
              <a:defRPr lang="ja-JP" altLang="en-US" sz="1600" b="1" noProof="0" dirty="0" smtClean="0">
                <a:latin typeface="メイリオ" panose="020B0604030504040204" pitchFamily="50" charset="-128"/>
                <a:ea typeface="メイリオ" panose="020B0604030504040204" pitchFamily="50" charset="-128"/>
              </a:defRPr>
            </a:lvl1pPr>
            <a:lvl2pPr marL="452438" indent="-163513">
              <a:buClr>
                <a:srgbClr val="0268B6"/>
              </a:buClr>
              <a:buFont typeface="Wingdings" panose="05000000000000000000" pitchFamily="2" charset="2"/>
              <a:buChar char="l"/>
              <a:defRPr lang="ja-JP" altLang="en-US" b="1" noProof="0" dirty="0" smtClean="0">
                <a:latin typeface="メイリオ" panose="020B0604030504040204" pitchFamily="50" charset="-128"/>
                <a:ea typeface="メイリオ" panose="020B0604030504040204" pitchFamily="50" charset="-128"/>
              </a:defRPr>
            </a:lvl2pPr>
            <a:lvl3pPr marL="895350" indent="-165100">
              <a:buClr>
                <a:srgbClr val="0268B6"/>
              </a:buClr>
              <a:buFont typeface="Wingdings" panose="05000000000000000000" pitchFamily="2" charset="2"/>
              <a:buChar char="l"/>
              <a:defRPr lang="ja-JP" altLang="en-US" b="1" noProof="0" dirty="0" smtClean="0">
                <a:latin typeface="メイリオ" panose="020B0604030504040204" pitchFamily="50" charset="-128"/>
                <a:ea typeface="メイリオ" panose="020B0604030504040204" pitchFamily="50" charset="-128"/>
              </a:defRPr>
            </a:lvl3pPr>
            <a:lvl4pPr marL="1165225" indent="-165100">
              <a:buClr>
                <a:srgbClr val="0268B6"/>
              </a:buClr>
              <a:buFont typeface="Wingdings" panose="05000000000000000000" pitchFamily="2" charset="2"/>
              <a:buChar char="l"/>
              <a:defRPr lang="ja-JP" altLang="en-US" b="1" noProof="0" dirty="0">
                <a:latin typeface="メイリオ" panose="020B0604030504040204" pitchFamily="50" charset="-128"/>
                <a:ea typeface="メイリオ" panose="020B0604030504040204" pitchFamily="50" charset="-128"/>
              </a:defRPr>
            </a:lvl4pPr>
          </a:lstStyle>
          <a:p>
            <a:pPr marR="0" lvl="0">
              <a:spcAft>
                <a:spcPts val="0"/>
              </a:spcAft>
              <a:tabLst/>
            </a:pPr>
            <a:r>
              <a:rPr kumimoji="1" lang="ja-JP" altLang="en-US" sz="1800" b="0" i="0" u="none" strike="noStrike" kern="1200" cap="none" spc="0" normalizeH="0" baseline="0" noProof="0" dirty="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2 </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2">
              <a:spcAft>
                <a:spcPts val="0"/>
              </a:spcAft>
              <a:buSzTx/>
              <a:tabLst/>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3 </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3">
              <a:spcAft>
                <a:spcPts val="0"/>
              </a:spcAft>
              <a:buClr>
                <a:prstClr val="black">
                  <a:lumMod val="75000"/>
                  <a:lumOff val="25000"/>
                </a:prstClr>
              </a:buClr>
              <a:buSzTx/>
              <a:tabLst/>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4 </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p:txBody>
          <a:bodyPr/>
          <a:lstStyle/>
          <a:p>
            <a:r>
              <a:rPr kumimoji="1" lang="ja-JP" altLang="en-US" dirty="0"/>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444200" y="7339332"/>
            <a:ext cx="4654359" cy="208283"/>
          </a:xfrm>
        </p:spPr>
        <p:txBody>
          <a:bodyPr/>
          <a:lstStyle>
            <a:lvl1pPr algn="l">
              <a:defRPr/>
            </a:lvl1pPr>
          </a:lstStyle>
          <a:p>
            <a:pPr algn="l"/>
            <a:r>
              <a:rPr lang="en-US" altLang="ja-JP"/>
              <a:t>©Copyright Japan Association for the 2025 World Exposition, All rights reserved.</a:t>
            </a:r>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9887613" y="7339332"/>
            <a:ext cx="360000" cy="216000"/>
          </a:xfrm>
          <a:prstGeom prst="rect">
            <a:avLst/>
          </a:prstGeom>
          <a:noFill/>
        </p:spPr>
        <p:txBody>
          <a:bodyPr vert="horz" lIns="0" tIns="0" rIns="0" bIns="0" rtlCol="0" anchor="ctr"/>
          <a:lstStyle>
            <a:lvl1pPr algn="r" fontAlgn="ctr">
              <a:defRPr sz="900"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20151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F2A338D-05AE-457C-A256-7921EC3602EC}"/>
              </a:ext>
            </a:extLst>
          </p:cNvPr>
          <p:cNvSpPr>
            <a:spLocks noGrp="1"/>
          </p:cNvSpPr>
          <p:nvPr>
            <p:ph type="dt" sz="half" idx="2"/>
          </p:nvPr>
        </p:nvSpPr>
        <p:spPr>
          <a:xfrm>
            <a:off x="454820" y="7339332"/>
            <a:ext cx="2405658" cy="208283"/>
          </a:xfrm>
          <a:prstGeom prst="rect">
            <a:avLst/>
          </a:prstGeom>
        </p:spPr>
        <p:txBody>
          <a:bodyPr vert="horz" lIns="0" tIns="0" rIns="0" bIns="0" rtlCol="0" anchor="ctr"/>
          <a:lstStyle>
            <a:lvl1pPr algn="l">
              <a:defRPr sz="1100">
                <a:solidFill>
                  <a:schemeClr val="tx1">
                    <a:tint val="75000"/>
                  </a:schemeClr>
                </a:solidFill>
                <a:latin typeface="+mn-ea"/>
                <a:ea typeface="+mn-ea"/>
              </a:defRPr>
            </a:lvl1pPr>
          </a:lstStyle>
          <a:p>
            <a:endParaRPr kumimoji="1" lang="ja-JP" altLang="en-US" dirty="0"/>
          </a:p>
        </p:txBody>
      </p:sp>
      <p:sp>
        <p:nvSpPr>
          <p:cNvPr id="6" name="Footer Placeholder 4">
            <a:extLst>
              <a:ext uri="{FF2B5EF4-FFF2-40B4-BE49-F238E27FC236}">
                <a16:creationId xmlns:a16="http://schemas.microsoft.com/office/drawing/2014/main" id="{85D4791C-7ECF-49C3-97C4-9FE400C4C331}"/>
              </a:ext>
            </a:extLst>
          </p:cNvPr>
          <p:cNvSpPr>
            <a:spLocks noGrp="1"/>
          </p:cNvSpPr>
          <p:nvPr>
            <p:ph type="ftr" sz="quarter" idx="3"/>
          </p:nvPr>
        </p:nvSpPr>
        <p:spPr>
          <a:xfrm>
            <a:off x="3655963" y="7339332"/>
            <a:ext cx="3608487" cy="208283"/>
          </a:xfrm>
          <a:prstGeom prst="rect">
            <a:avLst/>
          </a:prstGeom>
        </p:spPr>
        <p:txBody>
          <a:bodyPr vert="horz" lIns="0" tIns="0" rIns="0" bIns="0" rtlCol="0" anchor="ctr"/>
          <a:lstStyle>
            <a:lvl1pPr algn="ctr">
              <a:defRPr sz="900">
                <a:solidFill>
                  <a:schemeClr val="tx1">
                    <a:tint val="75000"/>
                  </a:schemeClr>
                </a:solidFill>
                <a:latin typeface="+mn-ea"/>
                <a:ea typeface="+mn-ea"/>
              </a:defRPr>
            </a:lvl1pPr>
          </a:lstStyle>
          <a:p>
            <a:r>
              <a:rPr kumimoji="1" lang="en-US" altLang="ja-JP"/>
              <a:t>©Copyright Japan Association for the 2025 World Exposition, All rights reserved.</a:t>
            </a:r>
            <a:endParaRPr kumimoji="1" lang="ja-JP" altLang="en-US" dirty="0"/>
          </a:p>
        </p:txBody>
      </p:sp>
      <p:sp>
        <p:nvSpPr>
          <p:cNvPr id="7" name="Slide Number Placeholder 5">
            <a:extLst>
              <a:ext uri="{FF2B5EF4-FFF2-40B4-BE49-F238E27FC236}">
                <a16:creationId xmlns:a16="http://schemas.microsoft.com/office/drawing/2014/main" id="{C1337B0C-F74D-423A-A004-5E0493BE95F9}"/>
              </a:ext>
            </a:extLst>
          </p:cNvPr>
          <p:cNvSpPr>
            <a:spLocks noGrp="1"/>
          </p:cNvSpPr>
          <p:nvPr>
            <p:ph type="sldNum" sz="quarter" idx="4"/>
          </p:nvPr>
        </p:nvSpPr>
        <p:spPr>
          <a:xfrm>
            <a:off x="9887613" y="7339332"/>
            <a:ext cx="360000" cy="216000"/>
          </a:xfrm>
          <a:prstGeom prst="rect">
            <a:avLst/>
          </a:prstGeom>
          <a:noFill/>
        </p:spPr>
        <p:txBody>
          <a:bodyPr vert="horz" lIns="0" tIns="0" rIns="0" bIns="0" rtlCol="0" anchor="ctr"/>
          <a:lstStyle>
            <a:lvl1pPr algn="r" fontAlgn="ctr">
              <a:defRPr sz="900"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D9E0664C-8919-44E1-8236-1082F6D48C3C}"/>
              </a:ext>
            </a:extLst>
          </p:cNvPr>
          <p:cNvCxnSpPr/>
          <p:nvPr userDrawn="1"/>
        </p:nvCxnSpPr>
        <p:spPr>
          <a:xfrm>
            <a:off x="455613" y="7305888"/>
            <a:ext cx="9792000" cy="0"/>
          </a:xfrm>
          <a:prstGeom prst="line">
            <a:avLst/>
          </a:prstGeom>
          <a:ln w="6350">
            <a:solidFill>
              <a:srgbClr val="0268B6"/>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8232BC89-E4F1-4E2D-8188-9283CBE583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4056" y="-79880"/>
            <a:ext cx="943923" cy="912951"/>
          </a:xfrm>
          <a:prstGeom prst="rect">
            <a:avLst/>
          </a:prstGeom>
        </p:spPr>
      </p:pic>
    </p:spTree>
    <p:extLst>
      <p:ext uri="{BB962C8B-B14F-4D97-AF65-F5344CB8AC3E}">
        <p14:creationId xmlns:p14="http://schemas.microsoft.com/office/powerpoint/2010/main" val="2235581711"/>
      </p:ext>
    </p:extLst>
  </p:cSld>
  <p:clrMapOvr>
    <a:masterClrMapping/>
  </p:clrMapOvr>
</p:sldLayout>
</file>

<file path=ppt/slideMasters/_rels/slideMaster1.xml.rels><?xml version="1.0" encoding="UTF-8" ?><Relationships xmlns="http://schemas.openxmlformats.org/package/2006/relationships"><Relationship Target="../slideLayouts/slideLayout3.xml" Type="http://schemas.openxmlformats.org/officeDocument/2006/relationships/slideLayout" Id="rId3"></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media/image1.png" Type="http://schemas.openxmlformats.org/officeDocument/2006/relationships/image" Id="rId5"></Relationship><Relationship Target="../theme/theme1.xml" Type="http://schemas.openxmlformats.org/officeDocument/2006/relationships/theme" Id="rId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12" y="332022"/>
            <a:ext cx="8064000" cy="432000"/>
          </a:xfrm>
          <a:prstGeom prst="rect">
            <a:avLst/>
          </a:prstGeom>
        </p:spPr>
        <p:txBody>
          <a:bodyPr vert="horz" lIns="216000" tIns="36000" rIns="21600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54820" y="1008063"/>
            <a:ext cx="9792000" cy="5696246"/>
          </a:xfrm>
          <a:prstGeom prst="rect">
            <a:avLst/>
          </a:prstGeom>
        </p:spPr>
        <p:txBody>
          <a:bodyPr vert="horz" lIns="180000" tIns="144000" rIns="180000" bIns="14400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4" name="Date Placeholder 3"/>
          <p:cNvSpPr>
            <a:spLocks noGrp="1"/>
          </p:cNvSpPr>
          <p:nvPr>
            <p:ph type="dt" sz="half" idx="2"/>
          </p:nvPr>
        </p:nvSpPr>
        <p:spPr>
          <a:xfrm>
            <a:off x="454820" y="7339332"/>
            <a:ext cx="2405658" cy="208283"/>
          </a:xfrm>
          <a:prstGeom prst="rect">
            <a:avLst/>
          </a:prstGeom>
        </p:spPr>
        <p:txBody>
          <a:bodyPr vert="horz" lIns="0" tIns="0" rIns="0" bIns="0" rtlCol="0" anchor="ctr"/>
          <a:lstStyle>
            <a:lvl1pPr algn="l">
              <a:defRPr sz="1100">
                <a:solidFill>
                  <a:schemeClr val="tx1">
                    <a:tint val="75000"/>
                  </a:schemeClr>
                </a:solidFill>
                <a:latin typeface="+mn-ea"/>
                <a:ea typeface="+mn-ea"/>
              </a:defRPr>
            </a:lvl1pPr>
          </a:lstStyle>
          <a:p>
            <a:endParaRPr kumimoji="1" lang="ja-JP" altLang="en-US" dirty="0"/>
          </a:p>
        </p:txBody>
      </p:sp>
      <p:sp>
        <p:nvSpPr>
          <p:cNvPr id="5" name="Footer Placeholder 4"/>
          <p:cNvSpPr>
            <a:spLocks noGrp="1"/>
          </p:cNvSpPr>
          <p:nvPr>
            <p:ph type="ftr" sz="quarter" idx="3"/>
          </p:nvPr>
        </p:nvSpPr>
        <p:spPr>
          <a:xfrm>
            <a:off x="3655963" y="7339332"/>
            <a:ext cx="3608487" cy="208283"/>
          </a:xfrm>
          <a:prstGeom prst="rect">
            <a:avLst/>
          </a:prstGeom>
        </p:spPr>
        <p:txBody>
          <a:bodyPr vert="horz" lIns="0" tIns="0" rIns="0" bIns="0" rtlCol="0" anchor="ctr"/>
          <a:lstStyle>
            <a:lvl1pPr algn="ctr">
              <a:defRPr sz="900">
                <a:solidFill>
                  <a:schemeClr val="tx1">
                    <a:tint val="75000"/>
                  </a:schemeClr>
                </a:solidFill>
                <a:latin typeface="+mn-ea"/>
                <a:ea typeface="+mn-ea"/>
              </a:defRPr>
            </a:lvl1pPr>
          </a:lstStyle>
          <a:p>
            <a:r>
              <a:rPr kumimoji="1" lang="en-US" altLang="ja-JP"/>
              <a:t>©Copyright Japan Association for the 2025 World Exposition, All rights reserved.</a:t>
            </a:r>
            <a:endParaRPr kumimoji="1" lang="ja-JP" altLang="en-US" dirty="0"/>
          </a:p>
        </p:txBody>
      </p:sp>
      <p:sp>
        <p:nvSpPr>
          <p:cNvPr id="6" name="Slide Number Placeholder 5"/>
          <p:cNvSpPr>
            <a:spLocks noGrp="1"/>
          </p:cNvSpPr>
          <p:nvPr>
            <p:ph type="sldNum" sz="quarter" idx="4"/>
          </p:nvPr>
        </p:nvSpPr>
        <p:spPr>
          <a:xfrm>
            <a:off x="9887613" y="7339332"/>
            <a:ext cx="360000" cy="216000"/>
          </a:xfrm>
          <a:prstGeom prst="rect">
            <a:avLst/>
          </a:prstGeom>
          <a:noFill/>
        </p:spPr>
        <p:txBody>
          <a:bodyPr vert="horz" lIns="0" tIns="0" rIns="0" bIns="0" rtlCol="0" anchor="ctr"/>
          <a:lstStyle>
            <a:lvl1pPr algn="r" fontAlgn="ctr">
              <a:defRPr sz="900"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cxnSp>
        <p:nvCxnSpPr>
          <p:cNvPr id="14" name="直線コネクタ 13">
            <a:extLst>
              <a:ext uri="{FF2B5EF4-FFF2-40B4-BE49-F238E27FC236}">
                <a16:creationId xmlns:a16="http://schemas.microsoft.com/office/drawing/2014/main" id="{E49843AB-D460-4092-A06C-33CD83057233}"/>
              </a:ext>
            </a:extLst>
          </p:cNvPr>
          <p:cNvCxnSpPr/>
          <p:nvPr userDrawn="1"/>
        </p:nvCxnSpPr>
        <p:spPr>
          <a:xfrm>
            <a:off x="455613" y="7305888"/>
            <a:ext cx="9792000" cy="0"/>
          </a:xfrm>
          <a:prstGeom prst="line">
            <a:avLst/>
          </a:prstGeom>
          <a:ln w="6350">
            <a:solidFill>
              <a:srgbClr val="0268B6"/>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26D21288-A5AD-4611-8529-2D3C4FDBDB5C}"/>
              </a:ext>
            </a:extLst>
          </p:cNvPr>
          <p:cNvGrpSpPr/>
          <p:nvPr userDrawn="1"/>
        </p:nvGrpSpPr>
        <p:grpSpPr>
          <a:xfrm>
            <a:off x="455612" y="332022"/>
            <a:ext cx="9792000" cy="432000"/>
            <a:chOff x="455612" y="311435"/>
            <a:chExt cx="9792000" cy="432000"/>
          </a:xfrm>
        </p:grpSpPr>
        <p:cxnSp>
          <p:nvCxnSpPr>
            <p:cNvPr id="13" name="直線コネクタ 12">
              <a:extLst>
                <a:ext uri="{FF2B5EF4-FFF2-40B4-BE49-F238E27FC236}">
                  <a16:creationId xmlns:a16="http://schemas.microsoft.com/office/drawing/2014/main" id="{6A757A52-54C9-49D2-ADED-B0EC61FEC1F7}"/>
                </a:ext>
              </a:extLst>
            </p:cNvPr>
            <p:cNvCxnSpPr/>
            <p:nvPr userDrawn="1"/>
          </p:nvCxnSpPr>
          <p:spPr>
            <a:xfrm>
              <a:off x="455612" y="743435"/>
              <a:ext cx="9792000" cy="0"/>
            </a:xfrm>
            <a:prstGeom prst="line">
              <a:avLst/>
            </a:prstGeom>
            <a:ln w="9525">
              <a:solidFill>
                <a:srgbClr val="0268B6"/>
              </a:solidFill>
            </a:ln>
            <a:effectLst/>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668B2F8-5D86-4677-B4E4-A5EED07DBE21}"/>
                </a:ext>
              </a:extLst>
            </p:cNvPr>
            <p:cNvCxnSpPr/>
            <p:nvPr userDrawn="1"/>
          </p:nvCxnSpPr>
          <p:spPr>
            <a:xfrm>
              <a:off x="455612" y="311435"/>
              <a:ext cx="0" cy="432000"/>
            </a:xfrm>
            <a:prstGeom prst="line">
              <a:avLst/>
            </a:prstGeom>
            <a:ln w="38100">
              <a:solidFill>
                <a:srgbClr val="0268B6"/>
              </a:solidFill>
              <a:bevel/>
            </a:ln>
            <a:effectLst/>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1B233544-2FC3-4A08-8ABF-B31454CCAC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04056" y="-79880"/>
            <a:ext cx="943923" cy="912951"/>
          </a:xfrm>
          <a:prstGeom prst="rect">
            <a:avLst/>
          </a:prstGeom>
        </p:spPr>
      </p:pic>
    </p:spTree>
    <p:extLst>
      <p:ext uri="{BB962C8B-B14F-4D97-AF65-F5344CB8AC3E}">
        <p14:creationId xmlns:p14="http://schemas.microsoft.com/office/powerpoint/2010/main" val="10287726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8" r:id="rId3"/>
  </p:sldLayoutIdLst>
  <p:hf hdr="0" dt="0"/>
  <p:txStyles>
    <p:title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メイリオ" panose="020B0604030504040204" pitchFamily="50" charset="-128"/>
          <a:ea typeface="メイリオ" panose="020B0604030504040204" pitchFamily="50" charset="-128"/>
          <a:cs typeface="+mj-cs"/>
        </a:defRPr>
      </a:lvl1pPr>
    </p:titleStyle>
    <p:bodyStyle>
      <a:lvl1pPr marL="185738" indent="-185738" algn="l" defTabSz="1007943" rtl="0" eaLnBrk="1" fontAlgn="ctr" latinLnBrk="0" hangingPunct="1">
        <a:lnSpc>
          <a:spcPct val="110000"/>
        </a:lnSpc>
        <a:spcBef>
          <a:spcPts val="600"/>
        </a:spcBef>
        <a:buClr>
          <a:srgbClr val="0268B6"/>
        </a:buClr>
        <a:buSzPct val="90000"/>
        <a:buFont typeface="Wingdings" panose="05000000000000000000" pitchFamily="2" charset="2"/>
        <a:buChar char="l"/>
        <a:defRPr kumimoji="1" sz="1800" b="1" kern="1200">
          <a:solidFill>
            <a:schemeClr val="tx1">
              <a:lumMod val="85000"/>
              <a:lumOff val="15000"/>
            </a:schemeClr>
          </a:solidFill>
          <a:latin typeface="メイリオ" panose="020B0604030504040204" pitchFamily="50" charset="-128"/>
          <a:ea typeface="メイリオ" panose="020B0604030504040204" pitchFamily="50" charset="-128"/>
          <a:cs typeface="+mn-cs"/>
        </a:defRPr>
      </a:lvl1pPr>
      <a:lvl2pPr marL="452438" indent="-163513" algn="l" defTabSz="1007943" rtl="0" eaLnBrk="1" fontAlgn="ctr" latinLnBrk="0" hangingPunct="1">
        <a:lnSpc>
          <a:spcPct val="110000"/>
        </a:lnSpc>
        <a:spcBef>
          <a:spcPts val="600"/>
        </a:spcBef>
        <a:buClr>
          <a:srgbClr val="0268B6"/>
        </a:buClr>
        <a:buSzPct val="70000"/>
        <a:buFont typeface="Wingdings" panose="05000000000000000000" pitchFamily="2" charset="2"/>
        <a:buChar char="l"/>
        <a:defRPr kumimoji="1" sz="1600" b="1" kern="1200">
          <a:solidFill>
            <a:schemeClr val="tx1">
              <a:lumMod val="85000"/>
              <a:lumOff val="15000"/>
            </a:schemeClr>
          </a:solidFill>
          <a:latin typeface="メイリオ" panose="020B0604030504040204" pitchFamily="50" charset="-128"/>
          <a:ea typeface="メイリオ" panose="020B0604030504040204" pitchFamily="50" charset="-128"/>
          <a:cs typeface="+mn-cs"/>
        </a:defRPr>
      </a:lvl2pPr>
      <a:lvl3pPr marL="895350" indent="-165100" algn="l" defTabSz="1007943" rtl="0" eaLnBrk="1" fontAlgn="ctr" latinLnBrk="0" hangingPunct="1">
        <a:lnSpc>
          <a:spcPct val="110000"/>
        </a:lnSpc>
        <a:spcBef>
          <a:spcPts val="600"/>
        </a:spcBef>
        <a:buClr>
          <a:srgbClr val="0268B6"/>
        </a:buClr>
        <a:buFont typeface="Wingdings" panose="05000000000000000000" pitchFamily="2" charset="2"/>
        <a:buChar char="l"/>
        <a:defRPr kumimoji="1" sz="1600" b="1" kern="1200">
          <a:solidFill>
            <a:schemeClr val="tx1">
              <a:lumMod val="85000"/>
              <a:lumOff val="15000"/>
            </a:schemeClr>
          </a:solidFill>
          <a:latin typeface="メイリオ" panose="020B0604030504040204" pitchFamily="50" charset="-128"/>
          <a:ea typeface="メイリオ" panose="020B0604030504040204" pitchFamily="50" charset="-128"/>
          <a:cs typeface="+mn-cs"/>
        </a:defRPr>
      </a:lvl3pPr>
      <a:lvl4pPr marL="1165225" indent="-165100" algn="l" defTabSz="1007943" rtl="0" eaLnBrk="1" fontAlgn="ctr" latinLnBrk="0" hangingPunct="1">
        <a:lnSpc>
          <a:spcPct val="110000"/>
        </a:lnSpc>
        <a:spcBef>
          <a:spcPts val="600"/>
        </a:spcBef>
        <a:buClr>
          <a:srgbClr val="0268B6"/>
        </a:buClr>
        <a:buFont typeface="Wingdings" panose="05000000000000000000" pitchFamily="2" charset="2"/>
        <a:buChar char="l"/>
        <a:defRPr kumimoji="1" sz="1600" b="1" kern="1200">
          <a:solidFill>
            <a:schemeClr val="tx1">
              <a:lumMod val="85000"/>
              <a:lumOff val="15000"/>
            </a:schemeClr>
          </a:solidFill>
          <a:latin typeface="メイリオ" panose="020B0604030504040204" pitchFamily="50" charset="-128"/>
          <a:ea typeface="メイリオ" panose="020B0604030504040204" pitchFamily="50" charset="-128"/>
          <a:cs typeface="+mn-cs"/>
        </a:defRPr>
      </a:lvl4pPr>
      <a:lvl5pPr marL="2267872" indent="-251986" algn="l" defTabSz="1007943" rtl="0" eaLnBrk="1" fontAlgn="ctr" latinLnBrk="0" hangingPunct="1">
        <a:lnSpc>
          <a:spcPct val="110000"/>
        </a:lnSpc>
        <a:spcBef>
          <a:spcPts val="600"/>
        </a:spcBef>
        <a:buFont typeface="Arial" panose="020B0604020202020204" pitchFamily="34" charset="0"/>
        <a:buChar char="•"/>
        <a:defRPr kumimoji="1" sz="16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4" userDrawn="1">
          <p15:clr>
            <a:srgbClr val="F26B43"/>
          </p15:clr>
        </p15:guide>
        <p15:guide id="2" pos="3367" userDrawn="1">
          <p15:clr>
            <a:srgbClr val="F26B43"/>
          </p15:clr>
        </p15:guide>
        <p15:guide id="3" pos="6452" userDrawn="1">
          <p15:clr>
            <a:srgbClr val="F26B43"/>
          </p15:clr>
        </p15:guide>
        <p15:guide id="4" pos="283" userDrawn="1">
          <p15:clr>
            <a:srgbClr val="F26B43"/>
          </p15:clr>
        </p15:guide>
        <p15:guide id="7" orient="horz" pos="4604" userDrawn="1">
          <p15:clr>
            <a:srgbClr val="F26B43"/>
          </p15:clr>
        </p15:guide>
        <p15:guide id="8" orient="horz" pos="635" userDrawn="1">
          <p15:clr>
            <a:srgbClr val="F26B43"/>
          </p15:clr>
        </p15:guide>
      </p15:sldGuideLst>
    </p:ext>
  </p:extLst>
</p:sldMaster>
</file>

<file path=ppt/slides/_rels/slide1.xml.rels><?xml version="1.0" encoding="UTF-8" ?><Relationships xmlns="http://schemas.openxmlformats.org/package/2006/relationships"><Relationship Target="../media/image3.jpeg" Type="http://schemas.openxmlformats.org/officeDocument/2006/relationships/image" Id="rId3"></Relationship><Relationship Target="../media/image2.png" Type="http://schemas.openxmlformats.org/officeDocument/2006/relationships/image" Id="rId2"></Relationship><Relationship Target="../slideLayouts/slideLayout1.xml" Type="http://schemas.openxmlformats.org/officeDocument/2006/relationships/slideLayout" Id="rId1"></Relationship><Relationship Target="../media/image4.png" Type="http://schemas.openxmlformats.org/officeDocument/2006/relationships/image" Id="rId4"></Relationship></Relationships>
</file>

<file path=ppt/slides/_rels/slide1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6.jpeg" Type="http://schemas.openxmlformats.org/officeDocument/2006/relationships/image" Id="rId3"></Relationship><Relationship Target="../media/image15.jpeg" Type="http://schemas.openxmlformats.org/officeDocument/2006/relationships/image" Id="rId2"></Relationship><Relationship Target="../slideLayouts/slideLayout2.xml" Type="http://schemas.openxmlformats.org/officeDocument/2006/relationships/slideLayout" Id="rId1"></Relationship><Relationship Target="../media/image19.jpeg" Type="http://schemas.openxmlformats.org/officeDocument/2006/relationships/image" Id="rId6"></Relationship><Relationship Target="../media/image18.jpeg" Type="http://schemas.openxmlformats.org/officeDocument/2006/relationships/image" Id="rId5"></Relationship><Relationship Target="../media/image17.jpeg" Type="http://schemas.openxmlformats.org/officeDocument/2006/relationships/image" Id="rId4"></Relationship></Relationships>
</file>

<file path=ppt/slides/_rels/slide12.xml.rels><?xml version="1.0" encoding="UTF-8" ?><Relationships xmlns="http://schemas.openxmlformats.org/package/2006/relationships"><Relationship Target="../media/image26.png" Type="http://schemas.openxmlformats.org/officeDocument/2006/relationships/image" Id="rId8"></Relationship><Relationship Target="../media/image21.jpeg" Type="http://schemas.openxmlformats.org/officeDocument/2006/relationships/image" Id="rId3"></Relationship><Relationship Target="../media/image25.png" Type="http://schemas.openxmlformats.org/officeDocument/2006/relationships/image" Id="rId7"></Relationship><Relationship Target="../media/image20.png" Type="http://schemas.openxmlformats.org/officeDocument/2006/relationships/image" Id="rId2"></Relationship><Relationship Target="../slideLayouts/slideLayout2.xml" Type="http://schemas.openxmlformats.org/officeDocument/2006/relationships/slideLayout" Id="rId1"></Relationship><Relationship Target="../media/image24.png" Type="http://schemas.openxmlformats.org/officeDocument/2006/relationships/image" Id="rId6"></Relationship><Relationship Target="../media/image23.png" Type="http://schemas.openxmlformats.org/officeDocument/2006/relationships/image" Id="rId5"></Relationship><Relationship Target="../media/image22.jpeg" Type="http://schemas.openxmlformats.org/officeDocument/2006/relationships/image" Id="rId4"></Relationship></Relationships>
</file>

<file path=ppt/slides/_rels/slide13.xml.rels><?xml version="1.0" encoding="UTF-8" ?><Relationships xmlns="http://schemas.openxmlformats.org/package/2006/relationships"><Relationship Target="../media/image33.png" Type="http://schemas.openxmlformats.org/officeDocument/2006/relationships/image" Id="rId8"></Relationship><Relationship Target="../media/image28.png" Type="http://schemas.openxmlformats.org/officeDocument/2006/relationships/image" Id="rId3"></Relationship><Relationship Target="../media/image32.png" Type="http://schemas.openxmlformats.org/officeDocument/2006/relationships/image" Id="rId7"></Relationship><Relationship Target="../media/image27.jpeg" Type="http://schemas.openxmlformats.org/officeDocument/2006/relationships/image" Id="rId2"></Relationship><Relationship Target="../slideLayouts/slideLayout2.xml" Type="http://schemas.openxmlformats.org/officeDocument/2006/relationships/slideLayout" Id="rId1"></Relationship><Relationship Target="../media/image31.png" Type="http://schemas.openxmlformats.org/officeDocument/2006/relationships/image" Id="rId6"></Relationship><Relationship Target="../media/image30.png" Type="http://schemas.openxmlformats.org/officeDocument/2006/relationships/image" Id="rId5"></Relationship><Relationship Target="../media/image35.jpeg" Type="http://schemas.openxmlformats.org/officeDocument/2006/relationships/image" Id="rId10"></Relationship><Relationship Target="../media/image29.png" Type="http://schemas.openxmlformats.org/officeDocument/2006/relationships/image" Id="rId4"></Relationship><Relationship Target="../media/image34.png" Type="http://schemas.openxmlformats.org/officeDocument/2006/relationships/image" Id="rId9"></Relationship></Relationships>
</file>

<file path=ppt/slides/_rels/slide14.xml.rels><?xml version="1.0" encoding="UTF-8" ?><Relationships xmlns="http://schemas.openxmlformats.org/package/2006/relationships"><Relationship Target="../media/image37.jpeg" Type="http://schemas.openxmlformats.org/officeDocument/2006/relationships/image" Id="rId3"></Relationship><Relationship Target="../media/image36.jpeg" Type="http://schemas.openxmlformats.org/officeDocument/2006/relationships/imag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media/image5.png" Type="http://schemas.openxmlformats.org/officeDocument/2006/relationships/image" Id="rId2"></Relationship><Relationship Target="../slideLayouts/slideLayout3.xml" Type="http://schemas.openxmlformats.org/officeDocument/2006/relationships/slideLayout" Id="rId1"></Relationship></Relationships>
</file>

<file path=ppt/slides/_rels/slide3.xml.rels><?xml version="1.0" encoding="UTF-8" ?><Relationships xmlns="http://schemas.openxmlformats.org/package/2006/relationships"><Relationship Target="../media/image6.jpeg" Type="http://schemas.openxmlformats.org/officeDocument/2006/relationships/imag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media/image8.jpeg" Type="http://schemas.openxmlformats.org/officeDocument/2006/relationships/image" Id="rId3"></Relationship><Relationship Target="../media/image7.jpeg" Type="http://schemas.openxmlformats.org/officeDocument/2006/relationships/image" Id="rId2"></Relationship><Relationship Target="../slideLayouts/slideLayout2.xml" Type="http://schemas.openxmlformats.org/officeDocument/2006/relationships/slideLayout" Id="rId1"></Relationship><Relationship Target="../media/image9.jpeg" Type="http://schemas.openxmlformats.org/officeDocument/2006/relationships/image" Id="rId4"></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0.jpeg" Type="http://schemas.openxmlformats.org/officeDocument/2006/relationships/imag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media/image12.svg" Type="http://schemas.openxmlformats.org/officeDocument/2006/relationships/image" Id="rId3"></Relationship><Relationship Target="../media/image11.png" Type="http://schemas.openxmlformats.org/officeDocument/2006/relationships/image" Id="rId2"></Relationship><Relationship Target="../slideLayouts/slideLayout2.xml" Type="http://schemas.openxmlformats.org/officeDocument/2006/relationships/slideLayout" Id="rId1"></Relationship><Relationship Target="../media/image13.jpeg" Type="http://schemas.openxmlformats.org/officeDocument/2006/relationships/image" Id="rId5"></Relationship><Relationship Target="../media/image12.jpeg" Type="http://schemas.openxmlformats.org/officeDocument/2006/relationships/image" Id="rId4"></Relationship></Relationships>
</file>

<file path=ppt/slides/_rels/slide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4.jpeg" Type="http://schemas.openxmlformats.org/officeDocument/2006/relationships/imag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5AA630-E3FB-45B7-B545-7DED61AC58DE}"/>
              </a:ext>
            </a:extLst>
          </p:cNvPr>
          <p:cNvSpPr>
            <a:spLocks noGrp="1"/>
          </p:cNvSpPr>
          <p:nvPr>
            <p:ph type="ctrTitle"/>
          </p:nvPr>
        </p:nvSpPr>
        <p:spPr>
          <a:xfrm>
            <a:off x="406168" y="1406296"/>
            <a:ext cx="6264000" cy="1440000"/>
          </a:xfrm>
        </p:spPr>
        <p:txBody>
          <a:bodyPr/>
          <a:lstStyle/>
          <a:p>
            <a:pPr>
              <a:lnSpc>
                <a:spcPct val="120000"/>
              </a:lnSpc>
            </a:pPr>
            <a:r>
              <a:rPr lang="ja-JP" altLang="en-US" sz="2800" dirty="0">
                <a:latin typeface="Meiryo" panose="020B0604030504040204" pitchFamily="34" charset="-128"/>
                <a:ea typeface="Meiryo" panose="020B0604030504040204" pitchFamily="34" charset="-128"/>
              </a:rPr>
              <a:t>大阪･関西万博</a:t>
            </a:r>
            <a:r>
              <a:rPr lang="en-US" altLang="ja-JP" dirty="0">
                <a:latin typeface="Meiryo" panose="020B0604030504040204" pitchFamily="34" charset="-128"/>
                <a:ea typeface="Meiryo" panose="020B0604030504040204" pitchFamily="34" charset="-128"/>
              </a:rPr>
              <a:t/>
            </a:r>
            <a:br>
              <a:rPr lang="en-US" altLang="ja-JP"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TEAM EXPO 2025</a:t>
            </a:r>
            <a:r>
              <a:rPr lang="ja-JP" altLang="en-US" dirty="0">
                <a:latin typeface="Meiryo" panose="020B0604030504040204" pitchFamily="34" charset="-128"/>
                <a:ea typeface="Meiryo" panose="020B0604030504040204" pitchFamily="34" charset="-128"/>
              </a:rPr>
              <a:t>」　</a:t>
            </a:r>
            <a:r>
              <a:rPr lang="en-US" altLang="ja-JP" dirty="0">
                <a:latin typeface="Meiryo" panose="020B0604030504040204" pitchFamily="34" charset="-128"/>
                <a:ea typeface="Meiryo" panose="020B0604030504040204" pitchFamily="34" charset="-128"/>
              </a:rPr>
              <a:t/>
            </a:r>
            <a:br>
              <a:rPr lang="en-US" altLang="ja-JP"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  プログラムについて</a:t>
            </a:r>
          </a:p>
        </p:txBody>
      </p:sp>
      <p:sp>
        <p:nvSpPr>
          <p:cNvPr id="5" name="長方形 7">
            <a:extLst>
              <a:ext uri="{FF2B5EF4-FFF2-40B4-BE49-F238E27FC236}">
                <a16:creationId xmlns:a16="http://schemas.microsoft.com/office/drawing/2014/main" id="{9D695783-D40F-46A6-B68C-A7EB4633F6E9}"/>
              </a:ext>
            </a:extLst>
          </p:cNvPr>
          <p:cNvSpPr>
            <a:spLocks/>
          </p:cNvSpPr>
          <p:nvPr/>
        </p:nvSpPr>
        <p:spPr>
          <a:xfrm>
            <a:off x="453073" y="1406296"/>
            <a:ext cx="144000" cy="1440000"/>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6C299D8C-A723-47AF-B7AE-E341127197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3643" y="-70354"/>
            <a:ext cx="1381998" cy="1336652"/>
          </a:xfrm>
          <a:prstGeom prst="rect">
            <a:avLst/>
          </a:prstGeom>
        </p:spPr>
      </p:pic>
      <p:pic>
        <p:nvPicPr>
          <p:cNvPr id="14" name="図 13">
            <a:extLst>
              <a:ext uri="{FF2B5EF4-FFF2-40B4-BE49-F238E27FC236}">
                <a16:creationId xmlns:a16="http://schemas.microsoft.com/office/drawing/2014/main" id="{B604D8C7-BA5C-40D1-AAA7-73AA8361E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826" y="6873335"/>
            <a:ext cx="1988987" cy="686340"/>
          </a:xfrm>
          <a:prstGeom prst="rect">
            <a:avLst/>
          </a:prstGeom>
        </p:spPr>
      </p:pic>
      <p:sp>
        <p:nvSpPr>
          <p:cNvPr id="15" name="正方形/長方形 14">
            <a:extLst>
              <a:ext uri="{FF2B5EF4-FFF2-40B4-BE49-F238E27FC236}">
                <a16:creationId xmlns:a16="http://schemas.microsoft.com/office/drawing/2014/main" id="{069E22B0-3F1C-4051-926B-A114CC6AD532}"/>
              </a:ext>
            </a:extLst>
          </p:cNvPr>
          <p:cNvSpPr/>
          <p:nvPr/>
        </p:nvSpPr>
        <p:spPr>
          <a:xfrm>
            <a:off x="4284927" y="3410505"/>
            <a:ext cx="1654620" cy="369332"/>
          </a:xfrm>
          <a:prstGeom prst="rect">
            <a:avLst/>
          </a:prstGeom>
        </p:spPr>
        <p:txBody>
          <a:bodyPr wrap="none">
            <a:spAutoFit/>
          </a:bodyPr>
          <a:lstStyle/>
          <a:p>
            <a:pPr>
              <a:spcBef>
                <a:spcPts val="0"/>
              </a:spcBef>
            </a:pPr>
            <a:r>
              <a:rPr lang="en-US" altLang="ja-JP" b="1" dirty="0">
                <a:solidFill>
                  <a:schemeClr val="tx1">
                    <a:lumMod val="75000"/>
                    <a:lumOff val="25000"/>
                  </a:schemeClr>
                </a:solidFill>
                <a:latin typeface="Meiryo" panose="020B0604030504040204" pitchFamily="34" charset="-128"/>
                <a:ea typeface="Meiryo" panose="020B0604030504040204" pitchFamily="34" charset="-128"/>
              </a:rPr>
              <a:t>2021</a:t>
            </a:r>
            <a:r>
              <a:rPr lang="ja-JP" altLang="en-US" b="1" dirty="0">
                <a:solidFill>
                  <a:schemeClr val="tx1">
                    <a:lumMod val="75000"/>
                    <a:lumOff val="25000"/>
                  </a:schemeClr>
                </a:solidFill>
                <a:latin typeface="Meiryo" panose="020B0604030504040204" pitchFamily="34" charset="-128"/>
                <a:ea typeface="Meiryo" panose="020B0604030504040204" pitchFamily="34" charset="-128"/>
              </a:rPr>
              <a:t>年</a:t>
            </a:r>
            <a:r>
              <a:rPr lang="en-US" altLang="ja-JP" b="1" dirty="0">
                <a:solidFill>
                  <a:schemeClr val="tx1">
                    <a:lumMod val="75000"/>
                    <a:lumOff val="25000"/>
                  </a:schemeClr>
                </a:solidFill>
                <a:latin typeface="Meiryo" panose="020B0604030504040204" pitchFamily="34" charset="-128"/>
                <a:ea typeface="Meiryo" panose="020B0604030504040204" pitchFamily="34" charset="-128"/>
              </a:rPr>
              <a:t>9</a:t>
            </a:r>
            <a:r>
              <a:rPr lang="ja-JP" altLang="en-US" b="1" dirty="0">
                <a:solidFill>
                  <a:schemeClr val="tx1">
                    <a:lumMod val="75000"/>
                    <a:lumOff val="25000"/>
                  </a:schemeClr>
                </a:solidFill>
                <a:latin typeface="Meiryo" panose="020B0604030504040204" pitchFamily="34" charset="-128"/>
                <a:ea typeface="Meiryo" panose="020B0604030504040204" pitchFamily="34" charset="-128"/>
              </a:rPr>
              <a:t>月版</a:t>
            </a:r>
          </a:p>
        </p:txBody>
      </p:sp>
      <p:pic>
        <p:nvPicPr>
          <p:cNvPr id="4" name="図 3">
            <a:extLst>
              <a:ext uri="{FF2B5EF4-FFF2-40B4-BE49-F238E27FC236}">
                <a16:creationId xmlns:a16="http://schemas.microsoft.com/office/drawing/2014/main" id="{DFB8656C-CC39-4C01-85E1-CDA769AEFA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84" y="2023464"/>
            <a:ext cx="3978556" cy="4616059"/>
          </a:xfrm>
          <a:prstGeom prst="rect">
            <a:avLst/>
          </a:prstGeom>
        </p:spPr>
      </p:pic>
      <p:sp>
        <p:nvSpPr>
          <p:cNvPr id="9" name="正方形/長方形 8">
            <a:extLst>
              <a:ext uri="{FF2B5EF4-FFF2-40B4-BE49-F238E27FC236}">
                <a16:creationId xmlns:a16="http://schemas.microsoft.com/office/drawing/2014/main" id="{0747C7C0-6A9A-4B78-9B78-1DCD6637A003}"/>
              </a:ext>
            </a:extLst>
          </p:cNvPr>
          <p:cNvSpPr/>
          <p:nvPr/>
        </p:nvSpPr>
        <p:spPr>
          <a:xfrm>
            <a:off x="2945249" y="6688669"/>
            <a:ext cx="4801314" cy="369332"/>
          </a:xfrm>
          <a:prstGeom prst="rect">
            <a:avLst/>
          </a:prstGeom>
        </p:spPr>
        <p:txBody>
          <a:bodyPr wrap="none">
            <a:spAutoFit/>
          </a:bodyPr>
          <a:lstStyle/>
          <a:p>
            <a:pPr>
              <a:spcBef>
                <a:spcPts val="0"/>
              </a:spcBef>
            </a:pPr>
            <a:r>
              <a:rPr lang="ja-JP" altLang="en-US" b="1" dirty="0">
                <a:solidFill>
                  <a:schemeClr val="tx1">
                    <a:lumMod val="75000"/>
                    <a:lumOff val="25000"/>
                  </a:schemeClr>
                </a:solidFill>
                <a:latin typeface="Meiryo" panose="020B0604030504040204" pitchFamily="34" charset="-128"/>
                <a:ea typeface="Meiryo" panose="020B0604030504040204" pitchFamily="34" charset="-128"/>
              </a:rPr>
              <a:t>公益社団法人２０２５年日本国際博覧会協会</a:t>
            </a:r>
          </a:p>
        </p:txBody>
      </p:sp>
      <p:sp>
        <p:nvSpPr>
          <p:cNvPr id="11" name="テキスト ボックス 10"/>
          <p:cNvSpPr txBox="1"/>
          <p:nvPr/>
        </p:nvSpPr>
        <p:spPr>
          <a:xfrm>
            <a:off x="406168" y="368600"/>
            <a:ext cx="1109584" cy="604115"/>
          </a:xfrm>
          <a:prstGeom prst="rect">
            <a:avLst/>
          </a:prstGeom>
          <a:solidFill>
            <a:schemeClr val="bg1"/>
          </a:solidFill>
          <a:ln>
            <a:solidFill>
              <a:schemeClr val="tx1"/>
            </a:solidFill>
          </a:ln>
        </p:spPr>
        <p:txBody>
          <a:bodyPr wrap="square" rtlCol="0" anchor="ctr" anchorCtr="1">
            <a:noAutofit/>
          </a:bodyPr>
          <a:lstStyle/>
          <a:p>
            <a:r>
              <a:rPr lang="ja-JP" altLang="en-US" dirty="0" smtClean="0">
                <a:latin typeface="Meiryo UI" panose="020B0604030504040204" pitchFamily="50" charset="-128"/>
                <a:ea typeface="Meiryo UI" panose="020B0604030504040204" pitchFamily="50" charset="-128"/>
              </a:rPr>
              <a:t>資料</a:t>
            </a:r>
            <a:r>
              <a:rPr lang="ja-JP" altLang="en-US" dirty="0">
                <a:latin typeface="Meiryo UI" panose="020B0604030504040204" pitchFamily="50" charset="-128"/>
                <a:ea typeface="Meiryo UI" panose="020B0604030504040204" pitchFamily="50" charset="-128"/>
              </a:rPr>
              <a:t>２</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15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４</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TEAM EXPO 2025</a:t>
            </a:r>
            <a:r>
              <a:rPr lang="ja-JP" altLang="en-US" dirty="0">
                <a:latin typeface="Meiryo" panose="020B0604030504040204" pitchFamily="34" charset="-128"/>
                <a:ea typeface="Meiryo" panose="020B0604030504040204" pitchFamily="34" charset="-128"/>
              </a:rPr>
              <a:t>」プログラム／共創パートナー</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9</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43" name="コンテンツ プレースホルダー 6">
            <a:extLst>
              <a:ext uri="{FF2B5EF4-FFF2-40B4-BE49-F238E27FC236}">
                <a16:creationId xmlns:a16="http://schemas.microsoft.com/office/drawing/2014/main" id="{3E996CA6-3E0A-49B3-9F00-2B378A3528BA}"/>
              </a:ext>
            </a:extLst>
          </p:cNvPr>
          <p:cNvSpPr txBox="1">
            <a:spLocks/>
          </p:cNvSpPr>
          <p:nvPr/>
        </p:nvSpPr>
        <p:spPr>
          <a:xfrm>
            <a:off x="455612" y="1919080"/>
            <a:ext cx="9694303" cy="4082949"/>
          </a:xfrm>
          <a:prstGeom prst="rect">
            <a:avLst/>
          </a:prstGeom>
        </p:spPr>
        <p:txBody>
          <a:bodyPr vert="horz" wrap="square" lIns="91235" tIns="45611" rIns="91235" bIns="45611" rtlCol="0">
            <a:spAutoFit/>
          </a:bodyPr>
          <a:lstStyle>
            <a:lvl1pPr indent="-354013">
              <a:lnSpc>
                <a:spcPct val="120000"/>
              </a:lnSpc>
              <a:spcBef>
                <a:spcPts val="979"/>
              </a:spcBef>
              <a:buFontTx/>
              <a:buNone/>
              <a:defRPr sz="2000" b="0" i="0">
                <a:latin typeface="メイリオ" panose="020B0604030504040204" pitchFamily="50" charset="-128"/>
                <a:ea typeface="メイリオ" panose="020B0604030504040204" pitchFamily="50" charset="-128"/>
                <a:cs typeface="Segoe UI Historic" panose="020B0502040204020203" pitchFamily="34" charset="0"/>
              </a:defRPr>
            </a:lvl1pPr>
            <a:lvl2pPr marL="669857" indent="-223286" defTabSz="893146">
              <a:lnSpc>
                <a:spcPct val="90000"/>
              </a:lnSpc>
              <a:spcBef>
                <a:spcPts val="489"/>
              </a:spcBef>
              <a:buFont typeface="Arial" panose="020B0604020202020204" pitchFamily="34" charset="0"/>
              <a:buChar char="•"/>
              <a:defRPr sz="1600" b="0" i="0">
                <a:latin typeface="Meiryo UI" panose="020B0604030504040204" pitchFamily="50" charset="-128"/>
                <a:ea typeface="Meiryo UI" panose="020B0604030504040204" pitchFamily="50" charset="-128"/>
              </a:defRPr>
            </a:lvl2pPr>
            <a:lvl3pPr marL="1116435" indent="-223286" defTabSz="893146">
              <a:lnSpc>
                <a:spcPct val="90000"/>
              </a:lnSpc>
              <a:spcBef>
                <a:spcPts val="489"/>
              </a:spcBef>
              <a:buFont typeface="Arial" panose="020B0604020202020204" pitchFamily="34" charset="0"/>
              <a:buChar char="•"/>
              <a:defRPr sz="1200" b="0" i="0">
                <a:latin typeface="Meiryo UI" panose="020B0604030504040204" pitchFamily="50" charset="-128"/>
                <a:ea typeface="Meiryo UI" panose="020B0604030504040204" pitchFamily="50" charset="-128"/>
              </a:defRPr>
            </a:lvl3pPr>
            <a:lvl4pPr marL="1563003"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4pPr>
            <a:lvl5pPr marL="2009576"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5pPr>
            <a:lvl6pPr marL="2456152" indent="-223286" defTabSz="893146">
              <a:lnSpc>
                <a:spcPct val="90000"/>
              </a:lnSpc>
              <a:spcBef>
                <a:spcPts val="489"/>
              </a:spcBef>
              <a:buFont typeface="Arial" panose="020B0604020202020204" pitchFamily="34" charset="0"/>
              <a:buChar char="•"/>
              <a:defRPr sz="1732"/>
            </a:lvl6pPr>
            <a:lvl7pPr marL="2902720" indent="-223286" defTabSz="893146">
              <a:lnSpc>
                <a:spcPct val="90000"/>
              </a:lnSpc>
              <a:spcBef>
                <a:spcPts val="489"/>
              </a:spcBef>
              <a:buFont typeface="Arial" panose="020B0604020202020204" pitchFamily="34" charset="0"/>
              <a:buChar char="•"/>
              <a:defRPr sz="1732"/>
            </a:lvl7pPr>
            <a:lvl8pPr marL="3349293" indent="-223286" defTabSz="893146">
              <a:lnSpc>
                <a:spcPct val="90000"/>
              </a:lnSpc>
              <a:spcBef>
                <a:spcPts val="489"/>
              </a:spcBef>
              <a:buFont typeface="Arial" panose="020B0604020202020204" pitchFamily="34" charset="0"/>
              <a:buChar char="•"/>
              <a:defRPr sz="1732"/>
            </a:lvl8pPr>
            <a:lvl9pPr marL="3795868" indent="-223286" defTabSz="893146">
              <a:lnSpc>
                <a:spcPct val="90000"/>
              </a:lnSpc>
              <a:spcBef>
                <a:spcPts val="489"/>
              </a:spcBef>
              <a:buFont typeface="Arial" panose="020B0604020202020204" pitchFamily="34" charset="0"/>
              <a:buChar char="•"/>
              <a:defRPr sz="1732"/>
            </a:lvl9pPr>
          </a:lstStyle>
          <a:p>
            <a:pPr>
              <a:lnSpc>
                <a:spcPct val="100000"/>
              </a:lnSpc>
            </a:pPr>
            <a:r>
              <a:rPr lang="ja-JP" altLang="en-US" sz="1600" b="1" dirty="0"/>
              <a:t>共創パートナーは、様々な活動を通じ、当プログラムにおける共創を促進する存在です。</a:t>
            </a:r>
          </a:p>
          <a:p>
            <a:pPr>
              <a:lnSpc>
                <a:spcPct val="100000"/>
              </a:lnSpc>
            </a:pPr>
            <a:r>
              <a:rPr lang="ja-JP" altLang="en-US" sz="1600" b="1" dirty="0"/>
              <a:t>共創パートナーの活動内容は、当協会との協議の上で決定します。</a:t>
            </a:r>
          </a:p>
          <a:p>
            <a:pPr>
              <a:lnSpc>
                <a:spcPct val="100000"/>
              </a:lnSpc>
            </a:pPr>
            <a:r>
              <a:rPr lang="ja-JP" altLang="en-US" sz="1600" b="1" dirty="0"/>
              <a:t>共創パートナーは、</a:t>
            </a:r>
            <a:r>
              <a:rPr lang="ja-JP" altLang="en-US" sz="1600" b="1" dirty="0">
                <a:solidFill>
                  <a:srgbClr val="0268B6"/>
                </a:solidFill>
              </a:rPr>
              <a:t>法人・団体単位</a:t>
            </a:r>
            <a:r>
              <a:rPr lang="ja-JP" altLang="en-US" sz="1600" b="1" dirty="0"/>
              <a:t>での登録をお願いします。</a:t>
            </a:r>
          </a:p>
          <a:p>
            <a:pPr>
              <a:lnSpc>
                <a:spcPct val="100000"/>
              </a:lnSpc>
            </a:pPr>
            <a:r>
              <a:rPr lang="ja-JP" altLang="en-US" sz="1600" b="1" dirty="0"/>
              <a:t>活動は</a:t>
            </a:r>
            <a:r>
              <a:rPr lang="ja-JP" altLang="en-US" sz="1600" b="1" dirty="0">
                <a:solidFill>
                  <a:srgbClr val="0268B6"/>
                </a:solidFill>
              </a:rPr>
              <a:t>これから進めるものでも、今既に取り組んでいるものでも構いません</a:t>
            </a:r>
            <a:r>
              <a:rPr lang="ja-JP" altLang="en-US" sz="1600" b="1" dirty="0"/>
              <a:t>。</a:t>
            </a:r>
            <a:endParaRPr lang="en-US" altLang="ja-JP" sz="1600" b="1" dirty="0"/>
          </a:p>
          <a:p>
            <a:pPr>
              <a:lnSpc>
                <a:spcPct val="100000"/>
              </a:lnSpc>
            </a:pPr>
            <a:endParaRPr lang="ja-JP" altLang="en-US" sz="1600" b="1" dirty="0"/>
          </a:p>
          <a:p>
            <a:pPr>
              <a:lnSpc>
                <a:spcPct val="100000"/>
              </a:lnSpc>
            </a:pPr>
            <a:r>
              <a:rPr lang="ja-JP" altLang="en-US" sz="1600" b="1" dirty="0"/>
              <a:t>共創パートナーは、</a:t>
            </a:r>
          </a:p>
          <a:p>
            <a:pPr>
              <a:lnSpc>
                <a:spcPct val="100000"/>
              </a:lnSpc>
            </a:pPr>
            <a:r>
              <a:rPr lang="ja-JP" altLang="en-US" sz="1600" b="1" dirty="0"/>
              <a:t>　・</a:t>
            </a:r>
            <a:r>
              <a:rPr lang="ja-JP" altLang="en-US" sz="1600" b="1" dirty="0">
                <a:solidFill>
                  <a:srgbClr val="0268B6"/>
                </a:solidFill>
              </a:rPr>
              <a:t>自らのリソースを提供して共創チャレンジを生み出す活動</a:t>
            </a:r>
          </a:p>
          <a:p>
            <a:pPr>
              <a:lnSpc>
                <a:spcPct val="100000"/>
              </a:lnSpc>
            </a:pPr>
            <a:r>
              <a:rPr lang="ja-JP" altLang="en-US" sz="1600" b="1" dirty="0"/>
              <a:t>　・</a:t>
            </a:r>
            <a:r>
              <a:rPr lang="ja-JP" altLang="en-US" sz="1600" b="1" dirty="0">
                <a:solidFill>
                  <a:srgbClr val="0268B6"/>
                </a:solidFill>
              </a:rPr>
              <a:t>自らが創出した共創チャレンジや他の共創チャレンジを支援する活動</a:t>
            </a:r>
          </a:p>
          <a:p>
            <a:pPr>
              <a:lnSpc>
                <a:spcPct val="100000"/>
              </a:lnSpc>
            </a:pPr>
            <a:r>
              <a:rPr lang="ja-JP" altLang="en-US" sz="1600" b="1" dirty="0"/>
              <a:t>上記２つの活動を基本としながら、他の共創パートナーとも連携して、</a:t>
            </a:r>
            <a:endParaRPr lang="en-US" altLang="ja-JP" sz="1600" b="1" dirty="0"/>
          </a:p>
          <a:p>
            <a:pPr>
              <a:lnSpc>
                <a:spcPct val="100000"/>
              </a:lnSpc>
            </a:pPr>
            <a:r>
              <a:rPr lang="ja-JP" altLang="en-US" sz="1600" b="1" dirty="0"/>
              <a:t>「</a:t>
            </a:r>
            <a:r>
              <a:rPr lang="en-US" altLang="ja-JP" sz="1600" b="1" dirty="0"/>
              <a:t>TEAM EXPO 2025</a:t>
            </a:r>
            <a:r>
              <a:rPr lang="ja-JP" altLang="en-US" sz="1600" b="1" dirty="0"/>
              <a:t>」プログラムを盛り上げ、一緒に「</a:t>
            </a:r>
            <a:r>
              <a:rPr lang="en-US" altLang="ja-JP" sz="1600" b="1" dirty="0"/>
              <a:t>TEAM EXPO 2025</a:t>
            </a:r>
            <a:r>
              <a:rPr lang="ja-JP" altLang="en-US" sz="1600" b="1" dirty="0"/>
              <a:t>」プログラムを</a:t>
            </a:r>
            <a:endParaRPr lang="en-US" altLang="ja-JP" sz="1600" b="1" dirty="0"/>
          </a:p>
          <a:p>
            <a:pPr>
              <a:lnSpc>
                <a:spcPct val="100000"/>
              </a:lnSpc>
            </a:pPr>
            <a:r>
              <a:rPr lang="ja-JP" altLang="en-US" sz="1600" b="1" dirty="0"/>
              <a:t>育てていただきたく思います。</a:t>
            </a:r>
          </a:p>
        </p:txBody>
      </p:sp>
      <p:sp>
        <p:nvSpPr>
          <p:cNvPr id="44" name="正方形/長方形 43">
            <a:extLst>
              <a:ext uri="{FF2B5EF4-FFF2-40B4-BE49-F238E27FC236}">
                <a16:creationId xmlns:a16="http://schemas.microsoft.com/office/drawing/2014/main" id="{03D9CB78-6F2D-4F4A-9779-8F09E6FC2D5D}"/>
              </a:ext>
            </a:extLst>
          </p:cNvPr>
          <p:cNvSpPr/>
          <p:nvPr/>
        </p:nvSpPr>
        <p:spPr>
          <a:xfrm>
            <a:off x="396269" y="6296732"/>
            <a:ext cx="9899274" cy="747897"/>
          </a:xfrm>
          <a:prstGeom prst="rect">
            <a:avLst/>
          </a:prstGeom>
        </p:spPr>
        <p:txBody>
          <a:bodyPr wrap="square">
            <a:spAutoFit/>
          </a:bodyPr>
          <a:lstStyle/>
          <a:p>
            <a:pPr>
              <a:lnSpc>
                <a:spcPct val="120000"/>
              </a:lnSpc>
            </a:pP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共創パートナーとしての取組とは別に、</a:t>
            </a:r>
            <a:r>
              <a:rPr lang="ja-JP" altLang="en-US" sz="1200" dirty="0">
                <a:solidFill>
                  <a:srgbClr val="0268B6"/>
                </a:solidFill>
                <a:latin typeface="メイリオ" panose="020B0604030504040204" pitchFamily="50" charset="-128"/>
                <a:ea typeface="メイリオ" panose="020B0604030504040204" pitchFamily="50" charset="-128"/>
                <a:cs typeface="Times New Roman" panose="02020603050405020304" pitchFamily="18" charset="0"/>
              </a:rPr>
              <a:t>自らが取り組む個々の活動を共創チャレンジとして登録することも可能</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です。</a:t>
            </a:r>
          </a:p>
          <a:p>
            <a:pPr>
              <a:lnSpc>
                <a:spcPct val="120000"/>
              </a:lnSpc>
            </a:pP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登録に費用はかかりませんが、申請手続きや共創チャレンジの活動に必要な経費は、各チームにご負担いただきます。</a:t>
            </a:r>
            <a:endParaRPr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20000"/>
              </a:lnSpc>
            </a:pP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（当協会から補助金等の支給はありません）</a:t>
            </a:r>
          </a:p>
        </p:txBody>
      </p:sp>
      <p:sp>
        <p:nvSpPr>
          <p:cNvPr id="45" name="正方形/長方形 44">
            <a:extLst>
              <a:ext uri="{FF2B5EF4-FFF2-40B4-BE49-F238E27FC236}">
                <a16:creationId xmlns:a16="http://schemas.microsoft.com/office/drawing/2014/main" id="{CCC70E69-1785-4552-BB51-0C448929F64F}"/>
              </a:ext>
            </a:extLst>
          </p:cNvPr>
          <p:cNvSpPr/>
          <p:nvPr/>
        </p:nvSpPr>
        <p:spPr>
          <a:xfrm>
            <a:off x="541896" y="1020441"/>
            <a:ext cx="9608019" cy="561656"/>
          </a:xfrm>
          <a:prstGeom prst="rect">
            <a:avLst/>
          </a:prstGeom>
          <a:solidFill>
            <a:srgbClr val="EFEFEF"/>
          </a:solidFill>
        </p:spPr>
        <p:txBody>
          <a:bodyPr vert="horz" lIns="180000" tIns="144000" rIns="180000" bIns="144000" rtlCol="0">
            <a:spAutoFit/>
          </a:bodyPr>
          <a:lstStyle/>
          <a:p>
            <a:pPr marL="185738" indent="-185738" defTabSz="1007943" fontAlgn="ctr">
              <a:lnSpc>
                <a:spcPct val="110000"/>
              </a:lnSpc>
              <a:spcBef>
                <a:spcPts val="600"/>
              </a:spcBef>
              <a:buClr>
                <a:srgbClr val="0268B6"/>
              </a:buClr>
              <a:buSzPct val="90000"/>
              <a:buFont typeface="Wingdings" panose="05000000000000000000" pitchFamily="2" charset="2"/>
              <a:buChar char="l"/>
            </a:pP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共創パートナーとは、複数の共創チャレンジを創出・支援する法人・団体です。</a:t>
            </a:r>
          </a:p>
        </p:txBody>
      </p:sp>
    </p:spTree>
    <p:extLst>
      <p:ext uri="{BB962C8B-B14F-4D97-AF65-F5344CB8AC3E}">
        <p14:creationId xmlns:p14="http://schemas.microsoft.com/office/powerpoint/2010/main" val="12484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0587A35-6E0F-4F58-93FE-4776D70EE4D9}"/>
              </a:ext>
            </a:extLst>
          </p:cNvPr>
          <p:cNvPicPr>
            <a:picLocks noChangeAspect="1"/>
          </p:cNvPicPr>
          <p:nvPr/>
        </p:nvPicPr>
        <p:blipFill>
          <a:blip r:embed="rId2"/>
          <a:stretch>
            <a:fillRect/>
          </a:stretch>
        </p:blipFill>
        <p:spPr>
          <a:xfrm>
            <a:off x="3246766" y="2683147"/>
            <a:ext cx="4198280" cy="2794353"/>
          </a:xfrm>
          <a:prstGeom prst="rect">
            <a:avLst/>
          </a:prstGeom>
        </p:spPr>
      </p:pic>
      <p:pic>
        <p:nvPicPr>
          <p:cNvPr id="11" name="図 10">
            <a:extLst>
              <a:ext uri="{FF2B5EF4-FFF2-40B4-BE49-F238E27FC236}">
                <a16:creationId xmlns:a16="http://schemas.microsoft.com/office/drawing/2014/main" id="{60D780B1-E3D1-4159-93DB-4AEB48206AC3}"/>
              </a:ext>
            </a:extLst>
          </p:cNvPr>
          <p:cNvPicPr>
            <a:picLocks noChangeAspect="1"/>
          </p:cNvPicPr>
          <p:nvPr/>
        </p:nvPicPr>
        <p:blipFill>
          <a:blip r:embed="rId3"/>
          <a:stretch>
            <a:fillRect/>
          </a:stretch>
        </p:blipFill>
        <p:spPr>
          <a:xfrm>
            <a:off x="973144" y="4722153"/>
            <a:ext cx="2461260" cy="1501140"/>
          </a:xfrm>
          <a:prstGeom prst="rect">
            <a:avLst/>
          </a:prstGeom>
        </p:spPr>
      </p:pic>
      <p:pic>
        <p:nvPicPr>
          <p:cNvPr id="9" name="図 8">
            <a:extLst>
              <a:ext uri="{FF2B5EF4-FFF2-40B4-BE49-F238E27FC236}">
                <a16:creationId xmlns:a16="http://schemas.microsoft.com/office/drawing/2014/main" id="{F7D07A4A-C020-4E06-8FA2-2F99A2CB18CE}"/>
              </a:ext>
            </a:extLst>
          </p:cNvPr>
          <p:cNvPicPr>
            <a:picLocks noChangeAspect="1"/>
          </p:cNvPicPr>
          <p:nvPr/>
        </p:nvPicPr>
        <p:blipFill>
          <a:blip r:embed="rId4"/>
          <a:stretch>
            <a:fillRect/>
          </a:stretch>
        </p:blipFill>
        <p:spPr>
          <a:xfrm>
            <a:off x="7308791" y="4694802"/>
            <a:ext cx="2392680" cy="1577340"/>
          </a:xfrm>
          <a:prstGeom prst="rect">
            <a:avLst/>
          </a:prstGeom>
        </p:spPr>
      </p:pic>
      <p:pic>
        <p:nvPicPr>
          <p:cNvPr id="6" name="図 5">
            <a:extLst>
              <a:ext uri="{FF2B5EF4-FFF2-40B4-BE49-F238E27FC236}">
                <a16:creationId xmlns:a16="http://schemas.microsoft.com/office/drawing/2014/main" id="{A3F9F074-3BC9-45D4-A80E-D78E99F6B380}"/>
              </a:ext>
            </a:extLst>
          </p:cNvPr>
          <p:cNvPicPr>
            <a:picLocks noChangeAspect="1"/>
          </p:cNvPicPr>
          <p:nvPr/>
        </p:nvPicPr>
        <p:blipFill>
          <a:blip r:embed="rId5"/>
          <a:stretch>
            <a:fillRect/>
          </a:stretch>
        </p:blipFill>
        <p:spPr>
          <a:xfrm>
            <a:off x="7301649" y="1838623"/>
            <a:ext cx="2377440" cy="1577340"/>
          </a:xfrm>
          <a:prstGeom prst="rect">
            <a:avLst/>
          </a:prstGeom>
        </p:spPr>
      </p:pic>
      <p:pic>
        <p:nvPicPr>
          <p:cNvPr id="5" name="図 4">
            <a:extLst>
              <a:ext uri="{FF2B5EF4-FFF2-40B4-BE49-F238E27FC236}">
                <a16:creationId xmlns:a16="http://schemas.microsoft.com/office/drawing/2014/main" id="{F665B318-40B5-4425-BE9D-81E76840169B}"/>
              </a:ext>
            </a:extLst>
          </p:cNvPr>
          <p:cNvPicPr>
            <a:picLocks noChangeAspect="1"/>
          </p:cNvPicPr>
          <p:nvPr/>
        </p:nvPicPr>
        <p:blipFill>
          <a:blip r:embed="rId6"/>
          <a:stretch>
            <a:fillRect/>
          </a:stretch>
        </p:blipFill>
        <p:spPr>
          <a:xfrm>
            <a:off x="992194" y="1826101"/>
            <a:ext cx="2423160" cy="1577340"/>
          </a:xfrm>
          <a:prstGeom prst="rect">
            <a:avLst/>
          </a:prstGeom>
        </p:spPr>
      </p:pic>
      <p:sp>
        <p:nvSpPr>
          <p:cNvPr id="48" name="矢印: 山形 47">
            <a:extLst>
              <a:ext uri="{FF2B5EF4-FFF2-40B4-BE49-F238E27FC236}">
                <a16:creationId xmlns:a16="http://schemas.microsoft.com/office/drawing/2014/main" id="{9D5F44E2-40CA-4EEC-8809-0F59C6EF976B}"/>
              </a:ext>
            </a:extLst>
          </p:cNvPr>
          <p:cNvSpPr/>
          <p:nvPr/>
        </p:nvSpPr>
        <p:spPr>
          <a:xfrm rot="19373785">
            <a:off x="3766424" y="5061836"/>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矢印: 山形 48">
            <a:extLst>
              <a:ext uri="{FF2B5EF4-FFF2-40B4-BE49-F238E27FC236}">
                <a16:creationId xmlns:a16="http://schemas.microsoft.com/office/drawing/2014/main" id="{63E202D1-C36C-4BCB-89DA-5FD6726C7BA6}"/>
              </a:ext>
            </a:extLst>
          </p:cNvPr>
          <p:cNvSpPr/>
          <p:nvPr/>
        </p:nvSpPr>
        <p:spPr>
          <a:xfrm rot="19373785">
            <a:off x="4060805" y="4841019"/>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矢印: 山形 9">
            <a:extLst>
              <a:ext uri="{FF2B5EF4-FFF2-40B4-BE49-F238E27FC236}">
                <a16:creationId xmlns:a16="http://schemas.microsoft.com/office/drawing/2014/main" id="{2DE9DD62-E6B6-4524-95CB-790091588A1D}"/>
              </a:ext>
            </a:extLst>
          </p:cNvPr>
          <p:cNvSpPr/>
          <p:nvPr/>
        </p:nvSpPr>
        <p:spPr>
          <a:xfrm rot="2207677">
            <a:off x="3765718" y="2361761"/>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４</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TEAM EXPO 2025</a:t>
            </a:r>
            <a:r>
              <a:rPr lang="ja-JP" altLang="en-US" dirty="0">
                <a:latin typeface="Meiryo" panose="020B0604030504040204" pitchFamily="34" charset="-128"/>
                <a:ea typeface="Meiryo" panose="020B0604030504040204" pitchFamily="34" charset="-128"/>
              </a:rPr>
              <a:t>」プログラム／共創パートナー</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10</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15" name="正方形/長方形 14">
            <a:extLst>
              <a:ext uri="{FF2B5EF4-FFF2-40B4-BE49-F238E27FC236}">
                <a16:creationId xmlns:a16="http://schemas.microsoft.com/office/drawing/2014/main" id="{AB5C83CE-98C1-4557-B980-42145B67F24D}"/>
              </a:ext>
            </a:extLst>
          </p:cNvPr>
          <p:cNvSpPr/>
          <p:nvPr/>
        </p:nvSpPr>
        <p:spPr>
          <a:xfrm>
            <a:off x="570171" y="6972017"/>
            <a:ext cx="9438362" cy="304699"/>
          </a:xfrm>
          <a:prstGeom prst="rect">
            <a:avLst/>
          </a:prstGeom>
        </p:spPr>
        <p:txBody>
          <a:bodyPr wrap="square">
            <a:spAutoFit/>
          </a:bodyPr>
          <a:lstStyle/>
          <a:p>
            <a:pPr>
              <a:lnSpc>
                <a:spcPct val="120000"/>
              </a:lnSpc>
            </a:pP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これらの活動はあくまで一例であり、これらに限らず様々な活動の登録をお待ちしています。</a:t>
            </a:r>
            <a:endParaRPr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72AAAF71-CB98-41EB-940A-5D1775239C6D}"/>
              </a:ext>
            </a:extLst>
          </p:cNvPr>
          <p:cNvSpPr/>
          <p:nvPr/>
        </p:nvSpPr>
        <p:spPr>
          <a:xfrm>
            <a:off x="1689764" y="1521232"/>
            <a:ext cx="1005403" cy="338554"/>
          </a:xfrm>
          <a:prstGeom prst="rect">
            <a:avLst/>
          </a:prstGeom>
        </p:spPr>
        <p:txBody>
          <a:bodyPr wrap="none">
            <a:spAutoFit/>
          </a:bodyPr>
          <a:lstStyle/>
          <a:p>
            <a:pPr algn="ctr"/>
            <a:r>
              <a:rPr lang="ja-JP" altLang="en-US"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rPr>
              <a:t>人の支援</a:t>
            </a:r>
            <a:endParaRPr lang="en-US" altLang="ja-JP"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8AF21CDE-919A-480E-BFAA-DF6F52369CA3}"/>
              </a:ext>
            </a:extLst>
          </p:cNvPr>
          <p:cNvSpPr/>
          <p:nvPr/>
        </p:nvSpPr>
        <p:spPr>
          <a:xfrm>
            <a:off x="907775" y="3408297"/>
            <a:ext cx="2608264" cy="523220"/>
          </a:xfrm>
          <a:prstGeom prst="rect">
            <a:avLst/>
          </a:prstGeom>
        </p:spPr>
        <p:txBody>
          <a:bodyPr wrap="square" anchor="b">
            <a:spAutoFit/>
          </a:bodyPr>
          <a:lstStyle/>
          <a:p>
            <a:pPr algn="ct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各共創チャレンジの立上げ、運営、事業化を支援する活動</a:t>
            </a:r>
            <a:endParaRPr lang="en-US" altLang="ja-JP" sz="14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52424509-4E76-465B-892A-B681ABBAA807}"/>
              </a:ext>
            </a:extLst>
          </p:cNvPr>
          <p:cNvSpPr/>
          <p:nvPr/>
        </p:nvSpPr>
        <p:spPr>
          <a:xfrm>
            <a:off x="1381986" y="4432367"/>
            <a:ext cx="1620957" cy="338554"/>
          </a:xfrm>
          <a:prstGeom prst="rect">
            <a:avLst/>
          </a:prstGeom>
        </p:spPr>
        <p:txBody>
          <a:bodyPr wrap="none">
            <a:spAutoFit/>
          </a:bodyPr>
          <a:lstStyle/>
          <a:p>
            <a:pPr algn="ctr"/>
            <a:r>
              <a:rPr lang="ja-JP" altLang="en-US"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rPr>
              <a:t>場やものの支援</a:t>
            </a:r>
            <a:endParaRPr lang="en-US" altLang="ja-JP"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5DDBC2A9-3CF5-4088-8D50-0CF320701774}"/>
              </a:ext>
            </a:extLst>
          </p:cNvPr>
          <p:cNvSpPr/>
          <p:nvPr/>
        </p:nvSpPr>
        <p:spPr>
          <a:xfrm>
            <a:off x="1053224" y="6265664"/>
            <a:ext cx="2462815" cy="510375"/>
          </a:xfrm>
          <a:prstGeom prst="rect">
            <a:avLst/>
          </a:prstGeom>
        </p:spPr>
        <p:txBody>
          <a:bodyPr wrap="square" anchor="b">
            <a:noAutofit/>
          </a:bodyPr>
          <a:lstStyle/>
          <a:p>
            <a:pPr algn="ct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各共創チャレンジの実証・導入支援に関する活動</a:t>
            </a:r>
            <a:endParaRPr lang="ja-JP" altLang="en-US" sz="1400" dirty="0">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99E365A2-255A-41A2-A567-7AE6E7414E7E}"/>
              </a:ext>
            </a:extLst>
          </p:cNvPr>
          <p:cNvSpPr/>
          <p:nvPr/>
        </p:nvSpPr>
        <p:spPr>
          <a:xfrm>
            <a:off x="7680980" y="1531879"/>
            <a:ext cx="1597041" cy="338554"/>
          </a:xfrm>
          <a:prstGeom prst="rect">
            <a:avLst/>
          </a:prstGeom>
        </p:spPr>
        <p:txBody>
          <a:bodyPr wrap="square">
            <a:spAutoFit/>
          </a:bodyPr>
          <a:lstStyle/>
          <a:p>
            <a:pPr algn="ctr"/>
            <a:r>
              <a:rPr lang="ja-JP" altLang="en-US"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rPr>
              <a:t>資金の支援</a:t>
            </a:r>
            <a:endParaRPr lang="en-US" altLang="ja-JP"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753333A8-635F-4561-8F4E-51AA5171403D}"/>
              </a:ext>
            </a:extLst>
          </p:cNvPr>
          <p:cNvSpPr/>
          <p:nvPr/>
        </p:nvSpPr>
        <p:spPr>
          <a:xfrm>
            <a:off x="6977004" y="3367901"/>
            <a:ext cx="3035766" cy="557301"/>
          </a:xfrm>
          <a:prstGeom prst="rect">
            <a:avLst/>
          </a:prstGeom>
        </p:spPr>
        <p:txBody>
          <a:bodyPr wrap="square" anchor="b">
            <a:noAutofit/>
          </a:bodyPr>
          <a:lstStyle/>
          <a:p>
            <a:pPr algn="ctr"/>
            <a:r>
              <a:rPr lang="ja-JP" altLang="en-US" sz="1400" spc="-122" dirty="0">
                <a:latin typeface="メイリオ" panose="020B0604030504040204" pitchFamily="50" charset="-128"/>
                <a:ea typeface="メイリオ" panose="020B0604030504040204" pitchFamily="50" charset="-128"/>
                <a:cs typeface="Segoe UI Historic" panose="020B0502040204020203" pitchFamily="34" charset="0"/>
              </a:rPr>
              <a:t>各共創チャレンジにおける</a:t>
            </a: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持続可能な事業モデル構築支援に</a:t>
            </a:r>
            <a:r>
              <a:rPr lang="ja-JP" altLang="en-US" sz="1400" spc="-122" dirty="0">
                <a:latin typeface="メイリオ" panose="020B0604030504040204" pitchFamily="50" charset="-128"/>
                <a:ea typeface="メイリオ" panose="020B0604030504040204" pitchFamily="50" charset="-128"/>
                <a:cs typeface="Segoe UI Historic" panose="020B0502040204020203" pitchFamily="34" charset="0"/>
              </a:rPr>
              <a:t>関する活動</a:t>
            </a:r>
            <a:endParaRPr lang="ja-JP" altLang="en-US" sz="1400" spc="-122" dirty="0">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FB646638-9657-4A4D-83A8-319E0E830705}"/>
              </a:ext>
            </a:extLst>
          </p:cNvPr>
          <p:cNvSpPr/>
          <p:nvPr/>
        </p:nvSpPr>
        <p:spPr>
          <a:xfrm>
            <a:off x="7561613" y="4407818"/>
            <a:ext cx="1866548" cy="338554"/>
          </a:xfrm>
          <a:prstGeom prst="rect">
            <a:avLst/>
          </a:prstGeom>
        </p:spPr>
        <p:txBody>
          <a:bodyPr wrap="square">
            <a:spAutoFit/>
          </a:bodyPr>
          <a:lstStyle/>
          <a:p>
            <a:pPr algn="ctr"/>
            <a:r>
              <a:rPr lang="ja-JP" altLang="en-US"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rPr>
              <a:t>情報発信の支援</a:t>
            </a:r>
            <a:endParaRPr lang="en-US" altLang="ja-JP" sz="1600" b="1" kern="100" dirty="0">
              <a:solidFill>
                <a:srgbClr val="0060B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F19DDD7A-4198-44EB-A53B-FB2ECA59DD60}"/>
              </a:ext>
            </a:extLst>
          </p:cNvPr>
          <p:cNvSpPr/>
          <p:nvPr/>
        </p:nvSpPr>
        <p:spPr>
          <a:xfrm>
            <a:off x="6893115" y="6280154"/>
            <a:ext cx="3203543" cy="523220"/>
          </a:xfrm>
          <a:prstGeom prst="rect">
            <a:avLst/>
          </a:prstGeom>
        </p:spPr>
        <p:txBody>
          <a:bodyPr wrap="square" anchor="b">
            <a:spAutoFit/>
          </a:bodyPr>
          <a:lstStyle/>
          <a:p>
            <a:pPr algn="ctr"/>
            <a:r>
              <a:rPr lang="ja-JP" altLang="en-US" sz="1400" spc="-122" dirty="0">
                <a:latin typeface="メイリオ" panose="020B0604030504040204" pitchFamily="50" charset="-128"/>
                <a:ea typeface="メイリオ" panose="020B0604030504040204" pitchFamily="50" charset="-128"/>
                <a:cs typeface="Segoe UI Historic" panose="020B0502040204020203" pitchFamily="34" charset="0"/>
              </a:rPr>
              <a:t>各共創チャレンジの社会での周知・認識の強化や参加者の増加に繋がる活動</a:t>
            </a:r>
            <a:endParaRPr lang="ja-JP" altLang="en-US" sz="1400" spc="-122" dirty="0">
              <a:latin typeface="メイリオ" panose="020B0604030504040204" pitchFamily="50" charset="-128"/>
              <a:ea typeface="メイリオ" panose="020B0604030504040204" pitchFamily="50" charset="-128"/>
            </a:endParaRPr>
          </a:p>
        </p:txBody>
      </p:sp>
      <p:sp>
        <p:nvSpPr>
          <p:cNvPr id="20" name="タイトル 3">
            <a:extLst>
              <a:ext uri="{FF2B5EF4-FFF2-40B4-BE49-F238E27FC236}">
                <a16:creationId xmlns:a16="http://schemas.microsoft.com/office/drawing/2014/main" id="{C77B3800-C0D5-4158-818C-3C42DCCD939A}"/>
              </a:ext>
            </a:extLst>
          </p:cNvPr>
          <p:cNvSpPr txBox="1">
            <a:spLocks/>
          </p:cNvSpPr>
          <p:nvPr/>
        </p:nvSpPr>
        <p:spPr>
          <a:xfrm>
            <a:off x="1391761" y="905882"/>
            <a:ext cx="8064000" cy="432000"/>
          </a:xfrm>
          <a:prstGeom prst="rect">
            <a:avLst/>
          </a:prstGeom>
        </p:spPr>
        <p:txBody>
          <a:bodyPr vert="horz" lIns="216000" tIns="36000" rIns="216000" bIns="0" rtlCol="0" anchor="ctr">
            <a:normAutofit/>
          </a:bodyPr>
          <a:lst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メイリオ" panose="020B0604030504040204" pitchFamily="50" charset="-128"/>
                <a:ea typeface="メイリオ" panose="020B0604030504040204" pitchFamily="50" charset="-128"/>
                <a:cs typeface="+mj-cs"/>
              </a:defRPr>
            </a:lvl1pPr>
          </a:lstStyle>
          <a:p>
            <a:pPr algn="ctr"/>
            <a:r>
              <a:rPr lang="ja-JP" altLang="en-US" dirty="0">
                <a:latin typeface="Meiryo" panose="020B0604030504040204" pitchFamily="34" charset="-128"/>
                <a:ea typeface="Meiryo" panose="020B0604030504040204" pitchFamily="34" charset="-128"/>
              </a:rPr>
              <a:t>共創パートナーの活動例</a:t>
            </a:r>
            <a:endParaRPr lang="ja-JP" altLang="en-US" dirty="0">
              <a:solidFill>
                <a:schemeClr val="tx1"/>
              </a:solidFill>
              <a:latin typeface="Meiryo" panose="020B0604030504040204" pitchFamily="34" charset="-128"/>
              <a:ea typeface="Meiryo" panose="020B0604030504040204" pitchFamily="34" charset="-128"/>
            </a:endParaRPr>
          </a:p>
        </p:txBody>
      </p:sp>
      <p:sp>
        <p:nvSpPr>
          <p:cNvPr id="58" name="矢印: 山形 57">
            <a:extLst>
              <a:ext uri="{FF2B5EF4-FFF2-40B4-BE49-F238E27FC236}">
                <a16:creationId xmlns:a16="http://schemas.microsoft.com/office/drawing/2014/main" id="{62843443-3155-454B-9980-C934C233A04A}"/>
              </a:ext>
            </a:extLst>
          </p:cNvPr>
          <p:cNvSpPr/>
          <p:nvPr/>
        </p:nvSpPr>
        <p:spPr>
          <a:xfrm rot="2207677">
            <a:off x="4060099" y="2578206"/>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矢印: 山形 58">
            <a:extLst>
              <a:ext uri="{FF2B5EF4-FFF2-40B4-BE49-F238E27FC236}">
                <a16:creationId xmlns:a16="http://schemas.microsoft.com/office/drawing/2014/main" id="{6CCB37D0-581B-49B3-A6D5-9FDC92A649FA}"/>
              </a:ext>
            </a:extLst>
          </p:cNvPr>
          <p:cNvSpPr/>
          <p:nvPr/>
        </p:nvSpPr>
        <p:spPr>
          <a:xfrm rot="8605709">
            <a:off x="6114057" y="2582167"/>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矢印: 山形 59">
            <a:extLst>
              <a:ext uri="{FF2B5EF4-FFF2-40B4-BE49-F238E27FC236}">
                <a16:creationId xmlns:a16="http://schemas.microsoft.com/office/drawing/2014/main" id="{46A1C517-AFC2-4488-A2D5-DE8C096A84DC}"/>
              </a:ext>
            </a:extLst>
          </p:cNvPr>
          <p:cNvSpPr/>
          <p:nvPr/>
        </p:nvSpPr>
        <p:spPr>
          <a:xfrm rot="8605709">
            <a:off x="6408438" y="2354872"/>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矢印: 山形 60">
            <a:extLst>
              <a:ext uri="{FF2B5EF4-FFF2-40B4-BE49-F238E27FC236}">
                <a16:creationId xmlns:a16="http://schemas.microsoft.com/office/drawing/2014/main" id="{53B6E3A7-48A6-4356-981A-70F492B3CB8E}"/>
              </a:ext>
            </a:extLst>
          </p:cNvPr>
          <p:cNvSpPr/>
          <p:nvPr/>
        </p:nvSpPr>
        <p:spPr>
          <a:xfrm rot="12908842">
            <a:off x="6117529" y="4836257"/>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矢印: 山形 61">
            <a:extLst>
              <a:ext uri="{FF2B5EF4-FFF2-40B4-BE49-F238E27FC236}">
                <a16:creationId xmlns:a16="http://schemas.microsoft.com/office/drawing/2014/main" id="{BAA012FE-2F7D-4E18-85E5-62598C108F94}"/>
              </a:ext>
            </a:extLst>
          </p:cNvPr>
          <p:cNvSpPr/>
          <p:nvPr/>
        </p:nvSpPr>
        <p:spPr>
          <a:xfrm rot="12908842">
            <a:off x="6411909" y="5038136"/>
            <a:ext cx="553063" cy="7443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正方形/長方形 36">
            <a:extLst>
              <a:ext uri="{FF2B5EF4-FFF2-40B4-BE49-F238E27FC236}">
                <a16:creationId xmlns:a16="http://schemas.microsoft.com/office/drawing/2014/main" id="{6F9460F6-583C-4C04-934A-36318C5CEF0A}"/>
              </a:ext>
            </a:extLst>
          </p:cNvPr>
          <p:cNvSpPr/>
          <p:nvPr/>
        </p:nvSpPr>
        <p:spPr>
          <a:xfrm>
            <a:off x="3588188" y="3590224"/>
            <a:ext cx="3467616" cy="1077218"/>
          </a:xfrm>
          <a:prstGeom prst="rect">
            <a:avLst/>
          </a:prstGeom>
        </p:spPr>
        <p:txBody>
          <a:bodyPr wrap="none">
            <a:spAutoFit/>
          </a:bodyPr>
          <a:lstStyle/>
          <a:p>
            <a:pPr algn="ct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共創チャレンジの</a:t>
            </a:r>
            <a:endParaRPr lang="en-US"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創出・支援</a:t>
            </a:r>
            <a:endParaRPr lang="en-US"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5346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５</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当協会から提供するもの</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11</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pic>
        <p:nvPicPr>
          <p:cNvPr id="90" name="図 89">
            <a:extLst>
              <a:ext uri="{FF2B5EF4-FFF2-40B4-BE49-F238E27FC236}">
                <a16:creationId xmlns:a16="http://schemas.microsoft.com/office/drawing/2014/main" id="{C223B06A-A486-4855-94A3-5CCE4F4250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9543" y="3947448"/>
            <a:ext cx="2201265" cy="2129036"/>
          </a:xfrm>
          <a:prstGeom prst="rect">
            <a:avLst/>
          </a:prstGeom>
        </p:spPr>
      </p:pic>
      <p:pic>
        <p:nvPicPr>
          <p:cNvPr id="91" name="図 90">
            <a:extLst>
              <a:ext uri="{FF2B5EF4-FFF2-40B4-BE49-F238E27FC236}">
                <a16:creationId xmlns:a16="http://schemas.microsoft.com/office/drawing/2014/main" id="{FA2E2AAF-13EA-4E56-AD3A-47F2DEBC9F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949" y="3740677"/>
            <a:ext cx="2393430" cy="2101318"/>
          </a:xfrm>
          <a:prstGeom prst="rect">
            <a:avLst/>
          </a:prstGeom>
        </p:spPr>
      </p:pic>
      <p:pic>
        <p:nvPicPr>
          <p:cNvPr id="92" name="図 91">
            <a:extLst>
              <a:ext uri="{FF2B5EF4-FFF2-40B4-BE49-F238E27FC236}">
                <a16:creationId xmlns:a16="http://schemas.microsoft.com/office/drawing/2014/main" id="{EBAB7A9E-92BC-410B-9A41-FC15ABBB58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2375" y="3737939"/>
            <a:ext cx="2452243" cy="2482332"/>
          </a:xfrm>
          <a:prstGeom prst="rect">
            <a:avLst/>
          </a:prstGeom>
        </p:spPr>
      </p:pic>
      <p:sp>
        <p:nvSpPr>
          <p:cNvPr id="93" name="正方形/長方形 92">
            <a:extLst>
              <a:ext uri="{FF2B5EF4-FFF2-40B4-BE49-F238E27FC236}">
                <a16:creationId xmlns:a16="http://schemas.microsoft.com/office/drawing/2014/main" id="{8D50E947-EFD8-400C-8C2E-3EF237E1388F}"/>
              </a:ext>
            </a:extLst>
          </p:cNvPr>
          <p:cNvSpPr/>
          <p:nvPr/>
        </p:nvSpPr>
        <p:spPr>
          <a:xfrm>
            <a:off x="5564130" y="1852930"/>
            <a:ext cx="4993447" cy="1506612"/>
          </a:xfrm>
          <a:prstGeom prst="rect">
            <a:avLst/>
          </a:prstGeom>
          <a:solidFill>
            <a:schemeClr val="bg1">
              <a:lumMod val="95000"/>
            </a:schemeClr>
          </a:solidFill>
        </p:spPr>
        <p:txBody>
          <a:bodyPr vert="horz" wrap="square" lIns="74128" tIns="37059" rIns="74128" bIns="37059" rtlCol="0">
            <a:noAutofit/>
          </a:bodyPr>
          <a:lstStyle/>
          <a:p>
            <a:pPr>
              <a:lnSpc>
                <a:spcPct val="120000"/>
              </a:lnSpc>
              <a:spcBef>
                <a:spcPts val="795"/>
              </a:spcBef>
            </a:pPr>
            <a:r>
              <a:rPr lang="ja-JP" altLang="en-US" sz="16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rPr>
              <a:t>当プログラム専用のロゴマークの使用権</a:t>
            </a:r>
            <a:endParaRPr lang="en-US" altLang="ja-JP" sz="16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endParaRPr>
          </a:p>
          <a:p>
            <a:pPr>
              <a:lnSpc>
                <a:spcPct val="120000"/>
              </a:lnSpc>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・共創チャレンジ、共創パートナーとして参画し</a:t>
            </a:r>
            <a:r>
              <a:rPr lang="en-US" altLang="ja-JP" sz="1400" dirty="0">
                <a:latin typeface="メイリオ" panose="020B0604030504040204" pitchFamily="50" charset="-128"/>
                <a:ea typeface="メイリオ" panose="020B0604030504040204" pitchFamily="50" charset="-128"/>
                <a:cs typeface="Segoe UI Historic" panose="020B0502040204020203" pitchFamily="34" charset="0"/>
              </a:rPr>
              <a:t/>
            </a:r>
            <a:br>
              <a:rPr lang="en-US" altLang="ja-JP" sz="1400" dirty="0">
                <a:latin typeface="メイリオ" panose="020B0604030504040204" pitchFamily="50" charset="-128"/>
                <a:ea typeface="メイリオ" panose="020B0604030504040204" pitchFamily="50" charset="-128"/>
                <a:cs typeface="Segoe UI Historic" panose="020B0502040204020203" pitchFamily="34" charset="0"/>
              </a:rPr>
            </a:b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　活動していることの証としてロゴマークを使用可能</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p:txBody>
      </p:sp>
      <p:sp>
        <p:nvSpPr>
          <p:cNvPr id="94" name="正方形/長方形 93">
            <a:extLst>
              <a:ext uri="{FF2B5EF4-FFF2-40B4-BE49-F238E27FC236}">
                <a16:creationId xmlns:a16="http://schemas.microsoft.com/office/drawing/2014/main" id="{07FA7CFB-EA39-4824-908B-8DA0A5041180}"/>
              </a:ext>
            </a:extLst>
          </p:cNvPr>
          <p:cNvSpPr/>
          <p:nvPr/>
        </p:nvSpPr>
        <p:spPr>
          <a:xfrm>
            <a:off x="6086485" y="5802063"/>
            <a:ext cx="1351652" cy="492443"/>
          </a:xfrm>
          <a:prstGeom prst="rect">
            <a:avLst/>
          </a:prstGeom>
        </p:spPr>
        <p:txBody>
          <a:bodyPr wrap="none">
            <a:spAutoFit/>
          </a:bodyPr>
          <a:lstStyle/>
          <a:p>
            <a:pPr algn="ctr"/>
            <a:r>
              <a:rPr lang="ja-JP" altLang="en-US" sz="1300" dirty="0">
                <a:latin typeface="メイリオ" panose="020B0604030504040204" pitchFamily="50" charset="-128"/>
                <a:ea typeface="メイリオ" panose="020B0604030504040204" pitchFamily="50" charset="-128"/>
              </a:rPr>
              <a:t>専用ロゴマーク</a:t>
            </a:r>
            <a:endParaRPr lang="en-US" altLang="ja-JP" sz="1300" dirty="0">
              <a:latin typeface="メイリオ" panose="020B0604030504040204" pitchFamily="50" charset="-128"/>
              <a:ea typeface="メイリオ" panose="020B0604030504040204" pitchFamily="50" charset="-128"/>
            </a:endParaRPr>
          </a:p>
          <a:p>
            <a:pPr algn="ctr"/>
            <a:r>
              <a:rPr lang="ja-JP" altLang="en-US" sz="1300" dirty="0">
                <a:latin typeface="メイリオ" panose="020B0604030504040204" pitchFamily="50" charset="-128"/>
                <a:ea typeface="メイリオ" panose="020B0604030504040204" pitchFamily="50" charset="-128"/>
              </a:rPr>
              <a:t>（基本形）</a:t>
            </a:r>
          </a:p>
        </p:txBody>
      </p:sp>
      <p:sp>
        <p:nvSpPr>
          <p:cNvPr id="95" name="正方形/長方形 94">
            <a:extLst>
              <a:ext uri="{FF2B5EF4-FFF2-40B4-BE49-F238E27FC236}">
                <a16:creationId xmlns:a16="http://schemas.microsoft.com/office/drawing/2014/main" id="{B0ACB74E-5521-4B9A-8BCE-30E7D56DE436}"/>
              </a:ext>
            </a:extLst>
          </p:cNvPr>
          <p:cNvSpPr/>
          <p:nvPr/>
        </p:nvSpPr>
        <p:spPr>
          <a:xfrm>
            <a:off x="248731" y="3509870"/>
            <a:ext cx="1955062" cy="223587"/>
          </a:xfrm>
          <a:prstGeom prst="rect">
            <a:avLst/>
          </a:prstGeom>
        </p:spPr>
        <p:txBody>
          <a:bodyPr wrap="square">
            <a:spAutoFit/>
          </a:bodyPr>
          <a:lstStyle/>
          <a:p>
            <a:r>
              <a:rPr lang="ja-JP" altLang="en-US" sz="853" dirty="0">
                <a:latin typeface="メイリオ" panose="020B0604030504040204" pitchFamily="50" charset="-128"/>
                <a:ea typeface="メイリオ" panose="020B0604030504040204" pitchFamily="50" charset="-128"/>
              </a:rPr>
              <a:t>特設</a:t>
            </a:r>
            <a:r>
              <a:rPr lang="en-US" altLang="ja-JP" sz="853" dirty="0">
                <a:latin typeface="メイリオ" panose="020B0604030504040204" pitchFamily="50" charset="-128"/>
                <a:ea typeface="メイリオ" panose="020B0604030504040204" pitchFamily="50" charset="-128"/>
              </a:rPr>
              <a:t>Web</a:t>
            </a:r>
            <a:r>
              <a:rPr lang="ja-JP" altLang="en-US" sz="853" dirty="0">
                <a:latin typeface="メイリオ" panose="020B0604030504040204" pitchFamily="50" charset="-128"/>
                <a:ea typeface="メイリオ" panose="020B0604030504040204" pitchFamily="50" charset="-128"/>
              </a:rPr>
              <a:t>サイト</a:t>
            </a:r>
          </a:p>
        </p:txBody>
      </p:sp>
      <p:sp>
        <p:nvSpPr>
          <p:cNvPr id="96" name="正方形/長方形 95">
            <a:extLst>
              <a:ext uri="{FF2B5EF4-FFF2-40B4-BE49-F238E27FC236}">
                <a16:creationId xmlns:a16="http://schemas.microsoft.com/office/drawing/2014/main" id="{2461D9A4-D787-4A42-84B7-0192D3C0920E}"/>
              </a:ext>
            </a:extLst>
          </p:cNvPr>
          <p:cNvSpPr/>
          <p:nvPr/>
        </p:nvSpPr>
        <p:spPr>
          <a:xfrm>
            <a:off x="2919018" y="3534371"/>
            <a:ext cx="1955062" cy="223587"/>
          </a:xfrm>
          <a:prstGeom prst="rect">
            <a:avLst/>
          </a:prstGeom>
        </p:spPr>
        <p:txBody>
          <a:bodyPr wrap="square">
            <a:spAutoFit/>
          </a:bodyPr>
          <a:lstStyle/>
          <a:p>
            <a:r>
              <a:rPr lang="ja-JP" altLang="en-US" sz="853" dirty="0">
                <a:latin typeface="メイリオ" panose="020B0604030504040204" pitchFamily="50" charset="-128"/>
                <a:ea typeface="メイリオ" panose="020B0604030504040204" pitchFamily="50" charset="-128"/>
              </a:rPr>
              <a:t>取り組み内容掲載イメージ</a:t>
            </a:r>
          </a:p>
        </p:txBody>
      </p:sp>
      <p:sp>
        <p:nvSpPr>
          <p:cNvPr id="97" name="正方形/長方形 96">
            <a:extLst>
              <a:ext uri="{FF2B5EF4-FFF2-40B4-BE49-F238E27FC236}">
                <a16:creationId xmlns:a16="http://schemas.microsoft.com/office/drawing/2014/main" id="{EBCF06E2-6D21-4712-9DBE-92FE801B22D6}"/>
              </a:ext>
            </a:extLst>
          </p:cNvPr>
          <p:cNvSpPr/>
          <p:nvPr/>
        </p:nvSpPr>
        <p:spPr>
          <a:xfrm>
            <a:off x="377949" y="3740677"/>
            <a:ext cx="2393430" cy="2377508"/>
          </a:xfrm>
          <a:prstGeom prst="rect">
            <a:avLst/>
          </a:prstGeom>
          <a:noFill/>
          <a:ln w="6350">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138" dirty="0"/>
          </a:p>
        </p:txBody>
      </p:sp>
      <p:sp>
        <p:nvSpPr>
          <p:cNvPr id="98" name="正方形/長方形 97">
            <a:extLst>
              <a:ext uri="{FF2B5EF4-FFF2-40B4-BE49-F238E27FC236}">
                <a16:creationId xmlns:a16="http://schemas.microsoft.com/office/drawing/2014/main" id="{BFF1C2F3-4E9F-4BB6-995B-915DE2B61551}"/>
              </a:ext>
            </a:extLst>
          </p:cNvPr>
          <p:cNvSpPr/>
          <p:nvPr/>
        </p:nvSpPr>
        <p:spPr>
          <a:xfrm>
            <a:off x="2919018" y="3730241"/>
            <a:ext cx="2452242" cy="2482331"/>
          </a:xfrm>
          <a:prstGeom prst="rect">
            <a:avLst/>
          </a:prstGeom>
          <a:noFill/>
          <a:ln w="6350">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138" dirty="0"/>
          </a:p>
        </p:txBody>
      </p:sp>
      <p:sp>
        <p:nvSpPr>
          <p:cNvPr id="99" name="正方形/長方形 98">
            <a:extLst>
              <a:ext uri="{FF2B5EF4-FFF2-40B4-BE49-F238E27FC236}">
                <a16:creationId xmlns:a16="http://schemas.microsoft.com/office/drawing/2014/main" id="{43B69BF6-B23A-416E-B90B-A105F2833C75}"/>
              </a:ext>
            </a:extLst>
          </p:cNvPr>
          <p:cNvSpPr/>
          <p:nvPr/>
        </p:nvSpPr>
        <p:spPr>
          <a:xfrm>
            <a:off x="174899" y="1856969"/>
            <a:ext cx="5311501" cy="1508859"/>
          </a:xfrm>
          <a:prstGeom prst="rect">
            <a:avLst/>
          </a:prstGeom>
          <a:solidFill>
            <a:schemeClr val="bg1">
              <a:lumMod val="95000"/>
            </a:schemeClr>
          </a:solidFill>
        </p:spPr>
        <p:txBody>
          <a:bodyPr vert="horz" wrap="square" lIns="74128" tIns="37059" rIns="74128" bIns="37059" rtlCol="0">
            <a:noAutofit/>
          </a:bodyPr>
          <a:lstStyle/>
          <a:p>
            <a:pPr>
              <a:lnSpc>
                <a:spcPct val="120000"/>
              </a:lnSpc>
              <a:spcBef>
                <a:spcPts val="795"/>
              </a:spcBef>
            </a:pPr>
            <a:r>
              <a:rPr lang="en-US" altLang="ja-JP" sz="16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rPr>
              <a:t>TEAM EXPO 2025 </a:t>
            </a:r>
            <a:r>
              <a:rPr lang="ja-JP" altLang="en-US" sz="16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rPr>
              <a:t>公式</a:t>
            </a:r>
            <a:r>
              <a:rPr lang="ja-JP" altLang="en-US" sz="1600" b="1" spc="-150"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rPr>
              <a:t>ウェブサイト</a:t>
            </a:r>
            <a:r>
              <a:rPr lang="ja-JP" altLang="en-US" sz="16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rPr>
              <a:t>における情報発信</a:t>
            </a:r>
          </a:p>
          <a:p>
            <a:pPr>
              <a:lnSpc>
                <a:spcPct val="120000"/>
              </a:lnSpc>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・共創チャレンジや共創パートナーの登録内容を掲載</a:t>
            </a:r>
          </a:p>
          <a:p>
            <a:pPr>
              <a:lnSpc>
                <a:spcPct val="120000"/>
              </a:lnSpc>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・活動の進捗状況やイベントの告知などを随時発信可能</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p:txBody>
      </p:sp>
      <p:sp>
        <p:nvSpPr>
          <p:cNvPr id="100" name="正方形/長方形 99">
            <a:extLst>
              <a:ext uri="{FF2B5EF4-FFF2-40B4-BE49-F238E27FC236}">
                <a16:creationId xmlns:a16="http://schemas.microsoft.com/office/drawing/2014/main" id="{E549D7C0-FDFB-4551-A83D-BA140831D7B6}"/>
              </a:ext>
            </a:extLst>
          </p:cNvPr>
          <p:cNvSpPr/>
          <p:nvPr/>
        </p:nvSpPr>
        <p:spPr>
          <a:xfrm>
            <a:off x="541896" y="1020441"/>
            <a:ext cx="9608019" cy="561656"/>
          </a:xfrm>
          <a:prstGeom prst="rect">
            <a:avLst/>
          </a:prstGeom>
          <a:solidFill>
            <a:srgbClr val="EFEFEF"/>
          </a:solidFill>
        </p:spPr>
        <p:txBody>
          <a:bodyPr vert="horz" lIns="180000" tIns="144000" rIns="180000" bIns="144000" rtlCol="0">
            <a:spAutoFit/>
          </a:bodyPr>
          <a:lstStyle/>
          <a:p>
            <a:pPr marL="185738" indent="-185738" defTabSz="1007943" fontAlgn="ctr">
              <a:lnSpc>
                <a:spcPct val="110000"/>
              </a:lnSpc>
              <a:spcBef>
                <a:spcPts val="600"/>
              </a:spcBef>
              <a:buClr>
                <a:srgbClr val="0268B6"/>
              </a:buClr>
              <a:buSzPct val="90000"/>
              <a:buFont typeface="Wingdings" panose="05000000000000000000" pitchFamily="2" charset="2"/>
              <a:buChar char="l"/>
            </a:pP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当協会では、様々な活動が広く発信され、共創が生まれるような仕掛けをつくっていきます。</a:t>
            </a:r>
          </a:p>
        </p:txBody>
      </p:sp>
      <p:sp>
        <p:nvSpPr>
          <p:cNvPr id="101" name="正方形/長方形 100">
            <a:extLst>
              <a:ext uri="{FF2B5EF4-FFF2-40B4-BE49-F238E27FC236}">
                <a16:creationId xmlns:a16="http://schemas.microsoft.com/office/drawing/2014/main" id="{E80FD534-6F98-43FF-8D37-818610D5B3D9}"/>
              </a:ext>
            </a:extLst>
          </p:cNvPr>
          <p:cNvSpPr/>
          <p:nvPr/>
        </p:nvSpPr>
        <p:spPr>
          <a:xfrm>
            <a:off x="377949" y="6195622"/>
            <a:ext cx="2624758" cy="338554"/>
          </a:xfrm>
          <a:prstGeom prst="rect">
            <a:avLst/>
          </a:prstGeom>
        </p:spPr>
        <p:txBody>
          <a:bodyPr wrap="none">
            <a:spAutoFit/>
          </a:bodyPr>
          <a:lstStyle/>
          <a:p>
            <a:r>
              <a:rPr lang="ja-JP" altLang="en-US" sz="1600" dirty="0"/>
              <a:t>https://team.expo2025.or.jp/</a:t>
            </a:r>
          </a:p>
        </p:txBody>
      </p:sp>
      <p:pic>
        <p:nvPicPr>
          <p:cNvPr id="102" name="図 101">
            <a:extLst>
              <a:ext uri="{FF2B5EF4-FFF2-40B4-BE49-F238E27FC236}">
                <a16:creationId xmlns:a16="http://schemas.microsoft.com/office/drawing/2014/main" id="{4D72097D-E528-43CC-BE89-DC46C62A0FB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66376" y="5629914"/>
            <a:ext cx="3019213" cy="1406153"/>
          </a:xfrm>
          <a:prstGeom prst="rect">
            <a:avLst/>
          </a:prstGeom>
        </p:spPr>
      </p:pic>
      <p:pic>
        <p:nvPicPr>
          <p:cNvPr id="103" name="図 102">
            <a:extLst>
              <a:ext uri="{FF2B5EF4-FFF2-40B4-BE49-F238E27FC236}">
                <a16:creationId xmlns:a16="http://schemas.microsoft.com/office/drawing/2014/main" id="{C74B00B8-A347-48B0-8622-721B2552CB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16690" y="3350859"/>
            <a:ext cx="3068899" cy="1429293"/>
          </a:xfrm>
          <a:prstGeom prst="rect">
            <a:avLst/>
          </a:prstGeom>
        </p:spPr>
      </p:pic>
      <p:pic>
        <p:nvPicPr>
          <p:cNvPr id="104" name="図 103">
            <a:extLst>
              <a:ext uri="{FF2B5EF4-FFF2-40B4-BE49-F238E27FC236}">
                <a16:creationId xmlns:a16="http://schemas.microsoft.com/office/drawing/2014/main" id="{0ACEE1D3-B7AE-429F-8362-4C62F274B46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22915" y="4479949"/>
            <a:ext cx="3068898" cy="1429293"/>
          </a:xfrm>
          <a:prstGeom prst="rect">
            <a:avLst/>
          </a:prstGeom>
        </p:spPr>
      </p:pic>
      <p:sp>
        <p:nvSpPr>
          <p:cNvPr id="105" name="正方形/長方形 104">
            <a:extLst>
              <a:ext uri="{FF2B5EF4-FFF2-40B4-BE49-F238E27FC236}">
                <a16:creationId xmlns:a16="http://schemas.microsoft.com/office/drawing/2014/main" id="{D2B1CA9D-786F-493B-9859-6FB51B149990}"/>
              </a:ext>
            </a:extLst>
          </p:cNvPr>
          <p:cNvSpPr/>
          <p:nvPr/>
        </p:nvSpPr>
        <p:spPr>
          <a:xfrm>
            <a:off x="8406689" y="6917329"/>
            <a:ext cx="1518364" cy="292388"/>
          </a:xfrm>
          <a:prstGeom prst="rect">
            <a:avLst/>
          </a:prstGeom>
        </p:spPr>
        <p:txBody>
          <a:bodyPr wrap="none">
            <a:spAutoFit/>
          </a:bodyPr>
          <a:lstStyle/>
          <a:p>
            <a:pPr algn="ctr"/>
            <a:r>
              <a:rPr lang="ja-JP" altLang="en-US" sz="1300" dirty="0">
                <a:latin typeface="メイリオ" panose="020B0604030504040204" pitchFamily="50" charset="-128"/>
                <a:ea typeface="メイリオ" panose="020B0604030504040204" pitchFamily="50" charset="-128"/>
              </a:rPr>
              <a:t>その他パターン例</a:t>
            </a:r>
          </a:p>
        </p:txBody>
      </p:sp>
      <p:sp>
        <p:nvSpPr>
          <p:cNvPr id="106" name="正方形/長方形 105">
            <a:extLst>
              <a:ext uri="{FF2B5EF4-FFF2-40B4-BE49-F238E27FC236}">
                <a16:creationId xmlns:a16="http://schemas.microsoft.com/office/drawing/2014/main" id="{AA1B881B-C2DC-4FA5-8BEB-F8691A54BB19}"/>
              </a:ext>
            </a:extLst>
          </p:cNvPr>
          <p:cNvSpPr/>
          <p:nvPr/>
        </p:nvSpPr>
        <p:spPr>
          <a:xfrm>
            <a:off x="5564130" y="2928655"/>
            <a:ext cx="4993447" cy="430887"/>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cs typeface="Segoe UI Historic" panose="020B0502040204020203" pitchFamily="34" charset="0"/>
              </a:rPr>
              <a:t>※</a:t>
            </a:r>
            <a:r>
              <a:rPr lang="ja-JP" altLang="en-US" sz="1100" dirty="0">
                <a:latin typeface="メイリオ" panose="020B0604030504040204" pitchFamily="50" charset="-128"/>
                <a:ea typeface="メイリオ" panose="020B0604030504040204" pitchFamily="50" charset="-128"/>
                <a:cs typeface="Segoe UI Historic" panose="020B0502040204020203" pitchFamily="34" charset="0"/>
              </a:rPr>
              <a:t>ロゴマーク使用については、使用届出書の提出が必要となります</a:t>
            </a:r>
            <a:endParaRPr lang="en-US" altLang="ja-JP" sz="1100" dirty="0">
              <a:latin typeface="メイリオ" panose="020B0604030504040204" pitchFamily="50" charset="-128"/>
              <a:ea typeface="メイリオ" panose="020B0604030504040204" pitchFamily="50" charset="-128"/>
              <a:cs typeface="Segoe UI Historic" panose="020B0502040204020203" pitchFamily="34" charset="0"/>
            </a:endParaRPr>
          </a:p>
          <a:p>
            <a:r>
              <a:rPr lang="en-US" altLang="ja-JP" sz="1100" dirty="0">
                <a:latin typeface="メイリオ" panose="020B0604030504040204" pitchFamily="50" charset="-128"/>
                <a:ea typeface="メイリオ" panose="020B0604030504040204" pitchFamily="50" charset="-128"/>
                <a:cs typeface="Segoe UI Historic" panose="020B0502040204020203" pitchFamily="34" charset="0"/>
              </a:rPr>
              <a:t>※</a:t>
            </a:r>
            <a:r>
              <a:rPr lang="ja-JP" altLang="en-US" sz="1100" dirty="0">
                <a:latin typeface="メイリオ" panose="020B0604030504040204" pitchFamily="50" charset="-128"/>
                <a:ea typeface="メイリオ" panose="020B0604030504040204" pitchFamily="50" charset="-128"/>
                <a:cs typeface="Segoe UI Historic" panose="020B0502040204020203" pitchFamily="34" charset="0"/>
              </a:rPr>
              <a:t>商用・資金調達目的での使用を除きます</a:t>
            </a:r>
            <a:endParaRPr lang="en-US" altLang="ja-JP" sz="1100" dirty="0">
              <a:latin typeface="メイリオ" panose="020B0604030504040204" pitchFamily="50" charset="-128"/>
              <a:ea typeface="メイリオ" panose="020B0604030504040204" pitchFamily="50" charset="-128"/>
              <a:cs typeface="Segoe UI Historic" panose="020B0502040204020203" pitchFamily="34" charset="0"/>
            </a:endParaRPr>
          </a:p>
        </p:txBody>
      </p:sp>
      <p:sp>
        <p:nvSpPr>
          <p:cNvPr id="107" name="正方形/長方形 106">
            <a:extLst>
              <a:ext uri="{FF2B5EF4-FFF2-40B4-BE49-F238E27FC236}">
                <a16:creationId xmlns:a16="http://schemas.microsoft.com/office/drawing/2014/main" id="{BCE3E796-9153-44D5-9060-E6043A3BE86B}"/>
              </a:ext>
            </a:extLst>
          </p:cNvPr>
          <p:cNvSpPr/>
          <p:nvPr/>
        </p:nvSpPr>
        <p:spPr>
          <a:xfrm>
            <a:off x="174899" y="3127376"/>
            <a:ext cx="4993447" cy="261610"/>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cs typeface="Segoe UI Historic" panose="020B0502040204020203" pitchFamily="34" charset="0"/>
              </a:rPr>
              <a:t>※</a:t>
            </a:r>
            <a:r>
              <a:rPr lang="ja-JP" altLang="en-US" sz="1100" dirty="0">
                <a:latin typeface="メイリオ" panose="020B0604030504040204" pitchFamily="50" charset="-128"/>
                <a:ea typeface="メイリオ" panose="020B0604030504040204" pitchFamily="50" charset="-128"/>
                <a:cs typeface="Segoe UI Historic" panose="020B0502040204020203" pitchFamily="34" charset="0"/>
              </a:rPr>
              <a:t>商用・資金調達目的での内容を除きます</a:t>
            </a:r>
            <a:endParaRPr lang="en-US" altLang="ja-JP" sz="1100" dirty="0">
              <a:latin typeface="メイリオ" panose="020B0604030504040204" pitchFamily="50" charset="-128"/>
              <a:ea typeface="メイリオ" panose="020B0604030504040204" pitchFamily="50" charset="-128"/>
              <a:cs typeface="Segoe UI Historic" panose="020B0502040204020203" pitchFamily="34" charset="0"/>
            </a:endParaRPr>
          </a:p>
        </p:txBody>
      </p:sp>
      <p:pic>
        <p:nvPicPr>
          <p:cNvPr id="108" name="図 107">
            <a:extLst>
              <a:ext uri="{FF2B5EF4-FFF2-40B4-BE49-F238E27FC236}">
                <a16:creationId xmlns:a16="http://schemas.microsoft.com/office/drawing/2014/main" id="{0CF760E2-113F-4B50-B812-B26C8BEFEC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0448" y="3961249"/>
            <a:ext cx="1082809" cy="1047279"/>
          </a:xfrm>
          <a:prstGeom prst="rect">
            <a:avLst/>
          </a:prstGeom>
        </p:spPr>
      </p:pic>
    </p:spTree>
    <p:extLst>
      <p:ext uri="{BB962C8B-B14F-4D97-AF65-F5344CB8AC3E}">
        <p14:creationId xmlns:p14="http://schemas.microsoft.com/office/powerpoint/2010/main" val="375202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５</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当協会から提供するもの</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12</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30" name="正方形/長方形 29">
            <a:extLst>
              <a:ext uri="{FF2B5EF4-FFF2-40B4-BE49-F238E27FC236}">
                <a16:creationId xmlns:a16="http://schemas.microsoft.com/office/drawing/2014/main" id="{9F45FA6D-0014-4C86-9A66-0ABF76FD3B3E}"/>
              </a:ext>
            </a:extLst>
          </p:cNvPr>
          <p:cNvSpPr/>
          <p:nvPr/>
        </p:nvSpPr>
        <p:spPr>
          <a:xfrm>
            <a:off x="397267" y="979880"/>
            <a:ext cx="9980310" cy="2936983"/>
          </a:xfrm>
          <a:prstGeom prst="rect">
            <a:avLst/>
          </a:prstGeom>
          <a:solidFill>
            <a:schemeClr val="bg1">
              <a:lumMod val="95000"/>
            </a:schemeClr>
          </a:solidFill>
        </p:spPr>
        <p:txBody>
          <a:bodyPr vert="horz" wrap="square" lIns="74128" tIns="108000" rIns="74128" bIns="37059" rtlCol="0">
            <a:spAutoFit/>
          </a:bodyPr>
          <a:lstStyle/>
          <a:p>
            <a:pPr>
              <a:spcBef>
                <a:spcPts val="795"/>
              </a:spcBef>
              <a:buClr>
                <a:srgbClr val="0268B6"/>
              </a:buClr>
            </a:pPr>
            <a:r>
              <a:rPr kumimoji="1" lang="ja-JP" altLang="en-US" sz="1600" b="1" dirty="0">
                <a:solidFill>
                  <a:srgbClr val="0268B6"/>
                </a:solidFill>
                <a:latin typeface="Meiryo" panose="020B0604030504040204" pitchFamily="34" charset="-128"/>
                <a:ea typeface="Meiryo" panose="020B0604030504040204" pitchFamily="34" charset="-128"/>
                <a:cs typeface="Segoe UI Historic" panose="020B0502040204020203" pitchFamily="34" charset="0"/>
              </a:rPr>
              <a:t>交流や発表の機会の提供</a:t>
            </a:r>
            <a:endParaRPr lang="ja-JP" altLang="en-US" sz="16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オンライン・リアル・ハイブリッドにより、</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　・共創チャレンジや共創パートナーの活動を発信するイベントの開催</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　・プログラム参画者同士の交流機会の提供</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を行います。</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これらの活動は、大阪・関西万博の公式ウェブサイト等において、適宜、情報発信します。</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en-US" altLang="ja-JP" sz="1400" dirty="0">
                <a:latin typeface="メイリオ" panose="020B0604030504040204" pitchFamily="50" charset="-128"/>
                <a:ea typeface="メイリオ" panose="020B0604030504040204" pitchFamily="50" charset="-128"/>
                <a:cs typeface="Segoe UI Historic" panose="020B0502040204020203" pitchFamily="34" charset="0"/>
              </a:rPr>
              <a:t>※</a:t>
            </a: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協会が主催するものに加えて、共創パートナーが企画・実施する発表</a:t>
            </a:r>
            <a:r>
              <a:rPr lang="en-US" altLang="ja-JP" sz="1400" dirty="0">
                <a:latin typeface="メイリオ" panose="020B0604030504040204" pitchFamily="50" charset="-128"/>
                <a:ea typeface="メイリオ" panose="020B0604030504040204" pitchFamily="50" charset="-128"/>
                <a:cs typeface="Segoe UI Historic" panose="020B0502040204020203" pitchFamily="34" charset="0"/>
              </a:rPr>
              <a:t>/</a:t>
            </a: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交流等のイベントも開催されています。</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en-US" altLang="ja-JP" sz="1400" dirty="0">
                <a:latin typeface="メイリオ" panose="020B0604030504040204" pitchFamily="50" charset="-128"/>
                <a:ea typeface="メイリオ" panose="020B0604030504040204" pitchFamily="50" charset="-128"/>
                <a:cs typeface="Segoe UI Historic" panose="020B0502040204020203" pitchFamily="34" charset="0"/>
              </a:rPr>
              <a:t>※TEAM EXPO 2025</a:t>
            </a: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公式ウェブサイトをみて、登録しているチーム・団体へ個別に連絡を取ることもできます。</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p:txBody>
      </p:sp>
      <p:pic>
        <p:nvPicPr>
          <p:cNvPr id="31" name="図 30">
            <a:extLst>
              <a:ext uri="{FF2B5EF4-FFF2-40B4-BE49-F238E27FC236}">
                <a16:creationId xmlns:a16="http://schemas.microsoft.com/office/drawing/2014/main" id="{571E9113-F070-48C4-AC52-A5E2BA85A4D9}"/>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098" y="4331825"/>
            <a:ext cx="3218737" cy="1821078"/>
          </a:xfrm>
          <a:prstGeom prst="rect">
            <a:avLst/>
          </a:prstGeom>
          <a:noFill/>
          <a:ln>
            <a:noFill/>
          </a:ln>
        </p:spPr>
      </p:pic>
      <p:grpSp>
        <p:nvGrpSpPr>
          <p:cNvPr id="32" name="グループ化 31">
            <a:extLst>
              <a:ext uri="{FF2B5EF4-FFF2-40B4-BE49-F238E27FC236}">
                <a16:creationId xmlns:a16="http://schemas.microsoft.com/office/drawing/2014/main" id="{17EACA1F-7102-4569-8B07-B0020855E69C}"/>
              </a:ext>
            </a:extLst>
          </p:cNvPr>
          <p:cNvGrpSpPr/>
          <p:nvPr/>
        </p:nvGrpSpPr>
        <p:grpSpPr>
          <a:xfrm>
            <a:off x="3792378" y="4354703"/>
            <a:ext cx="3218737" cy="1799097"/>
            <a:chOff x="4189548" y="5092123"/>
            <a:chExt cx="2644119" cy="1635543"/>
          </a:xfrm>
        </p:grpSpPr>
        <p:pic>
          <p:nvPicPr>
            <p:cNvPr id="33" name="図 32">
              <a:extLst>
                <a:ext uri="{FF2B5EF4-FFF2-40B4-BE49-F238E27FC236}">
                  <a16:creationId xmlns:a16="http://schemas.microsoft.com/office/drawing/2014/main" id="{53F46A70-8748-48D4-9C44-202BF3AE4D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1024" y="5092123"/>
              <a:ext cx="1761782" cy="373311"/>
            </a:xfrm>
            <a:prstGeom prst="rect">
              <a:avLst/>
            </a:prstGeom>
          </p:spPr>
        </p:pic>
        <p:pic>
          <p:nvPicPr>
            <p:cNvPr id="34" name="図 33">
              <a:extLst>
                <a:ext uri="{FF2B5EF4-FFF2-40B4-BE49-F238E27FC236}">
                  <a16:creationId xmlns:a16="http://schemas.microsoft.com/office/drawing/2014/main" id="{75B94404-8615-4E35-95D8-663FE193BF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9473" y="5466651"/>
              <a:ext cx="2587233" cy="415459"/>
            </a:xfrm>
            <a:prstGeom prst="rect">
              <a:avLst/>
            </a:prstGeom>
          </p:spPr>
        </p:pic>
        <p:pic>
          <p:nvPicPr>
            <p:cNvPr id="35" name="図 34">
              <a:extLst>
                <a:ext uri="{FF2B5EF4-FFF2-40B4-BE49-F238E27FC236}">
                  <a16:creationId xmlns:a16="http://schemas.microsoft.com/office/drawing/2014/main" id="{43ECC3D1-F05C-4F2B-94CE-1232DE2B69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09473" y="5879636"/>
              <a:ext cx="2624194" cy="409438"/>
            </a:xfrm>
            <a:prstGeom prst="rect">
              <a:avLst/>
            </a:prstGeom>
          </p:spPr>
        </p:pic>
        <p:pic>
          <p:nvPicPr>
            <p:cNvPr id="36" name="図 35">
              <a:extLst>
                <a:ext uri="{FF2B5EF4-FFF2-40B4-BE49-F238E27FC236}">
                  <a16:creationId xmlns:a16="http://schemas.microsoft.com/office/drawing/2014/main" id="{F8DC76FF-D39F-4EC7-A424-F010FE7EA11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20937" y="6279800"/>
              <a:ext cx="2599041" cy="424430"/>
            </a:xfrm>
            <a:prstGeom prst="rect">
              <a:avLst/>
            </a:prstGeom>
          </p:spPr>
        </p:pic>
        <p:pic>
          <p:nvPicPr>
            <p:cNvPr id="37" name="図 36">
              <a:extLst>
                <a:ext uri="{FF2B5EF4-FFF2-40B4-BE49-F238E27FC236}">
                  <a16:creationId xmlns:a16="http://schemas.microsoft.com/office/drawing/2014/main" id="{BCEAFC07-9296-422C-A7C0-262E2F5514C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5989221" y="5092123"/>
              <a:ext cx="791276" cy="379753"/>
            </a:xfrm>
            <a:prstGeom prst="rect">
              <a:avLst/>
            </a:prstGeom>
          </p:spPr>
        </p:pic>
        <p:sp>
          <p:nvSpPr>
            <p:cNvPr id="38" name="正方形/長方形 37">
              <a:extLst>
                <a:ext uri="{FF2B5EF4-FFF2-40B4-BE49-F238E27FC236}">
                  <a16:creationId xmlns:a16="http://schemas.microsoft.com/office/drawing/2014/main" id="{6BC11CE4-C63E-4D9E-9568-F1253FB2E66B}"/>
                </a:ext>
              </a:extLst>
            </p:cNvPr>
            <p:cNvSpPr/>
            <p:nvPr/>
          </p:nvSpPr>
          <p:spPr>
            <a:xfrm>
              <a:off x="6001360" y="5404832"/>
              <a:ext cx="419151" cy="57198"/>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5D172353-BE4F-4D34-AAC1-90FA72ACFE3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650" y="5476497"/>
              <a:ext cx="837664" cy="422386"/>
            </a:xfrm>
            <a:prstGeom prst="rect">
              <a:avLst/>
            </a:prstGeom>
          </p:spPr>
        </p:pic>
        <p:cxnSp>
          <p:nvCxnSpPr>
            <p:cNvPr id="40" name="直線コネクタ 39">
              <a:extLst>
                <a:ext uri="{FF2B5EF4-FFF2-40B4-BE49-F238E27FC236}">
                  <a16:creationId xmlns:a16="http://schemas.microsoft.com/office/drawing/2014/main" id="{CE99EB71-AD04-43C9-B1A4-96E9F3D9B6C6}"/>
                </a:ext>
              </a:extLst>
            </p:cNvPr>
            <p:cNvCxnSpPr>
              <a:cxnSpLocks/>
            </p:cNvCxnSpPr>
            <p:nvPr/>
          </p:nvCxnSpPr>
          <p:spPr>
            <a:xfrm>
              <a:off x="4189548" y="5460459"/>
              <a:ext cx="2632740" cy="0"/>
            </a:xfrm>
            <a:prstGeom prst="line">
              <a:avLst/>
            </a:prstGeom>
            <a:ln w="44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41" name="図 40">
              <a:extLst>
                <a:ext uri="{FF2B5EF4-FFF2-40B4-BE49-F238E27FC236}">
                  <a16:creationId xmlns:a16="http://schemas.microsoft.com/office/drawing/2014/main" id="{ACE7BC84-8ADB-4FB5-97C7-2933151148F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987650" y="5898885"/>
              <a:ext cx="809057" cy="355279"/>
            </a:xfrm>
            <a:prstGeom prst="rect">
              <a:avLst/>
            </a:prstGeom>
          </p:spPr>
        </p:pic>
        <p:cxnSp>
          <p:nvCxnSpPr>
            <p:cNvPr id="42" name="直線コネクタ 41">
              <a:extLst>
                <a:ext uri="{FF2B5EF4-FFF2-40B4-BE49-F238E27FC236}">
                  <a16:creationId xmlns:a16="http://schemas.microsoft.com/office/drawing/2014/main" id="{08451E05-78E9-45E3-9568-EC3E1A945D2E}"/>
                </a:ext>
              </a:extLst>
            </p:cNvPr>
            <p:cNvCxnSpPr>
              <a:cxnSpLocks/>
            </p:cNvCxnSpPr>
            <p:nvPr/>
          </p:nvCxnSpPr>
          <p:spPr>
            <a:xfrm>
              <a:off x="4193389" y="5879636"/>
              <a:ext cx="2632740" cy="0"/>
            </a:xfrm>
            <a:prstGeom prst="line">
              <a:avLst/>
            </a:prstGeom>
            <a:ln w="44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AE804B9-5A50-4810-A0F8-FDC48E21E697}"/>
                </a:ext>
              </a:extLst>
            </p:cNvPr>
            <p:cNvCxnSpPr>
              <a:cxnSpLocks/>
            </p:cNvCxnSpPr>
            <p:nvPr/>
          </p:nvCxnSpPr>
          <p:spPr>
            <a:xfrm>
              <a:off x="4193389" y="6268154"/>
              <a:ext cx="2632740" cy="6931"/>
            </a:xfrm>
            <a:prstGeom prst="line">
              <a:avLst/>
            </a:prstGeom>
            <a:ln w="44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16D94D7-8EDC-43A5-81F7-D66B4D49FA65}"/>
                </a:ext>
              </a:extLst>
            </p:cNvPr>
            <p:cNvCxnSpPr/>
            <p:nvPr/>
          </p:nvCxnSpPr>
          <p:spPr>
            <a:xfrm>
              <a:off x="5962807" y="5092123"/>
              <a:ext cx="26414" cy="1624949"/>
            </a:xfrm>
            <a:prstGeom prst="line">
              <a:avLst/>
            </a:prstGeom>
            <a:ln w="44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A315311-8D74-44C0-B748-04194963E8A9}"/>
                </a:ext>
              </a:extLst>
            </p:cNvPr>
            <p:cNvCxnSpPr/>
            <p:nvPr/>
          </p:nvCxnSpPr>
          <p:spPr>
            <a:xfrm>
              <a:off x="5048320" y="5102717"/>
              <a:ext cx="26414" cy="1624949"/>
            </a:xfrm>
            <a:prstGeom prst="line">
              <a:avLst/>
            </a:prstGeom>
            <a:ln w="44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23692ED8-572B-4BE6-A184-0A46E867CD84}"/>
                </a:ext>
              </a:extLst>
            </p:cNvPr>
            <p:cNvSpPr/>
            <p:nvPr/>
          </p:nvSpPr>
          <p:spPr bwMode="auto">
            <a:xfrm>
              <a:off x="4201024" y="5092123"/>
              <a:ext cx="2610635" cy="1619853"/>
            </a:xfrm>
            <a:prstGeom prst="rect">
              <a:avLst/>
            </a:prstGeom>
            <a:ln w="444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l"/>
              <a:endParaRPr kumimoji="0" lang="ja-JP" altLang="en-US" sz="1800">
                <a:latin typeface="Century Gothic" panose="020B0502020202020204" pitchFamily="34" charset="0"/>
                <a:ea typeface="ＭＳ ゴシック" panose="020B0609070205080204" pitchFamily="49" charset="-128"/>
              </a:endParaRPr>
            </a:p>
          </p:txBody>
        </p:sp>
      </p:grpSp>
      <p:pic>
        <p:nvPicPr>
          <p:cNvPr id="47" name="図 46">
            <a:extLst>
              <a:ext uri="{FF2B5EF4-FFF2-40B4-BE49-F238E27FC236}">
                <a16:creationId xmlns:a16="http://schemas.microsoft.com/office/drawing/2014/main" id="{CAD8A26F-794E-4E05-9148-3F4F2A2C718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72810" y="4331963"/>
            <a:ext cx="3204767" cy="1821079"/>
          </a:xfrm>
          <a:prstGeom prst="rect">
            <a:avLst/>
          </a:prstGeom>
        </p:spPr>
      </p:pic>
    </p:spTree>
    <p:extLst>
      <p:ext uri="{BB962C8B-B14F-4D97-AF65-F5344CB8AC3E}">
        <p14:creationId xmlns:p14="http://schemas.microsoft.com/office/powerpoint/2010/main" val="131843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D1ACA87-6897-4E50-93DB-54256D21A276}"/>
              </a:ext>
            </a:extLst>
          </p:cNvPr>
          <p:cNvPicPr>
            <a:picLocks noChangeAspect="1"/>
          </p:cNvPicPr>
          <p:nvPr/>
        </p:nvPicPr>
        <p:blipFill>
          <a:blip r:embed="rId2"/>
          <a:stretch>
            <a:fillRect/>
          </a:stretch>
        </p:blipFill>
        <p:spPr>
          <a:xfrm>
            <a:off x="5593255" y="3558381"/>
            <a:ext cx="4511040" cy="3535680"/>
          </a:xfrm>
          <a:prstGeom prst="rect">
            <a:avLst/>
          </a:prstGeom>
        </p:spPr>
      </p:pic>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６</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ベストプラクティス展示エリアにおける成果の発信</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13</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28" name="正方形/長方形 27">
            <a:extLst>
              <a:ext uri="{FF2B5EF4-FFF2-40B4-BE49-F238E27FC236}">
                <a16:creationId xmlns:a16="http://schemas.microsoft.com/office/drawing/2014/main" id="{3B87E651-EFAC-46E6-8E6A-2D9C8D0BFD6D}"/>
              </a:ext>
            </a:extLst>
          </p:cNvPr>
          <p:cNvSpPr/>
          <p:nvPr/>
        </p:nvSpPr>
        <p:spPr>
          <a:xfrm>
            <a:off x="407866" y="1012199"/>
            <a:ext cx="9897277" cy="2300912"/>
          </a:xfrm>
          <a:prstGeom prst="rect">
            <a:avLst/>
          </a:prstGeom>
          <a:solidFill>
            <a:schemeClr val="bg1">
              <a:lumMod val="95000"/>
            </a:schemeClr>
          </a:solidFill>
        </p:spPr>
        <p:txBody>
          <a:bodyPr vert="horz" wrap="square" lIns="74128" tIns="108000" rIns="74128" bIns="37059" rtlCol="0">
            <a:spAutoFit/>
          </a:bodyPr>
          <a:lstStyle/>
          <a:p>
            <a:pPr>
              <a:spcBef>
                <a:spcPts val="795"/>
              </a:spcBef>
              <a:buClr>
                <a:srgbClr val="0268B6"/>
              </a:buClr>
            </a:pPr>
            <a:r>
              <a:rPr kumimoji="1" lang="ja-JP" altLang="en-US" sz="1600" b="1" dirty="0">
                <a:solidFill>
                  <a:srgbClr val="0268B6"/>
                </a:solidFill>
                <a:latin typeface="Meiryo" panose="020B0604030504040204" pitchFamily="34" charset="-128"/>
                <a:ea typeface="Meiryo" panose="020B0604030504040204" pitchFamily="34" charset="-128"/>
              </a:rPr>
              <a:t>ベストプラクティス展示エリア等における成果の発信</a:t>
            </a:r>
            <a:r>
              <a:rPr lang="ja-JP" altLang="en-US" sz="16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rPr>
              <a:t>　</a:t>
            </a: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・様々な活動のうち、実践的で世界各地で再生可能な、将来のために活用できる特に優れた取組については</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en-US" altLang="ja-JP" sz="1400" dirty="0">
                <a:latin typeface="メイリオ" panose="020B0604030504040204" pitchFamily="50" charset="-128"/>
                <a:ea typeface="メイリオ" panose="020B0604030504040204" pitchFamily="50" charset="-128"/>
                <a:cs typeface="Segoe UI Historic" panose="020B0502040204020203" pitchFamily="34" charset="0"/>
              </a:rPr>
              <a:t> </a:t>
            </a: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a:t>
            </a:r>
            <a:r>
              <a:rPr lang="ja-JP" altLang="en-US" sz="1400" b="1" dirty="0">
                <a:solidFill>
                  <a:srgbClr val="0268B6"/>
                </a:solidFill>
                <a:latin typeface="メイリオ" panose="020B0604030504040204" pitchFamily="50" charset="-128"/>
                <a:ea typeface="メイリオ" panose="020B0604030504040204" pitchFamily="50" charset="-128"/>
                <a:cs typeface="Segoe UI Historic" panose="020B0502040204020203" pitchFamily="34" charset="0"/>
              </a:rPr>
              <a:t>ベストプラクティス</a:t>
            </a: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」として位置付け、会場内に設けたベストプラクティス展示エリアで展示・展開を予定</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・期間を区切った入れ替わりの展示や会場内のほかの場所での展示・催事との連携等、ベストプラクティスをはじめと</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　したより多くの優れた活動を来場者に披露できる仕組みを検討</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・会場内だけでなく、会場外の大阪・関西広域エリア等のイベントやオンライン上においても、ベストプラクティスを</a:t>
            </a:r>
            <a:endParaRPr lang="en-US" altLang="ja-JP" sz="1400" dirty="0">
              <a:latin typeface="メイリオ" panose="020B0604030504040204" pitchFamily="50" charset="-128"/>
              <a:ea typeface="メイリオ" panose="020B0604030504040204" pitchFamily="50" charset="-128"/>
              <a:cs typeface="Segoe UI Historic" panose="020B0502040204020203" pitchFamily="34" charset="0"/>
            </a:endParaRPr>
          </a:p>
          <a:p>
            <a:pPr>
              <a:spcBef>
                <a:spcPts val="795"/>
              </a:spcBef>
            </a:pP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　中心に「</a:t>
            </a:r>
            <a:r>
              <a:rPr lang="en-US" altLang="ja-JP" sz="1400" dirty="0">
                <a:latin typeface="メイリオ" panose="020B0604030504040204" pitchFamily="50" charset="-128"/>
                <a:ea typeface="メイリオ" panose="020B0604030504040204" pitchFamily="50" charset="-128"/>
                <a:cs typeface="Segoe UI Historic" panose="020B0502040204020203" pitchFamily="34" charset="0"/>
              </a:rPr>
              <a:t>TEAM EXPO 2025</a:t>
            </a:r>
            <a:r>
              <a:rPr lang="ja-JP" altLang="en-US" sz="1400" dirty="0">
                <a:latin typeface="メイリオ" panose="020B0604030504040204" pitchFamily="50" charset="-128"/>
                <a:ea typeface="メイリオ" panose="020B0604030504040204" pitchFamily="50" charset="-128"/>
                <a:cs typeface="Segoe UI Historic" panose="020B0502040204020203" pitchFamily="34" charset="0"/>
              </a:rPr>
              <a:t>」プログラムの優れた活動を広く紹介・発信していく</a:t>
            </a:r>
          </a:p>
        </p:txBody>
      </p:sp>
      <p:sp>
        <p:nvSpPr>
          <p:cNvPr id="16" name="矢印: 右 15">
            <a:extLst>
              <a:ext uri="{FF2B5EF4-FFF2-40B4-BE49-F238E27FC236}">
                <a16:creationId xmlns:a16="http://schemas.microsoft.com/office/drawing/2014/main" id="{E4EFB201-B896-4398-9AC9-F1F2CA328C6D}"/>
              </a:ext>
            </a:extLst>
          </p:cNvPr>
          <p:cNvSpPr/>
          <p:nvPr/>
        </p:nvSpPr>
        <p:spPr>
          <a:xfrm>
            <a:off x="6434185" y="4529502"/>
            <a:ext cx="297154" cy="188032"/>
          </a:xfrm>
          <a:prstGeom prst="rightArrow">
            <a:avLst>
              <a:gd name="adj1" fmla="val 51006"/>
              <a:gd name="adj2" fmla="val 50000"/>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A9C0745-D147-464B-B668-FD6E217B3D6F}"/>
              </a:ext>
            </a:extLst>
          </p:cNvPr>
          <p:cNvPicPr>
            <a:picLocks noChangeAspect="1"/>
          </p:cNvPicPr>
          <p:nvPr/>
        </p:nvPicPr>
        <p:blipFill>
          <a:blip r:embed="rId3"/>
          <a:stretch>
            <a:fillRect/>
          </a:stretch>
        </p:blipFill>
        <p:spPr>
          <a:xfrm>
            <a:off x="800879" y="3779837"/>
            <a:ext cx="4297680" cy="2682240"/>
          </a:xfrm>
          <a:prstGeom prst="rect">
            <a:avLst/>
          </a:prstGeom>
        </p:spPr>
      </p:pic>
    </p:spTree>
    <p:extLst>
      <p:ext uri="{BB962C8B-B14F-4D97-AF65-F5344CB8AC3E}">
        <p14:creationId xmlns:p14="http://schemas.microsoft.com/office/powerpoint/2010/main" val="31735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７</a:t>
            </a:r>
            <a:r>
              <a:rPr lang="en-US" altLang="ja-JP" dirty="0">
                <a:latin typeface="Meiryo" panose="020B0604030504040204" pitchFamily="34" charset="-128"/>
                <a:ea typeface="Meiryo" panose="020B0604030504040204" pitchFamily="34" charset="-128"/>
              </a:rPr>
              <a:t>. 2025</a:t>
            </a:r>
            <a:r>
              <a:rPr lang="ja-JP" altLang="en-US" dirty="0">
                <a:latin typeface="Meiryo" panose="020B0604030504040204" pitchFamily="34" charset="-128"/>
                <a:ea typeface="Meiryo" panose="020B0604030504040204" pitchFamily="34" charset="-128"/>
              </a:rPr>
              <a:t>年に向けたスケジュール（予定）</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14</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28" name="正方形/長方形 27">
            <a:extLst>
              <a:ext uri="{FF2B5EF4-FFF2-40B4-BE49-F238E27FC236}">
                <a16:creationId xmlns:a16="http://schemas.microsoft.com/office/drawing/2014/main" id="{90D437C5-3331-4E3C-9DDD-71E11360093A}"/>
              </a:ext>
            </a:extLst>
          </p:cNvPr>
          <p:cNvSpPr/>
          <p:nvPr/>
        </p:nvSpPr>
        <p:spPr>
          <a:xfrm>
            <a:off x="541896" y="1020441"/>
            <a:ext cx="9608019" cy="610900"/>
          </a:xfrm>
          <a:prstGeom prst="rect">
            <a:avLst/>
          </a:prstGeom>
          <a:solidFill>
            <a:srgbClr val="EFEFEF"/>
          </a:solidFill>
        </p:spPr>
        <p:txBody>
          <a:bodyPr vert="horz" lIns="180000" tIns="144000" rIns="180000" bIns="144000" rtlCol="0">
            <a:spAutoFit/>
          </a:bodyPr>
          <a:lstStyle/>
          <a:p>
            <a:pPr marL="185738" indent="-185738" defTabSz="1007943" fontAlgn="ctr">
              <a:lnSpc>
                <a:spcPct val="130000"/>
              </a:lnSpc>
              <a:spcBef>
                <a:spcPts val="600"/>
              </a:spcBef>
              <a:buClr>
                <a:srgbClr val="0268B6"/>
              </a:buClr>
              <a:buSzPct val="90000"/>
              <a:buFont typeface="Wingdings" panose="05000000000000000000" pitchFamily="2" charset="2"/>
              <a:buChar char="l"/>
            </a:pPr>
            <a:r>
              <a:rPr kumimoji="1" lang="en-US" altLang="ja-JP" sz="1600" b="1" dirty="0">
                <a:solidFill>
                  <a:schemeClr val="tx1">
                    <a:lumMod val="85000"/>
                    <a:lumOff val="15000"/>
                  </a:schemeClr>
                </a:solidFill>
                <a:latin typeface="Meiryo" panose="020B0604030504040204" pitchFamily="34" charset="-128"/>
                <a:ea typeface="Meiryo" panose="020B0604030504040204" pitchFamily="34" charset="-128"/>
              </a:rPr>
              <a:t>TEAM EXPO 2025</a:t>
            </a: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は</a:t>
            </a:r>
            <a:r>
              <a:rPr kumimoji="1" lang="en-US" altLang="ja-JP" sz="1600" b="1" dirty="0">
                <a:solidFill>
                  <a:schemeClr val="tx1">
                    <a:lumMod val="85000"/>
                    <a:lumOff val="15000"/>
                  </a:schemeClr>
                </a:solidFill>
                <a:latin typeface="Meiryo" panose="020B0604030504040204" pitchFamily="34" charset="-128"/>
                <a:ea typeface="Meiryo" panose="020B0604030504040204" pitchFamily="34" charset="-128"/>
              </a:rPr>
              <a:t>2025</a:t>
            </a: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年、またその先の未来に向けて、成長し続けるプログラムです</a:t>
            </a:r>
            <a:endParaRPr kumimoji="1" lang="en-US" altLang="ja-JP" sz="1600" b="1"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27" name="四角形: 角を丸くする 26">
            <a:extLst>
              <a:ext uri="{FF2B5EF4-FFF2-40B4-BE49-F238E27FC236}">
                <a16:creationId xmlns:a16="http://schemas.microsoft.com/office/drawing/2014/main" id="{0A2E1947-903D-476A-BB6A-67FA6F9CDC24}"/>
              </a:ext>
            </a:extLst>
          </p:cNvPr>
          <p:cNvSpPr/>
          <p:nvPr/>
        </p:nvSpPr>
        <p:spPr>
          <a:xfrm>
            <a:off x="6347823" y="2352758"/>
            <a:ext cx="1934669" cy="483573"/>
          </a:xfrm>
          <a:prstGeom prst="roundRect">
            <a:avLst/>
          </a:prstGeom>
          <a:solidFill>
            <a:schemeClr val="bg2">
              <a:lumMod val="75000"/>
            </a:schemeClr>
          </a:solidFill>
          <a:ln w="25400" cap="flat" cmpd="sng" algn="ctr">
            <a:solidFill>
              <a:sysClr val="window" lastClr="FFFFFF">
                <a:hueOff val="0"/>
                <a:satOff val="0"/>
                <a:lumOff val="0"/>
                <a:alphaOff val="0"/>
              </a:sysClr>
            </a:solidFill>
            <a:prstDash val="solid"/>
            <a:miter lim="800000"/>
          </a:ln>
          <a:effectLst/>
        </p:spPr>
        <p:txBody>
          <a:bodyPr lIns="152748" tIns="13335" rIns="126077" bIns="13335" spcCol="1270" anchor="ct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1" lang="en-US" altLang="ja-JP" sz="16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2025</a:t>
            </a:r>
            <a:r>
              <a:rPr kumimoji="1" lang="ja-JP" altLang="en-US" sz="16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年</a:t>
            </a:r>
          </a:p>
        </p:txBody>
      </p:sp>
      <p:sp>
        <p:nvSpPr>
          <p:cNvPr id="32" name="矢印: 五方向 31">
            <a:extLst>
              <a:ext uri="{FF2B5EF4-FFF2-40B4-BE49-F238E27FC236}">
                <a16:creationId xmlns:a16="http://schemas.microsoft.com/office/drawing/2014/main" id="{67DBB4A9-D98B-454C-9B65-1F662D6EBE4F}"/>
              </a:ext>
            </a:extLst>
          </p:cNvPr>
          <p:cNvSpPr/>
          <p:nvPr/>
        </p:nvSpPr>
        <p:spPr bwMode="auto">
          <a:xfrm>
            <a:off x="4813371" y="2352758"/>
            <a:ext cx="1534451" cy="483573"/>
          </a:xfrm>
          <a:prstGeom prst="homePlate">
            <a:avLst>
              <a:gd name="adj" fmla="val 27410"/>
            </a:avLst>
          </a:prstGeom>
          <a:solidFill>
            <a:schemeClr val="bg2">
              <a:lumMod val="75000"/>
            </a:schemeClr>
          </a:solidFill>
          <a:ln w="25400" cap="flat" cmpd="sng" algn="ctr">
            <a:solidFill>
              <a:sysClr val="window" lastClr="FFFFFF">
                <a:hueOff val="0"/>
                <a:satOff val="0"/>
                <a:lumOff val="0"/>
                <a:alphaOff val="0"/>
              </a:sysClr>
            </a:solidFill>
            <a:prstDash val="solid"/>
            <a:miter lim="800000"/>
          </a:ln>
          <a:effectLst/>
        </p:spPr>
        <p:txBody>
          <a:bodyPr lIns="187540" tIns="13335" rIns="160869" bIns="13335" spcCol="1270" anchor="ct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1" lang="en-US" altLang="ja-JP"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2024</a:t>
            </a:r>
            <a:r>
              <a:rPr kumimoji="1" lang="ja-JP" altLang="en-US"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年</a:t>
            </a:r>
          </a:p>
        </p:txBody>
      </p:sp>
      <p:sp>
        <p:nvSpPr>
          <p:cNvPr id="33" name="矢印: 五方向 32">
            <a:extLst>
              <a:ext uri="{FF2B5EF4-FFF2-40B4-BE49-F238E27FC236}">
                <a16:creationId xmlns:a16="http://schemas.microsoft.com/office/drawing/2014/main" id="{C3077B7D-1157-4011-B915-0E7BF7833B51}"/>
              </a:ext>
            </a:extLst>
          </p:cNvPr>
          <p:cNvSpPr/>
          <p:nvPr/>
        </p:nvSpPr>
        <p:spPr bwMode="auto">
          <a:xfrm>
            <a:off x="3452027" y="2352758"/>
            <a:ext cx="1559767" cy="483573"/>
          </a:xfrm>
          <a:prstGeom prst="homePlate">
            <a:avLst>
              <a:gd name="adj" fmla="val 33571"/>
            </a:avLst>
          </a:prstGeom>
          <a:solidFill>
            <a:schemeClr val="bg2">
              <a:lumMod val="75000"/>
            </a:schemeClr>
          </a:solidFill>
          <a:ln w="25400" cap="flat" cmpd="sng" algn="ctr">
            <a:solidFill>
              <a:sysClr val="window" lastClr="FFFFFF">
                <a:hueOff val="0"/>
                <a:satOff val="0"/>
                <a:lumOff val="0"/>
                <a:alphaOff val="0"/>
              </a:sysClr>
            </a:solidFill>
            <a:prstDash val="solid"/>
            <a:miter lim="800000"/>
          </a:ln>
          <a:effectLst/>
        </p:spPr>
        <p:txBody>
          <a:bodyPr lIns="187540" tIns="13335" rIns="160869" bIns="13335" spcCol="1270" anchor="ct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1" lang="en-US" altLang="ja-JP"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2023</a:t>
            </a:r>
            <a:r>
              <a:rPr kumimoji="1" lang="ja-JP" altLang="en-US"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年</a:t>
            </a:r>
          </a:p>
        </p:txBody>
      </p:sp>
      <p:sp>
        <p:nvSpPr>
          <p:cNvPr id="34" name="矢印: 五方向 33">
            <a:extLst>
              <a:ext uri="{FF2B5EF4-FFF2-40B4-BE49-F238E27FC236}">
                <a16:creationId xmlns:a16="http://schemas.microsoft.com/office/drawing/2014/main" id="{4A42DE18-3F40-4AA2-96C1-044BECB64A3F}"/>
              </a:ext>
            </a:extLst>
          </p:cNvPr>
          <p:cNvSpPr/>
          <p:nvPr/>
        </p:nvSpPr>
        <p:spPr bwMode="auto">
          <a:xfrm>
            <a:off x="2131871" y="2352758"/>
            <a:ext cx="1559767" cy="483573"/>
          </a:xfrm>
          <a:prstGeom prst="homePlate">
            <a:avLst>
              <a:gd name="adj" fmla="val 37678"/>
            </a:avLst>
          </a:prstGeom>
          <a:solidFill>
            <a:schemeClr val="bg2">
              <a:lumMod val="75000"/>
            </a:schemeClr>
          </a:solidFill>
          <a:ln w="25400" cap="flat" cmpd="sng" algn="ctr">
            <a:solidFill>
              <a:sysClr val="window" lastClr="FFFFFF">
                <a:hueOff val="0"/>
                <a:satOff val="0"/>
                <a:lumOff val="0"/>
                <a:alphaOff val="0"/>
              </a:sysClr>
            </a:solidFill>
            <a:prstDash val="solid"/>
            <a:miter lim="800000"/>
          </a:ln>
          <a:effectLst/>
        </p:spPr>
        <p:txBody>
          <a:bodyPr lIns="187540" tIns="13335" rIns="160869" bIns="13335" spcCol="1270" anchor="ct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1" lang="en-US" altLang="ja-JP"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2022</a:t>
            </a:r>
            <a:r>
              <a:rPr kumimoji="1" lang="ja-JP" altLang="en-US"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年</a:t>
            </a:r>
          </a:p>
        </p:txBody>
      </p:sp>
      <p:sp>
        <p:nvSpPr>
          <p:cNvPr id="35" name="矢印: 五方向 34">
            <a:extLst>
              <a:ext uri="{FF2B5EF4-FFF2-40B4-BE49-F238E27FC236}">
                <a16:creationId xmlns:a16="http://schemas.microsoft.com/office/drawing/2014/main" id="{42FE7B7F-BD3C-47F0-B947-023300269FA9}"/>
              </a:ext>
            </a:extLst>
          </p:cNvPr>
          <p:cNvSpPr/>
          <p:nvPr/>
        </p:nvSpPr>
        <p:spPr bwMode="auto">
          <a:xfrm>
            <a:off x="769953" y="2352758"/>
            <a:ext cx="1601528" cy="483573"/>
          </a:xfrm>
          <a:prstGeom prst="homePlate">
            <a:avLst>
              <a:gd name="adj" fmla="val 35492"/>
            </a:avLst>
          </a:prstGeom>
          <a:solidFill>
            <a:schemeClr val="bg2">
              <a:lumMod val="75000"/>
            </a:schemeClr>
          </a:solidFill>
          <a:ln w="25400" cap="flat" cmpd="sng" algn="ctr">
            <a:solidFill>
              <a:sysClr val="window" lastClr="FFFFFF">
                <a:hueOff val="0"/>
                <a:satOff val="0"/>
                <a:lumOff val="0"/>
                <a:alphaOff val="0"/>
              </a:sysClr>
            </a:solidFill>
            <a:prstDash val="solid"/>
            <a:miter lim="800000"/>
          </a:ln>
          <a:effectLst/>
        </p:spPr>
        <p:txBody>
          <a:bodyPr lIns="187540" tIns="13335" rIns="160869" bIns="13335" spcCol="1270" anchor="ct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1" lang="ja-JP" altLang="en-US" sz="1200" b="1" kern="0" dirty="0">
                <a:solidFill>
                  <a:sysClr val="window" lastClr="FFFFFF"/>
                </a:solidFill>
                <a:latin typeface="メイリオ" panose="020B0604030504040204" pitchFamily="50" charset="-128"/>
                <a:ea typeface="メイリオ" panose="020B0604030504040204" pitchFamily="50" charset="-128"/>
              </a:rPr>
              <a:t>～</a:t>
            </a:r>
            <a:r>
              <a:rPr lang="en-US" altLang="ja-JP" sz="1400" b="1" kern="0" dirty="0">
                <a:solidFill>
                  <a:sysClr val="window" lastClr="FFFFFF"/>
                </a:solidFill>
                <a:latin typeface="メイリオ" panose="020B0604030504040204" pitchFamily="50" charset="-128"/>
                <a:ea typeface="メイリオ" panose="020B0604030504040204" pitchFamily="50" charset="-128"/>
              </a:rPr>
              <a:t>2021</a:t>
            </a:r>
            <a:r>
              <a:rPr lang="ja-JP" altLang="en-US" sz="1400" b="1" kern="0" dirty="0">
                <a:solidFill>
                  <a:sysClr val="window" lastClr="FFFFFF"/>
                </a:solidFill>
                <a:latin typeface="メイリオ" panose="020B0604030504040204" pitchFamily="50" charset="-128"/>
                <a:ea typeface="メイリオ" panose="020B0604030504040204" pitchFamily="50" charset="-128"/>
              </a:rPr>
              <a:t>年</a:t>
            </a:r>
          </a:p>
        </p:txBody>
      </p:sp>
      <p:sp>
        <p:nvSpPr>
          <p:cNvPr id="53" name="正方形/長方形 52">
            <a:extLst>
              <a:ext uri="{FF2B5EF4-FFF2-40B4-BE49-F238E27FC236}">
                <a16:creationId xmlns:a16="http://schemas.microsoft.com/office/drawing/2014/main" id="{550E3036-C5D8-44D2-A49A-B65CBF74681B}"/>
              </a:ext>
            </a:extLst>
          </p:cNvPr>
          <p:cNvSpPr/>
          <p:nvPr/>
        </p:nvSpPr>
        <p:spPr>
          <a:xfrm>
            <a:off x="6298211" y="2871678"/>
            <a:ext cx="1984281" cy="836722"/>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400" b="1" dirty="0">
                <a:latin typeface="メイリオ" panose="020B0604030504040204" pitchFamily="50" charset="-128"/>
                <a:ea typeface="メイリオ" panose="020B0604030504040204" pitchFamily="50" charset="-128"/>
              </a:rPr>
              <a:t>大阪</a:t>
            </a:r>
            <a:r>
              <a:rPr lang="ja-JP" altLang="en-US" sz="1400" b="1" spc="-244"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関西万博を</a:t>
            </a:r>
            <a:endParaRPr lang="en-US" altLang="ja-JP" sz="1400" b="1" dirty="0">
              <a:latin typeface="メイリオ" panose="020B0604030504040204" pitchFamily="50" charset="-128"/>
              <a:ea typeface="メイリオ" panose="020B0604030504040204" pitchFamily="50" charset="-128"/>
            </a:endParaRPr>
          </a:p>
          <a:p>
            <a:pPr algn="ctr">
              <a:lnSpc>
                <a:spcPct val="150000"/>
              </a:lnSpc>
            </a:pPr>
            <a:r>
              <a:rPr lang="ja-JP" altLang="en-US" sz="1400" b="1" dirty="0">
                <a:latin typeface="メイリオ" panose="020B0604030504040204" pitchFamily="50" charset="-128"/>
                <a:ea typeface="メイリオ" panose="020B0604030504040204" pitchFamily="50" charset="-128"/>
              </a:rPr>
              <a:t>未来共創の聖地に</a:t>
            </a:r>
            <a:endParaRPr lang="en-US" altLang="ja-JP" sz="1400" b="1" dirty="0">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791AA79B-FB4A-438E-863E-A226362D4409}"/>
              </a:ext>
            </a:extLst>
          </p:cNvPr>
          <p:cNvSpPr/>
          <p:nvPr/>
        </p:nvSpPr>
        <p:spPr>
          <a:xfrm>
            <a:off x="8350341" y="2871678"/>
            <a:ext cx="1880361" cy="834293"/>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a:lnSpc>
                <a:spcPct val="150000"/>
              </a:lnSpc>
            </a:pPr>
            <a:r>
              <a:rPr lang="en-US" altLang="ja-JP" sz="1400" b="1" dirty="0" err="1">
                <a:latin typeface="メイリオ" panose="020B0604030504040204" pitchFamily="50" charset="-128"/>
                <a:ea typeface="メイリオ" panose="020B0604030504040204" pitchFamily="50" charset="-128"/>
              </a:rPr>
              <a:t>SDGs+beyond</a:t>
            </a:r>
            <a:r>
              <a:rPr lang="ja-JP" altLang="en-US" sz="1400" b="1" dirty="0">
                <a:latin typeface="メイリオ" panose="020B0604030504040204" pitchFamily="50" charset="-128"/>
                <a:ea typeface="メイリオ" panose="020B0604030504040204" pitchFamily="50" charset="-128"/>
              </a:rPr>
              <a:t>に</a:t>
            </a:r>
            <a:endParaRPr lang="en-US" altLang="ja-JP" sz="1400" b="1" dirty="0">
              <a:latin typeface="メイリオ" panose="020B0604030504040204" pitchFamily="50" charset="-128"/>
              <a:ea typeface="メイリオ" panose="020B0604030504040204" pitchFamily="50" charset="-128"/>
            </a:endParaRPr>
          </a:p>
          <a:p>
            <a:pPr algn="ctr">
              <a:lnSpc>
                <a:spcPct val="150000"/>
              </a:lnSpc>
            </a:pPr>
            <a:r>
              <a:rPr lang="ja-JP" altLang="en-US" sz="1400" b="1" dirty="0">
                <a:latin typeface="メイリオ" panose="020B0604030504040204" pitchFamily="50" charset="-128"/>
                <a:ea typeface="メイリオ" panose="020B0604030504040204" pitchFamily="50" charset="-128"/>
              </a:rPr>
              <a:t>向けた未来づくり</a:t>
            </a:r>
          </a:p>
        </p:txBody>
      </p:sp>
      <p:sp>
        <p:nvSpPr>
          <p:cNvPr id="59" name="楕円 102">
            <a:extLst>
              <a:ext uri="{FF2B5EF4-FFF2-40B4-BE49-F238E27FC236}">
                <a16:creationId xmlns:a16="http://schemas.microsoft.com/office/drawing/2014/main" id="{A1A4590E-7E7C-4BF1-81EF-E06789422224}"/>
              </a:ext>
            </a:extLst>
          </p:cNvPr>
          <p:cNvSpPr/>
          <p:nvPr/>
        </p:nvSpPr>
        <p:spPr>
          <a:xfrm>
            <a:off x="8329934" y="3879416"/>
            <a:ext cx="1880362" cy="1997203"/>
          </a:xfrm>
          <a:prstGeom prst="roundRect">
            <a:avLst>
              <a:gd name="adj" fmla="val 6392"/>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chemeClr val="accent1"/>
              </a:solidFill>
              <a:latin typeface="メイリオ" panose="020B0604030504040204" pitchFamily="50" charset="-128"/>
              <a:ea typeface="メイリオ" panose="020B0604030504040204" pitchFamily="50" charset="-128"/>
            </a:endParaRPr>
          </a:p>
        </p:txBody>
      </p:sp>
      <p:sp>
        <p:nvSpPr>
          <p:cNvPr id="60" name="正方形/長方形 103">
            <a:extLst>
              <a:ext uri="{FF2B5EF4-FFF2-40B4-BE49-F238E27FC236}">
                <a16:creationId xmlns:a16="http://schemas.microsoft.com/office/drawing/2014/main" id="{CC101D9D-ADB5-43B6-AF96-91F1CB510270}"/>
              </a:ext>
            </a:extLst>
          </p:cNvPr>
          <p:cNvSpPr/>
          <p:nvPr/>
        </p:nvSpPr>
        <p:spPr>
          <a:xfrm>
            <a:off x="8390469" y="4406782"/>
            <a:ext cx="1977970" cy="1191095"/>
          </a:xfrm>
          <a:prstGeom prst="roundRect">
            <a:avLst>
              <a:gd name="adj" fmla="val 0"/>
            </a:avLst>
          </a:prstGeom>
        </p:spPr>
        <p:txBody>
          <a:bodyPr wrap="square">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種々の取組みを</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ja-JP" altLang="en-US" sz="1200" dirty="0">
                <a:latin typeface="メイリオ" panose="020B0604030504040204" pitchFamily="50" charset="-128"/>
                <a:ea typeface="メイリオ" panose="020B0604030504040204" pitchFamily="50" charset="-128"/>
              </a:rPr>
              <a:t>レガシーとして継承</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en-US" altLang="ja-JP" sz="1200" dirty="0">
                <a:latin typeface="メイリオ" panose="020B0604030504040204" pitchFamily="50" charset="-128"/>
                <a:ea typeface="メイリオ" panose="020B0604030504040204" pitchFamily="50" charset="-128"/>
              </a:rPr>
              <a:t/>
            </a:r>
            <a:br>
              <a:rPr lang="en-US" altLang="ja-JP" sz="1200" dirty="0">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万博だからできた、</a:t>
            </a:r>
          </a:p>
          <a:p>
            <a:pPr>
              <a:lnSpc>
                <a:spcPct val="120000"/>
              </a:lnSpc>
            </a:pPr>
            <a:r>
              <a:rPr lang="ja-JP" altLang="en-US" sz="1200" dirty="0">
                <a:latin typeface="メイリオ" panose="020B0604030504040204" pitchFamily="50" charset="-128"/>
                <a:ea typeface="メイリオ" panose="020B0604030504040204" pitchFamily="50" charset="-128"/>
              </a:rPr>
              <a:t> 万博からはじまった</a:t>
            </a:r>
            <a:r>
              <a:rPr lang="en-US" altLang="ja-JP" sz="1200" dirty="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0B6DC637-DB75-496A-B6FC-202D181F3548}"/>
              </a:ext>
            </a:extLst>
          </p:cNvPr>
          <p:cNvSpPr/>
          <p:nvPr/>
        </p:nvSpPr>
        <p:spPr>
          <a:xfrm>
            <a:off x="795197" y="2871678"/>
            <a:ext cx="5435165" cy="834293"/>
          </a:xfrm>
          <a:prstGeom prst="rect">
            <a:avLst/>
          </a:prstGeom>
          <a:solidFill>
            <a:srgbClr val="005DB2"/>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rtlCol="0" anchor="ctr"/>
          <a:lstStyle/>
          <a:p>
            <a:pPr algn="ctr">
              <a:lnSpc>
                <a:spcPct val="150000"/>
              </a:lnSpc>
            </a:pPr>
            <a:endParaRPr lang="ja-JP" altLang="en-US" sz="1400" b="1" dirty="0">
              <a:latin typeface="メイリオ" panose="020B0604030504040204" pitchFamily="50" charset="-128"/>
              <a:ea typeface="メイリオ" panose="020B0604030504040204" pitchFamily="50" charset="-128"/>
            </a:endParaRPr>
          </a:p>
        </p:txBody>
      </p:sp>
      <p:sp>
        <p:nvSpPr>
          <p:cNvPr id="62" name="楕円 99">
            <a:extLst>
              <a:ext uri="{FF2B5EF4-FFF2-40B4-BE49-F238E27FC236}">
                <a16:creationId xmlns:a16="http://schemas.microsoft.com/office/drawing/2014/main" id="{5E73A202-769C-4037-9F66-A3977E29F89F}"/>
              </a:ext>
            </a:extLst>
          </p:cNvPr>
          <p:cNvSpPr/>
          <p:nvPr/>
        </p:nvSpPr>
        <p:spPr>
          <a:xfrm>
            <a:off x="6317481" y="3879417"/>
            <a:ext cx="1918411" cy="1997203"/>
          </a:xfrm>
          <a:prstGeom prst="roundRect">
            <a:avLst>
              <a:gd name="adj" fmla="val 545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b="1" dirty="0">
              <a:solidFill>
                <a:schemeClr val="accent1"/>
              </a:solidFill>
              <a:latin typeface="メイリオ" panose="020B0604030504040204" pitchFamily="50" charset="-128"/>
              <a:ea typeface="メイリオ" panose="020B0604030504040204" pitchFamily="50" charset="-128"/>
            </a:endParaRPr>
          </a:p>
        </p:txBody>
      </p:sp>
      <p:sp>
        <p:nvSpPr>
          <p:cNvPr id="63" name="正方形/長方形 100">
            <a:extLst>
              <a:ext uri="{FF2B5EF4-FFF2-40B4-BE49-F238E27FC236}">
                <a16:creationId xmlns:a16="http://schemas.microsoft.com/office/drawing/2014/main" id="{948A181E-C332-495B-9AE9-957F6AF0FE1B}"/>
              </a:ext>
            </a:extLst>
          </p:cNvPr>
          <p:cNvSpPr/>
          <p:nvPr/>
        </p:nvSpPr>
        <p:spPr>
          <a:xfrm>
            <a:off x="6329250" y="4230029"/>
            <a:ext cx="1906642" cy="1412694"/>
          </a:xfrm>
          <a:prstGeom prst="roundRect">
            <a:avLst>
              <a:gd name="adj" fmla="val 0"/>
            </a:avLst>
          </a:prstGeom>
        </p:spPr>
        <p:txBody>
          <a:bodyPr wrap="square">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万博会場内の</a:t>
            </a:r>
            <a:r>
              <a:rPr lang="ja-JP" altLang="en-US" sz="1200" b="1" dirty="0">
                <a:solidFill>
                  <a:schemeClr val="accent1"/>
                </a:solidFill>
                <a:latin typeface="メイリオ" panose="020B0604030504040204" pitchFamily="50" charset="-128"/>
                <a:ea typeface="メイリオ" panose="020B0604030504040204" pitchFamily="50" charset="-128"/>
              </a:rPr>
              <a:t>ベストプラクティス展示エリア</a:t>
            </a:r>
            <a:r>
              <a:rPr lang="ja-JP" altLang="en-US" sz="1200" dirty="0">
                <a:latin typeface="メイリオ" panose="020B0604030504040204" pitchFamily="50" charset="-128"/>
                <a:ea typeface="メイリオ" panose="020B0604030504040204" pitchFamily="50" charset="-128"/>
              </a:rPr>
              <a:t>や会場外、オンラインなど</a:t>
            </a:r>
            <a:r>
              <a:rPr lang="ja-JP" altLang="en-US" sz="1200" b="1" dirty="0">
                <a:solidFill>
                  <a:schemeClr val="accent1"/>
                </a:solidFill>
                <a:latin typeface="メイリオ" panose="020B0604030504040204" pitchFamily="50" charset="-128"/>
                <a:ea typeface="メイリオ" panose="020B0604030504040204" pitchFamily="50" charset="-128"/>
              </a:rPr>
              <a:t>様々な空間との連携</a:t>
            </a:r>
            <a:r>
              <a:rPr lang="ja-JP" altLang="en-US" sz="1200" dirty="0">
                <a:latin typeface="メイリオ" panose="020B0604030504040204" pitchFamily="50" charset="-128"/>
                <a:ea typeface="メイリオ" panose="020B0604030504040204" pitchFamily="50" charset="-128"/>
              </a:rPr>
              <a:t>において、本プログラムの活動を</a:t>
            </a:r>
            <a:r>
              <a:rPr lang="en-US" altLang="ja-JP" sz="1200" dirty="0">
                <a:latin typeface="メイリオ" panose="020B0604030504040204" pitchFamily="50" charset="-128"/>
                <a:ea typeface="メイリオ" panose="020B0604030504040204" pitchFamily="50" charset="-128"/>
              </a:rPr>
              <a:t>PR</a:t>
            </a:r>
            <a:r>
              <a:rPr lang="ja-JP" altLang="en-US" sz="1200" dirty="0">
                <a:latin typeface="メイリオ" panose="020B0604030504040204" pitchFamily="50" charset="-128"/>
                <a:ea typeface="メイリオ" panose="020B0604030504040204" pitchFamily="50" charset="-128"/>
              </a:rPr>
              <a:t>・紹介</a:t>
            </a:r>
            <a:endParaRPr lang="en-US" altLang="ja-JP" sz="1200" dirty="0">
              <a:latin typeface="メイリオ" panose="020B0604030504040204" pitchFamily="50" charset="-128"/>
              <a:ea typeface="メイリオ" panose="020B0604030504040204" pitchFamily="50" charset="-128"/>
            </a:endParaRPr>
          </a:p>
        </p:txBody>
      </p:sp>
      <p:sp>
        <p:nvSpPr>
          <p:cNvPr id="67" name="正方形/長方形 100">
            <a:extLst>
              <a:ext uri="{FF2B5EF4-FFF2-40B4-BE49-F238E27FC236}">
                <a16:creationId xmlns:a16="http://schemas.microsoft.com/office/drawing/2014/main" id="{C5D572E3-8EDA-4086-B1E7-D2E947722E04}"/>
              </a:ext>
            </a:extLst>
          </p:cNvPr>
          <p:cNvSpPr/>
          <p:nvPr/>
        </p:nvSpPr>
        <p:spPr>
          <a:xfrm>
            <a:off x="866393" y="3941512"/>
            <a:ext cx="5371064" cy="526298"/>
          </a:xfrm>
          <a:prstGeom prst="roundRect">
            <a:avLst>
              <a:gd name="adj" fmla="val 0"/>
            </a:avLst>
          </a:prstGeom>
        </p:spPr>
        <p:txBody>
          <a:bodyPr wrap="square">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未来に向けてチャレンジをする多様な事業者の参加促進</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ja-JP" altLang="en-US" sz="1200" dirty="0">
                <a:latin typeface="メイリオ" panose="020B0604030504040204" pitchFamily="50" charset="-128"/>
                <a:ea typeface="メイリオ" panose="020B0604030504040204" pitchFamily="50" charset="-128"/>
              </a:rPr>
              <a:t>（共創チャレンジ、共創パートナーの登録）</a:t>
            </a:r>
            <a:endParaRPr lang="en-US" altLang="ja-JP" sz="1200" dirty="0">
              <a:latin typeface="メイリオ" panose="020B0604030504040204" pitchFamily="50" charset="-128"/>
              <a:ea typeface="メイリオ" panose="020B0604030504040204" pitchFamily="50" charset="-128"/>
            </a:endParaRPr>
          </a:p>
        </p:txBody>
      </p:sp>
      <p:sp>
        <p:nvSpPr>
          <p:cNvPr id="90" name="矢印: 五方向 89">
            <a:extLst>
              <a:ext uri="{FF2B5EF4-FFF2-40B4-BE49-F238E27FC236}">
                <a16:creationId xmlns:a16="http://schemas.microsoft.com/office/drawing/2014/main" id="{54334661-2800-4C26-8C30-130C18731741}"/>
              </a:ext>
            </a:extLst>
          </p:cNvPr>
          <p:cNvSpPr/>
          <p:nvPr/>
        </p:nvSpPr>
        <p:spPr bwMode="auto">
          <a:xfrm>
            <a:off x="8329934" y="2352758"/>
            <a:ext cx="1900768" cy="483574"/>
          </a:xfrm>
          <a:prstGeom prst="homePlate">
            <a:avLst>
              <a:gd name="adj" fmla="val 27410"/>
            </a:avLst>
          </a:prstGeom>
          <a:solidFill>
            <a:schemeClr val="bg2">
              <a:lumMod val="75000"/>
            </a:schemeClr>
          </a:solidFill>
          <a:ln w="25400" cap="flat" cmpd="sng" algn="ctr">
            <a:solidFill>
              <a:sysClr val="window" lastClr="FFFFFF">
                <a:hueOff val="0"/>
                <a:satOff val="0"/>
                <a:lumOff val="0"/>
                <a:alphaOff val="0"/>
              </a:sysClr>
            </a:solidFill>
            <a:prstDash val="solid"/>
            <a:miter lim="800000"/>
          </a:ln>
          <a:effectLst/>
        </p:spPr>
        <p:txBody>
          <a:bodyPr lIns="187540" tIns="13335" rIns="160869" bIns="13335" spcCol="1270" anchor="ctr"/>
          <a:lstStyle/>
          <a:p>
            <a:pPr marL="0" marR="0" lvl="0" indent="0" algn="ctr" defTabSz="444500" rtl="0" eaLnBrk="0" fontAlgn="base" latinLnBrk="0" hangingPunct="0">
              <a:lnSpc>
                <a:spcPct val="90000"/>
              </a:lnSpc>
              <a:spcBef>
                <a:spcPct val="0"/>
              </a:spcBef>
              <a:spcAft>
                <a:spcPct val="35000"/>
              </a:spcAft>
              <a:buClrTx/>
              <a:buSzTx/>
              <a:buFontTx/>
              <a:buNone/>
              <a:tabLst/>
              <a:defRPr/>
            </a:pPr>
            <a:r>
              <a:rPr kumimoji="1" lang="en-US" altLang="ja-JP"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2026</a:t>
            </a:r>
            <a:r>
              <a:rPr kumimoji="1" lang="ja-JP" altLang="en-US"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rPr>
              <a:t>年～</a:t>
            </a:r>
            <a:endParaRPr kumimoji="1" lang="en-US" altLang="ja-JP" sz="1400" b="1" i="0" u="none" strike="noStrike" kern="0" cap="none" spc="0" normalizeH="0" baseline="0" noProof="0" dirty="0">
              <a:ln>
                <a:noFill/>
              </a:ln>
              <a:solidFill>
                <a:sysClr val="window" lastClr="FFFFFF"/>
              </a:solidFill>
              <a:effectLst/>
              <a:uLnTx/>
              <a:uFillTx/>
              <a:latin typeface="メイリオ" panose="020B0604030504040204" pitchFamily="50" charset="-128"/>
              <a:ea typeface="メイリオ" panose="020B0604030504040204" pitchFamily="50" charset="-128"/>
            </a:endParaRPr>
          </a:p>
        </p:txBody>
      </p:sp>
      <p:sp>
        <p:nvSpPr>
          <p:cNvPr id="91" name="楕円 99">
            <a:extLst>
              <a:ext uri="{FF2B5EF4-FFF2-40B4-BE49-F238E27FC236}">
                <a16:creationId xmlns:a16="http://schemas.microsoft.com/office/drawing/2014/main" id="{3584CB24-5C45-4D9B-AA5A-5B163B53A0D6}"/>
              </a:ext>
            </a:extLst>
          </p:cNvPr>
          <p:cNvSpPr/>
          <p:nvPr/>
        </p:nvSpPr>
        <p:spPr>
          <a:xfrm>
            <a:off x="766504" y="3879417"/>
            <a:ext cx="5446051" cy="609598"/>
          </a:xfrm>
          <a:prstGeom prst="roundRect">
            <a:avLst>
              <a:gd name="adj" fmla="val 1075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b="1" dirty="0">
              <a:solidFill>
                <a:schemeClr val="accent1"/>
              </a:solidFill>
              <a:latin typeface="メイリオ" panose="020B0604030504040204" pitchFamily="50" charset="-128"/>
              <a:ea typeface="メイリオ" panose="020B0604030504040204" pitchFamily="50" charset="-128"/>
            </a:endParaRPr>
          </a:p>
        </p:txBody>
      </p:sp>
      <p:sp>
        <p:nvSpPr>
          <p:cNvPr id="92" name="正方形/長方形 100">
            <a:extLst>
              <a:ext uri="{FF2B5EF4-FFF2-40B4-BE49-F238E27FC236}">
                <a16:creationId xmlns:a16="http://schemas.microsoft.com/office/drawing/2014/main" id="{F15E5F9C-A97F-48BE-A7C5-1E8031BB2E5E}"/>
              </a:ext>
            </a:extLst>
          </p:cNvPr>
          <p:cNvSpPr/>
          <p:nvPr/>
        </p:nvSpPr>
        <p:spPr>
          <a:xfrm>
            <a:off x="850329" y="4745105"/>
            <a:ext cx="4923938" cy="309348"/>
          </a:xfrm>
          <a:prstGeom prst="roundRect">
            <a:avLst>
              <a:gd name="adj" fmla="val 0"/>
            </a:avLst>
          </a:prstGeom>
        </p:spPr>
        <p:txBody>
          <a:bodyPr wrap="square">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テーマフォーラム等、各種イベントの開催による共創推進</a:t>
            </a:r>
            <a:endParaRPr lang="en-US" altLang="ja-JP" sz="1200" dirty="0">
              <a:latin typeface="メイリオ" panose="020B0604030504040204" pitchFamily="50" charset="-128"/>
              <a:ea typeface="メイリオ" panose="020B0604030504040204" pitchFamily="50" charset="-128"/>
            </a:endParaRPr>
          </a:p>
        </p:txBody>
      </p:sp>
      <p:sp>
        <p:nvSpPr>
          <p:cNvPr id="93" name="楕円 99">
            <a:extLst>
              <a:ext uri="{FF2B5EF4-FFF2-40B4-BE49-F238E27FC236}">
                <a16:creationId xmlns:a16="http://schemas.microsoft.com/office/drawing/2014/main" id="{395D686D-2092-42C8-A9BA-8298791E08C9}"/>
              </a:ext>
            </a:extLst>
          </p:cNvPr>
          <p:cNvSpPr/>
          <p:nvPr/>
        </p:nvSpPr>
        <p:spPr>
          <a:xfrm>
            <a:off x="766504" y="4569582"/>
            <a:ext cx="5446051" cy="609598"/>
          </a:xfrm>
          <a:prstGeom prst="roundRect">
            <a:avLst>
              <a:gd name="adj" fmla="val 1075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b="1" dirty="0">
              <a:solidFill>
                <a:schemeClr val="accent1"/>
              </a:solidFill>
              <a:latin typeface="メイリオ" panose="020B0604030504040204" pitchFamily="50" charset="-128"/>
              <a:ea typeface="メイリオ" panose="020B0604030504040204" pitchFamily="50" charset="-128"/>
            </a:endParaRPr>
          </a:p>
        </p:txBody>
      </p:sp>
      <p:sp>
        <p:nvSpPr>
          <p:cNvPr id="94" name="正方形/長方形 100">
            <a:extLst>
              <a:ext uri="{FF2B5EF4-FFF2-40B4-BE49-F238E27FC236}">
                <a16:creationId xmlns:a16="http://schemas.microsoft.com/office/drawing/2014/main" id="{FF2D4209-3CF9-4BD4-99E1-39A31EFC1453}"/>
              </a:ext>
            </a:extLst>
          </p:cNvPr>
          <p:cNvSpPr/>
          <p:nvPr/>
        </p:nvSpPr>
        <p:spPr>
          <a:xfrm>
            <a:off x="855508" y="5419471"/>
            <a:ext cx="5446050" cy="304699"/>
          </a:xfrm>
          <a:prstGeom prst="roundRect">
            <a:avLst>
              <a:gd name="adj" fmla="val 0"/>
            </a:avLst>
          </a:prstGeom>
        </p:spPr>
        <p:txBody>
          <a:bodyPr wrap="square">
            <a:spAutoFit/>
          </a:bodyPr>
          <a:lstStyle/>
          <a:p>
            <a:pPr>
              <a:lnSpc>
                <a:spcPct val="120000"/>
              </a:lnSpc>
            </a:pPr>
            <a:r>
              <a:rPr lang="en-US" altLang="ja-JP" sz="1200" dirty="0">
                <a:latin typeface="メイリオ" panose="020B0604030504040204" pitchFamily="50" charset="-128"/>
                <a:ea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rPr>
              <a:t>サイト等デジタルプラットフォームにおける発信による認知拡大</a:t>
            </a:r>
            <a:endParaRPr lang="en-US" altLang="ja-JP" sz="1200" dirty="0">
              <a:latin typeface="メイリオ" panose="020B0604030504040204" pitchFamily="50" charset="-128"/>
              <a:ea typeface="メイリオ" panose="020B0604030504040204" pitchFamily="50" charset="-128"/>
            </a:endParaRPr>
          </a:p>
        </p:txBody>
      </p:sp>
      <p:sp>
        <p:nvSpPr>
          <p:cNvPr id="95" name="楕円 99">
            <a:extLst>
              <a:ext uri="{FF2B5EF4-FFF2-40B4-BE49-F238E27FC236}">
                <a16:creationId xmlns:a16="http://schemas.microsoft.com/office/drawing/2014/main" id="{6282B808-37AB-48FA-8E6A-C2ABEF46E7B7}"/>
              </a:ext>
            </a:extLst>
          </p:cNvPr>
          <p:cNvSpPr/>
          <p:nvPr/>
        </p:nvSpPr>
        <p:spPr>
          <a:xfrm>
            <a:off x="766504" y="5267022"/>
            <a:ext cx="5446051" cy="609598"/>
          </a:xfrm>
          <a:prstGeom prst="roundRect">
            <a:avLst>
              <a:gd name="adj" fmla="val 1075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b="1" dirty="0">
              <a:solidFill>
                <a:schemeClr val="accent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733F32A1-0F45-47EC-9F2F-FFDA59C1B841}"/>
              </a:ext>
            </a:extLst>
          </p:cNvPr>
          <p:cNvSpPr/>
          <p:nvPr/>
        </p:nvSpPr>
        <p:spPr>
          <a:xfrm>
            <a:off x="778373" y="2106475"/>
            <a:ext cx="5519838" cy="22937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bIns="72000" rtlCol="0" anchor="ctr"/>
          <a:lstStyle/>
          <a:p>
            <a:pPr algn="ctr">
              <a:lnSpc>
                <a:spcPct val="150000"/>
              </a:lnSpc>
            </a:pPr>
            <a:r>
              <a:rPr lang="ja-JP" altLang="en-US" sz="1400" b="1" dirty="0">
                <a:latin typeface="メイリオ" panose="020B0604030504040204" pitchFamily="50" charset="-128"/>
                <a:ea typeface="メイリオ" panose="020B0604030504040204" pitchFamily="50" charset="-128"/>
              </a:rPr>
              <a:t>会期前</a:t>
            </a:r>
            <a:endParaRPr lang="en-US" altLang="ja-JP" sz="1400" b="1" dirty="0">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9465AF24-6881-4567-ACF3-EB4FD1C030A4}"/>
              </a:ext>
            </a:extLst>
          </p:cNvPr>
          <p:cNvSpPr/>
          <p:nvPr/>
        </p:nvSpPr>
        <p:spPr>
          <a:xfrm>
            <a:off x="6347823" y="2106475"/>
            <a:ext cx="1934669" cy="22937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bIns="72000" rtlCol="0" anchor="ctr"/>
          <a:lstStyle/>
          <a:p>
            <a:pPr algn="ctr">
              <a:lnSpc>
                <a:spcPct val="150000"/>
              </a:lnSpc>
            </a:pPr>
            <a:r>
              <a:rPr lang="ja-JP" altLang="en-US" sz="1400" b="1" dirty="0">
                <a:latin typeface="メイリオ" panose="020B0604030504040204" pitchFamily="50" charset="-128"/>
                <a:ea typeface="メイリオ" panose="020B0604030504040204" pitchFamily="50" charset="-128"/>
              </a:rPr>
              <a:t>会期中</a:t>
            </a:r>
            <a:endParaRPr lang="en-US" altLang="ja-JP" sz="1400" b="1"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C7FB9B4E-7151-417D-AEE9-BF7C876C3F91}"/>
              </a:ext>
            </a:extLst>
          </p:cNvPr>
          <p:cNvSpPr/>
          <p:nvPr/>
        </p:nvSpPr>
        <p:spPr>
          <a:xfrm>
            <a:off x="8330666" y="2106475"/>
            <a:ext cx="1934669" cy="22937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rIns="29250" bIns="72000" rtlCol="0" anchor="ctr"/>
          <a:lstStyle/>
          <a:p>
            <a:pPr algn="ctr">
              <a:lnSpc>
                <a:spcPct val="150000"/>
              </a:lnSpc>
            </a:pPr>
            <a:r>
              <a:rPr lang="ja-JP" altLang="en-US" sz="1400" b="1" dirty="0">
                <a:latin typeface="メイリオ" panose="020B0604030504040204" pitchFamily="50" charset="-128"/>
                <a:ea typeface="メイリオ" panose="020B0604030504040204" pitchFamily="50" charset="-128"/>
              </a:rPr>
              <a:t>会期後</a:t>
            </a:r>
            <a:endParaRPr lang="en-US" altLang="ja-JP" sz="14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365E2D4-A2F2-4DCD-AF73-546221FE5D52}"/>
              </a:ext>
            </a:extLst>
          </p:cNvPr>
          <p:cNvSpPr/>
          <p:nvPr/>
        </p:nvSpPr>
        <p:spPr>
          <a:xfrm>
            <a:off x="618195" y="2925411"/>
            <a:ext cx="3431800" cy="388568"/>
          </a:xfrm>
          <a:prstGeom prst="rect">
            <a:avLst/>
          </a:prstGeom>
        </p:spPr>
        <p:txBody>
          <a:bodyPr wrap="square">
            <a:spAutoFit/>
          </a:bodyPr>
          <a:lstStyle/>
          <a:p>
            <a:pPr algn="ctr">
              <a:lnSpc>
                <a:spcPct val="150000"/>
              </a:lnSpc>
            </a:pPr>
            <a:r>
              <a:rPr lang="ja-JP" altLang="en-US" sz="1400" b="1" dirty="0">
                <a:solidFill>
                  <a:schemeClr val="bg1"/>
                </a:solidFill>
                <a:latin typeface="メイリオ" panose="020B0604030504040204" pitchFamily="50" charset="-128"/>
                <a:ea typeface="メイリオ" panose="020B0604030504040204" pitchFamily="50" charset="-128"/>
              </a:rPr>
              <a:t>多様な取組みの参加･共創の推進</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18B28E5-7F76-4745-9A84-24F9A4A22EFC}"/>
              </a:ext>
            </a:extLst>
          </p:cNvPr>
          <p:cNvSpPr/>
          <p:nvPr/>
        </p:nvSpPr>
        <p:spPr>
          <a:xfrm>
            <a:off x="2712242" y="3257528"/>
            <a:ext cx="3431800" cy="388568"/>
          </a:xfrm>
          <a:prstGeom prst="rect">
            <a:avLst/>
          </a:prstGeom>
        </p:spPr>
        <p:txBody>
          <a:bodyPr wrap="square">
            <a:spAutoFit/>
          </a:bodyPr>
          <a:lstStyle/>
          <a:p>
            <a:pPr algn="ctr">
              <a:lnSpc>
                <a:spcPct val="150000"/>
              </a:lnSpc>
            </a:pPr>
            <a:r>
              <a:rPr lang="ja-JP" altLang="en-US" sz="1400" b="1" dirty="0">
                <a:solidFill>
                  <a:schemeClr val="bg1"/>
                </a:solidFill>
                <a:latin typeface="メイリオ" panose="020B0604030504040204" pitchFamily="50" charset="-128"/>
                <a:ea typeface="メイリオ" panose="020B0604030504040204" pitchFamily="50" charset="-128"/>
              </a:rPr>
              <a:t>国内の展開強化・グローバル展開推進</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394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15</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6" name="タイトル 5">
            <a:extLst>
              <a:ext uri="{FF2B5EF4-FFF2-40B4-BE49-F238E27FC236}">
                <a16:creationId xmlns:a16="http://schemas.microsoft.com/office/drawing/2014/main" id="{049067FF-AFFC-4BAF-BC65-D3C19CA09C59}"/>
              </a:ext>
            </a:extLst>
          </p:cNvPr>
          <p:cNvSpPr>
            <a:spLocks noGrp="1"/>
          </p:cNvSpPr>
          <p:nvPr>
            <p:ph type="title"/>
          </p:nvPr>
        </p:nvSpPr>
        <p:spPr/>
        <p:txBody>
          <a:bodyPr/>
          <a:lstStyle/>
          <a:p>
            <a:r>
              <a:rPr lang="ja-JP" altLang="en-US" dirty="0"/>
              <a:t>最後に</a:t>
            </a:r>
          </a:p>
        </p:txBody>
      </p:sp>
      <p:sp>
        <p:nvSpPr>
          <p:cNvPr id="30" name="正方形/長方形 29">
            <a:extLst>
              <a:ext uri="{FF2B5EF4-FFF2-40B4-BE49-F238E27FC236}">
                <a16:creationId xmlns:a16="http://schemas.microsoft.com/office/drawing/2014/main" id="{3A3605BB-7A45-4414-9C13-B31D39DC4FC9}"/>
              </a:ext>
            </a:extLst>
          </p:cNvPr>
          <p:cNvSpPr/>
          <p:nvPr/>
        </p:nvSpPr>
        <p:spPr>
          <a:xfrm>
            <a:off x="399369" y="3377833"/>
            <a:ext cx="9893074" cy="600164"/>
          </a:xfrm>
          <a:prstGeom prst="rect">
            <a:avLst/>
          </a:prstGeom>
          <a:ln>
            <a:noFill/>
          </a:ln>
        </p:spPr>
        <p:txBody>
          <a:bodyPr wrap="square">
            <a:spAutoFit/>
          </a:bodyPr>
          <a:lstStyle/>
          <a:p>
            <a:pPr algn="ctr">
              <a:lnSpc>
                <a:spcPct val="150000"/>
              </a:lnSpc>
            </a:pPr>
            <a:r>
              <a:rPr lang="ja-JP" altLang="en-US" sz="2400" b="1" dirty="0">
                <a:latin typeface="メイリオ" panose="020B0604030504040204" pitchFamily="50" charset="-128"/>
                <a:ea typeface="メイリオ" panose="020B0604030504040204" pitchFamily="50" charset="-128"/>
              </a:rPr>
              <a:t>見るだけじゃない、あなたが主人公になる万博がはじまります。</a:t>
            </a:r>
            <a:endParaRPr lang="en-US" altLang="ja-JP" sz="2400" b="1"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E7758064-98A5-4652-A1C4-967B339027C7}"/>
              </a:ext>
            </a:extLst>
          </p:cNvPr>
          <p:cNvSpPr/>
          <p:nvPr/>
        </p:nvSpPr>
        <p:spPr>
          <a:xfrm>
            <a:off x="5155575" y="5690812"/>
            <a:ext cx="5042002" cy="1358064"/>
          </a:xfrm>
          <a:prstGeom prst="rect">
            <a:avLst/>
          </a:prstGeom>
          <a:solidFill>
            <a:schemeClr val="bg1">
              <a:lumMod val="85000"/>
            </a:schemeClr>
          </a:solidFill>
          <a:ln>
            <a:noFill/>
          </a:ln>
        </p:spPr>
        <p:txBody>
          <a:bodyPr wrap="square">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お問い合わせ先</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公益社団法人２０２５年日本国際博覧会協会</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en-US" altLang="ja-JP" sz="1400" dirty="0">
                <a:latin typeface="メイリオ" panose="020B0604030504040204" pitchFamily="50" charset="-128"/>
                <a:ea typeface="メイリオ" panose="020B0604030504040204" pitchFamily="50" charset="-128"/>
              </a:rPr>
              <a:t>TEAM EXPO 2025</a:t>
            </a:r>
            <a:r>
              <a:rPr lang="ja-JP" altLang="en-US" sz="1400" dirty="0">
                <a:latin typeface="メイリオ" panose="020B0604030504040204" pitchFamily="50" charset="-128"/>
                <a:ea typeface="メイリオ" panose="020B0604030504040204" pitchFamily="50" charset="-128"/>
              </a:rPr>
              <a:t>事務局</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en-US" altLang="ja-JP" sz="1400" dirty="0">
                <a:latin typeface="メイリオ" panose="020B0604030504040204" pitchFamily="50" charset="-128"/>
                <a:ea typeface="メイリオ" panose="020B0604030504040204" pitchFamily="50" charset="-128"/>
              </a:rPr>
              <a:t>te2025-info@expo2025.or.jp</a:t>
            </a:r>
          </a:p>
        </p:txBody>
      </p:sp>
    </p:spTree>
    <p:extLst>
      <p:ext uri="{BB962C8B-B14F-4D97-AF65-F5344CB8AC3E}">
        <p14:creationId xmlns:p14="http://schemas.microsoft.com/office/powerpoint/2010/main" val="344435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7CF231DD-CBC4-9A44-B9CE-40D8CC64DB12}"/>
              </a:ext>
            </a:extLst>
          </p:cNvPr>
          <p:cNvSpPr>
            <a:spLocks noGrp="1"/>
          </p:cNvSpPr>
          <p:nvPr>
            <p:ph type="ftr" sz="quarter" idx="3"/>
          </p:nvPr>
        </p:nvSpPr>
        <p:spPr/>
        <p:txBody>
          <a:bodyPr/>
          <a:lstStyle/>
          <a:p>
            <a:pPr algn="l"/>
            <a:r>
              <a:rPr lang="en-US" altLang="ja-JP"/>
              <a:t>©Copyright Japan Association for the 2025 World Exposition, All rights reserved.</a:t>
            </a:r>
            <a:endParaRPr kumimoji="1" lang="ja-JP" altLang="en-US"/>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p:txBody>
          <a:bodyPr/>
          <a:lstStyle/>
          <a:p>
            <a:fld id="{43917D35-CB2B-46E2-AAA2-A2005A228270}" type="slidenum">
              <a:rPr lang="ja-JP" altLang="en-US" smtClean="0"/>
              <a:pPr/>
              <a:t>1</a:t>
            </a:fld>
            <a:endParaRPr lang="ja-JP" altLang="en-US" dirty="0"/>
          </a:p>
        </p:txBody>
      </p:sp>
      <p:sp>
        <p:nvSpPr>
          <p:cNvPr id="13" name="コンテンツ プレースホルダー 6">
            <a:extLst>
              <a:ext uri="{FF2B5EF4-FFF2-40B4-BE49-F238E27FC236}">
                <a16:creationId xmlns:a16="http://schemas.microsoft.com/office/drawing/2014/main" id="{8626FFA4-8CE1-4702-8B1B-BC5737331F21}"/>
              </a:ext>
            </a:extLst>
          </p:cNvPr>
          <p:cNvSpPr txBox="1">
            <a:spLocks/>
          </p:cNvSpPr>
          <p:nvPr/>
        </p:nvSpPr>
        <p:spPr>
          <a:xfrm>
            <a:off x="512781" y="753399"/>
            <a:ext cx="9666246" cy="523000"/>
          </a:xfrm>
          <a:prstGeom prst="rect">
            <a:avLst/>
          </a:prstGeom>
        </p:spPr>
        <p:txBody>
          <a:bodyPr vert="horz" wrap="square" lIns="91235" tIns="45611" rIns="91235" bIns="45611" rtlCol="0">
            <a:spAutoFit/>
          </a:bodyPr>
          <a:lstStyle>
            <a:lvl1pPr indent="-354013">
              <a:lnSpc>
                <a:spcPct val="120000"/>
              </a:lnSpc>
              <a:spcBef>
                <a:spcPts val="979"/>
              </a:spcBef>
              <a:buFontTx/>
              <a:buNone/>
              <a:defRPr sz="2000" b="0" i="0">
                <a:latin typeface="メイリオ" panose="020B0604030504040204" pitchFamily="50" charset="-128"/>
                <a:ea typeface="メイリオ" panose="020B0604030504040204" pitchFamily="50" charset="-128"/>
                <a:cs typeface="Segoe UI Historic" panose="020B0502040204020203" pitchFamily="34" charset="0"/>
              </a:defRPr>
            </a:lvl1pPr>
            <a:lvl2pPr marL="669857" indent="-223286" defTabSz="893146">
              <a:lnSpc>
                <a:spcPct val="90000"/>
              </a:lnSpc>
              <a:spcBef>
                <a:spcPts val="489"/>
              </a:spcBef>
              <a:buFont typeface="Arial" panose="020B0604020202020204" pitchFamily="34" charset="0"/>
              <a:buChar char="•"/>
              <a:defRPr sz="1600" b="0" i="0">
                <a:latin typeface="Meiryo UI" panose="020B0604030504040204" pitchFamily="50" charset="-128"/>
                <a:ea typeface="Meiryo UI" panose="020B0604030504040204" pitchFamily="50" charset="-128"/>
              </a:defRPr>
            </a:lvl2pPr>
            <a:lvl3pPr marL="1116435" indent="-223286" defTabSz="893146">
              <a:lnSpc>
                <a:spcPct val="90000"/>
              </a:lnSpc>
              <a:spcBef>
                <a:spcPts val="489"/>
              </a:spcBef>
              <a:buFont typeface="Arial" panose="020B0604020202020204" pitchFamily="34" charset="0"/>
              <a:buChar char="•"/>
              <a:defRPr sz="1200" b="0" i="0">
                <a:latin typeface="Meiryo UI" panose="020B0604030504040204" pitchFamily="50" charset="-128"/>
                <a:ea typeface="Meiryo UI" panose="020B0604030504040204" pitchFamily="50" charset="-128"/>
              </a:defRPr>
            </a:lvl3pPr>
            <a:lvl4pPr marL="1563003"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4pPr>
            <a:lvl5pPr marL="2009576"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5pPr>
            <a:lvl6pPr marL="2456152" indent="-223286" defTabSz="893146">
              <a:lnSpc>
                <a:spcPct val="90000"/>
              </a:lnSpc>
              <a:spcBef>
                <a:spcPts val="489"/>
              </a:spcBef>
              <a:buFont typeface="Arial" panose="020B0604020202020204" pitchFamily="34" charset="0"/>
              <a:buChar char="•"/>
              <a:defRPr sz="1732"/>
            </a:lvl6pPr>
            <a:lvl7pPr marL="2902720" indent="-223286" defTabSz="893146">
              <a:lnSpc>
                <a:spcPct val="90000"/>
              </a:lnSpc>
              <a:spcBef>
                <a:spcPts val="489"/>
              </a:spcBef>
              <a:buFont typeface="Arial" panose="020B0604020202020204" pitchFamily="34" charset="0"/>
              <a:buChar char="•"/>
              <a:defRPr sz="1732"/>
            </a:lvl7pPr>
            <a:lvl8pPr marL="3349293" indent="-223286" defTabSz="893146">
              <a:lnSpc>
                <a:spcPct val="90000"/>
              </a:lnSpc>
              <a:spcBef>
                <a:spcPts val="489"/>
              </a:spcBef>
              <a:buFont typeface="Arial" panose="020B0604020202020204" pitchFamily="34" charset="0"/>
              <a:buChar char="•"/>
              <a:defRPr sz="1732"/>
            </a:lvl8pPr>
            <a:lvl9pPr marL="3795868" indent="-223286" defTabSz="893146">
              <a:lnSpc>
                <a:spcPct val="90000"/>
              </a:lnSpc>
              <a:spcBef>
                <a:spcPts val="489"/>
              </a:spcBef>
              <a:buFont typeface="Arial" panose="020B0604020202020204" pitchFamily="34" charset="0"/>
              <a:buChar char="•"/>
              <a:defRPr sz="1732"/>
            </a:lvl9pPr>
          </a:lstStyle>
          <a:p>
            <a:pPr algn="ctr">
              <a:lnSpc>
                <a:spcPct val="100000"/>
              </a:lnSpc>
            </a:pPr>
            <a:r>
              <a:rPr lang="ja-JP" altLang="en-US" sz="2800" b="1" dirty="0"/>
              <a:t>みんながつくる</a:t>
            </a:r>
            <a:r>
              <a:rPr lang="ja-JP" altLang="en-US" sz="2800" b="1" dirty="0">
                <a:solidFill>
                  <a:srgbClr val="0268B6"/>
                </a:solidFill>
              </a:rPr>
              <a:t>ワクワク</a:t>
            </a:r>
            <a:r>
              <a:rPr lang="ja-JP" altLang="en-US" sz="2800" b="1" dirty="0"/>
              <a:t>が、きっと未来の社会にかわる</a:t>
            </a:r>
            <a:endParaRPr lang="en-US" altLang="ja-JP" sz="2800" b="1" dirty="0"/>
          </a:p>
        </p:txBody>
      </p:sp>
      <p:sp>
        <p:nvSpPr>
          <p:cNvPr id="17" name="コンテンツ プレースホルダー 6">
            <a:extLst>
              <a:ext uri="{FF2B5EF4-FFF2-40B4-BE49-F238E27FC236}">
                <a16:creationId xmlns:a16="http://schemas.microsoft.com/office/drawing/2014/main" id="{64231432-EBE6-42B3-8AFD-904CC435FA81}"/>
              </a:ext>
            </a:extLst>
          </p:cNvPr>
          <p:cNvSpPr txBox="1">
            <a:spLocks/>
          </p:cNvSpPr>
          <p:nvPr/>
        </p:nvSpPr>
        <p:spPr>
          <a:xfrm>
            <a:off x="355205" y="1665353"/>
            <a:ext cx="9981399" cy="2051624"/>
          </a:xfrm>
          <a:prstGeom prst="rect">
            <a:avLst/>
          </a:prstGeom>
        </p:spPr>
        <p:txBody>
          <a:bodyPr vert="horz" wrap="square" lIns="91235" tIns="45611" rIns="91235" bIns="45611" rtlCol="0">
            <a:spAutoFit/>
          </a:bodyPr>
          <a:lstStyle>
            <a:lvl1pPr indent="-354013">
              <a:lnSpc>
                <a:spcPct val="120000"/>
              </a:lnSpc>
              <a:spcBef>
                <a:spcPts val="979"/>
              </a:spcBef>
              <a:buFontTx/>
              <a:buNone/>
              <a:defRPr sz="2000" b="0" i="0">
                <a:latin typeface="メイリオ" panose="020B0604030504040204" pitchFamily="50" charset="-128"/>
                <a:ea typeface="メイリオ" panose="020B0604030504040204" pitchFamily="50" charset="-128"/>
                <a:cs typeface="Segoe UI Historic" panose="020B0502040204020203" pitchFamily="34" charset="0"/>
              </a:defRPr>
            </a:lvl1pPr>
            <a:lvl2pPr marL="669857" indent="-223286" defTabSz="893146">
              <a:lnSpc>
                <a:spcPct val="90000"/>
              </a:lnSpc>
              <a:spcBef>
                <a:spcPts val="489"/>
              </a:spcBef>
              <a:buFont typeface="Arial" panose="020B0604020202020204" pitchFamily="34" charset="0"/>
              <a:buChar char="•"/>
              <a:defRPr sz="1600" b="0" i="0">
                <a:latin typeface="Meiryo UI" panose="020B0604030504040204" pitchFamily="50" charset="-128"/>
                <a:ea typeface="Meiryo UI" panose="020B0604030504040204" pitchFamily="50" charset="-128"/>
              </a:defRPr>
            </a:lvl2pPr>
            <a:lvl3pPr marL="1116435" indent="-223286" defTabSz="893146">
              <a:lnSpc>
                <a:spcPct val="90000"/>
              </a:lnSpc>
              <a:spcBef>
                <a:spcPts val="489"/>
              </a:spcBef>
              <a:buFont typeface="Arial" panose="020B0604020202020204" pitchFamily="34" charset="0"/>
              <a:buChar char="•"/>
              <a:defRPr sz="1200" b="0" i="0">
                <a:latin typeface="Meiryo UI" panose="020B0604030504040204" pitchFamily="50" charset="-128"/>
                <a:ea typeface="Meiryo UI" panose="020B0604030504040204" pitchFamily="50" charset="-128"/>
              </a:defRPr>
            </a:lvl3pPr>
            <a:lvl4pPr marL="1563003"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4pPr>
            <a:lvl5pPr marL="2009576"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5pPr>
            <a:lvl6pPr marL="2456152" indent="-223286" defTabSz="893146">
              <a:lnSpc>
                <a:spcPct val="90000"/>
              </a:lnSpc>
              <a:spcBef>
                <a:spcPts val="489"/>
              </a:spcBef>
              <a:buFont typeface="Arial" panose="020B0604020202020204" pitchFamily="34" charset="0"/>
              <a:buChar char="•"/>
              <a:defRPr sz="1732"/>
            </a:lvl6pPr>
            <a:lvl7pPr marL="2902720" indent="-223286" defTabSz="893146">
              <a:lnSpc>
                <a:spcPct val="90000"/>
              </a:lnSpc>
              <a:spcBef>
                <a:spcPts val="489"/>
              </a:spcBef>
              <a:buFont typeface="Arial" panose="020B0604020202020204" pitchFamily="34" charset="0"/>
              <a:buChar char="•"/>
              <a:defRPr sz="1732"/>
            </a:lvl7pPr>
            <a:lvl8pPr marL="3349293" indent="-223286" defTabSz="893146">
              <a:lnSpc>
                <a:spcPct val="90000"/>
              </a:lnSpc>
              <a:spcBef>
                <a:spcPts val="489"/>
              </a:spcBef>
              <a:buFont typeface="Arial" panose="020B0604020202020204" pitchFamily="34" charset="0"/>
              <a:buChar char="•"/>
              <a:defRPr sz="1732"/>
            </a:lvl8pPr>
            <a:lvl9pPr marL="3795868" indent="-223286" defTabSz="893146">
              <a:lnSpc>
                <a:spcPct val="90000"/>
              </a:lnSpc>
              <a:spcBef>
                <a:spcPts val="489"/>
              </a:spcBef>
              <a:buFont typeface="Arial" panose="020B0604020202020204" pitchFamily="34" charset="0"/>
              <a:buChar char="•"/>
              <a:defRPr sz="1732"/>
            </a:lvl9pPr>
          </a:lstStyle>
          <a:p>
            <a:pPr algn="ctr">
              <a:lnSpc>
                <a:spcPct val="100000"/>
              </a:lnSpc>
            </a:pPr>
            <a:r>
              <a:rPr lang="ja-JP" altLang="en-US" sz="1800" b="1" dirty="0"/>
              <a:t>ワクワクはまだ見えないことに、胸がさわいで心がおどること。</a:t>
            </a:r>
            <a:endParaRPr lang="en-US" altLang="ja-JP" sz="1800" b="1" dirty="0"/>
          </a:p>
          <a:p>
            <a:pPr algn="ctr">
              <a:lnSpc>
                <a:spcPct val="100000"/>
              </a:lnSpc>
            </a:pPr>
            <a:r>
              <a:rPr lang="ja-JP" altLang="en-US" sz="1800" b="1" dirty="0"/>
              <a:t>それはいのちを輝かせるためのエネルギー。</a:t>
            </a:r>
            <a:endParaRPr lang="en-US" altLang="ja-JP" sz="1800" b="1" dirty="0"/>
          </a:p>
          <a:p>
            <a:pPr algn="ctr">
              <a:lnSpc>
                <a:spcPct val="100000"/>
              </a:lnSpc>
            </a:pPr>
            <a:r>
              <a:rPr lang="ja-JP" altLang="en-US" sz="1800" b="1" dirty="0"/>
              <a:t>ワクワクした人たちが、ワクワクすることを実現していくために共創する。</a:t>
            </a:r>
            <a:endParaRPr lang="en-US" altLang="ja-JP" sz="1800" b="1" dirty="0"/>
          </a:p>
          <a:p>
            <a:pPr algn="ctr">
              <a:lnSpc>
                <a:spcPct val="100000"/>
              </a:lnSpc>
            </a:pPr>
            <a:r>
              <a:rPr lang="ja-JP" altLang="en-US" sz="200" b="1" dirty="0"/>
              <a:t>え</a:t>
            </a:r>
            <a:r>
              <a:rPr lang="ja-JP" altLang="en-US" sz="1800" b="1" dirty="0"/>
              <a:t>多彩なチームと活動で万博とその先の未来に挑む、</a:t>
            </a:r>
            <a:endParaRPr lang="en-US" altLang="ja-JP" sz="1800" b="1" dirty="0"/>
          </a:p>
          <a:p>
            <a:pPr algn="ctr">
              <a:lnSpc>
                <a:spcPct val="100000"/>
              </a:lnSpc>
            </a:pPr>
            <a:r>
              <a:rPr lang="ja-JP" altLang="en-US" sz="1800" b="1" dirty="0"/>
              <a:t>みんながつくる参加型プログラムです。</a:t>
            </a:r>
          </a:p>
        </p:txBody>
      </p:sp>
      <p:pic>
        <p:nvPicPr>
          <p:cNvPr id="8" name="図 7">
            <a:extLst>
              <a:ext uri="{FF2B5EF4-FFF2-40B4-BE49-F238E27FC236}">
                <a16:creationId xmlns:a16="http://schemas.microsoft.com/office/drawing/2014/main" id="{B5295A90-A148-456D-99AF-70126253C0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51801"/>
            <a:ext cx="10691813" cy="3352706"/>
          </a:xfrm>
          <a:prstGeom prst="rect">
            <a:avLst/>
          </a:prstGeom>
        </p:spPr>
      </p:pic>
    </p:spTree>
    <p:extLst>
      <p:ext uri="{BB962C8B-B14F-4D97-AF65-F5344CB8AC3E}">
        <p14:creationId xmlns:p14="http://schemas.microsoft.com/office/powerpoint/2010/main" val="342783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lstStyle/>
          <a:p>
            <a:r>
              <a:rPr lang="ja-JP" altLang="en-US" dirty="0">
                <a:latin typeface="Meiryo" panose="020B0604030504040204" pitchFamily="34" charset="-128"/>
                <a:ea typeface="Meiryo" panose="020B0604030504040204" pitchFamily="34" charset="-128"/>
              </a:rPr>
              <a:t>（参考）</a:t>
            </a:r>
            <a:r>
              <a:rPr lang="en-US" altLang="ja-JP" dirty="0">
                <a:latin typeface="Meiryo" panose="020B0604030504040204" pitchFamily="34" charset="-128"/>
                <a:ea typeface="Meiryo" panose="020B0604030504040204" pitchFamily="34" charset="-128"/>
              </a:rPr>
              <a:t>2025</a:t>
            </a:r>
            <a:r>
              <a:rPr lang="ja-JP" altLang="en-US" dirty="0">
                <a:latin typeface="Meiryo" panose="020B0604030504040204" pitchFamily="34" charset="-128"/>
                <a:ea typeface="Meiryo" panose="020B0604030504040204" pitchFamily="34" charset="-128"/>
              </a:rPr>
              <a:t>年日本国際博覧会　基礎データ</a:t>
            </a: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p:txBody>
          <a:bodyPr/>
          <a:lstStyle/>
          <a:p>
            <a:fld id="{43917D35-CB2B-46E2-AAA2-A2005A228270}" type="slidenum">
              <a:rPr lang="ja-JP" altLang="en-US" smtClean="0"/>
              <a:pPr/>
              <a:t>2</a:t>
            </a:fld>
            <a:endParaRPr lang="ja-JP" altLang="en-US" dirty="0"/>
          </a:p>
        </p:txBody>
      </p:sp>
      <p:sp>
        <p:nvSpPr>
          <p:cNvPr id="11" name="テキスト ボックス 10">
            <a:extLst>
              <a:ext uri="{FF2B5EF4-FFF2-40B4-BE49-F238E27FC236}">
                <a16:creationId xmlns:a16="http://schemas.microsoft.com/office/drawing/2014/main" id="{3C48B57B-2DA9-48E1-99DD-E931EF008CDA}"/>
              </a:ext>
            </a:extLst>
          </p:cNvPr>
          <p:cNvSpPr txBox="1"/>
          <p:nvPr/>
        </p:nvSpPr>
        <p:spPr>
          <a:xfrm>
            <a:off x="1524916" y="1776844"/>
            <a:ext cx="3546231" cy="338554"/>
          </a:xfrm>
          <a:prstGeom prst="rect">
            <a:avLst/>
          </a:prstGeom>
          <a:noFill/>
        </p:spPr>
        <p:txBody>
          <a:bodyPr wrap="square" rtlCol="0">
            <a:spAutoFit/>
          </a:bodyPr>
          <a:lstStyle/>
          <a:p>
            <a:pPr algn="ctr"/>
            <a:r>
              <a:rPr kumimoji="1" lang="ja-JP" altLang="en-US" sz="1600" b="1" dirty="0">
                <a:latin typeface="Meiryo" panose="020B0604030504040204" pitchFamily="34" charset="-128"/>
                <a:ea typeface="Meiryo" panose="020B0604030504040204" pitchFamily="34" charset="-128"/>
              </a:rPr>
              <a:t>開催概要</a:t>
            </a:r>
          </a:p>
        </p:txBody>
      </p:sp>
      <p:sp>
        <p:nvSpPr>
          <p:cNvPr id="13" name="テキスト ボックス 12">
            <a:extLst>
              <a:ext uri="{FF2B5EF4-FFF2-40B4-BE49-F238E27FC236}">
                <a16:creationId xmlns:a16="http://schemas.microsoft.com/office/drawing/2014/main" id="{40AFCBBB-32E1-4828-AD38-C463D27D8631}"/>
              </a:ext>
            </a:extLst>
          </p:cNvPr>
          <p:cNvSpPr txBox="1"/>
          <p:nvPr/>
        </p:nvSpPr>
        <p:spPr>
          <a:xfrm>
            <a:off x="7064282" y="1776844"/>
            <a:ext cx="2900413" cy="338554"/>
          </a:xfrm>
          <a:prstGeom prst="rect">
            <a:avLst/>
          </a:prstGeom>
          <a:noFill/>
        </p:spPr>
        <p:txBody>
          <a:bodyPr wrap="square" rtlCol="0">
            <a:spAutoFit/>
          </a:bodyPr>
          <a:lstStyle>
            <a:defPPr>
              <a:defRPr lang="en-US"/>
            </a:defPPr>
            <a:lvl1pPr algn="ctr">
              <a:defRPr kumimoji="1" sz="1600" b="1"/>
            </a:lvl1pPr>
          </a:lstStyle>
          <a:p>
            <a:r>
              <a:rPr lang="ja-JP" altLang="en-US">
                <a:latin typeface="Meiryo" panose="020B0604030504040204" pitchFamily="34" charset="-128"/>
                <a:ea typeface="Meiryo" panose="020B0604030504040204" pitchFamily="34" charset="-128"/>
              </a:rPr>
              <a:t>夢洲（ゆめしま）</a:t>
            </a:r>
            <a:endParaRPr lang="ja-JP" altLang="en-US" dirty="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8BECC97C-07C2-4663-A90A-4FD50B983DED}"/>
              </a:ext>
            </a:extLst>
          </p:cNvPr>
          <p:cNvSpPr txBox="1"/>
          <p:nvPr/>
        </p:nvSpPr>
        <p:spPr>
          <a:xfrm>
            <a:off x="6654800" y="4887809"/>
            <a:ext cx="3719379" cy="1169551"/>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大阪市内の臨海部に位置する人工島であり、来場者は瀬戸内海の美しい景観に接することができる。世界とつながる海と空に囲まれた万博として、ロケーションを生かした企画や発信を行っていく。</a:t>
            </a:r>
          </a:p>
        </p:txBody>
      </p:sp>
      <p:cxnSp>
        <p:nvCxnSpPr>
          <p:cNvPr id="5" name="直線コネクタ 4">
            <a:extLst>
              <a:ext uri="{FF2B5EF4-FFF2-40B4-BE49-F238E27FC236}">
                <a16:creationId xmlns:a16="http://schemas.microsoft.com/office/drawing/2014/main" id="{7E7057A6-9C29-4A17-AB9C-CD99FADDCCB4}"/>
              </a:ext>
            </a:extLst>
          </p:cNvPr>
          <p:cNvCxnSpPr/>
          <p:nvPr/>
        </p:nvCxnSpPr>
        <p:spPr>
          <a:xfrm>
            <a:off x="454820" y="2115398"/>
            <a:ext cx="5686425" cy="0"/>
          </a:xfrm>
          <a:prstGeom prst="line">
            <a:avLst/>
          </a:prstGeom>
          <a:ln>
            <a:solidFill>
              <a:srgbClr val="0268B6"/>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2A9A0A5-42DB-4BE4-9B28-C17DA274DA69}"/>
              </a:ext>
            </a:extLst>
          </p:cNvPr>
          <p:cNvCxnSpPr>
            <a:cxnSpLocks/>
          </p:cNvCxnSpPr>
          <p:nvPr/>
        </p:nvCxnSpPr>
        <p:spPr>
          <a:xfrm>
            <a:off x="6654800" y="2115398"/>
            <a:ext cx="3592020" cy="0"/>
          </a:xfrm>
          <a:prstGeom prst="line">
            <a:avLst/>
          </a:prstGeom>
          <a:ln>
            <a:solidFill>
              <a:srgbClr val="0268B6"/>
            </a:solidFill>
          </a:ln>
        </p:spPr>
        <p:style>
          <a:lnRef idx="1">
            <a:schemeClr val="accent1"/>
          </a:lnRef>
          <a:fillRef idx="0">
            <a:schemeClr val="accent1"/>
          </a:fillRef>
          <a:effectRef idx="0">
            <a:schemeClr val="accent1"/>
          </a:effectRef>
          <a:fontRef idx="minor">
            <a:schemeClr val="tx1"/>
          </a:fontRef>
        </p:style>
      </p:cxnSp>
      <p:graphicFrame>
        <p:nvGraphicFramePr>
          <p:cNvPr id="3" name="表 6">
            <a:extLst>
              <a:ext uri="{FF2B5EF4-FFF2-40B4-BE49-F238E27FC236}">
                <a16:creationId xmlns:a16="http://schemas.microsoft.com/office/drawing/2014/main" id="{7CE01495-9639-EE40-9F48-96CF6B88DCD8}"/>
              </a:ext>
            </a:extLst>
          </p:cNvPr>
          <p:cNvGraphicFramePr>
            <a:graphicFrameLocks noGrp="1"/>
          </p:cNvGraphicFramePr>
          <p:nvPr>
            <p:extLst>
              <p:ext uri="{D42A27DB-BD31-4B8C-83A1-F6EECF244321}">
                <p14:modId xmlns:p14="http://schemas.microsoft.com/office/powerpoint/2010/main" val="693707294"/>
              </p:ext>
            </p:extLst>
          </p:nvPr>
        </p:nvGraphicFramePr>
        <p:xfrm>
          <a:off x="317634" y="2473902"/>
          <a:ext cx="6191153" cy="3583445"/>
        </p:xfrm>
        <a:graphic>
          <a:graphicData uri="http://schemas.openxmlformats.org/drawingml/2006/table">
            <a:tbl>
              <a:tblPr firstRow="1" bandRow="1">
                <a:tableStyleId>{5C22544A-7EE6-4342-B048-85BDC9FD1C3A}</a:tableStyleId>
              </a:tblPr>
              <a:tblGrid>
                <a:gridCol w="1544620">
                  <a:extLst>
                    <a:ext uri="{9D8B030D-6E8A-4147-A177-3AD203B41FA5}">
                      <a16:colId xmlns:a16="http://schemas.microsoft.com/office/drawing/2014/main" val="2797466183"/>
                    </a:ext>
                  </a:extLst>
                </a:gridCol>
                <a:gridCol w="4646533">
                  <a:extLst>
                    <a:ext uri="{9D8B030D-6E8A-4147-A177-3AD203B41FA5}">
                      <a16:colId xmlns:a16="http://schemas.microsoft.com/office/drawing/2014/main" val="790002906"/>
                    </a:ext>
                  </a:extLst>
                </a:gridCol>
              </a:tblGrid>
              <a:tr h="427437">
                <a:tc>
                  <a:txBody>
                    <a:bodyPr/>
                    <a:lstStyle/>
                    <a:p>
                      <a:pPr algn="r"/>
                      <a:r>
                        <a:rPr kumimoji="0" lang="ja-JP" altLang="ja-JP"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名</a:t>
                      </a:r>
                      <a:r>
                        <a:rPr kumimoji="0" lang="ja-JP" altLang="en-US"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　</a:t>
                      </a:r>
                      <a:r>
                        <a:rPr kumimoji="0" lang="ja-JP" altLang="ja-JP"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称</a:t>
                      </a:r>
                      <a:endParaRPr kumimoji="1" lang="ja-JP" altLang="en-US" sz="1400" b="0" dirty="0">
                        <a:solidFill>
                          <a:srgbClr val="0268B6"/>
                        </a:solidFill>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２０２５年日本国際博覧会（略称「大阪・関西万博」）</a:t>
                      </a:r>
                      <a:endPar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6896161"/>
                  </a:ext>
                </a:extLst>
              </a:tr>
              <a:tr h="427437">
                <a:tc>
                  <a:txBody>
                    <a:bodyPr/>
                    <a:lstStyle/>
                    <a:p>
                      <a:pPr algn="r"/>
                      <a:r>
                        <a:rPr kumimoji="0" lang="ja-JP" altLang="ja-JP"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テーマ</a:t>
                      </a:r>
                      <a:endParaRPr kumimoji="1" lang="ja-JP" altLang="en-US" sz="1400" b="0" dirty="0">
                        <a:solidFill>
                          <a:srgbClr val="0268B6"/>
                        </a:solidFill>
                        <a:latin typeface="Meiryo" panose="020B0604030504040204" pitchFamily="34" charset="-128"/>
                        <a:ea typeface="Meiryo" panose="020B0604030504040204" pitchFamily="34"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ja-JP" altLang="ja-JP"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いのち輝く未来社会のデザイン</a:t>
                      </a:r>
                      <a:endParaRPr kumimoji="1" lang="ja-JP" altLang="en-US" sz="1400">
                        <a:latin typeface="Meiryo" panose="020B0604030504040204" pitchFamily="34" charset="-128"/>
                        <a:ea typeface="Meiryo" panose="020B0604030504040204" pitchFamily="34"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9283393"/>
                  </a:ext>
                </a:extLst>
              </a:tr>
              <a:tr h="1018823">
                <a:tc>
                  <a:txBody>
                    <a:bodyPr/>
                    <a:lstStyle/>
                    <a:p>
                      <a:pPr algn="r"/>
                      <a:r>
                        <a:rPr kumimoji="0" lang="ja-JP" altLang="ja-JP"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サブテーマ</a:t>
                      </a:r>
                      <a:endParaRPr kumimoji="1" lang="ja-JP" altLang="en-US" sz="1400" b="0" dirty="0">
                        <a:solidFill>
                          <a:srgbClr val="0268B6"/>
                        </a:solidFill>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9525" defTabSz="914400" rtl="0" eaLnBrk="0" fontAlgn="base" latinLnBrk="0" hangingPunct="0">
                        <a:lnSpc>
                          <a:spcPct val="100000"/>
                        </a:lnSpc>
                        <a:spcBef>
                          <a:spcPts val="60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Saving Lives</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（いのちを救う）</a:t>
                      </a:r>
                      <a:endPar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endParaRPr>
                    </a:p>
                    <a:p>
                      <a:pPr marL="0" marR="0" lvl="0" indent="9525" defTabSz="914400" rtl="0" eaLnBrk="0" fontAlgn="base" latinLnBrk="0" hangingPunct="0">
                        <a:lnSpc>
                          <a:spcPct val="100000"/>
                        </a:lnSpc>
                        <a:spcBef>
                          <a:spcPts val="60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Empowering Lives</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（いのちに力を与える）</a:t>
                      </a:r>
                      <a:endPar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endParaRPr>
                    </a:p>
                    <a:p>
                      <a:pPr marL="0" marR="0" lvl="0" indent="9525" defTabSz="914400" rtl="0" eaLnBrk="0" fontAlgn="base" latinLnBrk="0" hangingPunct="0">
                        <a:lnSpc>
                          <a:spcPct val="100000"/>
                        </a:lnSpc>
                        <a:spcBef>
                          <a:spcPts val="60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Connecting Lives</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（いのちをつなぐ）</a:t>
                      </a:r>
                      <a:endPar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5507694"/>
                  </a:ext>
                </a:extLst>
              </a:tr>
              <a:tr h="427437">
                <a:tc>
                  <a:txBody>
                    <a:bodyPr/>
                    <a:lstStyle/>
                    <a:p>
                      <a:pPr algn="r"/>
                      <a:r>
                        <a:rPr kumimoji="0" lang="ja-JP" altLang="en-US"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コンセプト</a:t>
                      </a:r>
                      <a:endParaRPr kumimoji="1" lang="ja-JP" altLang="en-US" sz="1400" b="0" dirty="0">
                        <a:solidFill>
                          <a:srgbClr val="0268B6"/>
                        </a:solidFill>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People's Living Lab</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（未来社会の実験場）</a:t>
                      </a:r>
                      <a:endPar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3062411"/>
                  </a:ext>
                </a:extLst>
              </a:tr>
              <a:tr h="427437">
                <a:tc>
                  <a:txBody>
                    <a:bodyPr/>
                    <a:lstStyle/>
                    <a:p>
                      <a:pPr algn="r"/>
                      <a:r>
                        <a:rPr kumimoji="0" lang="ja-JP" altLang="en-US"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会　場</a:t>
                      </a:r>
                      <a:endParaRPr kumimoji="1" lang="ja-JP" altLang="en-US" sz="1400" b="0" dirty="0">
                        <a:solidFill>
                          <a:srgbClr val="0268B6"/>
                        </a:solidFill>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夢洲</a:t>
                      </a: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ゆめしま</a:t>
                      </a: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（大阪市臨海部）</a:t>
                      </a:r>
                      <a:endParaRPr kumimoji="0" lang="ja-JP" altLang="en-US"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2442004"/>
                  </a:ext>
                </a:extLst>
              </a:tr>
              <a:tr h="427437">
                <a:tc>
                  <a:txBody>
                    <a:bodyPr/>
                    <a:lstStyle/>
                    <a:p>
                      <a:pPr algn="r"/>
                      <a:r>
                        <a:rPr kumimoji="0" lang="ja-JP" altLang="en-US"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開催期間</a:t>
                      </a:r>
                      <a:endParaRPr kumimoji="1" lang="ja-JP" altLang="en-US" sz="1400" b="0" dirty="0">
                        <a:solidFill>
                          <a:srgbClr val="0268B6"/>
                        </a:solidFill>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2025</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年</a:t>
                      </a: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4</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月</a:t>
                      </a: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13</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日（日曜日）～</a:t>
                      </a: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10</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月</a:t>
                      </a: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13</a:t>
                      </a:r>
                      <a:r>
                        <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日（月曜日）</a:t>
                      </a:r>
                      <a:endParaRPr kumimoji="0" lang="ja-JP" altLang="en-US" sz="1400" b="0" i="0" u="none" strike="noStrike" cap="none" normalizeH="0" baseline="0">
                        <a:ln>
                          <a:noFill/>
                        </a:ln>
                        <a:solidFill>
                          <a:schemeClr val="tx1"/>
                        </a:solidFill>
                        <a:effectLst/>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666710"/>
                  </a:ext>
                </a:extLst>
              </a:tr>
              <a:tr h="427437">
                <a:tc>
                  <a:txBody>
                    <a:bodyPr/>
                    <a:lstStyle/>
                    <a:p>
                      <a:pPr algn="r"/>
                      <a:r>
                        <a:rPr kumimoji="0" lang="ja-JP" altLang="en-US"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来場者数</a:t>
                      </a:r>
                      <a:r>
                        <a:rPr kumimoji="0" lang="en-US" altLang="ja-JP"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 (</a:t>
                      </a:r>
                      <a:r>
                        <a:rPr kumimoji="0" lang="ja-JP" altLang="en-US"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想定</a:t>
                      </a:r>
                      <a:r>
                        <a:rPr kumimoji="0" lang="en-US" altLang="ja-JP" sz="1400" b="0" i="0" u="none" strike="noStrike" cap="none" normalizeH="0" baseline="0" dirty="0">
                          <a:ln>
                            <a:noFill/>
                          </a:ln>
                          <a:solidFill>
                            <a:srgbClr val="0268B6"/>
                          </a:solidFill>
                          <a:effectLst/>
                          <a:latin typeface="Meiryo" panose="020B0604030504040204" pitchFamily="34" charset="-128"/>
                          <a:ea typeface="Meiryo" panose="020B0604030504040204" pitchFamily="34" charset="-128"/>
                          <a:cs typeface="Times New Roman" panose="02020603050405020304" pitchFamily="18" charset="0"/>
                        </a:rPr>
                        <a:t>)</a:t>
                      </a:r>
                      <a:endParaRPr kumimoji="1" lang="ja-JP" altLang="en-US" sz="1400" b="0" dirty="0">
                        <a:solidFill>
                          <a:srgbClr val="0268B6"/>
                        </a:solidFill>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0" lang="ja-JP" altLang="en-US"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約</a:t>
                      </a:r>
                      <a:r>
                        <a:rPr kumimoji="0" lang="en-US" altLang="ja-JP"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2,820</a:t>
                      </a:r>
                      <a:r>
                        <a:rPr kumimoji="0" lang="ja-JP" altLang="en-US" sz="1400" b="0" i="0" u="none"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万人</a:t>
                      </a:r>
                      <a:endParaRPr kumimoji="1" lang="ja-JP" altLang="en-US" sz="1400" dirty="0">
                        <a:latin typeface="Meiryo" panose="020B0604030504040204" pitchFamily="34" charset="-128"/>
                        <a:ea typeface="Meiryo" panose="020B0604030504040204"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106971"/>
                  </a:ext>
                </a:extLst>
              </a:tr>
            </a:tbl>
          </a:graphicData>
        </a:graphic>
      </p:graphicFrame>
      <p:sp>
        <p:nvSpPr>
          <p:cNvPr id="8" name="フッター プレースホルダー 7">
            <a:extLst>
              <a:ext uri="{FF2B5EF4-FFF2-40B4-BE49-F238E27FC236}">
                <a16:creationId xmlns:a16="http://schemas.microsoft.com/office/drawing/2014/main" id="{79CB1F83-484C-7142-8671-A80775196BB9}"/>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15" name="タイトル 3">
            <a:extLst>
              <a:ext uri="{FF2B5EF4-FFF2-40B4-BE49-F238E27FC236}">
                <a16:creationId xmlns:a16="http://schemas.microsoft.com/office/drawing/2014/main" id="{A7B4C47E-9A8E-4656-88CB-1E44A857E371}"/>
              </a:ext>
            </a:extLst>
          </p:cNvPr>
          <p:cNvSpPr txBox="1">
            <a:spLocks/>
          </p:cNvSpPr>
          <p:nvPr/>
        </p:nvSpPr>
        <p:spPr>
          <a:xfrm>
            <a:off x="6588230" y="6963725"/>
            <a:ext cx="4203830" cy="432000"/>
          </a:xfrm>
          <a:prstGeom prst="rect">
            <a:avLst/>
          </a:prstGeom>
        </p:spPr>
        <p:txBody>
          <a:bodyPr vert="horz" lIns="216000" tIns="36000" rIns="216000" bIns="0" rtlCol="0" anchor="ctr">
            <a:normAutofit/>
          </a:bodyPr>
          <a:lst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メイリオ" panose="020B0604030504040204" pitchFamily="50" charset="-128"/>
                <a:ea typeface="メイリオ" panose="020B0604030504040204" pitchFamily="50" charset="-128"/>
                <a:cs typeface="+mj-cs"/>
              </a:defRPr>
            </a:lvl1pPr>
          </a:lstStyle>
          <a:p>
            <a:pPr algn="r"/>
            <a:r>
              <a:rPr lang="en-US" altLang="ja-JP" sz="1400" b="0" dirty="0">
                <a:latin typeface="Meiryo" panose="020B0604030504040204" pitchFamily="34" charset="-128"/>
                <a:ea typeface="Meiryo" panose="020B0604030504040204" pitchFamily="34" charset="-128"/>
              </a:rPr>
              <a:t>-2025</a:t>
            </a:r>
            <a:r>
              <a:rPr lang="ja-JP" altLang="en-US" sz="1400" b="0" dirty="0">
                <a:latin typeface="Meiryo" panose="020B0604030504040204" pitchFamily="34" charset="-128"/>
                <a:ea typeface="Meiryo" panose="020B0604030504040204" pitchFamily="34" charset="-128"/>
              </a:rPr>
              <a:t>年日本国際博覧会 基本計画より</a:t>
            </a:r>
            <a:r>
              <a:rPr lang="en-US" altLang="ja-JP" sz="1400" b="0" dirty="0">
                <a:latin typeface="Meiryo" panose="020B0604030504040204" pitchFamily="34" charset="-128"/>
                <a:ea typeface="Meiryo" panose="020B0604030504040204" pitchFamily="34" charset="-128"/>
              </a:rPr>
              <a:t>-</a:t>
            </a:r>
          </a:p>
        </p:txBody>
      </p:sp>
      <p:pic>
        <p:nvPicPr>
          <p:cNvPr id="7" name="図 6">
            <a:extLst>
              <a:ext uri="{FF2B5EF4-FFF2-40B4-BE49-F238E27FC236}">
                <a16:creationId xmlns:a16="http://schemas.microsoft.com/office/drawing/2014/main" id="{6F4946BB-5FA2-4115-8217-4A4B85AAF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4800" y="2452106"/>
            <a:ext cx="3672840" cy="2247900"/>
          </a:xfrm>
          <a:prstGeom prst="rect">
            <a:avLst/>
          </a:prstGeom>
        </p:spPr>
      </p:pic>
    </p:spTree>
    <p:extLst>
      <p:ext uri="{BB962C8B-B14F-4D97-AF65-F5344CB8AC3E}">
        <p14:creationId xmlns:p14="http://schemas.microsoft.com/office/powerpoint/2010/main" val="356796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6E7F394-E98A-4C2E-A589-6BB2FD7DA147}"/>
              </a:ext>
            </a:extLst>
          </p:cNvPr>
          <p:cNvPicPr>
            <a:picLocks noChangeAspect="1"/>
          </p:cNvPicPr>
          <p:nvPr/>
        </p:nvPicPr>
        <p:blipFill>
          <a:blip r:embed="rId2"/>
          <a:stretch>
            <a:fillRect/>
          </a:stretch>
        </p:blipFill>
        <p:spPr>
          <a:xfrm>
            <a:off x="6641700" y="4260577"/>
            <a:ext cx="3779520" cy="2125980"/>
          </a:xfrm>
          <a:prstGeom prst="rect">
            <a:avLst/>
          </a:prstGeom>
        </p:spPr>
      </p:pic>
      <p:pic>
        <p:nvPicPr>
          <p:cNvPr id="9" name="図 8">
            <a:extLst>
              <a:ext uri="{FF2B5EF4-FFF2-40B4-BE49-F238E27FC236}">
                <a16:creationId xmlns:a16="http://schemas.microsoft.com/office/drawing/2014/main" id="{400D76D3-1DB8-498E-84EF-4F293CB0B41C}"/>
              </a:ext>
            </a:extLst>
          </p:cNvPr>
          <p:cNvPicPr>
            <a:picLocks noChangeAspect="1"/>
          </p:cNvPicPr>
          <p:nvPr/>
        </p:nvPicPr>
        <p:blipFill>
          <a:blip r:embed="rId3"/>
          <a:stretch>
            <a:fillRect/>
          </a:stretch>
        </p:blipFill>
        <p:spPr>
          <a:xfrm>
            <a:off x="6630092" y="1630401"/>
            <a:ext cx="3779520" cy="2514600"/>
          </a:xfrm>
          <a:prstGeom prst="rect">
            <a:avLst/>
          </a:prstGeom>
        </p:spPr>
      </p:pic>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lstStyle/>
          <a:p>
            <a:r>
              <a:rPr lang="ja-JP" altLang="en-US" dirty="0">
                <a:latin typeface="Meiryo" panose="020B0604030504040204" pitchFamily="34" charset="-128"/>
                <a:ea typeface="Meiryo" panose="020B0604030504040204" pitchFamily="34" charset="-128"/>
              </a:rPr>
              <a:t>（参考）</a:t>
            </a:r>
            <a:r>
              <a:rPr lang="en-US" altLang="ja-JP" dirty="0">
                <a:latin typeface="Meiryo" panose="020B0604030504040204" pitchFamily="34" charset="-128"/>
                <a:ea typeface="Meiryo" panose="020B0604030504040204" pitchFamily="34" charset="-128"/>
              </a:rPr>
              <a:t>2025</a:t>
            </a:r>
            <a:r>
              <a:rPr lang="ja-JP" altLang="en-US" dirty="0">
                <a:latin typeface="Meiryo" panose="020B0604030504040204" pitchFamily="34" charset="-128"/>
                <a:ea typeface="Meiryo" panose="020B0604030504040204" pitchFamily="34" charset="-128"/>
              </a:rPr>
              <a:t>年日本国際博覧会　基礎データ</a:t>
            </a: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p:txBody>
          <a:bodyPr/>
          <a:lstStyle/>
          <a:p>
            <a:fld id="{43917D35-CB2B-46E2-AAA2-A2005A228270}" type="slidenum">
              <a:rPr lang="ja-JP" altLang="en-US" smtClean="0"/>
              <a:pPr/>
              <a:t>3</a:t>
            </a:fld>
            <a:endParaRPr lang="ja-JP" altLang="en-US" dirty="0"/>
          </a:p>
        </p:txBody>
      </p:sp>
      <p:sp>
        <p:nvSpPr>
          <p:cNvPr id="3" name="フッター プレースホルダー 2">
            <a:extLst>
              <a:ext uri="{FF2B5EF4-FFF2-40B4-BE49-F238E27FC236}">
                <a16:creationId xmlns:a16="http://schemas.microsoft.com/office/drawing/2014/main" id="{3B3F7BD2-AEBF-D244-AA1A-9B15CA62B32B}"/>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15" name="サブタイトル 2">
            <a:extLst>
              <a:ext uri="{FF2B5EF4-FFF2-40B4-BE49-F238E27FC236}">
                <a16:creationId xmlns:a16="http://schemas.microsoft.com/office/drawing/2014/main" id="{371E903B-A45C-B44C-B906-6DE5A1F845FF}"/>
              </a:ext>
            </a:extLst>
          </p:cNvPr>
          <p:cNvSpPr txBox="1">
            <a:spLocks/>
          </p:cNvSpPr>
          <p:nvPr/>
        </p:nvSpPr>
        <p:spPr>
          <a:xfrm>
            <a:off x="4746844" y="5858074"/>
            <a:ext cx="1765365" cy="159855"/>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en-US" altLang="ja-JP" sz="700" b="1" dirty="0">
                <a:solidFill>
                  <a:schemeClr val="bg1">
                    <a:lumMod val="50000"/>
                  </a:schemeClr>
                </a:solidFill>
                <a:latin typeface="Meiryo" panose="020B0604030504040204" pitchFamily="34" charset="-128"/>
                <a:ea typeface="Meiryo" panose="020B0604030504040204" pitchFamily="34" charset="-128"/>
              </a:rPr>
              <a:t>©2025</a:t>
            </a:r>
            <a:r>
              <a:rPr lang="ja-JP" altLang="en-US" sz="700" b="1" dirty="0">
                <a:solidFill>
                  <a:schemeClr val="bg1">
                    <a:lumMod val="50000"/>
                  </a:schemeClr>
                </a:solidFill>
                <a:latin typeface="Meiryo" panose="020B0604030504040204" pitchFamily="34" charset="-128"/>
                <a:ea typeface="Meiryo" panose="020B0604030504040204" pitchFamily="34" charset="-128"/>
              </a:rPr>
              <a:t>年日本国際博覧会協会</a:t>
            </a:r>
            <a:endParaRPr lang="ja-JP" altLang="en-US" sz="700" dirty="0">
              <a:solidFill>
                <a:schemeClr val="bg1">
                  <a:lumMod val="50000"/>
                </a:schemeClr>
              </a:solidFill>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AE792E75-DC23-473F-9437-6F7B28D6D8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201" y="1630401"/>
            <a:ext cx="6217920" cy="4137660"/>
          </a:xfrm>
          <a:prstGeom prst="rect">
            <a:avLst/>
          </a:prstGeom>
        </p:spPr>
      </p:pic>
    </p:spTree>
    <p:extLst>
      <p:ext uri="{BB962C8B-B14F-4D97-AF65-F5344CB8AC3E}">
        <p14:creationId xmlns:p14="http://schemas.microsoft.com/office/powerpoint/2010/main" val="154348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lstStyle/>
          <a:p>
            <a:r>
              <a:rPr lang="ja-JP" altLang="en-US" dirty="0">
                <a:latin typeface="Meiryo" panose="020B0604030504040204" pitchFamily="34" charset="-128"/>
                <a:ea typeface="Meiryo" panose="020B0604030504040204" pitchFamily="34" charset="-128"/>
              </a:rPr>
              <a:t>（参考）</a:t>
            </a:r>
            <a:r>
              <a:rPr lang="en-US" altLang="ja-JP" dirty="0">
                <a:latin typeface="Meiryo" panose="020B0604030504040204" pitchFamily="34" charset="-128"/>
                <a:ea typeface="Meiryo" panose="020B0604030504040204" pitchFamily="34" charset="-128"/>
              </a:rPr>
              <a:t>2025</a:t>
            </a:r>
            <a:r>
              <a:rPr lang="ja-JP" altLang="en-US" dirty="0">
                <a:latin typeface="Meiryo" panose="020B0604030504040204" pitchFamily="34" charset="-128"/>
                <a:ea typeface="Meiryo" panose="020B0604030504040204" pitchFamily="34" charset="-128"/>
              </a:rPr>
              <a:t>年日本国際博覧会　基礎データ</a:t>
            </a: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p:txBody>
          <a:bodyPr/>
          <a:lstStyle/>
          <a:p>
            <a:fld id="{43917D35-CB2B-46E2-AAA2-A2005A228270}" type="slidenum">
              <a:rPr lang="ja-JP" altLang="en-US" smtClean="0"/>
              <a:pPr/>
              <a:t>4</a:t>
            </a:fld>
            <a:endParaRPr lang="ja-JP" altLang="en-US" dirty="0"/>
          </a:p>
        </p:txBody>
      </p:sp>
      <p:sp>
        <p:nvSpPr>
          <p:cNvPr id="46" name="正方形/長方形 45">
            <a:extLst>
              <a:ext uri="{FF2B5EF4-FFF2-40B4-BE49-F238E27FC236}">
                <a16:creationId xmlns:a16="http://schemas.microsoft.com/office/drawing/2014/main" id="{F35A62EB-A8B3-4839-A3F6-6253BB87D969}"/>
              </a:ext>
            </a:extLst>
          </p:cNvPr>
          <p:cNvSpPr>
            <a:spLocks noChangeAspect="1"/>
          </p:cNvSpPr>
          <p:nvPr/>
        </p:nvSpPr>
        <p:spPr>
          <a:xfrm rot="16200000">
            <a:off x="11785565" y="143850"/>
            <a:ext cx="360000" cy="360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E661700-8E96-480B-9397-3C69961C494E}"/>
              </a:ext>
            </a:extLst>
          </p:cNvPr>
          <p:cNvGrpSpPr/>
          <p:nvPr/>
        </p:nvGrpSpPr>
        <p:grpSpPr>
          <a:xfrm>
            <a:off x="365760" y="885524"/>
            <a:ext cx="10116152" cy="6160169"/>
            <a:chOff x="1050930" y="2437277"/>
            <a:chExt cx="8515046" cy="4020367"/>
          </a:xfrm>
        </p:grpSpPr>
        <p:sp>
          <p:nvSpPr>
            <p:cNvPr id="11" name="角丸四角形 11">
              <a:extLst>
                <a:ext uri="{FF2B5EF4-FFF2-40B4-BE49-F238E27FC236}">
                  <a16:creationId xmlns:a16="http://schemas.microsoft.com/office/drawing/2014/main" id="{71D2134A-0698-4561-A732-9D316B1C779E}"/>
                </a:ext>
              </a:extLst>
            </p:cNvPr>
            <p:cNvSpPr/>
            <p:nvPr/>
          </p:nvSpPr>
          <p:spPr>
            <a:xfrm>
              <a:off x="1050930" y="4239461"/>
              <a:ext cx="3576389" cy="2218183"/>
            </a:xfrm>
            <a:prstGeom prst="rect">
              <a:avLst/>
            </a:prstGeom>
            <a:solidFill>
              <a:srgbClr val="D3D3D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kumimoji="1" lang="ja-JP" altLang="en-US" sz="1600" b="1" dirty="0">
                  <a:solidFill>
                    <a:schemeClr val="tx1"/>
                  </a:solidFill>
                  <a:latin typeface="Meiryo" panose="020B0604030504040204" pitchFamily="34" charset="-128"/>
                  <a:ea typeface="Meiryo" panose="020B0604030504040204" pitchFamily="34" charset="-128"/>
                </a:rPr>
                <a:t>目的</a:t>
              </a:r>
            </a:p>
          </p:txBody>
        </p:sp>
        <p:sp>
          <p:nvSpPr>
            <p:cNvPr id="12" name="角丸四角形 34">
              <a:extLst>
                <a:ext uri="{FF2B5EF4-FFF2-40B4-BE49-F238E27FC236}">
                  <a16:creationId xmlns:a16="http://schemas.microsoft.com/office/drawing/2014/main" id="{FD37F5BE-DBDA-4B92-B796-13322BF98CDB}"/>
                </a:ext>
              </a:extLst>
            </p:cNvPr>
            <p:cNvSpPr/>
            <p:nvPr/>
          </p:nvSpPr>
          <p:spPr>
            <a:xfrm>
              <a:off x="1050930" y="2439467"/>
              <a:ext cx="3576389" cy="1649672"/>
            </a:xfrm>
            <a:prstGeom prst="rect">
              <a:avLst/>
            </a:prstGeom>
            <a:solidFill>
              <a:srgbClr val="D3D3D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kumimoji="1" lang="ja-JP" altLang="en-US" sz="1600" b="1" dirty="0">
                  <a:solidFill>
                    <a:schemeClr val="tx1"/>
                  </a:solidFill>
                  <a:latin typeface="Meiryo" panose="020B0604030504040204" pitchFamily="34" charset="-128"/>
                  <a:ea typeface="Meiryo" panose="020B0604030504040204" pitchFamily="34" charset="-128"/>
                </a:rPr>
                <a:t>意義</a:t>
              </a:r>
            </a:p>
          </p:txBody>
        </p:sp>
        <p:sp>
          <p:nvSpPr>
            <p:cNvPr id="13" name="正方形/長方形 12">
              <a:extLst>
                <a:ext uri="{FF2B5EF4-FFF2-40B4-BE49-F238E27FC236}">
                  <a16:creationId xmlns:a16="http://schemas.microsoft.com/office/drawing/2014/main" id="{73EDD03F-6D0B-4FBD-BCE6-AD85EF7893F2}"/>
                </a:ext>
              </a:extLst>
            </p:cNvPr>
            <p:cNvSpPr/>
            <p:nvPr/>
          </p:nvSpPr>
          <p:spPr>
            <a:xfrm>
              <a:off x="1175483" y="4587514"/>
              <a:ext cx="3323888" cy="170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noAutofit/>
            </a:bodyPr>
            <a:lstStyle/>
            <a:p>
              <a:pPr>
                <a:lnSpc>
                  <a:spcPct val="120000"/>
                </a:lnSpc>
                <a:tabLst>
                  <a:tab pos="1024330" algn="l"/>
                </a:tabLst>
              </a:pPr>
              <a:r>
                <a:rPr 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a:t>
              </a:r>
              <a:r>
                <a:rPr lang="ja-JP" alt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テーマ</a:t>
              </a:r>
              <a:r>
                <a:rPr 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a:t>
              </a:r>
              <a:r>
                <a:rPr lang="ja-JP" alt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 </a:t>
              </a:r>
              <a:endPar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endParaRPr>
            </a:p>
            <a:p>
              <a:pPr marL="142875" indent="-142875">
                <a:lnSpc>
                  <a:spcPct val="120000"/>
                </a:lnSpc>
                <a:spcAft>
                  <a:spcPts val="831"/>
                </a:spcAft>
                <a:buFont typeface="Arial" panose="020B0604020202020204" pitchFamily="34" charset="0"/>
                <a:buChar char="•"/>
                <a:tabLst>
                  <a:tab pos="1023938" algn="l"/>
                </a:tabLst>
              </a:pPr>
              <a:r>
                <a:rPr lang="ja-JP" alt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いのち輝く未来社会のデザイン</a:t>
              </a:r>
              <a:endPar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endParaRPr>
            </a:p>
            <a:p>
              <a:pPr>
                <a:lnSpc>
                  <a:spcPts val="0"/>
                </a:lnSpc>
                <a:spcAft>
                  <a:spcPts val="831"/>
                </a:spcAft>
                <a:tabLst>
                  <a:tab pos="1024330" algn="l"/>
                </a:tabLst>
              </a:pPr>
              <a:r>
                <a:rPr lang="ja-JP" alt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a:t>
              </a:r>
              <a:r>
                <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Designing Future Society for Our Lives</a:t>
              </a:r>
              <a:r>
                <a:rPr lang="ja-JP" alt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a:t>
              </a:r>
              <a:endPar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endParaRPr>
            </a:p>
            <a:p>
              <a:pPr>
                <a:lnSpc>
                  <a:spcPct val="120000"/>
                </a:lnSpc>
                <a:tabLst>
                  <a:tab pos="1024330" algn="l"/>
                </a:tabLst>
              </a:pPr>
              <a:r>
                <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a:t>
              </a:r>
              <a:r>
                <a:rPr lang="ja-JP"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サブテーマ</a:t>
              </a:r>
              <a:r>
                <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a:t>
              </a:r>
            </a:p>
            <a:p>
              <a:pPr marL="142875" indent="-142875">
                <a:lnSpc>
                  <a:spcPct val="120000"/>
                </a:lnSpc>
                <a:buFont typeface="Arial" panose="020B0604020202020204" pitchFamily="34" charset="0"/>
                <a:buChar char="•"/>
              </a:pPr>
              <a:r>
                <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Saving Lives </a:t>
              </a:r>
              <a:r>
                <a:rPr lang="ja-JP"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（いのちを救う）</a:t>
              </a:r>
            </a:p>
            <a:p>
              <a:pPr marL="142875" indent="-142875">
                <a:lnSpc>
                  <a:spcPct val="120000"/>
                </a:lnSpc>
                <a:buFont typeface="Arial" panose="020B0604020202020204" pitchFamily="34" charset="0"/>
                <a:buChar char="•"/>
              </a:pPr>
              <a:r>
                <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Empowering Lives </a:t>
              </a:r>
              <a:r>
                <a:rPr lang="ja-JP"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（いのちに力を与える）</a:t>
              </a:r>
            </a:p>
            <a:p>
              <a:pPr marL="142875" indent="-142875">
                <a:lnSpc>
                  <a:spcPct val="120000"/>
                </a:lnSpc>
                <a:buFont typeface="Arial" panose="020B0604020202020204" pitchFamily="34" charset="0"/>
                <a:buChar char="•"/>
              </a:pPr>
              <a:r>
                <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Connecting Lives </a:t>
              </a:r>
              <a:r>
                <a:rPr lang="ja-JP"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（いのちをつなぐ）</a:t>
              </a:r>
            </a:p>
          </p:txBody>
        </p:sp>
        <p:sp>
          <p:nvSpPr>
            <p:cNvPr id="14" name="正方形/長方形 13">
              <a:extLst>
                <a:ext uri="{FF2B5EF4-FFF2-40B4-BE49-F238E27FC236}">
                  <a16:creationId xmlns:a16="http://schemas.microsoft.com/office/drawing/2014/main" id="{3BB8B830-4D08-4AA9-8243-0596C3D01B10}"/>
                </a:ext>
              </a:extLst>
            </p:cNvPr>
            <p:cNvSpPr/>
            <p:nvPr/>
          </p:nvSpPr>
          <p:spPr>
            <a:xfrm>
              <a:off x="1167102" y="2774131"/>
              <a:ext cx="3310719" cy="113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16615" rIns="66462" bIns="0" rtlCol="0" anchor="ctr">
              <a:noAutofit/>
            </a:bodyPr>
            <a:lstStyle/>
            <a:p>
              <a:pPr marL="158265" indent="-158265">
                <a:lnSpc>
                  <a:spcPct val="120000"/>
                </a:lnSpc>
                <a:buFont typeface="Arial" panose="020B0604020202020204" pitchFamily="34" charset="0"/>
                <a:buChar char="•"/>
              </a:pPr>
              <a:r>
                <a:rPr lang="ja-JP" alt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いのち輝く未来社会へ</a:t>
              </a:r>
              <a:endPar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endParaRPr>
            </a:p>
            <a:p>
              <a:pPr marL="158265" indent="-158265">
                <a:lnSpc>
                  <a:spcPct val="120000"/>
                </a:lnSpc>
                <a:buFont typeface="Arial" panose="020B0604020202020204" pitchFamily="34" charset="0"/>
                <a:buChar char="•"/>
              </a:pPr>
              <a:r>
                <a:rPr lang="fr-FR"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SDGs</a:t>
              </a:r>
              <a:r>
                <a:rPr lang="ja-JP" altLang="en-US"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達成・</a:t>
              </a:r>
              <a:r>
                <a:rPr lang="fr-FR"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SDGs+beyond</a:t>
              </a:r>
              <a:r>
                <a:rPr lang="ja-JP" altLang="ja-JP" sz="1200" dirty="0" err="1">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への</a:t>
              </a:r>
              <a:r>
                <a:rPr lang="ja-JP"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飛躍の機会</a:t>
              </a:r>
            </a:p>
            <a:p>
              <a:pPr marL="158265" indent="-158265">
                <a:lnSpc>
                  <a:spcPct val="120000"/>
                </a:lnSpc>
                <a:buFont typeface="Arial" panose="020B0604020202020204" pitchFamily="34" charset="0"/>
                <a:buChar char="•"/>
              </a:pPr>
              <a:r>
                <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Society5.0</a:t>
              </a:r>
              <a:r>
                <a:rPr lang="ja-JP"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実現に向けた実証の機会</a:t>
              </a:r>
              <a:endParaRPr lang="en-US"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endParaRPr>
            </a:p>
            <a:p>
              <a:pPr marL="158265" indent="-158265">
                <a:lnSpc>
                  <a:spcPct val="120000"/>
                </a:lnSpc>
                <a:buFont typeface="Arial" panose="020B0604020202020204" pitchFamily="34" charset="0"/>
                <a:buChar char="•"/>
              </a:pPr>
              <a:r>
                <a:rPr lang="ja-JP" altLang="ja-JP" sz="1200" dirty="0">
                  <a:solidFill>
                    <a:schemeClr val="tx1"/>
                  </a:solidFill>
                  <a:latin typeface="Meiryo" panose="020B0604030504040204" pitchFamily="34" charset="-128"/>
                  <a:ea typeface="Meiryo" panose="020B0604030504040204" pitchFamily="34" charset="-128"/>
                  <a:cs typeface="ＭＳ Ｐゴシック" panose="020B0600070205080204" pitchFamily="34" charset="-128"/>
                </a:rPr>
                <a:t>日本の飛躍の契機に</a:t>
              </a:r>
            </a:p>
          </p:txBody>
        </p:sp>
        <p:grpSp>
          <p:nvGrpSpPr>
            <p:cNvPr id="3" name="グループ化 2">
              <a:extLst>
                <a:ext uri="{FF2B5EF4-FFF2-40B4-BE49-F238E27FC236}">
                  <a16:creationId xmlns:a16="http://schemas.microsoft.com/office/drawing/2014/main" id="{763A4FCD-EE6C-4836-BA1F-7CCEDECF2616}"/>
                </a:ext>
              </a:extLst>
            </p:cNvPr>
            <p:cNvGrpSpPr/>
            <p:nvPr/>
          </p:nvGrpSpPr>
          <p:grpSpPr>
            <a:xfrm>
              <a:off x="4794363" y="2437277"/>
              <a:ext cx="4771613" cy="4003362"/>
              <a:chOff x="4794363" y="2437277"/>
              <a:chExt cx="4771613" cy="4003362"/>
            </a:xfrm>
          </p:grpSpPr>
          <p:sp>
            <p:nvSpPr>
              <p:cNvPr id="15" name="角丸四角形 21">
                <a:extLst>
                  <a:ext uri="{FF2B5EF4-FFF2-40B4-BE49-F238E27FC236}">
                    <a16:creationId xmlns:a16="http://schemas.microsoft.com/office/drawing/2014/main" id="{925AB6B9-FE16-41B1-AB60-DF9BCDF6F1C2}"/>
                  </a:ext>
                </a:extLst>
              </p:cNvPr>
              <p:cNvSpPr/>
              <p:nvPr/>
            </p:nvSpPr>
            <p:spPr>
              <a:xfrm>
                <a:off x="4794363" y="2437277"/>
                <a:ext cx="4771613" cy="4003362"/>
              </a:xfrm>
              <a:prstGeom prst="rect">
                <a:avLst/>
              </a:prstGeom>
              <a:solidFill>
                <a:srgbClr val="D3D3D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kumimoji="1" lang="ja-JP" altLang="en-US" sz="1600" b="1" dirty="0">
                    <a:solidFill>
                      <a:schemeClr val="tx1"/>
                    </a:solidFill>
                    <a:latin typeface="Meiryo" panose="020B0604030504040204" pitchFamily="34" charset="-128"/>
                    <a:ea typeface="Meiryo" panose="020B0604030504040204" pitchFamily="34" charset="-128"/>
                  </a:rPr>
                  <a:t>手段（何をやるのか）</a:t>
                </a:r>
              </a:p>
            </p:txBody>
          </p:sp>
          <p:sp>
            <p:nvSpPr>
              <p:cNvPr id="17" name="正方形/長方形 16">
                <a:extLst>
                  <a:ext uri="{FF2B5EF4-FFF2-40B4-BE49-F238E27FC236}">
                    <a16:creationId xmlns:a16="http://schemas.microsoft.com/office/drawing/2014/main" id="{21161FF2-9414-4961-B60A-3CE6073EE91E}"/>
                  </a:ext>
                </a:extLst>
              </p:cNvPr>
              <p:cNvSpPr/>
              <p:nvPr/>
            </p:nvSpPr>
            <p:spPr>
              <a:xfrm>
                <a:off x="4969807" y="2774130"/>
                <a:ext cx="4436413" cy="433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rIns="3323" rtlCol="0" anchor="ctr">
                <a:noAutofit/>
              </a:bodyPr>
              <a:lstStyle/>
              <a:p>
                <a:pPr algn="ctr">
                  <a:lnSpc>
                    <a:spcPct val="120000"/>
                  </a:lnSpc>
                </a:pPr>
                <a:r>
                  <a:rPr lang="en-US" sz="1200" b="1" dirty="0">
                    <a:solidFill>
                      <a:schemeClr val="bg2">
                        <a:lumMod val="25000"/>
                      </a:schemeClr>
                    </a:solidFill>
                    <a:latin typeface="Meiryo" panose="020B0604030504040204" pitchFamily="34" charset="-128"/>
                    <a:ea typeface="Meiryo" panose="020B0604030504040204" pitchFamily="34" charset="-128"/>
                    <a:cs typeface="ＭＳ Ｐゴシック" panose="020B0600070205080204" pitchFamily="34" charset="-128"/>
                  </a:rPr>
                  <a:t>[</a:t>
                </a:r>
                <a:r>
                  <a:rPr lang="ja-JP" altLang="en-US" sz="1200" b="1">
                    <a:solidFill>
                      <a:schemeClr val="bg2">
                        <a:lumMod val="25000"/>
                      </a:schemeClr>
                    </a:solidFill>
                    <a:latin typeface="Meiryo" panose="020B0604030504040204" pitchFamily="34" charset="-128"/>
                    <a:ea typeface="Meiryo" panose="020B0604030504040204" pitchFamily="34" charset="-128"/>
                    <a:cs typeface="ＭＳ Ｐゴシック" panose="020B0600070205080204" pitchFamily="34" charset="-128"/>
                  </a:rPr>
                  <a:t>事業</a:t>
                </a:r>
                <a:r>
                  <a:rPr lang="ja-JP" altLang="en-US" sz="1200" b="1" dirty="0">
                    <a:solidFill>
                      <a:schemeClr val="bg2">
                        <a:lumMod val="25000"/>
                      </a:schemeClr>
                    </a:solidFill>
                    <a:latin typeface="Meiryo" panose="020B0604030504040204" pitchFamily="34" charset="-128"/>
                    <a:ea typeface="Meiryo" panose="020B0604030504040204" pitchFamily="34" charset="-128"/>
                    <a:cs typeface="ＭＳ Ｐゴシック" panose="020B0600070205080204" pitchFamily="34" charset="-128"/>
                  </a:rPr>
                  <a:t>コンセプト</a:t>
                </a:r>
                <a:r>
                  <a:rPr lang="en-US" sz="1200" b="1" dirty="0">
                    <a:solidFill>
                      <a:schemeClr val="bg2">
                        <a:lumMod val="25000"/>
                      </a:schemeClr>
                    </a:solidFill>
                    <a:latin typeface="Meiryo" panose="020B0604030504040204" pitchFamily="34" charset="-128"/>
                    <a:ea typeface="Meiryo" panose="020B0604030504040204" pitchFamily="34" charset="-128"/>
                    <a:cs typeface="ＭＳ Ｐゴシック" panose="020B0600070205080204" pitchFamily="34" charset="-128"/>
                  </a:rPr>
                  <a:t>]  People‘s Living Lab</a:t>
                </a:r>
                <a:r>
                  <a:rPr lang="ja-JP" altLang="en-US" sz="1200" b="1">
                    <a:solidFill>
                      <a:schemeClr val="bg2">
                        <a:lumMod val="25000"/>
                      </a:schemeClr>
                    </a:solidFill>
                    <a:latin typeface="Meiryo" panose="020B0604030504040204" pitchFamily="34" charset="-128"/>
                    <a:ea typeface="Meiryo" panose="020B0604030504040204" pitchFamily="34" charset="-128"/>
                    <a:cs typeface="ＭＳ Ｐゴシック" panose="020B0600070205080204" pitchFamily="34" charset="-128"/>
                  </a:rPr>
                  <a:t>（</a:t>
                </a:r>
                <a:r>
                  <a:rPr lang="ja-JP" altLang="en-US" sz="1200" b="1" dirty="0">
                    <a:solidFill>
                      <a:schemeClr val="bg2">
                        <a:lumMod val="25000"/>
                      </a:schemeClr>
                    </a:solidFill>
                    <a:latin typeface="Meiryo" panose="020B0604030504040204" pitchFamily="34" charset="-128"/>
                    <a:ea typeface="Meiryo" panose="020B0604030504040204" pitchFamily="34" charset="-128"/>
                    <a:cs typeface="ＭＳ Ｐゴシック" panose="020B0600070205080204" pitchFamily="34" charset="-128"/>
                  </a:rPr>
                  <a:t>未来社会の実験場）</a:t>
                </a:r>
              </a:p>
            </p:txBody>
          </p:sp>
          <p:sp>
            <p:nvSpPr>
              <p:cNvPr id="18" name="正方形/長方形 17">
                <a:extLst>
                  <a:ext uri="{FF2B5EF4-FFF2-40B4-BE49-F238E27FC236}">
                    <a16:creationId xmlns:a16="http://schemas.microsoft.com/office/drawing/2014/main" id="{A31F2785-63EF-4C87-976F-F6E8F20CF30C}"/>
                  </a:ext>
                </a:extLst>
              </p:cNvPr>
              <p:cNvSpPr/>
              <p:nvPr/>
            </p:nvSpPr>
            <p:spPr>
              <a:xfrm>
                <a:off x="7970993" y="3287441"/>
                <a:ext cx="1435228" cy="3062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33231" rIns="3323" bIns="43200" rtlCol="0" anchor="t" anchorCtr="0">
                <a:noAutofit/>
              </a:bodyPr>
              <a:lstStyle/>
              <a:p>
                <a:pPr algn="ctr">
                  <a:lnSpc>
                    <a:spcPct val="120000"/>
                  </a:lnSpc>
                </a:pPr>
                <a:r>
                  <a:rPr lang="ja-JP" altLang="ja-JP" sz="1100" b="1" dirty="0">
                    <a:solidFill>
                      <a:schemeClr val="bg2">
                        <a:lumMod val="25000"/>
                      </a:schemeClr>
                    </a:solidFill>
                    <a:latin typeface="Meiryo" panose="020B0604030504040204" pitchFamily="34" charset="-128"/>
                    <a:ea typeface="Meiryo" panose="020B0604030504040204" pitchFamily="34" charset="-128"/>
                  </a:rPr>
                  <a:t>未来社会ショーケース</a:t>
                </a:r>
              </a:p>
            </p:txBody>
          </p:sp>
          <p:sp>
            <p:nvSpPr>
              <p:cNvPr id="19" name="正方形/長方形 18">
                <a:extLst>
                  <a:ext uri="{FF2B5EF4-FFF2-40B4-BE49-F238E27FC236}">
                    <a16:creationId xmlns:a16="http://schemas.microsoft.com/office/drawing/2014/main" id="{46779453-26B8-4933-828D-C818C3389603}"/>
                  </a:ext>
                </a:extLst>
              </p:cNvPr>
              <p:cNvSpPr/>
              <p:nvPr/>
            </p:nvSpPr>
            <p:spPr>
              <a:xfrm>
                <a:off x="6473823" y="3287441"/>
                <a:ext cx="1435228" cy="3062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9908" tIns="33231" rIns="3323" bIns="43200" rtlCol="0" anchor="t" anchorCtr="0">
                <a:noAutofit/>
              </a:bodyPr>
              <a:lstStyle/>
              <a:p>
                <a:pPr algn="ctr">
                  <a:lnSpc>
                    <a:spcPct val="120000"/>
                  </a:lnSpc>
                </a:pPr>
                <a:r>
                  <a:rPr lang="ja-JP" altLang="ja-JP" sz="1100" b="1" dirty="0">
                    <a:solidFill>
                      <a:schemeClr val="bg2">
                        <a:lumMod val="25000"/>
                      </a:schemeClr>
                    </a:solidFill>
                    <a:latin typeface="Meiryo" panose="020B0604030504040204" pitchFamily="34" charset="-128"/>
                    <a:ea typeface="Meiryo" panose="020B0604030504040204" pitchFamily="34" charset="-128"/>
                  </a:rPr>
                  <a:t>テーマ実践</a:t>
                </a:r>
              </a:p>
            </p:txBody>
          </p:sp>
          <p:sp>
            <p:nvSpPr>
              <p:cNvPr id="20" name="正方形/長方形 19">
                <a:extLst>
                  <a:ext uri="{FF2B5EF4-FFF2-40B4-BE49-F238E27FC236}">
                    <a16:creationId xmlns:a16="http://schemas.microsoft.com/office/drawing/2014/main" id="{B4999C51-D5F8-4794-B546-D8CC055F4C1C}"/>
                  </a:ext>
                </a:extLst>
              </p:cNvPr>
              <p:cNvSpPr/>
              <p:nvPr/>
            </p:nvSpPr>
            <p:spPr>
              <a:xfrm>
                <a:off x="4969807" y="3287441"/>
                <a:ext cx="1435228" cy="3062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33231" rIns="3323" bIns="43200" rtlCol="0" anchor="t" anchorCtr="0">
                <a:noAutofit/>
              </a:bodyPr>
              <a:lstStyle/>
              <a:p>
                <a:pPr algn="ctr">
                  <a:lnSpc>
                    <a:spcPct val="120000"/>
                  </a:lnSpc>
                </a:pPr>
                <a:r>
                  <a:rPr lang="ja-JP" altLang="ja-JP" sz="1100" b="1" dirty="0">
                    <a:solidFill>
                      <a:schemeClr val="bg2">
                        <a:lumMod val="25000"/>
                      </a:schemeClr>
                    </a:solidFill>
                    <a:latin typeface="Meiryo" panose="020B0604030504040204" pitchFamily="34" charset="-128"/>
                    <a:ea typeface="Meiryo" panose="020B0604030504040204" pitchFamily="34" charset="-128"/>
                    <a:cs typeface="ＭＳ Ｐゴシック" panose="020B0600070205080204" pitchFamily="34" charset="-128"/>
                  </a:rPr>
                  <a:t>世界との共創</a:t>
                </a:r>
              </a:p>
            </p:txBody>
          </p:sp>
          <p:sp>
            <p:nvSpPr>
              <p:cNvPr id="21" name="正方形/長方形 20">
                <a:extLst>
                  <a:ext uri="{FF2B5EF4-FFF2-40B4-BE49-F238E27FC236}">
                    <a16:creationId xmlns:a16="http://schemas.microsoft.com/office/drawing/2014/main" id="{14B586B2-AC41-4B14-9E29-5E392B033B12}"/>
                  </a:ext>
                </a:extLst>
              </p:cNvPr>
              <p:cNvSpPr/>
              <p:nvPr/>
            </p:nvSpPr>
            <p:spPr>
              <a:xfrm>
                <a:off x="5052992" y="3573597"/>
                <a:ext cx="1264038" cy="1269275"/>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rIns="3323" rtlCol="0" anchor="ctr">
                <a:noAutofit/>
              </a:bodyPr>
              <a:lstStyle/>
              <a:p>
                <a:pPr algn="ctr">
                  <a:lnSpc>
                    <a:spcPct val="120000"/>
                  </a:lnSpc>
                </a:pP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公式参加</a:t>
                </a:r>
                <a:endParaRPr lang="en-US" altLang="ja-JP"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endParaRPr>
              </a:p>
              <a:p>
                <a:pPr algn="ctr">
                  <a:lnSpc>
                    <a:spcPct val="120000"/>
                  </a:lnSpc>
                </a:pP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パビリオン</a:t>
                </a:r>
              </a:p>
            </p:txBody>
          </p:sp>
          <p:sp>
            <p:nvSpPr>
              <p:cNvPr id="22" name="正方形/長方形 21">
                <a:extLst>
                  <a:ext uri="{FF2B5EF4-FFF2-40B4-BE49-F238E27FC236}">
                    <a16:creationId xmlns:a16="http://schemas.microsoft.com/office/drawing/2014/main" id="{97EB4028-4DBE-4F63-A08C-78244A0FEDC7}"/>
                  </a:ext>
                </a:extLst>
              </p:cNvPr>
              <p:cNvSpPr/>
              <p:nvPr/>
            </p:nvSpPr>
            <p:spPr>
              <a:xfrm>
                <a:off x="5053595" y="4961855"/>
                <a:ext cx="1264038" cy="1269275"/>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rIns="3323" rtlCol="0" anchor="ctr">
                <a:noAutofit/>
              </a:bodyPr>
              <a:lstStyle/>
              <a:p>
                <a:pPr algn="ctr">
                  <a:lnSpc>
                    <a:spcPct val="120000"/>
                  </a:lnSpc>
                </a:pP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公式行事</a:t>
                </a:r>
              </a:p>
            </p:txBody>
          </p:sp>
          <p:sp>
            <p:nvSpPr>
              <p:cNvPr id="23" name="正方形/長方形 22">
                <a:extLst>
                  <a:ext uri="{FF2B5EF4-FFF2-40B4-BE49-F238E27FC236}">
                    <a16:creationId xmlns:a16="http://schemas.microsoft.com/office/drawing/2014/main" id="{084A17CE-2407-4102-96E4-135A5938CE83}"/>
                  </a:ext>
                </a:extLst>
              </p:cNvPr>
              <p:cNvSpPr/>
              <p:nvPr/>
            </p:nvSpPr>
            <p:spPr>
              <a:xfrm>
                <a:off x="6560021" y="3583927"/>
                <a:ext cx="1264038" cy="325940"/>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66462" rIns="3323" rtlCol="0" anchor="ctr">
                <a:noAutofit/>
              </a:bodyPr>
              <a:lstStyle/>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テーマ事業</a:t>
                </a:r>
              </a:p>
            </p:txBody>
          </p:sp>
          <p:sp>
            <p:nvSpPr>
              <p:cNvPr id="24" name="正方形/長方形 23">
                <a:extLst>
                  <a:ext uri="{FF2B5EF4-FFF2-40B4-BE49-F238E27FC236}">
                    <a16:creationId xmlns:a16="http://schemas.microsoft.com/office/drawing/2014/main" id="{07E3E19D-6956-44C0-A569-9F18F1B3B593}"/>
                  </a:ext>
                </a:extLst>
              </p:cNvPr>
              <p:cNvSpPr/>
              <p:nvPr/>
            </p:nvSpPr>
            <p:spPr>
              <a:xfrm>
                <a:off x="6560021" y="4744559"/>
                <a:ext cx="1264038" cy="325940"/>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66462" rIns="3323" bIns="0" rtlCol="0" anchor="ctr">
                <a:noAutofit/>
              </a:bodyPr>
              <a:lstStyle/>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日本館</a:t>
                </a:r>
              </a:p>
            </p:txBody>
          </p:sp>
          <p:sp>
            <p:nvSpPr>
              <p:cNvPr id="25" name="正方形/長方形 24">
                <a:extLst>
                  <a:ext uri="{FF2B5EF4-FFF2-40B4-BE49-F238E27FC236}">
                    <a16:creationId xmlns:a16="http://schemas.microsoft.com/office/drawing/2014/main" id="{66567C8B-6B45-40FE-B3AB-429E8576B427}"/>
                  </a:ext>
                </a:extLst>
              </p:cNvPr>
              <p:cNvSpPr/>
              <p:nvPr/>
            </p:nvSpPr>
            <p:spPr>
              <a:xfrm>
                <a:off x="8057796" y="3573522"/>
                <a:ext cx="1264038" cy="1271165"/>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rIns="3323" rtlCol="0" anchor="ctr">
                <a:noAutofit/>
              </a:bodyPr>
              <a:lstStyle/>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未来社会</a:t>
                </a:r>
                <a:endParaRPr lang="en-US" altLang="ja-JP"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endParaRPr>
              </a:p>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ショーケース</a:t>
                </a:r>
              </a:p>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事業</a:t>
                </a:r>
              </a:p>
            </p:txBody>
          </p:sp>
          <p:sp>
            <p:nvSpPr>
              <p:cNvPr id="26" name="正方形/長方形 25">
                <a:extLst>
                  <a:ext uri="{FF2B5EF4-FFF2-40B4-BE49-F238E27FC236}">
                    <a16:creationId xmlns:a16="http://schemas.microsoft.com/office/drawing/2014/main" id="{A415AD6F-CB6F-4FE3-BC34-74B662EF2197}"/>
                  </a:ext>
                </a:extLst>
              </p:cNvPr>
              <p:cNvSpPr/>
              <p:nvPr/>
            </p:nvSpPr>
            <p:spPr>
              <a:xfrm>
                <a:off x="6560021" y="5905191"/>
                <a:ext cx="1264038" cy="325940"/>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66462" rIns="3323" rtlCol="0" anchor="ctr">
                <a:noAutofit/>
              </a:bodyPr>
              <a:lstStyle/>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催事</a:t>
                </a:r>
              </a:p>
            </p:txBody>
          </p:sp>
          <p:sp>
            <p:nvSpPr>
              <p:cNvPr id="27" name="正方形/長方形 26">
                <a:extLst>
                  <a:ext uri="{FF2B5EF4-FFF2-40B4-BE49-F238E27FC236}">
                    <a16:creationId xmlns:a16="http://schemas.microsoft.com/office/drawing/2014/main" id="{E67C94C7-BE75-4A0C-A55C-7AFF7EF8AE17}"/>
                  </a:ext>
                </a:extLst>
              </p:cNvPr>
              <p:cNvSpPr/>
              <p:nvPr/>
            </p:nvSpPr>
            <p:spPr>
              <a:xfrm>
                <a:off x="6560021" y="5518313"/>
                <a:ext cx="1264038" cy="325940"/>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66462" rIns="3323" rtlCol="0" anchor="ctr">
                <a:noAutofit/>
              </a:bodyPr>
              <a:lstStyle/>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民間パビリオン</a:t>
                </a:r>
              </a:p>
            </p:txBody>
          </p:sp>
          <p:sp>
            <p:nvSpPr>
              <p:cNvPr id="28" name="正方形/長方形 27">
                <a:extLst>
                  <a:ext uri="{FF2B5EF4-FFF2-40B4-BE49-F238E27FC236}">
                    <a16:creationId xmlns:a16="http://schemas.microsoft.com/office/drawing/2014/main" id="{7C99FB78-F292-4ADC-8CE6-0629D919CD72}"/>
                  </a:ext>
                </a:extLst>
              </p:cNvPr>
              <p:cNvSpPr/>
              <p:nvPr/>
            </p:nvSpPr>
            <p:spPr>
              <a:xfrm>
                <a:off x="6560021" y="3981042"/>
                <a:ext cx="1264038" cy="712817"/>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66462" rIns="3323" rtlCol="0" anchor="ctr">
                <a:noAutofit/>
              </a:bodyPr>
              <a:lstStyle/>
              <a:p>
                <a:pPr algn="ctr"/>
                <a:r>
                  <a:rPr lang="ja-JP" altLang="en-US" sz="115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a:t>
                </a:r>
                <a:r>
                  <a:rPr lang="en-US" sz="115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TEAM EXPO 2025</a:t>
                </a:r>
                <a:r>
                  <a:rPr lang="ja-JP" altLang="en-US" sz="115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」プログラム</a:t>
                </a:r>
                <a:endParaRPr lang="en-US" altLang="ja-JP" sz="115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endParaRPr>
              </a:p>
              <a:p>
                <a:pPr algn="ctr"/>
                <a:endParaRPr lang="en-US" altLang="ja-JP"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endParaRPr>
              </a:p>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テーマフォーラム</a:t>
                </a:r>
              </a:p>
            </p:txBody>
          </p:sp>
          <p:sp>
            <p:nvSpPr>
              <p:cNvPr id="29" name="正方形/長方形 28">
                <a:extLst>
                  <a:ext uri="{FF2B5EF4-FFF2-40B4-BE49-F238E27FC236}">
                    <a16:creationId xmlns:a16="http://schemas.microsoft.com/office/drawing/2014/main" id="{83FC0A30-A440-4379-87AD-04341DE9895F}"/>
                  </a:ext>
                </a:extLst>
              </p:cNvPr>
              <p:cNvSpPr/>
              <p:nvPr/>
            </p:nvSpPr>
            <p:spPr>
              <a:xfrm>
                <a:off x="8057796" y="4961819"/>
                <a:ext cx="1264038" cy="1271165"/>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rIns="3323" rtlCol="0" anchor="ctr">
                <a:noAutofit/>
              </a:bodyPr>
              <a:lstStyle/>
              <a:p>
                <a:pPr algn="ctr">
                  <a:lnSpc>
                    <a:spcPct val="120000"/>
                  </a:lnSpc>
                </a:pP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バーチャル万博</a:t>
                </a:r>
              </a:p>
            </p:txBody>
          </p:sp>
          <p:sp>
            <p:nvSpPr>
              <p:cNvPr id="30" name="正方形/長方形 29">
                <a:extLst>
                  <a:ext uri="{FF2B5EF4-FFF2-40B4-BE49-F238E27FC236}">
                    <a16:creationId xmlns:a16="http://schemas.microsoft.com/office/drawing/2014/main" id="{AAEE7543-0F22-459F-95B5-722F736023E9}"/>
                  </a:ext>
                </a:extLst>
              </p:cNvPr>
              <p:cNvSpPr/>
              <p:nvPr/>
            </p:nvSpPr>
            <p:spPr>
              <a:xfrm>
                <a:off x="6560021" y="5131436"/>
                <a:ext cx="1264038" cy="325940"/>
              </a:xfrm>
              <a:prstGeom prst="rect">
                <a:avLst/>
              </a:prstGeom>
              <a:solidFill>
                <a:srgbClr val="0268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23" tIns="66462" rIns="3323" bIns="0" rtlCol="0" anchor="ctr">
                <a:noAutofit/>
              </a:bodyPr>
              <a:lstStyle/>
              <a:p>
                <a:pPr algn="ctr"/>
                <a:r>
                  <a:rPr lang="ja-JP" altLang="en-US" sz="1200" b="1" dirty="0">
                    <a:solidFill>
                      <a:schemeClr val="bg1"/>
                    </a:solidFill>
                    <a:latin typeface="Meiryo" panose="020B0604030504040204" pitchFamily="34" charset="-128"/>
                    <a:ea typeface="Meiryo" panose="020B0604030504040204" pitchFamily="34" charset="-128"/>
                    <a:cs typeface="ＭＳ Ｐゴシック" panose="020B0600070205080204" pitchFamily="34" charset="-128"/>
                  </a:rPr>
                  <a:t>自治体等の出展</a:t>
                </a:r>
              </a:p>
            </p:txBody>
          </p:sp>
        </p:grpSp>
        <p:cxnSp>
          <p:nvCxnSpPr>
            <p:cNvPr id="6" name="直線コネクタ 5">
              <a:extLst>
                <a:ext uri="{FF2B5EF4-FFF2-40B4-BE49-F238E27FC236}">
                  <a16:creationId xmlns:a16="http://schemas.microsoft.com/office/drawing/2014/main" id="{5CA71717-D1F1-434B-816B-07DF28755677}"/>
                </a:ext>
              </a:extLst>
            </p:cNvPr>
            <p:cNvCxnSpPr>
              <a:cxnSpLocks/>
            </p:cNvCxnSpPr>
            <p:nvPr/>
          </p:nvCxnSpPr>
          <p:spPr>
            <a:xfrm>
              <a:off x="6560021" y="4399967"/>
              <a:ext cx="1264038" cy="0"/>
            </a:xfrm>
            <a:prstGeom prst="line">
              <a:avLst/>
            </a:prstGeom>
            <a:ln w="25400">
              <a:solidFill>
                <a:schemeClr val="bg1"/>
              </a:solidFill>
              <a:prstDash val="sysDot"/>
            </a:ln>
          </p:spPr>
          <p:style>
            <a:lnRef idx="1">
              <a:schemeClr val="dk1"/>
            </a:lnRef>
            <a:fillRef idx="0">
              <a:schemeClr val="dk1"/>
            </a:fillRef>
            <a:effectRef idx="0">
              <a:schemeClr val="dk1"/>
            </a:effectRef>
            <a:fontRef idx="minor">
              <a:schemeClr val="tx1"/>
            </a:fontRef>
          </p:style>
        </p:cxnSp>
      </p:grpSp>
      <p:sp>
        <p:nvSpPr>
          <p:cNvPr id="7" name="フッター プレースホルダー 6">
            <a:extLst>
              <a:ext uri="{FF2B5EF4-FFF2-40B4-BE49-F238E27FC236}">
                <a16:creationId xmlns:a16="http://schemas.microsoft.com/office/drawing/2014/main" id="{B5FF7AD6-A2D8-0840-8692-706814DBBDD4}"/>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31" name="タイトル 3">
            <a:extLst>
              <a:ext uri="{FF2B5EF4-FFF2-40B4-BE49-F238E27FC236}">
                <a16:creationId xmlns:a16="http://schemas.microsoft.com/office/drawing/2014/main" id="{A65A7035-71D5-433B-8D5E-5D11A34CA71E}"/>
              </a:ext>
            </a:extLst>
          </p:cNvPr>
          <p:cNvSpPr txBox="1">
            <a:spLocks/>
          </p:cNvSpPr>
          <p:nvPr/>
        </p:nvSpPr>
        <p:spPr>
          <a:xfrm>
            <a:off x="6588230" y="6963725"/>
            <a:ext cx="4203830" cy="432000"/>
          </a:xfrm>
          <a:prstGeom prst="rect">
            <a:avLst/>
          </a:prstGeom>
        </p:spPr>
        <p:txBody>
          <a:bodyPr vert="horz" lIns="216000" tIns="36000" rIns="216000" bIns="0" rtlCol="0" anchor="ctr">
            <a:normAutofit/>
          </a:bodyPr>
          <a:lst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メイリオ" panose="020B0604030504040204" pitchFamily="50" charset="-128"/>
                <a:ea typeface="メイリオ" panose="020B0604030504040204" pitchFamily="50" charset="-128"/>
                <a:cs typeface="+mj-cs"/>
              </a:defRPr>
            </a:lvl1pPr>
          </a:lstStyle>
          <a:p>
            <a:pPr algn="r"/>
            <a:r>
              <a:rPr lang="en-US" altLang="ja-JP" sz="1400" b="0" dirty="0">
                <a:latin typeface="Meiryo" panose="020B0604030504040204" pitchFamily="34" charset="-128"/>
                <a:ea typeface="Meiryo" panose="020B0604030504040204" pitchFamily="34" charset="-128"/>
              </a:rPr>
              <a:t>-2025</a:t>
            </a:r>
            <a:r>
              <a:rPr lang="ja-JP" altLang="en-US" sz="1400" b="0" dirty="0">
                <a:latin typeface="Meiryo" panose="020B0604030504040204" pitchFamily="34" charset="-128"/>
                <a:ea typeface="Meiryo" panose="020B0604030504040204" pitchFamily="34" charset="-128"/>
              </a:rPr>
              <a:t>年日本国際博覧会 基本計画より</a:t>
            </a:r>
            <a:r>
              <a:rPr lang="en-US" altLang="ja-JP" sz="1400" b="0" dirty="0">
                <a:latin typeface="Meiryo" panose="020B0604030504040204" pitchFamily="34" charset="-128"/>
                <a:ea typeface="Meiryo" panose="020B0604030504040204" pitchFamily="34" charset="-128"/>
              </a:rPr>
              <a:t>-</a:t>
            </a:r>
          </a:p>
        </p:txBody>
      </p:sp>
      <p:sp>
        <p:nvSpPr>
          <p:cNvPr id="10" name="正方形/長方形 9">
            <a:extLst>
              <a:ext uri="{FF2B5EF4-FFF2-40B4-BE49-F238E27FC236}">
                <a16:creationId xmlns:a16="http://schemas.microsoft.com/office/drawing/2014/main" id="{17DB0952-C7BC-41AE-8EBB-31B7B6A2BE78}"/>
              </a:ext>
            </a:extLst>
          </p:cNvPr>
          <p:cNvSpPr/>
          <p:nvPr/>
        </p:nvSpPr>
        <p:spPr>
          <a:xfrm>
            <a:off x="6875380" y="3222067"/>
            <a:ext cx="1555216" cy="6643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298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FB58819-FD9C-414A-B624-C0DA5FE9BC08}"/>
              </a:ext>
            </a:extLst>
          </p:cNvPr>
          <p:cNvPicPr>
            <a:picLocks noChangeAspect="1"/>
          </p:cNvPicPr>
          <p:nvPr/>
        </p:nvPicPr>
        <p:blipFill>
          <a:blip r:embed="rId2"/>
          <a:stretch>
            <a:fillRect/>
          </a:stretch>
        </p:blipFill>
        <p:spPr>
          <a:xfrm>
            <a:off x="417711" y="872573"/>
            <a:ext cx="9037320" cy="6355080"/>
          </a:xfrm>
          <a:prstGeom prst="rect">
            <a:avLst/>
          </a:prstGeom>
        </p:spPr>
      </p:pic>
      <p:sp>
        <p:nvSpPr>
          <p:cNvPr id="7" name="正方形/長方形 6">
            <a:extLst>
              <a:ext uri="{FF2B5EF4-FFF2-40B4-BE49-F238E27FC236}">
                <a16:creationId xmlns:a16="http://schemas.microsoft.com/office/drawing/2014/main" id="{68FCFC31-39A7-4AC0-AA61-D88317417860}"/>
              </a:ext>
            </a:extLst>
          </p:cNvPr>
          <p:cNvSpPr/>
          <p:nvPr/>
        </p:nvSpPr>
        <p:spPr>
          <a:xfrm>
            <a:off x="379877" y="815622"/>
            <a:ext cx="9112987" cy="6455062"/>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lstStyle/>
          <a:p>
            <a:r>
              <a:rPr lang="ja-JP" altLang="en-US" dirty="0">
                <a:latin typeface="Meiryo" panose="020B0604030504040204" pitchFamily="34" charset="-128"/>
                <a:ea typeface="Meiryo" panose="020B0604030504040204" pitchFamily="34" charset="-128"/>
              </a:rPr>
              <a:t>１</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TEAM EXPO 2025</a:t>
            </a:r>
            <a:r>
              <a:rPr lang="ja-JP" altLang="en-US" dirty="0">
                <a:latin typeface="Meiryo" panose="020B0604030504040204" pitchFamily="34" charset="-128"/>
                <a:ea typeface="Meiryo" panose="020B0604030504040204" pitchFamily="34" charset="-128"/>
              </a:rPr>
              <a:t>」プログラムとは</a:t>
            </a: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9579605" y="7314226"/>
            <a:ext cx="360000" cy="216000"/>
          </a:xfrm>
        </p:spPr>
        <p:txBody>
          <a:bodyPr/>
          <a:lstStyle/>
          <a:p>
            <a:fld id="{43917D35-CB2B-46E2-AAA2-A2005A228270}" type="slidenum">
              <a:rPr lang="ja-JP" altLang="en-US" smtClean="0"/>
              <a:pPr/>
              <a:t>5</a:t>
            </a:fld>
            <a:endParaRPr lang="ja-JP" altLang="en-US" dirty="0"/>
          </a:p>
        </p:txBody>
      </p:sp>
      <p:sp>
        <p:nvSpPr>
          <p:cNvPr id="3" name="フッター プレースホルダー 2">
            <a:extLst>
              <a:ext uri="{FF2B5EF4-FFF2-40B4-BE49-F238E27FC236}">
                <a16:creationId xmlns:a16="http://schemas.microsoft.com/office/drawing/2014/main" id="{7CF231DD-CBC4-9A44-B9CE-40D8CC64DB12}"/>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13" name="コンテンツ プレースホルダー 6">
            <a:extLst>
              <a:ext uri="{FF2B5EF4-FFF2-40B4-BE49-F238E27FC236}">
                <a16:creationId xmlns:a16="http://schemas.microsoft.com/office/drawing/2014/main" id="{8626FFA4-8CE1-4702-8B1B-BC5737331F21}"/>
              </a:ext>
            </a:extLst>
          </p:cNvPr>
          <p:cNvSpPr txBox="1">
            <a:spLocks/>
          </p:cNvSpPr>
          <p:nvPr/>
        </p:nvSpPr>
        <p:spPr>
          <a:xfrm>
            <a:off x="455612" y="1169745"/>
            <a:ext cx="9679789" cy="5220183"/>
          </a:xfrm>
          <a:prstGeom prst="rect">
            <a:avLst/>
          </a:prstGeom>
        </p:spPr>
        <p:txBody>
          <a:bodyPr vert="horz" wrap="square" lIns="91235" tIns="45611" rIns="91235" bIns="45611" rtlCol="0">
            <a:spAutoFit/>
          </a:bodyPr>
          <a:lstStyle>
            <a:lvl1pPr indent="-354013">
              <a:lnSpc>
                <a:spcPct val="120000"/>
              </a:lnSpc>
              <a:spcBef>
                <a:spcPts val="979"/>
              </a:spcBef>
              <a:buFontTx/>
              <a:buNone/>
              <a:defRPr sz="2000" b="0" i="0">
                <a:latin typeface="メイリオ" panose="020B0604030504040204" pitchFamily="50" charset="-128"/>
                <a:ea typeface="メイリオ" panose="020B0604030504040204" pitchFamily="50" charset="-128"/>
                <a:cs typeface="Segoe UI Historic" panose="020B0502040204020203" pitchFamily="34" charset="0"/>
              </a:defRPr>
            </a:lvl1pPr>
            <a:lvl2pPr marL="669857" indent="-223286" defTabSz="893146">
              <a:lnSpc>
                <a:spcPct val="90000"/>
              </a:lnSpc>
              <a:spcBef>
                <a:spcPts val="489"/>
              </a:spcBef>
              <a:buFont typeface="Arial" panose="020B0604020202020204" pitchFamily="34" charset="0"/>
              <a:buChar char="•"/>
              <a:defRPr sz="1600" b="0" i="0">
                <a:latin typeface="Meiryo UI" panose="020B0604030504040204" pitchFamily="50" charset="-128"/>
                <a:ea typeface="Meiryo UI" panose="020B0604030504040204" pitchFamily="50" charset="-128"/>
              </a:defRPr>
            </a:lvl2pPr>
            <a:lvl3pPr marL="1116435" indent="-223286" defTabSz="893146">
              <a:lnSpc>
                <a:spcPct val="90000"/>
              </a:lnSpc>
              <a:spcBef>
                <a:spcPts val="489"/>
              </a:spcBef>
              <a:buFont typeface="Arial" panose="020B0604020202020204" pitchFamily="34" charset="0"/>
              <a:buChar char="•"/>
              <a:defRPr sz="1200" b="0" i="0">
                <a:latin typeface="Meiryo UI" panose="020B0604030504040204" pitchFamily="50" charset="-128"/>
                <a:ea typeface="Meiryo UI" panose="020B0604030504040204" pitchFamily="50" charset="-128"/>
              </a:defRPr>
            </a:lvl3pPr>
            <a:lvl4pPr marL="1563003"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4pPr>
            <a:lvl5pPr marL="2009576"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5pPr>
            <a:lvl6pPr marL="2456152" indent="-223286" defTabSz="893146">
              <a:lnSpc>
                <a:spcPct val="90000"/>
              </a:lnSpc>
              <a:spcBef>
                <a:spcPts val="489"/>
              </a:spcBef>
              <a:buFont typeface="Arial" panose="020B0604020202020204" pitchFamily="34" charset="0"/>
              <a:buChar char="•"/>
              <a:defRPr sz="1732"/>
            </a:lvl6pPr>
            <a:lvl7pPr marL="2902720" indent="-223286" defTabSz="893146">
              <a:lnSpc>
                <a:spcPct val="90000"/>
              </a:lnSpc>
              <a:spcBef>
                <a:spcPts val="489"/>
              </a:spcBef>
              <a:buFont typeface="Arial" panose="020B0604020202020204" pitchFamily="34" charset="0"/>
              <a:buChar char="•"/>
              <a:defRPr sz="1732"/>
            </a:lvl7pPr>
            <a:lvl8pPr marL="3349293" indent="-223286" defTabSz="893146">
              <a:lnSpc>
                <a:spcPct val="90000"/>
              </a:lnSpc>
              <a:spcBef>
                <a:spcPts val="489"/>
              </a:spcBef>
              <a:buFont typeface="Arial" panose="020B0604020202020204" pitchFamily="34" charset="0"/>
              <a:buChar char="•"/>
              <a:defRPr sz="1732"/>
            </a:lvl8pPr>
            <a:lvl9pPr marL="3795868" indent="-223286" defTabSz="893146">
              <a:lnSpc>
                <a:spcPct val="90000"/>
              </a:lnSpc>
              <a:spcBef>
                <a:spcPts val="489"/>
              </a:spcBef>
              <a:buFont typeface="Arial" panose="020B0604020202020204" pitchFamily="34" charset="0"/>
              <a:buChar char="•"/>
              <a:defRPr sz="1732"/>
            </a:lvl9pPr>
          </a:lstStyle>
          <a:p>
            <a:r>
              <a:rPr lang="ja-JP" altLang="en-US" sz="1800" b="1" dirty="0"/>
              <a:t>大阪・関西万博のテーマ「いのち輝く未来社会のデザイン」を実現し、</a:t>
            </a:r>
            <a:endParaRPr lang="en-US" altLang="ja-JP" sz="1800" b="1" dirty="0"/>
          </a:p>
          <a:p>
            <a:r>
              <a:rPr lang="en-US" altLang="ja-JP" sz="1800" b="1" dirty="0"/>
              <a:t>SDGs</a:t>
            </a:r>
            <a:r>
              <a:rPr lang="ja-JP" altLang="en-US" sz="1800" b="1" dirty="0"/>
              <a:t>の達成に貢献するために、国内外において多様な参加者が主体となり、</a:t>
            </a:r>
            <a:endParaRPr lang="en-US" altLang="ja-JP" sz="1800" b="1" dirty="0"/>
          </a:p>
          <a:p>
            <a:r>
              <a:rPr lang="ja-JP" altLang="en-US" sz="1800" b="1" dirty="0"/>
              <a:t>理想とする未来社会を共に創り上げていくことを目指すプログラムです。</a:t>
            </a:r>
            <a:endParaRPr lang="en-US" altLang="ja-JP" sz="1800" b="1" dirty="0"/>
          </a:p>
          <a:p>
            <a:endParaRPr lang="en-US" altLang="ja-JP" sz="1100" b="1" dirty="0"/>
          </a:p>
          <a:p>
            <a:r>
              <a:rPr lang="ja-JP" altLang="en-US" sz="1800" b="1" dirty="0"/>
              <a:t>企業、教育・学術・研究機関（大学・研究所等）、国・政府関係機関（独立行政法人等）、国際機関、自治体、</a:t>
            </a:r>
            <a:r>
              <a:rPr lang="en-US" altLang="ja-JP" sz="1800" b="1" dirty="0"/>
              <a:t>NGO</a:t>
            </a:r>
            <a:r>
              <a:rPr lang="ja-JP" altLang="en-US" sz="1800" b="1" dirty="0" err="1"/>
              <a:t>、</a:t>
            </a:r>
            <a:r>
              <a:rPr lang="en-US" altLang="ja-JP" sz="1800" b="1" dirty="0"/>
              <a:t>NPO</a:t>
            </a:r>
            <a:r>
              <a:rPr lang="ja-JP" altLang="en-US" sz="1800" b="1" dirty="0"/>
              <a:t>法人、各種団体などを対象としたものです。</a:t>
            </a:r>
            <a:endParaRPr lang="en-US" altLang="ja-JP" sz="1800" b="1" dirty="0"/>
          </a:p>
          <a:p>
            <a:r>
              <a:rPr lang="ja-JP" altLang="en-US" sz="1800" b="1" dirty="0"/>
              <a:t>また、大きな資本を持たなくても挑戦できるプログラムです。</a:t>
            </a:r>
            <a:endParaRPr lang="en-US" altLang="ja-JP" sz="1800" b="1" dirty="0"/>
          </a:p>
          <a:p>
            <a:endParaRPr lang="en-US" altLang="ja-JP" sz="1800" b="1" dirty="0"/>
          </a:p>
          <a:p>
            <a:r>
              <a:rPr lang="en-US" altLang="ja-JP" sz="1800" b="1" dirty="0"/>
              <a:t>2025</a:t>
            </a:r>
            <a:r>
              <a:rPr lang="ja-JP" altLang="en-US" sz="1800" b="1" dirty="0"/>
              <a:t>年には、本プログラムから生み出された活動や輝く人を</a:t>
            </a:r>
            <a:endParaRPr lang="en-US" altLang="ja-JP" sz="1800" b="1" dirty="0"/>
          </a:p>
          <a:p>
            <a:r>
              <a:rPr lang="ja-JP" altLang="en-US" sz="1800" b="1" dirty="0"/>
              <a:t>大阪・関西万博会場などで紹介し、世界へ発信していきます。</a:t>
            </a:r>
            <a:endParaRPr lang="en-US" altLang="ja-JP" sz="1800" b="1" dirty="0"/>
          </a:p>
          <a:p>
            <a:endParaRPr lang="en-US" altLang="ja-JP" sz="1800" b="1" dirty="0"/>
          </a:p>
          <a:p>
            <a:r>
              <a:rPr lang="ja-JP" altLang="en-US" sz="1800" b="1" dirty="0"/>
              <a:t>「</a:t>
            </a:r>
            <a:r>
              <a:rPr lang="ja-JP" altLang="en-US" sz="1800" b="1" dirty="0">
                <a:solidFill>
                  <a:srgbClr val="0268B6"/>
                </a:solidFill>
              </a:rPr>
              <a:t>参加型万博</a:t>
            </a:r>
            <a:r>
              <a:rPr lang="ja-JP" altLang="en-US" sz="1800" b="1" dirty="0"/>
              <a:t>」を体現するとともに、新たな「</a:t>
            </a:r>
            <a:r>
              <a:rPr lang="ja-JP" altLang="en-US" sz="1800" b="1" dirty="0">
                <a:solidFill>
                  <a:srgbClr val="E60012"/>
                </a:solidFill>
              </a:rPr>
              <a:t>万博の主人公</a:t>
            </a:r>
            <a:r>
              <a:rPr lang="ja-JP" altLang="en-US" sz="1800" b="1" dirty="0"/>
              <a:t>」を生み出していきます。</a:t>
            </a:r>
            <a:endParaRPr lang="en-US" altLang="ja-JP" sz="1800" b="1" dirty="0"/>
          </a:p>
        </p:txBody>
      </p:sp>
    </p:spTree>
    <p:extLst>
      <p:ext uri="{BB962C8B-B14F-4D97-AF65-F5344CB8AC3E}">
        <p14:creationId xmlns:p14="http://schemas.microsoft.com/office/powerpoint/2010/main" val="152204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２</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TEAM EXPO 2025</a:t>
            </a:r>
            <a:r>
              <a:rPr lang="ja-JP" altLang="en-US" dirty="0">
                <a:latin typeface="Meiryo" panose="020B0604030504040204" pitchFamily="34" charset="-128"/>
                <a:ea typeface="Meiryo" panose="020B0604030504040204" pitchFamily="34" charset="-128"/>
              </a:rPr>
              <a:t>」プログラム　参画方法</a:t>
            </a: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6</a:t>
            </a:fld>
            <a:endParaRPr lang="ja-JP" altLang="en-US" dirty="0"/>
          </a:p>
        </p:txBody>
      </p:sp>
      <p:sp>
        <p:nvSpPr>
          <p:cNvPr id="27" name="正方形/長方形 26">
            <a:extLst>
              <a:ext uri="{FF2B5EF4-FFF2-40B4-BE49-F238E27FC236}">
                <a16:creationId xmlns:a16="http://schemas.microsoft.com/office/drawing/2014/main" id="{7A23EA38-86E9-4960-93F4-E0AB9ADCE7D7}"/>
              </a:ext>
            </a:extLst>
          </p:cNvPr>
          <p:cNvSpPr/>
          <p:nvPr/>
        </p:nvSpPr>
        <p:spPr>
          <a:xfrm>
            <a:off x="541896" y="1020441"/>
            <a:ext cx="9608019" cy="930988"/>
          </a:xfrm>
          <a:prstGeom prst="rect">
            <a:avLst/>
          </a:prstGeom>
          <a:solidFill>
            <a:srgbClr val="EFEFEF"/>
          </a:solidFill>
        </p:spPr>
        <p:txBody>
          <a:bodyPr vert="horz" lIns="180000" tIns="144000" rIns="180000" bIns="144000" rtlCol="0">
            <a:spAutoFit/>
          </a:bodyPr>
          <a:lstStyle/>
          <a:p>
            <a:pPr marL="185738" indent="-185738" defTabSz="1007943" fontAlgn="ctr">
              <a:lnSpc>
                <a:spcPct val="130000"/>
              </a:lnSpc>
              <a:spcBef>
                <a:spcPts val="600"/>
              </a:spcBef>
              <a:buClr>
                <a:srgbClr val="0268B6"/>
              </a:buClr>
              <a:buSzPct val="90000"/>
              <a:buFont typeface="Wingdings" panose="05000000000000000000" pitchFamily="2" charset="2"/>
              <a:buChar char="l"/>
            </a:pP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1600" b="1" dirty="0">
                <a:solidFill>
                  <a:schemeClr val="tx1">
                    <a:lumMod val="85000"/>
                    <a:lumOff val="15000"/>
                  </a:schemeClr>
                </a:solidFill>
                <a:latin typeface="Meiryo" panose="020B0604030504040204" pitchFamily="34" charset="-128"/>
                <a:ea typeface="Meiryo" panose="020B0604030504040204" pitchFamily="34" charset="-128"/>
              </a:rPr>
              <a:t>TEAM EXPO 2025</a:t>
            </a: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」プログラムへは、「共創チャレンジ」または「共創パートナー」として</a:t>
            </a:r>
            <a:r>
              <a:rPr kumimoji="1" lang="en-US" altLang="ja-JP" sz="1600" b="1" dirty="0">
                <a:solidFill>
                  <a:schemeClr val="tx1">
                    <a:lumMod val="85000"/>
                    <a:lumOff val="15000"/>
                  </a:schemeClr>
                </a:solidFill>
                <a:latin typeface="Meiryo" panose="020B0604030504040204" pitchFamily="34" charset="-128"/>
                <a:ea typeface="Meiryo" panose="020B0604030504040204" pitchFamily="34" charset="-128"/>
              </a:rPr>
              <a:t/>
            </a:r>
            <a:br>
              <a:rPr kumimoji="1" lang="en-US" altLang="ja-JP" sz="1600" b="1" dirty="0">
                <a:solidFill>
                  <a:schemeClr val="tx1">
                    <a:lumMod val="85000"/>
                    <a:lumOff val="15000"/>
                  </a:schemeClr>
                </a:solidFill>
                <a:latin typeface="Meiryo" panose="020B0604030504040204" pitchFamily="34" charset="-128"/>
                <a:ea typeface="Meiryo" panose="020B0604030504040204" pitchFamily="34" charset="-128"/>
              </a:rPr>
            </a:b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参画することができます。</a:t>
            </a:r>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71" name="タイトル 5">
            <a:extLst>
              <a:ext uri="{FF2B5EF4-FFF2-40B4-BE49-F238E27FC236}">
                <a16:creationId xmlns:a16="http://schemas.microsoft.com/office/drawing/2014/main" id="{8906CB22-CFD1-4EAD-8D43-15757E7C6897}"/>
              </a:ext>
            </a:extLst>
          </p:cNvPr>
          <p:cNvSpPr txBox="1">
            <a:spLocks/>
          </p:cNvSpPr>
          <p:nvPr/>
        </p:nvSpPr>
        <p:spPr>
          <a:xfrm>
            <a:off x="623571" y="2191073"/>
            <a:ext cx="1584000" cy="441320"/>
          </a:xfrm>
          <a:prstGeom prst="rect">
            <a:avLst/>
          </a:prstGeom>
          <a:solidFill>
            <a:srgbClr val="E60012"/>
          </a:solidFill>
        </p:spPr>
        <p:txBody>
          <a:bodyPr vert="horz" lIns="74128" tIns="37059" rIns="74128" bIns="0" rtlCol="0" anchor="ctr">
            <a:normAutofit/>
          </a:bodyPr>
          <a:lstStyle>
            <a:lvl1pPr algn="l" defTabSz="893146" rtl="0" eaLnBrk="1" latinLnBrk="0" hangingPunct="1">
              <a:lnSpc>
                <a:spcPct val="90000"/>
              </a:lnSpc>
              <a:spcBef>
                <a:spcPct val="0"/>
              </a:spcBef>
              <a:buNone/>
              <a:defRPr kumimoji="1" sz="2400" b="0" i="0" kern="1200">
                <a:solidFill>
                  <a:srgbClr val="002060"/>
                </a:solidFill>
                <a:latin typeface="Segoe UI Historic" panose="020B0502040204020203" pitchFamily="34" charset="0"/>
                <a:ea typeface="メイリオ" panose="020B0604030504040204" pitchFamily="50" charset="-128"/>
                <a:cs typeface="Segoe UI Historic" panose="020B0502040204020203" pitchFamily="34" charset="0"/>
              </a:defRPr>
            </a:lvl1pPr>
          </a:lstStyle>
          <a:p>
            <a:pPr algn="ctr"/>
            <a:r>
              <a:rPr lang="ja-JP" altLang="en-US" sz="1600" b="1" dirty="0">
                <a:solidFill>
                  <a:schemeClr val="bg1"/>
                </a:solidFill>
                <a:latin typeface="メイリオ" panose="020B0604030504040204" pitchFamily="50" charset="-128"/>
              </a:rPr>
              <a:t>共創チャレンジ</a:t>
            </a:r>
          </a:p>
        </p:txBody>
      </p:sp>
      <p:sp>
        <p:nvSpPr>
          <p:cNvPr id="72" name="タイトル 5">
            <a:extLst>
              <a:ext uri="{FF2B5EF4-FFF2-40B4-BE49-F238E27FC236}">
                <a16:creationId xmlns:a16="http://schemas.microsoft.com/office/drawing/2014/main" id="{CDFF469C-BAE0-46AA-B18B-D7A6BBDD304C}"/>
              </a:ext>
            </a:extLst>
          </p:cNvPr>
          <p:cNvSpPr txBox="1">
            <a:spLocks/>
          </p:cNvSpPr>
          <p:nvPr/>
        </p:nvSpPr>
        <p:spPr>
          <a:xfrm>
            <a:off x="541896" y="5557717"/>
            <a:ext cx="1584000" cy="441321"/>
          </a:xfrm>
          <a:prstGeom prst="rect">
            <a:avLst/>
          </a:prstGeom>
          <a:solidFill>
            <a:srgbClr val="0268B6"/>
          </a:solidFill>
        </p:spPr>
        <p:txBody>
          <a:bodyPr vert="horz" lIns="74128" tIns="37059" rIns="74128" bIns="0" rtlCol="0" anchor="ctr">
            <a:normAutofit/>
          </a:bodyPr>
          <a:lstStyle>
            <a:defPPr>
              <a:defRPr lang="en-US"/>
            </a:defPPr>
            <a:lvl1pPr algn="ctr" defTabSz="893146">
              <a:lnSpc>
                <a:spcPct val="90000"/>
              </a:lnSpc>
              <a:spcBef>
                <a:spcPct val="0"/>
              </a:spcBef>
              <a:buNone/>
              <a:defRPr kumimoji="1" sz="1600" b="1" i="0">
                <a:solidFill>
                  <a:schemeClr val="bg1"/>
                </a:solidFill>
                <a:latin typeface="メイリオ" panose="020B0604030504040204" pitchFamily="50" charset="-128"/>
                <a:ea typeface="メイリオ" panose="020B0604030504040204" pitchFamily="50" charset="-128"/>
                <a:cs typeface="Segoe UI Historic" panose="020B0502040204020203" pitchFamily="34" charset="0"/>
              </a:defRPr>
            </a:lvl1pPr>
          </a:lstStyle>
          <a:p>
            <a:r>
              <a:rPr lang="ja-JP" altLang="en-US" dirty="0"/>
              <a:t>共創パートナー</a:t>
            </a:r>
          </a:p>
        </p:txBody>
      </p:sp>
      <p:sp>
        <p:nvSpPr>
          <p:cNvPr id="73" name="正方形/長方形 72">
            <a:extLst>
              <a:ext uri="{FF2B5EF4-FFF2-40B4-BE49-F238E27FC236}">
                <a16:creationId xmlns:a16="http://schemas.microsoft.com/office/drawing/2014/main" id="{887E6150-12E8-4CBD-8EAD-C7D25DC74391}"/>
              </a:ext>
            </a:extLst>
          </p:cNvPr>
          <p:cNvSpPr/>
          <p:nvPr/>
        </p:nvSpPr>
        <p:spPr>
          <a:xfrm>
            <a:off x="2123639" y="2165072"/>
            <a:ext cx="8073938" cy="738664"/>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a:t>
            </a:r>
            <a:r>
              <a:rPr lang="ja-JP" altLang="en-US" sz="1400" b="1" dirty="0">
                <a:solidFill>
                  <a:srgbClr val="E60012"/>
                </a:solidFill>
                <a:latin typeface="メイリオ" panose="020B0604030504040204" pitchFamily="50" charset="-128"/>
                <a:ea typeface="メイリオ" panose="020B0604030504040204" pitchFamily="50" charset="-128"/>
              </a:rPr>
              <a:t>自らが描く未来の実現に向けた１つ１つのアクション</a:t>
            </a:r>
            <a:endParaRPr lang="en-US" altLang="ja-JP" sz="1400" b="1" dirty="0">
              <a:solidFill>
                <a:srgbClr val="E60012"/>
              </a:solidFill>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大阪・関西万博のテーマ「いのち輝く未来社会のデザイン」を実現するため、</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自らが主体となって未来に向けて行動を起こしている、または行動を起こそうとしている活動</a:t>
            </a:r>
          </a:p>
        </p:txBody>
      </p:sp>
      <p:pic>
        <p:nvPicPr>
          <p:cNvPr id="74" name="グラフィックス 73" descr="手のひら">
            <a:extLst>
              <a:ext uri="{FF2B5EF4-FFF2-40B4-BE49-F238E27FC236}">
                <a16:creationId xmlns:a16="http://schemas.microsoft.com/office/drawing/2014/main" id="{6A10073B-CA5E-4059-BECE-6C4F7BC91DC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flipH="1">
            <a:off x="2741044" y="5017676"/>
            <a:ext cx="909264" cy="909264"/>
          </a:xfrm>
          <a:prstGeom prst="rect">
            <a:avLst/>
          </a:prstGeom>
        </p:spPr>
      </p:pic>
      <p:pic>
        <p:nvPicPr>
          <p:cNvPr id="75" name="グラフィックス 74" descr="手のひら">
            <a:extLst>
              <a:ext uri="{FF2B5EF4-FFF2-40B4-BE49-F238E27FC236}">
                <a16:creationId xmlns:a16="http://schemas.microsoft.com/office/drawing/2014/main" id="{DBEDA054-5A14-406F-BCCB-FC08FDE89A8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889267" y="5040856"/>
            <a:ext cx="909262" cy="909264"/>
          </a:xfrm>
          <a:prstGeom prst="rect">
            <a:avLst/>
          </a:prstGeom>
        </p:spPr>
      </p:pic>
      <p:sp>
        <p:nvSpPr>
          <p:cNvPr id="76" name="正方形/長方形 75">
            <a:extLst>
              <a:ext uri="{FF2B5EF4-FFF2-40B4-BE49-F238E27FC236}">
                <a16:creationId xmlns:a16="http://schemas.microsoft.com/office/drawing/2014/main" id="{B315FD08-C18C-420C-81B7-2B36194483AC}"/>
              </a:ext>
            </a:extLst>
          </p:cNvPr>
          <p:cNvSpPr/>
          <p:nvPr/>
        </p:nvSpPr>
        <p:spPr>
          <a:xfrm>
            <a:off x="5315477" y="6066093"/>
            <a:ext cx="5361594" cy="95410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a:t>
            </a:r>
            <a:r>
              <a:rPr lang="ja-JP" altLang="en-US" sz="1400" b="1" dirty="0">
                <a:solidFill>
                  <a:srgbClr val="005DB2"/>
                </a:solidFill>
                <a:latin typeface="メイリオ" panose="020B0604030504040204" pitchFamily="50" charset="-128"/>
                <a:ea typeface="メイリオ" panose="020B0604030504040204" pitchFamily="50" charset="-128"/>
              </a:rPr>
              <a:t>複数の</a:t>
            </a:r>
            <a:r>
              <a:rPr lang="ja-JP" altLang="en-US" sz="1400" b="1" dirty="0">
                <a:solidFill>
                  <a:srgbClr val="0060B2"/>
                </a:solidFill>
                <a:latin typeface="メイリオ" panose="020B0604030504040204" pitchFamily="50" charset="-128"/>
                <a:ea typeface="メイリオ" panose="020B0604030504040204" pitchFamily="50" charset="-128"/>
              </a:rPr>
              <a:t>共創チャレンジを創出・支援する法人・団体</a:t>
            </a:r>
            <a:endParaRPr lang="en-US" altLang="ja-JP" sz="1400" b="1" dirty="0">
              <a:solidFill>
                <a:srgbClr val="0060B2"/>
              </a:solidFill>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自らのリソースを提供して共創チャレンジを生み出し、</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また、自らが創出した共創チャレンジや他の共創チャレンジ</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を支援する法人・団体等のこと</a:t>
            </a:r>
          </a:p>
        </p:txBody>
      </p:sp>
      <p:pic>
        <p:nvPicPr>
          <p:cNvPr id="5" name="図 4">
            <a:extLst>
              <a:ext uri="{FF2B5EF4-FFF2-40B4-BE49-F238E27FC236}">
                <a16:creationId xmlns:a16="http://schemas.microsoft.com/office/drawing/2014/main" id="{B45370A0-140A-4859-A4B3-C7ED3ADACEAD}"/>
              </a:ext>
            </a:extLst>
          </p:cNvPr>
          <p:cNvPicPr>
            <a:picLocks noChangeAspect="1"/>
          </p:cNvPicPr>
          <p:nvPr/>
        </p:nvPicPr>
        <p:blipFill>
          <a:blip r:embed="rId4"/>
          <a:stretch>
            <a:fillRect/>
          </a:stretch>
        </p:blipFill>
        <p:spPr>
          <a:xfrm>
            <a:off x="587216" y="3032065"/>
            <a:ext cx="9517380" cy="2125980"/>
          </a:xfrm>
          <a:prstGeom prst="rect">
            <a:avLst/>
          </a:prstGeom>
        </p:spPr>
      </p:pic>
      <p:pic>
        <p:nvPicPr>
          <p:cNvPr id="6" name="図 5">
            <a:extLst>
              <a:ext uri="{FF2B5EF4-FFF2-40B4-BE49-F238E27FC236}">
                <a16:creationId xmlns:a16="http://schemas.microsoft.com/office/drawing/2014/main" id="{4A243687-301D-4AFD-BE2B-F4FAEE2BE9A3}"/>
              </a:ext>
            </a:extLst>
          </p:cNvPr>
          <p:cNvPicPr>
            <a:picLocks noChangeAspect="1"/>
          </p:cNvPicPr>
          <p:nvPr/>
        </p:nvPicPr>
        <p:blipFill>
          <a:blip r:embed="rId5"/>
          <a:stretch>
            <a:fillRect/>
          </a:stretch>
        </p:blipFill>
        <p:spPr>
          <a:xfrm>
            <a:off x="587216" y="6109719"/>
            <a:ext cx="4815840" cy="777240"/>
          </a:xfrm>
          <a:prstGeom prst="rect">
            <a:avLst/>
          </a:prstGeom>
        </p:spPr>
      </p:pic>
    </p:spTree>
    <p:extLst>
      <p:ext uri="{BB962C8B-B14F-4D97-AF65-F5344CB8AC3E}">
        <p14:creationId xmlns:p14="http://schemas.microsoft.com/office/powerpoint/2010/main" val="239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p:txBody>
          <a:bodyPr>
            <a:normAutofit/>
          </a:bodyPr>
          <a:lstStyle/>
          <a:p>
            <a:r>
              <a:rPr lang="ja-JP" altLang="en-US" dirty="0">
                <a:latin typeface="Meiryo" panose="020B0604030504040204" pitchFamily="34" charset="-128"/>
                <a:ea typeface="Meiryo" panose="020B0604030504040204" pitchFamily="34" charset="-128"/>
              </a:rPr>
              <a:t>３</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TEAM EXPO 2025</a:t>
            </a:r>
            <a:r>
              <a:rPr lang="ja-JP" altLang="en-US" dirty="0">
                <a:latin typeface="Meiryo" panose="020B0604030504040204" pitchFamily="34" charset="-128"/>
                <a:ea typeface="Meiryo" panose="020B0604030504040204" pitchFamily="34" charset="-128"/>
              </a:rPr>
              <a:t>」プログラム／共創チャレンジ</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7</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43" name="コンテンツ プレースホルダー 6">
            <a:extLst>
              <a:ext uri="{FF2B5EF4-FFF2-40B4-BE49-F238E27FC236}">
                <a16:creationId xmlns:a16="http://schemas.microsoft.com/office/drawing/2014/main" id="{3E996CA6-3E0A-49B3-9F00-2B378A3528BA}"/>
              </a:ext>
            </a:extLst>
          </p:cNvPr>
          <p:cNvSpPr txBox="1">
            <a:spLocks/>
          </p:cNvSpPr>
          <p:nvPr/>
        </p:nvSpPr>
        <p:spPr>
          <a:xfrm>
            <a:off x="541896" y="1705197"/>
            <a:ext cx="10149917" cy="4457410"/>
          </a:xfrm>
          <a:prstGeom prst="rect">
            <a:avLst/>
          </a:prstGeom>
        </p:spPr>
        <p:txBody>
          <a:bodyPr vert="horz" wrap="square" lIns="91235" tIns="45611" rIns="91235" bIns="45611" rtlCol="0">
            <a:spAutoFit/>
          </a:bodyPr>
          <a:lstStyle>
            <a:lvl1pPr indent="-354013">
              <a:lnSpc>
                <a:spcPct val="120000"/>
              </a:lnSpc>
              <a:spcBef>
                <a:spcPts val="979"/>
              </a:spcBef>
              <a:buFontTx/>
              <a:buNone/>
              <a:defRPr sz="2000" b="0" i="0">
                <a:latin typeface="メイリオ" panose="020B0604030504040204" pitchFamily="50" charset="-128"/>
                <a:ea typeface="メイリオ" panose="020B0604030504040204" pitchFamily="50" charset="-128"/>
                <a:cs typeface="Segoe UI Historic" panose="020B0502040204020203" pitchFamily="34" charset="0"/>
              </a:defRPr>
            </a:lvl1pPr>
            <a:lvl2pPr marL="669857" indent="-223286" defTabSz="893146">
              <a:lnSpc>
                <a:spcPct val="90000"/>
              </a:lnSpc>
              <a:spcBef>
                <a:spcPts val="489"/>
              </a:spcBef>
              <a:buFont typeface="Arial" panose="020B0604020202020204" pitchFamily="34" charset="0"/>
              <a:buChar char="•"/>
              <a:defRPr sz="1600" b="0" i="0">
                <a:latin typeface="Meiryo UI" panose="020B0604030504040204" pitchFamily="50" charset="-128"/>
                <a:ea typeface="Meiryo UI" panose="020B0604030504040204" pitchFamily="50" charset="-128"/>
              </a:defRPr>
            </a:lvl2pPr>
            <a:lvl3pPr marL="1116435" indent="-223286" defTabSz="893146">
              <a:lnSpc>
                <a:spcPct val="90000"/>
              </a:lnSpc>
              <a:spcBef>
                <a:spcPts val="489"/>
              </a:spcBef>
              <a:buFont typeface="Arial" panose="020B0604020202020204" pitchFamily="34" charset="0"/>
              <a:buChar char="•"/>
              <a:defRPr sz="1200" b="0" i="0">
                <a:latin typeface="Meiryo UI" panose="020B0604030504040204" pitchFamily="50" charset="-128"/>
                <a:ea typeface="Meiryo UI" panose="020B0604030504040204" pitchFamily="50" charset="-128"/>
              </a:defRPr>
            </a:lvl3pPr>
            <a:lvl4pPr marL="1563003"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4pPr>
            <a:lvl5pPr marL="2009576" indent="-223286" defTabSz="893146">
              <a:lnSpc>
                <a:spcPct val="90000"/>
              </a:lnSpc>
              <a:spcBef>
                <a:spcPts val="489"/>
              </a:spcBef>
              <a:buFont typeface="Arial" panose="020B0604020202020204" pitchFamily="34" charset="0"/>
              <a:buChar char="•"/>
              <a:defRPr sz="1050" b="0" i="0">
                <a:latin typeface="Meiryo UI" panose="020B0604030504040204" pitchFamily="50" charset="-128"/>
                <a:ea typeface="Meiryo UI" panose="020B0604030504040204" pitchFamily="50" charset="-128"/>
              </a:defRPr>
            </a:lvl5pPr>
            <a:lvl6pPr marL="2456152" indent="-223286" defTabSz="893146">
              <a:lnSpc>
                <a:spcPct val="90000"/>
              </a:lnSpc>
              <a:spcBef>
                <a:spcPts val="489"/>
              </a:spcBef>
              <a:buFont typeface="Arial" panose="020B0604020202020204" pitchFamily="34" charset="0"/>
              <a:buChar char="•"/>
              <a:defRPr sz="1732"/>
            </a:lvl6pPr>
            <a:lvl7pPr marL="2902720" indent="-223286" defTabSz="893146">
              <a:lnSpc>
                <a:spcPct val="90000"/>
              </a:lnSpc>
              <a:spcBef>
                <a:spcPts val="489"/>
              </a:spcBef>
              <a:buFont typeface="Arial" panose="020B0604020202020204" pitchFamily="34" charset="0"/>
              <a:buChar char="•"/>
              <a:defRPr sz="1732"/>
            </a:lvl7pPr>
            <a:lvl8pPr marL="3349293" indent="-223286" defTabSz="893146">
              <a:lnSpc>
                <a:spcPct val="90000"/>
              </a:lnSpc>
              <a:spcBef>
                <a:spcPts val="489"/>
              </a:spcBef>
              <a:buFont typeface="Arial" panose="020B0604020202020204" pitchFamily="34" charset="0"/>
              <a:buChar char="•"/>
              <a:defRPr sz="1732"/>
            </a:lvl8pPr>
            <a:lvl9pPr marL="3795868" indent="-223286" defTabSz="893146">
              <a:lnSpc>
                <a:spcPct val="90000"/>
              </a:lnSpc>
              <a:spcBef>
                <a:spcPts val="489"/>
              </a:spcBef>
              <a:buFont typeface="Arial" panose="020B0604020202020204" pitchFamily="34" charset="0"/>
              <a:buChar char="•"/>
              <a:defRPr sz="1732"/>
            </a:lvl9pPr>
          </a:lstStyle>
          <a:p>
            <a:pPr>
              <a:lnSpc>
                <a:spcPct val="100000"/>
              </a:lnSpc>
            </a:pPr>
            <a:r>
              <a:rPr lang="ja-JP" altLang="en-US" sz="1600" b="1" dirty="0"/>
              <a:t>万博のテーマ実現のため、</a:t>
            </a:r>
            <a:r>
              <a:rPr lang="en-US" altLang="ja-JP" sz="1600" b="1" dirty="0"/>
              <a:t>SDGs</a:t>
            </a:r>
            <a:r>
              <a:rPr lang="ja-JP" altLang="en-US" sz="1600" b="1" dirty="0"/>
              <a:t>の達成に貢献するため、</a:t>
            </a:r>
            <a:endParaRPr lang="en-US" altLang="ja-JP" sz="1600" b="1" dirty="0"/>
          </a:p>
          <a:p>
            <a:pPr>
              <a:lnSpc>
                <a:spcPct val="100000"/>
              </a:lnSpc>
            </a:pPr>
            <a:r>
              <a:rPr lang="ja-JP" altLang="en-US" sz="1600" b="1" dirty="0"/>
              <a:t>皆様が</a:t>
            </a:r>
            <a:r>
              <a:rPr lang="ja-JP" altLang="en-US" sz="1600" b="1" dirty="0">
                <a:solidFill>
                  <a:srgbClr val="0268B6"/>
                </a:solidFill>
              </a:rPr>
              <a:t>「ワクワク」しながら進めている活動</a:t>
            </a:r>
            <a:r>
              <a:rPr lang="ja-JP" altLang="en-US" sz="1600" b="1" dirty="0"/>
              <a:t>についてチーム単位で登録してください。</a:t>
            </a:r>
            <a:r>
              <a:rPr lang="ja-JP" altLang="en-US" sz="1600" b="1" dirty="0">
                <a:solidFill>
                  <a:srgbClr val="0268B6"/>
                </a:solidFill>
              </a:rPr>
              <a:t>分野は問いません</a:t>
            </a:r>
            <a:r>
              <a:rPr lang="ja-JP" altLang="en-US" sz="1600" b="1" dirty="0"/>
              <a:t>。</a:t>
            </a:r>
            <a:endParaRPr lang="en-US" altLang="ja-JP" sz="1600" b="1" dirty="0"/>
          </a:p>
          <a:p>
            <a:pPr>
              <a:lnSpc>
                <a:spcPct val="100000"/>
              </a:lnSpc>
            </a:pPr>
            <a:r>
              <a:rPr lang="ja-JP" altLang="en-US" sz="1600" b="1" dirty="0"/>
              <a:t>個人グループの活動（</a:t>
            </a:r>
            <a:r>
              <a:rPr lang="en-US" altLang="ja-JP" sz="1600" b="1" dirty="0"/>
              <a:t>2</a:t>
            </a:r>
            <a:r>
              <a:rPr lang="ja-JP" altLang="en-US" sz="1600" b="1" dirty="0"/>
              <a:t>人以上）、企業・団体のプロジェクト等の単位でも登録できます。</a:t>
            </a:r>
            <a:endParaRPr lang="en-US" altLang="ja-JP" sz="1600" b="1" dirty="0"/>
          </a:p>
          <a:p>
            <a:pPr>
              <a:lnSpc>
                <a:spcPct val="100000"/>
              </a:lnSpc>
            </a:pPr>
            <a:r>
              <a:rPr lang="ja-JP" altLang="en-US" sz="1600" b="1" dirty="0"/>
              <a:t>できるだけ組織を超えて多様な立場・価値観の人によるチームで取組を進めてください。</a:t>
            </a:r>
            <a:endParaRPr lang="en-US" altLang="ja-JP" sz="1600" b="1" dirty="0"/>
          </a:p>
          <a:p>
            <a:pPr>
              <a:lnSpc>
                <a:spcPct val="100000"/>
              </a:lnSpc>
            </a:pPr>
            <a:r>
              <a:rPr lang="ja-JP" altLang="en-US" sz="1600" b="1" dirty="0"/>
              <a:t>活動は</a:t>
            </a:r>
            <a:r>
              <a:rPr lang="ja-JP" altLang="en-US" sz="1600" b="1" dirty="0">
                <a:solidFill>
                  <a:srgbClr val="0268B6"/>
                </a:solidFill>
              </a:rPr>
              <a:t>これから進めるものでも、今既に取り組んでいるものでも構いません</a:t>
            </a:r>
            <a:r>
              <a:rPr lang="ja-JP" altLang="en-US" sz="1600" b="1" dirty="0"/>
              <a:t>。</a:t>
            </a:r>
            <a:endParaRPr lang="en-US" altLang="ja-JP" sz="1600" b="1" dirty="0"/>
          </a:p>
          <a:p>
            <a:pPr>
              <a:lnSpc>
                <a:spcPct val="100000"/>
              </a:lnSpc>
            </a:pPr>
            <a:endParaRPr lang="en-US" altLang="ja-JP" sz="1600" b="1" dirty="0"/>
          </a:p>
          <a:p>
            <a:pPr>
              <a:lnSpc>
                <a:spcPct val="100000"/>
              </a:lnSpc>
            </a:pPr>
            <a:r>
              <a:rPr lang="ja-JP" altLang="en-US" sz="1600" b="1" dirty="0"/>
              <a:t>登録にあたっては、</a:t>
            </a:r>
            <a:endParaRPr lang="en-US" altLang="ja-JP" sz="1600" b="1" dirty="0"/>
          </a:p>
          <a:p>
            <a:pPr>
              <a:lnSpc>
                <a:spcPct val="100000"/>
              </a:lnSpc>
            </a:pPr>
            <a:r>
              <a:rPr lang="ja-JP" altLang="en-US" sz="1600" b="1" dirty="0"/>
              <a:t>・</a:t>
            </a:r>
            <a:r>
              <a:rPr lang="ja-JP" altLang="en-US" sz="1600" b="1" dirty="0">
                <a:solidFill>
                  <a:srgbClr val="0268B6"/>
                </a:solidFill>
              </a:rPr>
              <a:t>目指したい未来社会はどんなものか＝未来への宣言</a:t>
            </a:r>
            <a:endParaRPr lang="en-US" altLang="ja-JP" sz="1600" b="1" dirty="0"/>
          </a:p>
          <a:p>
            <a:pPr>
              <a:lnSpc>
                <a:spcPct val="100000"/>
              </a:lnSpc>
            </a:pPr>
            <a:r>
              <a:rPr lang="ja-JP" altLang="en-US" sz="1600" b="1" dirty="0">
                <a:solidFill>
                  <a:srgbClr val="121334"/>
                </a:solidFill>
              </a:rPr>
              <a:t>・</a:t>
            </a:r>
            <a:r>
              <a:rPr lang="ja-JP" altLang="en-US" sz="1600" b="1" dirty="0">
                <a:solidFill>
                  <a:srgbClr val="0268B6"/>
                </a:solidFill>
              </a:rPr>
              <a:t>その実現のために今、何をするか（しているか）</a:t>
            </a:r>
            <a:endParaRPr lang="en-US" altLang="ja-JP" sz="1600" b="1" dirty="0"/>
          </a:p>
          <a:p>
            <a:pPr>
              <a:lnSpc>
                <a:spcPct val="100000"/>
              </a:lnSpc>
            </a:pPr>
            <a:r>
              <a:rPr lang="ja-JP" altLang="en-US" sz="1600" b="1" dirty="0"/>
              <a:t>・</a:t>
            </a:r>
            <a:r>
              <a:rPr lang="ja-JP" altLang="en-US" sz="1600" b="1" dirty="0">
                <a:solidFill>
                  <a:srgbClr val="0268B6"/>
                </a:solidFill>
              </a:rPr>
              <a:t>未来に向けてどんな人たちと共創を進めたいか</a:t>
            </a:r>
            <a:endParaRPr lang="en-US" altLang="ja-JP" sz="1600" b="1" dirty="0"/>
          </a:p>
          <a:p>
            <a:pPr>
              <a:lnSpc>
                <a:spcPct val="100000"/>
              </a:lnSpc>
            </a:pPr>
            <a:r>
              <a:rPr lang="ja-JP" altLang="en-US" sz="1600" b="1" dirty="0"/>
              <a:t>など、チャレンジとしての取り組み内容を教えてください。</a:t>
            </a:r>
            <a:endParaRPr lang="en-US" altLang="ja-JP" sz="1600" b="1" dirty="0"/>
          </a:p>
          <a:p>
            <a:pPr>
              <a:lnSpc>
                <a:spcPct val="100000"/>
              </a:lnSpc>
            </a:pPr>
            <a:endParaRPr lang="en-US" altLang="ja-JP" sz="1600" b="1" dirty="0"/>
          </a:p>
        </p:txBody>
      </p:sp>
      <p:sp>
        <p:nvSpPr>
          <p:cNvPr id="44" name="正方形/長方形 43">
            <a:extLst>
              <a:ext uri="{FF2B5EF4-FFF2-40B4-BE49-F238E27FC236}">
                <a16:creationId xmlns:a16="http://schemas.microsoft.com/office/drawing/2014/main" id="{03D9CB78-6F2D-4F4A-9779-8F09E6FC2D5D}"/>
              </a:ext>
            </a:extLst>
          </p:cNvPr>
          <p:cNvSpPr/>
          <p:nvPr/>
        </p:nvSpPr>
        <p:spPr>
          <a:xfrm>
            <a:off x="396269" y="6296732"/>
            <a:ext cx="9899274" cy="747897"/>
          </a:xfrm>
          <a:prstGeom prst="rect">
            <a:avLst/>
          </a:prstGeom>
        </p:spPr>
        <p:txBody>
          <a:bodyPr wrap="square">
            <a:spAutoFit/>
          </a:bodyPr>
          <a:lstStyle/>
          <a:p>
            <a:pPr>
              <a:lnSpc>
                <a:spcPct val="120000"/>
              </a:lnSpc>
            </a:pPr>
            <a:r>
              <a:rPr lang="en-US" altLang="ja-JP" sz="1200" dirty="0">
                <a:solidFill>
                  <a:srgbClr val="121334"/>
                </a:solidFill>
                <a:latin typeface="メイリオ" panose="020B0604030504040204" pitchFamily="50" charset="-128"/>
                <a:ea typeface="メイリオ" panose="020B0604030504040204" pitchFamily="50" charset="-128"/>
              </a:rPr>
              <a:t>※</a:t>
            </a:r>
            <a:r>
              <a:rPr lang="ja-JP" altLang="en-US" sz="1200" dirty="0">
                <a:solidFill>
                  <a:srgbClr val="121334"/>
                </a:solidFill>
                <a:latin typeface="メイリオ" panose="020B0604030504040204" pitchFamily="50" charset="-128"/>
                <a:ea typeface="メイリオ" panose="020B0604030504040204" pitchFamily="50" charset="-128"/>
              </a:rPr>
              <a:t>共創チャレンジは</a:t>
            </a:r>
            <a:r>
              <a:rPr lang="ja-JP" altLang="en-US" sz="1200" u="sng" dirty="0">
                <a:solidFill>
                  <a:srgbClr val="121334"/>
                </a:solidFill>
                <a:latin typeface="メイリオ" panose="020B0604030504040204" pitchFamily="50" charset="-128"/>
                <a:ea typeface="メイリオ" panose="020B0604030504040204" pitchFamily="50" charset="-128"/>
              </a:rPr>
              <a:t>いくつでも登録できます</a:t>
            </a:r>
            <a:r>
              <a:rPr lang="ja-JP" altLang="en-US" sz="1200" dirty="0">
                <a:solidFill>
                  <a:srgbClr val="121334"/>
                </a:solidFill>
                <a:latin typeface="メイリオ" panose="020B0604030504040204" pitchFamily="50" charset="-128"/>
                <a:ea typeface="メイリオ" panose="020B0604030504040204" pitchFamily="50" charset="-128"/>
              </a:rPr>
              <a:t>。（活動ごとの登録が可能）</a:t>
            </a:r>
            <a:endParaRPr lang="en-US" altLang="ja-JP" sz="1200" dirty="0">
              <a:solidFill>
                <a:srgbClr val="121334"/>
              </a:solidFill>
              <a:latin typeface="メイリオ" panose="020B0604030504040204" pitchFamily="50" charset="-128"/>
              <a:ea typeface="メイリオ" panose="020B0604030504040204" pitchFamily="50" charset="-128"/>
            </a:endParaRPr>
          </a:p>
          <a:p>
            <a:pPr>
              <a:lnSpc>
                <a:spcPct val="120000"/>
              </a:lnSpc>
            </a:pPr>
            <a:r>
              <a:rPr lang="en-US" altLang="ja-JP"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rPr>
              <a:t>登録に費用はかかりませんが、申請手続きや共創</a:t>
            </a:r>
            <a:r>
              <a:rPr lang="ja-JP" altLang="en-US"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rPr>
              <a:t>チャレンジ</a:t>
            </a:r>
            <a:r>
              <a:rPr lang="ja-JP" altLang="ja-JP"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rPr>
              <a:t>の活動に必要な経費は、各</a:t>
            </a:r>
            <a:r>
              <a:rPr lang="ja-JP" altLang="en-US"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rPr>
              <a:t>チームにご</a:t>
            </a:r>
            <a:r>
              <a:rPr lang="ja-JP" altLang="ja-JP"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rPr>
              <a:t>負担いただきます。</a:t>
            </a:r>
            <a:endParaRPr lang="en-US" altLang="ja-JP"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endParaRPr>
          </a:p>
          <a:p>
            <a:pPr>
              <a:lnSpc>
                <a:spcPct val="120000"/>
              </a:lnSpc>
            </a:pPr>
            <a:r>
              <a:rPr lang="ja-JP" altLang="en-US" sz="1200" dirty="0">
                <a:solidFill>
                  <a:srgbClr val="121334"/>
                </a:solidFill>
                <a:latin typeface="メイリオ" panose="020B0604030504040204" pitchFamily="50" charset="-128"/>
                <a:ea typeface="メイリオ" panose="020B0604030504040204" pitchFamily="50" charset="-128"/>
                <a:cs typeface="Times New Roman" panose="02020603050405020304" pitchFamily="18" charset="0"/>
              </a:rPr>
              <a:t>　（当協会から補助金等の支給はありません）</a:t>
            </a:r>
            <a:endParaRPr lang="ja-JP" altLang="en-US" sz="1200" dirty="0">
              <a:solidFill>
                <a:srgbClr val="121334"/>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CCC70E69-1785-4552-BB51-0C448929F64F}"/>
              </a:ext>
            </a:extLst>
          </p:cNvPr>
          <p:cNvSpPr/>
          <p:nvPr/>
        </p:nvSpPr>
        <p:spPr>
          <a:xfrm>
            <a:off x="541896" y="1020441"/>
            <a:ext cx="9608019" cy="561656"/>
          </a:xfrm>
          <a:prstGeom prst="rect">
            <a:avLst/>
          </a:prstGeom>
          <a:solidFill>
            <a:srgbClr val="EFEFEF"/>
          </a:solidFill>
        </p:spPr>
        <p:txBody>
          <a:bodyPr vert="horz" lIns="180000" tIns="144000" rIns="180000" bIns="144000" rtlCol="0">
            <a:spAutoFit/>
          </a:bodyPr>
          <a:lstStyle/>
          <a:p>
            <a:pPr marL="185738" indent="-185738" defTabSz="1007943" fontAlgn="ctr">
              <a:lnSpc>
                <a:spcPct val="110000"/>
              </a:lnSpc>
              <a:spcBef>
                <a:spcPts val="600"/>
              </a:spcBef>
              <a:buClr>
                <a:srgbClr val="0268B6"/>
              </a:buClr>
              <a:buSzPct val="90000"/>
              <a:buFont typeface="Wingdings" panose="05000000000000000000" pitchFamily="2" charset="2"/>
              <a:buChar char="l"/>
            </a:pPr>
            <a:r>
              <a:rPr kumimoji="1" lang="ja-JP" altLang="en-US" sz="1600" b="1" dirty="0">
                <a:solidFill>
                  <a:schemeClr val="tx1">
                    <a:lumMod val="85000"/>
                    <a:lumOff val="15000"/>
                  </a:schemeClr>
                </a:solidFill>
                <a:latin typeface="Meiryo" panose="020B0604030504040204" pitchFamily="34" charset="-128"/>
                <a:ea typeface="Meiryo" panose="020B0604030504040204" pitchFamily="34" charset="-128"/>
              </a:rPr>
              <a:t>共創チャレンジとは、自らが描く未来の実現に向けた具体的な活動です</a:t>
            </a:r>
            <a:endParaRPr kumimoji="1" lang="en-US" altLang="ja-JP" sz="1600" b="1" dirty="0">
              <a:solidFill>
                <a:schemeClr val="tx1">
                  <a:lumMod val="85000"/>
                  <a:lumOff val="1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5499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BD70537-8F26-41BE-8B31-A97E9A536268}"/>
              </a:ext>
            </a:extLst>
          </p:cNvPr>
          <p:cNvPicPr>
            <a:picLocks noChangeAspect="1"/>
          </p:cNvPicPr>
          <p:nvPr/>
        </p:nvPicPr>
        <p:blipFill>
          <a:blip r:embed="rId2"/>
          <a:stretch>
            <a:fillRect/>
          </a:stretch>
        </p:blipFill>
        <p:spPr>
          <a:xfrm>
            <a:off x="423908" y="1711007"/>
            <a:ext cx="9768840" cy="4137660"/>
          </a:xfrm>
          <a:prstGeom prst="rect">
            <a:avLst/>
          </a:prstGeom>
        </p:spPr>
      </p:pic>
      <p:sp>
        <p:nvSpPr>
          <p:cNvPr id="4" name="タイトル 3">
            <a:extLst>
              <a:ext uri="{FF2B5EF4-FFF2-40B4-BE49-F238E27FC236}">
                <a16:creationId xmlns:a16="http://schemas.microsoft.com/office/drawing/2014/main" id="{49E61386-7792-40A1-8807-409D0D87E705}"/>
              </a:ext>
            </a:extLst>
          </p:cNvPr>
          <p:cNvSpPr>
            <a:spLocks noGrp="1"/>
          </p:cNvSpPr>
          <p:nvPr>
            <p:ph type="title"/>
          </p:nvPr>
        </p:nvSpPr>
        <p:spPr>
          <a:xfrm>
            <a:off x="455612" y="332022"/>
            <a:ext cx="8064000" cy="432000"/>
          </a:xfrm>
        </p:spPr>
        <p:txBody>
          <a:bodyPr>
            <a:normAutofit/>
          </a:bodyPr>
          <a:lstStyle/>
          <a:p>
            <a:r>
              <a:rPr lang="ja-JP" altLang="en-US" dirty="0">
                <a:latin typeface="Meiryo" panose="020B0604030504040204" pitchFamily="34" charset="-128"/>
                <a:ea typeface="Meiryo" panose="020B0604030504040204" pitchFamily="34" charset="-128"/>
              </a:rPr>
              <a:t>３</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TEAM EXPO 2025</a:t>
            </a:r>
            <a:r>
              <a:rPr lang="ja-JP" altLang="en-US" dirty="0">
                <a:latin typeface="Meiryo" panose="020B0604030504040204" pitchFamily="34" charset="-128"/>
                <a:ea typeface="Meiryo" panose="020B0604030504040204" pitchFamily="34" charset="-128"/>
              </a:rPr>
              <a:t>」プログラム／共創チャレンジ</a:t>
            </a:r>
            <a:endParaRPr lang="ja-JP" altLang="en-US"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B5050A09-FFDF-4F45-9AC6-BE1CECE576D8}"/>
              </a:ext>
            </a:extLst>
          </p:cNvPr>
          <p:cNvSpPr>
            <a:spLocks noGrp="1"/>
          </p:cNvSpPr>
          <p:nvPr>
            <p:ph type="sldNum" sz="quarter" idx="4"/>
          </p:nvPr>
        </p:nvSpPr>
        <p:spPr>
          <a:xfrm>
            <a:off x="10197577" y="7339332"/>
            <a:ext cx="360000" cy="216000"/>
          </a:xfrm>
        </p:spPr>
        <p:txBody>
          <a:bodyPr/>
          <a:lstStyle/>
          <a:p>
            <a:fld id="{43917D35-CB2B-46E2-AAA2-A2005A228270}" type="slidenum">
              <a:rPr lang="ja-JP" altLang="en-US" smtClean="0"/>
              <a:pPr/>
              <a:t>8</a:t>
            </a:fld>
            <a:endParaRPr lang="ja-JP" altLang="en-US" dirty="0"/>
          </a:p>
        </p:txBody>
      </p:sp>
      <p:sp>
        <p:nvSpPr>
          <p:cNvPr id="3" name="フッター プレースホルダー 2">
            <a:extLst>
              <a:ext uri="{FF2B5EF4-FFF2-40B4-BE49-F238E27FC236}">
                <a16:creationId xmlns:a16="http://schemas.microsoft.com/office/drawing/2014/main" id="{58A21CBF-97E2-9049-9749-A2B38787B20C}"/>
              </a:ext>
            </a:extLst>
          </p:cNvPr>
          <p:cNvSpPr>
            <a:spLocks noGrp="1"/>
          </p:cNvSpPr>
          <p:nvPr>
            <p:ph type="ftr" sz="quarter" idx="11"/>
          </p:nvPr>
        </p:nvSpPr>
        <p:spPr/>
        <p:txBody>
          <a:bodyPr/>
          <a:lstStyle/>
          <a:p>
            <a:pPr algn="l"/>
            <a:r>
              <a:rPr lang="en-US" altLang="ja-JP"/>
              <a:t>©Copyright Japan Association for the 2025 World Exposition, All rights reserved.</a:t>
            </a:r>
            <a:endParaRPr kumimoji="1" lang="ja-JP" altLang="en-US"/>
          </a:p>
        </p:txBody>
      </p:sp>
      <p:sp>
        <p:nvSpPr>
          <p:cNvPr id="15" name="正方形/長方形 14">
            <a:extLst>
              <a:ext uri="{FF2B5EF4-FFF2-40B4-BE49-F238E27FC236}">
                <a16:creationId xmlns:a16="http://schemas.microsoft.com/office/drawing/2014/main" id="{AB5C83CE-98C1-4557-B980-42145B67F24D}"/>
              </a:ext>
            </a:extLst>
          </p:cNvPr>
          <p:cNvSpPr/>
          <p:nvPr/>
        </p:nvSpPr>
        <p:spPr>
          <a:xfrm>
            <a:off x="431214" y="6323472"/>
            <a:ext cx="9438362" cy="304699"/>
          </a:xfrm>
          <a:prstGeom prst="rect">
            <a:avLst/>
          </a:prstGeom>
        </p:spPr>
        <p:txBody>
          <a:bodyPr wrap="square">
            <a:spAutoFit/>
          </a:bodyPr>
          <a:lstStyle/>
          <a:p>
            <a:pPr>
              <a:lnSpc>
                <a:spcPct val="120000"/>
              </a:lnSpc>
            </a:pP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これらの活動はあくまで一例であり、これらに限らず様々な活動の登録をお待ちしています。</a:t>
            </a:r>
            <a:endParaRPr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526477FC-B771-4CF5-BD49-BDE30D58E42E}"/>
              </a:ext>
            </a:extLst>
          </p:cNvPr>
          <p:cNvSpPr txBox="1"/>
          <p:nvPr/>
        </p:nvSpPr>
        <p:spPr>
          <a:xfrm>
            <a:off x="421370" y="2096555"/>
            <a:ext cx="9773385" cy="1228500"/>
          </a:xfrm>
          <a:prstGeom prst="rect">
            <a:avLst/>
          </a:prstGeom>
          <a:solidFill>
            <a:srgbClr val="FFFFFF">
              <a:alpha val="89804"/>
            </a:srgbClr>
          </a:solidFill>
        </p:spPr>
        <p:txBody>
          <a:bodyPr wrap="square" rtlCol="0" anchor="t">
            <a:noAutofit/>
          </a:bodyPr>
          <a:lstStyle/>
          <a:p>
            <a:pPr>
              <a:lnSpc>
                <a:spcPct val="120000"/>
              </a:lnSpc>
            </a:pPr>
            <a:endParaRPr lang="en-US" altLang="ja-JP" sz="1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44E4CE84-8A3C-47BD-80E9-7CD02C797B83}"/>
              </a:ext>
            </a:extLst>
          </p:cNvPr>
          <p:cNvSpPr txBox="1"/>
          <p:nvPr/>
        </p:nvSpPr>
        <p:spPr>
          <a:xfrm>
            <a:off x="7740755" y="2096555"/>
            <a:ext cx="2431076" cy="1228500"/>
          </a:xfrm>
          <a:prstGeom prst="rect">
            <a:avLst/>
          </a:prstGeom>
          <a:noFill/>
        </p:spPr>
        <p:txBody>
          <a:bodyPr wrap="square" rtlCol="0" anchor="ctr">
            <a:no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自然環境の維持・向上を</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通じ、持続可能な社会を</a:t>
            </a:r>
            <a:r>
              <a:rPr lang="en-US" altLang="ja-JP" sz="1400" b="1" dirty="0">
                <a:latin typeface="メイリオ" panose="020B0604030504040204" pitchFamily="50" charset="-128"/>
                <a:ea typeface="メイリオ" panose="020B0604030504040204" pitchFamily="50" charset="-128"/>
              </a:rPr>
              <a:t/>
            </a:r>
            <a:br>
              <a:rPr lang="en-US" altLang="ja-JP" sz="1400" b="1" dirty="0">
                <a:latin typeface="メイリオ" panose="020B0604030504040204" pitchFamily="50" charset="-128"/>
                <a:ea typeface="メイリオ" panose="020B0604030504040204" pitchFamily="50" charset="-128"/>
              </a:rPr>
            </a:br>
            <a:r>
              <a:rPr lang="ja-JP" altLang="en-US" sz="1400" b="1" dirty="0">
                <a:latin typeface="メイリオ" panose="020B0604030504040204" pitchFamily="50" charset="-128"/>
                <a:ea typeface="メイリオ" panose="020B0604030504040204" pitchFamily="50" charset="-128"/>
              </a:rPr>
              <a:t>構築する活動</a:t>
            </a:r>
            <a:endParaRPr lang="en-US" altLang="ja-JP"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DAD21DA-3182-402A-B34F-5A6360986F18}"/>
              </a:ext>
            </a:extLst>
          </p:cNvPr>
          <p:cNvSpPr txBox="1"/>
          <p:nvPr/>
        </p:nvSpPr>
        <p:spPr>
          <a:xfrm>
            <a:off x="2834822" y="2096555"/>
            <a:ext cx="2431076" cy="1228500"/>
          </a:xfrm>
          <a:prstGeom prst="rect">
            <a:avLst/>
          </a:prstGeom>
          <a:noFill/>
        </p:spPr>
        <p:txBody>
          <a:bodyPr wrap="square" rtlCol="0" anchor="ctr">
            <a:no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未来の産業創出に向けた</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活動</a:t>
            </a:r>
            <a:endParaRPr lang="ja-JP" altLang="en-US" sz="14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18414C32-7029-4C28-945D-51A7149A48C0}"/>
              </a:ext>
            </a:extLst>
          </p:cNvPr>
          <p:cNvSpPr txBox="1"/>
          <p:nvPr/>
        </p:nvSpPr>
        <p:spPr>
          <a:xfrm>
            <a:off x="431214" y="2096555"/>
            <a:ext cx="2431076" cy="1228500"/>
          </a:xfrm>
          <a:prstGeom prst="rect">
            <a:avLst/>
          </a:prstGeom>
          <a:noFill/>
        </p:spPr>
        <p:txBody>
          <a:bodyPr wrap="square" rtlCol="0" anchor="ctr">
            <a:noAutofit/>
          </a:bodyPr>
          <a:lstStyle/>
          <a:p>
            <a:pPr>
              <a:lnSpc>
                <a:spcPct val="120000"/>
              </a:lnSpc>
            </a:pPr>
            <a:r>
              <a:rPr lang="en-US" altLang="ja-JP" sz="1400" b="1" dirty="0">
                <a:latin typeface="メイリオ" panose="020B0604030504040204" pitchFamily="50" charset="-128"/>
                <a:ea typeface="メイリオ" panose="020B0604030504040204" pitchFamily="50" charset="-128"/>
              </a:rPr>
              <a:t>SDGs</a:t>
            </a:r>
            <a:r>
              <a:rPr lang="ja-JP" altLang="en-US" sz="1400" b="1" dirty="0">
                <a:latin typeface="メイリオ" panose="020B0604030504040204" pitchFamily="50" charset="-128"/>
                <a:ea typeface="メイリオ" panose="020B0604030504040204" pitchFamily="50" charset="-128"/>
              </a:rPr>
              <a:t>の達成や</a:t>
            </a:r>
            <a:r>
              <a:rPr lang="en-US" altLang="ja-JP" sz="1400" b="1" dirty="0">
                <a:latin typeface="メイリオ" panose="020B0604030504040204" pitchFamily="50" charset="-128"/>
                <a:ea typeface="メイリオ" panose="020B0604030504040204" pitchFamily="50" charset="-128"/>
              </a:rPr>
              <a:t>Society5.0</a:t>
            </a:r>
            <a:r>
              <a:rPr lang="ja-JP" altLang="en-US" sz="1400" b="1" dirty="0">
                <a:latin typeface="メイリオ" panose="020B0604030504040204" pitchFamily="50" charset="-128"/>
                <a:ea typeface="メイリオ" panose="020B0604030504040204" pitchFamily="50" charset="-128"/>
              </a:rPr>
              <a:t>の実現に向けた活動</a:t>
            </a:r>
            <a:endParaRPr lang="ja-JP" altLang="en-US" sz="1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0AD004EB-8E78-4E65-BDE7-A97AD6DFC675}"/>
              </a:ext>
            </a:extLst>
          </p:cNvPr>
          <p:cNvSpPr txBox="1"/>
          <p:nvPr/>
        </p:nvSpPr>
        <p:spPr>
          <a:xfrm>
            <a:off x="5300861" y="2096555"/>
            <a:ext cx="2430383" cy="1228500"/>
          </a:xfrm>
          <a:prstGeom prst="rect">
            <a:avLst/>
          </a:prstGeom>
          <a:noFill/>
        </p:spPr>
        <p:txBody>
          <a:bodyPr wrap="square" rtlCol="0" anchor="ctr">
            <a:no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ライフサイエンスやヘルスケアに関する将来的な</a:t>
            </a:r>
            <a:r>
              <a:rPr lang="en-US" altLang="ja-JP" sz="1400" b="1" dirty="0">
                <a:latin typeface="メイリオ" panose="020B0604030504040204" pitchFamily="50" charset="-128"/>
                <a:ea typeface="メイリオ" panose="020B0604030504040204" pitchFamily="50" charset="-128"/>
              </a:rPr>
              <a:t/>
            </a:r>
            <a:br>
              <a:rPr lang="en-US" altLang="ja-JP" sz="1400" b="1" dirty="0">
                <a:latin typeface="メイリオ" panose="020B0604030504040204" pitchFamily="50" charset="-128"/>
                <a:ea typeface="メイリオ" panose="020B0604030504040204" pitchFamily="50" charset="-128"/>
              </a:rPr>
            </a:br>
            <a:r>
              <a:rPr lang="ja-JP" altLang="en-US" sz="1400" b="1" dirty="0">
                <a:latin typeface="メイリオ" panose="020B0604030504040204" pitchFamily="50" charset="-128"/>
                <a:ea typeface="メイリオ" panose="020B0604030504040204" pitchFamily="50" charset="-128"/>
              </a:rPr>
              <a:t>社会実装に向けた活動</a:t>
            </a:r>
            <a:endParaRPr lang="en-US" altLang="ja-JP"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B4576BC3-B0AB-4B78-9BB1-C76F1DDB9B5D}"/>
              </a:ext>
            </a:extLst>
          </p:cNvPr>
          <p:cNvSpPr txBox="1"/>
          <p:nvPr/>
        </p:nvSpPr>
        <p:spPr>
          <a:xfrm>
            <a:off x="424029" y="4153820"/>
            <a:ext cx="9766199" cy="1228500"/>
          </a:xfrm>
          <a:prstGeom prst="rect">
            <a:avLst/>
          </a:prstGeom>
          <a:solidFill>
            <a:srgbClr val="FFFFFF">
              <a:alpha val="89804"/>
            </a:srgbClr>
          </a:solidFill>
        </p:spPr>
        <p:txBody>
          <a:bodyPr wrap="square" rtlCol="0" anchor="t">
            <a:noAutofit/>
          </a:bodyPr>
          <a:lstStyle/>
          <a:p>
            <a:pPr>
              <a:lnSpc>
                <a:spcPct val="120000"/>
              </a:lnSpc>
            </a:pPr>
            <a:endParaRPr lang="ja-JP" altLang="en-US" sz="14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6F2100D-86FE-4716-A7AF-F1B2B387C8A6}"/>
              </a:ext>
            </a:extLst>
          </p:cNvPr>
          <p:cNvSpPr txBox="1"/>
          <p:nvPr/>
        </p:nvSpPr>
        <p:spPr>
          <a:xfrm>
            <a:off x="7759151" y="4145839"/>
            <a:ext cx="2431076" cy="1228500"/>
          </a:xfrm>
          <a:prstGeom prst="rect">
            <a:avLst/>
          </a:prstGeom>
          <a:noFill/>
        </p:spPr>
        <p:txBody>
          <a:bodyPr wrap="square" rtlCol="0" anchor="t">
            <a:no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大阪・関西万博のテーマや意義など、本万博の内容</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周知に繋がる情報発信に</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関する活動</a:t>
            </a:r>
            <a:endParaRPr lang="en-US" altLang="ja-JP" sz="14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EADB1E1C-1481-45AD-BCD7-0930601AC5CD}"/>
              </a:ext>
            </a:extLst>
          </p:cNvPr>
          <p:cNvSpPr txBox="1"/>
          <p:nvPr/>
        </p:nvSpPr>
        <p:spPr>
          <a:xfrm>
            <a:off x="2847722" y="4145839"/>
            <a:ext cx="2414153" cy="1228500"/>
          </a:xfrm>
          <a:prstGeom prst="rect">
            <a:avLst/>
          </a:prstGeom>
          <a:noFill/>
        </p:spPr>
        <p:txBody>
          <a:bodyPr wrap="square" rtlCol="0" anchor="ctr">
            <a:no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教育や人材交流など</a:t>
            </a:r>
            <a:r>
              <a:rPr lang="en-US" altLang="ja-JP" sz="1400" b="1" dirty="0">
                <a:latin typeface="メイリオ" panose="020B0604030504040204" pitchFamily="50" charset="-128"/>
                <a:ea typeface="メイリオ" panose="020B0604030504040204" pitchFamily="50" charset="-128"/>
              </a:rPr>
              <a:t/>
            </a:r>
            <a:br>
              <a:rPr lang="en-US" altLang="ja-JP" sz="1400" b="1" dirty="0">
                <a:latin typeface="メイリオ" panose="020B0604030504040204" pitchFamily="50" charset="-128"/>
                <a:ea typeface="メイリオ" panose="020B0604030504040204" pitchFamily="50" charset="-128"/>
              </a:rPr>
            </a:br>
            <a:r>
              <a:rPr lang="ja-JP" altLang="en-US" sz="1400" b="1" dirty="0">
                <a:latin typeface="メイリオ" panose="020B0604030504040204" pitchFamily="50" charset="-128"/>
                <a:ea typeface="メイリオ" panose="020B0604030504040204" pitchFamily="50" charset="-128"/>
              </a:rPr>
              <a:t>次世代を担う人材育成に</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関する活動</a:t>
            </a:r>
            <a:endParaRPr lang="ja-JP" altLang="en-US" sz="14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DF3C84CE-680D-43F2-B670-D322EE646226}"/>
              </a:ext>
            </a:extLst>
          </p:cNvPr>
          <p:cNvSpPr txBox="1"/>
          <p:nvPr/>
        </p:nvSpPr>
        <p:spPr>
          <a:xfrm>
            <a:off x="396427" y="4145839"/>
            <a:ext cx="2429086" cy="1228500"/>
          </a:xfrm>
          <a:prstGeom prst="rect">
            <a:avLst/>
          </a:prstGeom>
          <a:noFill/>
        </p:spPr>
        <p:txBody>
          <a:bodyPr wrap="square" rtlCol="0" anchor="ctr">
            <a:no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文化や芸術、エンターテインメントに関する</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創造的な活動</a:t>
            </a:r>
            <a:endParaRPr lang="ja-JP" altLang="en-US" sz="14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54493C4F-30FF-43AC-BAE7-652068D1BD6B}"/>
              </a:ext>
            </a:extLst>
          </p:cNvPr>
          <p:cNvSpPr txBox="1"/>
          <p:nvPr/>
        </p:nvSpPr>
        <p:spPr>
          <a:xfrm>
            <a:off x="5302047" y="4145839"/>
            <a:ext cx="2431076" cy="1228500"/>
          </a:xfrm>
          <a:prstGeom prst="rect">
            <a:avLst/>
          </a:prstGeom>
          <a:noFill/>
        </p:spPr>
        <p:txBody>
          <a:bodyPr wrap="square" rtlCol="0" anchor="ctr">
            <a:noAutofit/>
          </a:bodyPr>
          <a:lstStyle/>
          <a:p>
            <a:pPr>
              <a:lnSpc>
                <a:spcPct val="120000"/>
              </a:lnSpc>
            </a:pPr>
            <a:r>
              <a:rPr lang="ja-JP" altLang="en-US" sz="1400" b="1" dirty="0">
                <a:latin typeface="メイリオ" panose="020B0604030504040204" pitchFamily="50" charset="-128"/>
                <a:ea typeface="メイリオ" panose="020B0604030504040204" pitchFamily="50" charset="-128"/>
              </a:rPr>
              <a:t>人々の行動変容に繋がる</a:t>
            </a:r>
            <a:endParaRPr lang="en-US" altLang="ja-JP" sz="1400" b="1" dirty="0">
              <a:latin typeface="メイリオ" panose="020B0604030504040204" pitchFamily="50" charset="-128"/>
              <a:ea typeface="メイリオ" panose="020B0604030504040204" pitchFamily="50" charset="-128"/>
            </a:endParaRPr>
          </a:p>
          <a:p>
            <a:pPr>
              <a:lnSpc>
                <a:spcPct val="120000"/>
              </a:lnSpc>
            </a:pPr>
            <a:r>
              <a:rPr lang="ja-JP" altLang="en-US" sz="1400" b="1" dirty="0">
                <a:latin typeface="メイリオ" panose="020B0604030504040204" pitchFamily="50" charset="-128"/>
                <a:ea typeface="メイリオ" panose="020B0604030504040204" pitchFamily="50" charset="-128"/>
              </a:rPr>
              <a:t>情報発信に関する活動</a:t>
            </a:r>
            <a:endParaRPr lang="en-US" altLang="ja-JP" sz="1400" b="1" dirty="0">
              <a:latin typeface="メイリオ" panose="020B0604030504040204" pitchFamily="50" charset="-128"/>
              <a:ea typeface="メイリオ" panose="020B0604030504040204" pitchFamily="50" charset="-128"/>
            </a:endParaRPr>
          </a:p>
        </p:txBody>
      </p:sp>
      <p:sp>
        <p:nvSpPr>
          <p:cNvPr id="27" name="タイトル 3">
            <a:extLst>
              <a:ext uri="{FF2B5EF4-FFF2-40B4-BE49-F238E27FC236}">
                <a16:creationId xmlns:a16="http://schemas.microsoft.com/office/drawing/2014/main" id="{86B122F3-5238-4E41-9A62-74F245C3BAAE}"/>
              </a:ext>
            </a:extLst>
          </p:cNvPr>
          <p:cNvSpPr txBox="1">
            <a:spLocks/>
          </p:cNvSpPr>
          <p:nvPr/>
        </p:nvSpPr>
        <p:spPr>
          <a:xfrm>
            <a:off x="1267883" y="1059771"/>
            <a:ext cx="8064000" cy="432000"/>
          </a:xfrm>
          <a:prstGeom prst="rect">
            <a:avLst/>
          </a:prstGeom>
        </p:spPr>
        <p:txBody>
          <a:bodyPr vert="horz" lIns="216000" tIns="36000" rIns="216000" bIns="0" rtlCol="0" anchor="ctr">
            <a:normAutofit/>
          </a:bodyPr>
          <a:lst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メイリオ" panose="020B0604030504040204" pitchFamily="50" charset="-128"/>
                <a:ea typeface="メイリオ" panose="020B0604030504040204" pitchFamily="50" charset="-128"/>
                <a:cs typeface="+mj-cs"/>
              </a:defRPr>
            </a:lvl1pPr>
          </a:lstStyle>
          <a:p>
            <a:pPr algn="ctr"/>
            <a:r>
              <a:rPr lang="ja-JP" altLang="en-US" dirty="0">
                <a:latin typeface="Meiryo" panose="020B0604030504040204" pitchFamily="34" charset="-128"/>
                <a:ea typeface="Meiryo" panose="020B0604030504040204" pitchFamily="34" charset="-128"/>
              </a:rPr>
              <a:t>共創チャレンジの活動例</a:t>
            </a:r>
            <a:endParaRPr lang="ja-JP" altLang="en-US"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00667647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37D5EB2CBC3654FAC2E2ABA3E2F12C7" ma:contentTypeVersion="9" ma:contentTypeDescription="新しいドキュメントを作成します。" ma:contentTypeScope="" ma:versionID="e36862ad848fb0761d270317ebce7f9c">
  <xsd:schema xmlns:xsd="http://www.w3.org/2001/XMLSchema" xmlns:xs="http://www.w3.org/2001/XMLSchema" xmlns:p="http://schemas.microsoft.com/office/2006/metadata/properties" xmlns:ns2="8bc7d132-2267-4bb1-8af0-d47ce48eb5b9" targetNamespace="http://schemas.microsoft.com/office/2006/metadata/properties" ma:root="true" ma:fieldsID="332536a59fe6d259384ba357783c54d1" ns2:_="">
    <xsd:import namespace="8bc7d132-2267-4bb1-8af0-d47ce48eb5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7d132-2267-4bb1-8af0-d47ce48eb5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55A620-9D52-4CF1-91DA-A7DEBCF85E76}">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bc7d132-2267-4bb1-8af0-d47ce48eb5b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341D942-C818-4421-9FE1-6E869FC1CEA7}">
  <ds:schemaRefs>
    <ds:schemaRef ds:uri="http://schemas.microsoft.com/sharepoint/v3/contenttype/forms"/>
  </ds:schemaRefs>
</ds:datastoreItem>
</file>

<file path=customXml/itemProps3.xml><?xml version="1.0" encoding="utf-8"?>
<ds:datastoreItem xmlns:ds="http://schemas.openxmlformats.org/officeDocument/2006/customXml" ds:itemID="{2B2149A0-35E2-4276-9069-E1716B5A0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7d132-2267-4bb1-8af0-d47ce48eb5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2413</Words>
  <Application>Microsoft Office PowerPoint</Application>
  <PresentationFormat>ユーザー設定</PresentationFormat>
  <Paragraphs>250</Paragraphs>
  <Slides>16</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Meiryo UI</vt:lpstr>
      <vt:lpstr>ＭＳ Ｐゴシック</vt:lpstr>
      <vt:lpstr>ＭＳ ゴシック</vt:lpstr>
      <vt:lpstr>メイリオ</vt:lpstr>
      <vt:lpstr>メイリオ</vt:lpstr>
      <vt:lpstr>游ゴシック</vt:lpstr>
      <vt:lpstr>Arial</vt:lpstr>
      <vt:lpstr>Calibri</vt:lpstr>
      <vt:lpstr>Century Gothic</vt:lpstr>
      <vt:lpstr>Segoe UI Historic</vt:lpstr>
      <vt:lpstr>Times New Roman</vt:lpstr>
      <vt:lpstr>Wingdings</vt:lpstr>
      <vt:lpstr>Office Theme</vt:lpstr>
      <vt:lpstr>大阪･関西万博 「TEAM EXPO 2025」　   プログラムについて</vt:lpstr>
      <vt:lpstr>PowerPoint プレゼンテーション</vt:lpstr>
      <vt:lpstr>（参考）2025年日本国際博覧会　基礎データ</vt:lpstr>
      <vt:lpstr>（参考）2025年日本国際博覧会　基礎データ</vt:lpstr>
      <vt:lpstr>（参考）2025年日本国際博覧会　基礎データ</vt:lpstr>
      <vt:lpstr>１. 「TEAM EXPO 2025」プログラムとは</vt:lpstr>
      <vt:lpstr>２. 「TEAM EXPO 2025」プログラム　参画方法</vt:lpstr>
      <vt:lpstr>３. 「TEAM EXPO 2025」プログラム／共創チャレンジ</vt:lpstr>
      <vt:lpstr>３. 「TEAM EXPO 2025」プログラム／共創チャレンジ</vt:lpstr>
      <vt:lpstr>４. 「TEAM EXPO 2025」プログラム／共創パートナー</vt:lpstr>
      <vt:lpstr>４. 「TEAM EXPO 2025」プログラム／共創パートナー</vt:lpstr>
      <vt:lpstr>５. 当協会から提供するもの</vt:lpstr>
      <vt:lpstr>５. 当協会から提供するもの</vt:lpstr>
      <vt:lpstr>６. ベストプラクティス展示エリアにおける成果の発信</vt:lpstr>
      <vt:lpstr>７. 2025年に向けたスケジュール（予定）</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基本計画について</dc:title>
  <dc:creator/>
  <cp:lastModifiedBy/>
  <cp:revision>1</cp:revision>
  <dcterms:created xsi:type="dcterms:W3CDTF">2020-06-03T02:36:11Z</dcterms:created>
  <dcterms:modified xsi:type="dcterms:W3CDTF">2021-09-15T03:15:28Z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0x010100F37D5EB2CBC3654FAC2E2ABA3E2F12C7</vt:lpwstr>
  </property>
</Properties>
</file>