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1" r:id="rId2"/>
    <p:sldId id="272" r:id="rId3"/>
  </p:sldIdLst>
  <p:sldSz cx="9144000" cy="6858000" type="screen4x3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00FFFF"/>
    <a:srgbClr val="99FFCC"/>
    <a:srgbClr val="66FF99"/>
    <a:srgbClr val="CCFFCC"/>
    <a:srgbClr val="FFFFCC"/>
    <a:srgbClr val="99FF99"/>
    <a:srgbClr val="FFFF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632" autoAdjust="0"/>
    <p:restoredTop sz="94660"/>
  </p:normalViewPr>
  <p:slideViewPr>
    <p:cSldViewPr>
      <p:cViewPr varScale="1">
        <p:scale>
          <a:sx n="73" d="100"/>
          <a:sy n="73" d="100"/>
        </p:scale>
        <p:origin x="181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6737" cy="340306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286" y="0"/>
            <a:ext cx="4306737" cy="340306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34419864-4BFA-4F2C-B83B-1E8DBAABFD02}" type="datetimeFigureOut">
              <a:rPr kumimoji="1" lang="ja-JP" altLang="en-US" smtClean="0"/>
              <a:t>2019/5/31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68663" y="511175"/>
            <a:ext cx="3402012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399" y="3233447"/>
            <a:ext cx="7950543" cy="3062751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465808"/>
            <a:ext cx="4306737" cy="34030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286" y="6465808"/>
            <a:ext cx="4306737" cy="34030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D2D6ACFF-9619-4283-B0E4-42406655D5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368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EE50-08C8-4FC5-926A-641120CE1F82}" type="datetime1">
              <a:rPr kumimoji="1" lang="ja-JP" altLang="en-US" smtClean="0"/>
              <a:t>2019/5/31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1588" y="0"/>
            <a:ext cx="9142412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412776"/>
            <a:ext cx="8229600" cy="47133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EA54B-0D58-4C50-839A-659CD4D16AA2}" type="datetime1">
              <a:rPr kumimoji="1" lang="ja-JP" altLang="en-US" smtClean="0"/>
              <a:t>2019/5/31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956376" y="0"/>
            <a:ext cx="1189336" cy="841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角丸四角形 16"/>
          <p:cNvSpPr/>
          <p:nvPr/>
        </p:nvSpPr>
        <p:spPr>
          <a:xfrm>
            <a:off x="125760" y="462508"/>
            <a:ext cx="8928992" cy="6314986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t" anchorCtr="0"/>
          <a:lstStyle/>
          <a:p>
            <a:pPr lvl="0">
              <a:lnSpc>
                <a:spcPct val="1100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◇名称：</a:t>
            </a:r>
            <a:r>
              <a:rPr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フィランソロピー大会</a:t>
            </a:r>
            <a:r>
              <a:rPr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OSAKA2019</a:t>
            </a:r>
            <a:r>
              <a:rPr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～新しい公益のかたちを考えてみませんか～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ct val="1100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◇目的：「民都・大阪」フィランソロピー会議の設立など、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民都・大阪」における社会的課題解決に向けた新たな連携等の取組み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ct val="110000"/>
              </a:lnSpc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を広く国内外に発信し、フィランソロピーの国際拠点都市の実現につなげる</a:t>
            </a:r>
            <a:endParaRPr lang="en-US" altLang="ja-JP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ct val="1100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◇時期：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21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金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16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◇場所：関西大学梅田キャンパス　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階ホール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ct val="110000"/>
              </a:lnSpc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◇主催：「民都・大阪」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フィランソロピー会議（</a:t>
            </a: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事務局：副首都推進局）</a:t>
            </a:r>
            <a:endParaRPr lang="en-US" altLang="ja-JP" sz="1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◇ターゲット：民間公益活動の担い手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(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プレーヤー）、公益活動に関わる方（活動の支援者・企業の</a:t>
            </a:r>
            <a:r>
              <a:rPr lang="en-US" altLang="ja-JP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CSR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担当者など）など</a:t>
            </a:r>
            <a:endParaRPr lang="en-US" altLang="ja-JP" sz="8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pPr>
              <a:lnSpc>
                <a:spcPct val="110000"/>
              </a:lnSpc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◇プログラム（案）　　</a:t>
            </a:r>
          </a:p>
          <a:p>
            <a:pPr>
              <a:lnSpc>
                <a:spcPct val="110000"/>
              </a:lnSpc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　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pPr>
              <a:lnSpc>
                <a:spcPct val="1100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</a:t>
            </a:r>
            <a:endParaRPr lang="en-US" altLang="ja-JP" sz="8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</a:t>
            </a: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endParaRPr lang="en-US" altLang="ja-JP" sz="8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3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3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3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0" y="-4912"/>
            <a:ext cx="9180513" cy="409576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「フィランソロピー</a:t>
            </a:r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大会</a:t>
            </a:r>
            <a:r>
              <a:rPr lang="en-US" altLang="ja-JP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OSAKA201</a:t>
            </a:r>
            <a:r>
              <a:rPr lang="en-US" altLang="ja-JP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について</a:t>
            </a: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（案）</a:t>
            </a:r>
            <a:endParaRPr lang="ja-JP" altLang="en-US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スライド番号プレースホルダー 1"/>
          <p:cNvSpPr txBox="1">
            <a:spLocks/>
          </p:cNvSpPr>
          <p:nvPr/>
        </p:nvSpPr>
        <p:spPr bwMode="auto">
          <a:xfrm>
            <a:off x="8454879" y="6616649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 smtClean="0">
                <a:solidFill>
                  <a:prstClr val="black"/>
                </a:solidFill>
              </a:rPr>
              <a:t>1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680200"/>
              </p:ext>
            </p:extLst>
          </p:nvPr>
        </p:nvGraphicFramePr>
        <p:xfrm>
          <a:off x="269776" y="2132857"/>
          <a:ext cx="8640959" cy="45303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48">
                  <a:extLst>
                    <a:ext uri="{9D8B030D-6E8A-4147-A177-3AD203B41FA5}">
                      <a16:colId xmlns:a16="http://schemas.microsoft.com/office/drawing/2014/main" val="2771957701"/>
                    </a:ext>
                  </a:extLst>
                </a:gridCol>
                <a:gridCol w="6435411">
                  <a:extLst>
                    <a:ext uri="{9D8B030D-6E8A-4147-A177-3AD203B41FA5}">
                      <a16:colId xmlns:a16="http://schemas.microsoft.com/office/drawing/2014/main" val="943121495"/>
                    </a:ext>
                  </a:extLst>
                </a:gridCol>
                <a:gridCol w="1382600">
                  <a:extLst>
                    <a:ext uri="{9D8B030D-6E8A-4147-A177-3AD203B41FA5}">
                      <a16:colId xmlns:a16="http://schemas.microsoft.com/office/drawing/2014/main" val="3525818704"/>
                    </a:ext>
                  </a:extLst>
                </a:gridCol>
              </a:tblGrid>
              <a:tr h="274351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プログラム</a:t>
                      </a:r>
                      <a:r>
                        <a:rPr kumimoji="1" lang="en-US" altLang="ja-JP" sz="1400" dirty="0" smtClean="0"/>
                        <a:t>(</a:t>
                      </a:r>
                      <a:r>
                        <a:rPr kumimoji="1" lang="ja-JP" altLang="en-US" sz="1400" dirty="0" smtClean="0"/>
                        <a:t>案）</a:t>
                      </a:r>
                      <a:endParaRPr kumimoji="1" lang="ja-JP" altLang="en-US" sz="1400" dirty="0"/>
                    </a:p>
                  </a:txBody>
                  <a:tcPr marL="74295" marR="74295" marT="37148" marB="37148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時間配分</a:t>
                      </a:r>
                      <a:endParaRPr kumimoji="1" lang="ja-JP" altLang="en-US" sz="1400" dirty="0"/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2845236566"/>
                  </a:ext>
                </a:extLst>
              </a:tr>
              <a:tr h="3672783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en-US" altLang="ja-JP" sz="1200" b="1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lang="ja-JP" altLang="en-US" sz="1200" b="1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第１部</a:t>
                      </a:r>
                      <a:r>
                        <a:rPr lang="en-US" altLang="ja-JP" sz="1200" b="1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endParaRPr lang="en-US" altLang="ja-JP" sz="600" b="0" u="sng" dirty="0" smtClean="0">
                        <a:solidFill>
                          <a:prstClr val="black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10000"/>
                        </a:lnSpc>
                      </a:pPr>
                      <a:r>
                        <a:rPr lang="ja-JP" altLang="en-US" sz="1600" b="0" u="sng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◇</a:t>
                      </a:r>
                      <a:r>
                        <a:rPr lang="ja-JP" altLang="en-US" sz="1400" b="1" u="sng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活動紹介</a:t>
                      </a:r>
                      <a:endParaRPr lang="en-US" altLang="ja-JP" sz="1400" b="1" u="sng" dirty="0" smtClean="0">
                        <a:solidFill>
                          <a:prstClr val="black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10000"/>
                        </a:lnSpc>
                      </a:pPr>
                      <a:r>
                        <a:rPr lang="ja-JP" altLang="en-US" sz="1300" b="1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</a:t>
                      </a:r>
                      <a:r>
                        <a:rPr lang="ja-JP" altLang="en-US" sz="1300" b="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・「民都・大阪」フィランソロピー会議のこれまでの取組み（出口議長）</a:t>
                      </a:r>
                      <a:endParaRPr lang="en-US" altLang="ja-JP" sz="1300" b="0" dirty="0" smtClean="0">
                        <a:solidFill>
                          <a:prstClr val="black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10000"/>
                        </a:lnSpc>
                      </a:pPr>
                      <a:r>
                        <a:rPr lang="ja-JP" altLang="en-US" sz="1300" b="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・分科会についての活動報告　　　　　　　　　　　　　　  （辻　由起子 氏、中川　悠 氏）</a:t>
                      </a:r>
                      <a:endParaRPr lang="en-US" altLang="ja-JP" sz="1300" b="0" dirty="0" smtClean="0">
                        <a:solidFill>
                          <a:prstClr val="black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10000"/>
                        </a:lnSpc>
                      </a:pPr>
                      <a:endParaRPr lang="en-US" altLang="ja-JP" sz="1300" b="1" dirty="0" smtClean="0">
                        <a:solidFill>
                          <a:prstClr val="black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10000"/>
                        </a:lnSpc>
                      </a:pPr>
                      <a:r>
                        <a:rPr lang="ja-JP" altLang="en-US" sz="1400" b="1" u="sng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◇</a:t>
                      </a:r>
                      <a:r>
                        <a:rPr lang="ja-JP" altLang="en-US" sz="1400" b="1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パネルディスカッション「新たな連携の創出に向けて</a:t>
                      </a:r>
                      <a:r>
                        <a:rPr kumimoji="1" lang="ja-JP" altLang="en-US" sz="1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（仮称）</a:t>
                      </a:r>
                      <a:r>
                        <a:rPr lang="ja-JP" altLang="en-US" sz="1400" b="1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」</a:t>
                      </a:r>
                      <a:r>
                        <a:rPr lang="ja-JP" altLang="en-US" sz="1300" b="1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3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en-US" altLang="ja-JP" sz="13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10000"/>
                        </a:lnSpc>
                      </a:pPr>
                      <a:r>
                        <a:rPr lang="ja-JP" altLang="en-US" sz="1300" b="1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（テーマ案）</a:t>
                      </a:r>
                      <a:endParaRPr lang="en-US" altLang="ja-JP" sz="1300" b="1" dirty="0" smtClean="0">
                        <a:solidFill>
                          <a:prstClr val="black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10000"/>
                        </a:lnSpc>
                      </a:pPr>
                      <a:r>
                        <a:rPr lang="ja-JP" altLang="en-US" sz="1300" b="1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</a:t>
                      </a:r>
                      <a:r>
                        <a:rPr lang="ja-JP" altLang="en-US" sz="1300" b="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法人格の枠を超えて新たな連携を生み出していくために、会議として、またはメンバーとし</a:t>
                      </a:r>
                      <a:endParaRPr lang="en-US" altLang="ja-JP" sz="1300" b="0" dirty="0" smtClean="0">
                        <a:solidFill>
                          <a:prstClr val="black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10000"/>
                        </a:lnSpc>
                      </a:pPr>
                      <a:r>
                        <a:rPr lang="ja-JP" altLang="en-US" sz="1300" b="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</a:t>
                      </a:r>
                      <a:r>
                        <a:rPr lang="ja-JP" altLang="en-US" sz="1300" b="0" dirty="0" err="1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て</a:t>
                      </a:r>
                      <a:r>
                        <a:rPr lang="ja-JP" altLang="en-US" sz="1300" b="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どのような取り組みが必要か等についてのディスカッション。</a:t>
                      </a:r>
                      <a:endParaRPr lang="en-US" altLang="ja-JP" sz="1300" b="0" dirty="0" smtClean="0">
                        <a:solidFill>
                          <a:prstClr val="black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10000"/>
                        </a:lnSpc>
                      </a:pPr>
                      <a:endParaRPr lang="en-US" altLang="ja-JP" sz="1300" b="0" dirty="0" smtClean="0">
                        <a:solidFill>
                          <a:prstClr val="black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10000"/>
                        </a:lnSpc>
                      </a:pPr>
                      <a:r>
                        <a:rPr lang="ja-JP" altLang="en-US" sz="1300" b="1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（事務局案）</a:t>
                      </a:r>
                      <a:endParaRPr lang="en-US" altLang="ja-JP" sz="1300" b="1" dirty="0" smtClean="0">
                        <a:solidFill>
                          <a:prstClr val="black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10000"/>
                        </a:lnSpc>
                      </a:pPr>
                      <a:r>
                        <a:rPr lang="ja-JP" altLang="en-US" sz="1300" b="1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コーディネーター　白井　智子　</a:t>
                      </a:r>
                      <a:r>
                        <a:rPr lang="en-US" altLang="ja-JP" sz="1300" b="1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NPO</a:t>
                      </a:r>
                      <a:r>
                        <a:rPr lang="ja-JP" altLang="en-US" sz="1300" b="1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法人トイボックス  代表理事</a:t>
                      </a:r>
                      <a:endParaRPr lang="en-US" altLang="ja-JP" sz="1300" b="1" dirty="0" smtClean="0">
                        <a:solidFill>
                          <a:prstClr val="black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10000"/>
                        </a:lnSpc>
                      </a:pPr>
                      <a:r>
                        <a:rPr lang="ja-JP" altLang="en-US" sz="1300" b="1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パネリスト　　　　　池内　啓三　学校法人関西大学　理事長</a:t>
                      </a:r>
                    </a:p>
                    <a:p>
                      <a:pPr>
                        <a:lnSpc>
                          <a:spcPct val="110000"/>
                        </a:lnSpc>
                      </a:pPr>
                      <a:r>
                        <a:rPr lang="ja-JP" altLang="en-US" sz="1300" b="1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　　　　　　　　　　　高　　 亜希　認定特定非営利活動法人ノーベル　代表理事　　　　　　　　　　　　　　　　</a:t>
                      </a:r>
                      <a:endParaRPr lang="en-US" altLang="ja-JP" sz="1300" b="1" dirty="0" smtClean="0">
                        <a:solidFill>
                          <a:prstClr val="black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10000"/>
                        </a:lnSpc>
                      </a:pPr>
                      <a:r>
                        <a:rPr lang="zh-TW" altLang="en-US" sz="1300" b="1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1300" b="1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  </a:t>
                      </a:r>
                      <a:r>
                        <a:rPr lang="en-US" altLang="zh-TW" sz="1300" b="1" baseline="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                   </a:t>
                      </a:r>
                      <a:r>
                        <a:rPr lang="ja-JP" altLang="en-US" sz="1300" b="1" baseline="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</a:t>
                      </a:r>
                      <a:r>
                        <a:rPr lang="zh-TW" altLang="en-US" sz="1300" b="1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出口　正之　</a:t>
                      </a:r>
                      <a:r>
                        <a:rPr lang="ja-JP" altLang="en-US" sz="1300" b="1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国立民族学博物館　教授</a:t>
                      </a:r>
                    </a:p>
                    <a:p>
                      <a:pPr>
                        <a:lnSpc>
                          <a:spcPct val="110000"/>
                        </a:lnSpc>
                      </a:pPr>
                      <a:r>
                        <a:rPr lang="ja-JP" altLang="en-US" sz="1300" b="1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　　　　　　　　　　　藤田　　清 　公益財団法人藤田美術館　館長　　　　</a:t>
                      </a:r>
                      <a:endParaRPr lang="en-US" altLang="ja-JP" sz="1300" b="1" dirty="0" smtClean="0">
                        <a:solidFill>
                          <a:prstClr val="black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10000"/>
                        </a:lnSpc>
                      </a:pPr>
                      <a:endParaRPr lang="en-US" altLang="ja-JP" sz="1300" b="1" dirty="0" smtClean="0">
                        <a:solidFill>
                          <a:prstClr val="black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en-US" altLang="ja-JP" sz="1300" b="1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80</a:t>
                      </a:r>
                      <a:r>
                        <a:rPr lang="ja-JP" altLang="en-US" sz="1300" b="1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分程度</a:t>
                      </a:r>
                      <a:endParaRPr lang="en-US" altLang="ja-JP" sz="1300" b="1" u="sng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4145873367"/>
                  </a:ext>
                </a:extLst>
              </a:tr>
              <a:tr h="513889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endParaRPr lang="en-US" altLang="ja-JP" sz="1200" b="1" dirty="0" smtClean="0">
                        <a:solidFill>
                          <a:prstClr val="black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b="1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休憩　</a:t>
                      </a:r>
                      <a:r>
                        <a:rPr lang="en-US" altLang="ja-JP" sz="1300" b="1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lang="ja-JP" altLang="en-US" sz="1300" b="1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分</a:t>
                      </a:r>
                      <a:endParaRPr lang="en-US" altLang="ja-JP" sz="1300" b="1" dirty="0" smtClean="0">
                        <a:solidFill>
                          <a:prstClr val="black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ja-JP" altLang="en-US" sz="1300" b="1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休憩</a:t>
                      </a:r>
                      <a:r>
                        <a:rPr lang="en-US" altLang="ja-JP" sz="1300" b="1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lang="ja-JP" altLang="en-US" sz="1300" b="1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分</a:t>
                      </a:r>
                      <a:endParaRPr lang="en-US" altLang="ja-JP" sz="1300" b="1" u="sng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870114433"/>
                  </a:ext>
                </a:extLst>
              </a:tr>
            </a:tbl>
          </a:graphicData>
        </a:graphic>
      </p:graphicFrame>
      <p:sp>
        <p:nvSpPr>
          <p:cNvPr id="8" name="テキスト ボックス 6"/>
          <p:cNvSpPr txBox="1"/>
          <p:nvPr/>
        </p:nvSpPr>
        <p:spPr>
          <a:xfrm>
            <a:off x="7684248" y="45396"/>
            <a:ext cx="136445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－１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150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角丸四角形 16"/>
          <p:cNvSpPr/>
          <p:nvPr/>
        </p:nvSpPr>
        <p:spPr>
          <a:xfrm>
            <a:off x="125760" y="462508"/>
            <a:ext cx="8928992" cy="627886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t" anchorCtr="0"/>
          <a:lstStyle/>
          <a:p>
            <a:pPr lvl="0">
              <a:lnSpc>
                <a:spcPct val="1100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　</a:t>
            </a:r>
          </a:p>
          <a:p>
            <a:pPr>
              <a:lnSpc>
                <a:spcPct val="110000"/>
              </a:lnSpc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　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pPr>
              <a:lnSpc>
                <a:spcPct val="110000"/>
              </a:lnSpc>
            </a:pP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lang="en-US" altLang="ja-JP" sz="1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3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</a:t>
            </a:r>
            <a:endParaRPr lang="en-US" altLang="ja-JP" sz="8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</a:t>
            </a: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endParaRPr lang="en-US" altLang="ja-JP" sz="8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3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3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3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3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3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3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0" y="-4912"/>
            <a:ext cx="9180513" cy="409576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「フィランソロピー</a:t>
            </a:r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大会</a:t>
            </a:r>
            <a:r>
              <a:rPr lang="en-US" altLang="ja-JP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OSAKA201</a:t>
            </a:r>
            <a:r>
              <a:rPr lang="en-US" altLang="ja-JP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について</a:t>
            </a: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（案）</a:t>
            </a:r>
            <a:endParaRPr lang="ja-JP" altLang="en-US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スライド番号プレースホルダー 1"/>
          <p:cNvSpPr txBox="1">
            <a:spLocks/>
          </p:cNvSpPr>
          <p:nvPr/>
        </p:nvSpPr>
        <p:spPr bwMode="auto">
          <a:xfrm>
            <a:off x="8454879" y="6616649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 smtClean="0">
                <a:solidFill>
                  <a:prstClr val="black"/>
                </a:solidFill>
              </a:rPr>
              <a:t>1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295770"/>
              </p:ext>
            </p:extLst>
          </p:nvPr>
        </p:nvGraphicFramePr>
        <p:xfrm>
          <a:off x="233771" y="500634"/>
          <a:ext cx="8712969" cy="61212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9806">
                  <a:extLst>
                    <a:ext uri="{9D8B030D-6E8A-4147-A177-3AD203B41FA5}">
                      <a16:colId xmlns:a16="http://schemas.microsoft.com/office/drawing/2014/main" val="2771957701"/>
                    </a:ext>
                  </a:extLst>
                </a:gridCol>
                <a:gridCol w="6489040">
                  <a:extLst>
                    <a:ext uri="{9D8B030D-6E8A-4147-A177-3AD203B41FA5}">
                      <a16:colId xmlns:a16="http://schemas.microsoft.com/office/drawing/2014/main" val="943121495"/>
                    </a:ext>
                  </a:extLst>
                </a:gridCol>
                <a:gridCol w="1394123">
                  <a:extLst>
                    <a:ext uri="{9D8B030D-6E8A-4147-A177-3AD203B41FA5}">
                      <a16:colId xmlns:a16="http://schemas.microsoft.com/office/drawing/2014/main" val="3525818704"/>
                    </a:ext>
                  </a:extLst>
                </a:gridCol>
              </a:tblGrid>
              <a:tr h="282422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bg1"/>
                          </a:solidFill>
                        </a:rPr>
                        <a:t>プログラム</a:t>
                      </a:r>
                      <a:r>
                        <a:rPr kumimoji="1" lang="en-US" altLang="ja-JP" sz="1400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kumimoji="1" lang="ja-JP" altLang="en-US" sz="1400" dirty="0" smtClean="0">
                          <a:solidFill>
                            <a:schemeClr val="bg1"/>
                          </a:solidFill>
                        </a:rPr>
                        <a:t>案）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marL="74295" marR="74295" marT="37148" marB="37148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bg1"/>
                          </a:solidFill>
                        </a:rPr>
                        <a:t>時間配分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2845236566"/>
                  </a:ext>
                </a:extLst>
              </a:tr>
              <a:tr h="583359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第２部</a:t>
                      </a: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</a:rPr>
                        <a:t>】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6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5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◇参加型プログラム「フィランソロピーサポーターズカフェ</a:t>
                      </a:r>
                      <a:r>
                        <a:rPr kumimoji="1" lang="ja-JP" altLang="en-US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」</a:t>
                      </a:r>
                      <a:endParaRPr kumimoji="1" lang="en-US" altLang="ja-JP" sz="15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10000"/>
                        </a:lnSpc>
                      </a:pPr>
                      <a:r>
                        <a:rPr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①</a:t>
                      </a:r>
                      <a:r>
                        <a:rPr lang="ja-JP" altLang="en-US" sz="1400" b="1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大阪・関西において公益活動に取り組む団体等によるプレゼンテーション（</a:t>
                      </a:r>
                      <a:r>
                        <a:rPr lang="en-US" altLang="ja-JP" sz="1400" b="1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60</a:t>
                      </a:r>
                      <a:r>
                        <a:rPr lang="ja-JP" altLang="en-US" sz="1400" b="1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分）</a:t>
                      </a:r>
                      <a:endParaRPr lang="en-US" altLang="ja-JP" sz="1400" b="1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10000"/>
                        </a:lnSpc>
                      </a:pPr>
                      <a:r>
                        <a:rPr lang="ja-JP" altLang="en-US" sz="1300" b="1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</a:t>
                      </a:r>
                      <a:r>
                        <a:rPr lang="ja-JP" altLang="en-US" sz="13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各団体の取組内容や新たな連携の可能性等についてプレゼンテーション。</a:t>
                      </a:r>
                      <a:r>
                        <a:rPr lang="ja-JP" altLang="en-US" sz="1300" b="1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en-US" altLang="ja-JP" sz="1300" b="1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10000"/>
                        </a:lnSpc>
                      </a:pPr>
                      <a:endParaRPr lang="en-US" altLang="ja-JP" sz="1300" b="1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10000"/>
                        </a:lnSpc>
                      </a:pPr>
                      <a:endParaRPr lang="en-US" altLang="ja-JP" sz="1300" b="1" u="sng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10000"/>
                        </a:lnSpc>
                      </a:pPr>
                      <a:endParaRPr lang="en-US" altLang="ja-JP" sz="1300" b="1" u="sng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10000"/>
                        </a:lnSpc>
                      </a:pPr>
                      <a:r>
                        <a:rPr lang="ja-JP" altLang="en-US" sz="1300" b="1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en-US" altLang="ja-JP" sz="1300" b="1" u="sng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10000"/>
                        </a:lnSpc>
                      </a:pPr>
                      <a:endParaRPr lang="en-US" altLang="ja-JP" sz="1300" b="1" u="sng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10000"/>
                        </a:lnSpc>
                      </a:pPr>
                      <a:endParaRPr lang="en-US" altLang="ja-JP" sz="1300" b="1" u="sng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10000"/>
                        </a:lnSpc>
                      </a:pPr>
                      <a:endParaRPr lang="en-US" altLang="ja-JP" sz="1300" b="1" u="sng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10000"/>
                        </a:lnSpc>
                      </a:pPr>
                      <a:endParaRPr lang="en-US" altLang="ja-JP" sz="1300" b="1" u="sng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10000"/>
                        </a:lnSpc>
                      </a:pPr>
                      <a:endParaRPr lang="en-US" altLang="ja-JP" sz="1300" b="1" u="sng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10000"/>
                        </a:lnSpc>
                      </a:pPr>
                      <a:endParaRPr lang="en-US" altLang="ja-JP" sz="1300" b="1" u="sng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10000"/>
                        </a:lnSpc>
                      </a:pPr>
                      <a:endParaRPr lang="en-US" altLang="ja-JP" sz="1300" b="1" u="sng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10000"/>
                        </a:lnSpc>
                      </a:pPr>
                      <a:endParaRPr lang="en-US" altLang="ja-JP" sz="1300" b="1" u="sng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10000"/>
                        </a:lnSpc>
                      </a:pPr>
                      <a:endParaRPr lang="en-US" altLang="ja-JP" sz="1300" b="1" u="sng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10000"/>
                        </a:lnSpc>
                      </a:pPr>
                      <a:r>
                        <a:rPr lang="ja-JP" altLang="en-US" sz="1300" b="1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en-US" altLang="ja-JP" sz="1300" b="1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10000"/>
                        </a:lnSpc>
                      </a:pPr>
                      <a:endParaRPr lang="en-US" altLang="ja-JP" sz="14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en-US" altLang="ja-JP" sz="14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en-US" altLang="ja-JP" sz="14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②交流・相談会　　　　　　　　　　　　　　　　　　　　　　　　　　　　　　　　　　　（</a:t>
                      </a:r>
                      <a:r>
                        <a:rPr lang="en-US" altLang="ja-JP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</a:t>
                      </a:r>
                      <a:r>
                        <a:rPr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分）</a:t>
                      </a:r>
                      <a:r>
                        <a:rPr lang="ja-JP" altLang="en-US" sz="1400" b="1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　　　　　　　　　　　　　　　　　　　　　　　　　　　</a:t>
                      </a:r>
                      <a:endParaRPr lang="en-US" altLang="ja-JP" sz="1400" b="1" u="sng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10000"/>
                        </a:lnSpc>
                      </a:pPr>
                      <a:r>
                        <a:rPr lang="ja-JP" altLang="en-US" sz="1400" b="1" u="none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　 </a:t>
                      </a:r>
                      <a:r>
                        <a:rPr lang="ja-JP" altLang="en-US" sz="1300" b="0" u="none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上記のプレゼン団体が個別に</a:t>
                      </a:r>
                      <a:r>
                        <a:rPr lang="ja-JP" altLang="en-US" sz="13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「交流・相談ブース」を設置。来場者がそれぞれのブースに分かれ、</a:t>
                      </a:r>
                      <a:endParaRPr lang="en-US" altLang="ja-JP" sz="1300" b="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10000"/>
                        </a:lnSpc>
                      </a:pPr>
                      <a:r>
                        <a:rPr lang="ja-JP" altLang="en-US" sz="13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個別に交流・相談を行う（ブース設置のみの団体もあり）。</a:t>
                      </a:r>
                      <a:endParaRPr lang="en-US" altLang="ja-JP" sz="8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r>
                        <a:rPr lang="ja-JP" altLang="en-US" sz="1200" b="1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en-US" altLang="ja-JP" sz="1200" b="1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10000"/>
                        </a:lnSpc>
                      </a:pPr>
                      <a:r>
                        <a:rPr lang="ja-JP" altLang="en-US" sz="1200" b="1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　</a:t>
                      </a:r>
                      <a:r>
                        <a:rPr lang="en-US" altLang="ja-JP" sz="1400" b="1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90</a:t>
                      </a:r>
                      <a:r>
                        <a:rPr lang="ja-JP" altLang="en-US" sz="1400" b="1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分</a:t>
                      </a:r>
                      <a:endParaRPr lang="en-US" altLang="ja-JP" sz="1400" b="1" u="sng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ct val="110000"/>
                        </a:lnSpc>
                      </a:pPr>
                      <a:endParaRPr lang="en-US" altLang="ja-JP" sz="1200" b="1" u="sng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110777101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1403648" y="1988840"/>
            <a:ext cx="5976664" cy="3342453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ja-JP" sz="1200" b="1" dirty="0" smtClean="0"/>
              <a:t>【</a:t>
            </a:r>
            <a:r>
              <a:rPr lang="ja-JP" altLang="en-US" sz="1200" b="1" dirty="0" smtClean="0"/>
              <a:t>プレゼン団体</a:t>
            </a:r>
            <a:r>
              <a:rPr lang="en-US" altLang="ja-JP" sz="1200" b="1" dirty="0" smtClean="0"/>
              <a:t>】</a:t>
            </a:r>
          </a:p>
          <a:p>
            <a:pPr>
              <a:lnSpc>
                <a:spcPct val="110000"/>
              </a:lnSpc>
            </a:pPr>
            <a:r>
              <a:rPr lang="ja-JP" altLang="en-US" sz="1200" b="1" dirty="0" smtClean="0"/>
              <a:t>〇公益活動と連携・サポートする取組み等を行っている団体等（</a:t>
            </a:r>
            <a:r>
              <a:rPr lang="en-US" altLang="ja-JP" sz="1200" b="1" u="sng" dirty="0" smtClean="0"/>
              <a:t>10</a:t>
            </a:r>
            <a:r>
              <a:rPr lang="ja-JP" altLang="en-US" sz="1200" b="1" u="sng" dirty="0" smtClean="0"/>
              <a:t>分プレゼン</a:t>
            </a:r>
            <a:r>
              <a:rPr lang="en-US" altLang="ja-JP" sz="1200" b="1" u="sng" dirty="0" smtClean="0"/>
              <a:t>×</a:t>
            </a:r>
            <a:r>
              <a:rPr lang="ja-JP" altLang="en-US" sz="1200" b="1" u="sng" dirty="0" smtClean="0"/>
              <a:t>３団体）</a:t>
            </a:r>
            <a:endParaRPr lang="en-US" altLang="ja-JP" sz="1200" b="1" u="sng" dirty="0" smtClean="0"/>
          </a:p>
          <a:p>
            <a:pPr>
              <a:lnSpc>
                <a:spcPct val="110000"/>
              </a:lnSpc>
            </a:pPr>
            <a:r>
              <a:rPr lang="ja-JP" altLang="en-US" sz="1200" dirty="0" smtClean="0"/>
              <a:t>　</a:t>
            </a:r>
            <a:r>
              <a:rPr lang="ja-JP" altLang="en-US" sz="1200" dirty="0"/>
              <a:t>　・ 関西大学社会連携部　／　一般社団法人カンデ　</a:t>
            </a:r>
            <a:endParaRPr lang="en-US" altLang="ja-JP" sz="1200" dirty="0"/>
          </a:p>
          <a:p>
            <a:pPr>
              <a:lnSpc>
                <a:spcPct val="110000"/>
              </a:lnSpc>
            </a:pPr>
            <a:r>
              <a:rPr lang="ja-JP" altLang="en-US" sz="1200" dirty="0" smtClean="0"/>
              <a:t>　　・一般社団法人</a:t>
            </a:r>
            <a:r>
              <a:rPr lang="en-US" altLang="ja-JP" sz="1200" dirty="0" smtClean="0"/>
              <a:t>2025</a:t>
            </a:r>
            <a:r>
              <a:rPr lang="ja-JP" altLang="en-US" sz="1200" dirty="0"/>
              <a:t>年日本国際博覧会</a:t>
            </a:r>
            <a:r>
              <a:rPr lang="ja-JP" altLang="en-US" sz="1200" smtClean="0"/>
              <a:t>協会 </a:t>
            </a:r>
            <a:endParaRPr lang="en-US" altLang="ja-JP" sz="1200" dirty="0"/>
          </a:p>
          <a:p>
            <a:pPr>
              <a:lnSpc>
                <a:spcPct val="110000"/>
              </a:lnSpc>
            </a:pPr>
            <a:r>
              <a:rPr lang="ja-JP" altLang="en-US" sz="1200" dirty="0" smtClean="0"/>
              <a:t>　　・一般</a:t>
            </a:r>
            <a:r>
              <a:rPr lang="ja-JP" altLang="en-US" sz="1200" dirty="0"/>
              <a:t>財団法人日本民間公益活動連携</a:t>
            </a:r>
            <a:r>
              <a:rPr lang="ja-JP" altLang="en-US" sz="1200" dirty="0" smtClean="0"/>
              <a:t>機構 （</a:t>
            </a:r>
            <a:r>
              <a:rPr lang="en-US" altLang="ja-JP" sz="1200" dirty="0"/>
              <a:t>JANPIA</a:t>
            </a:r>
            <a:r>
              <a:rPr lang="ja-JP" altLang="en-US" sz="1200" dirty="0"/>
              <a:t>） </a:t>
            </a:r>
            <a:endParaRPr lang="en-US" altLang="ja-JP" sz="1200" dirty="0" smtClean="0"/>
          </a:p>
          <a:p>
            <a:pPr>
              <a:lnSpc>
                <a:spcPct val="110000"/>
              </a:lnSpc>
            </a:pPr>
            <a:endParaRPr lang="en-US" altLang="ja-JP" sz="1200" dirty="0"/>
          </a:p>
          <a:p>
            <a:pPr>
              <a:lnSpc>
                <a:spcPct val="110000"/>
              </a:lnSpc>
            </a:pPr>
            <a:r>
              <a:rPr lang="ja-JP" altLang="en-US" sz="1200" b="1" dirty="0" smtClean="0"/>
              <a:t>〇団体同士の連携等により大きなムーブメントをめざす団体等（</a:t>
            </a:r>
            <a:r>
              <a:rPr lang="ja-JP" altLang="en-US" sz="1200" b="1" u="sng" dirty="0" smtClean="0"/>
              <a:t>５分プレゼン</a:t>
            </a:r>
            <a:r>
              <a:rPr lang="en-US" altLang="ja-JP" sz="1200" b="1" u="sng" dirty="0" smtClean="0"/>
              <a:t>×5</a:t>
            </a:r>
            <a:r>
              <a:rPr lang="ja-JP" altLang="en-US" sz="1200" b="1" u="sng" dirty="0" smtClean="0"/>
              <a:t>団体）</a:t>
            </a:r>
            <a:endParaRPr lang="en-US" altLang="ja-JP" sz="1200" b="1" u="sng" dirty="0" smtClean="0"/>
          </a:p>
          <a:p>
            <a:pPr>
              <a:lnSpc>
                <a:spcPct val="110000"/>
              </a:lnSpc>
            </a:pPr>
            <a:r>
              <a:rPr lang="ja-JP" altLang="en-US" sz="1200" dirty="0"/>
              <a:t>　</a:t>
            </a:r>
            <a:r>
              <a:rPr lang="ja-JP" altLang="en-US" sz="1200" dirty="0" smtClean="0"/>
              <a:t>　</a:t>
            </a:r>
            <a:r>
              <a:rPr lang="ja-JP" altLang="en-US" sz="1200" dirty="0"/>
              <a:t>・児童虐待死防止活動「ゼロ会議</a:t>
            </a:r>
            <a:r>
              <a:rPr lang="ja-JP" altLang="en-US" sz="1200" dirty="0" smtClean="0"/>
              <a:t>」</a:t>
            </a:r>
            <a:r>
              <a:rPr lang="ja-JP" altLang="en-US" sz="1200" dirty="0"/>
              <a:t>　</a:t>
            </a:r>
            <a:endParaRPr lang="en-US" altLang="ja-JP" sz="1200" dirty="0"/>
          </a:p>
          <a:p>
            <a:pPr>
              <a:lnSpc>
                <a:spcPct val="110000"/>
              </a:lnSpc>
            </a:pPr>
            <a:r>
              <a:rPr lang="ja-JP" altLang="en-US" sz="1200" dirty="0" smtClean="0"/>
              <a:t>　　</a:t>
            </a:r>
            <a:r>
              <a:rPr lang="ja-JP" altLang="en-US" sz="1200" dirty="0"/>
              <a:t>・「世界一の食文化都市・大阪」宣言</a:t>
            </a:r>
            <a:r>
              <a:rPr lang="ja-JP" altLang="en-US" sz="1200" dirty="0" smtClean="0"/>
              <a:t>コンソーシアム</a:t>
            </a:r>
            <a:endParaRPr lang="en-US" altLang="ja-JP" sz="1200" dirty="0"/>
          </a:p>
          <a:p>
            <a:pPr>
              <a:lnSpc>
                <a:spcPct val="110000"/>
              </a:lnSpc>
            </a:pPr>
            <a:r>
              <a:rPr lang="ja-JP" altLang="en-US" sz="1200" dirty="0" smtClean="0"/>
              <a:t>　　</a:t>
            </a:r>
            <a:r>
              <a:rPr lang="ja-JP" altLang="en-US" sz="1200" dirty="0"/>
              <a:t>・「大阪メチャハピー祭」</a:t>
            </a:r>
            <a:r>
              <a:rPr lang="ja-JP" altLang="en-US" sz="1200" dirty="0" smtClean="0"/>
              <a:t>実行委員会</a:t>
            </a:r>
            <a:r>
              <a:rPr lang="en-US" altLang="ja-JP" sz="1200" dirty="0"/>
              <a:t/>
            </a:r>
            <a:br>
              <a:rPr lang="en-US" altLang="ja-JP" sz="1200" dirty="0"/>
            </a:br>
            <a:r>
              <a:rPr lang="ja-JP" altLang="en-US" sz="1200" dirty="0" smtClean="0"/>
              <a:t>　　</a:t>
            </a:r>
            <a:r>
              <a:rPr lang="ja-JP" altLang="en-US" sz="1200" dirty="0"/>
              <a:t>・ママコミュ！ドットコム（防災キッズ育成</a:t>
            </a:r>
            <a:r>
              <a:rPr lang="ja-JP" altLang="en-US" sz="1200" dirty="0" smtClean="0"/>
              <a:t>）</a:t>
            </a:r>
          </a:p>
          <a:p>
            <a:pPr>
              <a:lnSpc>
                <a:spcPct val="110000"/>
              </a:lnSpc>
            </a:pPr>
            <a:r>
              <a:rPr lang="ja-JP" altLang="en-US" sz="1200" dirty="0"/>
              <a:t>　　・ </a:t>
            </a:r>
            <a:r>
              <a:rPr lang="en-US" altLang="ja-JP" sz="1200" dirty="0"/>
              <a:t>NPO</a:t>
            </a:r>
            <a:r>
              <a:rPr lang="ja-JP" altLang="en-US" sz="1200" dirty="0"/>
              <a:t>法人</a:t>
            </a:r>
            <a:r>
              <a:rPr lang="en-US" altLang="ja-JP" sz="1200" dirty="0"/>
              <a:t>BB</a:t>
            </a:r>
            <a:r>
              <a:rPr lang="ja-JP" altLang="en-US" sz="1200" dirty="0"/>
              <a:t>フューチャー</a:t>
            </a:r>
            <a:endParaRPr lang="en-US" altLang="ja-JP" sz="1200" dirty="0"/>
          </a:p>
          <a:p>
            <a:pPr>
              <a:lnSpc>
                <a:spcPct val="110000"/>
              </a:lnSpc>
            </a:pPr>
            <a:r>
              <a:rPr lang="ja-JP" altLang="en-US" sz="1200" dirty="0" smtClean="0"/>
              <a:t>　</a:t>
            </a:r>
            <a:endParaRPr lang="en-US" altLang="ja-JP" sz="1200" dirty="0" smtClean="0"/>
          </a:p>
          <a:p>
            <a:pPr>
              <a:lnSpc>
                <a:spcPct val="110000"/>
              </a:lnSpc>
            </a:pPr>
            <a:r>
              <a:rPr lang="ja-JP" altLang="en-US" sz="1200" b="1" dirty="0" smtClean="0"/>
              <a:t>〇行政からのお知らせ　（</a:t>
            </a:r>
            <a:r>
              <a:rPr lang="en-US" altLang="ja-JP" sz="1200" b="1" dirty="0" smtClean="0"/>
              <a:t>5</a:t>
            </a:r>
            <a:r>
              <a:rPr lang="ja-JP" altLang="en-US" sz="1200" b="1" dirty="0" smtClean="0"/>
              <a:t>分程度）</a:t>
            </a:r>
            <a:endParaRPr lang="en-US" altLang="ja-JP" sz="1200" b="1" dirty="0" smtClean="0"/>
          </a:p>
          <a:p>
            <a:pPr>
              <a:lnSpc>
                <a:spcPct val="110000"/>
              </a:lnSpc>
            </a:pPr>
            <a:r>
              <a:rPr lang="ja-JP" altLang="en-US" sz="1200" dirty="0"/>
              <a:t>　</a:t>
            </a:r>
            <a:r>
              <a:rPr lang="ja-JP" altLang="en-US" sz="1200" dirty="0" smtClean="0"/>
              <a:t>　・府公民戦略連携デスク</a:t>
            </a:r>
            <a:endParaRPr lang="en-US" altLang="ja-JP" sz="1200" dirty="0" smtClean="0"/>
          </a:p>
          <a:p>
            <a:pPr>
              <a:lnSpc>
                <a:spcPct val="110000"/>
              </a:lnSpc>
            </a:pPr>
            <a:r>
              <a:rPr lang="ja-JP" altLang="en-US" sz="1200" dirty="0"/>
              <a:t>　</a:t>
            </a:r>
            <a:r>
              <a:rPr lang="ja-JP" altLang="en-US" sz="1200" dirty="0" smtClean="0"/>
              <a:t>　・市民局</a:t>
            </a:r>
            <a:r>
              <a:rPr lang="en-US" altLang="ja-JP" sz="1200" dirty="0" smtClean="0"/>
              <a:t>(</a:t>
            </a:r>
            <a:r>
              <a:rPr lang="ja-JP" altLang="en-US" sz="1200" dirty="0" smtClean="0"/>
              <a:t>ポータルサイト）</a:t>
            </a:r>
            <a:endParaRPr lang="en-US" altLang="ja-JP" sz="1200" dirty="0" smtClean="0"/>
          </a:p>
        </p:txBody>
      </p:sp>
    </p:spTree>
    <p:extLst>
      <p:ext uri="{BB962C8B-B14F-4D97-AF65-F5344CB8AC3E}">
        <p14:creationId xmlns:p14="http://schemas.microsoft.com/office/powerpoint/2010/main" val="145256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ＴＫ">
      <a:dk1>
        <a:sysClr val="windowText" lastClr="000000"/>
      </a:dk1>
      <a:lt1>
        <a:srgbClr val="FFFFFF"/>
      </a:lt1>
      <a:dk2>
        <a:srgbClr val="39748F"/>
      </a:dk2>
      <a:lt2>
        <a:srgbClr val="EEECE1"/>
      </a:lt2>
      <a:accent1>
        <a:srgbClr val="4F81BD"/>
      </a:accent1>
      <a:accent2>
        <a:srgbClr val="FF9933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Segoe UI"/>
        <a:ea typeface="Meiryo UI"/>
        <a:cs typeface=""/>
      </a:majorFont>
      <a:minorFont>
        <a:latin typeface="Segoe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65</Words>
  <Application>Microsoft Office PowerPoint</Application>
  <PresentationFormat>画面に合わせる (4:3)</PresentationFormat>
  <Paragraphs>131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Meiryo UI</vt:lpstr>
      <vt:lpstr>ＭＳ Ｐゴシック</vt:lpstr>
      <vt:lpstr>ＭＳ ゴシック</vt:lpstr>
      <vt:lpstr>Arial</vt:lpstr>
      <vt:lpstr>Calibri</vt:lpstr>
      <vt:lpstr>Segoe UI</vt:lpstr>
      <vt:lpstr>Wingdings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松尾　拓</dc:creator>
  <cp:lastModifiedBy>乾　順久</cp:lastModifiedBy>
  <cp:revision>44</cp:revision>
  <cp:lastPrinted>2019-05-31T00:42:02Z</cp:lastPrinted>
  <dcterms:modified xsi:type="dcterms:W3CDTF">2019-05-31T04:13:33Z</dcterms:modified>
</cp:coreProperties>
</file>