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7" r:id="rId2"/>
  </p:sldMasterIdLst>
  <p:notesMasterIdLst>
    <p:notesMasterId r:id="rId8"/>
  </p:notesMasterIdLst>
  <p:sldIdLst>
    <p:sldId id="442" r:id="rId3"/>
    <p:sldId id="452" r:id="rId4"/>
    <p:sldId id="453" r:id="rId5"/>
    <p:sldId id="433" r:id="rId6"/>
    <p:sldId id="450" r:id="rId7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99FF99"/>
    <a:srgbClr val="000066"/>
    <a:srgbClr val="000099"/>
    <a:srgbClr val="0000CC"/>
    <a:srgbClr val="66CCFF"/>
    <a:srgbClr val="33CCFF"/>
    <a:srgbClr val="66FFFF"/>
    <a:srgbClr val="99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4" autoAdjust="0"/>
    <p:restoredTop sz="98561" autoAdjust="0"/>
  </p:normalViewPr>
  <p:slideViewPr>
    <p:cSldViewPr>
      <p:cViewPr>
        <p:scale>
          <a:sx n="75" d="100"/>
          <a:sy n="75" d="100"/>
        </p:scale>
        <p:origin x="-151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E1ABCF3-2FD8-4C1A-A6BC-8D34DFA4D7C5}" type="datetimeFigureOut">
              <a:rPr lang="ja-JP" altLang="en-US"/>
              <a:pPr>
                <a:defRPr/>
              </a:pPr>
              <a:t>2017/5/18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EC16C19-0E38-4C69-B684-AD636157C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0317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6ACFF-9619-4283-B0E4-42406655D5FB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89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DC41C8-F93E-4F32-9E78-EB3A83A81AA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2017/5/18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994B5-48AA-42F8-9952-870FA50E17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7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2017/5/18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2017/5/18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7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70FF8-F6A4-41EE-B852-9C9E8D5E22D0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2017/5/18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8A3B-5272-4514-8CF7-4B30667010A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939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194B1-1BA1-4C52-893F-408619604097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2017/5/18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8409-67FE-470F-9DF6-5F9AA529EE7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631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06A4C-09D6-4391-9BF5-73BA1D89C7B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2017/5/18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F822-B709-44E0-9653-0A17DE99256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012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8BC41-BA4A-485C-94FE-910DE338C785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2017/5/18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D5BB5-7344-4D21-BEF5-225687A2DFC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86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EA6BD-AAA4-4617-A31F-D498699E4273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2017/5/18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45E20-41AB-4C56-8D2D-1B11BB334D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774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5BBE8-B32D-4395-A623-FAE07799963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2017/5/18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99A87-9BA8-433F-9C65-CF4010C787F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800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CE32-C762-45C3-88E6-D8ED476A0120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2017/5/18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4140-7653-4F68-8878-5D48A4F4050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961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98E1A-1A5D-443A-8AE7-81F595649F77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2017/5/18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3C35B-6D1A-4858-8F66-0E79FC2F9B66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37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0C698-7277-49AF-9C63-57A6F04A0A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2017/5/18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E334D-EB94-4679-844F-6AC9F82669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11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E7CB7-9346-46EC-8AD2-3733821FA152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2017/5/18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AE418-2F15-435C-995C-6F88574F5E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956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79112-404F-4721-83EC-785E78971C7D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2017/5/18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1DAA6-65F9-469A-A81C-354703EFCE5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307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58B82-DBA1-4D22-BEB9-611C9ED40C1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2017/5/18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47B0B-61F8-4798-8B2E-691B0FB0EC1F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4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E0FFF1-322F-47C0-BE15-A59558EDBF5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2017/5/18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D9B6B-7E09-456F-8E6A-4A06FF476BC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6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24D6D-3DD0-4D5E-AAA4-537882979D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2017/5/18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E16E1-11E3-4861-8518-AD27D3ECD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5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8FD84C-5AA3-455C-93D8-F7796336BE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2017/5/18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402EC-3B6F-4BCD-9996-4BD92CBC9DA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2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FEC7F0-B4BD-4A3A-8013-A3130BFF9E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2017/5/18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F700B-AEA3-43BA-AE4F-CBAE4B85B4B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8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E08C82-E453-469A-9A46-68FDA39D4D5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2017/5/18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B63F2-C694-4ABB-886B-54F0C82587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6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2017/5/18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2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9A995A-E5F2-4329-B7C9-365D1AE326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2017/5/18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F7212-74F6-4F60-B237-8984204CCC6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7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2017/5/18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296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3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n-lt"/>
              </a:defRPr>
            </a:lvl1pPr>
          </a:lstStyle>
          <a:p>
            <a:pPr>
              <a:defRPr/>
            </a:pPr>
            <a:fld id="{69D959AF-5E37-4FA5-97C2-07A112B3D4F8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2017/5/18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</a:defRPr>
            </a:lvl1pPr>
          </a:lstStyle>
          <a:p>
            <a:pPr>
              <a:defRPr/>
            </a:pPr>
            <a:fld id="{5F69F600-F045-4861-B90A-500B2943086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68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5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7721376" y="436176"/>
            <a:ext cx="10935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資料</a:t>
            </a:r>
            <a:endParaRPr kumimoji="1" lang="ja-JP" altLang="en-US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03648" y="2386935"/>
            <a:ext cx="7195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/>
              <a:t>（仮称）大阪フィランソロピー会議の検討</a:t>
            </a:r>
            <a:endParaRPr kumimoji="1"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7753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角丸四角形 23"/>
          <p:cNvSpPr/>
          <p:nvPr/>
        </p:nvSpPr>
        <p:spPr>
          <a:xfrm>
            <a:off x="13319" y="3750494"/>
            <a:ext cx="9036496" cy="2952327"/>
          </a:xfrm>
          <a:prstGeom prst="roundRect">
            <a:avLst>
              <a:gd name="adj" fmla="val 14452"/>
            </a:avLst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rIns="72000" bIns="180000" rtlCol="0" anchor="t" anchorCtr="0"/>
          <a:lstStyle/>
          <a:p>
            <a:pPr>
              <a:lnSpc>
                <a:spcPts val="16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○課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題解決に向け行う寄附や社会的投資など、世界的にフィランソロピーの関心が高まる中、 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大阪において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従来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の営利・非営利を越えた多様なセクターが一堂に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集い、公益活動を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担う</a:t>
            </a:r>
            <a:endParaRPr lang="en-US" altLang="ja-JP" sz="16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主体としてのアイデンティティ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を形成する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「核となる場」 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をつくる。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本会議を核にして、社会的課題の解決を行うソーシャルイノベーション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起こすとともに、国内外に向けて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発信し、</a:t>
            </a:r>
            <a:r>
              <a:rPr lang="ja-JP" altLang="en-US" sz="16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まずはアジアを中心として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大阪の国際的な存在感を高める。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公益活動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を担う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主体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としての非営利セクター等の役割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や信頼が高まる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ことにより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、第２の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動脈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･キャピタル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）として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や寄附、投資が集まる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非営利セクター等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活動の場を広げ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、大阪での民間　活動の活性化につなげる。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-1" y="-27384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（仮称）大阪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フィランソロピー会議の目的・意義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20824" y="3503663"/>
            <a:ext cx="410445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（仮称）大阪フィランソロピー会議の意義・役割</a:t>
            </a:r>
            <a:endParaRPr lang="ja-JP" altLang="en-US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6640" y="702568"/>
            <a:ext cx="9009855" cy="2654424"/>
          </a:xfrm>
          <a:prstGeom prst="roundRect">
            <a:avLst>
              <a:gd name="adj" fmla="val 13141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「民都・大阪」として、</a:t>
            </a:r>
            <a:endParaRPr lang="en-US" altLang="ja-JP" sz="12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フィランソロピーにおける国際的な拠点都市」を実現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○新た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な主体間のアライアンスや従来とは異なる手法の導入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などを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、社会的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課題の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解決を先導する。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○社会的課題解決を通じて、自己実現を目指すクリエイティブ人材など多様な人材が活躍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や住民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が社会参加できる場を創出するとともに、新たな産業や市場、雇用の創出を生み出し、都市の成長に寄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与する。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4336" y="527472"/>
            <a:ext cx="4104456" cy="362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大阪がめざすもの</a:t>
            </a:r>
            <a:endParaRPr lang="ja-JP" altLang="en-US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400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49870" y="1563500"/>
            <a:ext cx="2435020" cy="485803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ja-JP" altLang="en-US" sz="1600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セクター・法人格の</a:t>
            </a:r>
            <a:endParaRPr lang="en-US" altLang="ja-JP" sz="1600" b="1" u="sng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>
              <a:lnSpc>
                <a:spcPct val="150000"/>
              </a:lnSpc>
            </a:pPr>
            <a:r>
              <a:rPr lang="ja-JP" altLang="en-US" sz="1600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縦割りを超える</a:t>
            </a:r>
            <a:endParaRPr lang="en-US" altLang="ja-JP" sz="1600" b="1" u="sng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>
              <a:lnSpc>
                <a:spcPct val="150000"/>
              </a:lnSpc>
            </a:pPr>
            <a:r>
              <a:rPr lang="ja-JP" altLang="en-US" sz="1600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</a:t>
            </a:r>
            <a:r>
              <a:rPr lang="ja-JP" altLang="en-US" sz="1600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600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通じて</a:t>
            </a:r>
            <a:endParaRPr lang="en-US" altLang="ja-JP" sz="160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ja-JP" altLang="en-US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（仮称）大阪フィランソロピー会議で議論する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テーマ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のイメージ</a:t>
            </a:r>
            <a:endParaRPr lang="ja-JP" altLang="en-US" b="1" dirty="0">
              <a:solidFill>
                <a:prstClr val="white"/>
              </a:solidFill>
              <a:latin typeface="Meiryo UI"/>
              <a:ea typeface="Meiryo UI"/>
              <a:cs typeface="Meiryo UI"/>
            </a:endParaRP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4499992" y="433388"/>
            <a:ext cx="3240360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600" b="1" dirty="0" smtClean="0">
                <a:solidFill>
                  <a:prstClr val="black"/>
                </a:solidFill>
              </a:rPr>
              <a:t>■検討すべき</a:t>
            </a:r>
            <a:r>
              <a:rPr lang="ja-JP" altLang="en-US" sz="1600" b="1" dirty="0">
                <a:solidFill>
                  <a:prstClr val="black"/>
                </a:solidFill>
              </a:rPr>
              <a:t>テーマ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　イメージ</a:t>
            </a:r>
            <a:endParaRPr lang="ja-JP" altLang="en-US" sz="1600" b="1" dirty="0">
              <a:solidFill>
                <a:prstClr val="black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699792" y="813469"/>
            <a:ext cx="6368007" cy="5806405"/>
          </a:xfrm>
          <a:prstGeom prst="roundRect">
            <a:avLst>
              <a:gd name="adj" fmla="val 494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lvl="0">
              <a:lnSpc>
                <a:spcPts val="1500"/>
              </a:lnSpc>
            </a:pP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◆ワンストップ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機能を構築する</a:t>
            </a:r>
          </a:p>
          <a:p>
            <a:pPr lvl="0">
              <a:lnSpc>
                <a:spcPts val="15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○具体的なワンストップ機能の検討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・支援機関とのネットワーク構築　　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・寄附等による資金調達と、公益活動の主体とのマッチング機能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・起業・運営支援機能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⇒情報発信、資源（人材・資金）の確保・マッチング、財務処理、役員のリスクヘッジ、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活動フィールドとのマッチング、非営利とベンチャー（営利企業）とのマッチングなど</a:t>
            </a: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◆新たな資金の流れ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をつくる</a:t>
            </a:r>
            <a:endParaRPr lang="en-US" altLang="ja-JP" sz="15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○新たな資金調達の仕組みの研究</a:t>
            </a: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⇒クラウドファンディング、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SIB</a:t>
            </a:r>
            <a:r>
              <a:rPr lang="ja-JP" altLang="en-US" sz="12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ベンチャーフィランソロピーの活用など</a:t>
            </a: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○遺贈や休眠預金を活用した第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の動脈構築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⇒資金の受け皿やマッチング機能の検討など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○新たな資金により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解決できる具体的な社会的課題の検討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非営利セクター等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の情報を発信する</a:t>
            </a:r>
            <a:endParaRPr lang="en-US" altLang="ja-JP" sz="15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○非営利･社会貢献活動情報の発信力強化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・どのような情報を発信するか（コンテンツの検討）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⇒各団体の活動内容・イベント、決算情報、求人情報など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・どのような手法で発信していくか（ツールの検討）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⇒ネットの活用（ポータルサイト作成・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SNS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など）、イベント･キャンペーンでの発信など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○海外向けの発信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⇒大阪での国際セミナー、学会誘致、アジアのフィランソロピー関係団体の本部誘致など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○フィランソロピー都市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◆民主体による新たな組織</a:t>
            </a:r>
          </a:p>
          <a:p>
            <a:pPr lvl="0">
              <a:lnSpc>
                <a:spcPts val="15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○セクター･法人格の縦割りを超えた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運営組織の設立の検討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仮称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大阪フィランソロピー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運営など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、具体的な取組みの推進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主体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スライド番号プレースホルダー 1"/>
          <p:cNvSpPr txBox="1">
            <a:spLocks/>
          </p:cNvSpPr>
          <p:nvPr/>
        </p:nvSpPr>
        <p:spPr bwMode="auto">
          <a:xfrm>
            <a:off x="11846840" y="6421532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78525" y="3952723"/>
            <a:ext cx="2186234" cy="892385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新たな資金の</a:t>
            </a:r>
            <a:endParaRPr lang="en-US" altLang="ja-JP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流れをつくる</a:t>
            </a:r>
            <a:endParaRPr lang="ja-JP" altLang="en-US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73091" y="2784995"/>
            <a:ext cx="2186234" cy="892385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ワンストップ機能を</a:t>
            </a:r>
            <a:endParaRPr lang="en-US" altLang="ja-JP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構築</a:t>
            </a:r>
            <a:r>
              <a:rPr lang="ja-JP" altLang="en-US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22389" y="813470"/>
            <a:ext cx="2262336" cy="5993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 略 の 柱</a:t>
            </a:r>
            <a:endParaRPr lang="ja-JP" altLang="en-US" sz="2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50369" y="5137075"/>
            <a:ext cx="2214390" cy="892385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非営利セクター等の</a:t>
            </a:r>
            <a:endParaRPr lang="en-US" altLang="ja-JP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情報を発信する</a:t>
            </a:r>
            <a:endParaRPr lang="ja-JP" altLang="en-US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二等辺三角形 31"/>
          <p:cNvSpPr/>
          <p:nvPr/>
        </p:nvSpPr>
        <p:spPr>
          <a:xfrm rot="5400000">
            <a:off x="1081622" y="3620771"/>
            <a:ext cx="3073665" cy="267128"/>
          </a:xfrm>
          <a:prstGeom prst="triangle">
            <a:avLst>
              <a:gd name="adj" fmla="val 495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2" name="スライド番号プレースホルダー 1"/>
          <p:cNvSpPr txBox="1">
            <a:spLocks/>
          </p:cNvSpPr>
          <p:nvPr/>
        </p:nvSpPr>
        <p:spPr bwMode="auto">
          <a:xfrm>
            <a:off x="8391276" y="6619875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4498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角丸四角形 32"/>
          <p:cNvSpPr/>
          <p:nvPr/>
        </p:nvSpPr>
        <p:spPr>
          <a:xfrm>
            <a:off x="64870" y="6507162"/>
            <a:ext cx="8579668" cy="371475"/>
          </a:xfrm>
          <a:prstGeom prst="roundRect">
            <a:avLst>
              <a:gd name="adj" fmla="val 14452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会議の構成については、会議における具体的な検討課題等を踏まえて整理していく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68300" y="1716739"/>
            <a:ext cx="8524179" cy="10612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（仮称）大阪フィランソロピー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r>
              <a:rPr lang="ja-JP" altLang="en-US" b="1" dirty="0" smtClean="0">
                <a:solidFill>
                  <a:srgbClr val="FFFFFF"/>
                </a:solidFill>
                <a:latin typeface="Meiryo UI"/>
                <a:ea typeface="Meiryo UI"/>
                <a:cs typeface="Meiryo UI"/>
              </a:rPr>
              <a:t>構成イメージ</a:t>
            </a:r>
            <a:endParaRPr lang="ja-JP" altLang="en-US" b="1" dirty="0">
              <a:solidFill>
                <a:srgbClr val="FFFFFF"/>
              </a:solidFill>
              <a:latin typeface="Meiryo UI"/>
              <a:ea typeface="Meiryo UI"/>
              <a:cs typeface="Meiryo UI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139246" y="433388"/>
            <a:ext cx="8861672" cy="788764"/>
          </a:xfrm>
          <a:prstGeom prst="roundRect">
            <a:avLst>
              <a:gd name="adj" fmla="val 1445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◆（仮称）大阪フィランソロピー会議は、非営利セクター等の関係者が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集う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「全体会議」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と、全体会議でとりあげるテーマの整理や具体的な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取組みについての検討を行う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「コア会議（仮称）」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で構成する。必要に応じて分科会なども検討。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◆会議は多様な非営利セクター、大学、企業、行政などが対等の立場で議論する場とする（参加者は無償で参画）。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71653" y="1963171"/>
            <a:ext cx="7794255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本会議の趣旨に賛同した団体等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で構成するインクルーシブな集まり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■コア会議の成果を広く発信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■講演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形式やシンポジウム形式など様々な手法を想定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円/楕円 59"/>
          <p:cNvSpPr/>
          <p:nvPr/>
        </p:nvSpPr>
        <p:spPr>
          <a:xfrm>
            <a:off x="2987503" y="1521002"/>
            <a:ext cx="3070992" cy="438257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全体</a:t>
            </a:r>
            <a:r>
              <a:rPr kumimoji="1" lang="ja-JP" altLang="en-US" sz="1600" b="1" dirty="0" smtClean="0"/>
              <a:t>会議</a:t>
            </a:r>
            <a:endParaRPr kumimoji="1" lang="en-US" altLang="ja-JP" sz="1600" b="1" dirty="0" smtClean="0"/>
          </a:p>
        </p:txBody>
      </p:sp>
      <p:sp>
        <p:nvSpPr>
          <p:cNvPr id="69" name="Rectangle 28"/>
          <p:cNvSpPr>
            <a:spLocks noChangeArrowheads="1"/>
          </p:cNvSpPr>
          <p:nvPr/>
        </p:nvSpPr>
        <p:spPr bwMode="auto">
          <a:xfrm>
            <a:off x="139246" y="1315476"/>
            <a:ext cx="3240360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300" b="1" dirty="0">
                <a:solidFill>
                  <a:prstClr val="black"/>
                </a:solidFill>
              </a:rPr>
              <a:t>（仮称）　大阪フィランソロピー</a:t>
            </a:r>
            <a:r>
              <a:rPr lang="ja-JP" altLang="en-US" sz="1300" b="1" dirty="0" smtClean="0">
                <a:solidFill>
                  <a:prstClr val="black"/>
                </a:solidFill>
              </a:rPr>
              <a:t>会議イメージ</a:t>
            </a:r>
            <a:endParaRPr lang="ja-JP" altLang="en-US" sz="1300" b="1" dirty="0">
              <a:solidFill>
                <a:prstClr val="black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17500" y="3052429"/>
            <a:ext cx="8574978" cy="2853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46253" y="3557164"/>
            <a:ext cx="4245187" cy="1600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■非営利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の各法人類型などで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リーディング的な団体の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責任者、学識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■フィランソロピーの促進、非営利セクターの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活性化に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むけた問題提議や課題の検討、取組み内容などに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ついて議論を行う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■個別課題については、必要に応じて分科会を置く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ことも検討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2933508" y="2861457"/>
            <a:ext cx="3070992" cy="438257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コア</a:t>
            </a:r>
            <a:r>
              <a:rPr kumimoji="1" lang="ja-JP" altLang="en-US" sz="1600" b="1" dirty="0" smtClean="0"/>
              <a:t>会議</a:t>
            </a:r>
            <a:endParaRPr kumimoji="1" lang="en-US" altLang="ja-JP" sz="1600" b="1" dirty="0" smtClean="0"/>
          </a:p>
        </p:txBody>
      </p:sp>
      <p:sp>
        <p:nvSpPr>
          <p:cNvPr id="35" name="スライド番号プレースホルダー 1"/>
          <p:cNvSpPr txBox="1">
            <a:spLocks/>
          </p:cNvSpPr>
          <p:nvPr/>
        </p:nvSpPr>
        <p:spPr bwMode="auto">
          <a:xfrm>
            <a:off x="8378825" y="6530974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ja-JP" altLang="en-US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139246" y="1315476"/>
            <a:ext cx="8861672" cy="52154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036669"/>
              </p:ext>
            </p:extLst>
          </p:nvPr>
        </p:nvGraphicFramePr>
        <p:xfrm>
          <a:off x="4784910" y="3488336"/>
          <a:ext cx="3807004" cy="132577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35744"/>
                <a:gridCol w="1172504"/>
                <a:gridCol w="1198756"/>
              </a:tblGrid>
              <a:tr h="2215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有識者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公益法人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社会的企業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0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大学関係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企業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CSR</a:t>
                      </a:r>
                      <a:r>
                        <a:rPr kumimoji="1"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CSV</a:t>
                      </a: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0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中間支援組織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医療法人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協同組合</a:t>
                      </a: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0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任意団体</a:t>
                      </a: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9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経済界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5685642" y="3233458"/>
            <a:ext cx="2166428" cy="166291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＜コア会議メンバー　イメージ＞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6083067" y="4897249"/>
            <a:ext cx="2166428" cy="166291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＜分科会　イメージ＞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二等辺三角形 26"/>
          <p:cNvSpPr/>
          <p:nvPr/>
        </p:nvSpPr>
        <p:spPr>
          <a:xfrm>
            <a:off x="5157999" y="5116591"/>
            <a:ext cx="899792" cy="769765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5034007" y="5116591"/>
            <a:ext cx="1102562" cy="3627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○○分科会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二等辺三角形 24"/>
          <p:cNvSpPr/>
          <p:nvPr/>
        </p:nvSpPr>
        <p:spPr>
          <a:xfrm>
            <a:off x="6369760" y="5127076"/>
            <a:ext cx="899792" cy="769765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/>
          <p:cNvSpPr/>
          <p:nvPr/>
        </p:nvSpPr>
        <p:spPr>
          <a:xfrm>
            <a:off x="7587268" y="5116591"/>
            <a:ext cx="899792" cy="769765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6268375" y="5127076"/>
            <a:ext cx="1102562" cy="3627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○○分科会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490919" y="5116591"/>
            <a:ext cx="1092490" cy="3627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○○分科会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17500" y="5970487"/>
            <a:ext cx="8574979" cy="429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lvl="0" algn="ctr"/>
            <a:r>
              <a:rPr lang="ja-JP" altLang="en-US" sz="2000" b="1" dirty="0">
                <a:solidFill>
                  <a:srgbClr val="002060"/>
                </a:solidFill>
              </a:rPr>
              <a:t>事　務　局</a:t>
            </a:r>
          </a:p>
        </p:txBody>
      </p:sp>
    </p:spTree>
    <p:extLst>
      <p:ext uri="{BB962C8B-B14F-4D97-AF65-F5344CB8AC3E}">
        <p14:creationId xmlns:p14="http://schemas.microsoft.com/office/powerpoint/2010/main" val="33616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表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000886"/>
              </p:ext>
            </p:extLst>
          </p:nvPr>
        </p:nvGraphicFramePr>
        <p:xfrm>
          <a:off x="137034" y="592773"/>
          <a:ext cx="8906444" cy="5900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992"/>
                <a:gridCol w="947088"/>
                <a:gridCol w="949047"/>
                <a:gridCol w="941168"/>
                <a:gridCol w="896451"/>
                <a:gridCol w="936519"/>
                <a:gridCol w="925518"/>
                <a:gridCol w="2651661"/>
              </a:tblGrid>
              <a:tr h="2676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H29.3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4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10</a:t>
                      </a:r>
                      <a:r>
                        <a:rPr kumimoji="1" lang="ja-JP" altLang="en-US" sz="1200" dirty="0" smtClean="0"/>
                        <a:t>月以降</a:t>
                      </a:r>
                      <a:endParaRPr kumimoji="1" lang="ja-JP" altLang="en-US" sz="1200" dirty="0"/>
                    </a:p>
                  </a:txBody>
                  <a:tcPr marL="36000" marR="36000" marT="0" marB="0" anchor="ctr"/>
                </a:tc>
              </a:tr>
              <a:tr h="5632430">
                <a:tc gridSpan="8"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2" name="テキスト ボックス 22"/>
          <p:cNvSpPr txBox="1"/>
          <p:nvPr/>
        </p:nvSpPr>
        <p:spPr>
          <a:xfrm>
            <a:off x="6331935" y="1101573"/>
            <a:ext cx="2812065" cy="961132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800"/>
              </a:lnSpc>
              <a:spcAft>
                <a:spcPts val="0"/>
              </a:spcAft>
            </a:pPr>
            <a:r>
              <a:rPr lang="ja-JP" altLang="en-US" sz="1200" b="1" kern="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■（仮称）大阪フィランソロピー会議設立</a:t>
            </a:r>
            <a:endParaRPr lang="en-US" altLang="ja-JP" sz="1200" b="1" kern="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（具体的なテーマについて議論）</a:t>
            </a:r>
            <a:r>
              <a:rPr lang="en-US" altLang="ja-JP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情報発信（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非営利セクター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の発信について）</a:t>
            </a:r>
            <a:endParaRPr lang="en-US" altLang="ja-JP" sz="1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資金（新たな資金・投資を生む仕組みづくり）</a:t>
            </a:r>
            <a:endParaRPr lang="en-US" altLang="ja-JP" sz="10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「フィランソロピー都市宣言」といった提言　など</a:t>
            </a: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en-US" altLang="ja-JP" sz="1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ja-JP" altLang="en-US" sz="1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en-US" altLang="ja-JP" sz="1000" b="1" kern="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■スケジュールイメージ</a:t>
            </a:r>
            <a:endParaRPr lang="ja-JP" altLang="en-US" b="1" dirty="0">
              <a:solidFill>
                <a:srgbClr val="FFFFFF"/>
              </a:solidFill>
              <a:latin typeface="Meiryo UI"/>
              <a:ea typeface="Meiryo UI"/>
              <a:cs typeface="Meiryo UI"/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6417831" y="2490398"/>
            <a:ext cx="2506392" cy="146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7156772" y="2419781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8313068" y="2415594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2" name="テキスト ボックス 22"/>
          <p:cNvSpPr txBox="1"/>
          <p:nvPr/>
        </p:nvSpPr>
        <p:spPr>
          <a:xfrm>
            <a:off x="6428076" y="2213069"/>
            <a:ext cx="1082751" cy="905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00" b="1" kern="1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■全体会議</a:t>
            </a:r>
            <a:endParaRPr lang="en-US" altLang="ja-JP" sz="1000" b="1" kern="1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 flipV="1">
            <a:off x="6421663" y="3369121"/>
            <a:ext cx="25025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>
          <a:xfrm>
            <a:off x="6617746" y="3295762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7083752" y="3283875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7548281" y="3285477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8063922" y="3302533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0" name="テキスト ボックス 22"/>
          <p:cNvSpPr txBox="1"/>
          <p:nvPr/>
        </p:nvSpPr>
        <p:spPr>
          <a:xfrm>
            <a:off x="6433506" y="3081047"/>
            <a:ext cx="1082751" cy="905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00" b="1" kern="1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■コア会議</a:t>
            </a:r>
            <a:endParaRPr lang="en-US" altLang="ja-JP" sz="1000" b="1" kern="1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円/楕円 49"/>
          <p:cNvSpPr/>
          <p:nvPr/>
        </p:nvSpPr>
        <p:spPr>
          <a:xfrm>
            <a:off x="8586730" y="3285477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7" name="スライド番号プレースホルダー 1"/>
          <p:cNvSpPr txBox="1">
            <a:spLocks/>
          </p:cNvSpPr>
          <p:nvPr/>
        </p:nvSpPr>
        <p:spPr bwMode="auto">
          <a:xfrm>
            <a:off x="8312903" y="6492875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899592" y="1312886"/>
            <a:ext cx="751824" cy="721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第１回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準備会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22"/>
          <p:cNvSpPr txBox="1"/>
          <p:nvPr/>
        </p:nvSpPr>
        <p:spPr>
          <a:xfrm>
            <a:off x="943072" y="2088768"/>
            <a:ext cx="708344" cy="1712649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＜内容＞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・これまでの検討</a:t>
            </a:r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経緯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について確認</a:t>
            </a:r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・会議の意義･目的等について議論</a:t>
            </a:r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841612" y="1286389"/>
            <a:ext cx="3274299" cy="721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準備会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月１回程度開催予定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フローチャート : 抜出し 9"/>
          <p:cNvSpPr/>
          <p:nvPr/>
        </p:nvSpPr>
        <p:spPr>
          <a:xfrm rot="5400000">
            <a:off x="1932750" y="2337673"/>
            <a:ext cx="1569835" cy="18834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3" name="テキスト ボックス 22"/>
          <p:cNvSpPr txBox="1"/>
          <p:nvPr/>
        </p:nvSpPr>
        <p:spPr>
          <a:xfrm>
            <a:off x="2889291" y="2062705"/>
            <a:ext cx="2893931" cy="91818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＜内容＞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それまでの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準備会で整理した議論を踏まえ、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会議の設えについて議論する。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・会議の検討テーマ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・会議の運営　など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22"/>
          <p:cNvSpPr txBox="1"/>
          <p:nvPr/>
        </p:nvSpPr>
        <p:spPr>
          <a:xfrm>
            <a:off x="2151667" y="4184152"/>
            <a:ext cx="1379892" cy="18006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有識者ヒアリング</a:t>
            </a:r>
            <a:endParaRPr lang="en-US" altLang="ja-JP" sz="11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1651416" y="4492942"/>
            <a:ext cx="4608514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22"/>
          <p:cNvSpPr txBox="1"/>
          <p:nvPr/>
        </p:nvSpPr>
        <p:spPr>
          <a:xfrm>
            <a:off x="3528942" y="4184151"/>
            <a:ext cx="2698444" cy="180061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会議メンバーへの参画打診</a:t>
            </a:r>
            <a:endParaRPr lang="en-US" altLang="ja-JP" sz="11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6" name="直線矢印コネクタ 75"/>
          <p:cNvCxnSpPr/>
          <p:nvPr/>
        </p:nvCxnSpPr>
        <p:spPr>
          <a:xfrm flipV="1">
            <a:off x="2578438" y="3600499"/>
            <a:ext cx="0" cy="58365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22"/>
          <p:cNvSpPr txBox="1"/>
          <p:nvPr/>
        </p:nvSpPr>
        <p:spPr>
          <a:xfrm>
            <a:off x="2708474" y="3706158"/>
            <a:ext cx="1627783" cy="460464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有識者ヒアリングの意見を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準備会に反映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0" name="直線矢印コネクタ 89"/>
          <p:cNvCxnSpPr/>
          <p:nvPr/>
        </p:nvCxnSpPr>
        <p:spPr>
          <a:xfrm flipV="1">
            <a:off x="4456780" y="3644564"/>
            <a:ext cx="0" cy="58365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>
          <a:xfrm>
            <a:off x="427282" y="1088072"/>
            <a:ext cx="5832648" cy="352839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1" name="フローチャート : 抜出し 40"/>
          <p:cNvSpPr/>
          <p:nvPr/>
        </p:nvSpPr>
        <p:spPr>
          <a:xfrm rot="10800000">
            <a:off x="2031820" y="4745713"/>
            <a:ext cx="2680517" cy="251284"/>
          </a:xfrm>
          <a:prstGeom prst="flowChartExtract">
            <a:avLst/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337590" y="5141014"/>
            <a:ext cx="6637291" cy="95228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prstClr val="black"/>
                </a:solidFill>
              </a:rPr>
              <a:t>適宜、庁内</a:t>
            </a:r>
            <a:r>
              <a:rPr lang="en-US" altLang="ja-JP" sz="1100" b="1" dirty="0" smtClean="0">
                <a:solidFill>
                  <a:prstClr val="black"/>
                </a:solidFill>
              </a:rPr>
              <a:t>WG</a:t>
            </a:r>
            <a:r>
              <a:rPr lang="ja-JP" altLang="en-US" sz="1100" b="1" dirty="0" smtClean="0">
                <a:solidFill>
                  <a:prstClr val="black"/>
                </a:solidFill>
              </a:rPr>
              <a:t>を開催</a:t>
            </a: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準備会でまとめた方向性や取組みに対し、公益</a:t>
            </a:r>
            <a:r>
              <a:rPr lang="ja-JP" altLang="en-US" sz="1100" dirty="0">
                <a:solidFill>
                  <a:prstClr val="black"/>
                </a:solidFill>
              </a:rPr>
              <a:t>活動の促進に取り組む行政として、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・府市での既存施策等と整合性はとれているか　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・</a:t>
            </a:r>
            <a:r>
              <a:rPr lang="ja-JP" altLang="en-US" sz="1100" dirty="0">
                <a:solidFill>
                  <a:prstClr val="black"/>
                </a:solidFill>
              </a:rPr>
              <a:t>所管法人の先行した</a:t>
            </a:r>
            <a:r>
              <a:rPr lang="ja-JP" altLang="en-US" sz="1100" dirty="0" smtClean="0">
                <a:solidFill>
                  <a:prstClr val="black"/>
                </a:solidFill>
              </a:rPr>
              <a:t>活動事例はないか</a:t>
            </a:r>
            <a:endParaRPr lang="en-US" altLang="ja-JP" sz="1100" dirty="0">
              <a:solidFill>
                <a:prstClr val="black"/>
              </a:solidFill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・行政の施策として、新しい取組みができないか　　　などの議論を想定</a:t>
            </a:r>
            <a:r>
              <a:rPr lang="ja-JP" altLang="en-US" sz="1300" dirty="0" smtClean="0">
                <a:solidFill>
                  <a:prstClr val="black"/>
                </a:solidFill>
              </a:rPr>
              <a:t>。</a:t>
            </a:r>
            <a:endParaRPr lang="en-US" altLang="ja-JP" sz="1300" dirty="0" smtClean="0">
              <a:solidFill>
                <a:prstClr val="black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839756" y="1316113"/>
            <a:ext cx="751824" cy="721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第２回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準備会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22"/>
          <p:cNvSpPr txBox="1"/>
          <p:nvPr/>
        </p:nvSpPr>
        <p:spPr>
          <a:xfrm>
            <a:off x="1844955" y="2088105"/>
            <a:ext cx="708344" cy="1556459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＜内容＞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第１回準備会で整理した議論を踏まえ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、会議</a:t>
            </a:r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検討テーマ等について議論</a:t>
            </a:r>
            <a:endParaRPr lang="ja-JP" altLang="en-US" sz="105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817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40000"/>
            <a:lumOff val="6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15746</TotalTime>
  <Words>351</Words>
  <Application>Microsoft Office PowerPoint</Application>
  <PresentationFormat>画面に合わせる (4:3)</PresentationFormat>
  <Paragraphs>166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Office ​​テーマ</vt:lpstr>
      <vt:lpstr>Eclipse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大阪市</dc:creator>
  <cp:lastModifiedBy>Batchadmin</cp:lastModifiedBy>
  <cp:revision>1025</cp:revision>
  <cp:lastPrinted>2017-05-15T07:10:27Z</cp:lastPrinted>
  <dcterms:created xsi:type="dcterms:W3CDTF">2014-08-01T07:03:14Z</dcterms:created>
  <dcterms:modified xsi:type="dcterms:W3CDTF">2017-05-18T06:18:27Z</dcterms:modified>
</cp:coreProperties>
</file>