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99FFCC"/>
    <a:srgbClr val="66FF99"/>
    <a:srgbClr val="CCFFCC"/>
    <a:srgbClr val="FFFFCC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242646" y="476672"/>
            <a:ext cx="8712968" cy="6337136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開催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lvl="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目的：「民都・大阪」フィランソロピー会議の設立など、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都・大阪における社会的課題解決に向けた新たな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連携等の取組みを広く国内外に発信し、フィランソロピーの国際拠点都市の実現につなげる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◇時期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：平成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月の平日昼間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プレイヤー（非営利セクター・社会的企業関係者）を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メインターゲット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◇場所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：検討中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◇主催：「民都・大阪」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フィランソロピー会議（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事務局：副首都推進局）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◇内容（案）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endParaRPr lang="en-US" altLang="ja-JP" sz="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時間配分は想定、トータル３時間前後の見込み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「（仮称）フィランソロピー大会</a:t>
            </a:r>
            <a:r>
              <a:rPr lang="en-US" altLang="ja-JP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OSAKA2018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」について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8356" y="2204864"/>
            <a:ext cx="7646336" cy="42484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01316" y="2204864"/>
            <a:ext cx="8263172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第１部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105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メンバー紹介、挨拶（知事・市長等）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知事・市長はビデオメッセージも検討</a:t>
            </a:r>
            <a:endParaRPr lang="en-US" altLang="ja-JP" sz="120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●「民都・大阪」フィランソロピー会議の設立趣旨・概要に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ついて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事務局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より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説明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</a:p>
          <a:p>
            <a:pPr lvl="0"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●基調講演・パネルディスカッション等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60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フィランソロピー都市宣言の採択　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】</a:t>
            </a:r>
          </a:p>
          <a:p>
            <a:pPr lvl="0">
              <a:lnSpc>
                <a:spcPts val="16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第１部終了時点で中締め挨拶）</a:t>
            </a:r>
            <a:endParaRPr lang="en-US" altLang="ja-JP" sz="1200" dirty="0">
              <a:solidFill>
                <a:prstClr val="black"/>
              </a:solidFill>
              <a:latin typeface="Meiryo UI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b="1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―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休　憩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―</a:t>
            </a:r>
            <a:endParaRPr lang="en-US" altLang="ja-JP" sz="1200" b="1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b="1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第２部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50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分＋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α】</a:t>
            </a:r>
          </a:p>
          <a:p>
            <a:pPr lvl="0"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●大阪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におけるフィランソロピー、非営利セクターの現状についての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報告（事務局より説明）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endParaRPr lang="en-US" altLang="ja-JP" sz="1200" b="1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分科会における検討状況の報告　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分</a:t>
            </a:r>
            <a:r>
              <a:rPr lang="en-US" altLang="ja-JP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×</a:t>
            </a:r>
            <a:r>
              <a:rPr lang="ja-JP" altLang="en-US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３</a:t>
            </a:r>
            <a:r>
              <a:rPr lang="en-US" altLang="ja-JP" sz="1200" b="1" dirty="0">
                <a:solidFill>
                  <a:prstClr val="black"/>
                </a:solidFill>
                <a:latin typeface="Meiryo UI"/>
                <a:cs typeface="Meiryo UI" panose="020B0604030504040204" pitchFamily="50" charset="-128"/>
              </a:rPr>
              <a:t>】</a:t>
            </a:r>
          </a:p>
          <a:p>
            <a:pPr lvl="0"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参加型プログラム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【α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</a:p>
          <a:p>
            <a:pPr lvl="0">
              <a:lnSpc>
                <a:spcPts val="1600"/>
              </a:lnSpc>
            </a:pPr>
            <a:endParaRPr lang="en-US" altLang="ja-JP" sz="120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●閉会挨拶　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約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5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分</a:t>
            </a:r>
            <a:r>
              <a:rPr lang="en-US" altLang="ja-JP" sz="1200" b="1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】</a:t>
            </a:r>
            <a:r>
              <a:rPr lang="ja-JP" altLang="en-US" sz="11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　</a:t>
            </a:r>
            <a:endParaRPr lang="en-US" altLang="ja-JP" sz="11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5980" y="3140968"/>
            <a:ext cx="4248472" cy="6480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solidFill>
                  <a:sysClr val="windowText" lastClr="000000"/>
                </a:solidFill>
              </a:rPr>
              <a:t>論点：基調講演やパネルディスカッションなどについて、</a:t>
            </a:r>
            <a:endParaRPr kumimoji="1" lang="en-US" altLang="ja-JP" sz="1300" b="1" dirty="0" smtClean="0">
              <a:solidFill>
                <a:sysClr val="windowText" lastClr="000000"/>
              </a:solidFill>
            </a:endParaRPr>
          </a:p>
          <a:p>
            <a:r>
              <a:rPr lang="ja-JP" altLang="en-US" sz="1300" b="1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1300" b="1" dirty="0" smtClean="0">
                <a:solidFill>
                  <a:sysClr val="windowText" lastClr="000000"/>
                </a:solidFill>
              </a:rPr>
              <a:t>　　　どのようなものが考えられるか（ゲスト・内容等）</a:t>
            </a:r>
            <a:endParaRPr kumimoji="1" lang="en-US" altLang="ja-JP" sz="1300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82044" y="5661248"/>
            <a:ext cx="4824536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solidFill>
                  <a:sysClr val="windowText" lastClr="000000"/>
                </a:solidFill>
              </a:rPr>
              <a:t>論点：参加型のプログラムについてどのようなものが考えられるか</a:t>
            </a:r>
            <a:endParaRPr kumimoji="1" lang="en-US" altLang="ja-JP" sz="1300" b="1" dirty="0" smtClean="0">
              <a:solidFill>
                <a:sysClr val="windowText" lastClr="000000"/>
              </a:solidFill>
            </a:endParaRPr>
          </a:p>
          <a:p>
            <a:r>
              <a:rPr lang="ja-JP" altLang="en-US" sz="1300" b="1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1300" b="1" dirty="0" smtClean="0">
                <a:solidFill>
                  <a:sysClr val="windowText" lastClr="000000"/>
                </a:solidFill>
              </a:rPr>
              <a:t>　　</a:t>
            </a:r>
            <a:r>
              <a:rPr kumimoji="1" lang="ja-JP" altLang="en-US" sz="1300" b="1" dirty="0" smtClean="0">
                <a:solidFill>
                  <a:sysClr val="windowText" lastClr="000000"/>
                </a:solidFill>
              </a:rPr>
              <a:t>（内容・所要時間等）</a:t>
            </a:r>
            <a:endParaRPr kumimoji="1" lang="en-US" altLang="ja-JP" sz="1300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956376" y="10495"/>
            <a:ext cx="1139412" cy="3429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400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 bwMode="auto">
          <a:xfrm>
            <a:off x="8415337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211076" y="2977596"/>
            <a:ext cx="8839236" cy="3187708"/>
          </a:xfrm>
          <a:prstGeom prst="roundRect">
            <a:avLst>
              <a:gd name="adj" fmla="val 0"/>
            </a:avLst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26480" y="2977596"/>
            <a:ext cx="2905360" cy="270676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今後、整理が必要となる論点等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64587" y="3248272"/>
            <a:ext cx="857339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◆運営体制</a:t>
            </a:r>
            <a:endParaRPr kumimoji="0" lang="en-US" altLang="ja-JP" sz="13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・大会の大枠は第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回「民都・大阪」フィランソロピー会議で決定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・大会内容の詳細検討や大会運営の実務を担うために、分科会を設置するなど体制の検討が必要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センターや大阪ボランティア協会、大阪を変える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人会議等との連携協力についての検討が必要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・参加に関して事前の申し込み手続きをとるかなどの検討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◆大会の広報</a:t>
            </a:r>
            <a:endParaRPr kumimoji="0" lang="en-US" altLang="ja-JP" sz="13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センターや大阪ボランティア協会、大阪を変える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人会議などとの連携による幅広い広報活動の展開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・マスコミへのアピール（事務局（大阪府・市）からの報道提供に加え、会議メンバーの協力による発信・</a:t>
            </a:r>
            <a:r>
              <a:rPr kumimoji="0" lang="en-US" altLang="ja-JP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など）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・広報チラシの作成要否や配布手法等についての検討が必要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11076" y="188640"/>
            <a:ext cx="8735664" cy="2592288"/>
          </a:xfrm>
          <a:prstGeom prst="roundRect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11076" y="188640"/>
            <a:ext cx="2033972" cy="25594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ターゲット・ねらい等　</a:t>
            </a:r>
            <a:endParaRPr lang="ja-JP" altLang="en-US" sz="12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64830" y="500814"/>
            <a:ext cx="8573390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40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①寄附者・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投資家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都市宣言への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賛同等、民間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活動に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資金・経営面の支援拡充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中間支援組織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0" lang="en-US" altLang="ja-JP" sz="12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それぞれの分野へのフィードバック等により、法人格を超えた新た</a:t>
            </a: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な連携・</a:t>
            </a: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協働への支援等</a:t>
            </a: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1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en-US" sz="13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③プレイヤー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0" lang="en-US" altLang="ja-JP" sz="12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新たな連携等によるソーシャルイノベーション</a:t>
            </a: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創出や活動・成果の見える化の促進等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lvl="0">
              <a:lnSpc>
                <a:spcPct val="114000"/>
              </a:lnSpc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④起業志望者・市民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4000"/>
              </a:lnSpc>
            </a:pP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民間非営利分野での自己実現や、活動への参画促進等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lvl="0">
              <a:lnSpc>
                <a:spcPct val="114000"/>
              </a:lnSpc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⑤行政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・関係機関</a:t>
            </a:r>
          </a:p>
          <a:p>
            <a:pPr lvl="0">
              <a:lnSpc>
                <a:spcPct val="114000"/>
              </a:lnSpc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必要な規制緩和や柔軟な制度運用など、行政における民間公益活動促進の取組み</a:t>
            </a:r>
            <a:r>
              <a:rPr kumimoji="0" lang="en-US" altLang="ja-JP" sz="105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en-US" altLang="ja-JP" sz="105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912027" y="476680"/>
            <a:ext cx="3908445" cy="2268623"/>
            <a:chOff x="4912027" y="4509128"/>
            <a:chExt cx="3908445" cy="2268623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817700" y="4509128"/>
              <a:ext cx="3002772" cy="2268623"/>
              <a:chOff x="5724128" y="4509128"/>
              <a:chExt cx="3002772" cy="2268623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5724128" y="4509128"/>
                <a:ext cx="3002772" cy="2268623"/>
                <a:chOff x="821610" y="4414400"/>
                <a:chExt cx="4090206" cy="2863940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1331641" y="4414400"/>
                  <a:ext cx="3580175" cy="2863940"/>
                  <a:chOff x="1331641" y="4208761"/>
                  <a:chExt cx="3580175" cy="3045201"/>
                </a:xfrm>
              </p:grpSpPr>
              <p:grpSp>
                <p:nvGrpSpPr>
                  <p:cNvPr id="41" name="グループ化 40"/>
                  <p:cNvGrpSpPr/>
                  <p:nvPr/>
                </p:nvGrpSpPr>
                <p:grpSpPr>
                  <a:xfrm>
                    <a:off x="1331641" y="4208761"/>
                    <a:ext cx="3076096" cy="3045201"/>
                    <a:chOff x="333772" y="3501008"/>
                    <a:chExt cx="3246123" cy="3841087"/>
                  </a:xfrm>
                </p:grpSpPr>
                <p:sp>
                  <p:nvSpPr>
                    <p:cNvPr id="43" name="正方形/長方形 42"/>
                    <p:cNvSpPr/>
                    <p:nvPr/>
                  </p:nvSpPr>
                  <p:spPr>
                    <a:xfrm>
                      <a:off x="333772" y="3501008"/>
                      <a:ext cx="2919164" cy="50405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horz" rtlCol="0" anchor="ctr"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　寄附者・投資家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44" name="正方形/長方形 43"/>
                    <p:cNvSpPr/>
                    <p:nvPr/>
                  </p:nvSpPr>
                  <p:spPr>
                    <a:xfrm>
                      <a:off x="333772" y="5157192"/>
                      <a:ext cx="2919164" cy="90410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0" rIns="0" rtlCol="0" anchor="ctr"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③プレイヤー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非営利セクター・社会的企業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45" name="正方形/長方形 44"/>
                    <p:cNvSpPr/>
                    <p:nvPr/>
                  </p:nvSpPr>
                  <p:spPr>
                    <a:xfrm>
                      <a:off x="1331639" y="4365104"/>
                      <a:ext cx="1921297" cy="43785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0" rIns="0" rtlCol="0" anchor="ctr"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②中間支援組織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  <p:sp>
                  <p:nvSpPr>
                    <p:cNvPr id="46" name="下矢印 45"/>
                    <p:cNvSpPr/>
                    <p:nvPr/>
                  </p:nvSpPr>
                  <p:spPr>
                    <a:xfrm>
                      <a:off x="715369" y="4110934"/>
                      <a:ext cx="288032" cy="1062342"/>
                    </a:xfrm>
                    <a:prstGeom prst="downArrow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7" name="下矢印 46"/>
                    <p:cNvSpPr/>
                    <p:nvPr/>
                  </p:nvSpPr>
                  <p:spPr>
                    <a:xfrm>
                      <a:off x="2175888" y="4885244"/>
                      <a:ext cx="270774" cy="288032"/>
                    </a:xfrm>
                    <a:prstGeom prst="downArrow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8" name="下矢印 47"/>
                    <p:cNvSpPr/>
                    <p:nvPr/>
                  </p:nvSpPr>
                  <p:spPr>
                    <a:xfrm>
                      <a:off x="2175888" y="4112632"/>
                      <a:ext cx="270774" cy="288032"/>
                    </a:xfrm>
                    <a:prstGeom prst="downArrow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9" name="下矢印 48"/>
                    <p:cNvSpPr/>
                    <p:nvPr/>
                  </p:nvSpPr>
                  <p:spPr>
                    <a:xfrm rot="5400000">
                      <a:off x="1986920" y="5443681"/>
                      <a:ext cx="3024341" cy="161608"/>
                    </a:xfrm>
                    <a:prstGeom prst="downArrow">
                      <a:avLst>
                        <a:gd name="adj1" fmla="val 51562"/>
                        <a:gd name="adj2" fmla="val 99308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0" name="正方形/長方形 49"/>
                    <p:cNvSpPr/>
                    <p:nvPr/>
                  </p:nvSpPr>
                  <p:spPr>
                    <a:xfrm>
                      <a:off x="335105" y="6678557"/>
                      <a:ext cx="2919164" cy="66353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0" rIns="0" rtlCol="0" anchor="ctr"/>
                    <a:lstStyle/>
                    <a:p>
                      <a:pPr algn="ctr"/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④起業志望者・市民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42" name="正方形/長方形 41"/>
                  <p:cNvSpPr/>
                  <p:nvPr/>
                </p:nvSpPr>
                <p:spPr>
                  <a:xfrm>
                    <a:off x="4479767" y="4614129"/>
                    <a:ext cx="432049" cy="239768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1100" b="1" dirty="0" smtClean="0">
                        <a:solidFill>
                          <a:schemeClr val="tx1"/>
                        </a:solidFill>
                      </a:rPr>
                      <a:t>⑤　行　政</a:t>
                    </a:r>
                    <a:endParaRPr kumimoji="1" lang="ja-JP" alt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0" name="正方形/長方形 39"/>
                <p:cNvSpPr/>
                <p:nvPr/>
              </p:nvSpPr>
              <p:spPr>
                <a:xfrm>
                  <a:off x="821610" y="5015769"/>
                  <a:ext cx="2016224" cy="28543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>
                      <a:solidFill>
                        <a:schemeClr val="tx1"/>
                      </a:solidFill>
                    </a:rPr>
                    <a:t>資金の流れ</a:t>
                  </a:r>
                  <a:endParaRPr kumimoji="1" lang="ja-JP" altLang="en-US" sz="105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7" name="下矢印 36"/>
              <p:cNvSpPr/>
              <p:nvPr/>
            </p:nvSpPr>
            <p:spPr>
              <a:xfrm flipV="1">
                <a:off x="6816128" y="6023500"/>
                <a:ext cx="597537" cy="172843"/>
              </a:xfrm>
              <a:prstGeom prst="down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6384651" y="6172594"/>
                <a:ext cx="1480185" cy="226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b="1" dirty="0" smtClean="0">
                    <a:solidFill>
                      <a:schemeClr val="tx1"/>
                    </a:solidFill>
                  </a:rPr>
                  <a:t>起業・活動への参画</a:t>
                </a:r>
                <a:endParaRPr kumimoji="1" lang="ja-JP" altLang="en-US" sz="105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左カーブ矢印 32"/>
            <p:cNvSpPr/>
            <p:nvPr/>
          </p:nvSpPr>
          <p:spPr>
            <a:xfrm rot="10800000">
              <a:off x="5652121" y="4657980"/>
              <a:ext cx="432048" cy="1046255"/>
            </a:xfrm>
            <a:prstGeom prst="curvedLeftArrow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右カーブ矢印 33"/>
            <p:cNvSpPr/>
            <p:nvPr/>
          </p:nvSpPr>
          <p:spPr>
            <a:xfrm>
              <a:off x="5652120" y="5791010"/>
              <a:ext cx="432049" cy="806342"/>
            </a:xfrm>
            <a:prstGeom prst="curvedRightArrow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912027" y="5517232"/>
              <a:ext cx="1480185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b="1" dirty="0" smtClean="0">
                  <a:solidFill>
                    <a:schemeClr val="tx1"/>
                  </a:solidFill>
                </a:rPr>
                <a:t>民間非営利活動の</a:t>
              </a:r>
              <a:endParaRPr kumimoji="1" lang="en-US" altLang="ja-JP" sz="105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050" b="1" dirty="0" smtClean="0">
                  <a:solidFill>
                    <a:schemeClr val="tx1"/>
                  </a:solidFill>
                </a:rPr>
                <a:t>活性化による循環</a:t>
              </a:r>
              <a:endParaRPr kumimoji="1" lang="ja-JP" altLang="en-US" sz="105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6383</TotalTime>
  <Words>88</Words>
  <Application>Microsoft Office PowerPoint</Application>
  <PresentationFormat>画面に合わせる (4:3)</PresentationFormat>
  <Paragraphs>113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Segoe UI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川本　貴政</dc:creator>
  <cp:lastModifiedBy>白川　輝幸</cp:lastModifiedBy>
  <cp:revision>397</cp:revision>
  <cp:lastPrinted>2017-03-06T04:22:31Z</cp:lastPrinted>
  <dcterms:created xsi:type="dcterms:W3CDTF">2016-10-21T07:17:05Z</dcterms:created>
  <dcterms:modified xsi:type="dcterms:W3CDTF">2018-01-16T10:51:47Z</dcterms:modified>
</cp:coreProperties>
</file>