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4" r:id="rId2"/>
    <p:sldId id="276" r:id="rId3"/>
    <p:sldId id="275" r:id="rId4"/>
    <p:sldId id="277" r:id="rId5"/>
    <p:sldId id="278" r:id="rId6"/>
    <p:sldId id="273" r:id="rId7"/>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CC"/>
    <a:srgbClr val="66FF99"/>
    <a:srgbClr val="CCFFCC"/>
    <a:srgbClr val="FFFFCC"/>
    <a:srgbClr val="CCFFFF"/>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24" autoAdjust="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2017/12/20</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2D6ACFF-9619-4283-B0E4-42406655D5FB}" type="slidenum">
              <a:rPr kumimoji="1" lang="ja-JP" altLang="en-US" smtClean="0"/>
              <a:t>1</a:t>
            </a:fld>
            <a:endParaRPr kumimoji="1" lang="ja-JP" altLang="en-US"/>
          </a:p>
        </p:txBody>
      </p:sp>
    </p:spTree>
    <p:extLst>
      <p:ext uri="{BB962C8B-B14F-4D97-AF65-F5344CB8AC3E}">
        <p14:creationId xmlns:p14="http://schemas.microsoft.com/office/powerpoint/2010/main" val="342394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CF854C3-278E-4B64-9EBF-1948D384FF60}" type="datetime1">
              <a:rPr kumimoji="1" lang="ja-JP" altLang="en-US" smtClean="0"/>
              <a:t>2017/12/20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715C7-08AE-4457-B680-0E26B1C258AC}" type="datetime1">
              <a:rPr kumimoji="1" lang="ja-JP" altLang="en-US" smtClean="0"/>
              <a:t>2017/12/20</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402332"/>
            <a:ext cx="8928992" cy="5986254"/>
          </a:xfrm>
          <a:prstGeom prst="rect">
            <a:avLst/>
          </a:prstGeom>
          <a:solidFill>
            <a:schemeClr val="tx2">
              <a:lumMod val="20000"/>
              <a:lumOff val="80000"/>
            </a:schemeClr>
          </a:solidFill>
        </p:spPr>
        <p:txBody>
          <a:bodyPr wrap="square" rtlCol="0">
            <a:spAutoFit/>
          </a:bodyPr>
          <a:lstStyle/>
          <a:p>
            <a:pPr>
              <a:lnSpc>
                <a:spcPct val="114000"/>
              </a:lnSpc>
            </a:pPr>
            <a:r>
              <a:rPr lang="ja-JP" altLang="en-US" sz="1400" b="1" dirty="0"/>
              <a:t>■</a:t>
            </a:r>
            <a:r>
              <a:rPr kumimoji="1" lang="ja-JP" altLang="en-US" sz="1400" b="1" dirty="0" smtClean="0"/>
              <a:t>　宣言の目的・内容等について</a:t>
            </a:r>
            <a:endParaRPr kumimoji="1" lang="en-US" altLang="ja-JP" sz="1400" b="1" dirty="0" smtClean="0"/>
          </a:p>
          <a:p>
            <a:pPr>
              <a:lnSpc>
                <a:spcPct val="114000"/>
              </a:lnSpc>
            </a:pPr>
            <a:r>
              <a:rPr kumimoji="1" lang="ja-JP" altLang="en-US" sz="1400" b="1" dirty="0" smtClean="0"/>
              <a:t>　</a:t>
            </a:r>
            <a:r>
              <a:rPr kumimoji="1" lang="en-US" altLang="ja-JP" sz="1400" b="1" dirty="0" smtClean="0"/>
              <a:t>(1)</a:t>
            </a:r>
            <a:r>
              <a:rPr lang="ja-JP" altLang="en-US" sz="1400" b="1" dirty="0"/>
              <a:t>　</a:t>
            </a:r>
            <a:r>
              <a:rPr lang="ja-JP" altLang="en-US" sz="1400" b="1" dirty="0" smtClean="0"/>
              <a:t>目的</a:t>
            </a:r>
            <a:endParaRPr lang="en-US" altLang="ja-JP" sz="1400" b="1" dirty="0" smtClean="0"/>
          </a:p>
          <a:p>
            <a:pPr>
              <a:lnSpc>
                <a:spcPct val="114000"/>
              </a:lnSpc>
            </a:pPr>
            <a:r>
              <a:rPr kumimoji="1" lang="ja-JP" altLang="en-US" sz="1400" b="1" dirty="0"/>
              <a:t>　</a:t>
            </a:r>
            <a:r>
              <a:rPr kumimoji="1" lang="ja-JP" altLang="en-US" sz="1400" dirty="0" smtClean="0"/>
              <a:t>　・　フィランソロピーの普及・促進（呼び起こし）と大阪がフィランソロピーの国際拠点都市となることの意思表示</a:t>
            </a:r>
            <a:endParaRPr kumimoji="1" lang="en-US" altLang="ja-JP" sz="1400" dirty="0" smtClean="0"/>
          </a:p>
          <a:p>
            <a:pPr>
              <a:lnSpc>
                <a:spcPct val="114000"/>
              </a:lnSpc>
            </a:pPr>
            <a:r>
              <a:rPr lang="ja-JP" altLang="en-US" sz="1400" dirty="0"/>
              <a:t>　</a:t>
            </a:r>
            <a:r>
              <a:rPr lang="ja-JP" altLang="en-US" sz="1400" dirty="0" smtClean="0"/>
              <a:t>　・　大阪</a:t>
            </a:r>
            <a:r>
              <a:rPr lang="ja-JP" altLang="en-US" sz="1400" dirty="0"/>
              <a:t>が、官民挙げて世界のフィランソロピー</a:t>
            </a:r>
            <a:r>
              <a:rPr lang="ja-JP" altLang="en-US" sz="1400" dirty="0" smtClean="0"/>
              <a:t>資金を最も</a:t>
            </a:r>
            <a:r>
              <a:rPr lang="ja-JP" altLang="en-US" sz="1400" dirty="0"/>
              <a:t>効果的に使用</a:t>
            </a:r>
            <a:r>
              <a:rPr lang="ja-JP" altLang="en-US" sz="1400" dirty="0" smtClean="0"/>
              <a:t>できる</a:t>
            </a:r>
            <a:r>
              <a:rPr lang="ja-JP" altLang="en-US" sz="1400" dirty="0" smtClean="0">
                <a:latin typeface="+mn-ea"/>
              </a:rPr>
              <a:t>都市</a:t>
            </a:r>
            <a:r>
              <a:rPr lang="ja-JP" altLang="en-US" sz="1400" dirty="0">
                <a:latin typeface="+mn-ea"/>
              </a:rPr>
              <a:t>である</a:t>
            </a:r>
            <a:r>
              <a:rPr lang="ja-JP" altLang="en-US" sz="1400" dirty="0" smtClean="0">
                <a:latin typeface="+mn-ea"/>
              </a:rPr>
              <a:t>ことを発信し、</a:t>
            </a:r>
            <a:r>
              <a:rPr lang="ja-JP" altLang="en-US" sz="1400" dirty="0"/>
              <a:t>日本・</a:t>
            </a:r>
            <a:r>
              <a:rPr lang="ja-JP" altLang="en-US" sz="1400" dirty="0" smtClean="0"/>
              <a:t>世界中</a:t>
            </a:r>
            <a:endParaRPr lang="en-US" altLang="ja-JP" sz="1400" dirty="0" smtClean="0"/>
          </a:p>
          <a:p>
            <a:pPr>
              <a:lnSpc>
                <a:spcPct val="114000"/>
              </a:lnSpc>
            </a:pPr>
            <a:r>
              <a:rPr lang="ja-JP" altLang="en-US" sz="1400" dirty="0"/>
              <a:t>　</a:t>
            </a:r>
            <a:r>
              <a:rPr lang="ja-JP" altLang="en-US" sz="1400" dirty="0" smtClean="0"/>
              <a:t>　　から</a:t>
            </a:r>
            <a:r>
              <a:rPr lang="ja-JP" altLang="en-US" sz="1400" dirty="0"/>
              <a:t>第</a:t>
            </a:r>
            <a:r>
              <a:rPr lang="en-US" altLang="ja-JP" sz="1400" dirty="0"/>
              <a:t>2</a:t>
            </a:r>
            <a:r>
              <a:rPr lang="ja-JP" altLang="en-US" sz="1400" dirty="0"/>
              <a:t>の動脈（フィランソロピー・キャピタル）として資金や人材</a:t>
            </a:r>
            <a:r>
              <a:rPr lang="ja-JP" altLang="en-US" sz="1400" dirty="0" smtClean="0"/>
              <a:t>を集め</a:t>
            </a:r>
            <a:r>
              <a:rPr lang="ja-JP" altLang="en-US" sz="1400" dirty="0" smtClean="0">
                <a:latin typeface="+mn-ea"/>
              </a:rPr>
              <a:t>る呼び水に</a:t>
            </a:r>
            <a:endParaRPr lang="en-US" altLang="ja-JP" sz="1400" dirty="0" smtClean="0">
              <a:latin typeface="+mn-ea"/>
            </a:endParaRPr>
          </a:p>
          <a:p>
            <a:pPr>
              <a:lnSpc>
                <a:spcPct val="114000"/>
              </a:lnSpc>
            </a:pPr>
            <a:r>
              <a:rPr kumimoji="1" lang="ja-JP" altLang="en-US" sz="1400" dirty="0">
                <a:latin typeface="+mn-ea"/>
              </a:rPr>
              <a:t>　</a:t>
            </a:r>
            <a:r>
              <a:rPr kumimoji="1" lang="ja-JP" altLang="en-US" sz="1400" dirty="0" smtClean="0">
                <a:latin typeface="+mn-ea"/>
              </a:rPr>
              <a:t>　・　公益活動の担い手へのメッセージ（縦割りを越えた新たな連携・協働など）</a:t>
            </a:r>
            <a:endParaRPr kumimoji="1" lang="en-US" altLang="ja-JP" sz="1400" dirty="0" smtClean="0"/>
          </a:p>
          <a:p>
            <a:pPr>
              <a:lnSpc>
                <a:spcPct val="114000"/>
              </a:lnSpc>
            </a:pPr>
            <a:r>
              <a:rPr kumimoji="1" lang="ja-JP" altLang="en-US" sz="1400" dirty="0" smtClean="0"/>
              <a:t>　</a:t>
            </a:r>
            <a:r>
              <a:rPr kumimoji="1" lang="en-US" altLang="ja-JP" sz="1400" b="1" dirty="0" smtClean="0"/>
              <a:t>(2)</a:t>
            </a:r>
            <a:r>
              <a:rPr kumimoji="1" lang="ja-JP" altLang="en-US" sz="1400" b="1" dirty="0" smtClean="0"/>
              <a:t>　内容</a:t>
            </a:r>
            <a:endParaRPr kumimoji="1" lang="en-US" altLang="ja-JP" sz="1400" b="1" dirty="0" smtClean="0"/>
          </a:p>
          <a:p>
            <a:pPr>
              <a:lnSpc>
                <a:spcPct val="114000"/>
              </a:lnSpc>
            </a:pPr>
            <a:r>
              <a:rPr lang="ja-JP" altLang="en-US" sz="1400" dirty="0"/>
              <a:t>　</a:t>
            </a:r>
            <a:r>
              <a:rPr lang="ja-JP" altLang="en-US" sz="1400" dirty="0" smtClean="0"/>
              <a:t>　・　内容については、</a:t>
            </a:r>
            <a:r>
              <a:rPr lang="ja-JP" altLang="en-US" sz="1400" u="sng" dirty="0" smtClean="0"/>
              <a:t>フィランソロピー会議メンバーで議論・検討する</a:t>
            </a:r>
            <a:endParaRPr lang="en-US" altLang="ja-JP" sz="1400" u="sng" dirty="0" smtClean="0"/>
          </a:p>
          <a:p>
            <a:pPr>
              <a:lnSpc>
                <a:spcPct val="114000"/>
              </a:lnSpc>
            </a:pPr>
            <a:r>
              <a:rPr kumimoji="1" lang="ja-JP" altLang="en-US" sz="1400" dirty="0"/>
              <a:t>　</a:t>
            </a:r>
            <a:r>
              <a:rPr kumimoji="1" lang="ja-JP" altLang="en-US" sz="1400" dirty="0" smtClean="0"/>
              <a:t>　</a:t>
            </a:r>
            <a:r>
              <a:rPr lang="ja-JP" altLang="en-US" sz="1400" dirty="0"/>
              <a:t>・</a:t>
            </a:r>
            <a:r>
              <a:rPr lang="ja-JP" altLang="en-US" sz="1400" dirty="0" smtClean="0"/>
              <a:t>　議論の</a:t>
            </a:r>
            <a:r>
              <a:rPr kumimoji="1" lang="ja-JP" altLang="en-US" sz="1400" dirty="0" smtClean="0"/>
              <a:t>ベースとして</a:t>
            </a:r>
            <a:r>
              <a:rPr kumimoji="1" lang="ja-JP" altLang="en-US" sz="1400" u="sng" dirty="0" smtClean="0"/>
              <a:t>事務局よりたたき台を示す</a:t>
            </a:r>
            <a:endParaRPr kumimoji="1" lang="en-US" altLang="ja-JP" sz="1400" u="sng" dirty="0" smtClean="0"/>
          </a:p>
          <a:p>
            <a:pPr>
              <a:lnSpc>
                <a:spcPct val="114000"/>
              </a:lnSpc>
            </a:pPr>
            <a:r>
              <a:rPr lang="ja-JP" altLang="en-US" sz="1400" b="1" dirty="0" smtClean="0"/>
              <a:t>　</a:t>
            </a:r>
            <a:r>
              <a:rPr lang="en-US" altLang="ja-JP" sz="1400" b="1" dirty="0" smtClean="0"/>
              <a:t>(3)</a:t>
            </a:r>
            <a:r>
              <a:rPr lang="ja-JP" altLang="en-US" sz="1400" b="1" dirty="0" smtClean="0"/>
              <a:t>　クレジット</a:t>
            </a:r>
            <a:endParaRPr lang="en-US" altLang="ja-JP" sz="1400" b="1" dirty="0" smtClean="0"/>
          </a:p>
          <a:p>
            <a:pPr>
              <a:lnSpc>
                <a:spcPct val="114000"/>
              </a:lnSpc>
            </a:pPr>
            <a:r>
              <a:rPr lang="ja-JP" altLang="en-US" sz="1400" dirty="0"/>
              <a:t>　</a:t>
            </a:r>
            <a:r>
              <a:rPr lang="ja-JP" altLang="en-US" sz="1400" dirty="0" smtClean="0"/>
              <a:t>　・　</a:t>
            </a:r>
            <a:r>
              <a:rPr lang="ja-JP" altLang="en-US" sz="1400" u="sng" dirty="0" smtClean="0"/>
              <a:t>「民都・大阪」フィランソロピー会議</a:t>
            </a:r>
            <a:endParaRPr lang="en-US" altLang="ja-JP" sz="1400" dirty="0" smtClean="0"/>
          </a:p>
          <a:p>
            <a:pPr>
              <a:lnSpc>
                <a:spcPct val="114000"/>
              </a:lnSpc>
            </a:pPr>
            <a:r>
              <a:rPr lang="ja-JP" altLang="en-US" sz="1400" b="1" dirty="0"/>
              <a:t>　</a:t>
            </a:r>
            <a:r>
              <a:rPr lang="en-US" altLang="ja-JP" sz="1400" b="1" dirty="0" smtClean="0"/>
              <a:t>(4)</a:t>
            </a:r>
            <a:r>
              <a:rPr lang="ja-JP" altLang="en-US" sz="1400" b="1" dirty="0" smtClean="0"/>
              <a:t>　時期</a:t>
            </a:r>
            <a:endParaRPr lang="en-US" altLang="ja-JP" sz="1400" b="1" dirty="0" smtClean="0"/>
          </a:p>
          <a:p>
            <a:pPr>
              <a:lnSpc>
                <a:spcPct val="114000"/>
              </a:lnSpc>
            </a:pPr>
            <a:r>
              <a:rPr lang="ja-JP" altLang="en-US" sz="1400" b="1" dirty="0"/>
              <a:t>　</a:t>
            </a:r>
            <a:r>
              <a:rPr lang="ja-JP" altLang="en-US" sz="1400" dirty="0"/>
              <a:t>　　　</a:t>
            </a:r>
            <a:r>
              <a:rPr lang="ja-JP" altLang="en-US" sz="1400" dirty="0" smtClean="0"/>
              <a:t>平成</a:t>
            </a:r>
            <a:r>
              <a:rPr lang="en-US" altLang="ja-JP" sz="1400" dirty="0" smtClean="0"/>
              <a:t>30</a:t>
            </a:r>
            <a:r>
              <a:rPr lang="ja-JP" altLang="en-US" sz="1400" dirty="0" smtClean="0"/>
              <a:t>年５月（第１回大会「</a:t>
            </a:r>
            <a:r>
              <a:rPr lang="ja-JP" altLang="en-US" sz="1400" dirty="0"/>
              <a:t>（仮称）フィランソロピー大会</a:t>
            </a:r>
            <a:r>
              <a:rPr lang="en-US" altLang="ja-JP" sz="1400" dirty="0"/>
              <a:t>OSAKA2018</a:t>
            </a:r>
            <a:r>
              <a:rPr lang="ja-JP" altLang="en-US" sz="1400" dirty="0" smtClean="0"/>
              <a:t>」）</a:t>
            </a:r>
            <a:endParaRPr lang="en-US" altLang="ja-JP" sz="1400" dirty="0" smtClean="0"/>
          </a:p>
          <a:p>
            <a:pPr>
              <a:lnSpc>
                <a:spcPct val="114000"/>
              </a:lnSpc>
            </a:pPr>
            <a:r>
              <a:rPr lang="ja-JP" altLang="en-US" sz="1400" b="1" dirty="0"/>
              <a:t>　</a:t>
            </a:r>
            <a:r>
              <a:rPr lang="en-US" altLang="ja-JP" sz="1400" b="1" dirty="0" smtClean="0"/>
              <a:t>(5)</a:t>
            </a:r>
            <a:r>
              <a:rPr lang="ja-JP" altLang="en-US" sz="1400" b="1" dirty="0" smtClean="0"/>
              <a:t>　手続き</a:t>
            </a:r>
            <a:endParaRPr lang="en-US" altLang="ja-JP" sz="1400" b="1" dirty="0" smtClean="0"/>
          </a:p>
          <a:p>
            <a:pPr>
              <a:lnSpc>
                <a:spcPct val="114000"/>
              </a:lnSpc>
            </a:pPr>
            <a:r>
              <a:rPr lang="ja-JP" altLang="en-US" sz="1400" dirty="0"/>
              <a:t>　</a:t>
            </a:r>
            <a:r>
              <a:rPr lang="ja-JP" altLang="en-US" sz="1400" dirty="0" smtClean="0"/>
              <a:t>　・　</a:t>
            </a:r>
            <a:r>
              <a:rPr lang="ja-JP" altLang="en-US" sz="1400" u="sng" dirty="0" smtClean="0"/>
              <a:t>第１回「民都・大阪」フィランソロピー会議で議論</a:t>
            </a:r>
            <a:endParaRPr lang="en-US" altLang="ja-JP" sz="1400" u="sng" dirty="0" smtClean="0"/>
          </a:p>
          <a:p>
            <a:pPr>
              <a:lnSpc>
                <a:spcPct val="114000"/>
              </a:lnSpc>
            </a:pPr>
            <a:r>
              <a:rPr lang="ja-JP" altLang="en-US" sz="1400" dirty="0" smtClean="0"/>
              <a:t>　　・　大会までに内容を確定（会議で議論の後、会長・事務局に一任</a:t>
            </a:r>
            <a:r>
              <a:rPr lang="en-US" altLang="ja-JP" sz="1400" dirty="0" smtClean="0"/>
              <a:t>(</a:t>
            </a:r>
            <a:r>
              <a:rPr lang="ja-JP" altLang="en-US" sz="1400" dirty="0" smtClean="0"/>
              <a:t>または個々に会議メンバーの了承をとる</a:t>
            </a:r>
            <a:r>
              <a:rPr lang="en-US" altLang="ja-JP" sz="1400" dirty="0" smtClean="0"/>
              <a:t>)</a:t>
            </a:r>
            <a:r>
              <a:rPr lang="ja-JP" altLang="en-US" sz="1400" dirty="0" smtClean="0"/>
              <a:t>等）</a:t>
            </a:r>
            <a:endParaRPr lang="en-US" altLang="ja-JP" sz="1400" u="sng" dirty="0" smtClean="0"/>
          </a:p>
          <a:p>
            <a:pPr>
              <a:lnSpc>
                <a:spcPct val="114000"/>
              </a:lnSpc>
            </a:pPr>
            <a:r>
              <a:rPr lang="ja-JP" altLang="en-US" sz="1400" dirty="0"/>
              <a:t>　　・</a:t>
            </a:r>
            <a:r>
              <a:rPr lang="ja-JP" altLang="en-US" sz="1400" dirty="0" smtClean="0"/>
              <a:t>　大会の開催案内として事務局よりプレスリリース（宣言すること自体のプレスリリースは行なわない。）</a:t>
            </a:r>
            <a:endParaRPr lang="en-US" altLang="ja-JP" sz="1400" dirty="0" smtClean="0"/>
          </a:p>
          <a:p>
            <a:pPr>
              <a:lnSpc>
                <a:spcPct val="114000"/>
              </a:lnSpc>
            </a:pPr>
            <a:r>
              <a:rPr lang="ja-JP" altLang="en-US" sz="1400" dirty="0"/>
              <a:t>　</a:t>
            </a:r>
            <a:r>
              <a:rPr lang="ja-JP" altLang="en-US" sz="1400" dirty="0" smtClean="0"/>
              <a:t>　・　</a:t>
            </a:r>
            <a:r>
              <a:rPr lang="ja-JP" altLang="en-US" sz="1400" u="sng" dirty="0" smtClean="0"/>
              <a:t>第１回大会で宣言（会長の読み上げなど）</a:t>
            </a:r>
            <a:endParaRPr lang="en-US" altLang="ja-JP" sz="1400" u="sng" dirty="0" smtClean="0"/>
          </a:p>
          <a:p>
            <a:pPr>
              <a:lnSpc>
                <a:spcPct val="114000"/>
              </a:lnSpc>
            </a:pPr>
            <a:r>
              <a:rPr lang="ja-JP" altLang="en-US" sz="1400" dirty="0"/>
              <a:t>　</a:t>
            </a:r>
            <a:r>
              <a:rPr lang="ja-JP" altLang="en-US" sz="1400" dirty="0" smtClean="0"/>
              <a:t>　・　大会後、</a:t>
            </a:r>
            <a:r>
              <a:rPr lang="ja-JP" altLang="en-US" sz="1400" u="sng" dirty="0" smtClean="0"/>
              <a:t>宣言文をホームページなどで公表（事務局（府市）に加え、関係団体より広く発信）</a:t>
            </a:r>
            <a:endParaRPr lang="en-US" altLang="ja-JP" sz="1400" u="sng" dirty="0" smtClean="0"/>
          </a:p>
          <a:p>
            <a:pPr>
              <a:lnSpc>
                <a:spcPct val="114000"/>
              </a:lnSpc>
            </a:pPr>
            <a:r>
              <a:rPr lang="ja-JP" altLang="en-US" sz="1400" b="1" dirty="0"/>
              <a:t>　</a:t>
            </a:r>
            <a:r>
              <a:rPr lang="en-US" altLang="ja-JP" sz="1400" b="1" dirty="0" smtClean="0"/>
              <a:t>(6)</a:t>
            </a:r>
            <a:r>
              <a:rPr lang="ja-JP" altLang="en-US" sz="1400" b="1" dirty="0" smtClean="0"/>
              <a:t>　多言語化対応</a:t>
            </a:r>
            <a:endParaRPr lang="en-US" altLang="ja-JP" sz="1400" b="1" dirty="0" smtClean="0"/>
          </a:p>
          <a:p>
            <a:pPr>
              <a:lnSpc>
                <a:spcPct val="114000"/>
              </a:lnSpc>
            </a:pPr>
            <a:r>
              <a:rPr lang="ja-JP" altLang="en-US" sz="1400" dirty="0"/>
              <a:t>　</a:t>
            </a:r>
            <a:r>
              <a:rPr lang="ja-JP" altLang="en-US" sz="1400" dirty="0" smtClean="0"/>
              <a:t>　・　世界に発信していくため、宣言文を多言語化してホームページ等に掲載</a:t>
            </a:r>
            <a:endParaRPr lang="en-US" altLang="ja-JP" sz="1400" dirty="0" smtClean="0"/>
          </a:p>
          <a:p>
            <a:pPr>
              <a:lnSpc>
                <a:spcPct val="114000"/>
              </a:lnSpc>
            </a:pPr>
            <a:r>
              <a:rPr lang="ja-JP" altLang="en-US" sz="1400" dirty="0"/>
              <a:t>　</a:t>
            </a:r>
            <a:r>
              <a:rPr lang="ja-JP" altLang="en-US" sz="1400" dirty="0" smtClean="0"/>
              <a:t>　　　対象言語：日本語、英語、中国語、韓国語</a:t>
            </a:r>
            <a:endParaRPr lang="en-US" altLang="ja-JP" sz="1400" dirty="0" smtClean="0"/>
          </a:p>
          <a:p>
            <a:pPr>
              <a:lnSpc>
                <a:spcPct val="114000"/>
              </a:lnSpc>
            </a:pPr>
            <a:r>
              <a:rPr lang="ja-JP" altLang="en-US" sz="1400" b="1" dirty="0"/>
              <a:t>　</a:t>
            </a:r>
            <a:r>
              <a:rPr lang="en-US" altLang="ja-JP" sz="1400" b="1" dirty="0" smtClean="0"/>
              <a:t>(7)</a:t>
            </a:r>
            <a:r>
              <a:rPr lang="ja-JP" altLang="en-US" sz="1400" b="1" dirty="0" smtClean="0"/>
              <a:t>　賛同者について</a:t>
            </a:r>
            <a:endParaRPr lang="en-US" altLang="ja-JP" sz="1400" b="1" dirty="0" smtClean="0"/>
          </a:p>
          <a:p>
            <a:pPr>
              <a:lnSpc>
                <a:spcPct val="114000"/>
              </a:lnSpc>
            </a:pPr>
            <a:r>
              <a:rPr lang="ja-JP" altLang="en-US" sz="1400" dirty="0"/>
              <a:t>　</a:t>
            </a:r>
            <a:r>
              <a:rPr lang="ja-JP" altLang="en-US" sz="1400" dirty="0" smtClean="0"/>
              <a:t>　・</a:t>
            </a:r>
            <a:r>
              <a:rPr lang="ja-JP" altLang="en-US" sz="1400" dirty="0"/>
              <a:t>　①</a:t>
            </a:r>
            <a:r>
              <a:rPr lang="ja-JP" altLang="en-US" sz="1400" u="sng" dirty="0"/>
              <a:t>公益活動を行なう団体等、②フィランソロピスト・</a:t>
            </a:r>
            <a:r>
              <a:rPr lang="ja-JP" altLang="en-US" sz="1400" u="sng" dirty="0" smtClean="0"/>
              <a:t>寄付者等</a:t>
            </a:r>
            <a:r>
              <a:rPr lang="ja-JP" altLang="en-US" sz="1400" dirty="0" smtClean="0"/>
              <a:t>、の</a:t>
            </a:r>
            <a:r>
              <a:rPr lang="ja-JP" altLang="en-US" sz="1400" dirty="0"/>
              <a:t>両者に賛同を</a:t>
            </a:r>
            <a:r>
              <a:rPr lang="ja-JP" altLang="en-US" sz="1400" dirty="0" smtClean="0"/>
              <a:t>求める。</a:t>
            </a:r>
            <a:endParaRPr lang="en-US" altLang="ja-JP" sz="1400"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フィランソロピー都市宣言について（確認事項）</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956376" y="10495"/>
            <a:ext cx="1139412" cy="342901"/>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Tree>
    <p:extLst>
      <p:ext uri="{BB962C8B-B14F-4D97-AF65-F5344CB8AC3E}">
        <p14:creationId xmlns:p14="http://schemas.microsoft.com/office/powerpoint/2010/main" val="263714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548680"/>
            <a:ext cx="8928992" cy="5601533"/>
          </a:xfrm>
          <a:prstGeom prst="rect">
            <a:avLst/>
          </a:prstGeom>
          <a:solidFill>
            <a:schemeClr val="tx2">
              <a:lumMod val="20000"/>
              <a:lumOff val="80000"/>
            </a:schemeClr>
          </a:solidFill>
        </p:spPr>
        <p:txBody>
          <a:bodyPr wrap="square" rtlCol="0">
            <a:spAutoFit/>
          </a:bodyPr>
          <a:lstStyle/>
          <a:p>
            <a:endParaRPr lang="en-US" altLang="ja-JP" b="1" dirty="0" smtClean="0"/>
          </a:p>
          <a:p>
            <a:r>
              <a:rPr lang="ja-JP" altLang="en-US" b="1" dirty="0" smtClean="0"/>
              <a:t>■</a:t>
            </a:r>
            <a:r>
              <a:rPr kumimoji="1" lang="ja-JP" altLang="en-US" b="1" dirty="0" smtClean="0"/>
              <a:t>　宣言のたたき台の内容について</a:t>
            </a:r>
            <a:endParaRPr kumimoji="1" lang="en-US" altLang="ja-JP" b="1" dirty="0" smtClean="0"/>
          </a:p>
          <a:p>
            <a:r>
              <a:rPr lang="ja-JP" altLang="en-US" sz="1600" dirty="0"/>
              <a:t>　</a:t>
            </a:r>
            <a:endParaRPr lang="en-US" altLang="ja-JP" sz="1600" dirty="0" smtClean="0"/>
          </a:p>
          <a:p>
            <a:r>
              <a:rPr lang="ja-JP" altLang="en-US" sz="1600" dirty="0" smtClean="0"/>
              <a:t>「民都・大阪」フィランソロピー会議における議論の参考として、現在、府・市の</a:t>
            </a:r>
            <a:r>
              <a:rPr lang="en-US" altLang="ja-JP" sz="1600" dirty="0" smtClean="0"/>
              <a:t>HP</a:t>
            </a:r>
            <a:r>
              <a:rPr lang="ja-JP" altLang="en-US" sz="1600" dirty="0" smtClean="0"/>
              <a:t>に掲載している内容をベースにしたフィランソロピー都市宣言のたたき台を示し、議論する。</a:t>
            </a:r>
            <a:endParaRPr lang="en-US" altLang="ja-JP" sz="1600" dirty="0" smtClean="0"/>
          </a:p>
          <a:p>
            <a:endParaRPr lang="en-US" altLang="ja-JP" sz="1600" dirty="0" smtClean="0"/>
          </a:p>
          <a:p>
            <a:r>
              <a:rPr lang="en-US" altLang="ja-JP" sz="1600" dirty="0" smtClean="0"/>
              <a:t>【</a:t>
            </a:r>
            <a:r>
              <a:rPr lang="ja-JP" altLang="en-US" sz="1600" dirty="0" smtClean="0"/>
              <a:t>たたき台　文案</a:t>
            </a:r>
            <a:r>
              <a:rPr lang="en-US" altLang="ja-JP" sz="1600" dirty="0" smtClean="0"/>
              <a:t>】</a:t>
            </a:r>
            <a:endParaRPr lang="en-US" altLang="ja-JP" sz="1600" dirty="0"/>
          </a:p>
          <a:p>
            <a:r>
              <a:rPr lang="ja-JP" altLang="en-US" sz="1600" dirty="0" smtClean="0"/>
              <a:t>　世界</a:t>
            </a:r>
            <a:r>
              <a:rPr lang="ja-JP" altLang="en-US" sz="1600" dirty="0"/>
              <a:t>では、寄附や投資等を通じた公益活動（フィランソロピー）が、社会的課題解決の第三の道として新たな時代の潮流となっており、わが国においても、</a:t>
            </a:r>
            <a:r>
              <a:rPr lang="en-US" altLang="ja-JP" sz="1600" dirty="0"/>
              <a:t>NPO</a:t>
            </a:r>
            <a:r>
              <a:rPr lang="ja-JP" altLang="en-US" sz="1600" dirty="0"/>
              <a:t>や社会的企業など新たな公共の担い手の増加、</a:t>
            </a:r>
            <a:r>
              <a:rPr lang="en-US" altLang="ja-JP" sz="1600" dirty="0"/>
              <a:t>CSR</a:t>
            </a:r>
            <a:r>
              <a:rPr lang="ja-JP" altLang="en-US" sz="1600" dirty="0"/>
              <a:t>（企業の社会的責任）への関心が進んでいる。</a:t>
            </a:r>
          </a:p>
          <a:p>
            <a:r>
              <a:rPr lang="ja-JP" altLang="en-US" sz="1600" dirty="0" smtClean="0"/>
              <a:t>　都市</a:t>
            </a:r>
            <a:r>
              <a:rPr lang="ja-JP" altLang="en-US" sz="1600" dirty="0"/>
              <a:t>発展の歴史において民の力が大きな役割を果たしてきた大阪は、「民都」として、民の力を最大限に活かす都市を実現</a:t>
            </a:r>
            <a:r>
              <a:rPr lang="ja-JP" altLang="en-US" sz="1600" dirty="0" smtClean="0"/>
              <a:t>し、</a:t>
            </a:r>
            <a:r>
              <a:rPr lang="ja-JP" altLang="en-US" sz="1600" dirty="0"/>
              <a:t>日本・世界中から第</a:t>
            </a:r>
            <a:r>
              <a:rPr lang="en-US" altLang="ja-JP" sz="1600" dirty="0"/>
              <a:t>2</a:t>
            </a:r>
            <a:r>
              <a:rPr lang="ja-JP" altLang="en-US" sz="1600" dirty="0"/>
              <a:t>の動脈（フィランソロピー・キャピタル）として資金や人材を集め、民が主体となったこれまでにない社会的課題解決の実現、ソーシャルイノベーションの創出を</a:t>
            </a:r>
            <a:r>
              <a:rPr lang="ja-JP" altLang="en-US" sz="1600" dirty="0" smtClean="0"/>
              <a:t>行っていく。</a:t>
            </a:r>
            <a:endParaRPr lang="ja-JP" altLang="en-US" sz="1600" dirty="0"/>
          </a:p>
          <a:p>
            <a:r>
              <a:rPr lang="ja-JP" altLang="en-US" sz="1600" dirty="0" smtClean="0"/>
              <a:t>　そして</a:t>
            </a:r>
            <a:r>
              <a:rPr lang="ja-JP" altLang="en-US" sz="1600" dirty="0"/>
              <a:t>、「フィランソロピーにおける国際的な拠点都市」として、フィランソロピーの促進を通じた新たな産業や市場、雇用を生み出し、大阪そして日本の成長につなげるとともに、「民」主役の社会づくりを世界に</a:t>
            </a:r>
            <a:r>
              <a:rPr lang="ja-JP" altLang="en-US" sz="1600" dirty="0" smtClean="0"/>
              <a:t>発信する。</a:t>
            </a:r>
            <a:endParaRPr lang="ja-JP" altLang="en-US" sz="1600" dirty="0"/>
          </a:p>
          <a:p>
            <a:r>
              <a:rPr lang="ja-JP" altLang="en-US" sz="1600" dirty="0" smtClean="0"/>
              <a:t>　われわれ</a:t>
            </a:r>
            <a:r>
              <a:rPr lang="ja-JP" altLang="en-US" sz="1600" dirty="0"/>
              <a:t>は、大阪を、フィランソロピーを</a:t>
            </a:r>
            <a:r>
              <a:rPr lang="ja-JP" altLang="en-US" sz="1600" dirty="0" smtClean="0"/>
              <a:t>通じて世界</a:t>
            </a:r>
            <a:r>
              <a:rPr lang="ja-JP" altLang="en-US" sz="1600" dirty="0"/>
              <a:t>の社会的課題解決に貢献し、新たな未来を生み出す都市として、ここに「フィランソロピー都市」を宣言する</a:t>
            </a:r>
            <a:r>
              <a:rPr lang="ja-JP" altLang="en-US" sz="1600" dirty="0" smtClean="0"/>
              <a:t>。</a:t>
            </a:r>
            <a:endParaRPr lang="en-US" altLang="ja-JP" sz="1600" dirty="0" smtClean="0"/>
          </a:p>
          <a:p>
            <a:pPr algn="r"/>
            <a:r>
              <a:rPr lang="ja-JP" altLang="en-US" sz="1600" dirty="0" smtClean="0"/>
              <a:t>平成</a:t>
            </a:r>
            <a:r>
              <a:rPr lang="en-US" altLang="ja-JP" sz="1600" dirty="0"/>
              <a:t>30</a:t>
            </a:r>
            <a:r>
              <a:rPr lang="ja-JP" altLang="en-US" sz="1600" dirty="0"/>
              <a:t>年○月</a:t>
            </a:r>
            <a:r>
              <a:rPr lang="ja-JP" altLang="en-US" sz="1600" dirty="0" smtClean="0"/>
              <a:t>○日　「</a:t>
            </a:r>
            <a:r>
              <a:rPr lang="ja-JP" altLang="en-US" sz="1600" dirty="0"/>
              <a:t>民都・大阪」フィランソロピー</a:t>
            </a:r>
            <a:r>
              <a:rPr lang="ja-JP" altLang="en-US" sz="1600" dirty="0" smtClean="0"/>
              <a:t>会議</a:t>
            </a:r>
            <a:endParaRPr lang="en-US" altLang="ja-JP" sz="1600" dirty="0" smtClean="0"/>
          </a:p>
          <a:p>
            <a:pPr algn="r"/>
            <a:endParaRPr lang="en-US" altLang="ja-JP" sz="1600" u="sng" dirty="0"/>
          </a:p>
          <a:p>
            <a:pPr algn="r"/>
            <a:endParaRPr lang="en-US" altLang="ja-JP" sz="1600" u="sng" dirty="0" smtClean="0"/>
          </a:p>
          <a:p>
            <a:pPr algn="r"/>
            <a:endParaRPr lang="en-US" altLang="ja-JP" sz="1600" u="sng" dirty="0"/>
          </a:p>
          <a:p>
            <a:pPr algn="r"/>
            <a:endParaRPr lang="en-US" altLang="ja-JP"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フィランソロピー都市宣言について（論点　１／</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Tree>
    <p:extLst>
      <p:ext uri="{BB962C8B-B14F-4D97-AF65-F5344CB8AC3E}">
        <p14:creationId xmlns:p14="http://schemas.microsoft.com/office/powerpoint/2010/main" val="2844137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260648"/>
            <a:ext cx="8928992" cy="6491008"/>
          </a:xfrm>
          <a:prstGeom prst="rect">
            <a:avLst/>
          </a:prstGeom>
          <a:solidFill>
            <a:schemeClr val="tx2">
              <a:lumMod val="20000"/>
              <a:lumOff val="80000"/>
            </a:schemeClr>
          </a:solidFill>
        </p:spPr>
        <p:txBody>
          <a:bodyPr wrap="square" rtlCol="0" anchor="ctr" anchorCtr="0">
            <a:spAutoFit/>
          </a:bodyPr>
          <a:lstStyle/>
          <a:p>
            <a:pPr>
              <a:lnSpc>
                <a:spcPct val="110000"/>
              </a:lnSpc>
            </a:pPr>
            <a:r>
              <a:rPr lang="ja-JP" altLang="en-US" sz="1400" b="1" dirty="0"/>
              <a:t>■</a:t>
            </a:r>
            <a:r>
              <a:rPr kumimoji="1" lang="ja-JP" altLang="en-US" sz="1400" b="1" dirty="0" smtClean="0"/>
              <a:t>　賛同者の募り方</a:t>
            </a:r>
            <a:endParaRPr kumimoji="1" lang="en-US" altLang="ja-JP" sz="1400" b="1" dirty="0" smtClean="0"/>
          </a:p>
          <a:p>
            <a:pPr>
              <a:lnSpc>
                <a:spcPct val="110000"/>
              </a:lnSpc>
            </a:pPr>
            <a:r>
              <a:rPr lang="ja-JP" altLang="en-US" sz="1400" b="1" dirty="0" smtClean="0"/>
              <a:t>　</a:t>
            </a:r>
            <a:r>
              <a:rPr lang="en-US" altLang="ja-JP" sz="1400" b="1" dirty="0" smtClean="0"/>
              <a:t>(1)</a:t>
            </a:r>
            <a:r>
              <a:rPr lang="ja-JP" altLang="en-US" sz="1400" b="1" dirty="0"/>
              <a:t>　</a:t>
            </a:r>
            <a:r>
              <a:rPr lang="ja-JP" altLang="en-US" sz="1400" b="1" dirty="0" smtClean="0"/>
              <a:t>賛同を募る目的</a:t>
            </a:r>
            <a:endParaRPr lang="en-US" altLang="ja-JP" sz="1400" b="1" dirty="0"/>
          </a:p>
          <a:p>
            <a:pPr>
              <a:lnSpc>
                <a:spcPct val="110000"/>
              </a:lnSpc>
            </a:pPr>
            <a:r>
              <a:rPr lang="ja-JP" altLang="en-US" sz="1400" dirty="0"/>
              <a:t>　</a:t>
            </a:r>
            <a:r>
              <a:rPr lang="ja-JP" altLang="en-US" sz="1400" dirty="0" smtClean="0"/>
              <a:t>　・大阪が</a:t>
            </a:r>
            <a:r>
              <a:rPr lang="ja-JP" altLang="en-US" sz="1400" u="sng" dirty="0" smtClean="0"/>
              <a:t>フィランソロピーの国際拠点都市となるためには、国内外からの幅広い認知</a:t>
            </a:r>
            <a:r>
              <a:rPr lang="ja-JP" altLang="en-US" sz="1400" dirty="0" smtClean="0"/>
              <a:t>が必要。そのため、国内外の民間公益</a:t>
            </a:r>
            <a:endParaRPr lang="en-US" altLang="ja-JP" sz="1400" dirty="0" smtClean="0"/>
          </a:p>
          <a:p>
            <a:pPr>
              <a:lnSpc>
                <a:spcPct val="110000"/>
              </a:lnSpc>
            </a:pPr>
            <a:r>
              <a:rPr lang="ja-JP" altLang="en-US" sz="1400" dirty="0"/>
              <a:t>　</a:t>
            </a:r>
            <a:r>
              <a:rPr lang="ja-JP" altLang="en-US" sz="1400" dirty="0" smtClean="0"/>
              <a:t>　　活動に関わる</a:t>
            </a:r>
            <a:r>
              <a:rPr lang="ja-JP" altLang="en-US" sz="1400" u="sng" dirty="0" smtClean="0"/>
              <a:t>多くの方々からフィランソロピー都市宣言に対する賛同を募り・発信</a:t>
            </a:r>
            <a:r>
              <a:rPr lang="ja-JP" altLang="en-US" sz="1400" dirty="0" smtClean="0"/>
              <a:t>する。</a:t>
            </a:r>
            <a:endParaRPr lang="en-US" altLang="ja-JP" sz="1400" dirty="0" smtClean="0"/>
          </a:p>
          <a:p>
            <a:pPr>
              <a:lnSpc>
                <a:spcPct val="110000"/>
              </a:lnSpc>
            </a:pPr>
            <a:r>
              <a:rPr lang="ja-JP" altLang="en-US" sz="1400" dirty="0"/>
              <a:t>　</a:t>
            </a:r>
            <a:r>
              <a:rPr lang="ja-JP" altLang="en-US" sz="1400" dirty="0" smtClean="0"/>
              <a:t>　・また、大阪が名実共に「民都」として、民の力を最大限活かし新たな未来を生み出す都市となり民主役の社会づくりを進め</a:t>
            </a:r>
            <a:endParaRPr lang="en-US" altLang="ja-JP" sz="1400" dirty="0" smtClean="0"/>
          </a:p>
          <a:p>
            <a:pPr>
              <a:lnSpc>
                <a:spcPct val="110000"/>
              </a:lnSpc>
            </a:pPr>
            <a:r>
              <a:rPr lang="ja-JP" altLang="en-US" sz="1400" dirty="0"/>
              <a:t>　</a:t>
            </a:r>
            <a:r>
              <a:rPr lang="ja-JP" altLang="en-US" sz="1400" dirty="0" smtClean="0"/>
              <a:t>　　</a:t>
            </a:r>
            <a:r>
              <a:rPr lang="ja-JP" altLang="en-US" sz="1400" dirty="0" err="1" smtClean="0"/>
              <a:t>て</a:t>
            </a:r>
            <a:r>
              <a:rPr lang="ja-JP" altLang="en-US" sz="1400" dirty="0" smtClean="0"/>
              <a:t>いくためには、</a:t>
            </a:r>
            <a:r>
              <a:rPr lang="ja-JP" altLang="en-US" sz="1400" u="sng" dirty="0" smtClean="0"/>
              <a:t>多様な主体による具体的な行動の積み重ねが必要</a:t>
            </a:r>
            <a:r>
              <a:rPr lang="ja-JP" altLang="en-US" sz="1400" dirty="0" smtClean="0"/>
              <a:t>。そうした</a:t>
            </a:r>
            <a:r>
              <a:rPr lang="ja-JP" altLang="en-US" sz="1400" u="sng" dirty="0" smtClean="0"/>
              <a:t>「民都・大阪」の実現に向けた</a:t>
            </a:r>
            <a:r>
              <a:rPr lang="ja-JP" altLang="en-US" sz="1400" u="sng" dirty="0"/>
              <a:t>民</a:t>
            </a:r>
            <a:r>
              <a:rPr lang="ja-JP" altLang="en-US" sz="1400" u="sng" dirty="0" smtClean="0"/>
              <a:t>の皆さんの</a:t>
            </a:r>
            <a:endParaRPr lang="en-US" altLang="ja-JP" sz="1400" u="sng" dirty="0" smtClean="0"/>
          </a:p>
          <a:p>
            <a:pPr>
              <a:lnSpc>
                <a:spcPct val="110000"/>
              </a:lnSpc>
            </a:pPr>
            <a:r>
              <a:rPr lang="ja-JP" altLang="en-US" sz="1400" dirty="0"/>
              <a:t>　</a:t>
            </a:r>
            <a:r>
              <a:rPr lang="ja-JP" altLang="en-US" sz="1400" dirty="0" smtClean="0"/>
              <a:t>　　</a:t>
            </a:r>
            <a:r>
              <a:rPr lang="ja-JP" altLang="en-US" sz="1400" u="sng" dirty="0" smtClean="0"/>
              <a:t>それぞれの行動を、宣言という形で募り・発信</a:t>
            </a:r>
            <a:r>
              <a:rPr lang="ja-JP" altLang="en-US" sz="1400" dirty="0" smtClean="0"/>
              <a:t>する。</a:t>
            </a:r>
            <a:endParaRPr lang="en-US" altLang="ja-JP" sz="1400" dirty="0" smtClean="0"/>
          </a:p>
          <a:p>
            <a:pPr>
              <a:lnSpc>
                <a:spcPct val="110000"/>
              </a:lnSpc>
            </a:pPr>
            <a:r>
              <a:rPr lang="ja-JP" altLang="en-US" sz="1400" dirty="0"/>
              <a:t>　</a:t>
            </a:r>
            <a:r>
              <a:rPr lang="ja-JP" altLang="en-US" sz="1400" dirty="0" smtClean="0"/>
              <a:t>　・これらにより、大阪に</a:t>
            </a:r>
            <a:r>
              <a:rPr lang="ja-JP" altLang="en-US" sz="1400" dirty="0"/>
              <a:t>第</a:t>
            </a:r>
            <a:r>
              <a:rPr lang="en-US" altLang="ja-JP" sz="1400" dirty="0"/>
              <a:t>2</a:t>
            </a:r>
            <a:r>
              <a:rPr lang="ja-JP" altLang="en-US" sz="1400" dirty="0"/>
              <a:t>の</a:t>
            </a:r>
            <a:r>
              <a:rPr lang="ja-JP" altLang="en-US" sz="1400" dirty="0" smtClean="0"/>
              <a:t>動脈として資金や人材を集めると共に、法人格の縦割りを超えた連携や協働を生み出すことで、</a:t>
            </a:r>
            <a:endParaRPr lang="en-US" altLang="ja-JP" sz="1400" dirty="0" smtClean="0"/>
          </a:p>
          <a:p>
            <a:pPr>
              <a:lnSpc>
                <a:spcPct val="110000"/>
              </a:lnSpc>
            </a:pPr>
            <a:r>
              <a:rPr lang="ja-JP" altLang="en-US" sz="1400" dirty="0"/>
              <a:t>　</a:t>
            </a:r>
            <a:r>
              <a:rPr lang="ja-JP" altLang="en-US" sz="1400" dirty="0" smtClean="0"/>
              <a:t>　　民間公益活動の活性化につなげ「民都・大阪」を実現する</a:t>
            </a:r>
            <a:endParaRPr lang="en-US" altLang="ja-JP" sz="1400" dirty="0" smtClean="0"/>
          </a:p>
          <a:p>
            <a:pPr>
              <a:lnSpc>
                <a:spcPct val="110000"/>
              </a:lnSpc>
            </a:pPr>
            <a:r>
              <a:rPr kumimoji="1" lang="ja-JP" altLang="en-US" sz="1400" b="1" dirty="0" smtClean="0"/>
              <a:t>　</a:t>
            </a:r>
            <a:r>
              <a:rPr kumimoji="1" lang="en-US" altLang="ja-JP" sz="1400" b="1" dirty="0" smtClean="0"/>
              <a:t>(</a:t>
            </a:r>
            <a:r>
              <a:rPr lang="en-US" altLang="ja-JP" sz="1400" b="1" dirty="0"/>
              <a:t>2</a:t>
            </a:r>
            <a:r>
              <a:rPr kumimoji="1" lang="en-US" altLang="ja-JP" sz="1400" b="1" dirty="0" smtClean="0"/>
              <a:t>)</a:t>
            </a:r>
            <a:r>
              <a:rPr kumimoji="1" lang="ja-JP" altLang="en-US" sz="1400" b="1" dirty="0" smtClean="0"/>
              <a:t>　都市宣言に対する国内外からの</a:t>
            </a:r>
            <a:r>
              <a:rPr lang="ja-JP" altLang="en-US" sz="1400" b="1" dirty="0" smtClean="0"/>
              <a:t>賛同</a:t>
            </a:r>
            <a:endParaRPr lang="en-US" altLang="ja-JP" sz="1400" b="1" dirty="0" smtClean="0"/>
          </a:p>
          <a:p>
            <a:pPr>
              <a:lnSpc>
                <a:spcPct val="110000"/>
              </a:lnSpc>
            </a:pPr>
            <a:r>
              <a:rPr lang="ja-JP" altLang="en-US" sz="1400" dirty="0"/>
              <a:t>　　</a:t>
            </a:r>
            <a:r>
              <a:rPr lang="ja-JP" altLang="en-US" sz="1400" dirty="0" smtClean="0"/>
              <a:t>　</a:t>
            </a:r>
            <a:r>
              <a:rPr lang="ja-JP" altLang="en-US" sz="1400" u="sng" dirty="0" smtClean="0"/>
              <a:t>フィランソロピー都市宣言の趣旨や「民都・大阪」フィランソロピー会議の取組み</a:t>
            </a:r>
            <a:r>
              <a:rPr lang="ja-JP" altLang="en-US" sz="1400" u="sng" dirty="0"/>
              <a:t>に</a:t>
            </a:r>
            <a:r>
              <a:rPr lang="ja-JP" altLang="en-US" sz="1400" u="sng" dirty="0" smtClean="0"/>
              <a:t>賛同いただける方を、宣言</a:t>
            </a:r>
            <a:r>
              <a:rPr lang="ja-JP" altLang="en-US" sz="1400" u="sng" dirty="0"/>
              <a:t>文に名を</a:t>
            </a:r>
            <a:r>
              <a:rPr lang="ja-JP" altLang="en-US" sz="1400" u="sng" dirty="0" smtClean="0"/>
              <a:t>連ね</a:t>
            </a:r>
            <a:endParaRPr lang="en-US" altLang="ja-JP" sz="1400" u="sng" dirty="0" smtClean="0"/>
          </a:p>
          <a:p>
            <a:pPr>
              <a:lnSpc>
                <a:spcPct val="110000"/>
              </a:lnSpc>
            </a:pPr>
            <a:r>
              <a:rPr lang="ja-JP" altLang="en-US" sz="1400" dirty="0"/>
              <a:t>　</a:t>
            </a:r>
            <a:r>
              <a:rPr lang="ja-JP" altLang="en-US" sz="1400" dirty="0" smtClean="0"/>
              <a:t>　　</a:t>
            </a:r>
            <a:r>
              <a:rPr lang="ja-JP" altLang="en-US" sz="1400" u="sng" dirty="0" err="1" smtClean="0"/>
              <a:t>て</a:t>
            </a:r>
            <a:r>
              <a:rPr lang="ja-JP" altLang="en-US" sz="1400" u="sng" dirty="0" smtClean="0"/>
              <a:t>いただく形</a:t>
            </a:r>
            <a:r>
              <a:rPr lang="ja-JP" altLang="en-US" sz="1400" u="sng" dirty="0"/>
              <a:t>で事務局</a:t>
            </a:r>
            <a:r>
              <a:rPr lang="en-US" altLang="ja-JP" sz="1400" u="sng" dirty="0"/>
              <a:t>HP</a:t>
            </a:r>
            <a:r>
              <a:rPr lang="ja-JP" altLang="en-US" sz="1400" u="sng" dirty="0"/>
              <a:t>に掲載</a:t>
            </a:r>
            <a:endParaRPr lang="en-US" altLang="ja-JP" sz="1400" u="sng" dirty="0"/>
          </a:p>
          <a:p>
            <a:pPr>
              <a:lnSpc>
                <a:spcPct val="110000"/>
              </a:lnSpc>
            </a:pPr>
            <a:r>
              <a:rPr kumimoji="1" lang="ja-JP" altLang="en-US" sz="1400" b="1" dirty="0"/>
              <a:t>　</a:t>
            </a:r>
            <a:r>
              <a:rPr kumimoji="1" lang="en-US" altLang="ja-JP" sz="1400" b="1" dirty="0" smtClean="0"/>
              <a:t>(3)</a:t>
            </a:r>
            <a:r>
              <a:rPr lang="ja-JP" altLang="en-US" sz="1400" b="1" dirty="0"/>
              <a:t>　</a:t>
            </a:r>
            <a:r>
              <a:rPr kumimoji="1" lang="ja-JP" altLang="en-US" sz="1400" b="1" dirty="0" smtClean="0"/>
              <a:t>自らの行動宣言を伴う賛同</a:t>
            </a:r>
            <a:endParaRPr kumimoji="1" lang="en-US" altLang="ja-JP" sz="1400" b="1" dirty="0" smtClean="0"/>
          </a:p>
          <a:p>
            <a:pPr>
              <a:lnSpc>
                <a:spcPct val="110000"/>
              </a:lnSpc>
            </a:pPr>
            <a:r>
              <a:rPr lang="ja-JP" altLang="en-US" sz="1400" dirty="0"/>
              <a:t>　</a:t>
            </a:r>
            <a:r>
              <a:rPr lang="ja-JP" altLang="en-US" sz="1400" dirty="0" smtClean="0"/>
              <a:t>　　都市</a:t>
            </a:r>
            <a:r>
              <a:rPr lang="ja-JP" altLang="en-US" sz="1400" dirty="0"/>
              <a:t>宣言</a:t>
            </a:r>
            <a:r>
              <a:rPr lang="ja-JP" altLang="en-US" sz="1400" dirty="0" smtClean="0"/>
              <a:t>の趣旨等に賛同し、</a:t>
            </a:r>
            <a:r>
              <a:rPr lang="ja-JP" altLang="en-US" sz="1400" u="sng" dirty="0" smtClean="0"/>
              <a:t>自らも「民都・大阪」の実現に向けて行動する旨を宣言いただく方を、行動宣言と共に、</a:t>
            </a:r>
            <a:endParaRPr lang="en-US" altLang="ja-JP" sz="1400" u="sng" dirty="0" smtClean="0"/>
          </a:p>
          <a:p>
            <a:pPr>
              <a:lnSpc>
                <a:spcPct val="110000"/>
              </a:lnSpc>
            </a:pPr>
            <a:r>
              <a:rPr lang="ja-JP" altLang="en-US" sz="1400" dirty="0"/>
              <a:t>　</a:t>
            </a:r>
            <a:r>
              <a:rPr lang="ja-JP" altLang="en-US" sz="1400" dirty="0" smtClean="0"/>
              <a:t>　　</a:t>
            </a:r>
            <a:r>
              <a:rPr lang="ja-JP" altLang="en-US" sz="1400" u="sng" dirty="0" smtClean="0"/>
              <a:t>事務局</a:t>
            </a:r>
            <a:r>
              <a:rPr lang="en-US" altLang="ja-JP" sz="1400" u="sng" dirty="0" smtClean="0"/>
              <a:t>HP</a:t>
            </a:r>
            <a:r>
              <a:rPr lang="ja-JP" altLang="en-US" sz="1400" u="sng" dirty="0" smtClean="0"/>
              <a:t>に掲載</a:t>
            </a:r>
            <a:endParaRPr lang="en-US" altLang="ja-JP" sz="1400" u="sng" dirty="0" smtClean="0"/>
          </a:p>
          <a:p>
            <a:pPr>
              <a:lnSpc>
                <a:spcPct val="110000"/>
              </a:lnSpc>
            </a:pPr>
            <a:r>
              <a:rPr lang="ja-JP" altLang="en-US" sz="1400" dirty="0"/>
              <a:t>　</a:t>
            </a:r>
            <a:r>
              <a:rPr lang="ja-JP" altLang="en-US" sz="1400" dirty="0" smtClean="0"/>
              <a:t>　　</a:t>
            </a:r>
            <a:r>
              <a:rPr lang="en-US" altLang="ja-JP" sz="1400" dirty="0" smtClean="0"/>
              <a:t>※</a:t>
            </a:r>
            <a:r>
              <a:rPr lang="ja-JP" altLang="en-US" sz="1400" dirty="0" smtClean="0"/>
              <a:t>行動宣言について、</a:t>
            </a:r>
            <a:r>
              <a:rPr lang="ja-JP" altLang="en-US" sz="1400" u="sng" dirty="0" smtClean="0"/>
              <a:t>多言語による宣言、動画による宣言などへの対応については検討が必要</a:t>
            </a:r>
            <a:endParaRPr lang="en-US" altLang="ja-JP" sz="1400" dirty="0" smtClean="0"/>
          </a:p>
          <a:p>
            <a:pPr>
              <a:lnSpc>
                <a:spcPct val="110000"/>
              </a:lnSpc>
            </a:pPr>
            <a:r>
              <a:rPr kumimoji="1" lang="ja-JP" altLang="en-US" sz="1400" dirty="0"/>
              <a:t>　</a:t>
            </a:r>
            <a:r>
              <a:rPr kumimoji="1" lang="ja-JP" altLang="en-US" sz="1400" dirty="0" smtClean="0"/>
              <a:t>　　</a:t>
            </a:r>
            <a:r>
              <a:rPr kumimoji="1" lang="en-US" altLang="ja-JP" sz="1400" dirty="0" smtClean="0"/>
              <a:t>※</a:t>
            </a:r>
            <a:r>
              <a:rPr kumimoji="1" lang="ja-JP" altLang="en-US" sz="1400" u="sng" dirty="0" smtClean="0"/>
              <a:t>賛同者が寄付を求められる等もありうるため、名称等の公表は賛同者の選択制とする</a:t>
            </a:r>
            <a:endParaRPr kumimoji="1" lang="en-US" altLang="ja-JP" sz="1400" u="sng" dirty="0" smtClean="0"/>
          </a:p>
          <a:p>
            <a:pPr>
              <a:lnSpc>
                <a:spcPct val="110000"/>
              </a:lnSpc>
            </a:pPr>
            <a:r>
              <a:rPr lang="ja-JP" altLang="en-US" sz="1400" b="1" dirty="0"/>
              <a:t>　</a:t>
            </a:r>
            <a:r>
              <a:rPr lang="en-US" altLang="ja-JP" sz="1400" b="1" dirty="0" smtClean="0"/>
              <a:t>(4)</a:t>
            </a:r>
            <a:r>
              <a:rPr lang="ja-JP" altLang="en-US" sz="1400" b="1" dirty="0"/>
              <a:t>　賛同者の範囲・ボリュームについて</a:t>
            </a:r>
            <a:endParaRPr lang="en-US" altLang="ja-JP" sz="1400" b="1" dirty="0"/>
          </a:p>
          <a:p>
            <a:pPr>
              <a:lnSpc>
                <a:spcPct val="110000"/>
              </a:lnSpc>
            </a:pPr>
            <a:r>
              <a:rPr lang="ja-JP" altLang="en-US" sz="1400" dirty="0"/>
              <a:t>　　</a:t>
            </a:r>
            <a:r>
              <a:rPr lang="ja-JP" altLang="en-US" sz="1400" dirty="0" smtClean="0"/>
              <a:t>・</a:t>
            </a:r>
            <a:r>
              <a:rPr lang="ja-JP" altLang="en-US" sz="1400" dirty="0"/>
              <a:t>　</a:t>
            </a:r>
            <a:r>
              <a:rPr lang="ja-JP" altLang="en-US" sz="1400" dirty="0" smtClean="0"/>
              <a:t>目的を踏まえ、その</a:t>
            </a:r>
            <a:r>
              <a:rPr lang="ja-JP" altLang="en-US" sz="1400" u="sng" dirty="0" smtClean="0"/>
              <a:t>範囲</a:t>
            </a:r>
            <a:r>
              <a:rPr lang="ja-JP" altLang="en-US" sz="1400" u="sng" dirty="0"/>
              <a:t>や</a:t>
            </a:r>
            <a:r>
              <a:rPr lang="ja-JP" altLang="en-US" sz="1400" u="sng" dirty="0" smtClean="0"/>
              <a:t>対象など、賛同を募り・発信することに関する運用</a:t>
            </a:r>
            <a:r>
              <a:rPr lang="ja-JP" altLang="en-US" sz="1400" u="sng" dirty="0"/>
              <a:t>ルール</a:t>
            </a:r>
            <a:r>
              <a:rPr lang="ja-JP" altLang="en-US" sz="1400" u="sng" dirty="0" smtClean="0"/>
              <a:t>は必要</a:t>
            </a:r>
            <a:endParaRPr lang="en-US" altLang="ja-JP" sz="1400" u="sng" dirty="0"/>
          </a:p>
          <a:p>
            <a:pPr>
              <a:lnSpc>
                <a:spcPct val="110000"/>
              </a:lnSpc>
            </a:pPr>
            <a:r>
              <a:rPr lang="ja-JP" altLang="en-US" sz="1400" dirty="0"/>
              <a:t>　</a:t>
            </a:r>
            <a:r>
              <a:rPr lang="ja-JP" altLang="en-US" sz="1400" dirty="0" smtClean="0"/>
              <a:t>　・</a:t>
            </a:r>
            <a:r>
              <a:rPr lang="ja-JP" altLang="en-US" sz="1400" dirty="0"/>
              <a:t>　また、</a:t>
            </a:r>
            <a:r>
              <a:rPr lang="ja-JP" altLang="en-US" sz="1400" u="sng" dirty="0"/>
              <a:t>賛同者の確保について、一定の目標設定の要否も検討が必要</a:t>
            </a:r>
            <a:endParaRPr lang="en-US" altLang="ja-JP" sz="1400" u="sng" dirty="0"/>
          </a:p>
          <a:p>
            <a:pPr>
              <a:lnSpc>
                <a:spcPct val="110000"/>
              </a:lnSpc>
            </a:pPr>
            <a:r>
              <a:rPr lang="ja-JP" altLang="en-US" sz="1400" b="1" dirty="0"/>
              <a:t>　</a:t>
            </a:r>
            <a:r>
              <a:rPr lang="en-US" altLang="ja-JP" sz="1400" b="1" dirty="0" smtClean="0"/>
              <a:t>(5)</a:t>
            </a:r>
            <a:r>
              <a:rPr lang="ja-JP" altLang="en-US" sz="1400" b="1" dirty="0"/>
              <a:t>　</a:t>
            </a:r>
            <a:r>
              <a:rPr lang="ja-JP" altLang="en-US" sz="1400" b="1" dirty="0" smtClean="0"/>
              <a:t>募集時期</a:t>
            </a:r>
            <a:endParaRPr lang="en-US" altLang="ja-JP" sz="1400" b="1" dirty="0"/>
          </a:p>
          <a:p>
            <a:pPr>
              <a:lnSpc>
                <a:spcPct val="110000"/>
              </a:lnSpc>
            </a:pPr>
            <a:r>
              <a:rPr lang="ja-JP" altLang="en-US" sz="1400" dirty="0"/>
              <a:t>　　・　 </a:t>
            </a:r>
            <a:r>
              <a:rPr lang="ja-JP" altLang="en-US" sz="1400" dirty="0" smtClean="0"/>
              <a:t>第１回大会において</a:t>
            </a:r>
            <a:r>
              <a:rPr lang="ja-JP" altLang="en-US" sz="1400" u="sng" dirty="0" smtClean="0"/>
              <a:t>宣言</a:t>
            </a:r>
            <a:r>
              <a:rPr lang="ja-JP" altLang="en-US" sz="1400" u="sng" dirty="0"/>
              <a:t>を</a:t>
            </a:r>
            <a:r>
              <a:rPr lang="ja-JP" altLang="en-US" sz="1400" u="sng" dirty="0" smtClean="0"/>
              <a:t>行った後、事務局</a:t>
            </a:r>
            <a:r>
              <a:rPr lang="en-US" altLang="ja-JP" sz="1400" u="sng" dirty="0" smtClean="0"/>
              <a:t>HP</a:t>
            </a:r>
            <a:r>
              <a:rPr lang="ja-JP" altLang="en-US" sz="1400" u="sng" dirty="0" smtClean="0"/>
              <a:t>などで賛同者を募る</a:t>
            </a:r>
            <a:endParaRPr lang="en-US" altLang="ja-JP" sz="1400" u="sng" dirty="0" smtClean="0"/>
          </a:p>
          <a:p>
            <a:pPr>
              <a:lnSpc>
                <a:spcPct val="110000"/>
              </a:lnSpc>
            </a:pPr>
            <a:r>
              <a:rPr lang="ja-JP" altLang="en-US" sz="1400" dirty="0"/>
              <a:t>　</a:t>
            </a:r>
            <a:r>
              <a:rPr lang="en-US" altLang="ja-JP" sz="1400" b="1" dirty="0" smtClean="0"/>
              <a:t>(</a:t>
            </a:r>
            <a:r>
              <a:rPr lang="en-US" altLang="ja-JP" sz="1400" b="1" dirty="0"/>
              <a:t>6</a:t>
            </a:r>
            <a:r>
              <a:rPr lang="en-US" altLang="ja-JP" sz="1400" b="1" dirty="0" smtClean="0"/>
              <a:t>)</a:t>
            </a:r>
            <a:r>
              <a:rPr lang="ja-JP" altLang="en-US" sz="1400" b="1" dirty="0"/>
              <a:t>　</a:t>
            </a:r>
            <a:r>
              <a:rPr lang="ja-JP" altLang="en-US" sz="1400" b="1" dirty="0" smtClean="0"/>
              <a:t>募集方法</a:t>
            </a:r>
            <a:endParaRPr lang="en-US" altLang="ja-JP" sz="1400" b="1" dirty="0"/>
          </a:p>
          <a:p>
            <a:pPr>
              <a:lnSpc>
                <a:spcPct val="110000"/>
              </a:lnSpc>
            </a:pPr>
            <a:r>
              <a:rPr lang="ja-JP" altLang="en-US" sz="1400" dirty="0"/>
              <a:t>　　　</a:t>
            </a:r>
            <a:r>
              <a:rPr lang="ja-JP" altLang="en-US" sz="1400" u="sng" dirty="0"/>
              <a:t>原則公募</a:t>
            </a:r>
            <a:r>
              <a:rPr lang="ja-JP" altLang="en-US" sz="1400" dirty="0" smtClean="0"/>
              <a:t>とする。</a:t>
            </a:r>
            <a:endParaRPr lang="en-US" altLang="ja-JP" sz="1400" dirty="0" smtClean="0"/>
          </a:p>
          <a:p>
            <a:pPr>
              <a:lnSpc>
                <a:spcPct val="110000"/>
              </a:lnSpc>
            </a:pPr>
            <a:r>
              <a:rPr lang="ja-JP" altLang="en-US" sz="1400" dirty="0"/>
              <a:t>　</a:t>
            </a:r>
            <a:r>
              <a:rPr lang="ja-JP" altLang="en-US" sz="1400" dirty="0" smtClean="0"/>
              <a:t>　　事務局（府市）</a:t>
            </a:r>
            <a:r>
              <a:rPr lang="ja-JP" altLang="en-US" sz="1400" dirty="0"/>
              <a:t>ＨＰ</a:t>
            </a:r>
            <a:r>
              <a:rPr lang="ja-JP" altLang="en-US" sz="1400" dirty="0" smtClean="0"/>
              <a:t>で公募するほか、会議メンバーや関係団体</a:t>
            </a:r>
            <a:r>
              <a:rPr lang="ja-JP" altLang="en-US" sz="1400" dirty="0"/>
              <a:t>にもアナウンスについて協力を</a:t>
            </a:r>
            <a:r>
              <a:rPr lang="ja-JP" altLang="en-US" sz="1400" dirty="0" smtClean="0"/>
              <a:t>依頼し、拡げていく。</a:t>
            </a:r>
            <a:endParaRPr lang="en-US" altLang="ja-JP" sz="1400" dirty="0" smtClean="0"/>
          </a:p>
          <a:p>
            <a:pPr>
              <a:lnSpc>
                <a:spcPct val="110000"/>
              </a:lnSpc>
            </a:pPr>
            <a:r>
              <a:rPr lang="ja-JP" altLang="en-US" sz="1400" dirty="0"/>
              <a:t>　</a:t>
            </a:r>
            <a:r>
              <a:rPr lang="ja-JP" altLang="en-US" sz="1400" dirty="0" smtClean="0"/>
              <a:t>　（大阪</a:t>
            </a:r>
            <a:r>
              <a:rPr lang="ja-JP" altLang="en-US" sz="1400" dirty="0"/>
              <a:t>ＮＰＯセンター、大阪ボランティア協会、「大阪を変える！」</a:t>
            </a:r>
            <a:r>
              <a:rPr lang="en-US" altLang="ja-JP" sz="1400" dirty="0"/>
              <a:t>100</a:t>
            </a:r>
            <a:r>
              <a:rPr lang="ja-JP" altLang="en-US" sz="1400" dirty="0"/>
              <a:t>人会議</a:t>
            </a:r>
            <a:r>
              <a:rPr lang="ja-JP" altLang="en-US" sz="1400" dirty="0" smtClean="0"/>
              <a:t>、社会</a:t>
            </a:r>
            <a:r>
              <a:rPr lang="ja-JP" altLang="en-US" sz="1400" dirty="0"/>
              <a:t>福祉協</a:t>
            </a:r>
            <a:r>
              <a:rPr lang="ja-JP" altLang="en-US" sz="1400" dirty="0" smtClean="0"/>
              <a:t>議会など）</a:t>
            </a:r>
            <a:endParaRPr lang="en-US" altLang="ja-JP" sz="1400" dirty="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フィランソロピー都市宣言について（論点　２／</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3</a:t>
            </a:r>
            <a:endParaRPr lang="ja-JP" altLang="en-US" sz="1200" dirty="0">
              <a:solidFill>
                <a:prstClr val="black"/>
              </a:solidFill>
            </a:endParaRPr>
          </a:p>
        </p:txBody>
      </p:sp>
    </p:spTree>
    <p:extLst>
      <p:ext uri="{BB962C8B-B14F-4D97-AF65-F5344CB8AC3E}">
        <p14:creationId xmlns:p14="http://schemas.microsoft.com/office/powerpoint/2010/main" val="2081176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483051"/>
            <a:ext cx="8928992" cy="5693866"/>
          </a:xfrm>
          <a:prstGeom prst="rect">
            <a:avLst/>
          </a:prstGeom>
          <a:solidFill>
            <a:schemeClr val="tx2">
              <a:lumMod val="20000"/>
              <a:lumOff val="80000"/>
            </a:schemeClr>
          </a:solidFill>
        </p:spPr>
        <p:txBody>
          <a:bodyPr wrap="square" rtlCol="0">
            <a:spAutoFit/>
          </a:bodyPr>
          <a:lstStyle/>
          <a:p>
            <a:r>
              <a:rPr lang="ja-JP" altLang="en-US" sz="1400" b="1" dirty="0" smtClean="0"/>
              <a:t>■</a:t>
            </a:r>
            <a:r>
              <a:rPr kumimoji="1" lang="ja-JP" altLang="en-US" sz="1400" b="1" dirty="0" smtClean="0"/>
              <a:t>　賛同を</a:t>
            </a:r>
            <a:r>
              <a:rPr lang="ja-JP" altLang="en-US" sz="1400" b="1" dirty="0"/>
              <a:t>募</a:t>
            </a:r>
            <a:r>
              <a:rPr lang="ja-JP" altLang="en-US" sz="1400" b="1" dirty="0" smtClean="0"/>
              <a:t>る</a:t>
            </a:r>
            <a:r>
              <a:rPr kumimoji="1" lang="ja-JP" altLang="en-US" sz="1400" b="1" dirty="0" smtClean="0"/>
              <a:t>場合の運用ルールについて</a:t>
            </a:r>
            <a:endParaRPr kumimoji="1" lang="en-US" altLang="ja-JP" sz="1400" b="1" dirty="0" smtClean="0"/>
          </a:p>
          <a:p>
            <a:r>
              <a:rPr lang="ja-JP" altLang="en-US" sz="1400" b="1" dirty="0"/>
              <a:t>　</a:t>
            </a:r>
            <a:r>
              <a:rPr lang="en-US" altLang="ja-JP" sz="1400" b="1" dirty="0" smtClean="0"/>
              <a:t>(1)</a:t>
            </a:r>
            <a:r>
              <a:rPr lang="ja-JP" altLang="en-US" sz="1400" b="1" dirty="0"/>
              <a:t>　</a:t>
            </a:r>
            <a:r>
              <a:rPr lang="ja-JP" altLang="en-US" sz="1400" b="1" dirty="0" smtClean="0"/>
              <a:t>賛同者について</a:t>
            </a:r>
            <a:endParaRPr lang="en-US" altLang="ja-JP" sz="1400" b="1" dirty="0"/>
          </a:p>
          <a:p>
            <a:r>
              <a:rPr lang="ja-JP" altLang="en-US" sz="1400" dirty="0" smtClean="0"/>
              <a:t>　　</a:t>
            </a:r>
            <a:r>
              <a:rPr lang="ja-JP" altLang="en-US" sz="1400" b="1" dirty="0" smtClean="0"/>
              <a:t>・</a:t>
            </a:r>
            <a:r>
              <a:rPr lang="ja-JP" altLang="en-US" sz="1400" u="sng" dirty="0" smtClean="0"/>
              <a:t>原則として、国内外から幅広く賛同を募る</a:t>
            </a:r>
            <a:r>
              <a:rPr lang="ja-JP" altLang="en-US" sz="1400" dirty="0" smtClean="0"/>
              <a:t>（営利・非営利、法人格による限定、法人・個人の限定も行わない）</a:t>
            </a:r>
            <a:endParaRPr lang="en-US" altLang="ja-JP" sz="1400" dirty="0" smtClean="0"/>
          </a:p>
          <a:p>
            <a:r>
              <a:rPr lang="ja-JP" altLang="en-US" sz="1400" dirty="0"/>
              <a:t>　</a:t>
            </a:r>
            <a:r>
              <a:rPr lang="ja-JP" altLang="en-US" sz="1400" dirty="0" smtClean="0"/>
              <a:t>　　ただし、行動宣言を伴う賛同について、その</a:t>
            </a:r>
            <a:r>
              <a:rPr lang="ja-JP" altLang="en-US" sz="1400" u="sng" dirty="0" smtClean="0"/>
              <a:t>行動の内容が「民都・大阪」の実現につながるものであることが必要</a:t>
            </a:r>
            <a:endParaRPr lang="en-US" altLang="ja-JP" sz="1400" dirty="0" smtClean="0"/>
          </a:p>
          <a:p>
            <a:r>
              <a:rPr lang="ja-JP" altLang="en-US" sz="1400" b="1" dirty="0" smtClean="0"/>
              <a:t>　　　　</a:t>
            </a:r>
            <a:endParaRPr lang="en-US" altLang="ja-JP" sz="1400" b="1" dirty="0"/>
          </a:p>
          <a:p>
            <a:r>
              <a:rPr lang="ja-JP" altLang="en-US" sz="1400" b="1" dirty="0" smtClean="0"/>
              <a:t>　</a:t>
            </a:r>
            <a:r>
              <a:rPr lang="en-US" altLang="ja-JP" sz="1400" b="1" dirty="0" smtClean="0"/>
              <a:t>(2)</a:t>
            </a:r>
            <a:r>
              <a:rPr lang="ja-JP" altLang="en-US" sz="1400" b="1" dirty="0" smtClean="0"/>
              <a:t>　行動宣言の内容について</a:t>
            </a:r>
            <a:endParaRPr lang="en-US" altLang="ja-JP" sz="1400" b="1" dirty="0" smtClean="0"/>
          </a:p>
          <a:p>
            <a:r>
              <a:rPr lang="ja-JP" altLang="en-US" sz="1400" dirty="0" smtClean="0"/>
              <a:t>　</a:t>
            </a:r>
            <a:r>
              <a:rPr lang="ja-JP" altLang="en-US" sz="1400" dirty="0"/>
              <a:t>　・ </a:t>
            </a:r>
            <a:r>
              <a:rPr lang="ja-JP" altLang="en-US" sz="1400" u="sng" dirty="0" smtClean="0"/>
              <a:t>大阪で民間公益</a:t>
            </a:r>
            <a:r>
              <a:rPr lang="ja-JP" altLang="en-US" sz="1400" u="sng" dirty="0"/>
              <a:t>活動を</a:t>
            </a:r>
            <a:r>
              <a:rPr lang="ja-JP" altLang="en-US" sz="1400" u="sng" dirty="0" smtClean="0"/>
              <a:t>行う</a:t>
            </a:r>
            <a:r>
              <a:rPr lang="en-US" altLang="ja-JP" sz="1400" u="sng" dirty="0" smtClean="0"/>
              <a:t>(</a:t>
            </a:r>
            <a:r>
              <a:rPr lang="ja-JP" altLang="en-US" sz="1400" u="sng" dirty="0" smtClean="0"/>
              <a:t>大阪の活動を応援する</a:t>
            </a:r>
            <a:r>
              <a:rPr lang="en-US" altLang="ja-JP" sz="1400" u="sng" dirty="0" smtClean="0"/>
              <a:t>)</a:t>
            </a:r>
            <a:r>
              <a:rPr lang="ja-JP" altLang="en-US" sz="1400" u="sng" dirty="0" smtClean="0"/>
              <a:t>も</a:t>
            </a:r>
            <a:r>
              <a:rPr lang="ja-JP" altLang="en-US" sz="1400" u="sng" dirty="0"/>
              <a:t>の</a:t>
            </a:r>
            <a:r>
              <a:rPr lang="ja-JP" altLang="en-US" sz="1400" u="sng" dirty="0" smtClean="0"/>
              <a:t>を</a:t>
            </a:r>
            <a:r>
              <a:rPr lang="ja-JP" altLang="en-US" sz="1400" u="sng" dirty="0"/>
              <a:t>対象</a:t>
            </a:r>
            <a:r>
              <a:rPr lang="ja-JP" altLang="en-US" sz="1400" dirty="0"/>
              <a:t>とし、</a:t>
            </a:r>
            <a:r>
              <a:rPr lang="ja-JP" altLang="en-US" sz="1400" dirty="0" smtClean="0"/>
              <a:t>活動</a:t>
            </a:r>
            <a:r>
              <a:rPr lang="en-US" altLang="ja-JP" sz="1400" dirty="0" smtClean="0"/>
              <a:t>(</a:t>
            </a:r>
            <a:r>
              <a:rPr lang="ja-JP" altLang="en-US" sz="1400" dirty="0" smtClean="0"/>
              <a:t>応援先</a:t>
            </a:r>
            <a:r>
              <a:rPr lang="en-US" altLang="ja-JP" sz="1400" dirty="0" smtClean="0"/>
              <a:t>)</a:t>
            </a:r>
            <a:r>
              <a:rPr lang="ja-JP" altLang="en-US" sz="1400" dirty="0" smtClean="0"/>
              <a:t>が</a:t>
            </a:r>
            <a:r>
              <a:rPr lang="ja-JP" altLang="en-US" sz="1400" dirty="0"/>
              <a:t>大阪以外である</a:t>
            </a:r>
            <a:r>
              <a:rPr lang="ja-JP" altLang="en-US" sz="1400" dirty="0" smtClean="0"/>
              <a:t>ものは除く</a:t>
            </a:r>
            <a:endParaRPr lang="en-US" altLang="ja-JP" sz="1400" dirty="0" smtClean="0"/>
          </a:p>
          <a:p>
            <a:r>
              <a:rPr lang="ja-JP" altLang="en-US" sz="1400" dirty="0"/>
              <a:t>　</a:t>
            </a:r>
            <a:r>
              <a:rPr lang="ja-JP" altLang="en-US" sz="1400" dirty="0" smtClean="0"/>
              <a:t>　・　また、事務局として府・市のＨＰに掲載するにあたり、フィランソロピー都市宣言の趣旨にそぐわないものや、</a:t>
            </a:r>
            <a:endParaRPr lang="en-US" altLang="ja-JP" sz="1400" dirty="0" smtClean="0"/>
          </a:p>
          <a:p>
            <a:r>
              <a:rPr lang="ja-JP" altLang="en-US" sz="1400" dirty="0"/>
              <a:t>　</a:t>
            </a:r>
            <a:r>
              <a:rPr lang="ja-JP" altLang="en-US" sz="1400" dirty="0" smtClean="0"/>
              <a:t>　　「民都・大阪」の実現とはかけはなれたものなど、</a:t>
            </a:r>
            <a:r>
              <a:rPr lang="ja-JP" altLang="en-US" sz="1400" u="sng" dirty="0" smtClean="0"/>
              <a:t>一定の禁止事項を設けることについて検討が必要</a:t>
            </a:r>
            <a:endParaRPr lang="en-US" altLang="ja-JP" sz="1400" u="sng" dirty="0" smtClean="0"/>
          </a:p>
          <a:p>
            <a:r>
              <a:rPr lang="ja-JP" altLang="en-US" sz="1400" dirty="0"/>
              <a:t>　</a:t>
            </a:r>
            <a:r>
              <a:rPr lang="ja-JP" altLang="en-US" sz="1400" dirty="0" smtClean="0"/>
              <a:t>　　例：行動宣言の内容が、公序</a:t>
            </a:r>
            <a:r>
              <a:rPr lang="ja-JP" altLang="en-US" sz="1400" dirty="0"/>
              <a:t>良俗に反する</a:t>
            </a:r>
            <a:r>
              <a:rPr lang="ja-JP" altLang="en-US" sz="1400" dirty="0" smtClean="0"/>
              <a:t>もの、暴力団に関わるもの、広告</a:t>
            </a:r>
            <a:r>
              <a:rPr lang="ja-JP" altLang="en-US" sz="1400" dirty="0"/>
              <a:t>や</a:t>
            </a:r>
            <a:r>
              <a:rPr lang="ja-JP" altLang="en-US" sz="1400" dirty="0" smtClean="0"/>
              <a:t>宣伝</a:t>
            </a:r>
            <a:r>
              <a:rPr lang="ja-JP" altLang="en-US" sz="1400" dirty="0"/>
              <a:t>、</a:t>
            </a:r>
            <a:r>
              <a:rPr lang="ja-JP" altLang="en-US" sz="1400" dirty="0" smtClean="0"/>
              <a:t>勧誘等の営業活動、</a:t>
            </a:r>
            <a:endParaRPr lang="en-US" altLang="ja-JP" sz="1400" dirty="0" smtClean="0"/>
          </a:p>
          <a:p>
            <a:r>
              <a:rPr lang="ja-JP" altLang="en-US" sz="1400" dirty="0"/>
              <a:t>　</a:t>
            </a:r>
            <a:r>
              <a:rPr lang="ja-JP" altLang="en-US" sz="1400" dirty="0" smtClean="0"/>
              <a:t>　　　　　政治的活動や選挙活動、宗教的</a:t>
            </a:r>
            <a:r>
              <a:rPr lang="ja-JP" altLang="en-US" sz="1400" dirty="0"/>
              <a:t>活動</a:t>
            </a:r>
            <a:r>
              <a:rPr lang="ja-JP" altLang="en-US" sz="1400" dirty="0" smtClean="0"/>
              <a:t>と認められるもの　など</a:t>
            </a:r>
            <a:endParaRPr lang="en-US" altLang="ja-JP" sz="1400" dirty="0" smtClean="0"/>
          </a:p>
          <a:p>
            <a:r>
              <a:rPr lang="ja-JP" altLang="en-US" sz="1400" dirty="0"/>
              <a:t>　</a:t>
            </a:r>
            <a:r>
              <a:rPr lang="ja-JP" altLang="en-US" sz="1400" dirty="0" smtClean="0"/>
              <a:t>　・　禁止事項に関して、</a:t>
            </a:r>
            <a:r>
              <a:rPr lang="ja-JP" altLang="en-US" sz="1400" u="sng" dirty="0" smtClean="0"/>
              <a:t>適合性の判断（民都・大阪の実現につながるか否か等）を誰がどのような基準に基づいて</a:t>
            </a:r>
            <a:endParaRPr lang="en-US" altLang="ja-JP" sz="1400" u="sng" dirty="0" smtClean="0"/>
          </a:p>
          <a:p>
            <a:r>
              <a:rPr lang="ja-JP" altLang="en-US" sz="1400" dirty="0"/>
              <a:t>　</a:t>
            </a:r>
            <a:r>
              <a:rPr lang="ja-JP" altLang="en-US" sz="1400" dirty="0" smtClean="0"/>
              <a:t>　　</a:t>
            </a:r>
            <a:r>
              <a:rPr lang="ja-JP" altLang="en-US" sz="1400" u="sng" dirty="0" smtClean="0"/>
              <a:t>行うか等についても検討が必要</a:t>
            </a:r>
            <a:endParaRPr lang="en-US" altLang="ja-JP" sz="1400" u="sng" dirty="0" smtClean="0"/>
          </a:p>
          <a:p>
            <a:endParaRPr lang="en-US" altLang="ja-JP" sz="1400" b="1" dirty="0" smtClean="0"/>
          </a:p>
          <a:p>
            <a:r>
              <a:rPr lang="ja-JP" altLang="en-US" sz="1400" b="1" dirty="0"/>
              <a:t>　</a:t>
            </a:r>
            <a:r>
              <a:rPr lang="en-US" altLang="ja-JP" sz="1400" b="1" dirty="0" smtClean="0"/>
              <a:t>(3)</a:t>
            </a:r>
            <a:r>
              <a:rPr lang="ja-JP" altLang="en-US" sz="1400" b="1" dirty="0" smtClean="0"/>
              <a:t>　賛同の手続き（届出）について</a:t>
            </a:r>
            <a:endParaRPr lang="en-US" altLang="ja-JP" sz="1400" b="1" dirty="0" smtClean="0"/>
          </a:p>
          <a:p>
            <a:r>
              <a:rPr lang="ja-JP" altLang="en-US" sz="1400" dirty="0"/>
              <a:t>　</a:t>
            </a:r>
            <a:r>
              <a:rPr lang="ja-JP" altLang="en-US" sz="1400" dirty="0" smtClean="0"/>
              <a:t>　・　事務局で、</a:t>
            </a:r>
            <a:r>
              <a:rPr lang="ja-JP" altLang="en-US" sz="1400" u="sng" dirty="0" smtClean="0"/>
              <a:t>賛同者の届出内容について必要事項の</a:t>
            </a:r>
            <a:r>
              <a:rPr lang="ja-JP" altLang="en-US" sz="1400" u="sng" dirty="0"/>
              <a:t>記載</a:t>
            </a:r>
            <a:r>
              <a:rPr lang="ja-JP" altLang="en-US" sz="1400" u="sng" dirty="0" smtClean="0"/>
              <a:t>の有無等をチェックの上、</a:t>
            </a:r>
            <a:r>
              <a:rPr lang="en-US" altLang="ja-JP" sz="1400" u="sng" dirty="0" smtClean="0"/>
              <a:t>HP</a:t>
            </a:r>
            <a:r>
              <a:rPr lang="ja-JP" altLang="en-US" sz="1400" u="sng" dirty="0" smtClean="0"/>
              <a:t>で公表</a:t>
            </a:r>
            <a:endParaRPr lang="en-US" altLang="ja-JP" sz="1400" u="sng" dirty="0" smtClean="0"/>
          </a:p>
          <a:p>
            <a:r>
              <a:rPr lang="ja-JP" altLang="en-US" sz="1400" dirty="0"/>
              <a:t>　</a:t>
            </a:r>
            <a:r>
              <a:rPr lang="ja-JP" altLang="en-US" sz="1400" dirty="0" smtClean="0"/>
              <a:t>　　　（府･市の電子申請システムの活用を検討）</a:t>
            </a:r>
            <a:endParaRPr lang="en-US" altLang="ja-JP" sz="1400" dirty="0" smtClean="0"/>
          </a:p>
          <a:p>
            <a:r>
              <a:rPr lang="ja-JP" altLang="en-US" sz="1400" dirty="0"/>
              <a:t>　</a:t>
            </a:r>
            <a:r>
              <a:rPr lang="ja-JP" altLang="en-US" sz="1400" dirty="0" smtClean="0"/>
              <a:t>　・　なりすましや、いたずら等を防止するために、</a:t>
            </a:r>
            <a:r>
              <a:rPr lang="ja-JP" altLang="en-US" sz="1400" u="sng" dirty="0" smtClean="0"/>
              <a:t>届出に際して、賛同についてのルール</a:t>
            </a:r>
            <a:r>
              <a:rPr lang="ja-JP" altLang="en-US" sz="1400" u="sng" dirty="0"/>
              <a:t>や</a:t>
            </a:r>
            <a:r>
              <a:rPr lang="ja-JP" altLang="en-US" sz="1400" u="sng" dirty="0" smtClean="0"/>
              <a:t>留意事項を定め明示</a:t>
            </a:r>
            <a:r>
              <a:rPr lang="ja-JP" altLang="en-US" sz="1400" dirty="0" smtClean="0"/>
              <a:t>する</a:t>
            </a:r>
            <a:endParaRPr lang="en-US" altLang="ja-JP" sz="1400" dirty="0" smtClean="0"/>
          </a:p>
          <a:p>
            <a:r>
              <a:rPr lang="ja-JP" altLang="en-US" sz="1400" dirty="0"/>
              <a:t>　</a:t>
            </a:r>
            <a:r>
              <a:rPr lang="ja-JP" altLang="en-US" sz="1400" dirty="0" smtClean="0"/>
              <a:t>　　例</a:t>
            </a:r>
            <a:r>
              <a:rPr lang="ja-JP" altLang="en-US" sz="1400" dirty="0"/>
              <a:t>：</a:t>
            </a:r>
            <a:r>
              <a:rPr lang="ja-JP" altLang="en-US" sz="1400" dirty="0" smtClean="0"/>
              <a:t>各宣言者</a:t>
            </a:r>
            <a:r>
              <a:rPr lang="ja-JP" altLang="en-US" sz="1400" dirty="0"/>
              <a:t>も</a:t>
            </a:r>
            <a:r>
              <a:rPr lang="ja-JP" altLang="en-US" sz="1400" dirty="0" smtClean="0"/>
              <a:t>自らＨＰへ掲載していることや、賛同者の登録内容（住所・連絡先等）に不備がないこと、</a:t>
            </a:r>
            <a:endParaRPr lang="en-US" altLang="ja-JP" sz="1400" dirty="0" smtClean="0"/>
          </a:p>
          <a:p>
            <a:r>
              <a:rPr lang="ja-JP" altLang="en-US" sz="1400" dirty="0"/>
              <a:t>　</a:t>
            </a:r>
            <a:r>
              <a:rPr lang="ja-JP" altLang="en-US" sz="1400" dirty="0" smtClean="0"/>
              <a:t>　　　　　禁止事項への該当や、なりすまし等が判明した場合はホームページから削除すること</a:t>
            </a:r>
            <a:endParaRPr lang="en-US" altLang="ja-JP" sz="1400" dirty="0" smtClean="0"/>
          </a:p>
          <a:p>
            <a:r>
              <a:rPr lang="ja-JP" altLang="en-US" sz="1400" dirty="0"/>
              <a:t>　</a:t>
            </a:r>
            <a:r>
              <a:rPr lang="ja-JP" altLang="en-US" sz="1400" dirty="0" smtClean="0"/>
              <a:t>　・　匿名希望など、</a:t>
            </a:r>
            <a:r>
              <a:rPr lang="ja-JP" altLang="en-US" sz="1400" u="sng" dirty="0" smtClean="0"/>
              <a:t>全部または一部の情報の公表を希望しないケースへの対応も検討</a:t>
            </a:r>
            <a:r>
              <a:rPr lang="ja-JP" altLang="en-US" sz="1400" dirty="0" smtClean="0"/>
              <a:t>する</a:t>
            </a:r>
            <a:endParaRPr lang="en-US" altLang="ja-JP" sz="1400" dirty="0" smtClean="0"/>
          </a:p>
          <a:p>
            <a:endParaRPr lang="en-US" altLang="ja-JP" sz="1400" dirty="0" smtClean="0"/>
          </a:p>
          <a:p>
            <a:r>
              <a:rPr lang="ja-JP" altLang="en-US" sz="1400" dirty="0"/>
              <a:t>　</a:t>
            </a:r>
            <a:r>
              <a:rPr lang="en-US" altLang="ja-JP" sz="1400" b="1" dirty="0" smtClean="0"/>
              <a:t>(4)</a:t>
            </a:r>
            <a:r>
              <a:rPr lang="ja-JP" altLang="en-US" sz="1400" b="1" dirty="0" smtClean="0"/>
              <a:t>　公表方法について</a:t>
            </a:r>
            <a:endParaRPr lang="en-US" altLang="ja-JP" sz="1400" b="1" dirty="0" smtClean="0"/>
          </a:p>
          <a:p>
            <a:r>
              <a:rPr lang="ja-JP" altLang="en-US" sz="1400" dirty="0"/>
              <a:t>　</a:t>
            </a:r>
            <a:r>
              <a:rPr lang="ja-JP" altLang="en-US" sz="1400" dirty="0" smtClean="0"/>
              <a:t>　・　事務局（府・市）</a:t>
            </a:r>
            <a:r>
              <a:rPr lang="ja-JP" altLang="en-US" sz="1400" u="sng" dirty="0" smtClean="0"/>
              <a:t>Ｈ</a:t>
            </a:r>
            <a:r>
              <a:rPr lang="ja-JP" altLang="en-US" sz="1400" u="sng" dirty="0"/>
              <a:t>Ｐ</a:t>
            </a:r>
            <a:r>
              <a:rPr lang="ja-JP" altLang="en-US" sz="1400" u="sng" dirty="0" smtClean="0"/>
              <a:t>において一覧表形式で掲載。法人の賛同者と、個人の賛同者は分けて掲載</a:t>
            </a:r>
            <a:endParaRPr lang="en-US" altLang="ja-JP" sz="1400" u="sng" dirty="0"/>
          </a:p>
          <a:p>
            <a:r>
              <a:rPr lang="ja-JP" altLang="en-US" sz="1400" dirty="0" smtClean="0"/>
              <a:t>　　・　掲載項目は検討が必要（例：個人の場合、氏名に加え職名・肩書き・ホームページＵＲＬ等どうするか）</a:t>
            </a:r>
            <a:endParaRPr lang="en-US" altLang="ja-JP" sz="1400" dirty="0" smtClean="0"/>
          </a:p>
          <a:p>
            <a:r>
              <a:rPr lang="ja-JP" altLang="en-US" sz="1400" dirty="0"/>
              <a:t>　</a:t>
            </a:r>
            <a:r>
              <a:rPr lang="ja-JP" altLang="en-US" sz="1400" dirty="0" smtClean="0"/>
              <a:t>　・　行動宣言の内容について、○年○月時点での宣言など時間軸での区切りの検討が必要</a:t>
            </a:r>
            <a:endParaRPr lang="en-US" altLang="ja-JP" sz="1400"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フィランソロピー都市宣言について（論点　３／３）</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4</a:t>
            </a:r>
            <a:endParaRPr lang="ja-JP" altLang="en-US" sz="1200" dirty="0">
              <a:solidFill>
                <a:prstClr val="black"/>
              </a:solidFill>
            </a:endParaRPr>
          </a:p>
        </p:txBody>
      </p:sp>
    </p:spTree>
    <p:extLst>
      <p:ext uri="{BB962C8B-B14F-4D97-AF65-F5344CB8AC3E}">
        <p14:creationId xmlns:p14="http://schemas.microsoft.com/office/powerpoint/2010/main" val="2770138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（参考）ホームページにおける公表イメージ</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67544" y="477808"/>
            <a:ext cx="8208912" cy="369332"/>
          </a:xfrm>
          <a:prstGeom prst="rect">
            <a:avLst/>
          </a:prstGeom>
          <a:solidFill>
            <a:srgbClr val="00B050"/>
          </a:solidFill>
        </p:spPr>
        <p:txBody>
          <a:bodyPr wrap="square" rtlCol="0">
            <a:spAutoFit/>
          </a:bodyPr>
          <a:lstStyle/>
          <a:p>
            <a:pPr algn="ctr"/>
            <a:r>
              <a:rPr kumimoji="1" lang="ja-JP" altLang="en-US" dirty="0" smtClean="0">
                <a:solidFill>
                  <a:schemeClr val="bg1"/>
                </a:solidFill>
              </a:rPr>
              <a:t>フィランソロピー都市宣言</a:t>
            </a:r>
            <a:endParaRPr kumimoji="1" lang="ja-JP" altLang="en-US" dirty="0">
              <a:solidFill>
                <a:schemeClr val="bg1"/>
              </a:solidFill>
            </a:endParaRPr>
          </a:p>
        </p:txBody>
      </p:sp>
      <p:sp>
        <p:nvSpPr>
          <p:cNvPr id="4" name="テキスト ボックス 3"/>
          <p:cNvSpPr txBox="1"/>
          <p:nvPr/>
        </p:nvSpPr>
        <p:spPr>
          <a:xfrm>
            <a:off x="467544" y="837848"/>
            <a:ext cx="8208912" cy="738664"/>
          </a:xfrm>
          <a:prstGeom prst="rect">
            <a:avLst/>
          </a:prstGeom>
          <a:noFill/>
        </p:spPr>
        <p:txBody>
          <a:bodyPr wrap="square" rtlCol="0">
            <a:spAutoFit/>
          </a:bodyPr>
          <a:lstStyle/>
          <a:p>
            <a:r>
              <a:rPr lang="ja-JP" altLang="en-US" sz="1400" dirty="0"/>
              <a:t>　「民都・大阪」フィランソロピー会議は、・・・・・のため、フィランソロピー都市宣言を行いました。</a:t>
            </a:r>
            <a:r>
              <a:rPr lang="ja-JP" altLang="en-US" sz="1400" dirty="0" smtClean="0"/>
              <a:t>現在も、法人・個人を問わず、広く宣言の趣旨に賛同いただける方や、同様の宣言をしていただける方を募って</a:t>
            </a:r>
            <a:r>
              <a:rPr lang="ja-JP" altLang="en-US" sz="1400" dirty="0"/>
              <a:t>います</a:t>
            </a:r>
            <a:r>
              <a:rPr lang="ja-JP" altLang="en-US" sz="1400" dirty="0" smtClean="0"/>
              <a:t>。宣言に賛同いただける方、自分も宣言したいという方は</a:t>
            </a:r>
            <a:r>
              <a:rPr lang="ja-JP" altLang="en-US" sz="1400" u="sng" dirty="0" smtClean="0"/>
              <a:t>大阪府市（事務局）電子申請システム</a:t>
            </a:r>
            <a:r>
              <a:rPr lang="ja-JP" altLang="en-US" sz="1400" dirty="0" smtClean="0"/>
              <a:t>から届出をお願いします。</a:t>
            </a:r>
            <a:endParaRPr lang="en-US" altLang="ja-JP" sz="1400" dirty="0" smtClean="0"/>
          </a:p>
        </p:txBody>
      </p:sp>
      <p:sp>
        <p:nvSpPr>
          <p:cNvPr id="5" name="テキスト ボックス 4"/>
          <p:cNvSpPr txBox="1"/>
          <p:nvPr/>
        </p:nvSpPr>
        <p:spPr>
          <a:xfrm>
            <a:off x="1979712" y="1629936"/>
            <a:ext cx="4824536" cy="646331"/>
          </a:xfrm>
          <a:prstGeom prst="rect">
            <a:avLst/>
          </a:prstGeom>
          <a:solidFill>
            <a:schemeClr val="bg1"/>
          </a:solidFill>
        </p:spPr>
        <p:txBody>
          <a:bodyPr wrap="square" rtlCol="0">
            <a:spAutoFit/>
          </a:bodyPr>
          <a:lstStyle/>
          <a:p>
            <a:pPr algn="ctr"/>
            <a:endParaRPr kumimoji="1" lang="en-US" altLang="ja-JP" sz="1200" dirty="0" smtClean="0"/>
          </a:p>
          <a:p>
            <a:pPr algn="ctr"/>
            <a:r>
              <a:rPr kumimoji="1" lang="ja-JP" altLang="en-US" sz="1200" dirty="0" smtClean="0"/>
              <a:t>宣言文（全文）</a:t>
            </a:r>
            <a:endParaRPr kumimoji="1" lang="en-US" altLang="ja-JP" sz="1200" dirty="0" smtClean="0"/>
          </a:p>
          <a:p>
            <a:pPr algn="ctr"/>
            <a:endParaRPr kumimoji="1" lang="ja-JP" altLang="en-US" sz="1200" dirty="0"/>
          </a:p>
        </p:txBody>
      </p:sp>
      <p:sp>
        <p:nvSpPr>
          <p:cNvPr id="7" name="テキスト ボックス 6"/>
          <p:cNvSpPr txBox="1"/>
          <p:nvPr/>
        </p:nvSpPr>
        <p:spPr>
          <a:xfrm>
            <a:off x="467544" y="2350016"/>
            <a:ext cx="8208912" cy="369332"/>
          </a:xfrm>
          <a:prstGeom prst="rect">
            <a:avLst/>
          </a:prstGeom>
          <a:solidFill>
            <a:schemeClr val="accent5">
              <a:lumMod val="60000"/>
              <a:lumOff val="40000"/>
            </a:schemeClr>
          </a:solidFill>
        </p:spPr>
        <p:txBody>
          <a:bodyPr wrap="square" rtlCol="0">
            <a:spAutoFit/>
          </a:bodyPr>
          <a:lstStyle/>
          <a:p>
            <a:pPr algn="ctr"/>
            <a:r>
              <a:rPr lang="ja-JP" altLang="en-US" dirty="0" smtClean="0">
                <a:solidFill>
                  <a:schemeClr val="bg1"/>
                </a:solidFill>
              </a:rPr>
              <a:t>宣言に賛同いただいた団体・個人</a:t>
            </a:r>
            <a:endParaRPr kumimoji="1" lang="ja-JP" altLang="en-US" dirty="0">
              <a:solidFill>
                <a:schemeClr val="bg1"/>
              </a:solidFill>
            </a:endParaRPr>
          </a:p>
        </p:txBody>
      </p:sp>
      <p:sp>
        <p:nvSpPr>
          <p:cNvPr id="8" name="テキスト ボックス 7"/>
          <p:cNvSpPr txBox="1"/>
          <p:nvPr/>
        </p:nvSpPr>
        <p:spPr>
          <a:xfrm>
            <a:off x="467544" y="4365104"/>
            <a:ext cx="8208912" cy="369332"/>
          </a:xfrm>
          <a:prstGeom prst="rect">
            <a:avLst/>
          </a:prstGeom>
          <a:solidFill>
            <a:schemeClr val="accent5">
              <a:lumMod val="60000"/>
              <a:lumOff val="40000"/>
            </a:schemeClr>
          </a:solidFill>
        </p:spPr>
        <p:txBody>
          <a:bodyPr wrap="square" rtlCol="0">
            <a:spAutoFit/>
          </a:bodyPr>
          <a:lstStyle/>
          <a:p>
            <a:pPr algn="ctr"/>
            <a:r>
              <a:rPr lang="ja-JP" altLang="en-US" dirty="0" smtClean="0">
                <a:solidFill>
                  <a:schemeClr val="bg1"/>
                </a:solidFill>
              </a:rPr>
              <a:t>自らも宣言をされた団体・個人</a:t>
            </a:r>
            <a:endParaRPr kumimoji="1" lang="ja-JP" altLang="en-US"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248815603"/>
              </p:ext>
            </p:extLst>
          </p:nvPr>
        </p:nvGraphicFramePr>
        <p:xfrm>
          <a:off x="704674" y="3212976"/>
          <a:ext cx="4599717" cy="1005840"/>
        </p:xfrm>
        <a:graphic>
          <a:graphicData uri="http://schemas.openxmlformats.org/drawingml/2006/table">
            <a:tbl>
              <a:tblPr firstRow="1" bandRow="1">
                <a:tableStyleId>{5C22544A-7EE6-4342-B048-85BDC9FD1C3A}</a:tableStyleId>
              </a:tblPr>
              <a:tblGrid>
                <a:gridCol w="1275038"/>
                <a:gridCol w="864096"/>
                <a:gridCol w="936104"/>
                <a:gridCol w="1524479"/>
              </a:tblGrid>
              <a:tr h="232372">
                <a:tc>
                  <a:txBody>
                    <a:bodyPr/>
                    <a:lstStyle/>
                    <a:p>
                      <a:pPr algn="ctr"/>
                      <a:r>
                        <a:rPr kumimoji="1" lang="ja-JP" altLang="en-US" sz="1050" dirty="0" smtClean="0"/>
                        <a:t>名称</a:t>
                      </a:r>
                      <a:endParaRPr kumimoji="1" lang="ja-JP" altLang="en-US" sz="105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代表者</a:t>
                      </a:r>
                    </a:p>
                  </a:txBody>
                  <a:tcPr/>
                </a:tc>
                <a:tc hMerge="1">
                  <a:txBody>
                    <a:bodyPr/>
                    <a:lstStyle/>
                    <a:p>
                      <a:endParaRPr kumimoji="1" lang="ja-JP" altLang="en-US"/>
                    </a:p>
                  </a:txBody>
                  <a:tcPr/>
                </a:tc>
                <a:tc>
                  <a:txBody>
                    <a:bodyPr/>
                    <a:lstStyle/>
                    <a:p>
                      <a:pPr algn="ctr"/>
                      <a:r>
                        <a:rPr kumimoji="1" lang="ja-JP" altLang="en-US" sz="1050" dirty="0" smtClean="0"/>
                        <a:t>ホームページ</a:t>
                      </a:r>
                      <a:endParaRPr kumimoji="1" lang="ja-JP" altLang="en-US" sz="1050" dirty="0"/>
                    </a:p>
                  </a:txBody>
                  <a:tcPr/>
                </a:tc>
              </a:tr>
              <a:tr h="232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NPO</a:t>
                      </a:r>
                      <a:r>
                        <a:rPr kumimoji="1" lang="ja-JP" altLang="en-US" sz="1050" dirty="0" smtClean="0"/>
                        <a:t>法人○○</a:t>
                      </a:r>
                    </a:p>
                  </a:txBody>
                  <a:tcPr/>
                </a:tc>
                <a:tc>
                  <a:txBody>
                    <a:bodyPr/>
                    <a:lstStyle/>
                    <a:p>
                      <a:r>
                        <a:rPr kumimoji="1" lang="ja-JP" altLang="en-US" sz="1050" dirty="0" smtClean="0"/>
                        <a:t>代表理事　</a:t>
                      </a:r>
                      <a:endParaRPr kumimoji="1" lang="ja-JP" altLang="en-US" sz="1050" dirty="0"/>
                    </a:p>
                  </a:txBody>
                  <a:tcPr/>
                </a:tc>
                <a:tc>
                  <a:txBody>
                    <a:bodyPr/>
                    <a:lstStyle/>
                    <a:p>
                      <a:r>
                        <a:rPr kumimoji="1" lang="ja-JP" altLang="en-US" sz="1050" dirty="0" smtClean="0"/>
                        <a:t>○○　○○</a:t>
                      </a:r>
                      <a:endParaRPr kumimoji="1" lang="ja-JP" altLang="en-US" sz="1050" dirty="0"/>
                    </a:p>
                  </a:txBody>
                  <a:tcPr/>
                </a:tc>
                <a:tc>
                  <a:txBody>
                    <a:bodyPr/>
                    <a:lstStyle/>
                    <a:p>
                      <a:r>
                        <a:rPr kumimoji="1" lang="en-US" altLang="ja-JP" sz="1050" dirty="0" smtClean="0"/>
                        <a:t>http//www.</a:t>
                      </a:r>
                      <a:r>
                        <a:rPr kumimoji="1" lang="ja-JP" altLang="en-US" sz="1050" dirty="0" smtClean="0"/>
                        <a:t>　　　　　</a:t>
                      </a:r>
                      <a:r>
                        <a:rPr kumimoji="1" lang="en-US" altLang="ja-JP" sz="1050" dirty="0" smtClean="0"/>
                        <a:t>.</a:t>
                      </a:r>
                      <a:r>
                        <a:rPr kumimoji="1" lang="en-US" altLang="ja-JP" sz="1050" dirty="0" err="1" smtClean="0"/>
                        <a:t>jp</a:t>
                      </a:r>
                      <a:endParaRPr kumimoji="1" lang="ja-JP" altLang="en-US" sz="1050" dirty="0"/>
                    </a:p>
                  </a:txBody>
                  <a:tcPr/>
                </a:tc>
              </a:tr>
              <a:tr h="232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t>
                      </a:r>
                      <a:r>
                        <a:rPr kumimoji="1" lang="ja-JP" altLang="en-US" sz="1050" dirty="0" smtClean="0"/>
                        <a:t>公財</a:t>
                      </a:r>
                      <a:r>
                        <a:rPr kumimoji="1" lang="en-US" altLang="ja-JP" sz="1050" dirty="0" smtClean="0"/>
                        <a:t>)</a:t>
                      </a:r>
                      <a:r>
                        <a:rPr kumimoji="1" lang="ja-JP" altLang="en-US" sz="1050" dirty="0" smtClean="0"/>
                        <a:t>○○○</a:t>
                      </a:r>
                    </a:p>
                  </a:txBody>
                  <a:tcPr/>
                </a:tc>
                <a:tc>
                  <a:txBody>
                    <a:bodyPr/>
                    <a:lstStyle/>
                    <a:p>
                      <a:r>
                        <a:rPr kumimoji="1" lang="ja-JP" altLang="en-US" sz="1050" dirty="0" smtClean="0"/>
                        <a:t>代表理事</a:t>
                      </a:r>
                      <a:endParaRPr kumimoji="1" lang="ja-JP" altLang="en-US" sz="1050" dirty="0"/>
                    </a:p>
                  </a:txBody>
                  <a:tcPr/>
                </a:tc>
                <a:tc>
                  <a:txBody>
                    <a:bodyPr/>
                    <a:lstStyle/>
                    <a:p>
                      <a:r>
                        <a:rPr kumimoji="1" lang="ja-JP" altLang="en-US" sz="1050" dirty="0" smtClean="0"/>
                        <a:t>○○　○○</a:t>
                      </a:r>
                      <a:endParaRPr kumimoji="1" lang="ja-JP" altLang="en-US" sz="1050" dirty="0"/>
                    </a:p>
                  </a:txBody>
                  <a:tcPr/>
                </a:tc>
                <a:tc>
                  <a:txBody>
                    <a:bodyPr/>
                    <a:lstStyle/>
                    <a:p>
                      <a:endParaRPr kumimoji="1" lang="ja-JP" altLang="en-US" sz="1050" dirty="0"/>
                    </a:p>
                  </a:txBody>
                  <a:tcPr/>
                </a:tc>
              </a:tr>
              <a:tr h="232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a:t>
                      </a:r>
                    </a:p>
                  </a:txBody>
                  <a:tcPr/>
                </a:tc>
                <a:tc>
                  <a:txBody>
                    <a:bodyPr/>
                    <a:lstStyle/>
                    <a:p>
                      <a:r>
                        <a:rPr kumimoji="1" lang="ja-JP" altLang="en-US" sz="1050" dirty="0" smtClean="0"/>
                        <a:t>代表取締役</a:t>
                      </a:r>
                      <a:endParaRPr kumimoji="1" lang="ja-JP" altLang="en-US" sz="1050" dirty="0"/>
                    </a:p>
                  </a:txBody>
                  <a:tcPr/>
                </a:tc>
                <a:tc>
                  <a:txBody>
                    <a:bodyPr/>
                    <a:lstStyle/>
                    <a:p>
                      <a:r>
                        <a:rPr kumimoji="1" lang="ja-JP" altLang="en-US" sz="1050" dirty="0" smtClean="0"/>
                        <a:t>○○　○○</a:t>
                      </a:r>
                      <a:endParaRPr kumimoji="1" lang="ja-JP" altLang="en-US" sz="1050" dirty="0"/>
                    </a:p>
                  </a:txBody>
                  <a:tcPr/>
                </a:tc>
                <a:tc>
                  <a:txBody>
                    <a:bodyPr/>
                    <a:lstStyle/>
                    <a:p>
                      <a:r>
                        <a:rPr kumimoji="1" lang="en-US" altLang="ja-JP" sz="1050" dirty="0" smtClean="0"/>
                        <a:t>http//www.</a:t>
                      </a:r>
                      <a:r>
                        <a:rPr kumimoji="1" lang="ja-JP" altLang="en-US" sz="1050" dirty="0" smtClean="0"/>
                        <a:t>　　　　　</a:t>
                      </a:r>
                      <a:r>
                        <a:rPr kumimoji="1" lang="en-US" altLang="ja-JP" sz="1050" dirty="0" smtClean="0"/>
                        <a:t>.</a:t>
                      </a:r>
                      <a:r>
                        <a:rPr kumimoji="1" lang="en-US" altLang="ja-JP" sz="1050" dirty="0" err="1" smtClean="0"/>
                        <a:t>jp</a:t>
                      </a:r>
                      <a:endParaRPr kumimoji="1" lang="ja-JP" altLang="en-US" sz="1050" dirty="0"/>
                    </a:p>
                  </a:txBody>
                  <a:tcPr/>
                </a:tc>
              </a:tr>
            </a:tbl>
          </a:graphicData>
        </a:graphic>
      </p:graphicFrame>
      <p:sp>
        <p:nvSpPr>
          <p:cNvPr id="10" name="テキスト ボックス 9"/>
          <p:cNvSpPr txBox="1"/>
          <p:nvPr/>
        </p:nvSpPr>
        <p:spPr>
          <a:xfrm>
            <a:off x="611560" y="2710056"/>
            <a:ext cx="8208912" cy="307777"/>
          </a:xfrm>
          <a:prstGeom prst="rect">
            <a:avLst/>
          </a:prstGeom>
          <a:noFill/>
        </p:spPr>
        <p:txBody>
          <a:bodyPr wrap="square" rtlCol="0">
            <a:spAutoFit/>
          </a:bodyPr>
          <a:lstStyle/>
          <a:p>
            <a:r>
              <a:rPr lang="ja-JP" altLang="en-US" sz="1400" dirty="0" smtClean="0"/>
              <a:t>これまでの賛同者　：　○○名（団体等：○○名、個人：○○名）平成○年○月○日現在</a:t>
            </a:r>
            <a:endParaRPr lang="en-US" altLang="ja-JP" sz="1400" dirty="0" smtClean="0"/>
          </a:p>
        </p:txBody>
      </p:sp>
      <p:sp>
        <p:nvSpPr>
          <p:cNvPr id="11" name="テキスト ボックス 10"/>
          <p:cNvSpPr txBox="1"/>
          <p:nvPr/>
        </p:nvSpPr>
        <p:spPr>
          <a:xfrm>
            <a:off x="623870" y="2926080"/>
            <a:ext cx="995802" cy="307777"/>
          </a:xfrm>
          <a:prstGeom prst="rect">
            <a:avLst/>
          </a:prstGeom>
          <a:noFill/>
        </p:spPr>
        <p:txBody>
          <a:bodyPr wrap="square" rtlCol="0">
            <a:spAutoFit/>
          </a:bodyPr>
          <a:lstStyle/>
          <a:p>
            <a:r>
              <a:rPr lang="en-US" altLang="ja-JP" sz="1400" dirty="0" smtClean="0"/>
              <a:t>【</a:t>
            </a:r>
            <a:r>
              <a:rPr lang="ja-JP" altLang="en-US" sz="1400" dirty="0" smtClean="0"/>
              <a:t>法人</a:t>
            </a:r>
            <a:r>
              <a:rPr lang="en-US" altLang="ja-JP" sz="1400" dirty="0" smtClean="0"/>
              <a:t>】</a:t>
            </a:r>
          </a:p>
        </p:txBody>
      </p:sp>
      <p:sp>
        <p:nvSpPr>
          <p:cNvPr id="14" name="テキスト ボックス 13"/>
          <p:cNvSpPr txBox="1"/>
          <p:nvPr/>
        </p:nvSpPr>
        <p:spPr>
          <a:xfrm>
            <a:off x="5304390" y="2926080"/>
            <a:ext cx="995802" cy="307777"/>
          </a:xfrm>
          <a:prstGeom prst="rect">
            <a:avLst/>
          </a:prstGeom>
          <a:noFill/>
        </p:spPr>
        <p:txBody>
          <a:bodyPr wrap="square" rtlCol="0">
            <a:spAutoFit/>
          </a:bodyPr>
          <a:lstStyle/>
          <a:p>
            <a:r>
              <a:rPr lang="en-US" altLang="ja-JP" sz="1400" dirty="0" smtClean="0"/>
              <a:t>【</a:t>
            </a:r>
            <a:r>
              <a:rPr lang="ja-JP" altLang="en-US" sz="1400" dirty="0" smtClean="0"/>
              <a:t>個人</a:t>
            </a:r>
            <a:r>
              <a:rPr lang="en-US" altLang="ja-JP" sz="1400" dirty="0" smtClean="0"/>
              <a:t>】</a:t>
            </a:r>
          </a:p>
        </p:txBody>
      </p:sp>
      <p:graphicFrame>
        <p:nvGraphicFramePr>
          <p:cNvPr id="16" name="表 15"/>
          <p:cNvGraphicFramePr>
            <a:graphicFrameLocks noGrp="1"/>
          </p:cNvGraphicFramePr>
          <p:nvPr>
            <p:extLst>
              <p:ext uri="{D42A27DB-BD31-4B8C-83A1-F6EECF244321}">
                <p14:modId xmlns:p14="http://schemas.microsoft.com/office/powerpoint/2010/main" val="2934596366"/>
              </p:ext>
            </p:extLst>
          </p:nvPr>
        </p:nvGraphicFramePr>
        <p:xfrm>
          <a:off x="-3034645" y="2893448"/>
          <a:ext cx="2664296" cy="502920"/>
        </p:xfrm>
        <a:graphic>
          <a:graphicData uri="http://schemas.openxmlformats.org/drawingml/2006/table">
            <a:tbl>
              <a:tblPr firstRow="1" bandRow="1">
                <a:tableStyleId>{5C22544A-7EE6-4342-B048-85BDC9FD1C3A}</a:tableStyleId>
              </a:tblPr>
              <a:tblGrid>
                <a:gridCol w="1212445"/>
                <a:gridCol w="1451851"/>
              </a:tblGrid>
              <a:tr h="232372">
                <a:tc>
                  <a:txBody>
                    <a:bodyPr/>
                    <a:lstStyle/>
                    <a:p>
                      <a:pPr algn="ctr"/>
                      <a:r>
                        <a:rPr kumimoji="1" lang="ja-JP" altLang="en-US" sz="1050" dirty="0" smtClean="0"/>
                        <a:t>団体名</a:t>
                      </a:r>
                      <a:endParaRPr kumimoji="1" lang="ja-JP" altLang="en-US" sz="1050" dirty="0"/>
                    </a:p>
                  </a:txBody>
                  <a:tcPr/>
                </a:tc>
                <a:tc>
                  <a:txBody>
                    <a:bodyPr/>
                    <a:lstStyle/>
                    <a:p>
                      <a:pPr algn="ctr"/>
                      <a:r>
                        <a:rPr kumimoji="1" lang="ja-JP" altLang="en-US" sz="1050" dirty="0" smtClean="0"/>
                        <a:t>団体ホームページ</a:t>
                      </a:r>
                      <a:endParaRPr kumimoji="1" lang="ja-JP" altLang="en-US" sz="1050" dirty="0"/>
                    </a:p>
                  </a:txBody>
                  <a:tcPr/>
                </a:tc>
              </a:tr>
              <a:tr h="232372">
                <a:tc>
                  <a:txBody>
                    <a:bodyPr/>
                    <a:lstStyle/>
                    <a:p>
                      <a:r>
                        <a:rPr kumimoji="1" lang="ja-JP" altLang="en-US" sz="1050" dirty="0" smtClean="0"/>
                        <a:t>㈱○○</a:t>
                      </a:r>
                      <a:endParaRPr kumimoji="1" lang="ja-JP" altLang="en-US" sz="1050" dirty="0"/>
                    </a:p>
                  </a:txBody>
                  <a:tcPr/>
                </a:tc>
                <a:tc>
                  <a:txBody>
                    <a:bodyPr/>
                    <a:lstStyle/>
                    <a:p>
                      <a:r>
                        <a:rPr kumimoji="1" lang="en-US" altLang="ja-JP" sz="1050" dirty="0" smtClean="0"/>
                        <a:t>http//www.</a:t>
                      </a:r>
                      <a:r>
                        <a:rPr kumimoji="1" lang="ja-JP" altLang="en-US" sz="1050" dirty="0" smtClean="0"/>
                        <a:t>　　　　　</a:t>
                      </a:r>
                      <a:r>
                        <a:rPr kumimoji="1" lang="en-US" altLang="ja-JP" sz="1050" dirty="0" smtClean="0"/>
                        <a:t>.</a:t>
                      </a:r>
                      <a:r>
                        <a:rPr kumimoji="1" lang="en-US" altLang="ja-JP" sz="1050" dirty="0" err="1" smtClean="0"/>
                        <a:t>jp</a:t>
                      </a:r>
                      <a:endParaRPr kumimoji="1" lang="ja-JP" altLang="en-US" sz="1050" dirty="0"/>
                    </a:p>
                  </a:txBody>
                  <a:tcP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286884017"/>
              </p:ext>
            </p:extLst>
          </p:nvPr>
        </p:nvGraphicFramePr>
        <p:xfrm>
          <a:off x="5438843" y="3206657"/>
          <a:ext cx="2373517" cy="1005840"/>
        </p:xfrm>
        <a:graphic>
          <a:graphicData uri="http://schemas.openxmlformats.org/drawingml/2006/table">
            <a:tbl>
              <a:tblPr firstRow="1" bandRow="1">
                <a:tableStyleId>{5C22544A-7EE6-4342-B048-85BDC9FD1C3A}</a:tableStyleId>
              </a:tblPr>
              <a:tblGrid>
                <a:gridCol w="861349"/>
                <a:gridCol w="1512168"/>
              </a:tblGrid>
              <a:tr h="232372">
                <a:tc>
                  <a:txBody>
                    <a:bodyPr/>
                    <a:lstStyle/>
                    <a:p>
                      <a:pPr algn="ctr"/>
                      <a:r>
                        <a:rPr kumimoji="1" lang="ja-JP" altLang="en-US" sz="1050" dirty="0" smtClean="0"/>
                        <a:t>お名前</a:t>
                      </a:r>
                      <a:endParaRPr kumimoji="1" lang="ja-JP" altLang="en-US" sz="1050" dirty="0"/>
                    </a:p>
                  </a:txBody>
                  <a:tcPr/>
                </a:tc>
                <a:tc>
                  <a:txBody>
                    <a:bodyPr/>
                    <a:lstStyle/>
                    <a:p>
                      <a:pPr algn="ctr"/>
                      <a:r>
                        <a:rPr kumimoji="1" lang="ja-JP" altLang="en-US" sz="1050" dirty="0" smtClean="0"/>
                        <a:t>職業等</a:t>
                      </a:r>
                      <a:endParaRPr kumimoji="1" lang="ja-JP" altLang="en-US" sz="1050" dirty="0"/>
                    </a:p>
                  </a:txBody>
                  <a:tcPr/>
                </a:tc>
              </a:tr>
              <a:tr h="232372">
                <a:tc>
                  <a:txBody>
                    <a:bodyPr/>
                    <a:lstStyle/>
                    <a:p>
                      <a:r>
                        <a:rPr kumimoji="1" lang="ja-JP" altLang="en-US" sz="1050" dirty="0" smtClean="0"/>
                        <a:t>公益　太郎</a:t>
                      </a:r>
                      <a:endParaRPr kumimoji="1" lang="ja-JP" altLang="en-US" sz="1050" dirty="0"/>
                    </a:p>
                  </a:txBody>
                  <a:tcPr/>
                </a:tc>
                <a:tc>
                  <a:txBody>
                    <a:bodyPr/>
                    <a:lstStyle/>
                    <a:p>
                      <a:r>
                        <a:rPr kumimoji="1" lang="ja-JP" altLang="en-US" sz="1050" dirty="0" smtClean="0"/>
                        <a:t>自営業</a:t>
                      </a:r>
                      <a:endParaRPr kumimoji="1" lang="ja-JP" altLang="en-US" sz="1050" dirty="0"/>
                    </a:p>
                  </a:txBody>
                  <a:tcPr/>
                </a:tc>
              </a:tr>
              <a:tr h="232372">
                <a:tc>
                  <a:txBody>
                    <a:bodyPr/>
                    <a:lstStyle/>
                    <a:p>
                      <a:r>
                        <a:rPr kumimoji="1" lang="ja-JP" altLang="en-US" sz="1050" dirty="0" smtClean="0"/>
                        <a:t>大阪　花子</a:t>
                      </a:r>
                      <a:endParaRPr kumimoji="1" lang="ja-JP" altLang="en-US" sz="1050" dirty="0"/>
                    </a:p>
                  </a:txBody>
                  <a:tcPr/>
                </a:tc>
                <a:tc>
                  <a:txBody>
                    <a:bodyPr/>
                    <a:lstStyle/>
                    <a:p>
                      <a:r>
                        <a:rPr kumimoji="1" lang="ja-JP" altLang="en-US" sz="1050" dirty="0" smtClean="0"/>
                        <a:t>会社員</a:t>
                      </a:r>
                      <a:endParaRPr kumimoji="1" lang="ja-JP" altLang="en-US" sz="1050" dirty="0"/>
                    </a:p>
                  </a:txBody>
                  <a:tcPr/>
                </a:tc>
              </a:tr>
              <a:tr h="232372">
                <a:tc>
                  <a:txBody>
                    <a:bodyPr/>
                    <a:lstStyle/>
                    <a:p>
                      <a:r>
                        <a:rPr kumimoji="1" lang="ja-JP" altLang="en-US" sz="1050" dirty="0" smtClean="0"/>
                        <a:t>　　　</a:t>
                      </a:r>
                      <a:r>
                        <a:rPr kumimoji="1" lang="en-US" altLang="ja-JP" sz="1050" dirty="0" smtClean="0"/>
                        <a:t>―</a:t>
                      </a:r>
                      <a:endParaRPr kumimoji="1" lang="ja-JP" altLang="en-US" sz="1050" dirty="0"/>
                    </a:p>
                  </a:txBody>
                  <a:tcPr/>
                </a:tc>
                <a:tc>
                  <a:txBody>
                    <a:bodyPr/>
                    <a:lstStyle/>
                    <a:p>
                      <a:endParaRPr kumimoji="1" lang="ja-JP" altLang="en-US" sz="1050" dirty="0"/>
                    </a:p>
                  </a:txBody>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341360834"/>
              </p:ext>
            </p:extLst>
          </p:nvPr>
        </p:nvGraphicFramePr>
        <p:xfrm>
          <a:off x="683568" y="5437769"/>
          <a:ext cx="7560840" cy="799543"/>
        </p:xfrm>
        <a:graphic>
          <a:graphicData uri="http://schemas.openxmlformats.org/drawingml/2006/table">
            <a:tbl>
              <a:tblPr firstRow="1" bandRow="1">
                <a:tableStyleId>{5C22544A-7EE6-4342-B048-85BDC9FD1C3A}</a:tableStyleId>
              </a:tblPr>
              <a:tblGrid>
                <a:gridCol w="1308607"/>
                <a:gridCol w="727004"/>
                <a:gridCol w="1017805"/>
                <a:gridCol w="2762615"/>
                <a:gridCol w="1744809"/>
              </a:tblGrid>
              <a:tr h="232372">
                <a:tc>
                  <a:txBody>
                    <a:bodyPr/>
                    <a:lstStyle/>
                    <a:p>
                      <a:pPr algn="ctr"/>
                      <a:r>
                        <a:rPr kumimoji="1" lang="ja-JP" altLang="en-US" sz="1050" dirty="0" smtClean="0"/>
                        <a:t>名称</a:t>
                      </a:r>
                      <a:endParaRPr kumimoji="1" lang="ja-JP" altLang="en-US" sz="105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代表者</a:t>
                      </a: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宣言</a:t>
                      </a:r>
                    </a:p>
                  </a:txBody>
                  <a:tcPr/>
                </a:tc>
                <a:tc>
                  <a:txBody>
                    <a:bodyPr/>
                    <a:lstStyle/>
                    <a:p>
                      <a:pPr algn="ctr"/>
                      <a:r>
                        <a:rPr kumimoji="1" lang="ja-JP" altLang="en-US" sz="1050" dirty="0" smtClean="0"/>
                        <a:t>団体ホームページ</a:t>
                      </a:r>
                      <a:endParaRPr kumimoji="1" lang="ja-JP" altLang="en-US" sz="1050" dirty="0"/>
                    </a:p>
                  </a:txBody>
                  <a:tcPr/>
                </a:tc>
              </a:tr>
              <a:tr h="232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NPO</a:t>
                      </a:r>
                      <a:r>
                        <a:rPr kumimoji="1" lang="ja-JP" altLang="en-US" sz="1050" dirty="0" smtClean="0"/>
                        <a:t>法人○○</a:t>
                      </a:r>
                    </a:p>
                  </a:txBody>
                  <a:tcPr/>
                </a:tc>
                <a:tc>
                  <a:txBody>
                    <a:bodyPr/>
                    <a:lstStyle/>
                    <a:p>
                      <a:r>
                        <a:rPr kumimoji="1" lang="ja-JP" altLang="en-US" sz="1050" dirty="0" smtClean="0"/>
                        <a:t>代表理事</a:t>
                      </a:r>
                      <a:endParaRPr kumimoji="1" lang="ja-JP" altLang="en-US" sz="1050" dirty="0"/>
                    </a:p>
                  </a:txBody>
                  <a:tcPr/>
                </a:tc>
                <a:tc>
                  <a:txBody>
                    <a:bodyPr/>
                    <a:lstStyle/>
                    <a:p>
                      <a:r>
                        <a:rPr kumimoji="1" lang="ja-JP" altLang="en-US" sz="1050" dirty="0" smtClean="0"/>
                        <a:t>○○　○○</a:t>
                      </a:r>
                      <a:endParaRPr kumimoji="1" lang="ja-JP" altLang="en-US" sz="1050" dirty="0"/>
                    </a:p>
                  </a:txBody>
                  <a:tcPr/>
                </a:tc>
                <a:tc>
                  <a:txBody>
                    <a:bodyPr/>
                    <a:lstStyle/>
                    <a:p>
                      <a:r>
                        <a:rPr lang="ja-JP" altLang="en-US" sz="1050" dirty="0" smtClean="0"/>
                        <a:t>大阪で、</a:t>
                      </a:r>
                      <a:r>
                        <a:rPr lang="en-US" altLang="ja-JP" sz="1050" dirty="0" smtClean="0"/>
                        <a:t>SIB</a:t>
                      </a:r>
                      <a:r>
                        <a:rPr lang="ja-JP" altLang="en-US" sz="1050" dirty="0" smtClean="0"/>
                        <a:t>を活用した貧困対策を実施します。</a:t>
                      </a:r>
                      <a:endParaRPr kumimoji="1" lang="ja-JP" altLang="en-US" sz="1050" dirty="0"/>
                    </a:p>
                  </a:txBody>
                  <a:tcPr/>
                </a:tc>
                <a:tc>
                  <a:txBody>
                    <a:bodyPr/>
                    <a:lstStyle/>
                    <a:p>
                      <a:r>
                        <a:rPr kumimoji="1" lang="en-US" altLang="ja-JP" sz="1050" dirty="0" smtClean="0"/>
                        <a:t>http//www.</a:t>
                      </a:r>
                      <a:r>
                        <a:rPr kumimoji="1" lang="ja-JP" altLang="en-US" sz="1050" dirty="0" smtClean="0"/>
                        <a:t>　　　　　</a:t>
                      </a:r>
                      <a:r>
                        <a:rPr kumimoji="1" lang="en-US" altLang="ja-JP" sz="1050" dirty="0" smtClean="0"/>
                        <a:t>.</a:t>
                      </a:r>
                      <a:r>
                        <a:rPr kumimoji="1" lang="en-US" altLang="ja-JP" sz="1050" dirty="0" err="1" smtClean="0"/>
                        <a:t>jp</a:t>
                      </a:r>
                      <a:endParaRPr kumimoji="1" lang="ja-JP" altLang="en-US" sz="1050" dirty="0"/>
                    </a:p>
                  </a:txBody>
                  <a:tcPr/>
                </a:tc>
              </a:tr>
              <a:tr h="296623">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r>
            </a:tbl>
          </a:graphicData>
        </a:graphic>
      </p:graphicFrame>
      <p:sp>
        <p:nvSpPr>
          <p:cNvPr id="19" name="テキスト ボックス 18"/>
          <p:cNvSpPr txBox="1"/>
          <p:nvPr/>
        </p:nvSpPr>
        <p:spPr>
          <a:xfrm>
            <a:off x="611560" y="5137447"/>
            <a:ext cx="995802" cy="307777"/>
          </a:xfrm>
          <a:prstGeom prst="rect">
            <a:avLst/>
          </a:prstGeom>
          <a:noFill/>
        </p:spPr>
        <p:txBody>
          <a:bodyPr wrap="square" rtlCol="0">
            <a:spAutoFit/>
          </a:bodyPr>
          <a:lstStyle/>
          <a:p>
            <a:r>
              <a:rPr lang="en-US" altLang="ja-JP" sz="1400" dirty="0" smtClean="0"/>
              <a:t>【</a:t>
            </a:r>
            <a:r>
              <a:rPr lang="ja-JP" altLang="en-US" sz="1400" dirty="0"/>
              <a:t>法人</a:t>
            </a:r>
            <a:r>
              <a:rPr lang="en-US" altLang="ja-JP" sz="1400" dirty="0" smtClean="0"/>
              <a:t>】</a:t>
            </a:r>
          </a:p>
        </p:txBody>
      </p:sp>
      <p:sp>
        <p:nvSpPr>
          <p:cNvPr id="20" name="テキスト ボックス 19"/>
          <p:cNvSpPr txBox="1"/>
          <p:nvPr/>
        </p:nvSpPr>
        <p:spPr>
          <a:xfrm>
            <a:off x="611560" y="5949280"/>
            <a:ext cx="995802" cy="307777"/>
          </a:xfrm>
          <a:prstGeom prst="rect">
            <a:avLst/>
          </a:prstGeom>
          <a:noFill/>
        </p:spPr>
        <p:txBody>
          <a:bodyPr wrap="square" rtlCol="0">
            <a:spAutoFit/>
          </a:bodyPr>
          <a:lstStyle/>
          <a:p>
            <a:r>
              <a:rPr lang="en-US" altLang="ja-JP" sz="1400" dirty="0" smtClean="0"/>
              <a:t>【</a:t>
            </a:r>
            <a:r>
              <a:rPr lang="ja-JP" altLang="en-US" sz="1400" dirty="0" smtClean="0"/>
              <a:t>個人</a:t>
            </a:r>
            <a:r>
              <a:rPr lang="en-US" altLang="ja-JP" sz="1400" dirty="0" smtClean="0"/>
              <a:t>】</a:t>
            </a:r>
          </a:p>
        </p:txBody>
      </p:sp>
      <p:graphicFrame>
        <p:nvGraphicFramePr>
          <p:cNvPr id="21" name="表 20"/>
          <p:cNvGraphicFramePr>
            <a:graphicFrameLocks noGrp="1"/>
          </p:cNvGraphicFramePr>
          <p:nvPr>
            <p:extLst>
              <p:ext uri="{D42A27DB-BD31-4B8C-83A1-F6EECF244321}">
                <p14:modId xmlns:p14="http://schemas.microsoft.com/office/powerpoint/2010/main" val="2156824730"/>
              </p:ext>
            </p:extLst>
          </p:nvPr>
        </p:nvGraphicFramePr>
        <p:xfrm>
          <a:off x="686314" y="6310456"/>
          <a:ext cx="7558094" cy="502920"/>
        </p:xfrm>
        <a:graphic>
          <a:graphicData uri="http://schemas.openxmlformats.org/drawingml/2006/table">
            <a:tbl>
              <a:tblPr firstRow="1" bandRow="1">
                <a:tableStyleId>{5C22544A-7EE6-4342-B048-85BDC9FD1C3A}</a:tableStyleId>
              </a:tblPr>
              <a:tblGrid>
                <a:gridCol w="1293398"/>
                <a:gridCol w="720080"/>
                <a:gridCol w="5544616"/>
              </a:tblGrid>
              <a:tr h="232372">
                <a:tc>
                  <a:txBody>
                    <a:bodyPr/>
                    <a:lstStyle/>
                    <a:p>
                      <a:pPr algn="ctr"/>
                      <a:r>
                        <a:rPr kumimoji="1" lang="ja-JP" altLang="en-US" sz="1050" dirty="0" smtClean="0"/>
                        <a:t>お名前</a:t>
                      </a:r>
                      <a:endParaRPr kumimoji="1" lang="ja-JP" altLang="en-US" sz="1050" dirty="0"/>
                    </a:p>
                  </a:txBody>
                  <a:tcPr/>
                </a:tc>
                <a:tc>
                  <a:txBody>
                    <a:bodyPr/>
                    <a:lstStyle/>
                    <a:p>
                      <a:pPr algn="ctr"/>
                      <a:r>
                        <a:rPr kumimoji="1" lang="ja-JP" altLang="en-US" sz="1050" dirty="0" smtClean="0"/>
                        <a:t>職業等</a:t>
                      </a:r>
                      <a:endParaRPr kumimoji="1" lang="ja-JP" altLang="en-US" sz="1050" dirty="0"/>
                    </a:p>
                  </a:txBody>
                  <a:tcPr/>
                </a:tc>
                <a:tc>
                  <a:txBody>
                    <a:bodyPr/>
                    <a:lstStyle/>
                    <a:p>
                      <a:pPr algn="ctr"/>
                      <a:r>
                        <a:rPr kumimoji="1" lang="ja-JP" altLang="en-US" sz="1050" dirty="0" smtClean="0"/>
                        <a:t>宣言</a:t>
                      </a:r>
                      <a:endParaRPr kumimoji="1" lang="ja-JP" altLang="en-US" sz="1050" dirty="0"/>
                    </a:p>
                  </a:txBody>
                  <a:tcPr/>
                </a:tc>
              </a:tr>
              <a:tr h="232372">
                <a:tc>
                  <a:txBody>
                    <a:bodyPr/>
                    <a:lstStyle/>
                    <a:p>
                      <a:r>
                        <a:rPr kumimoji="1" lang="ja-JP" altLang="en-US" sz="1050" dirty="0" smtClean="0"/>
                        <a:t>大阪　花子</a:t>
                      </a:r>
                      <a:endParaRPr kumimoji="1" lang="ja-JP" altLang="en-US" sz="1050" dirty="0"/>
                    </a:p>
                  </a:txBody>
                  <a:tcPr/>
                </a:tc>
                <a:tc>
                  <a:txBody>
                    <a:bodyPr/>
                    <a:lstStyle/>
                    <a:p>
                      <a:r>
                        <a:rPr kumimoji="1" lang="ja-JP" altLang="en-US" sz="1050" dirty="0" smtClean="0"/>
                        <a:t>自営業</a:t>
                      </a:r>
                      <a:endParaRPr kumimoji="1" lang="ja-JP" altLang="en-US" sz="1050" dirty="0"/>
                    </a:p>
                  </a:txBody>
                  <a:tcPr/>
                </a:tc>
                <a:tc>
                  <a:txBody>
                    <a:bodyPr/>
                    <a:lstStyle/>
                    <a:p>
                      <a:r>
                        <a:rPr kumimoji="1" lang="ja-JP" altLang="en-US" sz="1050" dirty="0" smtClean="0"/>
                        <a:t>○○高校が甲子園で優勝したら、大阪のスポーツ振興のために○○円寄付します。</a:t>
                      </a:r>
                      <a:endParaRPr kumimoji="1" lang="ja-JP" altLang="en-US" sz="1050" dirty="0"/>
                    </a:p>
                  </a:txBody>
                  <a:tcPr/>
                </a:tc>
              </a:tr>
            </a:tbl>
          </a:graphicData>
        </a:graphic>
      </p:graphicFrame>
      <p:sp>
        <p:nvSpPr>
          <p:cNvPr id="9" name="線吹き出し 1 (枠付き) 8"/>
          <p:cNvSpPr/>
          <p:nvPr/>
        </p:nvSpPr>
        <p:spPr>
          <a:xfrm>
            <a:off x="7308304" y="1629936"/>
            <a:ext cx="1584176" cy="574928"/>
          </a:xfrm>
          <a:prstGeom prst="borderCallout1">
            <a:avLst>
              <a:gd name="adj1" fmla="val 18750"/>
              <a:gd name="adj2" fmla="val -8333"/>
              <a:gd name="adj3" fmla="val -12945"/>
              <a:gd name="adj4" fmla="val -928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禁止事項については、届出ページに記載</a:t>
            </a:r>
            <a:endParaRPr kumimoji="1" lang="ja-JP" altLang="en-US" sz="1200" dirty="0"/>
          </a:p>
        </p:txBody>
      </p:sp>
      <p:sp>
        <p:nvSpPr>
          <p:cNvPr id="22" name="テキスト ボックス 21"/>
          <p:cNvSpPr txBox="1"/>
          <p:nvPr/>
        </p:nvSpPr>
        <p:spPr>
          <a:xfrm>
            <a:off x="611560" y="4777407"/>
            <a:ext cx="8208912" cy="307777"/>
          </a:xfrm>
          <a:prstGeom prst="rect">
            <a:avLst/>
          </a:prstGeom>
          <a:noFill/>
        </p:spPr>
        <p:txBody>
          <a:bodyPr wrap="square" rtlCol="0">
            <a:spAutoFit/>
          </a:bodyPr>
          <a:lstStyle/>
          <a:p>
            <a:r>
              <a:rPr lang="ja-JP" altLang="en-US" sz="1400" dirty="0" smtClean="0"/>
              <a:t>これまでの宣言者　：　○○名（団体等：○○名、個人：○○名）平成○年○月○日現在</a:t>
            </a:r>
            <a:endParaRPr lang="en-US" altLang="ja-JP" sz="1400" dirty="0" smtClean="0"/>
          </a:p>
        </p:txBody>
      </p:sp>
      <p:sp>
        <p:nvSpPr>
          <p:cNvPr id="23"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5</a:t>
            </a:r>
            <a:endParaRPr lang="ja-JP" altLang="en-US" sz="1200" dirty="0">
              <a:solidFill>
                <a:prstClr val="black"/>
              </a:solidFill>
            </a:endParaRPr>
          </a:p>
        </p:txBody>
      </p:sp>
    </p:spTree>
    <p:extLst>
      <p:ext uri="{BB962C8B-B14F-4D97-AF65-F5344CB8AC3E}">
        <p14:creationId xmlns:p14="http://schemas.microsoft.com/office/powerpoint/2010/main" val="236947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（参考）フィランソロピー都市宣言の枠組み等について（第</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回準備会資料）</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04504" y="534739"/>
            <a:ext cx="8964488" cy="2400657"/>
          </a:xfrm>
          <a:prstGeom prst="rect">
            <a:avLst/>
          </a:prstGeom>
          <a:noFill/>
          <a:ln>
            <a:solidFill>
              <a:schemeClr val="tx1"/>
            </a:solidFill>
          </a:ln>
        </p:spPr>
        <p:txBody>
          <a:bodyPr wrap="square" rtlCol="0">
            <a:spAutoFit/>
          </a:bodyPr>
          <a:lstStyle/>
          <a:p>
            <a:r>
              <a:rPr lang="ja-JP" altLang="en-US" sz="1600" b="1" dirty="0">
                <a:latin typeface="+mn-ea"/>
              </a:rPr>
              <a:t>「</a:t>
            </a:r>
            <a:r>
              <a:rPr lang="ja-JP" altLang="en-US" sz="1600" b="1" dirty="0" smtClean="0">
                <a:latin typeface="+mn-ea"/>
              </a:rPr>
              <a:t>フィランソロピー都市宣言」</a:t>
            </a:r>
            <a:endParaRPr lang="en-US" altLang="ja-JP" sz="1600" b="1" dirty="0" smtClean="0">
              <a:latin typeface="+mn-ea"/>
            </a:endParaRPr>
          </a:p>
          <a:p>
            <a:r>
              <a:rPr lang="ja-JP" altLang="en-US" sz="1600" b="1" dirty="0">
                <a:latin typeface="+mn-ea"/>
              </a:rPr>
              <a:t>クレジット：「民都・大阪」フィランソロピー会議</a:t>
            </a:r>
            <a:endParaRPr lang="en-US" altLang="ja-JP" sz="1600" b="1" dirty="0">
              <a:latin typeface="+mn-ea"/>
            </a:endParaRPr>
          </a:p>
          <a:p>
            <a:r>
              <a:rPr lang="ja-JP" altLang="en-US" sz="1600" dirty="0" smtClean="0"/>
              <a:t>・「民都」として民の力を最大限に活かす都市を実現</a:t>
            </a:r>
            <a:endParaRPr lang="en-US" altLang="ja-JP" sz="1600" dirty="0" smtClean="0"/>
          </a:p>
          <a:p>
            <a:r>
              <a:rPr lang="ja-JP" altLang="en-US" sz="1600" dirty="0" smtClean="0"/>
              <a:t>・大阪の取組みを国内外に発信。</a:t>
            </a:r>
            <a:r>
              <a:rPr lang="ja-JP" altLang="en-US" sz="1600" dirty="0"/>
              <a:t>日本・世界中から第</a:t>
            </a:r>
            <a:r>
              <a:rPr lang="en-US" altLang="ja-JP" sz="1600" dirty="0"/>
              <a:t>2</a:t>
            </a:r>
            <a:r>
              <a:rPr lang="ja-JP" altLang="en-US" sz="1600" dirty="0"/>
              <a:t>の動脈（フィランソロピー・キャピタル）として資金や人材を</a:t>
            </a:r>
            <a:r>
              <a:rPr lang="ja-JP" altLang="en-US" sz="1600" dirty="0" smtClean="0"/>
              <a:t>集める。</a:t>
            </a:r>
            <a:endParaRPr lang="en-US" altLang="ja-JP" sz="1600" dirty="0" smtClean="0"/>
          </a:p>
          <a:p>
            <a:r>
              <a:rPr lang="ja-JP" altLang="en-US" sz="1600" dirty="0" smtClean="0"/>
              <a:t>・非営利の活性化だけでなく、新たな産業や市場、雇用を生み出し、大阪そして日本・世界の成長につなげる</a:t>
            </a:r>
            <a:endParaRPr lang="en-US" altLang="ja-JP" sz="1600" dirty="0" smtClean="0"/>
          </a:p>
          <a:p>
            <a:pPr algn="ctr"/>
            <a:endParaRPr lang="en-US" altLang="ja-JP" b="1" u="sng" dirty="0" smtClean="0"/>
          </a:p>
          <a:p>
            <a:pPr algn="ctr"/>
            <a:r>
              <a:rPr lang="ja-JP" altLang="en-US" b="1" u="sng" dirty="0" smtClean="0"/>
              <a:t>民都・大阪は、社会的</a:t>
            </a:r>
            <a:r>
              <a:rPr lang="ja-JP" altLang="en-US" b="1" u="sng" dirty="0"/>
              <a:t>課題解決を先導し、新たな未来を生み出す都市として</a:t>
            </a:r>
            <a:r>
              <a:rPr lang="ja-JP" altLang="en-US" b="1" u="sng" dirty="0" smtClean="0"/>
              <a:t>、</a:t>
            </a:r>
            <a:endParaRPr lang="en-US" altLang="ja-JP" b="1" u="sng" dirty="0" smtClean="0"/>
          </a:p>
          <a:p>
            <a:pPr algn="ctr"/>
            <a:r>
              <a:rPr lang="ja-JP" altLang="en-US" b="1" u="sng" dirty="0" smtClean="0"/>
              <a:t>ここ</a:t>
            </a:r>
            <a:r>
              <a:rPr lang="ja-JP" altLang="en-US" b="1" u="sng" dirty="0"/>
              <a:t>に「フィランソロピー都市」を宣言する</a:t>
            </a:r>
            <a:r>
              <a:rPr lang="ja-JP" altLang="en-US" b="1" u="sng" dirty="0" smtClean="0"/>
              <a:t>。</a:t>
            </a:r>
            <a:endParaRPr lang="en-US" altLang="ja-JP" sz="1600" b="1" u="sng" dirty="0" smtClean="0"/>
          </a:p>
        </p:txBody>
      </p:sp>
      <p:sp>
        <p:nvSpPr>
          <p:cNvPr id="42" name="テキスト ボックス 41"/>
          <p:cNvSpPr txBox="1"/>
          <p:nvPr/>
        </p:nvSpPr>
        <p:spPr>
          <a:xfrm>
            <a:off x="179512" y="2941958"/>
            <a:ext cx="8784976" cy="492443"/>
          </a:xfrm>
          <a:prstGeom prst="rect">
            <a:avLst/>
          </a:prstGeom>
          <a:solidFill>
            <a:schemeClr val="accent1"/>
          </a:solidFill>
          <a:ln>
            <a:solidFill>
              <a:schemeClr val="tx1"/>
            </a:solidFill>
          </a:ln>
        </p:spPr>
        <p:txBody>
          <a:bodyPr wrap="square" rtlCol="0">
            <a:spAutoFit/>
          </a:bodyPr>
          <a:lstStyle/>
          <a:p>
            <a:pPr algn="ctr"/>
            <a:r>
              <a:rPr lang="ja-JP" altLang="en-US" sz="1400" b="1" u="sng" dirty="0" smtClean="0">
                <a:solidFill>
                  <a:schemeClr val="bg1"/>
                </a:solidFill>
                <a:latin typeface="+mn-ea"/>
              </a:rPr>
              <a:t>賛同者への呼びかけ</a:t>
            </a:r>
            <a:endParaRPr lang="en-US" altLang="ja-JP" sz="1400" b="1" u="sng" dirty="0" smtClean="0">
              <a:solidFill>
                <a:schemeClr val="bg1"/>
              </a:solidFill>
              <a:latin typeface="+mn-ea"/>
            </a:endParaRPr>
          </a:p>
          <a:p>
            <a:pPr algn="ctr"/>
            <a:r>
              <a:rPr lang="en-US" altLang="ja-JP" sz="1200" dirty="0" smtClean="0">
                <a:solidFill>
                  <a:schemeClr val="bg1"/>
                </a:solidFill>
              </a:rPr>
              <a:t>※</a:t>
            </a:r>
            <a:r>
              <a:rPr lang="ja-JP" altLang="en-US" sz="1200" dirty="0" smtClean="0">
                <a:solidFill>
                  <a:schemeClr val="bg1"/>
                </a:solidFill>
              </a:rPr>
              <a:t>単に宣言に賛同し、名を連ねてもらうにとどまらず、賛同者自身にも宣言（一斉・リレー形式）してもらうか。</a:t>
            </a:r>
            <a:endParaRPr lang="en-US" altLang="ja-JP" sz="1200" dirty="0" smtClean="0">
              <a:solidFill>
                <a:schemeClr val="bg1"/>
              </a:solidFill>
            </a:endParaRPr>
          </a:p>
        </p:txBody>
      </p:sp>
      <p:sp>
        <p:nvSpPr>
          <p:cNvPr id="53" name="テキスト ボックス 52"/>
          <p:cNvSpPr txBox="1"/>
          <p:nvPr/>
        </p:nvSpPr>
        <p:spPr>
          <a:xfrm>
            <a:off x="4768914" y="903040"/>
            <a:ext cx="3168352" cy="307777"/>
          </a:xfrm>
          <a:prstGeom prst="rect">
            <a:avLst/>
          </a:prstGeom>
          <a:noFill/>
          <a:ln>
            <a:solidFill>
              <a:schemeClr val="tx1"/>
            </a:solidFill>
          </a:ln>
        </p:spPr>
        <p:txBody>
          <a:bodyPr wrap="square" rtlCol="0">
            <a:spAutoFit/>
          </a:bodyPr>
          <a:lstStyle/>
          <a:p>
            <a:pPr algn="ctr"/>
            <a:r>
              <a:rPr lang="ja-JP" altLang="en-US" sz="1400" dirty="0" smtClean="0"/>
              <a:t>内容については、会議で議論・検討</a:t>
            </a:r>
            <a:endParaRPr lang="en-US" altLang="ja-JP" sz="1400" dirty="0" smtClean="0"/>
          </a:p>
        </p:txBody>
      </p:sp>
      <p:sp>
        <p:nvSpPr>
          <p:cNvPr id="54" name="テキスト ボックス 53"/>
          <p:cNvSpPr txBox="1"/>
          <p:nvPr/>
        </p:nvSpPr>
        <p:spPr>
          <a:xfrm>
            <a:off x="301874" y="4293096"/>
            <a:ext cx="4140000" cy="1600438"/>
          </a:xfrm>
          <a:prstGeom prst="rect">
            <a:avLst/>
          </a:prstGeom>
          <a:noFill/>
          <a:ln>
            <a:noFill/>
          </a:ln>
        </p:spPr>
        <p:txBody>
          <a:bodyPr wrap="square" rtlCol="0">
            <a:spAutoFit/>
          </a:bodyPr>
          <a:lstStyle/>
          <a:p>
            <a:pPr algn="ctr"/>
            <a:r>
              <a:rPr lang="ja-JP" altLang="en-US" sz="1400" dirty="0" smtClean="0"/>
              <a:t>＜宣言イメージ＞</a:t>
            </a:r>
            <a:endParaRPr lang="en-US" altLang="ja-JP" sz="1400" dirty="0" smtClean="0"/>
          </a:p>
          <a:p>
            <a:r>
              <a:rPr lang="ja-JP" altLang="en-US" sz="1400" dirty="0" smtClean="0"/>
              <a:t>・地域のために良き人材を育成します（学校法人）</a:t>
            </a:r>
            <a:endParaRPr lang="en-US" altLang="ja-JP" sz="1400" dirty="0" smtClean="0"/>
          </a:p>
          <a:p>
            <a:r>
              <a:rPr lang="ja-JP" altLang="en-US" sz="1400" dirty="0" smtClean="0"/>
              <a:t>・</a:t>
            </a:r>
            <a:r>
              <a:rPr lang="en-US" altLang="ja-JP" sz="1400" dirty="0" smtClean="0"/>
              <a:t>SIB</a:t>
            </a:r>
            <a:r>
              <a:rPr lang="ja-JP" altLang="en-US" sz="1400" dirty="0" smtClean="0"/>
              <a:t>を活用した貧困対策を実施します。（</a:t>
            </a:r>
            <a:r>
              <a:rPr lang="en-US" altLang="ja-JP" sz="1400" dirty="0" smtClean="0"/>
              <a:t>NPO</a:t>
            </a:r>
            <a:r>
              <a:rPr lang="ja-JP" altLang="en-US" sz="1400" dirty="0" smtClean="0"/>
              <a:t>法人）</a:t>
            </a:r>
            <a:endParaRPr lang="en-US" altLang="ja-JP" sz="1400" dirty="0" smtClean="0"/>
          </a:p>
          <a:p>
            <a:r>
              <a:rPr lang="ja-JP" altLang="en-US" sz="1400" dirty="0"/>
              <a:t>・「民都・大阪」に向けた取組みを応援します。（企業</a:t>
            </a:r>
            <a:r>
              <a:rPr lang="ja-JP" altLang="en-US" sz="1400" dirty="0" smtClean="0"/>
              <a:t>）</a:t>
            </a:r>
            <a:endParaRPr lang="en-US" altLang="ja-JP" sz="1400" dirty="0" smtClean="0"/>
          </a:p>
          <a:p>
            <a:r>
              <a:rPr lang="ja-JP" altLang="en-US" sz="1400" dirty="0" smtClean="0"/>
              <a:t>・ホームレスの自立支援を行ないます。（</a:t>
            </a:r>
            <a:r>
              <a:rPr lang="en-US" altLang="ja-JP" sz="1400" dirty="0"/>
              <a:t>NPO</a:t>
            </a:r>
            <a:r>
              <a:rPr lang="ja-JP" altLang="en-US" sz="1400" dirty="0"/>
              <a:t>法人）</a:t>
            </a:r>
            <a:endParaRPr lang="en-US" altLang="ja-JP" sz="1400" dirty="0" smtClean="0"/>
          </a:p>
          <a:p>
            <a:r>
              <a:rPr lang="ja-JP" altLang="en-US" sz="1400" dirty="0" smtClean="0"/>
              <a:t>・自社のＣＳＲとして、森林保護に取り組み、持続可能な社会の実現に貢献します。（企業）</a:t>
            </a:r>
            <a:endParaRPr lang="en-US" altLang="ja-JP" sz="1400" dirty="0" smtClean="0"/>
          </a:p>
        </p:txBody>
      </p:sp>
      <p:sp>
        <p:nvSpPr>
          <p:cNvPr id="56" name="テキスト ボックス 55"/>
          <p:cNvSpPr txBox="1"/>
          <p:nvPr/>
        </p:nvSpPr>
        <p:spPr>
          <a:xfrm>
            <a:off x="4734008" y="4205987"/>
            <a:ext cx="4140000" cy="2031325"/>
          </a:xfrm>
          <a:prstGeom prst="rect">
            <a:avLst/>
          </a:prstGeom>
          <a:noFill/>
          <a:ln>
            <a:noFill/>
          </a:ln>
        </p:spPr>
        <p:txBody>
          <a:bodyPr wrap="square" rtlCol="0">
            <a:spAutoFit/>
          </a:bodyPr>
          <a:lstStyle/>
          <a:p>
            <a:pPr algn="ctr"/>
            <a:r>
              <a:rPr lang="ja-JP" altLang="en-US" sz="1400" dirty="0" smtClean="0"/>
              <a:t>＜宣言イメージ＞</a:t>
            </a:r>
            <a:endParaRPr lang="en-US" altLang="ja-JP" sz="1400" dirty="0" smtClean="0"/>
          </a:p>
          <a:p>
            <a:r>
              <a:rPr lang="ja-JP" altLang="en-US" sz="1400" dirty="0" smtClean="0"/>
              <a:t>・○○高校が甲子園で優勝したら、大阪のスポーツ振興のために○○円寄付します。</a:t>
            </a:r>
            <a:endParaRPr lang="en-US" altLang="ja-JP" sz="1400" dirty="0" smtClean="0"/>
          </a:p>
          <a:p>
            <a:r>
              <a:rPr lang="ja-JP" altLang="en-US" sz="1400" dirty="0" smtClean="0"/>
              <a:t>・</a:t>
            </a:r>
            <a:r>
              <a:rPr lang="ja-JP" altLang="en-US" sz="1400" dirty="0"/>
              <a:t>利益の</a:t>
            </a:r>
            <a:r>
              <a:rPr lang="en-US" altLang="ja-JP" sz="1400" dirty="0"/>
              <a:t>80</a:t>
            </a:r>
            <a:r>
              <a:rPr lang="ja-JP" altLang="en-US" sz="1400" dirty="0"/>
              <a:t>％を大阪の貧困</a:t>
            </a:r>
            <a:r>
              <a:rPr lang="ja-JP" altLang="en-US" sz="1400" dirty="0" smtClean="0"/>
              <a:t>対策に寄付</a:t>
            </a:r>
            <a:r>
              <a:rPr lang="ja-JP" altLang="en-US" sz="1400" dirty="0"/>
              <a:t>します。（社会的企業</a:t>
            </a:r>
            <a:r>
              <a:rPr lang="ja-JP" altLang="en-US" sz="1400" dirty="0" smtClean="0"/>
              <a:t>）</a:t>
            </a:r>
            <a:endParaRPr lang="en-US" altLang="ja-JP" sz="1400" dirty="0" smtClean="0"/>
          </a:p>
          <a:p>
            <a:r>
              <a:rPr lang="ja-JP" altLang="en-US" sz="1400" dirty="0" smtClean="0"/>
              <a:t>・寄附付き商品を販売し、こども食堂の資金として寄附します。（販売業）</a:t>
            </a:r>
            <a:endParaRPr lang="en-US" altLang="ja-JP" sz="1400" dirty="0" smtClean="0"/>
          </a:p>
          <a:p>
            <a:r>
              <a:rPr lang="ja-JP" altLang="en-US" sz="1400" dirty="0" smtClean="0"/>
              <a:t>・毎月</a:t>
            </a:r>
            <a:r>
              <a:rPr lang="en-US" altLang="ja-JP" sz="1400" dirty="0" smtClean="0"/>
              <a:t>1</a:t>
            </a:r>
            <a:r>
              <a:rPr lang="ja-JP" altLang="en-US" sz="1400" dirty="0" smtClean="0"/>
              <a:t>回は○○市内で行われるボランティア活動に参加します</a:t>
            </a:r>
            <a:endParaRPr lang="en-US" altLang="ja-JP" sz="1400" dirty="0" smtClean="0"/>
          </a:p>
        </p:txBody>
      </p:sp>
      <p:sp>
        <p:nvSpPr>
          <p:cNvPr id="58" name="正方形/長方形 57"/>
          <p:cNvSpPr/>
          <p:nvPr/>
        </p:nvSpPr>
        <p:spPr>
          <a:xfrm>
            <a:off x="179511" y="3933056"/>
            <a:ext cx="4320000" cy="26642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755576" y="3814186"/>
            <a:ext cx="3168352" cy="307777"/>
          </a:xfrm>
          <a:prstGeom prst="rect">
            <a:avLst/>
          </a:prstGeom>
          <a:solidFill>
            <a:schemeClr val="bg1"/>
          </a:solidFill>
          <a:ln>
            <a:noFill/>
          </a:ln>
        </p:spPr>
        <p:txBody>
          <a:bodyPr wrap="square" rtlCol="0">
            <a:spAutoFit/>
          </a:bodyPr>
          <a:lstStyle/>
          <a:p>
            <a:pPr algn="ctr"/>
            <a:r>
              <a:rPr lang="ja-JP" altLang="en-US" sz="1400" dirty="0" smtClean="0"/>
              <a:t>公益活動を行なう団体等</a:t>
            </a:r>
            <a:endParaRPr lang="en-US" altLang="ja-JP" sz="1400" dirty="0" smtClean="0"/>
          </a:p>
        </p:txBody>
      </p:sp>
      <p:sp>
        <p:nvSpPr>
          <p:cNvPr id="59" name="正方形/長方形 58"/>
          <p:cNvSpPr/>
          <p:nvPr/>
        </p:nvSpPr>
        <p:spPr>
          <a:xfrm>
            <a:off x="4644008" y="3933056"/>
            <a:ext cx="4320000" cy="26642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816630" y="3775864"/>
            <a:ext cx="2120636" cy="307777"/>
          </a:xfrm>
          <a:prstGeom prst="rect">
            <a:avLst/>
          </a:prstGeom>
          <a:solidFill>
            <a:schemeClr val="bg1"/>
          </a:solidFill>
          <a:ln>
            <a:noFill/>
          </a:ln>
        </p:spPr>
        <p:txBody>
          <a:bodyPr wrap="square" rtlCol="0">
            <a:spAutoFit/>
          </a:bodyPr>
          <a:lstStyle/>
          <a:p>
            <a:pPr algn="ctr"/>
            <a:r>
              <a:rPr lang="ja-JP" altLang="en-US" sz="1400" dirty="0" smtClean="0"/>
              <a:t>フィランソロピスト・寄付者等</a:t>
            </a:r>
            <a:endParaRPr lang="en-US" altLang="ja-JP" sz="1400" dirty="0" smtClean="0"/>
          </a:p>
        </p:txBody>
      </p:sp>
      <p:sp>
        <p:nvSpPr>
          <p:cNvPr id="71" name="テキスト ボックス 70"/>
          <p:cNvSpPr txBox="1"/>
          <p:nvPr/>
        </p:nvSpPr>
        <p:spPr>
          <a:xfrm>
            <a:off x="4760965" y="6237312"/>
            <a:ext cx="4140000" cy="307777"/>
          </a:xfrm>
          <a:prstGeom prst="rect">
            <a:avLst/>
          </a:prstGeom>
          <a:solidFill>
            <a:schemeClr val="accent5">
              <a:lumMod val="20000"/>
              <a:lumOff val="80000"/>
            </a:schemeClr>
          </a:solidFill>
          <a:ln>
            <a:noFill/>
          </a:ln>
        </p:spPr>
        <p:txBody>
          <a:bodyPr wrap="square" rtlCol="0">
            <a:spAutoFit/>
          </a:bodyPr>
          <a:lstStyle/>
          <a:p>
            <a:r>
              <a:rPr lang="ja-JP" altLang="en-US" sz="1400" dirty="0" smtClean="0"/>
              <a:t>（論点）どのようにアプローチ・拡散していくか。</a:t>
            </a:r>
            <a:endParaRPr lang="en-US" altLang="ja-JP" sz="1400" dirty="0" smtClean="0"/>
          </a:p>
        </p:txBody>
      </p:sp>
      <p:sp>
        <p:nvSpPr>
          <p:cNvPr id="72" name="テキスト ボックス 71"/>
          <p:cNvSpPr txBox="1"/>
          <p:nvPr/>
        </p:nvSpPr>
        <p:spPr>
          <a:xfrm>
            <a:off x="323528" y="6100323"/>
            <a:ext cx="4032448" cy="307777"/>
          </a:xfrm>
          <a:prstGeom prst="rect">
            <a:avLst/>
          </a:prstGeom>
          <a:solidFill>
            <a:schemeClr val="accent5">
              <a:lumMod val="20000"/>
              <a:lumOff val="80000"/>
            </a:schemeClr>
          </a:solidFill>
          <a:ln>
            <a:noFill/>
          </a:ln>
        </p:spPr>
        <p:txBody>
          <a:bodyPr wrap="square" rtlCol="0">
            <a:spAutoFit/>
          </a:bodyPr>
          <a:lstStyle/>
          <a:p>
            <a:r>
              <a:rPr lang="ja-JP" altLang="en-US" sz="1400" dirty="0" smtClean="0"/>
              <a:t>（論点）対象、拡散方法をどうするか。</a:t>
            </a:r>
            <a:endParaRPr lang="en-US" altLang="ja-JP" sz="1400" dirty="0" smtClean="0"/>
          </a:p>
        </p:txBody>
      </p:sp>
      <p:sp>
        <p:nvSpPr>
          <p:cNvPr id="76" name="二等辺三角形 75"/>
          <p:cNvSpPr/>
          <p:nvPr/>
        </p:nvSpPr>
        <p:spPr>
          <a:xfrm flipV="1">
            <a:off x="1403648" y="3578417"/>
            <a:ext cx="1936453" cy="144016"/>
          </a:xfrm>
          <a:prstGeom prst="triangl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二等辺三角形 76"/>
          <p:cNvSpPr/>
          <p:nvPr/>
        </p:nvSpPr>
        <p:spPr>
          <a:xfrm flipV="1">
            <a:off x="5796136" y="3578417"/>
            <a:ext cx="1936453" cy="144016"/>
          </a:xfrm>
          <a:prstGeom prst="triangl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6</a:t>
            </a:r>
            <a:endParaRPr lang="ja-JP" altLang="en-US" sz="1200" dirty="0">
              <a:solidFill>
                <a:prstClr val="black"/>
              </a:solidFill>
            </a:endParaRPr>
          </a:p>
        </p:txBody>
      </p:sp>
    </p:spTree>
    <p:extLst>
      <p:ext uri="{BB962C8B-B14F-4D97-AF65-F5344CB8AC3E}">
        <p14:creationId xmlns:p14="http://schemas.microsoft.com/office/powerpoint/2010/main" val="1131177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7323</TotalTime>
  <Words>536</Words>
  <Application>Microsoft Office PowerPoint</Application>
  <PresentationFormat>画面に合わせる (4:3)</PresentationFormat>
  <Paragraphs>182</Paragraphs>
  <Slides>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ＭＳ Ｐゴシック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川崎　泰稔</cp:lastModifiedBy>
  <cp:revision>515</cp:revision>
  <cp:lastPrinted>2017-12-14T04:00:16Z</cp:lastPrinted>
  <dcterms:created xsi:type="dcterms:W3CDTF">2016-10-21T07:17:05Z</dcterms:created>
  <dcterms:modified xsi:type="dcterms:W3CDTF">2017-12-20T07:45:49Z</dcterms:modified>
</cp:coreProperties>
</file>