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3" r:id="rId2"/>
    <p:sldId id="274" r:id="rId3"/>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99FFCC"/>
    <a:srgbClr val="66FF99"/>
    <a:srgbClr val="CCFFCC"/>
    <a:srgbClr val="FFFFCC"/>
    <a:srgbClr val="CCFFFF"/>
    <a:srgbClr val="99FF99"/>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80" d="100"/>
          <a:sy n="80" d="100"/>
        </p:scale>
        <p:origin x="-10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340306"/>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33" tIns="45716" rIns="91433" bIns="45716" rtlCol="0"/>
          <a:lstStyle>
            <a:lvl1pPr algn="r">
              <a:defRPr sz="1200"/>
            </a:lvl1pPr>
          </a:lstStyle>
          <a:p>
            <a:fld id="{34419864-4BFA-4F2C-B83B-1E8DBAABFD02}" type="datetimeFigureOut">
              <a:rPr kumimoji="1" lang="ja-JP" altLang="en-US" smtClean="0"/>
              <a:t>2017/11/21</a:t>
            </a:fld>
            <a:endParaRPr kumimoji="1" lang="ja-JP" altLang="en-US"/>
          </a:p>
        </p:txBody>
      </p:sp>
      <p:sp>
        <p:nvSpPr>
          <p:cNvPr id="4" name="スライド イメージ プレースホルダー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994399" y="3233447"/>
            <a:ext cx="7950543" cy="3062751"/>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6465808"/>
            <a:ext cx="4306737" cy="34030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08"/>
            <a:ext cx="4306737" cy="340305"/>
          </a:xfrm>
          <a:prstGeom prst="rect">
            <a:avLst/>
          </a:prstGeom>
        </p:spPr>
        <p:txBody>
          <a:bodyPr vert="horz" lIns="91433" tIns="45716" rIns="91433" bIns="45716" rtlCol="0" anchor="b"/>
          <a:lstStyle>
            <a:lvl1pPr algn="r">
              <a:defRPr sz="1200"/>
            </a:lvl1pPr>
          </a:lstStyle>
          <a:p>
            <a:fld id="{D2D6ACFF-9619-4283-B0E4-42406655D5FB}" type="slidenum">
              <a:rPr kumimoji="1" lang="ja-JP" altLang="en-US" smtClean="0"/>
              <a:t>‹#›</a:t>
            </a:fld>
            <a:endParaRPr kumimoji="1" lang="ja-JP" altLang="en-US"/>
          </a:p>
        </p:txBody>
      </p:sp>
    </p:spTree>
    <p:extLst>
      <p:ext uri="{BB962C8B-B14F-4D97-AF65-F5344CB8AC3E}">
        <p14:creationId xmlns:p14="http://schemas.microsoft.com/office/powerpoint/2010/main" val="42933684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F33AEE50-08C8-4FC5-926A-641120CE1F82}" type="datetime1">
              <a:rPr kumimoji="1" lang="ja-JP" altLang="en-US" smtClean="0"/>
              <a:t>2017/11/21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88" y="0"/>
            <a:ext cx="9142412" cy="836712"/>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412776"/>
            <a:ext cx="8229600" cy="4713389"/>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EA54B-0D58-4C50-839A-659CD4D16AA2}" type="datetime1">
              <a:rPr kumimoji="1" lang="ja-JP" altLang="en-US" smtClean="0"/>
              <a:t>2017/11/21</a:t>
            </a:fld>
            <a:endParaRPr kumimoji="1" lang="ja-JP" altLang="en-US"/>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956376" y="0"/>
            <a:ext cx="1189336" cy="841797"/>
          </a:xfrm>
          <a:prstGeom prst="rect">
            <a:avLst/>
          </a:prstGeom>
        </p:spPr>
        <p:txBody>
          <a:bodyPr vert="horz" lIns="91440" tIns="45720" rIns="91440" bIns="45720" rtlCol="0" anchor="ctr"/>
          <a:lstStyle>
            <a:lvl1pPr algn="r">
              <a:defRPr sz="1800">
                <a:solidFill>
                  <a:schemeClr val="tx1"/>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 16"/>
          <p:cNvSpPr/>
          <p:nvPr/>
        </p:nvSpPr>
        <p:spPr>
          <a:xfrm>
            <a:off x="233772" y="2204864"/>
            <a:ext cx="8712968" cy="1872208"/>
          </a:xfrm>
          <a:prstGeom prst="roundRect">
            <a:avLst>
              <a:gd name="adj" fmla="val 0"/>
            </a:avLst>
          </a:prstGeom>
          <a:solidFill>
            <a:schemeClr val="accent1">
              <a:lumMod val="20000"/>
              <a:lumOff val="80000"/>
            </a:schemeClr>
          </a:solidFill>
          <a:ln w="25400" cap="flat" cmpd="sng" algn="ctr">
            <a:solidFill>
              <a:schemeClr val="tx1"/>
            </a:solidFill>
            <a:prstDash val="solid"/>
          </a:ln>
          <a:effectLst/>
        </p:spPr>
        <p:txBody>
          <a:bodyPr rtlCol="0" anchor="ctr" anchorCtr="0"/>
          <a:lstStyle/>
          <a:p>
            <a:pPr lvl="0">
              <a:lnSpc>
                <a:spcPts val="1920"/>
              </a:lnSpc>
            </a:pP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目的：フィランソロピー会議の設立など、</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都・大阪における社会的課題解決に向けた新たな連携等の取組みを広く国内外に発信し、</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フィランソロピーの国際拠点都市の実現につなげる</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時期：</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未定</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場所：未定</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内容：未定　検討例</a:t>
            </a:r>
            <a:r>
              <a:rPr lang="ja-JP" altLang="en-US" sz="1200" b="1" dirty="0" smtClean="0">
                <a:latin typeface="+mn-ea"/>
                <a:cs typeface="Meiryo UI" panose="020B0604030504040204" pitchFamily="50" charset="-128"/>
              </a:rPr>
              <a:t>●</a:t>
            </a:r>
            <a:r>
              <a:rPr lang="ja-JP" altLang="en-US" sz="1200" b="1" dirty="0">
                <a:latin typeface="+mn-ea"/>
                <a:cs typeface="Meiryo UI" panose="020B0604030504040204" pitchFamily="50" charset="-128"/>
              </a:rPr>
              <a:t>「民都</a:t>
            </a:r>
            <a:r>
              <a:rPr lang="ja-JP" altLang="en-US" sz="1200" b="1" dirty="0">
                <a:solidFill>
                  <a:prstClr val="black"/>
                </a:solidFill>
                <a:latin typeface="+mn-ea"/>
                <a:cs typeface="Meiryo UI" panose="020B0604030504040204" pitchFamily="50" charset="-128"/>
              </a:rPr>
              <a:t>・大阪」フィランソロピー会議・分科会の設置について</a:t>
            </a:r>
            <a:endParaRPr lang="en-US" altLang="ja-JP" sz="1200" b="1" dirty="0">
              <a:solidFill>
                <a:prstClr val="black"/>
              </a:solidFill>
              <a:latin typeface="+mn-ea"/>
              <a:cs typeface="Meiryo UI" panose="020B0604030504040204" pitchFamily="50" charset="-128"/>
            </a:endParaRPr>
          </a:p>
          <a:p>
            <a:pPr lvl="0"/>
            <a:r>
              <a:rPr lang="ja-JP" altLang="en-US" sz="1200" b="1" dirty="0" smtClean="0">
                <a:solidFill>
                  <a:prstClr val="black"/>
                </a:solidFill>
                <a:latin typeface="+mn-ea"/>
                <a:cs typeface="Meiryo UI" panose="020B0604030504040204" pitchFamily="50" charset="-128"/>
              </a:rPr>
              <a:t>　　　　　　　　　　　　　　●</a:t>
            </a:r>
            <a:r>
              <a:rPr lang="ja-JP" altLang="en-US" sz="1200" b="1" dirty="0">
                <a:solidFill>
                  <a:prstClr val="black"/>
                </a:solidFill>
                <a:latin typeface="+mn-ea"/>
                <a:cs typeface="Meiryo UI" panose="020B0604030504040204" pitchFamily="50" charset="-128"/>
              </a:rPr>
              <a:t>「民都・大阪」フィランソロピー都市宣言の採択、賛同者紹介</a:t>
            </a:r>
            <a:endParaRPr lang="en-US" altLang="ja-JP" sz="1200" b="1" dirty="0">
              <a:solidFill>
                <a:prstClr val="black"/>
              </a:solidFill>
              <a:latin typeface="+mn-ea"/>
              <a:cs typeface="Meiryo UI" panose="020B0604030504040204" pitchFamily="50" charset="-128"/>
            </a:endParaRPr>
          </a:p>
          <a:p>
            <a:pPr lvl="0"/>
            <a:r>
              <a:rPr lang="ja-JP" altLang="en-US" sz="1200" b="1" dirty="0" smtClean="0">
                <a:solidFill>
                  <a:prstClr val="black"/>
                </a:solidFill>
                <a:latin typeface="+mn-ea"/>
                <a:cs typeface="Meiryo UI" panose="020B0604030504040204" pitchFamily="50" charset="-128"/>
              </a:rPr>
              <a:t>　　　　　　　　　　　　　　●</a:t>
            </a:r>
            <a:r>
              <a:rPr lang="ja-JP" altLang="en-US" sz="1200" b="1" dirty="0">
                <a:solidFill>
                  <a:prstClr val="black"/>
                </a:solidFill>
                <a:latin typeface="+mn-ea"/>
                <a:cs typeface="Meiryo UI" panose="020B0604030504040204" pitchFamily="50" charset="-128"/>
              </a:rPr>
              <a:t>基調</a:t>
            </a:r>
            <a:r>
              <a:rPr lang="ja-JP" altLang="en-US" sz="1200" b="1" dirty="0" smtClean="0">
                <a:solidFill>
                  <a:prstClr val="black"/>
                </a:solidFill>
                <a:latin typeface="+mn-ea"/>
                <a:cs typeface="Meiryo UI" panose="020B0604030504040204" pitchFamily="50" charset="-128"/>
              </a:rPr>
              <a:t>講演やパネルディスカッション</a:t>
            </a:r>
            <a:r>
              <a:rPr lang="ja-JP" altLang="en-US" sz="1200" b="1" dirty="0">
                <a:solidFill>
                  <a:prstClr val="black"/>
                </a:solidFill>
                <a:latin typeface="+mn-ea"/>
                <a:cs typeface="Meiryo UI" panose="020B0604030504040204" pitchFamily="50" charset="-128"/>
              </a:rPr>
              <a:t>　</a:t>
            </a:r>
            <a:r>
              <a:rPr lang="ja-JP" altLang="en-US" sz="1200" b="1" dirty="0" smtClean="0">
                <a:solidFill>
                  <a:prstClr val="black"/>
                </a:solidFill>
                <a:latin typeface="+mn-ea"/>
                <a:cs typeface="Meiryo UI" panose="020B0604030504040204" pitchFamily="50" charset="-128"/>
              </a:rPr>
              <a:t>　　　　　など</a:t>
            </a:r>
            <a:endParaRPr lang="en-US" altLang="ja-JP"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0000"/>
              </a:lnSpc>
            </a:pPr>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主催</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：「民都・大阪」フィランソロピー会議</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：大阪府・大阪市副首都</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推進局</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4912"/>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「（仮称）フィランソロピー大会</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OSAKA2018</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」について（イメージ）</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233772" y="476672"/>
            <a:ext cx="8712968" cy="1656184"/>
          </a:xfrm>
          <a:prstGeom prst="roundRect">
            <a:avLst>
              <a:gd name="adj" fmla="val 0"/>
            </a:avLst>
          </a:prstGeom>
          <a:solidFill>
            <a:schemeClr val="tx2">
              <a:lumMod val="40000"/>
              <a:lumOff val="60000"/>
            </a:schemeClr>
          </a:solidFill>
          <a:ln w="25400" cap="flat" cmpd="sng" algn="ctr">
            <a:solidFill>
              <a:schemeClr val="tx1"/>
            </a:solidFill>
            <a:prstDash val="solid"/>
          </a:ln>
          <a:effectLst/>
        </p:spPr>
        <p:txBody>
          <a:bodyPr rtlCol="0" anchor="ctr" anchorCtr="0"/>
          <a:lstStyle/>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○日本国内では、ＮＰＯ</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や社会的企業など新たな公共の担い手の増加、</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ＣＳＲへ</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の関心が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進む一方</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、世界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では、寄附や投資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通じた公益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活動（フィランソロピー）</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が新た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な時代の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潮流に</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○都市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発展の歴史において民の力が大きな役割を果たして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きた大阪において、官</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の発想を超える民間の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ダイナミズムを社会の中心</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に据え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」主役</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の社会づくりを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発信するために、多様な担い手が法人格の縦割りや営利・非営利の区分を超えて集う「核となる場」として</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「民都・大阪」フィランソロピー会議を設立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都・大阪」の存在感を国内外に示すことで、大阪に第２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の動脈（フィランソロピー・キャピタル）を取り込み</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、非営利セクターの活性化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を通じて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、「フィランソロピーにおける国際的な拠点都市」を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めざす</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33772" y="476672"/>
            <a:ext cx="1745940" cy="216024"/>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背　　景　</a:t>
            </a:r>
            <a:endPar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26602" y="2199995"/>
            <a:ext cx="3928876" cy="288032"/>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（仮称）フィランソロピー大会</a:t>
            </a:r>
            <a:r>
              <a:rPr lang="en-US" altLang="ja-JP"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OSAKA2018</a:t>
            </a:r>
            <a:r>
              <a:rPr lang="ja-JP" altLang="en-US" sz="1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211076" y="4221088"/>
            <a:ext cx="8735664" cy="2592288"/>
          </a:xfrm>
          <a:prstGeom prst="roundRect">
            <a:avLst>
              <a:gd name="adj" fmla="val 0"/>
            </a:avLst>
          </a:prstGeom>
          <a:solidFill>
            <a:schemeClr val="accent2">
              <a:lumMod val="60000"/>
              <a:lumOff val="40000"/>
            </a:schemeClr>
          </a:solidFill>
          <a:ln w="25400" cap="flat" cmpd="sng" algn="ctr">
            <a:noFill/>
            <a:prstDash val="solid"/>
          </a:ln>
          <a:effectLst/>
        </p:spPr>
        <p:txBody>
          <a:bodyPr rtlCol="0" anchor="ctr" anchorCtr="0"/>
          <a:lstStyle/>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kumimoji="0" lang="en-US" altLang="ja-JP" sz="13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211076" y="4221088"/>
            <a:ext cx="2033972" cy="255940"/>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ターゲット・ねらい等　</a:t>
            </a:r>
            <a:endPar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264830" y="4533262"/>
            <a:ext cx="8573390" cy="2136098"/>
          </a:xfrm>
          <a:prstGeom prst="rect">
            <a:avLst/>
          </a:prstGeom>
        </p:spPr>
        <p:txBody>
          <a:bodyPr wrap="square">
            <a:spAutoFit/>
          </a:bodyPr>
          <a:lstStyle/>
          <a:p>
            <a:pPr lvl="0">
              <a:lnSpc>
                <a:spcPct val="114000"/>
              </a:lnSpc>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①寄附者・</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投資家</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都市宣言への</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賛同等、民間</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非営利</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活動に</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対する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資金・経営面の支援拡充</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a:t>
            </a:r>
            <a:r>
              <a:rPr kumimoji="0" lang="ja-JP" altLang="en-US" sz="12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中間支援組織</a:t>
            </a:r>
            <a:r>
              <a:rPr kumimoji="0" lang="ja-JP" altLang="en-US"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2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それぞれの分野へのフィードバック等により、法人格を超えた新た</a:t>
            </a:r>
            <a:r>
              <a:rPr kumimoji="0" lang="ja-JP" altLang="en-US" sz="105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な連携・</a:t>
            </a: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協働への支援等</a:t>
            </a:r>
            <a:r>
              <a:rPr kumimoji="0" lang="ja-JP" altLang="en-US" sz="105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1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3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③プレイヤー</a:t>
            </a:r>
            <a:r>
              <a:rPr kumimoji="0" lang="ja-JP" altLang="en-US"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2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新たな連携等によるソーシャルイノベーション</a:t>
            </a:r>
            <a:r>
              <a:rPr kumimoji="0" lang="ja-JP" altLang="en-US" sz="105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創出や活動・成果の見える化の促進等</a:t>
            </a:r>
            <a:r>
              <a:rPr kumimoji="0" lang="en-US" altLang="ja-JP"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nSpc>
                <a:spcPct val="114000"/>
              </a:lnSpc>
            </a:pP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④行政</a:t>
            </a:r>
            <a:r>
              <a:rPr kumimoji="0" lang="ja-JP" altLang="en-US" sz="12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endParaRPr kumimoji="0" lang="en-US" altLang="ja-JP"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2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必要な</a:t>
            </a:r>
            <a:r>
              <a:rPr kumimoji="0" lang="ja-JP" altLang="en-US" sz="105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規制緩和</a:t>
            </a: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や柔軟な制度</a:t>
            </a:r>
            <a:r>
              <a:rPr kumimoji="0" lang="ja-JP" altLang="en-US" sz="105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運用</a:t>
            </a: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など、行政における民間公益活動促進の取組み</a:t>
            </a:r>
            <a:r>
              <a:rPr kumimoji="0" lang="en-US" altLang="ja-JP"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nSpc>
                <a:spcPct val="114000"/>
              </a:lnSpc>
            </a:pPr>
            <a:r>
              <a:rPr kumimoji="0" lang="ja-JP" altLang="en-US" sz="12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⑤</a:t>
            </a:r>
            <a:r>
              <a:rPr kumimoji="0" lang="ja-JP" altLang="en-US"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起業志望者・市民</a:t>
            </a:r>
            <a:endParaRPr kumimoji="0" lang="en-US" altLang="ja-JP" sz="12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4000"/>
              </a:lnSpc>
            </a:pP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民間非営利分野での自己実現や、活動への参画促進等</a:t>
            </a:r>
            <a:r>
              <a:rPr kumimoji="0" lang="en-US" altLang="ja-JP" sz="105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0" lang="en-US" altLang="ja-JP" sz="105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4912027" y="4509128"/>
            <a:ext cx="3908445" cy="2268623"/>
            <a:chOff x="4912027" y="4509128"/>
            <a:chExt cx="3908445" cy="2268623"/>
          </a:xfrm>
        </p:grpSpPr>
        <p:grpSp>
          <p:nvGrpSpPr>
            <p:cNvPr id="2" name="グループ化 1"/>
            <p:cNvGrpSpPr/>
            <p:nvPr/>
          </p:nvGrpSpPr>
          <p:grpSpPr>
            <a:xfrm>
              <a:off x="5817700" y="4509128"/>
              <a:ext cx="3002772" cy="2268623"/>
              <a:chOff x="5724128" y="4509128"/>
              <a:chExt cx="3002772" cy="2268623"/>
            </a:xfrm>
          </p:grpSpPr>
          <p:grpSp>
            <p:nvGrpSpPr>
              <p:cNvPr id="9" name="グループ化 8"/>
              <p:cNvGrpSpPr/>
              <p:nvPr/>
            </p:nvGrpSpPr>
            <p:grpSpPr>
              <a:xfrm>
                <a:off x="5724128" y="4509128"/>
                <a:ext cx="3002772" cy="2268623"/>
                <a:chOff x="821610" y="4414400"/>
                <a:chExt cx="4090206" cy="2863940"/>
              </a:xfrm>
            </p:grpSpPr>
            <p:grpSp>
              <p:nvGrpSpPr>
                <p:cNvPr id="10" name="グループ化 9"/>
                <p:cNvGrpSpPr/>
                <p:nvPr/>
              </p:nvGrpSpPr>
              <p:grpSpPr>
                <a:xfrm>
                  <a:off x="1331641" y="4414400"/>
                  <a:ext cx="3580175" cy="2863940"/>
                  <a:chOff x="1331641" y="4208761"/>
                  <a:chExt cx="3580175" cy="3045201"/>
                </a:xfrm>
              </p:grpSpPr>
              <p:grpSp>
                <p:nvGrpSpPr>
                  <p:cNvPr id="15" name="グループ化 14"/>
                  <p:cNvGrpSpPr/>
                  <p:nvPr/>
                </p:nvGrpSpPr>
                <p:grpSpPr>
                  <a:xfrm>
                    <a:off x="1331641" y="4208761"/>
                    <a:ext cx="3076096" cy="3045201"/>
                    <a:chOff x="333772" y="3501008"/>
                    <a:chExt cx="3246123" cy="3841087"/>
                  </a:xfrm>
                </p:grpSpPr>
                <p:sp>
                  <p:nvSpPr>
                    <p:cNvPr id="19" name="正方形/長方形 18"/>
                    <p:cNvSpPr/>
                    <p:nvPr/>
                  </p:nvSpPr>
                  <p:spPr>
                    <a:xfrm>
                      <a:off x="333772" y="3501008"/>
                      <a:ext cx="2919164" cy="504056"/>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寄附者・投資家</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333772" y="5157192"/>
                      <a:ext cx="2919164" cy="904107"/>
                    </a:xfrm>
                    <a:prstGeom prst="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③プレイヤー</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非営利セクター・社会的企業</a:t>
                      </a:r>
                      <a:r>
                        <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331639" y="4365104"/>
                      <a:ext cx="1921297" cy="437857"/>
                    </a:xfrm>
                    <a:prstGeom prst="rect">
                      <a:avLst/>
                    </a:prstGeom>
                    <a:solidFill>
                      <a:srgbClr val="FFFFFF"/>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②中間支援組織</a:t>
                      </a:r>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下矢印 21"/>
                    <p:cNvSpPr/>
                    <p:nvPr/>
                  </p:nvSpPr>
                  <p:spPr>
                    <a:xfrm>
                      <a:off x="715369" y="4110934"/>
                      <a:ext cx="288032" cy="106234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a:off x="2175888" y="4885244"/>
                      <a:ext cx="270774" cy="28803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下矢印 23"/>
                    <p:cNvSpPr/>
                    <p:nvPr/>
                  </p:nvSpPr>
                  <p:spPr>
                    <a:xfrm>
                      <a:off x="2175888" y="4112632"/>
                      <a:ext cx="270774" cy="28803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rot="5400000">
                      <a:off x="1986920" y="5443681"/>
                      <a:ext cx="3024341" cy="161608"/>
                    </a:xfrm>
                    <a:prstGeom prst="downArrow">
                      <a:avLst>
                        <a:gd name="adj1" fmla="val 51562"/>
                        <a:gd name="adj2" fmla="val 99308"/>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35105" y="6678557"/>
                      <a:ext cx="2919164" cy="663538"/>
                    </a:xfrm>
                    <a:prstGeom prst="rect">
                      <a:avLst/>
                    </a:prstGeom>
                    <a:solidFill>
                      <a:schemeClr val="bg1"/>
                    </a:solidFill>
                    <a:ln>
                      <a:solidFill>
                        <a:schemeClr val="tx2">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④起業志望者・市民</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8" name="正方形/長方形 17"/>
                  <p:cNvSpPr/>
                  <p:nvPr/>
                </p:nvSpPr>
                <p:spPr>
                  <a:xfrm>
                    <a:off x="4479767" y="4614129"/>
                    <a:ext cx="432049" cy="239768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smtClean="0">
                        <a:solidFill>
                          <a:schemeClr val="tx1"/>
                        </a:solidFill>
                      </a:rPr>
                      <a:t>⑤　行　政</a:t>
                    </a:r>
                    <a:endParaRPr kumimoji="1" lang="ja-JP" altLang="en-US" sz="1100" b="1" dirty="0">
                      <a:solidFill>
                        <a:schemeClr val="tx1"/>
                      </a:solidFill>
                    </a:endParaRPr>
                  </a:p>
                </p:txBody>
              </p:sp>
            </p:grpSp>
            <p:sp>
              <p:nvSpPr>
                <p:cNvPr id="11" name="正方形/長方形 10"/>
                <p:cNvSpPr/>
                <p:nvPr/>
              </p:nvSpPr>
              <p:spPr>
                <a:xfrm>
                  <a:off x="821610" y="5015769"/>
                  <a:ext cx="2016224" cy="285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rPr>
                    <a:t>資金の流れ</a:t>
                  </a:r>
                  <a:endParaRPr kumimoji="1" lang="ja-JP" altLang="en-US" sz="1050" b="1" dirty="0">
                    <a:solidFill>
                      <a:schemeClr val="tx1"/>
                    </a:solidFill>
                  </a:endParaRPr>
                </a:p>
              </p:txBody>
            </p:sp>
          </p:grpSp>
          <p:sp>
            <p:nvSpPr>
              <p:cNvPr id="30" name="下矢印 29"/>
              <p:cNvSpPr/>
              <p:nvPr/>
            </p:nvSpPr>
            <p:spPr>
              <a:xfrm flipV="1">
                <a:off x="6816128" y="6023500"/>
                <a:ext cx="597537" cy="172843"/>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6384651" y="6172594"/>
                <a:ext cx="1480185" cy="2261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rPr>
                  <a:t>起業・活動への参画</a:t>
                </a:r>
                <a:endParaRPr kumimoji="1" lang="ja-JP" altLang="en-US" sz="1050" b="1" dirty="0">
                  <a:solidFill>
                    <a:schemeClr val="tx1"/>
                  </a:solidFill>
                </a:endParaRPr>
              </a:p>
            </p:txBody>
          </p:sp>
        </p:grpSp>
        <p:sp>
          <p:nvSpPr>
            <p:cNvPr id="3" name="左カーブ矢印 2"/>
            <p:cNvSpPr/>
            <p:nvPr/>
          </p:nvSpPr>
          <p:spPr>
            <a:xfrm rot="10800000">
              <a:off x="5652121" y="4657980"/>
              <a:ext cx="432048" cy="1046255"/>
            </a:xfrm>
            <a:prstGeom prst="curvedLef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右カーブ矢印 3"/>
            <p:cNvSpPr/>
            <p:nvPr/>
          </p:nvSpPr>
          <p:spPr>
            <a:xfrm>
              <a:off x="5652120" y="5791010"/>
              <a:ext cx="432049" cy="806342"/>
            </a:xfrm>
            <a:prstGeom prst="curved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正方形/長方形 31"/>
            <p:cNvSpPr/>
            <p:nvPr/>
          </p:nvSpPr>
          <p:spPr>
            <a:xfrm>
              <a:off x="4912027" y="5517232"/>
              <a:ext cx="1480185"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tx1"/>
                  </a:solidFill>
                </a:rPr>
                <a:t>民間非営利活動の</a:t>
              </a:r>
              <a:endParaRPr kumimoji="1" lang="en-US" altLang="ja-JP" sz="1050" b="1" dirty="0" smtClean="0">
                <a:solidFill>
                  <a:schemeClr val="tx1"/>
                </a:solidFill>
              </a:endParaRPr>
            </a:p>
            <a:p>
              <a:pPr algn="ctr"/>
              <a:r>
                <a:rPr kumimoji="1" lang="ja-JP" altLang="en-US" sz="1050" b="1" dirty="0" smtClean="0">
                  <a:solidFill>
                    <a:schemeClr val="tx1"/>
                  </a:solidFill>
                </a:rPr>
                <a:t>活性化による循環</a:t>
              </a:r>
              <a:endParaRPr kumimoji="1" lang="ja-JP" altLang="en-US" sz="1050" b="1" dirty="0">
                <a:solidFill>
                  <a:schemeClr val="tx1"/>
                </a:solidFill>
              </a:endParaRPr>
            </a:p>
          </p:txBody>
        </p:sp>
      </p:grpSp>
      <p:sp>
        <p:nvSpPr>
          <p:cNvPr id="33" name="正方形/長方形 32"/>
          <p:cNvSpPr/>
          <p:nvPr/>
        </p:nvSpPr>
        <p:spPr>
          <a:xfrm>
            <a:off x="7956376" y="10495"/>
            <a:ext cx="1139412" cy="342901"/>
          </a:xfrm>
          <a:prstGeom prst="rect">
            <a:avLst/>
          </a:prstGeom>
          <a:solidFill>
            <a:sysClr val="window" lastClr="FFFFFF"/>
          </a:solidFill>
          <a:ln w="127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base" latinLnBrk="0" hangingPunct="1">
              <a:lnSpc>
                <a:spcPts val="1400"/>
              </a:lnSpc>
              <a:spcBef>
                <a:spcPct val="0"/>
              </a:spcBef>
              <a:spcAft>
                <a:spcPts val="0"/>
              </a:spcAft>
              <a:buClrTx/>
              <a:buSzTx/>
              <a:buFontTx/>
              <a:buNone/>
              <a:tabLst/>
              <a:defRPr/>
            </a:pPr>
            <a:r>
              <a:rPr kumimoji="0" lang="ja-JP" altLang="en-US" sz="1400" b="0" i="0" u="none" strike="noStrike" kern="100" cap="none" spc="0" normalizeH="0" baseline="0" noProof="0" dirty="0" smtClean="0">
                <a:ln>
                  <a:noFill/>
                </a:ln>
                <a:solidFill>
                  <a:srgbClr val="000000"/>
                </a:solidFill>
                <a:effectLst/>
                <a:uLnTx/>
                <a:uFillTx/>
                <a:latin typeface="Meiryo UI" panose="020B0604030504040204" pitchFamily="50" charset="-128"/>
                <a:ea typeface="ＭＳ Ｐゴシック"/>
                <a:cs typeface="Meiryo UI" panose="020B0604030504040204" pitchFamily="50" charset="-128"/>
              </a:rPr>
              <a:t>資料５</a:t>
            </a:r>
            <a:endParaRPr kumimoji="0" lang="ja-JP" altLang="en-US" sz="1400" b="0" i="0" u="none" strike="noStrike" kern="100" cap="none" spc="0" normalizeH="0" baseline="0" noProof="0" dirty="0">
              <a:ln>
                <a:noFill/>
              </a:ln>
              <a:solidFill>
                <a:prstClr val="black"/>
              </a:solidFill>
              <a:effectLst/>
              <a:uLnTx/>
              <a:uFillTx/>
              <a:latin typeface="Meiryo UI" panose="020B0604030504040204" pitchFamily="50" charset="-128"/>
              <a:ea typeface="ＭＳ Ｐゴシック"/>
              <a:cs typeface="Meiryo UI" panose="020B0604030504040204" pitchFamily="50" charset="-128"/>
            </a:endParaRPr>
          </a:p>
        </p:txBody>
      </p:sp>
    </p:spTree>
    <p:extLst>
      <p:ext uri="{BB962C8B-B14F-4D97-AF65-F5344CB8AC3E}">
        <p14:creationId xmlns:p14="http://schemas.microsoft.com/office/powerpoint/2010/main" val="1131177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233772" y="332656"/>
            <a:ext cx="8712968" cy="6264696"/>
          </a:xfrm>
          <a:prstGeom prst="roundRect">
            <a:avLst>
              <a:gd name="adj" fmla="val 0"/>
            </a:avLst>
          </a:prstGeom>
          <a:solidFill>
            <a:schemeClr val="tx2">
              <a:lumMod val="40000"/>
              <a:lumOff val="60000"/>
            </a:schemeClr>
          </a:solidFill>
          <a:ln w="25400" cap="flat" cmpd="sng" algn="ctr">
            <a:solidFill>
              <a:schemeClr val="tx1"/>
            </a:solidFill>
            <a:prstDash val="solid"/>
          </a:ln>
          <a:effectLst/>
        </p:spPr>
        <p:txBody>
          <a:bodyPr rtlCol="0" anchor="ctr" anchorCtr="0"/>
          <a:lstStyle/>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33772" y="332656"/>
            <a:ext cx="1745940" cy="288032"/>
          </a:xfrm>
          <a:prstGeom prst="rect">
            <a:avLst/>
          </a:prstGeom>
          <a:solidFill>
            <a:schemeClr val="tx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論　　点　</a:t>
            </a:r>
            <a:endParaRPr lang="ja-JP" altLang="en-US" sz="12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539551" y="764704"/>
            <a:ext cx="8337399" cy="4918269"/>
          </a:xfrm>
          <a:prstGeom prst="rect">
            <a:avLst/>
          </a:prstGeom>
        </p:spPr>
        <p:txBody>
          <a:bodyPr wrap="square">
            <a:spAutoFit/>
          </a:bodyPr>
          <a:lstStyle/>
          <a:p>
            <a:pPr lvl="0">
              <a:lnSpc>
                <a:spcPct val="110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①開催時期</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・いずれの時期、平日・休日、開催の時間帯　　など</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会場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・収容人数、具体的な施設　など</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b="1" kern="0" dirty="0" smtClean="0">
                <a:latin typeface="Meiryo UI" panose="020B0604030504040204" pitchFamily="50" charset="-128"/>
                <a:ea typeface="Meiryo UI" panose="020B0604030504040204" pitchFamily="50" charset="-128"/>
                <a:cs typeface="Meiryo UI" panose="020B0604030504040204" pitchFamily="50" charset="-128"/>
              </a:rPr>
              <a:t>会場費は大阪府・大阪市副首都推進局で予算確保）</a:t>
            </a:r>
            <a:endParaRPr kumimoji="0" lang="en-US" altLang="ja-JP" sz="1400" b="1" kern="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endParaRPr kumimoji="0" lang="en-US" altLang="ja-JP"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a:t>
            </a:r>
            <a:r>
              <a:rPr kumimoji="0" lang="ja-JP" altLang="en-US"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運営</a:t>
            </a:r>
            <a:endParaRPr kumimoji="0" lang="en-US" altLang="ja-JP"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・大会開催に協力いただける運営スタッフ・ボランティアを募ってはどうか</a:t>
            </a:r>
            <a:endParaRPr kumimoji="0" lang="en-US" altLang="ja-JP"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en-US" altLang="ja-JP"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2019</a:t>
            </a:r>
            <a:r>
              <a:rPr kumimoji="0" lang="ja-JP" altLang="en-US"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以降の大会では、フィランソロピー都市宣言への賛同者に大会開催への協力等を求めることも検討</a:t>
            </a:r>
            <a:r>
              <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endParaRPr kumimoji="0" lang="en-US" altLang="ja-JP"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r>
              <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a:t>
            </a:r>
            <a:r>
              <a:rPr kumimoji="0" lang="ja-JP" altLang="en-US"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内容（案）</a:t>
            </a:r>
            <a:r>
              <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400" b="1"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メンバー紹介、挨拶（知事・</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市長等）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「民都・大阪」フィランソロピー会議の設立趣旨・概要について</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事務局より説明</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基調</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講演やパネルディスカッション</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大阪におけるフィランソロピー、非営利セクターの現状に</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ついての報告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分科会における</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検討状況の報告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フィランソロピーの促進・非営利セクターの活性化に</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向けたディスカッション</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・フィランソロピー都市宣言の採択</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lvl="0">
              <a:lnSpc>
                <a:spcPct val="110000"/>
              </a:lnSpc>
            </a:pPr>
            <a:endParaRPr kumimoji="0" lang="en-US" altLang="ja-JP"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775642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ＴＫ">
      <a:dk1>
        <a:sysClr val="windowText" lastClr="000000"/>
      </a:dk1>
      <a:lt1>
        <a:srgbClr val="FFFFFF"/>
      </a:lt1>
      <a:dk2>
        <a:srgbClr val="39748F"/>
      </a:dk2>
      <a:lt2>
        <a:srgbClr val="EEECE1"/>
      </a:lt2>
      <a:accent1>
        <a:srgbClr val="4F81BD"/>
      </a:accent1>
      <a:accent2>
        <a:srgbClr val="FF9933"/>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6155</TotalTime>
  <Words>58</Words>
  <Application>Microsoft Office PowerPoint</Application>
  <PresentationFormat>画面に合わせる (4:3)</PresentationFormat>
  <Paragraphs>75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川本　貴政</dc:creator>
  <cp:lastModifiedBy>Batchadmin</cp:lastModifiedBy>
  <cp:revision>393</cp:revision>
  <cp:lastPrinted>2017-10-18T07:56:00Z</cp:lastPrinted>
  <dcterms:created xsi:type="dcterms:W3CDTF">2016-10-21T07:17:05Z</dcterms:created>
  <dcterms:modified xsi:type="dcterms:W3CDTF">2017-11-21T08:03:30Z</dcterms:modified>
</cp:coreProperties>
</file>