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FFCC"/>
    <a:srgbClr val="66FF99"/>
    <a:srgbClr val="CCFFCC"/>
    <a:srgbClr val="FFFFCC"/>
    <a:srgbClr val="CCFFFF"/>
    <a:srgbClr val="99FF99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フィランソロピー都市宣言の枠組み等について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504" y="534739"/>
            <a:ext cx="8964488" cy="21544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</a:rPr>
              <a:t>「</a:t>
            </a:r>
            <a:r>
              <a:rPr lang="ja-JP" altLang="en-US" sz="1600" b="1" dirty="0" smtClean="0">
                <a:latin typeface="+mn-ea"/>
              </a:rPr>
              <a:t>フィランソロピー都市宣言」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クレジット：「民都・大阪」フィランソロピー会議</a:t>
            </a:r>
            <a:endParaRPr lang="en-US" altLang="ja-JP" sz="1600" b="1" dirty="0">
              <a:latin typeface="+mn-ea"/>
            </a:endParaRPr>
          </a:p>
          <a:p>
            <a:r>
              <a:rPr lang="ja-JP" altLang="en-US" sz="1600" dirty="0" smtClean="0"/>
              <a:t>・「民都」として民の力を最大限に活かす都市を実現</a:t>
            </a:r>
            <a:endParaRPr lang="en-US" altLang="ja-JP" sz="1600" dirty="0" smtClean="0"/>
          </a:p>
          <a:p>
            <a:r>
              <a:rPr lang="ja-JP" altLang="en-US" sz="1600" dirty="0" smtClean="0"/>
              <a:t>・大阪の取組みを国内外に発信。世界から第</a:t>
            </a:r>
            <a:r>
              <a:rPr lang="en-US" altLang="ja-JP" sz="1600" dirty="0" smtClean="0"/>
              <a:t>2</a:t>
            </a:r>
            <a:r>
              <a:rPr lang="ja-JP" altLang="en-US" sz="1600" dirty="0" smtClean="0"/>
              <a:t>の動脈（資金・人）を大阪に集める</a:t>
            </a:r>
            <a:endParaRPr lang="en-US" altLang="ja-JP" sz="1600" dirty="0" smtClean="0"/>
          </a:p>
          <a:p>
            <a:r>
              <a:rPr lang="ja-JP" altLang="en-US" sz="1600" dirty="0" smtClean="0"/>
              <a:t>・非営利の活性化だけでなく、新た</a:t>
            </a:r>
            <a:r>
              <a:rPr lang="ja-JP" altLang="en-US" sz="1600" dirty="0"/>
              <a:t>な産業や市場、雇用を生み出し、大阪そして</a:t>
            </a:r>
            <a:r>
              <a:rPr lang="ja-JP" altLang="en-US" sz="1600" dirty="0" smtClean="0"/>
              <a:t>日本・世界の</a:t>
            </a:r>
            <a:r>
              <a:rPr lang="ja-JP" altLang="en-US" sz="1600" dirty="0"/>
              <a:t>成長につなげる</a:t>
            </a:r>
            <a:endParaRPr lang="en-US" altLang="ja-JP" sz="1600" dirty="0"/>
          </a:p>
          <a:p>
            <a:pPr algn="ctr"/>
            <a:endParaRPr lang="en-US" altLang="ja-JP" b="1" u="sng" dirty="0" smtClean="0"/>
          </a:p>
          <a:p>
            <a:pPr algn="ctr"/>
            <a:r>
              <a:rPr lang="ja-JP" altLang="en-US" b="1" u="sng" dirty="0" smtClean="0"/>
              <a:t>民都・大阪は、社会的</a:t>
            </a:r>
            <a:r>
              <a:rPr lang="ja-JP" altLang="en-US" b="1" u="sng" dirty="0"/>
              <a:t>課題解決を先導し、新たな未来を生み出す都市として</a:t>
            </a:r>
            <a:r>
              <a:rPr lang="ja-JP" altLang="en-US" b="1" u="sng" dirty="0" smtClean="0"/>
              <a:t>、</a:t>
            </a:r>
            <a:endParaRPr lang="en-US" altLang="ja-JP" b="1" u="sng" dirty="0" smtClean="0"/>
          </a:p>
          <a:p>
            <a:pPr algn="ctr"/>
            <a:r>
              <a:rPr lang="ja-JP" altLang="en-US" b="1" u="sng" dirty="0" smtClean="0"/>
              <a:t>ここ</a:t>
            </a:r>
            <a:r>
              <a:rPr lang="ja-JP" altLang="en-US" b="1" u="sng" dirty="0"/>
              <a:t>に「フィランソロピー都市」を宣言する</a:t>
            </a:r>
            <a:r>
              <a:rPr lang="ja-JP" altLang="en-US" b="1" u="sng" dirty="0" smtClean="0"/>
              <a:t>。</a:t>
            </a:r>
            <a:endParaRPr lang="en-US" altLang="ja-JP" sz="1600" b="1" u="sng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9512" y="2941958"/>
            <a:ext cx="8784976" cy="49244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u="sng" dirty="0" smtClean="0">
                <a:solidFill>
                  <a:schemeClr val="bg1"/>
                </a:solidFill>
                <a:latin typeface="+mn-ea"/>
              </a:rPr>
              <a:t>賛同者への呼びかけ</a:t>
            </a:r>
            <a:endParaRPr lang="en-US" altLang="ja-JP" sz="1400" b="1" u="sng" dirty="0" smtClean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ja-JP" sz="1200" dirty="0" smtClean="0">
                <a:solidFill>
                  <a:schemeClr val="bg1"/>
                </a:solidFill>
              </a:rPr>
              <a:t>※</a:t>
            </a:r>
            <a:r>
              <a:rPr lang="ja-JP" altLang="en-US" sz="1200" dirty="0" smtClean="0">
                <a:solidFill>
                  <a:schemeClr val="bg1"/>
                </a:solidFill>
              </a:rPr>
              <a:t>単に宣言に賛同し、名を連ねてもらうにとどまらず、賛同者自身にも宣言（一斉・リレー形式）してもらうか。</a:t>
            </a:r>
            <a:endParaRPr lang="en-US" altLang="ja-JP" sz="1200" dirty="0" smtClean="0">
              <a:solidFill>
                <a:schemeClr val="bg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768914" y="903040"/>
            <a:ext cx="316835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内容については、会議で議論・検討</a:t>
            </a:r>
            <a:endParaRPr lang="en-US" altLang="ja-JP" sz="1400" dirty="0" smtClean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1874" y="4293096"/>
            <a:ext cx="4140000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＜宣言イメージ＞</a:t>
            </a:r>
            <a:endParaRPr lang="en-US" altLang="ja-JP" sz="1400" dirty="0" smtClean="0"/>
          </a:p>
          <a:p>
            <a:r>
              <a:rPr lang="ja-JP" altLang="en-US" sz="1400" dirty="0" smtClean="0"/>
              <a:t>・地域のために良き人材を育成します（学校法人）</a:t>
            </a:r>
            <a:endParaRPr lang="en-US" altLang="ja-JP" sz="1400" dirty="0" smtClean="0"/>
          </a:p>
          <a:p>
            <a:r>
              <a:rPr lang="ja-JP" altLang="en-US" sz="1400" dirty="0" smtClean="0"/>
              <a:t>・</a:t>
            </a:r>
            <a:r>
              <a:rPr lang="en-US" altLang="ja-JP" sz="1400" dirty="0" smtClean="0"/>
              <a:t>SIB</a:t>
            </a:r>
            <a:r>
              <a:rPr lang="ja-JP" altLang="en-US" sz="1400" dirty="0" smtClean="0"/>
              <a:t>を活用した貧困対策を実施します。（</a:t>
            </a:r>
            <a:r>
              <a:rPr lang="en-US" altLang="ja-JP" sz="1400" dirty="0" smtClean="0"/>
              <a:t>NPO</a:t>
            </a:r>
            <a:r>
              <a:rPr lang="ja-JP" altLang="en-US" sz="1400" dirty="0" smtClean="0"/>
              <a:t>法人）</a:t>
            </a:r>
            <a:endParaRPr lang="en-US" altLang="ja-JP" sz="1400" dirty="0" smtClean="0"/>
          </a:p>
          <a:p>
            <a:r>
              <a:rPr lang="ja-JP" altLang="en-US" sz="1400" dirty="0"/>
              <a:t>・「民都・大阪」に向けた取組みを応援します。（企業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r>
              <a:rPr lang="ja-JP" altLang="en-US" sz="1400" dirty="0" smtClean="0"/>
              <a:t>・ホームレスの自立支援を行ないます。（</a:t>
            </a:r>
            <a:r>
              <a:rPr lang="en-US" altLang="ja-JP" sz="1400" dirty="0"/>
              <a:t>NPO</a:t>
            </a:r>
            <a:r>
              <a:rPr lang="ja-JP" altLang="en-US" sz="1400" dirty="0"/>
              <a:t>法人）</a:t>
            </a:r>
            <a:endParaRPr lang="en-US" altLang="ja-JP" sz="1400" dirty="0" smtClean="0"/>
          </a:p>
          <a:p>
            <a:r>
              <a:rPr lang="ja-JP" altLang="en-US" sz="1400" dirty="0" smtClean="0"/>
              <a:t>・自社のＣＳＲとして、森林保護に取り組み、持続可能な社会の実現に貢献します。（企業）</a:t>
            </a:r>
            <a:endParaRPr lang="en-US" altLang="ja-JP" sz="1400" dirty="0" smtClean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734008" y="4293096"/>
            <a:ext cx="4140000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＜宣言イメージ＞</a:t>
            </a:r>
            <a:endParaRPr lang="en-US" altLang="ja-JP" sz="1400" dirty="0" smtClean="0"/>
          </a:p>
          <a:p>
            <a:r>
              <a:rPr lang="ja-JP" altLang="en-US" sz="1400" dirty="0" smtClean="0"/>
              <a:t>・○○高校が甲子園で優勝したら、大阪のスポーツ振興のために○○円寄付します。</a:t>
            </a:r>
            <a:endParaRPr lang="en-US" altLang="ja-JP" sz="1400" dirty="0" smtClean="0"/>
          </a:p>
          <a:p>
            <a:r>
              <a:rPr lang="ja-JP" altLang="en-US" sz="1400" dirty="0" smtClean="0"/>
              <a:t>・</a:t>
            </a:r>
            <a:r>
              <a:rPr lang="ja-JP" altLang="en-US" sz="1400" dirty="0"/>
              <a:t>利益の</a:t>
            </a:r>
            <a:r>
              <a:rPr lang="en-US" altLang="ja-JP" sz="1400" dirty="0"/>
              <a:t>80</a:t>
            </a:r>
            <a:r>
              <a:rPr lang="ja-JP" altLang="en-US" sz="1400" dirty="0"/>
              <a:t>％を大阪の貧困</a:t>
            </a:r>
            <a:r>
              <a:rPr lang="ja-JP" altLang="en-US" sz="1400" dirty="0" smtClean="0"/>
              <a:t>対策に寄付</a:t>
            </a:r>
            <a:r>
              <a:rPr lang="ja-JP" altLang="en-US" sz="1400" dirty="0"/>
              <a:t>します。（社会的企業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r>
              <a:rPr lang="ja-JP" altLang="en-US" sz="1400" dirty="0" smtClean="0"/>
              <a:t>・寄附付き商品を販売し、こども食堂の資金として寄附します。（販売業）</a:t>
            </a:r>
            <a:endParaRPr lang="en-US" altLang="ja-JP" sz="1400" dirty="0" smtClean="0"/>
          </a:p>
        </p:txBody>
      </p:sp>
      <p:sp>
        <p:nvSpPr>
          <p:cNvPr id="58" name="正方形/長方形 57"/>
          <p:cNvSpPr/>
          <p:nvPr/>
        </p:nvSpPr>
        <p:spPr>
          <a:xfrm>
            <a:off x="179511" y="3933056"/>
            <a:ext cx="4320000" cy="266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5576" y="3814186"/>
            <a:ext cx="3168352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公益活動を行なう団体等</a:t>
            </a:r>
            <a:endParaRPr lang="en-US" altLang="ja-JP" sz="1400" dirty="0" smtClean="0"/>
          </a:p>
        </p:txBody>
      </p:sp>
      <p:sp>
        <p:nvSpPr>
          <p:cNvPr id="59" name="正方形/長方形 58"/>
          <p:cNvSpPr/>
          <p:nvPr/>
        </p:nvSpPr>
        <p:spPr>
          <a:xfrm>
            <a:off x="4644008" y="3933056"/>
            <a:ext cx="4320000" cy="266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816630" y="3775864"/>
            <a:ext cx="1974756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フィランソロピスト・寄付者</a:t>
            </a:r>
            <a:endParaRPr lang="en-US" altLang="ja-JP" sz="1400" dirty="0" smtClean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760965" y="6064001"/>
            <a:ext cx="414000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（論点）どのようにアプローチ・拡散していくか。</a:t>
            </a:r>
            <a:endParaRPr lang="en-US" altLang="ja-JP" sz="1400" dirty="0" smtClean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23528" y="6100323"/>
            <a:ext cx="4032448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（論点）対象、拡散方法をどうするか。</a:t>
            </a:r>
            <a:endParaRPr lang="en-US" altLang="ja-JP" sz="1400" dirty="0" smtClean="0"/>
          </a:p>
        </p:txBody>
      </p:sp>
      <p:sp>
        <p:nvSpPr>
          <p:cNvPr id="76" name="二等辺三角形 75"/>
          <p:cNvSpPr/>
          <p:nvPr/>
        </p:nvSpPr>
        <p:spPr>
          <a:xfrm flipV="1">
            <a:off x="1403648" y="3578417"/>
            <a:ext cx="1936453" cy="144016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二等辺三角形 76"/>
          <p:cNvSpPr/>
          <p:nvPr/>
        </p:nvSpPr>
        <p:spPr>
          <a:xfrm flipV="1">
            <a:off x="5796136" y="3578417"/>
            <a:ext cx="1936453" cy="144016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956376" y="10495"/>
            <a:ext cx="1139412" cy="34290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ＭＳ Ｐゴシック"/>
                <a:cs typeface="Meiryo UI" panose="020B0604030504040204" pitchFamily="50" charset="-128"/>
              </a:rPr>
              <a:t>資料４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ＭＳ Ｐゴシック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117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6303</TotalTime>
  <Words>342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川本　貴政</dc:creator>
  <cp:lastModifiedBy>Batchadmin</cp:lastModifiedBy>
  <cp:revision>414</cp:revision>
  <cp:lastPrinted>2017-11-21T08:11:00Z</cp:lastPrinted>
  <dcterms:created xsi:type="dcterms:W3CDTF">2016-10-21T07:17:05Z</dcterms:created>
  <dcterms:modified xsi:type="dcterms:W3CDTF">2017-11-21T08:19:17Z</dcterms:modified>
</cp:coreProperties>
</file>