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"/>
  </p:notesMasterIdLst>
  <p:sldIdLst>
    <p:sldId id="515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66"/>
    <a:srgbClr val="0000CC"/>
    <a:srgbClr val="000099"/>
    <a:srgbClr val="CCFFFF"/>
    <a:srgbClr val="99FFCC"/>
    <a:srgbClr val="CCFF99"/>
    <a:srgbClr val="66FFFF"/>
    <a:srgbClr val="00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8561" autoAdjust="0"/>
  </p:normalViewPr>
  <p:slideViewPr>
    <p:cSldViewPr>
      <p:cViewPr>
        <p:scale>
          <a:sx n="75" d="100"/>
          <a:sy n="75" d="100"/>
        </p:scale>
        <p:origin x="-14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2017/10/26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2352850" y="-22919"/>
            <a:ext cx="433396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分科会構成イメージ</a:t>
            </a:r>
            <a:endParaRPr lang="en-US" altLang="ja-JP" sz="2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2644" y="750837"/>
            <a:ext cx="2880320" cy="60794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581039"/>
            <a:ext cx="2376264" cy="323366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資金分科会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01768" y="958220"/>
            <a:ext cx="2782072" cy="33996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○検討テーマ１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（新たな資金の流れ）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ja-JP" altLang="en-US" sz="800" b="1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大阪の非営利セクターに、どのように新た</a:t>
            </a:r>
            <a:r>
              <a:rPr lang="ja-JP" altLang="en-US" sz="1200" dirty="0">
                <a:solidFill>
                  <a:schemeClr val="tx1"/>
                </a:solidFill>
              </a:rPr>
              <a:t>な資金の</a:t>
            </a:r>
            <a:r>
              <a:rPr lang="ja-JP" altLang="en-US" sz="1200" dirty="0" smtClean="0">
                <a:solidFill>
                  <a:schemeClr val="tx1"/>
                </a:solidFill>
              </a:rPr>
              <a:t>流れを生み出すか（ふるさと納税、ファンドレイジング、クラウドファンディング、社会的投資、遺贈など）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88952" y="2457993"/>
            <a:ext cx="2180732" cy="24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6002" y="4419938"/>
            <a:ext cx="2782072" cy="2298426"/>
          </a:xfrm>
          <a:prstGeom prst="rect">
            <a:avLst/>
          </a:prstGeom>
          <a:solidFill>
            <a:srgbClr val="FFFFCC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○検討テーマ２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（休眠預金への対応）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8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国の休眠預金活用に向けた動きに、大阪としてどのように対応していくか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86968" y="5637237"/>
            <a:ext cx="2016224" cy="24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3099982" y="711321"/>
            <a:ext cx="2880320" cy="6118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3370866" y="579623"/>
            <a:ext cx="2376264" cy="323366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</a:rPr>
              <a:t>人材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分科会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3149381" y="958220"/>
            <a:ext cx="2782072" cy="339962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○検討テーマ１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（非営利セクターにおける人材確保・育成）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ja-JP" altLang="en-US" sz="8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非営利セクターにおける人材の高齢化や後継者不足などの状況を踏まえ、人材をどのように確保・育成するか（人材の採用・育成、賃金、大学との連携など）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lang="en-US" altLang="ja-JP" sz="1200" dirty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3253242" y="2531584"/>
            <a:ext cx="2016224" cy="24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6195512" y="729410"/>
            <a:ext cx="2880320" cy="61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6466396" y="572313"/>
            <a:ext cx="2376264" cy="323366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情報分科会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6246599" y="958220"/>
            <a:ext cx="2782072" cy="244209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○検討テーマ１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（情報発信）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800" b="1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非営利セクターにおける情報発信力をどのよう</a:t>
            </a:r>
            <a:r>
              <a:rPr lang="ja-JP" altLang="en-US" sz="1200" dirty="0">
                <a:solidFill>
                  <a:schemeClr val="tx1"/>
                </a:solidFill>
              </a:rPr>
              <a:t>に</a:t>
            </a:r>
            <a:r>
              <a:rPr lang="ja-JP" altLang="en-US" sz="1200" dirty="0" smtClean="0">
                <a:solidFill>
                  <a:schemeClr val="tx1"/>
                </a:solidFill>
              </a:rPr>
              <a:t>強化するか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（情報ネットワーク構築（収集・共有・活用・発信）など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6335052" y="2299707"/>
            <a:ext cx="2016224" cy="24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6237073" y="3790552"/>
            <a:ext cx="2782072" cy="292602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○検討テーマ２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（評価・表彰）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800" b="1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非営利セクターの活動を評価・表彰する制度をどう構築するか（</a:t>
            </a:r>
            <a:r>
              <a:rPr lang="ja-JP" altLang="en-US" sz="1200" dirty="0">
                <a:solidFill>
                  <a:schemeClr val="tx1"/>
                </a:solidFill>
              </a:rPr>
              <a:t>活動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の評価付けなど）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6319845" y="5115852"/>
            <a:ext cx="2016224" cy="2754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188952" y="2707813"/>
            <a:ext cx="2570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・大学教授等（社会的投資など）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・金融機関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・ファンドレイザー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・企業関係者（クラウドファンディング等）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・中間支援組織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・税理士・公認会計士</a:t>
            </a:r>
            <a:endParaRPr lang="en-US" altLang="ja-JP" sz="1200" dirty="0" smtClean="0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211639" y="2788185"/>
            <a:ext cx="2731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・大学教授</a:t>
            </a:r>
            <a:r>
              <a:rPr lang="ja-JP" altLang="en-US" sz="1200" dirty="0" smtClean="0"/>
              <a:t>等（雇用・労働など）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・企業関係者</a:t>
            </a:r>
            <a:endParaRPr lang="en-US" altLang="ja-JP" sz="1200" dirty="0" smtClean="0"/>
          </a:p>
          <a:p>
            <a:r>
              <a:rPr lang="ja-JP" altLang="en-US" sz="1200" dirty="0" smtClean="0"/>
              <a:t>・中間支援組織</a:t>
            </a:r>
            <a:endParaRPr lang="en-US" altLang="ja-JP" sz="1200" dirty="0" smtClean="0"/>
          </a:p>
          <a:p>
            <a:r>
              <a:rPr lang="ja-JP" altLang="en-US" sz="1200" dirty="0"/>
              <a:t>・大学関係者（社会連携センターなど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・中小企業診断士（大阪</a:t>
            </a:r>
            <a:r>
              <a:rPr kumimoji="1" lang="en-US" altLang="ja-JP" sz="1200" dirty="0" smtClean="0"/>
              <a:t>NPO</a:t>
            </a:r>
            <a:r>
              <a:rPr kumimoji="1" lang="ja-JP" altLang="en-US" sz="1200" dirty="0" smtClean="0"/>
              <a:t>センター講師など）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・税理士・公認会計士　　　　　　　　　</a:t>
            </a:r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弁護士</a:t>
            </a:r>
            <a:r>
              <a:rPr lang="ja-JP" altLang="en-US" sz="1200" dirty="0" smtClean="0"/>
              <a:t>　　　　　　</a:t>
            </a:r>
            <a:endParaRPr lang="en-US" altLang="ja-JP" sz="1200" dirty="0" smtClean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6335892" y="5468684"/>
            <a:ext cx="2679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・大学教授</a:t>
            </a:r>
            <a:r>
              <a:rPr lang="ja-JP" altLang="en-US" sz="1200" dirty="0" smtClean="0"/>
              <a:t>等（非営利活動評価など）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・評価機関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・実務者</a:t>
            </a:r>
            <a:r>
              <a:rPr lang="ja-JP" altLang="en-US" sz="1200" dirty="0"/>
              <a:t>（</a:t>
            </a:r>
            <a:r>
              <a:rPr kumimoji="1" lang="ja-JP" altLang="en-US" sz="1200" dirty="0" smtClean="0"/>
              <a:t>財務関係）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・中間支援組織</a:t>
            </a:r>
            <a:endParaRPr lang="en-US" altLang="ja-JP" sz="1200" dirty="0" smtClean="0"/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6324039" y="2577638"/>
            <a:ext cx="269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・大学教授</a:t>
            </a:r>
            <a:r>
              <a:rPr lang="ja-JP" altLang="en-US" sz="1200" dirty="0" smtClean="0"/>
              <a:t>等（情報・メディアなど）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・企業関係者（</a:t>
            </a:r>
            <a:r>
              <a:rPr lang="en-US" altLang="ja-JP" sz="1200" dirty="0" smtClean="0"/>
              <a:t>ICT</a:t>
            </a:r>
            <a:r>
              <a:rPr lang="ja-JP" altLang="en-US" sz="1200" dirty="0" smtClean="0"/>
              <a:t>・メディア関係など）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・中間支援組織</a:t>
            </a:r>
            <a:endParaRPr kumimoji="1" lang="en-US" altLang="ja-JP" sz="1200" dirty="0" smtClean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155832" y="592475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・大学教授等</a:t>
            </a:r>
            <a:r>
              <a:rPr lang="ja-JP" altLang="en-US" sz="1200" dirty="0" smtClean="0"/>
              <a:t>（税制など）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中間</a:t>
            </a:r>
            <a:r>
              <a:rPr lang="ja-JP" altLang="en-US" sz="1200" dirty="0" smtClean="0"/>
              <a:t>支援組織（</a:t>
            </a:r>
            <a:r>
              <a:rPr lang="ja-JP" altLang="en-US" sz="1200" dirty="0"/>
              <a:t>資金</a:t>
            </a:r>
            <a:r>
              <a:rPr lang="ja-JP" altLang="en-US" sz="1200" dirty="0" smtClean="0"/>
              <a:t>支援</a:t>
            </a:r>
            <a:r>
              <a:rPr lang="ja-JP" altLang="en-US" sz="1200" dirty="0"/>
              <a:t>）</a:t>
            </a:r>
            <a:endParaRPr lang="en-US" altLang="ja-JP" sz="1200" dirty="0"/>
          </a:p>
        </p:txBody>
      </p:sp>
      <p:sp>
        <p:nvSpPr>
          <p:cNvPr id="25" name="正方形/長方形 24"/>
          <p:cNvSpPr/>
          <p:nvPr/>
        </p:nvSpPr>
        <p:spPr>
          <a:xfrm>
            <a:off x="3155262" y="4419937"/>
            <a:ext cx="2782072" cy="230529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○検討テーマ２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</a:rPr>
              <a:t>（人的ネットワークの形成）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800" b="1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社会変革を実現するための人的インフラの</a:t>
            </a:r>
            <a:r>
              <a:rPr lang="ja-JP" altLang="en-US" sz="1200" dirty="0" smtClean="0">
                <a:solidFill>
                  <a:schemeClr val="tx1"/>
                </a:solidFill>
              </a:rPr>
              <a:t>整備に向け、多様</a:t>
            </a:r>
            <a:r>
              <a:rPr lang="ja-JP" altLang="en-US" sz="1200" dirty="0">
                <a:solidFill>
                  <a:schemeClr val="tx1"/>
                </a:solidFill>
              </a:rPr>
              <a:t>な主体による</a:t>
            </a:r>
            <a:r>
              <a:rPr lang="ja-JP" altLang="en-US" sz="1200" dirty="0" smtClean="0">
                <a:solidFill>
                  <a:schemeClr val="tx1"/>
                </a:solidFill>
              </a:rPr>
              <a:t>ネットワークをどのように形成するか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253242" y="5644413"/>
            <a:ext cx="2016224" cy="24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◆メンバー（イメージ）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04876" y="5894233"/>
            <a:ext cx="2679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・・大学関係者（社会連携センターなど</a:t>
            </a:r>
            <a:r>
              <a:rPr lang="ja-JP" altLang="en-US" sz="1200" dirty="0" smtClean="0"/>
              <a:t>）</a:t>
            </a:r>
            <a:endParaRPr lang="ja-JP" altLang="en-US" sz="1200" dirty="0"/>
          </a:p>
          <a:p>
            <a:r>
              <a:rPr lang="ja-JP" altLang="en-US" sz="1200" dirty="0"/>
              <a:t>・企業関係者</a:t>
            </a:r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各種</a:t>
            </a:r>
            <a:r>
              <a:rPr lang="ja-JP" altLang="en-US" sz="1200" dirty="0" smtClean="0"/>
              <a:t>法人関係者（</a:t>
            </a:r>
            <a:r>
              <a:rPr lang="en-US" altLang="ja-JP" sz="1200" dirty="0" smtClean="0"/>
              <a:t>NPO</a:t>
            </a:r>
            <a:r>
              <a:rPr lang="ja-JP" altLang="en-US" sz="1200" dirty="0" err="1" smtClean="0"/>
              <a:t>、</a:t>
            </a:r>
            <a:r>
              <a:rPr lang="ja-JP" altLang="en-US" sz="1200" dirty="0" smtClean="0"/>
              <a:t>宗教法人等）</a:t>
            </a:r>
            <a:endParaRPr lang="ja-JP" altLang="en-US" sz="1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7596867" y="-32948"/>
            <a:ext cx="1608584" cy="249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H29.11.2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時点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85781" y="220841"/>
            <a:ext cx="1956879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第７回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準備会　資料２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639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23328</TotalTime>
  <Words>432</Words>
  <Application>Microsoft Office PowerPoint</Application>
  <PresentationFormat>画面に合わせる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1492</cp:revision>
  <cp:lastPrinted>2017-10-26T06:55:59Z</cp:lastPrinted>
  <dcterms:created xsi:type="dcterms:W3CDTF">2014-08-01T07:03:14Z</dcterms:created>
  <dcterms:modified xsi:type="dcterms:W3CDTF">2017-10-26T09:10:27Z</dcterms:modified>
</cp:coreProperties>
</file>