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Layout+xml" PartName="/ppt/slideLayouts/slideLayout32.xml"/>
  <Override ContentType="application/vnd.openxmlformats-officedocument.presentationml.slideLayout+xml" PartName="/ppt/slideLayouts/slideLayout3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Master+xml" PartName="/ppt/slideMasters/slideMaster3.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app.xml" Type="http://schemas.openxmlformats.org/officeDocument/2006/relationships/extended-properties" Id="rId4"></Relationship><Relationship Target="docProps/core.xml" Type="http://schemas.openxmlformats.org/package/2006/relationships/metadata/core-properties" Id="rId5"></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 id="2147483697" r:id="rId2"/>
    <p:sldMasterId id="2147483709" r:id="rId3"/>
  </p:sldMasterIdLst>
  <p:notesMasterIdLst>
    <p:notesMasterId r:id="rId13"/>
  </p:notesMasterIdLst>
  <p:sldIdLst>
    <p:sldId id="478" r:id="rId4"/>
    <p:sldId id="479" r:id="rId5"/>
    <p:sldId id="473" r:id="rId6"/>
    <p:sldId id="474" r:id="rId7"/>
    <p:sldId id="489" r:id="rId8"/>
    <p:sldId id="494" r:id="rId9"/>
    <p:sldId id="497" r:id="rId10"/>
    <p:sldId id="495" r:id="rId11"/>
    <p:sldId id="496" r:id="rId12"/>
  </p:sldIdLst>
  <p:sldSz cx="9144000" cy="6858000" type="screen4x3"/>
  <p:notesSz cx="6807200" cy="9939338"/>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CCFFFF"/>
    <a:srgbClr val="99FF99"/>
    <a:srgbClr val="000066"/>
    <a:srgbClr val="0000CC"/>
    <a:srgbClr val="66CCFF"/>
    <a:srgbClr val="33CCFF"/>
    <a:srgbClr val="66FFFF"/>
    <a:srgbClr val="99FFCC"/>
    <a:srgbClr val="99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824" autoAdjust="0"/>
    <p:restoredTop sz="98561" autoAdjust="0"/>
  </p:normalViewPr>
  <p:slideViewPr>
    <p:cSldViewPr>
      <p:cViewPr varScale="1">
        <p:scale>
          <a:sx n="72" d="100"/>
          <a:sy n="72" d="100"/>
        </p:scale>
        <p:origin x="-160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Relationships xmlns="http://schemas.openxmlformats.org/package/2006/relationships"><Relationship Target="slides/slide5.xml" Type="http://schemas.openxmlformats.org/officeDocument/2006/relationships/slide" Id="rId8"></Relationship><Relationship Target="notesMasters/notesMaster1.xml" Type="http://schemas.openxmlformats.org/officeDocument/2006/relationships/notesMaster" Id="rId13"></Relationship><Relationship Target="slideMasters/slideMaster3.xml" Type="http://schemas.openxmlformats.org/officeDocument/2006/relationships/slideMaster" Id="rId3"></Relationship><Relationship Target="slides/slide4.xml" Type="http://schemas.openxmlformats.org/officeDocument/2006/relationships/slide" Id="rId7"></Relationship><Relationship Target="slides/slide9.xml" Type="http://schemas.openxmlformats.org/officeDocument/2006/relationships/slide" Id="rId12"></Relationship><Relationship Target="tableStyles.xml" Type="http://schemas.openxmlformats.org/officeDocument/2006/relationships/tableStyles" Id="rId17"></Relationship><Relationship Target="slideMasters/slideMaster2.xml" Type="http://schemas.openxmlformats.org/officeDocument/2006/relationships/slideMaster" Id="rId2"></Relationship><Relationship Target="theme/theme1.xml" Type="http://schemas.openxmlformats.org/officeDocument/2006/relationships/theme" Id="rId16"></Relationship><Relationship Target="slideMasters/slideMaster1.xml" Type="http://schemas.openxmlformats.org/officeDocument/2006/relationships/slideMaster" Id="rId1"></Relationship><Relationship Target="slides/slide3.xml" Type="http://schemas.openxmlformats.org/officeDocument/2006/relationships/slide" Id="rId6"></Relationship><Relationship Target="slides/slide8.xml" Type="http://schemas.openxmlformats.org/officeDocument/2006/relationships/slide" Id="rId11"></Relationship><Relationship Target="slides/slide2.xml" Type="http://schemas.openxmlformats.org/officeDocument/2006/relationships/slide" Id="rId5"></Relationship><Relationship Target="viewProps.xml" Type="http://schemas.openxmlformats.org/officeDocument/2006/relationships/viewProps" Id="rId15"></Relationship><Relationship Target="slides/slide7.xml" Type="http://schemas.openxmlformats.org/officeDocument/2006/relationships/slide" Id="rId10"></Relationship><Relationship Target="slides/slide1.xml" Type="http://schemas.openxmlformats.org/officeDocument/2006/relationships/slide" Id="rId4"></Relationship><Relationship Target="slides/slide6.xml" Type="http://schemas.openxmlformats.org/officeDocument/2006/relationships/slide" Id="rId9"></Relationship><Relationship Target="presProps.xml" Type="http://schemas.openxmlformats.org/officeDocument/2006/relationships/presProps" Id="rId14"></Relationship></Relationships>
</file>

<file path=ppt/notesMasters/_rels/notesMaster1.xml.rels><?xml version="1.0" encoding="UTF-8" ?><Relationships xmlns="http://schemas.openxmlformats.org/package/2006/relationships"><Relationship Target="../theme/theme4.xml" Type="http://schemas.openxmlformats.org/officeDocument/2006/relationships/theme" Id="rId1"></Relationship></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33" tIns="45716" rIns="91433" bIns="45716"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33" tIns="45716" rIns="91433" bIns="45716" rtlCol="0"/>
          <a:lstStyle>
            <a:lvl1pPr algn="r" fontAlgn="auto">
              <a:spcBef>
                <a:spcPts val="0"/>
              </a:spcBef>
              <a:spcAft>
                <a:spcPts val="0"/>
              </a:spcAft>
              <a:defRPr sz="1200">
                <a:latin typeface="+mn-lt"/>
                <a:ea typeface="+mn-ea"/>
              </a:defRPr>
            </a:lvl1pPr>
          </a:lstStyle>
          <a:p>
            <a:pPr>
              <a:defRPr/>
            </a:pPr>
            <a:fld id="{9E1ABCF3-2FD8-4C1A-A6BC-8D34DFA4D7C5}" type="datetimeFigureOut">
              <a:rPr lang="ja-JP" altLang="en-US"/>
              <a:pPr>
                <a:defRPr/>
              </a:pPr>
              <a:t>2017/11/2</a:t>
            </a:fld>
            <a:endParaRPr lang="ja-JP" altLang="en-US"/>
          </a:p>
        </p:txBody>
      </p:sp>
      <p:sp>
        <p:nvSpPr>
          <p:cNvPr id="4" name="スライド イメージ プレースホルダー 3"/>
          <p:cNvSpPr>
            <a:spLocks noGrp="1" noRot="1" noChangeAspect="1"/>
          </p:cNvSpPr>
          <p:nvPr>
            <p:ph type="sldImg" idx="2"/>
          </p:nvPr>
        </p:nvSpPr>
        <p:spPr>
          <a:xfrm>
            <a:off x="919163" y="746125"/>
            <a:ext cx="4968875" cy="3725863"/>
          </a:xfrm>
          <a:prstGeom prst="rect">
            <a:avLst/>
          </a:prstGeom>
          <a:noFill/>
          <a:ln w="12700">
            <a:solidFill>
              <a:prstClr val="black"/>
            </a:solidFill>
          </a:ln>
        </p:spPr>
        <p:txBody>
          <a:bodyPr vert="horz" lIns="91433" tIns="45716" rIns="91433" bIns="45716" rtlCol="0" anchor="ctr"/>
          <a:lstStyle/>
          <a:p>
            <a:pPr lvl="0"/>
            <a:endParaRPr lang="ja-JP" altLang="en-US" noProof="0"/>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wrap="square" lIns="91433" tIns="45716" rIns="91433" bIns="45716"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33" tIns="45716" rIns="91433" bIns="45716"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33" tIns="45716" rIns="91433" bIns="45716" rtlCol="0" anchor="b"/>
          <a:lstStyle>
            <a:lvl1pPr algn="r" fontAlgn="auto">
              <a:spcBef>
                <a:spcPts val="0"/>
              </a:spcBef>
              <a:spcAft>
                <a:spcPts val="0"/>
              </a:spcAft>
              <a:defRPr sz="1200">
                <a:latin typeface="+mn-lt"/>
                <a:ea typeface="+mn-ea"/>
              </a:defRPr>
            </a:lvl1pPr>
          </a:lstStyle>
          <a:p>
            <a:pPr>
              <a:defRPr/>
            </a:pPr>
            <a:fld id="{BEC16C19-0E38-4C69-B684-AD636157C46C}" type="slidenum">
              <a:rPr lang="ja-JP" altLang="en-US"/>
              <a:pPr>
                <a:defRPr/>
              </a:pPr>
              <a:t>‹#›</a:t>
            </a:fld>
            <a:endParaRPr lang="ja-JP" altLang="en-US"/>
          </a:p>
        </p:txBody>
      </p:sp>
    </p:spTree>
    <p:extLst>
      <p:ext uri="{BB962C8B-B14F-4D97-AF65-F5344CB8AC3E}">
        <p14:creationId xmlns:p14="http://schemas.microsoft.com/office/powerpoint/2010/main" val="278031761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mn-lt"/>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2.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3.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4.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5.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6.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7.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8.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19.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0.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1.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2.xml.rels><?xml version="1.0" encoding="UTF-8" ?><Relationships xmlns="http://schemas.openxmlformats.org/package/2006/relationships"><Relationship Target="../slideMasters/slideMaster2.xml" Type="http://schemas.openxmlformats.org/officeDocument/2006/relationships/slideMaster" Id="rId1"></Relationship></Relationships>
</file>

<file path=ppt/slideLayouts/_rels/slideLayout23.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24.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25.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26.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27.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28.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29.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0.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1.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2.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33.xml.rels><?xml version="1.0" encoding="UTF-8" ?><Relationships xmlns="http://schemas.openxmlformats.org/package/2006/relationships"><Relationship Target="../slideMasters/slideMaster3.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2EDC41C8-F93E-4F32-9E78-EB3A83A81AAC}"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4B994B5-48AA-42F8-9952-870FA50E17F5}"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261702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0612432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64517703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grpSp>
        <p:nvGrpSpPr>
          <p:cNvPr id="4" name="Group 2"/>
          <p:cNvGrpSpPr>
            <a:grpSpLocks/>
          </p:cNvGrpSpPr>
          <p:nvPr/>
        </p:nvGrpSpPr>
        <p:grpSpPr bwMode="auto">
          <a:xfrm>
            <a:off x="-3222625" y="304800"/>
            <a:ext cx="11909425" cy="4724400"/>
            <a:chOff x="-2030" y="192"/>
            <a:chExt cx="7502" cy="2976"/>
          </a:xfrm>
        </p:grpSpPr>
        <p:sp>
          <p:nvSpPr>
            <p:cNvPr id="5" name="Line 3"/>
            <p:cNvSpPr>
              <a:spLocks noChangeShapeType="1"/>
            </p:cNvSpPr>
            <p:nvPr/>
          </p:nvSpPr>
          <p:spPr bwMode="auto">
            <a:xfrm>
              <a:off x="912" y="1584"/>
              <a:ext cx="4560" cy="0"/>
            </a:xfrm>
            <a:prstGeom prst="line">
              <a:avLst/>
            </a:prstGeom>
            <a:noFill/>
            <a:ln w="12700">
              <a:solidFill>
                <a:schemeClr val="tx1"/>
              </a:solidFill>
              <a:round/>
              <a:headEnd/>
              <a:tailEnd/>
            </a:ln>
            <a:effectLst/>
          </p:spPr>
          <p:txBody>
            <a:bodyPr/>
            <a:lstStyle/>
            <a:p>
              <a:pPr>
                <a:defRPr/>
              </a:pPr>
              <a:endParaRPr lang="ja-JP" altLang="en-US">
                <a:solidFill>
                  <a:srgbClr val="000000"/>
                </a:solidFill>
              </a:endParaRPr>
            </a:p>
          </p:txBody>
        </p:sp>
        <p:sp>
          <p:nvSpPr>
            <p:cNvPr id="6" name="AutoShape 4"/>
            <p:cNvSpPr>
              <a:spLocks noChangeArrowheads="1"/>
            </p:cNvSpPr>
            <p:nvPr/>
          </p:nvSpPr>
          <p:spPr bwMode="auto">
            <a:xfrm>
              <a:off x="-1584" y="864"/>
              <a:ext cx="2304" cy="2304"/>
            </a:xfrm>
            <a:custGeom>
              <a:avLst/>
              <a:gdLst>
                <a:gd name="G0" fmla="+- 12083 0 0"/>
                <a:gd name="G1" fmla="+- -3200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44083" y="2368"/>
                </a:cxn>
                <a:cxn ang="0">
                  <a:pos x="64000" y="32000"/>
                </a:cxn>
                <a:cxn ang="0">
                  <a:pos x="44083" y="61631"/>
                </a:cxn>
                <a:cxn ang="0">
                  <a:pos x="44083" y="61631"/>
                </a:cxn>
                <a:cxn ang="0">
                  <a:pos x="44082" y="61631"/>
                </a:cxn>
                <a:cxn ang="0">
                  <a:pos x="44083" y="61632"/>
                </a:cxn>
                <a:cxn ang="0">
                  <a:pos x="44083" y="2368"/>
                </a:cxn>
                <a:cxn ang="0">
                  <a:pos x="44082" y="2368"/>
                </a:cxn>
                <a:cxn ang="0">
                  <a:pos x="44083" y="2368"/>
                </a:cxn>
              </a:cxnLst>
              <a:rect l="T13" t="T15" r="T17" b="T19"/>
              <a:pathLst>
                <a:path w="64000" h="64000">
                  <a:moveTo>
                    <a:pt x="44083" y="2368"/>
                  </a:moveTo>
                  <a:cubicBezTo>
                    <a:pt x="56127" y="7280"/>
                    <a:pt x="64000" y="18993"/>
                    <a:pt x="64000" y="32000"/>
                  </a:cubicBezTo>
                  <a:cubicBezTo>
                    <a:pt x="64000" y="45006"/>
                    <a:pt x="56127" y="56719"/>
                    <a:pt x="44083" y="61631"/>
                  </a:cubicBezTo>
                  <a:cubicBezTo>
                    <a:pt x="44082" y="61631"/>
                    <a:pt x="44082" y="61631"/>
                    <a:pt x="44082" y="61631"/>
                  </a:cubicBezTo>
                  <a:lnTo>
                    <a:pt x="44083" y="61632"/>
                  </a:lnTo>
                  <a:lnTo>
                    <a:pt x="44083" y="2368"/>
                  </a:lnTo>
                  <a:lnTo>
                    <a:pt x="44082" y="2368"/>
                  </a:lnTo>
                  <a:cubicBezTo>
                    <a:pt x="44082" y="2368"/>
                    <a:pt x="44082" y="2368"/>
                    <a:pt x="44083" y="2368"/>
                  </a:cubicBezTo>
                  <a:close/>
                </a:path>
              </a:pathLst>
            </a:custGeom>
            <a:solidFill>
              <a:schemeClr val="accent2"/>
            </a:solidFill>
            <a:ln w="9525">
              <a:noFill/>
              <a:miter lim="800000"/>
              <a:headEnd/>
              <a:tailEnd/>
            </a:ln>
          </p:spPr>
          <p:txBody>
            <a:bodyPr/>
            <a:lstStyle/>
            <a:p>
              <a:pPr>
                <a:defRPr/>
              </a:pPr>
              <a:endParaRPr kumimoji="0" lang="ja-JP" altLang="en-US" sz="2400">
                <a:solidFill>
                  <a:srgbClr val="000000"/>
                </a:solidFill>
                <a:latin typeface="Times New Roman" pitchFamily="18" charset="0"/>
              </a:endParaRPr>
            </a:p>
          </p:txBody>
        </p:sp>
        <p:sp>
          <p:nvSpPr>
            <p:cNvPr id="7" name="AutoShape 5"/>
            <p:cNvSpPr>
              <a:spLocks noChangeArrowheads="1"/>
            </p:cNvSpPr>
            <p:nvPr/>
          </p:nvSpPr>
          <p:spPr bwMode="auto">
            <a:xfrm>
              <a:off x="-2030" y="192"/>
              <a:ext cx="2544" cy="2544"/>
            </a:xfrm>
            <a:custGeom>
              <a:avLst/>
              <a:gdLst>
                <a:gd name="G0" fmla="+- 18994 0 0"/>
                <a:gd name="G1" fmla="+- -30013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994" y="6246"/>
                </a:cxn>
                <a:cxn ang="0">
                  <a:pos x="64000" y="32000"/>
                </a:cxn>
                <a:cxn ang="0">
                  <a:pos x="50994" y="57753"/>
                </a:cxn>
                <a:cxn ang="0">
                  <a:pos x="50994" y="57753"/>
                </a:cxn>
                <a:cxn ang="0">
                  <a:pos x="50993" y="57753"/>
                </a:cxn>
                <a:cxn ang="0">
                  <a:pos x="50994" y="57754"/>
                </a:cxn>
                <a:cxn ang="0">
                  <a:pos x="50994" y="6246"/>
                </a:cxn>
                <a:cxn ang="0">
                  <a:pos x="50993" y="6246"/>
                </a:cxn>
                <a:cxn ang="0">
                  <a:pos x="50994" y="6246"/>
                </a:cxn>
              </a:cxnLst>
              <a:rect l="T13" t="T15" r="T17" b="T19"/>
              <a:pathLst>
                <a:path w="64000" h="64000">
                  <a:moveTo>
                    <a:pt x="50994" y="6246"/>
                  </a:moveTo>
                  <a:cubicBezTo>
                    <a:pt x="59172" y="12279"/>
                    <a:pt x="64000" y="21837"/>
                    <a:pt x="64000" y="32000"/>
                  </a:cubicBezTo>
                  <a:cubicBezTo>
                    <a:pt x="64000" y="42162"/>
                    <a:pt x="59172" y="51720"/>
                    <a:pt x="50994" y="57753"/>
                  </a:cubicBezTo>
                  <a:cubicBezTo>
                    <a:pt x="50993" y="57753"/>
                    <a:pt x="50993" y="57753"/>
                    <a:pt x="50993" y="57753"/>
                  </a:cubicBezTo>
                  <a:lnTo>
                    <a:pt x="50994" y="57754"/>
                  </a:lnTo>
                  <a:lnTo>
                    <a:pt x="50994" y="6246"/>
                  </a:lnTo>
                  <a:lnTo>
                    <a:pt x="50993" y="6246"/>
                  </a:lnTo>
                  <a:cubicBezTo>
                    <a:pt x="50993" y="6246"/>
                    <a:pt x="50993" y="6246"/>
                    <a:pt x="50994" y="6246"/>
                  </a:cubicBezTo>
                  <a:close/>
                </a:path>
              </a:pathLst>
            </a:custGeom>
            <a:solidFill>
              <a:schemeClr val="hlink"/>
            </a:solidFill>
            <a:ln w="9525">
              <a:noFill/>
              <a:miter lim="800000"/>
              <a:headEnd/>
              <a:tailEnd/>
            </a:ln>
          </p:spPr>
          <p:txBody>
            <a:bodyPr/>
            <a:lstStyle/>
            <a:p>
              <a:pPr>
                <a:defRPr/>
              </a:pPr>
              <a:endParaRPr kumimoji="0" lang="ja-JP" altLang="en-US">
                <a:solidFill>
                  <a:srgbClr val="000000"/>
                </a:solidFill>
              </a:endParaRPr>
            </a:p>
          </p:txBody>
        </p:sp>
      </p:grpSp>
      <p:sp>
        <p:nvSpPr>
          <p:cNvPr id="30726" name="Rectangle 6"/>
          <p:cNvSpPr>
            <a:spLocks noGrp="1" noChangeArrowheads="1"/>
          </p:cNvSpPr>
          <p:nvPr>
            <p:ph type="ctrTitle"/>
          </p:nvPr>
        </p:nvSpPr>
        <p:spPr>
          <a:xfrm>
            <a:off x="1443038" y="985838"/>
            <a:ext cx="7239000" cy="1444625"/>
          </a:xfrm>
        </p:spPr>
        <p:txBody>
          <a:bodyPr/>
          <a:lstStyle>
            <a:lvl1pPr>
              <a:defRPr sz="4000"/>
            </a:lvl1pPr>
          </a:lstStyle>
          <a:p>
            <a:r>
              <a:rPr lang="ja-JP" altLang="en-US"/>
              <a:t>マスタ タイトルの書式設定</a:t>
            </a:r>
          </a:p>
        </p:txBody>
      </p:sp>
      <p:sp>
        <p:nvSpPr>
          <p:cNvPr id="30727" name="Rectangle 7"/>
          <p:cNvSpPr>
            <a:spLocks noGrp="1" noChangeArrowheads="1"/>
          </p:cNvSpPr>
          <p:nvPr>
            <p:ph type="subTitle" idx="1"/>
          </p:nvPr>
        </p:nvSpPr>
        <p:spPr>
          <a:xfrm>
            <a:off x="1443038" y="3427413"/>
            <a:ext cx="7239000" cy="1752600"/>
          </a:xfrm>
        </p:spPr>
        <p:txBody>
          <a:bodyPr/>
          <a:lstStyle>
            <a:lvl1pPr marL="0" indent="0">
              <a:buFont typeface="Wingdings" pitchFamily="2" charset="2"/>
              <a:buNone/>
              <a:defRPr/>
            </a:lvl1pPr>
          </a:lstStyle>
          <a:p>
            <a:r>
              <a:rPr lang="ja-JP" altLang="en-US"/>
              <a:t>マスタ サブタイトルの書式設定</a:t>
            </a:r>
          </a:p>
        </p:txBody>
      </p:sp>
      <p:sp>
        <p:nvSpPr>
          <p:cNvPr id="8" name="Rectangle 8"/>
          <p:cNvSpPr>
            <a:spLocks noGrp="1" noChangeArrowheads="1"/>
          </p:cNvSpPr>
          <p:nvPr>
            <p:ph type="dt" sz="half" idx="10"/>
          </p:nvPr>
        </p:nvSpPr>
        <p:spPr/>
        <p:txBody>
          <a:bodyPr/>
          <a:lstStyle>
            <a:lvl1pPr>
              <a:defRPr/>
            </a:lvl1pPr>
          </a:lstStyle>
          <a:p>
            <a:pPr>
              <a:defRPr/>
            </a:pPr>
            <a:fld id="{CD870FF8-F6A4-41EE-B852-9C9E8D5E22D0}" type="datetimeFigureOut">
              <a:rPr lang="ja-JP" altLang="en-US">
                <a:solidFill>
                  <a:srgbClr val="000000"/>
                </a:solidFill>
              </a:rPr>
              <a:pPr>
                <a:defRPr/>
              </a:pPr>
              <a:t>2017/11/2</a:t>
            </a:fld>
            <a:endParaRPr lang="en-US" altLang="ja-JP">
              <a:solidFill>
                <a:srgbClr val="000000"/>
              </a:solidFill>
            </a:endParaRPr>
          </a:p>
        </p:txBody>
      </p:sp>
      <p:sp>
        <p:nvSpPr>
          <p:cNvPr id="9" name="Rectangle 9"/>
          <p:cNvSpPr>
            <a:spLocks noGrp="1" noChangeArrowheads="1"/>
          </p:cNvSpPr>
          <p:nvPr>
            <p:ph type="ftr" sz="quarter" idx="11"/>
          </p:nvPr>
        </p:nvSpPr>
        <p:spPr/>
        <p:txBody>
          <a:bodyPr/>
          <a:lstStyle>
            <a:lvl1pPr>
              <a:defRPr/>
            </a:lvl1pPr>
          </a:lstStyle>
          <a:p>
            <a:pPr>
              <a:defRPr/>
            </a:pPr>
            <a:endParaRPr lang="en-US" altLang="ja-JP">
              <a:solidFill>
                <a:srgbClr val="000000"/>
              </a:solidFill>
            </a:endParaRPr>
          </a:p>
        </p:txBody>
      </p:sp>
      <p:sp>
        <p:nvSpPr>
          <p:cNvPr id="10" name="Rectangle 10"/>
          <p:cNvSpPr>
            <a:spLocks noGrp="1" noChangeArrowheads="1"/>
          </p:cNvSpPr>
          <p:nvPr>
            <p:ph type="sldNum" sz="quarter" idx="12"/>
          </p:nvPr>
        </p:nvSpPr>
        <p:spPr/>
        <p:txBody>
          <a:bodyPr/>
          <a:lstStyle>
            <a:lvl1pPr>
              <a:defRPr/>
            </a:lvl1pPr>
          </a:lstStyle>
          <a:p>
            <a:pPr>
              <a:defRPr/>
            </a:pPr>
            <a:fld id="{ADBB8A3B-5272-4514-8CF7-4B30667010A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6380662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FAF194B1-1BA1-4C52-893F-408619604097}" type="datetimeFigureOut">
              <a:rPr lang="ja-JP" altLang="en-US">
                <a:solidFill>
                  <a:srgbClr val="000000"/>
                </a:solidFill>
              </a:rPr>
              <a:pPr>
                <a:defRPr/>
              </a:pPr>
              <a:t>2017/11/2</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00D8409-67FE-470F-9DF6-5F9AA529EE70}"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9011597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Rectangle 8"/>
          <p:cNvSpPr>
            <a:spLocks noGrp="1" noChangeArrowheads="1"/>
          </p:cNvSpPr>
          <p:nvPr>
            <p:ph type="dt" sz="half" idx="10"/>
          </p:nvPr>
        </p:nvSpPr>
        <p:spPr>
          <a:ln/>
        </p:spPr>
        <p:txBody>
          <a:bodyPr/>
          <a:lstStyle>
            <a:lvl1pPr>
              <a:defRPr/>
            </a:lvl1pPr>
          </a:lstStyle>
          <a:p>
            <a:pPr>
              <a:defRPr/>
            </a:pPr>
            <a:fld id="{52606A4C-09D6-4391-9BF5-73BA1D89C7B1}" type="datetimeFigureOut">
              <a:rPr lang="ja-JP" altLang="en-US">
                <a:solidFill>
                  <a:srgbClr val="000000"/>
                </a:solidFill>
              </a:rPr>
              <a:pPr>
                <a:defRPr/>
              </a:pPr>
              <a:t>2017/11/2</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C23F822-B709-44E0-9653-0A17DE99256B}"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1214112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1370013" y="1827213"/>
            <a:ext cx="3579812"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102225" y="1827213"/>
            <a:ext cx="35814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8"/>
          <p:cNvSpPr>
            <a:spLocks noGrp="1" noChangeArrowheads="1"/>
          </p:cNvSpPr>
          <p:nvPr>
            <p:ph type="dt" sz="half" idx="10"/>
          </p:nvPr>
        </p:nvSpPr>
        <p:spPr>
          <a:ln/>
        </p:spPr>
        <p:txBody>
          <a:bodyPr/>
          <a:lstStyle>
            <a:lvl1pPr>
              <a:defRPr/>
            </a:lvl1pPr>
          </a:lstStyle>
          <a:p>
            <a:pPr>
              <a:defRPr/>
            </a:pPr>
            <a:fld id="{FEA8BC41-BA4A-485C-94FE-910DE338C785}" type="datetimeFigureOut">
              <a:rPr lang="ja-JP" altLang="en-US">
                <a:solidFill>
                  <a:srgbClr val="000000"/>
                </a:solidFill>
              </a:rPr>
              <a:pPr>
                <a:defRPr/>
              </a:pPr>
              <a:t>2017/11/2</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3FCD5BB5-7344-4D21-BEF5-225687A2DFC2}"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7363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8"/>
          <p:cNvSpPr>
            <a:spLocks noGrp="1" noChangeArrowheads="1"/>
          </p:cNvSpPr>
          <p:nvPr>
            <p:ph type="dt" sz="half" idx="10"/>
          </p:nvPr>
        </p:nvSpPr>
        <p:spPr>
          <a:ln/>
        </p:spPr>
        <p:txBody>
          <a:bodyPr/>
          <a:lstStyle>
            <a:lvl1pPr>
              <a:defRPr/>
            </a:lvl1pPr>
          </a:lstStyle>
          <a:p>
            <a:pPr>
              <a:defRPr/>
            </a:pPr>
            <a:fld id="{BC7EA6BD-AAA4-4617-A31F-D498699E4273}" type="datetimeFigureOut">
              <a:rPr lang="ja-JP" altLang="en-US">
                <a:solidFill>
                  <a:srgbClr val="000000"/>
                </a:solidFill>
              </a:rPr>
              <a:pPr>
                <a:defRPr/>
              </a:pPr>
              <a:t>2017/11/2</a:t>
            </a:fld>
            <a:endParaRPr lang="en-US" altLang="ja-JP">
              <a:solidFill>
                <a:srgbClr val="000000"/>
              </a:solidFill>
            </a:endParaRPr>
          </a:p>
        </p:txBody>
      </p:sp>
      <p:sp>
        <p:nvSpPr>
          <p:cNvPr id="8"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9" name="Rectangle 10"/>
          <p:cNvSpPr>
            <a:spLocks noGrp="1" noChangeArrowheads="1"/>
          </p:cNvSpPr>
          <p:nvPr>
            <p:ph type="sldNum" sz="quarter" idx="12"/>
          </p:nvPr>
        </p:nvSpPr>
        <p:spPr>
          <a:ln/>
        </p:spPr>
        <p:txBody>
          <a:bodyPr/>
          <a:lstStyle>
            <a:lvl1pPr>
              <a:defRPr/>
            </a:lvl1pPr>
          </a:lstStyle>
          <a:p>
            <a:pPr>
              <a:defRPr/>
            </a:pPr>
            <a:fld id="{04A45E20-41AB-4C56-8D2D-1B11BB334D95}"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22205549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Rectangle 8"/>
          <p:cNvSpPr>
            <a:spLocks noGrp="1" noChangeArrowheads="1"/>
          </p:cNvSpPr>
          <p:nvPr>
            <p:ph type="dt" sz="half" idx="10"/>
          </p:nvPr>
        </p:nvSpPr>
        <p:spPr>
          <a:ln/>
        </p:spPr>
        <p:txBody>
          <a:bodyPr/>
          <a:lstStyle>
            <a:lvl1pPr>
              <a:defRPr/>
            </a:lvl1pPr>
          </a:lstStyle>
          <a:p>
            <a:pPr>
              <a:defRPr/>
            </a:pPr>
            <a:fld id="{F885BBE8-B32D-4395-A623-FAE077999631}" type="datetimeFigureOut">
              <a:rPr lang="ja-JP" altLang="en-US">
                <a:solidFill>
                  <a:srgbClr val="000000"/>
                </a:solidFill>
              </a:rPr>
              <a:pPr>
                <a:defRPr/>
              </a:pPr>
              <a:t>2017/11/2</a:t>
            </a:fld>
            <a:endParaRPr lang="en-US" altLang="ja-JP">
              <a:solidFill>
                <a:srgbClr val="000000"/>
              </a:solidFill>
            </a:endParaRPr>
          </a:p>
        </p:txBody>
      </p:sp>
      <p:sp>
        <p:nvSpPr>
          <p:cNvPr id="4"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5" name="Rectangle 10"/>
          <p:cNvSpPr>
            <a:spLocks noGrp="1" noChangeArrowheads="1"/>
          </p:cNvSpPr>
          <p:nvPr>
            <p:ph type="sldNum" sz="quarter" idx="12"/>
          </p:nvPr>
        </p:nvSpPr>
        <p:spPr>
          <a:ln/>
        </p:spPr>
        <p:txBody>
          <a:bodyPr/>
          <a:lstStyle>
            <a:lvl1pPr>
              <a:defRPr/>
            </a:lvl1pPr>
          </a:lstStyle>
          <a:p>
            <a:pPr>
              <a:defRPr/>
            </a:pPr>
            <a:fld id="{97D99A87-9BA8-433F-9C65-CF4010C787FE}"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671190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8"/>
          <p:cNvSpPr>
            <a:spLocks noGrp="1" noChangeArrowheads="1"/>
          </p:cNvSpPr>
          <p:nvPr>
            <p:ph type="dt" sz="half" idx="10"/>
          </p:nvPr>
        </p:nvSpPr>
        <p:spPr>
          <a:ln/>
        </p:spPr>
        <p:txBody>
          <a:bodyPr/>
          <a:lstStyle>
            <a:lvl1pPr>
              <a:defRPr/>
            </a:lvl1pPr>
          </a:lstStyle>
          <a:p>
            <a:pPr>
              <a:defRPr/>
            </a:pPr>
            <a:fld id="{10DECE32-C762-45C3-88E6-D8ED476A0120}" type="datetimeFigureOut">
              <a:rPr lang="ja-JP" altLang="en-US">
                <a:solidFill>
                  <a:srgbClr val="000000"/>
                </a:solidFill>
              </a:rPr>
              <a:pPr>
                <a:defRPr/>
              </a:pPr>
              <a:t>2017/11/2</a:t>
            </a:fld>
            <a:endParaRPr lang="en-US" altLang="ja-JP">
              <a:solidFill>
                <a:srgbClr val="000000"/>
              </a:solidFill>
            </a:endParaRPr>
          </a:p>
        </p:txBody>
      </p:sp>
      <p:sp>
        <p:nvSpPr>
          <p:cNvPr id="3"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4" name="Rectangle 10"/>
          <p:cNvSpPr>
            <a:spLocks noGrp="1" noChangeArrowheads="1"/>
          </p:cNvSpPr>
          <p:nvPr>
            <p:ph type="sldNum" sz="quarter" idx="12"/>
          </p:nvPr>
        </p:nvSpPr>
        <p:spPr>
          <a:ln/>
        </p:spPr>
        <p:txBody>
          <a:bodyPr/>
          <a:lstStyle>
            <a:lvl1pPr>
              <a:defRPr/>
            </a:lvl1pPr>
          </a:lstStyle>
          <a:p>
            <a:pPr>
              <a:defRPr/>
            </a:pPr>
            <a:fld id="{35444140-7653-4F68-8878-5D48A4F4050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64189289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fld id="{00C98E1A-1A5D-443A-8AE7-81F595649F77}" type="datetimeFigureOut">
              <a:rPr lang="ja-JP" altLang="en-US">
                <a:solidFill>
                  <a:srgbClr val="000000"/>
                </a:solidFill>
              </a:rPr>
              <a:pPr>
                <a:defRPr/>
              </a:pPr>
              <a:t>2017/11/2</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41B3C35B-6D1A-4858-8F66-0E79FC2F9B66}"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409694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CDB0C698-7277-49AF-9C63-57A6F04A0A61}"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6DEE334D-EB94-4679-844F-6AC9F82669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77521115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Rectangle 8"/>
          <p:cNvSpPr>
            <a:spLocks noGrp="1" noChangeArrowheads="1"/>
          </p:cNvSpPr>
          <p:nvPr>
            <p:ph type="dt" sz="half" idx="10"/>
          </p:nvPr>
        </p:nvSpPr>
        <p:spPr>
          <a:ln/>
        </p:spPr>
        <p:txBody>
          <a:bodyPr/>
          <a:lstStyle>
            <a:lvl1pPr>
              <a:defRPr/>
            </a:lvl1pPr>
          </a:lstStyle>
          <a:p>
            <a:pPr>
              <a:defRPr/>
            </a:pPr>
            <a:fld id="{62FE7CB7-9346-46EC-8AD2-3733821FA152}" type="datetimeFigureOut">
              <a:rPr lang="ja-JP" altLang="en-US">
                <a:solidFill>
                  <a:srgbClr val="000000"/>
                </a:solidFill>
              </a:rPr>
              <a:pPr>
                <a:defRPr/>
              </a:pPr>
              <a:t>2017/11/2</a:t>
            </a:fld>
            <a:endParaRPr lang="en-US" altLang="ja-JP">
              <a:solidFill>
                <a:srgbClr val="000000"/>
              </a:solidFill>
            </a:endParaRPr>
          </a:p>
        </p:txBody>
      </p:sp>
      <p:sp>
        <p:nvSpPr>
          <p:cNvPr id="6"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7" name="Rectangle 10"/>
          <p:cNvSpPr>
            <a:spLocks noGrp="1" noChangeArrowheads="1"/>
          </p:cNvSpPr>
          <p:nvPr>
            <p:ph type="sldNum" sz="quarter" idx="12"/>
          </p:nvPr>
        </p:nvSpPr>
        <p:spPr>
          <a:ln/>
        </p:spPr>
        <p:txBody>
          <a:bodyPr/>
          <a:lstStyle>
            <a:lvl1pPr>
              <a:defRPr/>
            </a:lvl1pPr>
          </a:lstStyle>
          <a:p>
            <a:pPr>
              <a:defRPr/>
            </a:pPr>
            <a:fld id="{821AE418-2F15-435C-995C-6F88574F5E0B}"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19530790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D9779112-404F-4721-83EC-785E78971C7D}" type="datetimeFigureOut">
              <a:rPr lang="ja-JP" altLang="en-US">
                <a:solidFill>
                  <a:srgbClr val="000000"/>
                </a:solidFill>
              </a:rPr>
              <a:pPr>
                <a:defRPr/>
              </a:pPr>
              <a:t>2017/11/2</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9211DAA6-65F9-469A-A81C-354703EFCE57}"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24623243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856413" y="301625"/>
            <a:ext cx="1827212" cy="5640388"/>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1370013" y="301625"/>
            <a:ext cx="5334000" cy="564038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8"/>
          <p:cNvSpPr>
            <a:spLocks noGrp="1" noChangeArrowheads="1"/>
          </p:cNvSpPr>
          <p:nvPr>
            <p:ph type="dt" sz="half" idx="10"/>
          </p:nvPr>
        </p:nvSpPr>
        <p:spPr>
          <a:ln/>
        </p:spPr>
        <p:txBody>
          <a:bodyPr/>
          <a:lstStyle>
            <a:lvl1pPr>
              <a:defRPr/>
            </a:lvl1pPr>
          </a:lstStyle>
          <a:p>
            <a:pPr>
              <a:defRPr/>
            </a:pPr>
            <a:fld id="{C9758B82-DBA1-4D22-BEB9-611C9ED40C11}" type="datetimeFigureOut">
              <a:rPr lang="ja-JP" altLang="en-US">
                <a:solidFill>
                  <a:srgbClr val="000000"/>
                </a:solidFill>
              </a:rPr>
              <a:pPr>
                <a:defRPr/>
              </a:pPr>
              <a:t>2017/11/2</a:t>
            </a:fld>
            <a:endParaRPr lang="en-US" altLang="ja-JP">
              <a:solidFill>
                <a:srgbClr val="000000"/>
              </a:solidFill>
            </a:endParaRPr>
          </a:p>
        </p:txBody>
      </p:sp>
      <p:sp>
        <p:nvSpPr>
          <p:cNvPr id="5" name="Rectangle 9"/>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10"/>
          <p:cNvSpPr>
            <a:spLocks noGrp="1" noChangeArrowheads="1"/>
          </p:cNvSpPr>
          <p:nvPr>
            <p:ph type="sldNum" sz="quarter" idx="12"/>
          </p:nvPr>
        </p:nvSpPr>
        <p:spPr>
          <a:ln/>
        </p:spPr>
        <p:txBody>
          <a:bodyPr/>
          <a:lstStyle>
            <a:lvl1pPr>
              <a:defRPr/>
            </a:lvl1pPr>
          </a:lstStyle>
          <a:p>
            <a:pPr>
              <a:defRPr/>
            </a:pPr>
            <a:fld id="{70D47B0B-61F8-4798-8B2E-691B0FB0EC1F}"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3890397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fld id="{2EDC41C8-F93E-4F32-9E78-EB3A83A81AAC}"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F4B994B5-48AA-42F8-9952-870FA50E17F5}"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1991611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CDB0C698-7277-49AF-9C63-57A6F04A0A61}"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6DEE334D-EB94-4679-844F-6AC9F82669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35023903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CBE0FFF1-322F-47C0-BE15-A59558EDBF5B}"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5C2D9B6B-7E09-456F-8E6A-4A06FF476BC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81792044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0F524D6D-3DD0-4D5E-AAA4-537882979D92}"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77AE16E1-11E3-4861-8518-AD27D3ECDFE8}"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7834784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798FD84C-5AA3-455C-93D8-F7796336BEEE}"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F5B402EC-3B6F-4BCD-9996-4BD92CBC9DA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98002321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5FEC7F0-B4BD-4A3A-8013-A3130BFF9E76}"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FBAF700B-AEA3-43BA-AE4F-CBAE4B85B4B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38635159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8DE08C82-E453-469A-9A46-68FDA39D4D59}"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9FFB63F2-C694-4ABB-886B-54F0C82587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6553948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fld id="{CBE0FFF1-322F-47C0-BE15-A59558EDBF5B}"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5C2D9B6B-7E09-456F-8E6A-4A06FF476BC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31206531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4279117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C09A995A-E5F2-4329-B7C9-365D1AE32692}"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52F7212-74F6-4F60-B237-8984204CCC6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56332458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8479923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368722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fld id="{0F524D6D-3DD0-4D5E-AAA4-537882979D92}"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77AE16E1-11E3-4861-8518-AD27D3ECDFE8}"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223252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fld id="{798FD84C-5AA3-455C-93D8-F7796336BEEE}"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pPr>
              <a:defRPr/>
            </a:pPr>
            <a:fld id="{F5B402EC-3B6F-4BCD-9996-4BD92CBC9DA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09525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fld id="{05FEC7F0-B4BD-4A3A-8013-A3130BFF9E76}"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pPr>
              <a:defRPr/>
            </a:pPr>
            <a:fld id="{FBAF700B-AEA3-43BA-AE4F-CBAE4B85B4B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6846880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fld id="{8DE08C82-E453-469A-9A46-68FDA39D4D59}"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pPr>
              <a:defRPr/>
            </a:pPr>
            <a:fld id="{9FFB63F2-C694-4ABB-886B-54F0C8258701}"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36897615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DFD2C738-B6DA-4193-BE18-836AEE57F4FA}"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2084020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fld id="{C09A995A-E5F2-4329-B7C9-365D1AE32692}"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pPr>
              <a:defRPr/>
            </a:pPr>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pPr>
              <a:defRPr/>
            </a:pPr>
            <a:fld id="{D52F7212-74F6-4F60-B237-8984204CCC66}"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832776329"/>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_rels/slideMaster2.xml.rels><?xml version="1.0" encoding="UTF-8" ?><Relationships xmlns="http://schemas.openxmlformats.org/package/2006/relationships"><Relationship Target="../slideLayouts/slideLayout19.xml" Type="http://schemas.openxmlformats.org/officeDocument/2006/relationships/slideLayout" Id="rId8"></Relationship><Relationship Target="../slideLayouts/slideLayout14.xml" Type="http://schemas.openxmlformats.org/officeDocument/2006/relationships/slideLayout" Id="rId3"></Relationship><Relationship Target="../slideLayouts/slideLayout18.xml" Type="http://schemas.openxmlformats.org/officeDocument/2006/relationships/slideLayout" Id="rId7"></Relationship><Relationship Target="../theme/theme2.xml" Type="http://schemas.openxmlformats.org/officeDocument/2006/relationships/theme" Id="rId12"></Relationship><Relationship Target="../slideLayouts/slideLayout13.xml" Type="http://schemas.openxmlformats.org/officeDocument/2006/relationships/slideLayout" Id="rId2"></Relationship><Relationship Target="../slideLayouts/slideLayout12.xml" Type="http://schemas.openxmlformats.org/officeDocument/2006/relationships/slideLayout" Id="rId1"></Relationship><Relationship Target="../slideLayouts/slideLayout17.xml" Type="http://schemas.openxmlformats.org/officeDocument/2006/relationships/slideLayout" Id="rId6"></Relationship><Relationship Target="../slideLayouts/slideLayout22.xml" Type="http://schemas.openxmlformats.org/officeDocument/2006/relationships/slideLayout" Id="rId11"></Relationship><Relationship Target="../slideLayouts/slideLayout16.xml" Type="http://schemas.openxmlformats.org/officeDocument/2006/relationships/slideLayout" Id="rId5"></Relationship><Relationship Target="../slideLayouts/slideLayout21.xml" Type="http://schemas.openxmlformats.org/officeDocument/2006/relationships/slideLayout" Id="rId10"></Relationship><Relationship Target="../slideLayouts/slideLayout15.xml" Type="http://schemas.openxmlformats.org/officeDocument/2006/relationships/slideLayout" Id="rId4"></Relationship><Relationship Target="../slideLayouts/slideLayout20.xml" Type="http://schemas.openxmlformats.org/officeDocument/2006/relationships/slideLayout" Id="rId9"></Relationship></Relationships>
</file>

<file path=ppt/slideMasters/_rels/slideMaster3.xml.rels><?xml version="1.0" encoding="UTF-8" ?><Relationships xmlns="http://schemas.openxmlformats.org/package/2006/relationships"><Relationship Target="../slideLayouts/slideLayout30.xml" Type="http://schemas.openxmlformats.org/officeDocument/2006/relationships/slideLayout" Id="rId8"></Relationship><Relationship Target="../slideLayouts/slideLayout25.xml" Type="http://schemas.openxmlformats.org/officeDocument/2006/relationships/slideLayout" Id="rId3"></Relationship><Relationship Target="../slideLayouts/slideLayout29.xml" Type="http://schemas.openxmlformats.org/officeDocument/2006/relationships/slideLayout" Id="rId7"></Relationship><Relationship Target="../theme/theme3.xml" Type="http://schemas.openxmlformats.org/officeDocument/2006/relationships/theme" Id="rId12"></Relationship><Relationship Target="../slideLayouts/slideLayout24.xml" Type="http://schemas.openxmlformats.org/officeDocument/2006/relationships/slideLayout" Id="rId2"></Relationship><Relationship Target="../slideLayouts/slideLayout23.xml" Type="http://schemas.openxmlformats.org/officeDocument/2006/relationships/slideLayout" Id="rId1"></Relationship><Relationship Target="../slideLayouts/slideLayout28.xml" Type="http://schemas.openxmlformats.org/officeDocument/2006/relationships/slideLayout" Id="rId6"></Relationship><Relationship Target="../slideLayouts/slideLayout33.xml" Type="http://schemas.openxmlformats.org/officeDocument/2006/relationships/slideLayout" Id="rId11"></Relationship><Relationship Target="../slideLayouts/slideLayout27.xml" Type="http://schemas.openxmlformats.org/officeDocument/2006/relationships/slideLayout" Id="rId5"></Relationship><Relationship Target="../slideLayouts/slideLayout32.xml" Type="http://schemas.openxmlformats.org/officeDocument/2006/relationships/slideLayout" Id="rId10"></Relationship><Relationship Target="../slideLayouts/slideLayout26.xml" Type="http://schemas.openxmlformats.org/officeDocument/2006/relationships/slideLayout" Id="rId4"></Relationship><Relationship Target="../slideLayouts/slideLayout31.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FD2C738-B6DA-4193-BE18-836AEE57F4FA}"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1950163110"/>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3314" name="Group 2"/>
          <p:cNvGrpSpPr>
            <a:grpSpLocks/>
          </p:cNvGrpSpPr>
          <p:nvPr/>
        </p:nvGrpSpPr>
        <p:grpSpPr bwMode="auto">
          <a:xfrm>
            <a:off x="-3238500" y="0"/>
            <a:ext cx="11925300" cy="3810000"/>
            <a:chOff x="-2040" y="0"/>
            <a:chExt cx="7512" cy="2400"/>
          </a:xfrm>
        </p:grpSpPr>
        <p:sp>
          <p:nvSpPr>
            <p:cNvPr id="29699" name="AutoShape 3"/>
            <p:cNvSpPr>
              <a:spLocks noChangeArrowheads="1"/>
            </p:cNvSpPr>
            <p:nvPr/>
          </p:nvSpPr>
          <p:spPr bwMode="auto">
            <a:xfrm>
              <a:off x="-2040" y="432"/>
              <a:ext cx="2592" cy="1968"/>
            </a:xfrm>
            <a:custGeom>
              <a:avLst/>
              <a:gdLst>
                <a:gd name="G0" fmla="+- 18296 0 0"/>
                <a:gd name="G1" fmla="+- -30880 0 0"/>
                <a:gd name="G2" fmla="+- 31512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296" y="5746"/>
                </a:cxn>
                <a:cxn ang="0">
                  <a:pos x="64000" y="32000"/>
                </a:cxn>
                <a:cxn ang="0">
                  <a:pos x="50296" y="58253"/>
                </a:cxn>
                <a:cxn ang="0">
                  <a:pos x="50296" y="58253"/>
                </a:cxn>
                <a:cxn ang="0">
                  <a:pos x="50295" y="58253"/>
                </a:cxn>
                <a:cxn ang="0">
                  <a:pos x="50296" y="58254"/>
                </a:cxn>
                <a:cxn ang="0">
                  <a:pos x="50296" y="5746"/>
                </a:cxn>
                <a:cxn ang="0">
                  <a:pos x="50295" y="5746"/>
                </a:cxn>
                <a:cxn ang="0">
                  <a:pos x="50296" y="5746"/>
                </a:cxn>
              </a:cxnLst>
              <a:rect l="T13" t="T15" r="T17" b="T19"/>
              <a:pathLst>
                <a:path w="64000" h="64000">
                  <a:moveTo>
                    <a:pt x="50296" y="5746"/>
                  </a:moveTo>
                  <a:cubicBezTo>
                    <a:pt x="58882" y="11730"/>
                    <a:pt x="64000" y="21534"/>
                    <a:pt x="64000" y="32000"/>
                  </a:cubicBezTo>
                  <a:cubicBezTo>
                    <a:pt x="64000" y="42465"/>
                    <a:pt x="58882" y="52269"/>
                    <a:pt x="50296" y="58253"/>
                  </a:cubicBezTo>
                  <a:cubicBezTo>
                    <a:pt x="50296" y="58253"/>
                    <a:pt x="50296" y="58253"/>
                    <a:pt x="50295" y="58253"/>
                  </a:cubicBezTo>
                  <a:lnTo>
                    <a:pt x="50296" y="58254"/>
                  </a:lnTo>
                  <a:lnTo>
                    <a:pt x="50296" y="5746"/>
                  </a:lnTo>
                  <a:lnTo>
                    <a:pt x="50295" y="5746"/>
                  </a:lnTo>
                  <a:cubicBezTo>
                    <a:pt x="50296" y="5746"/>
                    <a:pt x="50296" y="5746"/>
                    <a:pt x="50296" y="5746"/>
                  </a:cubicBezTo>
                  <a:close/>
                </a:path>
              </a:pathLst>
            </a:custGeom>
            <a:solidFill>
              <a:schemeClr val="accent2"/>
            </a:solidFill>
            <a:ln w="9525">
              <a:noFill/>
              <a:miter lim="800000"/>
              <a:headEnd/>
              <a:tailEnd/>
            </a:ln>
          </p:spPr>
          <p:txBody>
            <a:bodyPr/>
            <a:lstStyle/>
            <a:p>
              <a:pPr>
                <a:defRPr/>
              </a:pPr>
              <a:endParaRPr kumimoji="0" lang="ja-JP" altLang="en-US" sz="2400">
                <a:solidFill>
                  <a:srgbClr val="000000"/>
                </a:solidFill>
                <a:latin typeface="Times New Roman" pitchFamily="18" charset="0"/>
              </a:endParaRPr>
            </a:p>
          </p:txBody>
        </p:sp>
        <p:sp>
          <p:nvSpPr>
            <p:cNvPr id="29700" name="AutoShape 4"/>
            <p:cNvSpPr>
              <a:spLocks noChangeArrowheads="1"/>
            </p:cNvSpPr>
            <p:nvPr/>
          </p:nvSpPr>
          <p:spPr bwMode="auto">
            <a:xfrm>
              <a:off x="-1528" y="0"/>
              <a:ext cx="1949" cy="1987"/>
            </a:xfrm>
            <a:custGeom>
              <a:avLst/>
              <a:gdLst>
                <a:gd name="G0" fmla="+- 18077 0 0"/>
                <a:gd name="G1" fmla="+- -30880 0 0"/>
                <a:gd name="G2" fmla="+- 32000 0 0"/>
                <a:gd name="T0" fmla="*/ 32000 32000  1"/>
                <a:gd name="T1" fmla="*/ G0 G0  1"/>
                <a:gd name="T2" fmla="+- 0 T0 T1"/>
                <a:gd name="T3" fmla="sqrt T2"/>
                <a:gd name="G3" fmla="*/ 32000 T3 32000"/>
                <a:gd name="T4" fmla="*/ 32000 32000  1"/>
                <a:gd name="T5" fmla="*/ G1 G1  1"/>
                <a:gd name="T6" fmla="+- 0 T4 T5"/>
                <a:gd name="T7" fmla="sqrt T6"/>
                <a:gd name="G4" fmla="*/ 32000 T7 32000"/>
                <a:gd name="T8" fmla="*/ 32000 32000  1"/>
                <a:gd name="T9" fmla="*/ G2 G2  1"/>
                <a:gd name="T10" fmla="+- 0 T8 T9"/>
                <a:gd name="T11" fmla="sqrt T10"/>
                <a:gd name="G5" fmla="*/ 32000 T11 32000"/>
                <a:gd name="G6" fmla="+- 0 0 G3"/>
                <a:gd name="G7" fmla="+- 0 0 G4"/>
                <a:gd name="G8" fmla="+- 0 0 G5"/>
                <a:gd name="G9" fmla="+- 0 G4 G0"/>
                <a:gd name="G10" fmla="?: G9 G4 G0"/>
                <a:gd name="G11" fmla="?: G9 G1 G6"/>
                <a:gd name="G12" fmla="+- 0 G5 G0"/>
                <a:gd name="G13" fmla="?: G12 G5 G0"/>
                <a:gd name="G14" fmla="?: G12 G2 G3"/>
                <a:gd name="G15" fmla="+- G11 0 1"/>
                <a:gd name="G16" fmla="+- G14 1 0"/>
                <a:gd name="G17" fmla="+- 0 G14 G3"/>
                <a:gd name="G18" fmla="?: G17 G8 G13"/>
                <a:gd name="G19" fmla="?: G17 G0 G13"/>
                <a:gd name="G20" fmla="?: G17 G3 G16"/>
                <a:gd name="G21" fmla="+- 0 G6 G11"/>
                <a:gd name="G22" fmla="?: G21 G7 G10"/>
                <a:gd name="G23" fmla="?: G21 G0 G10"/>
                <a:gd name="G24" fmla="?: G21 G6 G15"/>
                <a:gd name="G25" fmla="min G10 G13"/>
                <a:gd name="G26" fmla="max G8 G7"/>
                <a:gd name="G27" fmla="max G26 G0"/>
                <a:gd name="T12" fmla="+- 0 G27 -32000"/>
                <a:gd name="T13" fmla="*/ T12 w 64000"/>
                <a:gd name="T14" fmla="+- 0 G11 -32000"/>
                <a:gd name="T15" fmla="*/ G11 h 64000"/>
                <a:gd name="T16" fmla="+- 0 G25 -32000"/>
                <a:gd name="T17" fmla="*/ T16 w 64000"/>
                <a:gd name="T18" fmla="+- 0 G14 -32000"/>
                <a:gd name="T19" fmla="*/ G14 h 64000"/>
              </a:gdLst>
              <a:ahLst/>
              <a:cxnLst>
                <a:cxn ang="0">
                  <a:pos x="50077" y="5595"/>
                </a:cxn>
                <a:cxn ang="0">
                  <a:pos x="64000" y="32000"/>
                </a:cxn>
                <a:cxn ang="0">
                  <a:pos x="50077" y="58404"/>
                </a:cxn>
                <a:cxn ang="0">
                  <a:pos x="50077" y="58404"/>
                </a:cxn>
                <a:cxn ang="0">
                  <a:pos x="50076" y="58404"/>
                </a:cxn>
                <a:cxn ang="0">
                  <a:pos x="50077" y="58405"/>
                </a:cxn>
                <a:cxn ang="0">
                  <a:pos x="50077" y="5595"/>
                </a:cxn>
                <a:cxn ang="0">
                  <a:pos x="50076" y="5595"/>
                </a:cxn>
                <a:cxn ang="0">
                  <a:pos x="50077" y="5595"/>
                </a:cxn>
              </a:cxnLst>
              <a:rect l="T13" t="T15" r="T17" b="T19"/>
              <a:pathLst>
                <a:path w="64000" h="64000">
                  <a:moveTo>
                    <a:pt x="50077" y="5595"/>
                  </a:moveTo>
                  <a:cubicBezTo>
                    <a:pt x="58790" y="11560"/>
                    <a:pt x="64000" y="21440"/>
                    <a:pt x="64000" y="32000"/>
                  </a:cubicBezTo>
                  <a:cubicBezTo>
                    <a:pt x="64000" y="42559"/>
                    <a:pt x="58790" y="52439"/>
                    <a:pt x="50077" y="58404"/>
                  </a:cubicBezTo>
                  <a:cubicBezTo>
                    <a:pt x="50077" y="58404"/>
                    <a:pt x="50077" y="58404"/>
                    <a:pt x="50076" y="58404"/>
                  </a:cubicBezTo>
                  <a:lnTo>
                    <a:pt x="50077" y="58405"/>
                  </a:lnTo>
                  <a:lnTo>
                    <a:pt x="50077" y="5595"/>
                  </a:lnTo>
                  <a:lnTo>
                    <a:pt x="50076" y="5595"/>
                  </a:lnTo>
                  <a:cubicBezTo>
                    <a:pt x="50077" y="5595"/>
                    <a:pt x="50077" y="5595"/>
                    <a:pt x="50077" y="5595"/>
                  </a:cubicBezTo>
                  <a:close/>
                </a:path>
              </a:pathLst>
            </a:custGeom>
            <a:solidFill>
              <a:schemeClr val="hlink"/>
            </a:solidFill>
            <a:ln w="9525">
              <a:noFill/>
              <a:miter lim="800000"/>
              <a:headEnd/>
              <a:tailEnd/>
            </a:ln>
          </p:spPr>
          <p:txBody>
            <a:bodyPr/>
            <a:lstStyle/>
            <a:p>
              <a:pPr>
                <a:defRPr/>
              </a:pPr>
              <a:endParaRPr kumimoji="0" lang="ja-JP" altLang="en-US">
                <a:solidFill>
                  <a:srgbClr val="000000"/>
                </a:solidFill>
              </a:endParaRPr>
            </a:p>
          </p:txBody>
        </p:sp>
        <p:sp>
          <p:nvSpPr>
            <p:cNvPr id="29701" name="Line 5"/>
            <p:cNvSpPr>
              <a:spLocks noChangeShapeType="1"/>
            </p:cNvSpPr>
            <p:nvPr/>
          </p:nvSpPr>
          <p:spPr bwMode="auto">
            <a:xfrm>
              <a:off x="864" y="960"/>
              <a:ext cx="4608" cy="0"/>
            </a:xfrm>
            <a:prstGeom prst="line">
              <a:avLst/>
            </a:prstGeom>
            <a:noFill/>
            <a:ln w="12700">
              <a:solidFill>
                <a:schemeClr val="tx1"/>
              </a:solidFill>
              <a:round/>
              <a:headEnd/>
              <a:tailEnd/>
            </a:ln>
            <a:effectLst/>
          </p:spPr>
          <p:txBody>
            <a:bodyPr/>
            <a:lstStyle/>
            <a:p>
              <a:pPr>
                <a:defRPr/>
              </a:pPr>
              <a:endParaRPr lang="ja-JP" altLang="en-US">
                <a:solidFill>
                  <a:srgbClr val="000000"/>
                </a:solidFill>
              </a:endParaRPr>
            </a:p>
          </p:txBody>
        </p:sp>
      </p:grpSp>
      <p:sp>
        <p:nvSpPr>
          <p:cNvPr id="13315" name="Rectangle 6"/>
          <p:cNvSpPr>
            <a:spLocks noGrp="1" noChangeArrowheads="1"/>
          </p:cNvSpPr>
          <p:nvPr>
            <p:ph type="title"/>
          </p:nvPr>
        </p:nvSpPr>
        <p:spPr bwMode="auto">
          <a:xfrm>
            <a:off x="1370013" y="301625"/>
            <a:ext cx="7313612"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ja-JP" altLang="en-US" smtClean="0"/>
              <a:t>マスタ タイトルの書式設定</a:t>
            </a:r>
          </a:p>
        </p:txBody>
      </p:sp>
      <p:sp>
        <p:nvSpPr>
          <p:cNvPr id="13316" name="Rectangle 7"/>
          <p:cNvSpPr>
            <a:spLocks noGrp="1" noChangeArrowheads="1"/>
          </p:cNvSpPr>
          <p:nvPr>
            <p:ph type="body" idx="1"/>
          </p:nvPr>
        </p:nvSpPr>
        <p:spPr bwMode="auto">
          <a:xfrm>
            <a:off x="1370013" y="1827213"/>
            <a:ext cx="7313612"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29704" name="Rectangle 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kumimoji="0" sz="1200">
                <a:latin typeface="+mn-lt"/>
              </a:defRPr>
            </a:lvl1pPr>
          </a:lstStyle>
          <a:p>
            <a:pPr>
              <a:defRPr/>
            </a:pPr>
            <a:fld id="{69D959AF-5E37-4FA5-97C2-07A112B3D4F8}" type="datetimeFigureOut">
              <a:rPr lang="ja-JP" altLang="en-US">
                <a:solidFill>
                  <a:srgbClr val="000000"/>
                </a:solidFill>
              </a:rPr>
              <a:pPr>
                <a:defRPr/>
              </a:pPr>
              <a:t>2017/11/2</a:t>
            </a:fld>
            <a:endParaRPr lang="en-US" altLang="ja-JP">
              <a:solidFill>
                <a:srgbClr val="000000"/>
              </a:solidFill>
            </a:endParaRPr>
          </a:p>
        </p:txBody>
      </p:sp>
      <p:sp>
        <p:nvSpPr>
          <p:cNvPr id="29705" name="Rectangle 9"/>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kumimoji="0" sz="1200">
                <a:latin typeface="+mn-lt"/>
              </a:defRPr>
            </a:lvl1pPr>
          </a:lstStyle>
          <a:p>
            <a:pPr>
              <a:defRPr/>
            </a:pPr>
            <a:endParaRPr lang="en-US" altLang="ja-JP">
              <a:solidFill>
                <a:srgbClr val="000000"/>
              </a:solidFill>
            </a:endParaRPr>
          </a:p>
        </p:txBody>
      </p:sp>
      <p:sp>
        <p:nvSpPr>
          <p:cNvPr id="29706" name="Rectangle 10"/>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kumimoji="0" sz="1200">
                <a:latin typeface="+mn-lt"/>
              </a:defRPr>
            </a:lvl1pPr>
          </a:lstStyle>
          <a:p>
            <a:pPr>
              <a:defRPr/>
            </a:pPr>
            <a:fld id="{5F69F600-F045-4861-B90A-500B29430863}" type="slidenum">
              <a:rPr lang="ja-JP" altLang="en-US">
                <a:solidFill>
                  <a:srgbClr val="000000"/>
                </a:solidFill>
              </a:rPr>
              <a:pPr>
                <a:defRPr/>
              </a:pPr>
              <a:t>‹#›</a:t>
            </a:fld>
            <a:endParaRPr lang="en-US" altLang="ja-JP">
              <a:solidFill>
                <a:srgbClr val="000000"/>
              </a:solidFill>
            </a:endParaRPr>
          </a:p>
        </p:txBody>
      </p:sp>
    </p:spTree>
    <p:extLst>
      <p:ext uri="{BB962C8B-B14F-4D97-AF65-F5344CB8AC3E}">
        <p14:creationId xmlns:p14="http://schemas.microsoft.com/office/powerpoint/2010/main" val="3290464306"/>
      </p:ext>
    </p:extLst>
  </p:cSld>
  <p:clrMap bg1="lt1" tx1="dk1" bg2="lt2" tx2="dk2" accent1="accent1" accent2="accent2" accent3="accent3" accent4="accent4" accent5="accent5" accent6="accent6" hlink="hlink" folHlink="folHlink"/>
  <p:sldLayoutIdLst>
    <p:sldLayoutId id="2147483698" r:id="rId1"/>
    <p:sldLayoutId id="2147483699" r:id="rId2"/>
    <p:sldLayoutId id="214748370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Lst>
  <p:txStyles>
    <p:titleStyle>
      <a:lvl1pPr algn="l" rtl="0" eaLnBrk="0" fontAlgn="base" hangingPunct="0">
        <a:spcBef>
          <a:spcPct val="0"/>
        </a:spcBef>
        <a:spcAft>
          <a:spcPct val="0"/>
        </a:spcAft>
        <a:defRPr kumimoji="1" sz="3600">
          <a:solidFill>
            <a:schemeClr val="tx2"/>
          </a:solidFill>
          <a:latin typeface="+mj-lt"/>
          <a:ea typeface="+mj-ea"/>
          <a:cs typeface="+mj-cs"/>
        </a:defRPr>
      </a:lvl1pPr>
      <a:lvl2pPr algn="l" rtl="0" eaLnBrk="0" fontAlgn="base" hangingPunct="0">
        <a:spcBef>
          <a:spcPct val="0"/>
        </a:spcBef>
        <a:spcAft>
          <a:spcPct val="0"/>
        </a:spcAft>
        <a:defRPr kumimoji="1" sz="3600">
          <a:solidFill>
            <a:schemeClr val="tx2"/>
          </a:solidFill>
          <a:latin typeface="Arial" charset="0"/>
          <a:ea typeface="ＭＳ Ｐゴシック" charset="-128"/>
        </a:defRPr>
      </a:lvl2pPr>
      <a:lvl3pPr algn="l" rtl="0" eaLnBrk="0" fontAlgn="base" hangingPunct="0">
        <a:spcBef>
          <a:spcPct val="0"/>
        </a:spcBef>
        <a:spcAft>
          <a:spcPct val="0"/>
        </a:spcAft>
        <a:defRPr kumimoji="1" sz="3600">
          <a:solidFill>
            <a:schemeClr val="tx2"/>
          </a:solidFill>
          <a:latin typeface="Arial" charset="0"/>
          <a:ea typeface="ＭＳ Ｐゴシック" charset="-128"/>
        </a:defRPr>
      </a:lvl3pPr>
      <a:lvl4pPr algn="l" rtl="0" eaLnBrk="0" fontAlgn="base" hangingPunct="0">
        <a:spcBef>
          <a:spcPct val="0"/>
        </a:spcBef>
        <a:spcAft>
          <a:spcPct val="0"/>
        </a:spcAft>
        <a:defRPr kumimoji="1" sz="3600">
          <a:solidFill>
            <a:schemeClr val="tx2"/>
          </a:solidFill>
          <a:latin typeface="Arial" charset="0"/>
          <a:ea typeface="ＭＳ Ｐゴシック" charset="-128"/>
        </a:defRPr>
      </a:lvl4pPr>
      <a:lvl5pPr algn="l" rtl="0" eaLnBrk="0" fontAlgn="base" hangingPunct="0">
        <a:spcBef>
          <a:spcPct val="0"/>
        </a:spcBef>
        <a:spcAft>
          <a:spcPct val="0"/>
        </a:spcAft>
        <a:defRPr kumimoji="1" sz="3600">
          <a:solidFill>
            <a:schemeClr val="tx2"/>
          </a:solidFill>
          <a:latin typeface="Arial" charset="0"/>
          <a:ea typeface="ＭＳ Ｐゴシック" charset="-128"/>
        </a:defRPr>
      </a:lvl5pPr>
      <a:lvl6pPr marL="457200" algn="l" rtl="0" fontAlgn="base">
        <a:spcBef>
          <a:spcPct val="0"/>
        </a:spcBef>
        <a:spcAft>
          <a:spcPct val="0"/>
        </a:spcAft>
        <a:defRPr kumimoji="1" sz="3600">
          <a:solidFill>
            <a:schemeClr val="tx2"/>
          </a:solidFill>
          <a:latin typeface="Arial" charset="0"/>
          <a:ea typeface="ＭＳ Ｐゴシック" charset="-128"/>
        </a:defRPr>
      </a:lvl6pPr>
      <a:lvl7pPr marL="914400" algn="l" rtl="0" fontAlgn="base">
        <a:spcBef>
          <a:spcPct val="0"/>
        </a:spcBef>
        <a:spcAft>
          <a:spcPct val="0"/>
        </a:spcAft>
        <a:defRPr kumimoji="1" sz="3600">
          <a:solidFill>
            <a:schemeClr val="tx2"/>
          </a:solidFill>
          <a:latin typeface="Arial" charset="0"/>
          <a:ea typeface="ＭＳ Ｐゴシック" charset="-128"/>
        </a:defRPr>
      </a:lvl7pPr>
      <a:lvl8pPr marL="1371600" algn="l" rtl="0" fontAlgn="base">
        <a:spcBef>
          <a:spcPct val="0"/>
        </a:spcBef>
        <a:spcAft>
          <a:spcPct val="0"/>
        </a:spcAft>
        <a:defRPr kumimoji="1" sz="3600">
          <a:solidFill>
            <a:schemeClr val="tx2"/>
          </a:solidFill>
          <a:latin typeface="Arial" charset="0"/>
          <a:ea typeface="ＭＳ Ｐゴシック" charset="-128"/>
        </a:defRPr>
      </a:lvl8pPr>
      <a:lvl9pPr marL="1828800" algn="l" rtl="0" fontAlgn="base">
        <a:spcBef>
          <a:spcPct val="0"/>
        </a:spcBef>
        <a:spcAft>
          <a:spcPct val="0"/>
        </a:spcAft>
        <a:defRPr kumimoji="1" sz="3600">
          <a:solidFill>
            <a:schemeClr val="tx2"/>
          </a:solidFill>
          <a:latin typeface="Arial" charset="0"/>
          <a:ea typeface="ＭＳ Ｐゴシック" charset="-128"/>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
        <a:defRPr kumimoji="1" sz="29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l"/>
        <a:defRPr kumimoji="1" sz="2500">
          <a:solidFill>
            <a:schemeClr val="tx1"/>
          </a:solidFill>
          <a:latin typeface="+mn-lt"/>
          <a:ea typeface="+mn-ea"/>
        </a:defRPr>
      </a:lvl2pPr>
      <a:lvl3pPr marL="1143000" indent="-228600" algn="l" rtl="0" eaLnBrk="0" fontAlgn="base" hangingPunct="0">
        <a:spcBef>
          <a:spcPct val="20000"/>
        </a:spcBef>
        <a:spcAft>
          <a:spcPct val="0"/>
        </a:spcAft>
        <a:buClr>
          <a:schemeClr val="tx2"/>
        </a:buClr>
        <a:buSzPct val="65000"/>
        <a:buFont typeface="Wingdings" pitchFamily="2" charset="2"/>
        <a:buChar char="¡"/>
        <a:defRPr kumimoji="1" sz="22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itchFamily="2" charset="2"/>
        <a:buChar char="l"/>
        <a:defRPr kumimoji="1" sz="1900">
          <a:solidFill>
            <a:schemeClr val="tx1"/>
          </a:solidFill>
          <a:latin typeface="+mn-lt"/>
          <a:ea typeface="+mn-ea"/>
        </a:defRPr>
      </a:lvl4pPr>
      <a:lvl5pPr marL="2057400" indent="-228600" algn="l" rtl="0" eaLnBrk="0" fontAlgn="base" hangingPunct="0">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5pPr>
      <a:lvl6pPr marL="25146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6pPr>
      <a:lvl7pPr marL="29718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7pPr>
      <a:lvl8pPr marL="34290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8pPr>
      <a:lvl9pPr marL="3886200" indent="-228600" algn="l" rtl="0" fontAlgn="base">
        <a:spcBef>
          <a:spcPct val="20000"/>
        </a:spcBef>
        <a:spcAft>
          <a:spcPct val="0"/>
        </a:spcAft>
        <a:buClr>
          <a:schemeClr val="tx2"/>
        </a:buClr>
        <a:buSzPct val="60000"/>
        <a:buFont typeface="Wingdings" pitchFamily="2" charset="2"/>
        <a:buChar char="¡"/>
        <a:defRPr kumimoji="1" sz="19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DFD2C738-B6DA-4193-BE18-836AEE57F4FA}" type="datetimeFigureOut">
              <a:rPr lang="ja-JP" altLang="en-US" smtClean="0">
                <a:solidFill>
                  <a:prstClr val="black">
                    <a:tint val="75000"/>
                  </a:prstClr>
                </a:solidFill>
              </a:rPr>
              <a:pPr>
                <a:defRPr/>
              </a:pPr>
              <a:t>2017/11/2</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9777A057-D4B3-4777-8265-76AC73A092D7}" type="slidenum">
              <a:rPr lang="ja-JP" altLang="en-US" smtClean="0">
                <a:solidFill>
                  <a:prstClr val="black">
                    <a:tint val="75000"/>
                  </a:prstClr>
                </a:solidFill>
              </a:rPr>
              <a:pPr>
                <a:defRPr/>
              </a:pPr>
              <a:t>‹#›</a:t>
            </a:fld>
            <a:endParaRPr lang="ja-JP" altLang="en-US">
              <a:solidFill>
                <a:prstClr val="black">
                  <a:tint val="75000"/>
                </a:prstClr>
              </a:solidFill>
            </a:endParaRPr>
          </a:p>
        </p:txBody>
      </p:sp>
    </p:spTree>
    <p:extLst>
      <p:ext uri="{BB962C8B-B14F-4D97-AF65-F5344CB8AC3E}">
        <p14:creationId xmlns:p14="http://schemas.microsoft.com/office/powerpoint/2010/main" val="4137223639"/>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slideLayouts/slideLayout18.xml" Type="http://schemas.openxmlformats.org/officeDocument/2006/relationships/slideLayout" Id="rId1"></Relationship></Relationships>
</file>

<file path=ppt/slides/_rels/slide2.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3.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4.xml.rels><?xml version="1.0" encoding="UTF-8" ?><Relationships xmlns="http://schemas.openxmlformats.org/package/2006/relationships"><Relationship Target="../media/image1.png" Type="http://schemas.openxmlformats.org/officeDocument/2006/relationships/image" Id="rId2"></Relationship><Relationship Target="../slideLayouts/slideLayout7.xml" Type="http://schemas.openxmlformats.org/officeDocument/2006/relationships/slideLayout" Id="rId1"></Relationship></Relationships>
</file>

<file path=ppt/slides/_rels/slide5.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6.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7.xml.rels><?xml version="1.0" encoding="UTF-8" ?><Relationships xmlns="http://schemas.openxmlformats.org/package/2006/relationships"><Relationship Target="../slideLayouts/slideLayout7.xml" Type="http://schemas.openxmlformats.org/officeDocument/2006/relationships/slideLayout" Id="rId1"></Relationship></Relationships>
</file>

<file path=ppt/slides/_rels/slide8.xml.rels><?xml version="1.0" encoding="UTF-8" ?><Relationships xmlns="http://schemas.openxmlformats.org/package/2006/relationships"><Relationship Target="../slideLayouts/slideLayout2.xml" Type="http://schemas.openxmlformats.org/officeDocument/2006/relationships/slideLayout" Id="rId1"></Relationship></Relationships>
</file>

<file path=ppt/slides/_rels/slide9.xml.rels><?xml version="1.0" encoding="UTF-8" ?><Relationships xmlns="http://schemas.openxmlformats.org/package/2006/relationships"><Relationship Target="../media/image3.png" Type="http://schemas.openxmlformats.org/officeDocument/2006/relationships/image" Id="rId3"></Relationship><Relationship Target="../media/image2.png" Type="http://schemas.openxmlformats.org/officeDocument/2006/relationships/image" Id="rId2"></Relationship><Relationship Target="../slideLayouts/slideLayout29.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p:cNvSpPr txBox="1"/>
          <p:nvPr/>
        </p:nvSpPr>
        <p:spPr>
          <a:xfrm>
            <a:off x="1259632" y="2132856"/>
            <a:ext cx="7740352" cy="1015663"/>
          </a:xfrm>
          <a:prstGeom prst="rect">
            <a:avLst/>
          </a:prstGeom>
          <a:noFill/>
        </p:spPr>
        <p:txBody>
          <a:bodyPr wrap="square" rtlCol="0">
            <a:spAutoFit/>
          </a:bodyPr>
          <a:lstStyle/>
          <a:p>
            <a:r>
              <a:rPr lang="ja-JP" altLang="en-US" sz="3200" b="1" dirty="0" smtClean="0">
                <a:solidFill>
                  <a:srgbClr val="000000"/>
                </a:solidFill>
              </a:rPr>
              <a:t>「民都・大阪」フィランソロピー会議</a:t>
            </a:r>
            <a:endParaRPr lang="en-US" altLang="ja-JP" sz="3200" b="1" dirty="0" smtClean="0">
              <a:solidFill>
                <a:srgbClr val="000000"/>
              </a:solidFill>
            </a:endParaRPr>
          </a:p>
          <a:p>
            <a:r>
              <a:rPr lang="ja-JP" altLang="en-US" sz="2800" b="1" dirty="0" smtClean="0">
                <a:solidFill>
                  <a:srgbClr val="000000"/>
                </a:solidFill>
              </a:rPr>
              <a:t>　　　　</a:t>
            </a:r>
            <a:r>
              <a:rPr lang="ja-JP" altLang="en-US" sz="2800" b="1" dirty="0" smtClean="0">
                <a:solidFill>
                  <a:srgbClr val="33CCCC">
                    <a:lumMod val="50000"/>
                  </a:srgbClr>
                </a:solidFill>
              </a:rPr>
              <a:t>～アジアの民都（公益首都）をめざして～</a:t>
            </a:r>
            <a:endParaRPr lang="ja-JP" altLang="en-US" sz="2800" b="1" dirty="0">
              <a:solidFill>
                <a:srgbClr val="33CCCC">
                  <a:lumMod val="50000"/>
                </a:srgbClr>
              </a:solidFill>
            </a:endParaRPr>
          </a:p>
        </p:txBody>
      </p:sp>
      <p:sp>
        <p:nvSpPr>
          <p:cNvPr id="3" name="テキスト ボックス 2"/>
          <p:cNvSpPr txBox="1"/>
          <p:nvPr/>
        </p:nvSpPr>
        <p:spPr>
          <a:xfrm>
            <a:off x="5129808" y="3192220"/>
            <a:ext cx="3566419" cy="461665"/>
          </a:xfrm>
          <a:prstGeom prst="rect">
            <a:avLst/>
          </a:prstGeom>
          <a:noFill/>
          <a:ln w="25400" cap="flat" cmpd="sng" algn="ctr">
            <a:noFill/>
            <a:prstDash val="solid"/>
          </a:ln>
          <a:effectLst/>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ja-JP" altLang="en-US" sz="2400" kern="0" dirty="0">
                <a:solidFill>
                  <a:prstClr val="black"/>
                </a:solidFill>
                <a:latin typeface="+mj-ea"/>
                <a:ea typeface="+mj-ea"/>
                <a:cs typeface="Meiryo UI" panose="020B0604030504040204" pitchFamily="50" charset="-128"/>
              </a:rPr>
              <a:t>（</a:t>
            </a:r>
            <a:r>
              <a:rPr kumimoji="0" lang="ja-JP" altLang="en-US" sz="2400" i="0" u="none" strike="noStrike" kern="0" cap="none" spc="0" normalizeH="0" baseline="0" noProof="0" dirty="0" smtClean="0">
                <a:ln>
                  <a:noFill/>
                </a:ln>
                <a:solidFill>
                  <a:prstClr val="black"/>
                </a:solidFill>
                <a:effectLst/>
                <a:uLnTx/>
                <a:uFillTx/>
                <a:latin typeface="+mj-ea"/>
                <a:ea typeface="+mj-ea"/>
                <a:cs typeface="Meiryo UI" panose="020B0604030504040204" pitchFamily="50" charset="-128"/>
              </a:rPr>
              <a:t>分科会の設置に向けて</a:t>
            </a:r>
            <a:r>
              <a:rPr kumimoji="0" lang="ja-JP" altLang="en-US" sz="2400" kern="0" dirty="0" smtClean="0">
                <a:solidFill>
                  <a:prstClr val="black"/>
                </a:solidFill>
                <a:latin typeface="+mj-ea"/>
                <a:ea typeface="+mj-ea"/>
                <a:cs typeface="Meiryo UI" panose="020B0604030504040204" pitchFamily="50" charset="-128"/>
              </a:rPr>
              <a:t>）</a:t>
            </a:r>
            <a:endParaRPr kumimoji="0" lang="en-US" altLang="ja-JP" sz="2400" i="0" u="none" strike="noStrike" kern="0" cap="none" spc="0" normalizeH="0" baseline="0" noProof="0" dirty="0" smtClean="0">
              <a:ln>
                <a:noFill/>
              </a:ln>
              <a:solidFill>
                <a:prstClr val="black"/>
              </a:solidFill>
              <a:effectLst/>
              <a:uLnTx/>
              <a:uFillTx/>
              <a:latin typeface="+mj-ea"/>
              <a:ea typeface="+mj-ea"/>
              <a:cs typeface="Meiryo UI" panose="020B0604030504040204" pitchFamily="50" charset="-128"/>
            </a:endParaRPr>
          </a:p>
        </p:txBody>
      </p:sp>
      <p:sp>
        <p:nvSpPr>
          <p:cNvPr id="4" name="テキスト ボックス 3"/>
          <p:cNvSpPr txBox="1"/>
          <p:nvPr/>
        </p:nvSpPr>
        <p:spPr>
          <a:xfrm>
            <a:off x="5940152" y="659444"/>
            <a:ext cx="2816724" cy="369332"/>
          </a:xfrm>
          <a:prstGeom prst="rect">
            <a:avLst/>
          </a:prstGeom>
          <a:noFill/>
          <a:ln>
            <a:solidFill>
              <a:schemeClr val="tx1"/>
            </a:solidFill>
          </a:ln>
        </p:spPr>
        <p:txBody>
          <a:bodyPr wrap="square" rtlCol="0">
            <a:spAutoFit/>
          </a:bodyPr>
          <a:lstStyle/>
          <a:p>
            <a:pPr algn="ctr"/>
            <a:r>
              <a:rPr lang="ja-JP" altLang="en-US" b="1" dirty="0" smtClean="0">
                <a:solidFill>
                  <a:srgbClr val="000000"/>
                </a:solidFill>
              </a:rPr>
              <a:t>第７回準備会　参考資料</a:t>
            </a:r>
            <a:endParaRPr lang="en-US" altLang="ja-JP" b="1" dirty="0" smtClean="0">
              <a:solidFill>
                <a:srgbClr val="000000"/>
              </a:solidFill>
            </a:endParaRPr>
          </a:p>
        </p:txBody>
      </p:sp>
      <p:sp>
        <p:nvSpPr>
          <p:cNvPr id="5" name="テキスト ボックス 4"/>
          <p:cNvSpPr txBox="1"/>
          <p:nvPr/>
        </p:nvSpPr>
        <p:spPr>
          <a:xfrm>
            <a:off x="7308304" y="260648"/>
            <a:ext cx="1544500" cy="369332"/>
          </a:xfrm>
          <a:prstGeom prst="rect">
            <a:avLst/>
          </a:prstGeom>
          <a:noFill/>
          <a:ln>
            <a:noFill/>
          </a:ln>
        </p:spPr>
        <p:txBody>
          <a:bodyPr wrap="square" rtlCol="0">
            <a:spAutoFit/>
          </a:bodyPr>
          <a:lstStyle/>
          <a:p>
            <a:pPr algn="r"/>
            <a:r>
              <a:rPr lang="en-US" altLang="ja-JP"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H291102</a:t>
            </a:r>
            <a:r>
              <a:rPr lang="ja-JP" altLang="en-US"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45191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1" y="-2738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なぜ</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「民都・大阪」をめざすのか</a:t>
            </a:r>
            <a:endPar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2" name="正方形/長方形 41"/>
          <p:cNvSpPr/>
          <p:nvPr/>
        </p:nvSpPr>
        <p:spPr>
          <a:xfrm>
            <a:off x="208340" y="552996"/>
            <a:ext cx="8756148" cy="4895304"/>
          </a:xfrm>
          <a:prstGeom prst="rect">
            <a:avLst/>
          </a:prstGeom>
          <a:solidFill>
            <a:schemeClr val="accent1">
              <a:lumMod val="20000"/>
              <a:lumOff val="80000"/>
            </a:schemeClr>
          </a:solidFill>
          <a:ln w="6350">
            <a:solidFill>
              <a:schemeClr val="accent1">
                <a:shade val="50000"/>
                <a:alpha val="93000"/>
              </a:schemeClr>
            </a:solidFill>
          </a:ln>
        </p:spPr>
        <p:style>
          <a:lnRef idx="2">
            <a:schemeClr val="accent1">
              <a:shade val="50000"/>
            </a:schemeClr>
          </a:lnRef>
          <a:fillRef idx="1">
            <a:schemeClr val="accent1"/>
          </a:fillRef>
          <a:effectRef idx="0">
            <a:schemeClr val="accent1"/>
          </a:effectRef>
          <a:fontRef idx="minor">
            <a:schemeClr val="lt1"/>
          </a:fontRef>
        </p:style>
        <p:txBody>
          <a:bodyPr lIns="144000" rtlCol="0" anchor="ctr" anchorCtr="0"/>
          <a:lstStyle/>
          <a:p>
            <a:pPr>
              <a:spcBef>
                <a:spcPts val="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○わが国は、戦後一貫して</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東京一極集中が進む</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中、</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人口減少・超高齢社会に突入</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経済構造の大きな転換点</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を迎えている。</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生活</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・暮らし、健康、安全安心</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など、社会的課題の多様化に対応していくため、従来の行政サービスに加えて、</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民の力を活かした厚み</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のある</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サービスの構築</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により、</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誰もが豊かでいきいき</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と暮らせる</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社会の実現</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求められている</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177800" indent="-177800">
              <a:spcBef>
                <a:spcPts val="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○こうした中で、国内では、</a:t>
            </a:r>
            <a:r>
              <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NPO</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や社会的企業</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など</a:t>
            </a:r>
            <a:r>
              <a:rPr lang="ja-JP" altLang="en-US"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社会的課題解決に取り組む新たな主体の増加</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CSR</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社会的責任）の取組みが着実に進んでいるが、さらに世界では、</a:t>
            </a:r>
            <a:r>
              <a:rPr lang="ja-JP" altLang="en-US" b="1" u="sng"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寄附</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や投資等を</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通じた公益活動が新た</a:t>
            </a:r>
            <a:r>
              <a:rPr lang="ja-JP" altLang="en-US" b="1" u="sng"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な時代の</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潮流と</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なり、</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err="1">
                <a:solidFill>
                  <a:prstClr val="black"/>
                </a:solidFill>
                <a:latin typeface="Meiryo UI" panose="020B0604030504040204" pitchFamily="50" charset="-128"/>
                <a:ea typeface="Meiryo UI" panose="020B0604030504040204" pitchFamily="50" charset="-128"/>
                <a:cs typeface="Meiryo UI" panose="020B0604030504040204" pitchFamily="50" charset="-128"/>
              </a:rPr>
              <a:t>へ</a:t>
            </a:r>
            <a:r>
              <a:rPr lang="ja-JP" altLang="en-US" dirty="0" err="1"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関心が高まりつつある。</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○大阪は、町人が自分たちで多くの橋を整備していったように、</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都市発展の歴史において、</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民の力が大きな役割</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を果たしてきた。</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官の発想を超える活力</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を社会の中心に据え、</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「民が</a:t>
            </a:r>
            <a:endPar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lang="en-US" altLang="ja-JP"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主導する社会」</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を大阪から創りあげ、</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国</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内外に発信していくことにより、東京とは異なる個性・</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spcBef>
                <a:spcPts val="0"/>
              </a:spcBef>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魅力をもった東西二極の一極として</a:t>
            </a:r>
            <a:r>
              <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a:t>
            </a:r>
            <a:r>
              <a:rPr lang="en-US" altLang="ja-JP"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u="sng"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の復活</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を果たしていく。</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2</a:t>
            </a:fld>
            <a:endParaRPr lang="ja-JP" altLang="en-US" sz="1200" dirty="0">
              <a:solidFill>
                <a:prstClr val="black"/>
              </a:solidFill>
            </a:endParaRPr>
          </a:p>
        </p:txBody>
      </p:sp>
      <p:sp>
        <p:nvSpPr>
          <p:cNvPr id="6" name="角丸四角形 5"/>
          <p:cNvSpPr/>
          <p:nvPr/>
        </p:nvSpPr>
        <p:spPr>
          <a:xfrm>
            <a:off x="395536" y="5580732"/>
            <a:ext cx="8375475" cy="1165074"/>
          </a:xfrm>
          <a:prstGeom prst="roundRect">
            <a:avLst>
              <a:gd name="adj" fmla="val 10965"/>
            </a:avLst>
          </a:prstGeom>
        </p:spPr>
        <p:style>
          <a:lnRef idx="1">
            <a:schemeClr val="accent1"/>
          </a:lnRef>
          <a:fillRef idx="2">
            <a:schemeClr val="accent1"/>
          </a:fillRef>
          <a:effectRef idx="1">
            <a:schemeClr val="accent1"/>
          </a:effectRef>
          <a:fontRef idx="minor">
            <a:schemeClr val="dk1"/>
          </a:fontRef>
        </p:style>
        <p:txBody>
          <a:bodyPr rtlCol="0" anchor="ctr"/>
          <a:lstStyle/>
          <a:p>
            <a:r>
              <a:rPr lang="en-US" altLang="ja-JP" sz="1600" b="1" dirty="0" smtClean="0">
                <a:solidFill>
                  <a:srgbClr val="1F497D">
                    <a:lumMod val="50000"/>
                  </a:srgbClr>
                </a:solidFill>
                <a:latin typeface="Meiryo UI" panose="020B0604030504040204" pitchFamily="50" charset="-128"/>
                <a:ea typeface="Meiryo UI" panose="020B0604030504040204" pitchFamily="50" charset="-128"/>
              </a:rPr>
              <a:t>※</a:t>
            </a:r>
            <a:r>
              <a:rPr lang="ja-JP" altLang="en-US" sz="1600" b="1" dirty="0" smtClean="0">
                <a:solidFill>
                  <a:srgbClr val="1F497D">
                    <a:lumMod val="50000"/>
                  </a:srgbClr>
                </a:solidFill>
                <a:latin typeface="Meiryo UI" panose="020B0604030504040204" pitchFamily="50" charset="-128"/>
                <a:ea typeface="Meiryo UI" panose="020B0604030504040204" pitchFamily="50" charset="-128"/>
              </a:rPr>
              <a:t>「フィランソロピー」について</a:t>
            </a:r>
            <a:endParaRPr lang="en-US" altLang="ja-JP" sz="1600" b="1" dirty="0" smtClean="0">
              <a:solidFill>
                <a:srgbClr val="1F497D">
                  <a:lumMod val="50000"/>
                </a:srgbClr>
              </a:solidFill>
              <a:latin typeface="Meiryo UI" panose="020B0604030504040204" pitchFamily="50" charset="-128"/>
              <a:ea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語源は、ギリシャ語の「愛する」（</a:t>
            </a:r>
            <a:r>
              <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Phil</a:t>
            </a:r>
            <a:r>
              <a:rPr lang="en-US" altLang="ja-JP"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人間</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Anthropos</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）で「慈善活動」や「博愛」を意味する語。</a:t>
            </a:r>
            <a:endPar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社会貢献活動</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の総称。ここでは、社会的課題解決に向けて行う寄附や社会的投資等を通じた公益活動</a:t>
            </a:r>
            <a:endParaRPr lang="en-US" altLang="ja-JP"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srgbClr val="1F497D">
                    <a:lumMod val="50000"/>
                  </a:srgbClr>
                </a:solidFill>
                <a:latin typeface="Meiryo UI" panose="020B0604030504040204" pitchFamily="50" charset="-128"/>
                <a:ea typeface="Meiryo UI" panose="020B0604030504040204" pitchFamily="50" charset="-128"/>
                <a:cs typeface="Meiryo UI" panose="020B0604030504040204" pitchFamily="50" charset="-128"/>
              </a:rPr>
              <a:t>　　をいう。</a:t>
            </a:r>
            <a:endParaRPr lang="ja-JP" altLang="en-US" sz="1400" dirty="0">
              <a:solidFill>
                <a:srgbClr val="1F497D">
                  <a:lumMod val="50000"/>
                </a:srgbClr>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861768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1"/>
          <p:cNvSpPr txBox="1">
            <a:spLocks/>
          </p:cNvSpPr>
          <p:nvPr/>
        </p:nvSpPr>
        <p:spPr bwMode="auto">
          <a:xfrm>
            <a:off x="8388424" y="6520259"/>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3</a:t>
            </a:fld>
            <a:endParaRPr lang="ja-JP" altLang="en-US" sz="1200" dirty="0">
              <a:solidFill>
                <a:prstClr val="black"/>
              </a:solidFill>
            </a:endParaRPr>
          </a:p>
        </p:txBody>
      </p:sp>
      <p:sp>
        <p:nvSpPr>
          <p:cNvPr id="5" name="角丸四角形 4"/>
          <p:cNvSpPr/>
          <p:nvPr/>
        </p:nvSpPr>
        <p:spPr>
          <a:xfrm>
            <a:off x="84336" y="702568"/>
            <a:ext cx="8952159" cy="5462736"/>
          </a:xfrm>
          <a:prstGeom prst="roundRect">
            <a:avLst>
              <a:gd name="adj" fmla="val 7215"/>
            </a:avLst>
          </a:prstGeom>
        </p:spPr>
        <p:style>
          <a:lnRef idx="2">
            <a:schemeClr val="accent3"/>
          </a:lnRef>
          <a:fillRef idx="1">
            <a:schemeClr val="lt1"/>
          </a:fillRef>
          <a:effectRef idx="0">
            <a:schemeClr val="accent3"/>
          </a:effectRef>
          <a:fontRef idx="minor">
            <a:schemeClr val="dk1"/>
          </a:fontRef>
        </p:style>
        <p:txBody>
          <a:bodyPr rtlCol="0" anchor="ctr"/>
          <a:lstStyle/>
          <a:p>
            <a:pPr>
              <a:lnSpc>
                <a:spcPts val="1300"/>
              </a:lnSpc>
            </a:pP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lnSpc>
                <a:spcPts val="1300"/>
              </a:lnSpc>
            </a:pP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フィランソロピーを通じた「民都・大阪」の実現</a:t>
            </a:r>
            <a:endParaRPr lang="en-US" altLang="ja-JP" sz="20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600"/>
              </a:lnSpc>
            </a:pPr>
            <a:endParaRPr lang="en-US" altLang="ja-JP"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○我が国では、福祉や医療、教育などの様々な分野において、それぞれの主体が社会的課題</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の解決や公益の増進に取り組んでおり、また近年では、いわゆる社会的企業のような新たな主</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体も増ええつつある。</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○このような</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多様な主体が法人格や営利・非営利の枠を超えて</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、これまでになかった</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連携や協</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働</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（新たなアライアンスの構築）</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生み出し</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、資金</a:t>
            </a: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人材の確保や情報発信などについて、従</a:t>
            </a:r>
            <a:endParaRPr lang="en-US" altLang="ja-JP"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来とは異なる</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新たな取組みを進める</a:t>
            </a:r>
            <a:r>
              <a:rPr lang="ja-JP" altLang="en-US"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ことにより、大阪から民が主体となった</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社会的課題の解決</a:t>
            </a:r>
            <a:endParaRPr lang="en-US" altLang="ja-JP"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を先導する。</a:t>
            </a:r>
            <a:endParaRPr lang="en-US" altLang="ja-JP"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これらを通じて、自らの知識・能力・経験などを活かして公益の増進や社会的課題の解決に</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取り組みたいと考える</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人材を支援</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するとともに、住民一人ひとりが</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活躍できる社会づくりを</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後押し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する。また、こうした動きにより</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新たな産業</a:t>
            </a:r>
            <a:r>
              <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市場、雇用を生み出し</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大阪の成長</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にも</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つなげていく。</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gn="ctr"/>
            <a:endParaRPr lang="ja-JP" altLang="en-US" dirty="0">
              <a:solidFill>
                <a:prstClr val="black"/>
              </a:solidFill>
            </a:endParaRPr>
          </a:p>
        </p:txBody>
      </p:sp>
      <p:sp>
        <p:nvSpPr>
          <p:cNvPr id="2" name="二等辺三角形 1"/>
          <p:cNvSpPr/>
          <p:nvPr/>
        </p:nvSpPr>
        <p:spPr>
          <a:xfrm rot="10800000">
            <a:off x="827584" y="114300"/>
            <a:ext cx="7704856" cy="441411"/>
          </a:xfrm>
          <a:prstGeom prst="triangle">
            <a:avLst>
              <a:gd name="adj" fmla="val 50165"/>
            </a:avLst>
          </a:prstGeom>
          <a:solidFill>
            <a:schemeClr val="tx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3640503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角丸四角形 23"/>
          <p:cNvSpPr/>
          <p:nvPr/>
        </p:nvSpPr>
        <p:spPr>
          <a:xfrm>
            <a:off x="112550" y="2133600"/>
            <a:ext cx="8959441" cy="4660900"/>
          </a:xfrm>
          <a:prstGeom prst="roundRect">
            <a:avLst>
              <a:gd name="adj" fmla="val 5711"/>
            </a:avLst>
          </a:prstGeom>
          <a:noFill/>
        </p:spPr>
        <p:style>
          <a:lnRef idx="2">
            <a:schemeClr val="accent6"/>
          </a:lnRef>
          <a:fillRef idx="1">
            <a:schemeClr val="lt1"/>
          </a:fillRef>
          <a:effectRef idx="0">
            <a:schemeClr val="accent6"/>
          </a:effectRef>
          <a:fontRef idx="minor">
            <a:schemeClr val="dk1"/>
          </a:fontRef>
        </p:style>
        <p:txBody>
          <a:bodyPr tIns="0" rIns="72000" bIns="180000" rtlCol="0" anchor="t" anchorCtr="0"/>
          <a:lstStyle/>
          <a:p>
            <a:pPr>
              <a:lnSpc>
                <a:spcPts val="2200"/>
              </a:lnSpc>
            </a:pP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場の創出を通じた好循環</a:t>
            </a:r>
            <a:r>
              <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a:lnSpc>
                <a:spcPts val="22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①この会議を</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核にして、大阪が抱える様々な社会的課題の解決に向けた新たな知恵やアイデアを生み出す。</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300"/>
              </a:spcBef>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②こうした大阪の動きを国内外に向けて発信</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することで</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、「民都・大阪」として、</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アジア</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中心</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国際的な</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0"/>
              </a:spcBef>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感を高める。</a:t>
            </a:r>
            <a: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b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③「民都・大阪」において、世界的な潮流である税の分配によらない民の自発的な発意による寄附や投資を</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第２の動脈として資金や人材を集める。</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spcBef>
                <a:spcPts val="300"/>
              </a:spcBef>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④</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この資金や人材を、民が主体となって大阪における非営利セクターや社会的企業などの活動につなぎ、</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a:lnSpc>
                <a:spcPts val="22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活かすことで、活動の場を広げ、民間活動の活性化につなげる。</a:t>
            </a:r>
            <a:r>
              <a:rPr lang="ja-JP" altLang="en-US" sz="105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正方形/長方形 9"/>
          <p:cNvSpPr/>
          <p:nvPr/>
        </p:nvSpPr>
        <p:spPr>
          <a:xfrm>
            <a:off x="-1" y="-27384"/>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「民都・大阪」フィランソロピー会議の設置</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スライド番号プレースホルダー 1"/>
          <p:cNvSpPr txBox="1">
            <a:spLocks/>
          </p:cNvSpPr>
          <p:nvPr/>
        </p:nvSpPr>
        <p:spPr bwMode="auto">
          <a:xfrm>
            <a:off x="8378825" y="6573836"/>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4</a:t>
            </a:fld>
            <a:endParaRPr lang="ja-JP" altLang="en-US" sz="1200" dirty="0">
              <a:solidFill>
                <a:prstClr val="black"/>
              </a:solidFill>
            </a:endParaRPr>
          </a:p>
        </p:txBody>
      </p:sp>
      <p:sp>
        <p:nvSpPr>
          <p:cNvPr id="7" name="正方形/長方形 6"/>
          <p:cNvSpPr/>
          <p:nvPr/>
        </p:nvSpPr>
        <p:spPr>
          <a:xfrm>
            <a:off x="5616709" y="4891856"/>
            <a:ext cx="3312368" cy="190240"/>
          </a:xfrm>
          <a:prstGeom prst="rect">
            <a:avLst/>
          </a:prstGeom>
          <a:ln w="3175">
            <a:noFill/>
            <a:prstDash val="sysDot"/>
          </a:ln>
        </p:spPr>
        <p:txBody>
          <a:bodyPr wrap="square" lIns="72000" tIns="18000" rIns="36000" bIns="18000" anchor="t" anchorCtr="0">
            <a:spAutoFit/>
          </a:bodyPr>
          <a:lstStyle/>
          <a:p>
            <a:pPr>
              <a:defRPr/>
            </a:pP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核となる場（公益活動のプラットフォーム）の検討イメージ</a:t>
            </a: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8" name="Picture 2" descr="E:\My Documents\My Pictures\ブラ.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31989" y="5082096"/>
            <a:ext cx="2729423" cy="1633820"/>
          </a:xfrm>
          <a:prstGeom prst="rect">
            <a:avLst/>
          </a:prstGeom>
          <a:solidFill>
            <a:srgbClr val="CCECFF"/>
          </a:solidFill>
          <a:ln>
            <a:solidFill>
              <a:schemeClr val="tx1"/>
            </a:solidFill>
          </a:ln>
        </p:spPr>
      </p:pic>
      <p:sp>
        <p:nvSpPr>
          <p:cNvPr id="2" name="角丸四角形 1"/>
          <p:cNvSpPr/>
          <p:nvPr/>
        </p:nvSpPr>
        <p:spPr>
          <a:xfrm>
            <a:off x="112551" y="421680"/>
            <a:ext cx="8959440" cy="1639168"/>
          </a:xfrm>
          <a:prstGeom prst="roundRect">
            <a:avLst>
              <a:gd name="adj" fmla="val 11240"/>
            </a:avLst>
          </a:prstGeom>
          <a:solidFill>
            <a:schemeClr val="accent3">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200"/>
              </a:lnSpc>
            </a:pP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a:t>
            </a:r>
            <a:endParaRPr lang="en-US" altLang="ja-JP" sz="20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ts val="1200"/>
              </a:lnSpc>
            </a:pP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への関心が世界的に高まりつつある中、多様な担い手が、法人格の縦割りや営利・</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非営利の</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区分</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を越えて一堂に集い、それぞれが公益活動を担う主体だということを再認識（共通の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アイデンティティを形</a:t>
            </a:r>
            <a:endParaRPr lang="en-US" altLang="ja-JP"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成</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）し、大阪の</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民の連携・協力</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よりその</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存在感を国内外に</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示す「</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核となる場」として</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a:t>
            </a:r>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会議をつくる</a:t>
            </a:r>
            <a:r>
              <a:rPr lang="ja-JP" altLang="en-US" sz="1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角丸四角形 12"/>
          <p:cNvSpPr/>
          <p:nvPr/>
        </p:nvSpPr>
        <p:spPr>
          <a:xfrm>
            <a:off x="2051720" y="4994470"/>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①社会的課題解決に</a:t>
            </a:r>
            <a:endParaRPr lang="en-US" altLang="ja-JP" sz="1200" b="1" dirty="0" smtClean="0">
              <a:solidFill>
                <a:srgbClr val="002060"/>
              </a:solidFill>
            </a:endParaRPr>
          </a:p>
          <a:p>
            <a:pPr algn="ctr"/>
            <a:r>
              <a:rPr lang="ja-JP" altLang="en-US" sz="1200" b="1" dirty="0" smtClean="0">
                <a:solidFill>
                  <a:srgbClr val="002060"/>
                </a:solidFill>
              </a:rPr>
              <a:t>向けた知恵･アイデア</a:t>
            </a:r>
            <a:endParaRPr lang="ja-JP" altLang="en-US" sz="1200" b="1" dirty="0">
              <a:solidFill>
                <a:srgbClr val="002060"/>
              </a:solidFill>
            </a:endParaRPr>
          </a:p>
        </p:txBody>
      </p:sp>
      <p:sp>
        <p:nvSpPr>
          <p:cNvPr id="16" name="角丸四角形 15"/>
          <p:cNvSpPr/>
          <p:nvPr/>
        </p:nvSpPr>
        <p:spPr>
          <a:xfrm>
            <a:off x="179512" y="5674863"/>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④民間活動の活性化</a:t>
            </a:r>
            <a:endParaRPr lang="ja-JP" altLang="en-US" sz="1200" b="1" dirty="0">
              <a:solidFill>
                <a:srgbClr val="002060"/>
              </a:solidFill>
            </a:endParaRPr>
          </a:p>
        </p:txBody>
      </p:sp>
      <p:sp>
        <p:nvSpPr>
          <p:cNvPr id="17" name="角丸四角形 16"/>
          <p:cNvSpPr/>
          <p:nvPr/>
        </p:nvSpPr>
        <p:spPr>
          <a:xfrm>
            <a:off x="3995936" y="5674863"/>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②民都･大阪の</a:t>
            </a:r>
            <a:endParaRPr lang="en-US" altLang="ja-JP" sz="1200" b="1" dirty="0" smtClean="0">
              <a:solidFill>
                <a:srgbClr val="002060"/>
              </a:solidFill>
            </a:endParaRPr>
          </a:p>
          <a:p>
            <a:pPr algn="ctr"/>
            <a:r>
              <a:rPr lang="ja-JP" altLang="en-US" sz="1200" b="1" dirty="0" smtClean="0">
                <a:solidFill>
                  <a:srgbClr val="002060"/>
                </a:solidFill>
              </a:rPr>
              <a:t>国際的な存在感向上</a:t>
            </a:r>
            <a:endParaRPr lang="ja-JP" altLang="en-US" sz="1200" b="1" dirty="0">
              <a:solidFill>
                <a:srgbClr val="002060"/>
              </a:solidFill>
            </a:endParaRPr>
          </a:p>
        </p:txBody>
      </p:sp>
      <p:sp>
        <p:nvSpPr>
          <p:cNvPr id="18" name="角丸四角形 17"/>
          <p:cNvSpPr/>
          <p:nvPr/>
        </p:nvSpPr>
        <p:spPr>
          <a:xfrm>
            <a:off x="2051720" y="6284489"/>
            <a:ext cx="1728192" cy="464694"/>
          </a:xfrm>
          <a:prstGeom prst="roundRect">
            <a:avLst/>
          </a:prstGeom>
          <a:solidFill>
            <a:srgbClr val="FFFFCC"/>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b="1" dirty="0" smtClean="0">
                <a:solidFill>
                  <a:srgbClr val="002060"/>
                </a:solidFill>
              </a:rPr>
              <a:t>③資金</a:t>
            </a:r>
            <a:r>
              <a:rPr lang="ja-JP" altLang="en-US" sz="1200" b="1" dirty="0">
                <a:solidFill>
                  <a:srgbClr val="002060"/>
                </a:solidFill>
              </a:rPr>
              <a:t>や人材</a:t>
            </a:r>
            <a:r>
              <a:rPr lang="ja-JP" altLang="en-US" sz="1200" b="1" dirty="0" smtClean="0">
                <a:solidFill>
                  <a:srgbClr val="002060"/>
                </a:solidFill>
              </a:rPr>
              <a:t>が</a:t>
            </a:r>
            <a:endParaRPr lang="en-US" altLang="ja-JP" sz="1200" b="1" dirty="0" smtClean="0">
              <a:solidFill>
                <a:srgbClr val="002060"/>
              </a:solidFill>
            </a:endParaRPr>
          </a:p>
          <a:p>
            <a:pPr algn="ctr"/>
            <a:r>
              <a:rPr lang="ja-JP" altLang="en-US" sz="1200" b="1" dirty="0" smtClean="0">
                <a:solidFill>
                  <a:srgbClr val="002060"/>
                </a:solidFill>
              </a:rPr>
              <a:t>大阪に集まる</a:t>
            </a:r>
            <a:endParaRPr lang="ja-JP" altLang="en-US" sz="1200" b="1" dirty="0">
              <a:solidFill>
                <a:srgbClr val="002060"/>
              </a:solidFill>
            </a:endParaRPr>
          </a:p>
        </p:txBody>
      </p:sp>
      <p:sp>
        <p:nvSpPr>
          <p:cNvPr id="6" name="曲折矢印 5"/>
          <p:cNvSpPr/>
          <p:nvPr/>
        </p:nvSpPr>
        <p:spPr>
          <a:xfrm rot="5400000">
            <a:off x="4155535" y="4962960"/>
            <a:ext cx="442617" cy="882944"/>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2" name="曲折矢印 21"/>
          <p:cNvSpPr/>
          <p:nvPr/>
        </p:nvSpPr>
        <p:spPr>
          <a:xfrm rot="16200000">
            <a:off x="1184233" y="5932902"/>
            <a:ext cx="398924" cy="882944"/>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5" name="曲折矢印 24"/>
          <p:cNvSpPr/>
          <p:nvPr/>
        </p:nvSpPr>
        <p:spPr>
          <a:xfrm rot="10800000" flipH="1" flipV="1">
            <a:off x="984957" y="5183123"/>
            <a:ext cx="840210" cy="442617"/>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26" name="曲折矢印 25"/>
          <p:cNvSpPr/>
          <p:nvPr/>
        </p:nvSpPr>
        <p:spPr>
          <a:xfrm flipH="1" flipV="1">
            <a:off x="3956738" y="6242129"/>
            <a:ext cx="840210" cy="442617"/>
          </a:xfrm>
          <a:prstGeom prst="bentArrow">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 name="円/楕円 2"/>
          <p:cNvSpPr/>
          <p:nvPr/>
        </p:nvSpPr>
        <p:spPr>
          <a:xfrm>
            <a:off x="1979712" y="5625740"/>
            <a:ext cx="1984410" cy="513817"/>
          </a:xfrm>
          <a:prstGeom prst="ellipse">
            <a:avLst/>
          </a:prstGeom>
          <a:solidFill>
            <a:schemeClr val="accent3">
              <a:lumMod val="40000"/>
              <a:lumOff val="60000"/>
            </a:schemeClr>
          </a:solidFill>
          <a:ln w="38100">
            <a:solidFill>
              <a:schemeClr val="accent3">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a:t>
            </a:r>
            <a:endParaRPr lang="en-US" altLang="ja-JP"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会議</a:t>
            </a:r>
          </a:p>
        </p:txBody>
      </p:sp>
      <p:sp>
        <p:nvSpPr>
          <p:cNvPr id="5" name="正方形/長方形 4"/>
          <p:cNvSpPr/>
          <p:nvPr/>
        </p:nvSpPr>
        <p:spPr>
          <a:xfrm>
            <a:off x="4440343" y="4962849"/>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国内外への発信</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a:xfrm>
            <a:off x="4493677" y="6470554"/>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第２の動脈</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0" name="正方形/長方形 19"/>
          <p:cNvSpPr/>
          <p:nvPr/>
        </p:nvSpPr>
        <p:spPr>
          <a:xfrm>
            <a:off x="45537" y="6461447"/>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活動につなぎ、</a:t>
            </a:r>
            <a:endParaRPr kumimoji="1" lang="en-US" altLang="ja-JP"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活かす</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正方形/長方形 20"/>
          <p:cNvSpPr/>
          <p:nvPr/>
        </p:nvSpPr>
        <p:spPr>
          <a:xfrm>
            <a:off x="101554" y="4988212"/>
            <a:ext cx="1224136" cy="31476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連携･協力</a:t>
            </a:r>
            <a:endParaRPr kumimoji="1" lang="ja-JP" altLang="en-US" sz="10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071615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正方形/長方形 83"/>
          <p:cNvSpPr/>
          <p:nvPr/>
        </p:nvSpPr>
        <p:spPr>
          <a:xfrm>
            <a:off x="139247" y="918013"/>
            <a:ext cx="8835742" cy="1683806"/>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61" name="正方形/長方形 60"/>
          <p:cNvSpPr/>
          <p:nvPr/>
        </p:nvSpPr>
        <p:spPr>
          <a:xfrm>
            <a:off x="139246" y="4509120"/>
            <a:ext cx="8804840" cy="2021854"/>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17" name="正方形/長方形 16"/>
          <p:cNvSpPr/>
          <p:nvPr/>
        </p:nvSpPr>
        <p:spPr>
          <a:xfrm>
            <a:off x="0" y="-1588"/>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「民都・大阪」フィランソロピー会議の構成等</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8" name="テキスト ボックス 37"/>
          <p:cNvSpPr txBox="1"/>
          <p:nvPr/>
        </p:nvSpPr>
        <p:spPr>
          <a:xfrm>
            <a:off x="141618" y="4109010"/>
            <a:ext cx="7341774"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会議の</a:t>
            </a:r>
            <a:r>
              <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5</a:t>
            </a:r>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原則</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スライド番号プレースホルダー 1"/>
          <p:cNvSpPr txBox="1">
            <a:spLocks/>
          </p:cNvSpPr>
          <p:nvPr/>
        </p:nvSpPr>
        <p:spPr bwMode="auto">
          <a:xfrm>
            <a:off x="8343329" y="6530974"/>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5</a:t>
            </a:fld>
            <a:endParaRPr lang="ja-JP" altLang="en-US" sz="1200" dirty="0">
              <a:solidFill>
                <a:prstClr val="black"/>
              </a:solidFill>
            </a:endParaRPr>
          </a:p>
        </p:txBody>
      </p:sp>
      <p:sp>
        <p:nvSpPr>
          <p:cNvPr id="74" name="正方形/長方形 73"/>
          <p:cNvSpPr/>
          <p:nvPr/>
        </p:nvSpPr>
        <p:spPr>
          <a:xfrm>
            <a:off x="47316" y="4005064"/>
            <a:ext cx="9019604" cy="26295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2" name="正方形/長方形 111"/>
          <p:cNvSpPr/>
          <p:nvPr/>
        </p:nvSpPr>
        <p:spPr>
          <a:xfrm>
            <a:off x="35496" y="476672"/>
            <a:ext cx="9015972" cy="3329792"/>
          </a:xfrm>
          <a:prstGeom prst="rect">
            <a:avLst/>
          </a:prstGeom>
          <a:noFill/>
          <a:ln>
            <a:solidFill>
              <a:schemeClr val="tx2"/>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114" name="テキスト ボックス 113"/>
          <p:cNvSpPr txBox="1"/>
          <p:nvPr/>
        </p:nvSpPr>
        <p:spPr>
          <a:xfrm>
            <a:off x="203125" y="980728"/>
            <a:ext cx="8740961" cy="1477328"/>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20000"/>
              </a:lnSpc>
            </a:pPr>
            <a:r>
              <a:rPr lang="ja-JP" altLang="en-US" sz="15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官民が協力</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して設置する</a:t>
            </a:r>
            <a:r>
              <a:rPr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民間</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組織</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（大阪方式</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500" b="1" dirty="0" smtClean="0">
                <a:latin typeface="Meiryo UI" panose="020B0604030504040204" pitchFamily="50" charset="-128"/>
                <a:ea typeface="Meiryo UI" panose="020B0604030504040204" pitchFamily="50" charset="-128"/>
                <a:cs typeface="Meiryo UI" panose="020B0604030504040204" pitchFamily="50" charset="-128"/>
              </a:rPr>
              <a:t>サード</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・セクター及び社会的企業のトップ層</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、有識者、府及び市</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幹部で構成</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10</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a:t>
            </a:r>
            <a:r>
              <a:rPr lang="en-US" altLang="ja-JP" sz="1500" dirty="0" smtClean="0">
                <a:latin typeface="Meiryo UI" panose="020B0604030504040204" pitchFamily="50" charset="-128"/>
                <a:ea typeface="Meiryo UI" panose="020B0604030504040204" pitchFamily="50" charset="-128"/>
                <a:cs typeface="Meiryo UI" panose="020B0604030504040204" pitchFamily="50" charset="-128"/>
              </a:rPr>
              <a:t>15</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名程度の規模とし、会長・副会長を置く）</a:t>
            </a:r>
            <a:endParaRPr lang="en-US" altLang="ja-JP" sz="15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○包摂的</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組織として分科会を設け、会議としての開放性を担保</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5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○まずは会議としてスタートし、</a:t>
            </a:r>
            <a:r>
              <a:rPr lang="ja-JP" altLang="en-US" sz="1500" b="1" dirty="0">
                <a:latin typeface="Meiryo UI" panose="020B0604030504040204" pitchFamily="50" charset="-128"/>
                <a:ea typeface="Meiryo UI" panose="020B0604030504040204" pitchFamily="50" charset="-128"/>
                <a:cs typeface="Meiryo UI" panose="020B0604030504040204" pitchFamily="50" charset="-128"/>
              </a:rPr>
              <a:t>将来は民間組織による運営</a:t>
            </a:r>
            <a:r>
              <a:rPr lang="ja-JP" altLang="en-US" sz="15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目指す（当面、副首都推進局が事務局を担う）</a:t>
            </a:r>
            <a:endParaRPr lang="ja-JP" altLang="en-US" sz="15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88" name="テキスト ボックス 87"/>
          <p:cNvSpPr txBox="1"/>
          <p:nvPr/>
        </p:nvSpPr>
        <p:spPr>
          <a:xfrm>
            <a:off x="261384" y="2636912"/>
            <a:ext cx="8199048" cy="1169551"/>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所掌事項</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＊「民都・大阪」に向けて政策上の建議（課題抽出や新たな連携・協働促進に向けた取組み、情報発信など）</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＊分科会に関すること</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（活動報告や成果</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の共有・具体化</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＊「民都・大阪」フィランソロピー大会に関すること</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5" name="テキスト ボックス 84"/>
          <p:cNvSpPr txBox="1"/>
          <p:nvPr/>
        </p:nvSpPr>
        <p:spPr>
          <a:xfrm>
            <a:off x="141618" y="548680"/>
            <a:ext cx="8802468" cy="36933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■会議の構成等</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4" name="テキスト ボックス 103"/>
          <p:cNvSpPr txBox="1"/>
          <p:nvPr/>
        </p:nvSpPr>
        <p:spPr>
          <a:xfrm>
            <a:off x="355271" y="4509120"/>
            <a:ext cx="7673113" cy="193899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20000"/>
              </a:lnSpc>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１．中長期的</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に</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東京一極集中を打破</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することを目的とするものである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２．</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民都・大阪</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」を目指すもの</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である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３．</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民と官の</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新しい協力</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から生まれるものである</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４．基礎自治体等の</a:t>
            </a:r>
            <a:r>
              <a:rPr lang="en-US" altLang="ja-JP" sz="1600" dirty="0">
                <a:latin typeface="Meiryo UI" panose="020B0604030504040204" pitchFamily="50" charset="-128"/>
                <a:ea typeface="Meiryo UI" panose="020B0604030504040204" pitchFamily="50" charset="-128"/>
                <a:cs typeface="Meiryo UI" panose="020B0604030504040204" pitchFamily="50" charset="-128"/>
              </a:rPr>
              <a:t>NPO</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政策を阻害するものではない</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５．縦割り</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の施策を面（地域）として捉えなおし</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a:lnSpc>
                <a:spcPct val="120000"/>
              </a:lnSpc>
            </a:pP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latin typeface="Meiryo UI" panose="020B0604030504040204" pitchFamily="50" charset="-128"/>
                <a:ea typeface="Meiryo UI" panose="020B0604030504040204" pitchFamily="50" charset="-128"/>
                <a:cs typeface="Meiryo UI" panose="020B0604030504040204" pitchFamily="50" charset="-128"/>
              </a:rPr>
              <a:t>　　　これ</a:t>
            </a:r>
            <a:r>
              <a:rPr lang="ja-JP" altLang="en-US" sz="1600" b="1" dirty="0">
                <a:latin typeface="Meiryo UI" panose="020B0604030504040204" pitchFamily="50" charset="-128"/>
                <a:ea typeface="Meiryo UI" panose="020B0604030504040204" pitchFamily="50" charset="-128"/>
                <a:cs typeface="Meiryo UI" panose="020B0604030504040204" pitchFamily="50" charset="-128"/>
              </a:rPr>
              <a:t>までにない連携や協働を生み出す</a:t>
            </a:r>
            <a:r>
              <a:rPr lang="ja-JP" altLang="en-US" sz="1600" dirty="0">
                <a:latin typeface="Meiryo UI" panose="020B0604030504040204" pitchFamily="50" charset="-128"/>
                <a:ea typeface="Meiryo UI" panose="020B0604030504040204" pitchFamily="50" charset="-128"/>
                <a:cs typeface="Meiryo UI" panose="020B0604030504040204" pitchFamily="50" charset="-128"/>
              </a:rPr>
              <a:t>ことを</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目指すものであること</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208031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0" y="-1588"/>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「民都・大阪」フィランソロピー会議等の検討イメージ</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スライド番号プレースホルダー 1"/>
          <p:cNvSpPr txBox="1">
            <a:spLocks/>
          </p:cNvSpPr>
          <p:nvPr/>
        </p:nvSpPr>
        <p:spPr bwMode="auto">
          <a:xfrm>
            <a:off x="8378825" y="6530974"/>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6</a:t>
            </a:fld>
            <a:endParaRPr lang="ja-JP" altLang="en-US" sz="1200" dirty="0">
              <a:solidFill>
                <a:prstClr val="black"/>
              </a:solidFill>
            </a:endParaRPr>
          </a:p>
        </p:txBody>
      </p:sp>
      <p:grpSp>
        <p:nvGrpSpPr>
          <p:cNvPr id="3" name="グループ化 2"/>
          <p:cNvGrpSpPr/>
          <p:nvPr/>
        </p:nvGrpSpPr>
        <p:grpSpPr>
          <a:xfrm>
            <a:off x="2627784" y="2088681"/>
            <a:ext cx="4017285" cy="338844"/>
            <a:chOff x="3527884" y="3861048"/>
            <a:chExt cx="2088232" cy="436810"/>
          </a:xfrm>
        </p:grpSpPr>
        <p:sp>
          <p:nvSpPr>
            <p:cNvPr id="49" name="二等辺三角形 48"/>
            <p:cNvSpPr/>
            <p:nvPr/>
          </p:nvSpPr>
          <p:spPr>
            <a:xfrm flipV="1">
              <a:off x="3527884" y="3861048"/>
              <a:ext cx="2088232" cy="436810"/>
            </a:xfrm>
            <a:prstGeom prst="triangle">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2" name="テキスト ボックス 51"/>
            <p:cNvSpPr txBox="1"/>
            <p:nvPr/>
          </p:nvSpPr>
          <p:spPr>
            <a:xfrm>
              <a:off x="4098524" y="3863023"/>
              <a:ext cx="936104" cy="369333"/>
            </a:xfrm>
            <a:prstGeom prst="rect">
              <a:avLst/>
            </a:prstGeom>
            <a:noFill/>
          </p:spPr>
          <p:txBody>
            <a:bodyPr wrap="square" rtlCol="0">
              <a:spAutoFit/>
            </a:bodyPr>
            <a:lstStyle/>
            <a:p>
              <a:pPr algn="ctr"/>
              <a:r>
                <a:rPr kumimoji="1" lang="ja-JP" altLang="en-US" b="1" dirty="0" smtClean="0">
                  <a:solidFill>
                    <a:srgbClr val="7030A0"/>
                  </a:solidFill>
                  <a:latin typeface="Meiryo UI" panose="020B0604030504040204" pitchFamily="50" charset="-128"/>
                  <a:ea typeface="Meiryo UI" panose="020B0604030504040204" pitchFamily="50" charset="-128"/>
                  <a:cs typeface="Meiryo UI" panose="020B0604030504040204" pitchFamily="50" charset="-128"/>
                </a:rPr>
                <a:t>設置</a:t>
              </a:r>
              <a:endParaRPr kumimoji="1" lang="ja-JP" altLang="en-US" b="1" dirty="0">
                <a:solidFill>
                  <a:srgbClr val="7030A0"/>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6" name="グループ化 5"/>
          <p:cNvGrpSpPr/>
          <p:nvPr/>
        </p:nvGrpSpPr>
        <p:grpSpPr>
          <a:xfrm>
            <a:off x="232225" y="692696"/>
            <a:ext cx="8804271" cy="1962120"/>
            <a:chOff x="232225" y="692696"/>
            <a:chExt cx="8804271" cy="1962120"/>
          </a:xfrm>
        </p:grpSpPr>
        <p:sp>
          <p:nvSpPr>
            <p:cNvPr id="133" name="テキスト ボックス 132"/>
            <p:cNvSpPr txBox="1"/>
            <p:nvPr/>
          </p:nvSpPr>
          <p:spPr>
            <a:xfrm>
              <a:off x="232225" y="715824"/>
              <a:ext cx="8732263" cy="1938992"/>
            </a:xfrm>
            <a:prstGeom prst="rect">
              <a:avLst/>
            </a:prstGeom>
            <a:solidFill>
              <a:schemeClr val="bg1"/>
            </a:solidFill>
            <a:ln w="38100">
              <a:solidFill>
                <a:schemeClr val="tx1"/>
              </a:solidFill>
            </a:ln>
          </p:spPr>
          <p:txBody>
            <a:bodyPr wrap="square" rtlCol="0">
              <a:spAutoFit/>
            </a:bodyPr>
            <a:lstStyle/>
            <a:p>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■「民都・大阪」フィランソロピー会議</a:t>
              </a:r>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4" name="テキスト ボックス 133"/>
            <p:cNvSpPr txBox="1"/>
            <p:nvPr/>
          </p:nvSpPr>
          <p:spPr>
            <a:xfrm>
              <a:off x="6804248" y="692696"/>
              <a:ext cx="2160000" cy="307777"/>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議論・決定の場</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61" name="正方形/長方形 60"/>
            <p:cNvSpPr/>
            <p:nvPr/>
          </p:nvSpPr>
          <p:spPr>
            <a:xfrm>
              <a:off x="359091" y="1124744"/>
              <a:ext cx="8402319" cy="1457725"/>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88" name="テキスト ボックス 87"/>
            <p:cNvSpPr txBox="1"/>
            <p:nvPr/>
          </p:nvSpPr>
          <p:spPr>
            <a:xfrm>
              <a:off x="433688" y="1124744"/>
              <a:ext cx="8602808" cy="147117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lvl="0">
                <a:lnSpc>
                  <a:spcPct val="120000"/>
                </a:lnSpc>
              </a:pP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構成・内容等</a:t>
              </a:r>
              <a:r>
                <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pPr lvl="0">
                <a:lnSpc>
                  <a:spcPct val="120000"/>
                </a:lnSpc>
              </a:pP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・官民</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協力による民間組織。サード・セクターのトップ層等で構成（必要に応じ、分科会リーダーも参加）</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「民都・大阪」に向けて政策上の建議（課題抽出や新たな連携・協働促進に向けた取組み、情報発信など）</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分科会に関すること（設置決定、リーダーの選任、成果の共有・具体化など</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）の議論・決定</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「民都・大阪」フィランソロピー大会に関する</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ことの議論・決定</a:t>
              </a:r>
              <a:endParaRPr lang="en-US" altLang="ja-JP"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lvl="0"/>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・事務局は、当面、副首都推進局が担う</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7" name="グループ化 6"/>
          <p:cNvGrpSpPr/>
          <p:nvPr/>
        </p:nvGrpSpPr>
        <p:grpSpPr>
          <a:xfrm>
            <a:off x="224817" y="2862998"/>
            <a:ext cx="8741761" cy="1876954"/>
            <a:chOff x="224817" y="2862998"/>
            <a:chExt cx="8741761" cy="1876954"/>
          </a:xfrm>
        </p:grpSpPr>
        <p:sp>
          <p:nvSpPr>
            <p:cNvPr id="135" name="テキスト ボックス 134"/>
            <p:cNvSpPr txBox="1"/>
            <p:nvPr/>
          </p:nvSpPr>
          <p:spPr>
            <a:xfrm>
              <a:off x="224817" y="2877904"/>
              <a:ext cx="8741761" cy="1862048"/>
            </a:xfrm>
            <a:prstGeom prst="rect">
              <a:avLst/>
            </a:prstGeom>
            <a:solidFill>
              <a:schemeClr val="bg1"/>
            </a:solidFill>
            <a:ln w="38100">
              <a:solidFill>
                <a:schemeClr val="tx1"/>
              </a:solidFill>
            </a:ln>
          </p:spPr>
          <p:txBody>
            <a:bodyPr wrap="square" rtlCol="0">
              <a:spAutoFit/>
            </a:bodyPr>
            <a:lstStyle/>
            <a:p>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■分科会</a:t>
              </a:r>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500" b="1" u="sng" dirty="0" smtClean="0">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テキスト ボックス 135"/>
            <p:cNvSpPr txBox="1"/>
            <p:nvPr/>
          </p:nvSpPr>
          <p:spPr>
            <a:xfrm>
              <a:off x="6804248" y="2862998"/>
              <a:ext cx="2160000" cy="307777"/>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個別テーマの検討</a:t>
              </a:r>
            </a:p>
          </p:txBody>
        </p:sp>
        <p:sp>
          <p:nvSpPr>
            <p:cNvPr id="37" name="正方形/長方形 36"/>
            <p:cNvSpPr/>
            <p:nvPr/>
          </p:nvSpPr>
          <p:spPr>
            <a:xfrm>
              <a:off x="359092" y="3298209"/>
              <a:ext cx="8402320" cy="1354927"/>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132" name="テキスト ボックス 131"/>
            <p:cNvSpPr txBox="1"/>
            <p:nvPr/>
          </p:nvSpPr>
          <p:spPr>
            <a:xfrm>
              <a:off x="400295" y="3411577"/>
              <a:ext cx="8361115" cy="1169551"/>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構成・内容等</a:t>
              </a: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大阪で活躍する多様な主体に共通する課題の解決につながる新たな仕組みづくりなどの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・社会的課題の解決につながる従来とは異なる新たな手法や、複数の社会的課題の解決につながる新たな連携などについて</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検討</a:t>
              </a:r>
              <a:endParaRPr lang="ja-JP"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cs typeface="Meiryo UI" panose="020B0604030504040204" pitchFamily="50" charset="-128"/>
                </a:rPr>
                <a:t>・まず、「資金」・「人材」・「情報</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」の分科会</a:t>
              </a:r>
              <a:r>
                <a:rPr lang="ja-JP" altLang="en-US" sz="1400" dirty="0">
                  <a:latin typeface="Meiryo UI" panose="020B0604030504040204" pitchFamily="50" charset="-128"/>
                  <a:ea typeface="Meiryo UI" panose="020B0604030504040204" pitchFamily="50" charset="-128"/>
                  <a:cs typeface="Meiryo UI" panose="020B0604030504040204" pitchFamily="50" charset="-128"/>
                </a:rPr>
                <a:t>を</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設置。原則として、各リーダーが自主的に運営</a:t>
              </a:r>
              <a:endParaRPr lang="en-US" altLang="ja-JP" sz="1400" dirty="0">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9" name="グループ化 8"/>
          <p:cNvGrpSpPr/>
          <p:nvPr/>
        </p:nvGrpSpPr>
        <p:grpSpPr>
          <a:xfrm>
            <a:off x="220132" y="4956934"/>
            <a:ext cx="8744356" cy="1633122"/>
            <a:chOff x="-3650044" y="4015766"/>
            <a:chExt cx="8744356" cy="1633122"/>
          </a:xfrm>
        </p:grpSpPr>
        <p:sp>
          <p:nvSpPr>
            <p:cNvPr id="137" name="テキスト ボックス 136"/>
            <p:cNvSpPr txBox="1"/>
            <p:nvPr/>
          </p:nvSpPr>
          <p:spPr>
            <a:xfrm>
              <a:off x="-3650044" y="4017672"/>
              <a:ext cx="8744356" cy="1631216"/>
            </a:xfrm>
            <a:prstGeom prst="rect">
              <a:avLst/>
            </a:prstGeom>
            <a:solidFill>
              <a:schemeClr val="bg1"/>
            </a:solidFill>
            <a:ln w="38100">
              <a:solidFill>
                <a:schemeClr val="tx1"/>
              </a:solidFill>
            </a:ln>
          </p:spPr>
          <p:txBody>
            <a:bodyPr wrap="square" rtlCol="0">
              <a:spAutoFit/>
            </a:bodyPr>
            <a:lstStyle/>
            <a:p>
              <a:r>
                <a:rPr kumimoji="1" lang="ja-JP" altLang="en-US" sz="2000" b="1" u="sng" dirty="0" smtClean="0">
                  <a:latin typeface="Meiryo UI" panose="020B0604030504040204" pitchFamily="50" charset="-128"/>
                  <a:ea typeface="Meiryo UI" panose="020B0604030504040204" pitchFamily="50" charset="-128"/>
                  <a:cs typeface="Meiryo UI" panose="020B0604030504040204" pitchFamily="50" charset="-128"/>
                </a:rPr>
                <a:t>■大阪フィランソロピー大会</a:t>
              </a:r>
              <a:endParaRPr kumimoji="1" lang="en-US" altLang="ja-JP" sz="2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b="1" u="sng" dirty="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000" b="1" u="sng"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0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8" name="テキスト ボックス 137"/>
            <p:cNvSpPr txBox="1"/>
            <p:nvPr/>
          </p:nvSpPr>
          <p:spPr>
            <a:xfrm>
              <a:off x="2934072" y="4015766"/>
              <a:ext cx="2160240" cy="307777"/>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4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イベント（情報発信の場）</a:t>
              </a:r>
              <a:endParaRPr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0" name="正方形/長方形 139"/>
            <p:cNvSpPr/>
            <p:nvPr/>
          </p:nvSpPr>
          <p:spPr>
            <a:xfrm>
              <a:off x="-3479026" y="4484229"/>
              <a:ext cx="8402320" cy="1033003"/>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139" name="テキスト ボックス 138"/>
            <p:cNvSpPr txBox="1"/>
            <p:nvPr/>
          </p:nvSpPr>
          <p:spPr>
            <a:xfrm>
              <a:off x="-3452111" y="4541389"/>
              <a:ext cx="7808088" cy="95410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内容</a:t>
              </a:r>
              <a:r>
                <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p>
            <a:p>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・「民都・大阪」フィランソロピー会議や分科会の取組み等の発表・意見交換、情報発信の場</a:t>
              </a:r>
              <a:endParaRPr lang="en-US" altLang="ja-JP"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大阪フィランソロピー都市</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宣言</a:t>
              </a:r>
              <a:endParaRPr lang="en-US" altLang="ja-JP" sz="1400" dirty="0">
                <a:solidFill>
                  <a:prstClr val="black"/>
                </a:solidFill>
                <a:latin typeface="+mn-ea"/>
                <a:cs typeface="Meiryo UI" panose="020B0604030504040204" pitchFamily="50" charset="-128"/>
              </a:endParaRPr>
            </a:p>
            <a:p>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講演やパネルディスカッション、フィランソロピー促進に係る先進事例の</a:t>
              </a:r>
              <a:r>
                <a:rPr lang="ja-JP" altLang="en-US" sz="14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紹介など</a:t>
              </a:r>
              <a:endParaRPr lang="en-US" altLang="ja-JP" sz="1400" dirty="0">
                <a:solidFill>
                  <a:prstClr val="black"/>
                </a:solidFill>
                <a:latin typeface="+mn-ea"/>
                <a:cs typeface="Meiryo UI" panose="020B0604030504040204" pitchFamily="50" charset="-128"/>
              </a:endParaRPr>
            </a:p>
          </p:txBody>
        </p:sp>
      </p:grpSp>
    </p:spTree>
    <p:extLst>
      <p:ext uri="{BB962C8B-B14F-4D97-AF65-F5344CB8AC3E}">
        <p14:creationId xmlns:p14="http://schemas.microsoft.com/office/powerpoint/2010/main" val="4076499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正方形/長方形 60"/>
          <p:cNvSpPr/>
          <p:nvPr/>
        </p:nvSpPr>
        <p:spPr>
          <a:xfrm>
            <a:off x="125297" y="215472"/>
            <a:ext cx="8804840" cy="4716475"/>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35" name="スライド番号プレースホルダー 1"/>
          <p:cNvSpPr txBox="1">
            <a:spLocks/>
          </p:cNvSpPr>
          <p:nvPr/>
        </p:nvSpPr>
        <p:spPr bwMode="auto">
          <a:xfrm>
            <a:off x="8423370" y="6574515"/>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7</a:t>
            </a:fld>
            <a:endParaRPr lang="ja-JP" altLang="en-US" sz="1200" dirty="0">
              <a:solidFill>
                <a:prstClr val="black"/>
              </a:solidFill>
            </a:endParaRPr>
          </a:p>
        </p:txBody>
      </p:sp>
      <p:sp>
        <p:nvSpPr>
          <p:cNvPr id="74" name="正方形/長方形 73"/>
          <p:cNvSpPr/>
          <p:nvPr/>
        </p:nvSpPr>
        <p:spPr>
          <a:xfrm>
            <a:off x="35495" y="0"/>
            <a:ext cx="8937619" cy="68289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2" name="テキスト ボックス 121"/>
          <p:cNvSpPr txBox="1"/>
          <p:nvPr/>
        </p:nvSpPr>
        <p:spPr>
          <a:xfrm>
            <a:off x="-8046" y="463282"/>
            <a:ext cx="8784976" cy="149592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marL="266700">
              <a:lnSpc>
                <a:spcPct val="1140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○大阪で活躍する</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多様な主体に共通する課題</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の解決につながる</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新たな仕組みづくりなど</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の検討を行う</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a:lnSpc>
                <a:spcPct val="114000"/>
              </a:lnSpc>
            </a:pP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○社会的課題の解決につながる</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従来とは異なる新たな手法</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や、</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複数の社会的課題の解決につながる</a:t>
            </a:r>
            <a:endParaRPr lang="en-US" altLang="ja-JP"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a:lnSpc>
                <a:spcPct val="114000"/>
              </a:lnSpc>
            </a:pP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新たな連携</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などについて検討を行う</a:t>
            </a:r>
            <a:endParaRPr lang="en-US" altLang="ja-JP"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pPr marL="266700">
              <a:lnSpc>
                <a:spcPct val="114000"/>
              </a:lnSpc>
            </a:pP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○まず</a:t>
            </a:r>
            <a:r>
              <a:rPr lang="ja-JP" altLang="en-US" sz="1600" b="1"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「資金」「人材」「情報」の分科会を</a:t>
            </a:r>
            <a:r>
              <a:rPr lang="ja-JP" altLang="en-US" sz="16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設置</a:t>
            </a:r>
            <a:r>
              <a:rPr lang="ja-JP" altLang="en-US" sz="1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し、それぞれ</a:t>
            </a:r>
            <a:r>
              <a:rPr lang="ja-JP" altLang="en-US"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の課題分析や優先課題の抽出を行う</a:t>
            </a:r>
          </a:p>
          <a:p>
            <a:pPr marL="266700">
              <a:lnSpc>
                <a:spcPct val="114000"/>
              </a:lnSpc>
            </a:pPr>
            <a:endParaRPr lang="ja-JP" altLang="ja-JP" sz="1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37" name="正方形/長方形 36"/>
          <p:cNvSpPr/>
          <p:nvPr/>
        </p:nvSpPr>
        <p:spPr>
          <a:xfrm>
            <a:off x="167712" y="1677504"/>
            <a:ext cx="8741388" cy="3199296"/>
          </a:xfrm>
          <a:prstGeom prst="rect">
            <a:avLst/>
          </a:prstGeom>
          <a:solidFill>
            <a:schemeClr val="accent5">
              <a:lumMod val="40000"/>
              <a:lumOff val="60000"/>
            </a:schemeClr>
          </a:solidFill>
          <a:ln>
            <a:solidFill>
              <a:schemeClr val="accent1">
                <a:shade val="50000"/>
              </a:schemeClr>
            </a:solid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dirty="0">
              <a:solidFill>
                <a:prstClr val="black"/>
              </a:solidFill>
            </a:endParaRPr>
          </a:p>
        </p:txBody>
      </p:sp>
      <p:graphicFrame>
        <p:nvGraphicFramePr>
          <p:cNvPr id="15" name="表 14"/>
          <p:cNvGraphicFramePr>
            <a:graphicFrameLocks noGrp="1"/>
          </p:cNvGraphicFramePr>
          <p:nvPr>
            <p:extLst>
              <p:ext uri="{D42A27DB-BD31-4B8C-83A1-F6EECF244321}">
                <p14:modId xmlns:p14="http://schemas.microsoft.com/office/powerpoint/2010/main" val="3070815629"/>
              </p:ext>
            </p:extLst>
          </p:nvPr>
        </p:nvGraphicFramePr>
        <p:xfrm>
          <a:off x="327076" y="3244548"/>
          <a:ext cx="8422660" cy="1585862"/>
        </p:xfrm>
        <a:graphic>
          <a:graphicData uri="http://schemas.openxmlformats.org/drawingml/2006/table">
            <a:tbl>
              <a:tblPr firstRow="1" bandRow="1">
                <a:tableStyleId>{5C22544A-7EE6-4342-B048-85BDC9FD1C3A}</a:tableStyleId>
              </a:tblPr>
              <a:tblGrid>
                <a:gridCol w="1152126"/>
                <a:gridCol w="2216938"/>
                <a:gridCol w="1684532"/>
                <a:gridCol w="1684532"/>
                <a:gridCol w="1684532"/>
              </a:tblGrid>
              <a:tr h="271792">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分野</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社会的課題</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例</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資金（課題例）</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人材</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課題例</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c>
                  <a:txBody>
                    <a:bodyPr/>
                    <a:lstStyle/>
                    <a:p>
                      <a:pPr algn="ct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情報</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課題例</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3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tcPr>
                </a:tc>
              </a:tr>
              <a:tr h="449974">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福祉・人権・医療</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高齢者・子ども・</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障がい</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者対策、</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貧困・失業対策、</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LGBT</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外国人</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・ファンドレイジング</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・クラウドファンディングの活用</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・社会的投資促進</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・寄附文化の醸成</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・税制優遇、ふるさと納税</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・ファンド・基金組成</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・遺贈・休眠預金の活用</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rowSpan="3">
                  <a:txBody>
                    <a:bodyPr/>
                    <a:lstStyle/>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・高齢化、後継者不足</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・人材の採用・育成、賃金</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・人材確保、大学との連携</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・人材バンク、ジョブネット</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・企業人材・シルバー人材・プロボノの活用</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・運営ｺﾝｻﾙﾀﾝﾄ人材の育成</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rowSpan="3">
                  <a:txBody>
                    <a:bodyPr/>
                    <a:lstStyle/>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・情報ネットワーク構築</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収集・共有・活用・発信</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err="1" smtClean="0">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AI</a:t>
                      </a:r>
                      <a:r>
                        <a:rPr kumimoji="1" lang="ja-JP" altLang="en-US" sz="1100" dirty="0" err="1"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SNS</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等の活用</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・海外との交流</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・活動の評価付け</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・特区制度の活用</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・ロビー活動</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要望・提言</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r>
              <a:tr h="432048">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まちづくり・社会</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安心安全のまち、防犯、マナー・モラル</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地域ｺﾐｭﾆﾃｨ、環境・緑化、観光・文化</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tcPr>
                </a:tc>
              </a:tr>
              <a:tr h="432048">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経済・産業</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a:txBody>
                    <a:bodyPr/>
                    <a:lstStyle/>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エネルギー、規制緩和、雇用・就業</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中小・ﾍﾞﾝﾁｬｰ企業支援、</a:t>
                      </a:r>
                      <a:r>
                        <a:rPr kumimoji="1" lang="en-US" altLang="ja-JP" sz="1100" dirty="0" err="1" smtClean="0">
                          <a:latin typeface="Meiryo UI" panose="020B0604030504040204" pitchFamily="50" charset="-128"/>
                          <a:ea typeface="Meiryo UI" panose="020B0604030504040204" pitchFamily="50" charset="-128"/>
                          <a:cs typeface="Meiryo UI" panose="020B0604030504040204" pitchFamily="50" charset="-128"/>
                        </a:rPr>
                        <a:t>IoT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AI</a:t>
                      </a: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bg1"/>
                    </a:solidFill>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vMerge="1">
                  <a:txBody>
                    <a:bodyPr/>
                    <a:lstStyle/>
                    <a:p>
                      <a:pPr algn="ctr"/>
                      <a:endParaRPr kumimoji="1" lang="ja-JP" altLang="en-US" sz="110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c vMerge="1">
                  <a:txBody>
                    <a:bodyPr/>
                    <a:lstStyle/>
                    <a:p>
                      <a:pPr algn="ctr"/>
                      <a:endParaRPr kumimoji="1" lang="ja-JP" altLang="en-US" sz="1100" dirty="0">
                        <a:latin typeface="Meiryo UI" panose="020B0604030504040204" pitchFamily="50" charset="-128"/>
                        <a:ea typeface="Meiryo UI" panose="020B0604030504040204" pitchFamily="50" charset="-128"/>
                        <a:cs typeface="Meiryo UI" panose="020B0604030504040204" pitchFamily="50" charset="-128"/>
                      </a:endParaRPr>
                    </a:p>
                  </a:txBody>
                  <a:tcPr marL="36000" marR="36000" marT="36000" marB="3600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B w="28575" cap="flat" cmpd="sng" algn="ctr">
                      <a:solidFill>
                        <a:schemeClr val="tx1"/>
                      </a:solidFill>
                      <a:prstDash val="solid"/>
                      <a:round/>
                      <a:headEnd type="none" w="med" len="med"/>
                      <a:tailEnd type="none" w="med" len="med"/>
                    </a:lnB>
                  </a:tcPr>
                </a:tc>
              </a:tr>
            </a:tbl>
          </a:graphicData>
        </a:graphic>
      </p:graphicFrame>
      <p:sp>
        <p:nvSpPr>
          <p:cNvPr id="75" name="テキスト ボックス 74"/>
          <p:cNvSpPr txBox="1"/>
          <p:nvPr/>
        </p:nvSpPr>
        <p:spPr>
          <a:xfrm>
            <a:off x="131157" y="2953035"/>
            <a:ext cx="2632884" cy="276999"/>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：資金・人材・情報の課題例</a:t>
            </a:r>
            <a:endParaRPr lang="en-US" altLang="ja-JP" sz="12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1" name="正方形/長方形 50"/>
          <p:cNvSpPr/>
          <p:nvPr/>
        </p:nvSpPr>
        <p:spPr>
          <a:xfrm>
            <a:off x="6441" y="-18864"/>
            <a:ext cx="918210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分科会の構成・運営イメージ</a:t>
            </a:r>
            <a:endParaRPr lang="ja-JP" altLang="en-US"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52" name="正方形/長方形 51"/>
          <p:cNvSpPr/>
          <p:nvPr/>
        </p:nvSpPr>
        <p:spPr>
          <a:xfrm>
            <a:off x="167712" y="4992916"/>
            <a:ext cx="8741388" cy="1764162"/>
          </a:xfrm>
          <a:prstGeom prst="rect">
            <a:avLst/>
          </a:prstGeom>
          <a:solidFill>
            <a:schemeClr val="accent5">
              <a:lumMod val="40000"/>
              <a:lumOff val="60000"/>
            </a:schemeClr>
          </a:solidFill>
          <a:ln>
            <a:noFill/>
          </a:ln>
        </p:spPr>
        <p:style>
          <a:lnRef idx="2">
            <a:schemeClr val="accent2"/>
          </a:lnRef>
          <a:fillRef idx="1">
            <a:schemeClr val="lt1"/>
          </a:fillRef>
          <a:effectRef idx="0">
            <a:schemeClr val="accent2"/>
          </a:effectRef>
          <a:fontRef idx="minor">
            <a:schemeClr val="dk1"/>
          </a:fontRef>
        </p:style>
        <p:txBody>
          <a:bodyPr anchor="ctr"/>
          <a:lstStyle/>
          <a:p>
            <a:pPr algn="ctr">
              <a:defRPr/>
            </a:pPr>
            <a:endParaRPr lang="ja-JP" altLang="en-US">
              <a:solidFill>
                <a:prstClr val="black"/>
              </a:solidFill>
            </a:endParaRPr>
          </a:p>
        </p:txBody>
      </p:sp>
      <p:sp>
        <p:nvSpPr>
          <p:cNvPr id="53" name="テキスト ボックス 52"/>
          <p:cNvSpPr txBox="1"/>
          <p:nvPr/>
        </p:nvSpPr>
        <p:spPr>
          <a:xfrm>
            <a:off x="167712" y="4998510"/>
            <a:ext cx="3188123" cy="307777"/>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r>
              <a:rPr lang="en-US" altLang="ja-JP"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分科会の運営にかかる留意事項</a:t>
            </a:r>
            <a:r>
              <a:rPr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p:txBody>
      </p:sp>
      <p:sp>
        <p:nvSpPr>
          <p:cNvPr id="54" name="テキスト ボックス 53"/>
          <p:cNvSpPr txBox="1"/>
          <p:nvPr/>
        </p:nvSpPr>
        <p:spPr>
          <a:xfrm>
            <a:off x="269310" y="5231508"/>
            <a:ext cx="8741388" cy="1565813"/>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◇分科会にはリーダーを置き、原則として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、リーダー</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の自主的な運営に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ゆだねる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（メンバーの選定、分科会の開催・議題　など</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リーダー</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・メンバーの選任について</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は、「</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民都・大阪」フィランソロピー会議の承認を得るものと</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する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◇分科会等の検討状況は、適宜、各リーダー</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から「</a:t>
            </a:r>
            <a:r>
              <a:rPr lang="ja-JP" altLang="en-US"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民都・大阪」フィランソロピー会議に</a:t>
            </a: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報告</a:t>
            </a:r>
            <a:endParaRPr lang="en-US" altLang="ja-JP" sz="14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◇リーダー・メンバーの報償費や旅費等は支給しない</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nSpc>
                <a:spcPct val="114000"/>
              </a:lnSpc>
            </a:pPr>
            <a:r>
              <a:rPr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◇分科会は公開に努めるとともに、リーダー・メンバー以外の者も分科会の議論に参画できるよう配慮する</a:t>
            </a:r>
            <a:endParaRPr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3" name="グループ化 2"/>
          <p:cNvGrpSpPr/>
          <p:nvPr/>
        </p:nvGrpSpPr>
        <p:grpSpPr>
          <a:xfrm>
            <a:off x="899962" y="1754680"/>
            <a:ext cx="2092123" cy="1212869"/>
            <a:chOff x="-3486804" y="343923"/>
            <a:chExt cx="2092123" cy="1212869"/>
          </a:xfrm>
        </p:grpSpPr>
        <p:sp>
          <p:nvSpPr>
            <p:cNvPr id="107" name="正方形/長方形 106"/>
            <p:cNvSpPr/>
            <p:nvPr/>
          </p:nvSpPr>
          <p:spPr>
            <a:xfrm>
              <a:off x="-3475918" y="617533"/>
              <a:ext cx="2081237" cy="939259"/>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8" name="正方形/長方形 107"/>
            <p:cNvSpPr/>
            <p:nvPr/>
          </p:nvSpPr>
          <p:spPr>
            <a:xfrm>
              <a:off x="-3020622" y="725309"/>
              <a:ext cx="960296" cy="26423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リーダー</a:t>
              </a:r>
            </a:p>
          </p:txBody>
        </p:sp>
        <p:sp>
          <p:nvSpPr>
            <p:cNvPr id="109" name="正方形/長方形 108"/>
            <p:cNvSpPr/>
            <p:nvPr/>
          </p:nvSpPr>
          <p:spPr>
            <a:xfrm>
              <a:off x="-3430989" y="1106554"/>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0" name="正方形/長方形 109"/>
            <p:cNvSpPr/>
            <p:nvPr/>
          </p:nvSpPr>
          <p:spPr>
            <a:xfrm>
              <a:off x="-3080533" y="1096348"/>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1" name="正方形/長方形 110"/>
            <p:cNvSpPr/>
            <p:nvPr/>
          </p:nvSpPr>
          <p:spPr>
            <a:xfrm>
              <a:off x="-1734136" y="1096346"/>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7" name="正方形/長方形 116"/>
            <p:cNvSpPr/>
            <p:nvPr/>
          </p:nvSpPr>
          <p:spPr>
            <a:xfrm>
              <a:off x="-2061765" y="1096347"/>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8" name="テキスト ボックス 117"/>
            <p:cNvSpPr txBox="1"/>
            <p:nvPr/>
          </p:nvSpPr>
          <p:spPr>
            <a:xfrm>
              <a:off x="-3486804" y="343923"/>
              <a:ext cx="2092123" cy="338554"/>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資金</a:t>
              </a: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分科会</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0" name="正方形/長方形 119"/>
            <p:cNvSpPr/>
            <p:nvPr/>
          </p:nvSpPr>
          <p:spPr>
            <a:xfrm>
              <a:off x="-2395619" y="1105651"/>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55" name="正方形/長方形 54"/>
            <p:cNvSpPr/>
            <p:nvPr/>
          </p:nvSpPr>
          <p:spPr>
            <a:xfrm>
              <a:off x="-2723535" y="1102530"/>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7" name="グループ化 6"/>
          <p:cNvGrpSpPr/>
          <p:nvPr/>
        </p:nvGrpSpPr>
        <p:grpSpPr>
          <a:xfrm>
            <a:off x="3528749" y="1759041"/>
            <a:ext cx="2092123" cy="1212869"/>
            <a:chOff x="-3450516" y="1773555"/>
            <a:chExt cx="2092123" cy="1212869"/>
          </a:xfrm>
        </p:grpSpPr>
        <p:sp>
          <p:nvSpPr>
            <p:cNvPr id="77" name="正方形/長方形 76"/>
            <p:cNvSpPr/>
            <p:nvPr/>
          </p:nvSpPr>
          <p:spPr>
            <a:xfrm>
              <a:off x="-3439630" y="2047165"/>
              <a:ext cx="2081237" cy="939259"/>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78" name="正方形/長方形 77"/>
            <p:cNvSpPr/>
            <p:nvPr/>
          </p:nvSpPr>
          <p:spPr>
            <a:xfrm>
              <a:off x="-2984334" y="2154941"/>
              <a:ext cx="960296" cy="26423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リーダー</a:t>
              </a:r>
            </a:p>
          </p:txBody>
        </p:sp>
        <p:sp>
          <p:nvSpPr>
            <p:cNvPr id="80" name="正方形/長方形 79"/>
            <p:cNvSpPr/>
            <p:nvPr/>
          </p:nvSpPr>
          <p:spPr>
            <a:xfrm>
              <a:off x="-3394701" y="2536186"/>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1" name="正方形/長方形 80"/>
            <p:cNvSpPr/>
            <p:nvPr/>
          </p:nvSpPr>
          <p:spPr>
            <a:xfrm>
              <a:off x="-3044245" y="2540494"/>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4" name="正方形/長方形 83"/>
            <p:cNvSpPr/>
            <p:nvPr/>
          </p:nvSpPr>
          <p:spPr>
            <a:xfrm>
              <a:off x="-1697848" y="2540492"/>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5" name="正方形/長方形 84"/>
            <p:cNvSpPr/>
            <p:nvPr/>
          </p:nvSpPr>
          <p:spPr>
            <a:xfrm>
              <a:off x="-2025477" y="2540493"/>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86" name="テキスト ボックス 85"/>
            <p:cNvSpPr txBox="1"/>
            <p:nvPr/>
          </p:nvSpPr>
          <p:spPr>
            <a:xfrm>
              <a:off x="-3450516" y="1773555"/>
              <a:ext cx="2092123" cy="338554"/>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人材</a:t>
              </a: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分科会</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7" name="正方形/長方形 86"/>
            <p:cNvSpPr/>
            <p:nvPr/>
          </p:nvSpPr>
          <p:spPr>
            <a:xfrm>
              <a:off x="-2359331" y="2535283"/>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28" name="正方形/長方形 127"/>
            <p:cNvSpPr/>
            <p:nvPr/>
          </p:nvSpPr>
          <p:spPr>
            <a:xfrm>
              <a:off x="-2712515" y="2540494"/>
              <a:ext cx="254591" cy="2542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grpSp>
        <p:nvGrpSpPr>
          <p:cNvPr id="8" name="グループ化 7"/>
          <p:cNvGrpSpPr/>
          <p:nvPr/>
        </p:nvGrpSpPr>
        <p:grpSpPr>
          <a:xfrm>
            <a:off x="6156176" y="1759041"/>
            <a:ext cx="2092123" cy="1212869"/>
            <a:chOff x="-3298116" y="3188673"/>
            <a:chExt cx="2092123" cy="1212869"/>
          </a:xfrm>
        </p:grpSpPr>
        <p:sp>
          <p:nvSpPr>
            <p:cNvPr id="129" name="正方形/長方形 128"/>
            <p:cNvSpPr/>
            <p:nvPr/>
          </p:nvSpPr>
          <p:spPr>
            <a:xfrm>
              <a:off x="-3287230" y="3462283"/>
              <a:ext cx="2081237" cy="939259"/>
            </a:xfrm>
            <a:prstGeom prst="rect">
              <a:avLst/>
            </a:prstGeom>
            <a:solidFill>
              <a:srgbClr val="CC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0" name="正方形/長方形 129"/>
            <p:cNvSpPr/>
            <p:nvPr/>
          </p:nvSpPr>
          <p:spPr>
            <a:xfrm>
              <a:off x="-2831934" y="3570059"/>
              <a:ext cx="960296" cy="264230"/>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リーダー</a:t>
              </a:r>
            </a:p>
          </p:txBody>
        </p:sp>
        <p:sp>
          <p:nvSpPr>
            <p:cNvPr id="131" name="正方形/長方形 130"/>
            <p:cNvSpPr/>
            <p:nvPr/>
          </p:nvSpPr>
          <p:spPr>
            <a:xfrm>
              <a:off x="-3242301" y="3951304"/>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2" name="正方形/長方形 131"/>
            <p:cNvSpPr/>
            <p:nvPr/>
          </p:nvSpPr>
          <p:spPr>
            <a:xfrm>
              <a:off x="-2891845" y="3955612"/>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3" name="正方形/長方形 132"/>
            <p:cNvSpPr/>
            <p:nvPr/>
          </p:nvSpPr>
          <p:spPr>
            <a:xfrm>
              <a:off x="-1545448" y="3955610"/>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4" name="正方形/長方形 133"/>
            <p:cNvSpPr/>
            <p:nvPr/>
          </p:nvSpPr>
          <p:spPr>
            <a:xfrm>
              <a:off x="-1873077" y="3955611"/>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5" name="テキスト ボックス 134"/>
            <p:cNvSpPr txBox="1"/>
            <p:nvPr/>
          </p:nvSpPr>
          <p:spPr>
            <a:xfrm>
              <a:off x="-3298116" y="3188673"/>
              <a:ext cx="2092123" cy="338554"/>
            </a:xfrm>
            <a:prstGeom prst="rect">
              <a:avLst/>
            </a:prstGeom>
            <a:solidFill>
              <a:schemeClr val="tx1"/>
            </a:solidFill>
            <a:ln>
              <a:noFill/>
            </a:ln>
          </p:spPr>
          <p:style>
            <a:lnRef idx="2">
              <a:schemeClr val="accent2"/>
            </a:lnRef>
            <a:fillRef idx="1">
              <a:schemeClr val="lt1"/>
            </a:fillRef>
            <a:effectRef idx="0">
              <a:schemeClr val="accent2"/>
            </a:effectRef>
            <a:fontRef idx="minor">
              <a:schemeClr val="dk1"/>
            </a:fontRef>
          </p:style>
          <p:txBody>
            <a:bodyPr wrap="square" rtlCol="0">
              <a:spAutoFit/>
            </a:bodyPr>
            <a:lstStyle/>
            <a:p>
              <a:pPr algn="ctr"/>
              <a:r>
                <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情報</a:t>
              </a:r>
              <a:r>
                <a:rPr lang="ja-JP" altLang="en-US" sz="16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分科会</a:t>
              </a:r>
              <a:endParaRPr lang="ja-JP" altLang="en-US" sz="16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36" name="正方形/長方形 135"/>
            <p:cNvSpPr/>
            <p:nvPr/>
          </p:nvSpPr>
          <p:spPr>
            <a:xfrm>
              <a:off x="-2206931" y="3950401"/>
              <a:ext cx="254591" cy="26340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37" name="正方形/長方形 136"/>
            <p:cNvSpPr/>
            <p:nvPr/>
          </p:nvSpPr>
          <p:spPr>
            <a:xfrm>
              <a:off x="-2560115" y="3955612"/>
              <a:ext cx="254591" cy="254217"/>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grpSp>
    </p:spTree>
    <p:extLst>
      <p:ext uri="{BB962C8B-B14F-4D97-AF65-F5344CB8AC3E}">
        <p14:creationId xmlns:p14="http://schemas.microsoft.com/office/powerpoint/2010/main" val="359887623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785913749"/>
              </p:ext>
            </p:extLst>
          </p:nvPr>
        </p:nvGraphicFramePr>
        <p:xfrm>
          <a:off x="179513" y="620688"/>
          <a:ext cx="8784976" cy="6120680"/>
        </p:xfrm>
        <a:graphic>
          <a:graphicData uri="http://schemas.openxmlformats.org/drawingml/2006/table">
            <a:tbl>
              <a:tblPr firstRow="1" bandRow="1">
                <a:tableStyleId>{5C22544A-7EE6-4342-B048-85BDC9FD1C3A}</a:tableStyleId>
              </a:tblPr>
              <a:tblGrid>
                <a:gridCol w="1494680"/>
                <a:gridCol w="7290296"/>
              </a:tblGrid>
              <a:tr h="392342">
                <a:tc>
                  <a:txBody>
                    <a:bodyPr/>
                    <a:lstStyle/>
                    <a:p>
                      <a:endParaRPr kumimoji="1" lang="ja-JP" altLang="en-US" sz="14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ctr"/>
                      <a:r>
                        <a:rPr kumimoji="1" lang="ja-JP" altLang="en-US" sz="1800"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内容（案）</a:t>
                      </a:r>
                      <a:endParaRPr kumimoji="1" lang="ja-JP" altLang="en-US" sz="18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1">
                        <a:lumMod val="75000"/>
                      </a:schemeClr>
                    </a:solidFill>
                  </a:tcPr>
                </a:tc>
              </a:tr>
              <a:tr h="4432194">
                <a:tc>
                  <a:txBody>
                    <a:bodyPr/>
                    <a:lstStyle/>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回</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400" b="1" dirty="0" smtClean="0">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400" b="1" dirty="0" smtClean="0">
                          <a:latin typeface="Meiryo UI" panose="020B0604030504040204" pitchFamily="50" charset="-128"/>
                          <a:ea typeface="Meiryo UI" panose="020B0604030504040204" pitchFamily="50" charset="-128"/>
                          <a:cs typeface="Meiryo UI" panose="020B0604030504040204" pitchFamily="50" charset="-128"/>
                        </a:rPr>
                        <a:t>回</a:t>
                      </a:r>
                      <a:endParaRPr kumimoji="1" lang="ja-JP" altLang="en-US" sz="14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r>
                        <a:rPr kumimoji="1" lang="ja-JP" altLang="en-US"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「（仮称）大阪フィランソロピー会議に向けた準備会」において、</a:t>
                      </a:r>
                      <a:endParaRPr kumimoji="1" lang="en-US" altLang="ja-JP"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en-US" altLang="ja-JP"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月から</a:t>
                      </a:r>
                      <a:r>
                        <a:rPr kumimoji="1" lang="en-US" altLang="ja-JP"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9</a:t>
                      </a:r>
                      <a:r>
                        <a:rPr kumimoji="1" lang="ja-JP" altLang="en-US"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月にかけて議論・検討</a:t>
                      </a:r>
                      <a:endParaRPr kumimoji="1" lang="en-US" altLang="ja-JP" sz="14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準備会メンバー</a:t>
                      </a:r>
                      <a:endParaRPr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・認定特定非営利活動法人大阪</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NPO</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センター　金井　宏実代表理事　　</a:t>
                      </a: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・「大阪を変える</a:t>
                      </a:r>
                      <a:r>
                        <a:rPr lang="en-US" altLang="ja-JP" sz="1300" dirty="0" smtClean="0">
                          <a:latin typeface="Meiryo UI" panose="020B0604030504040204" pitchFamily="50" charset="-128"/>
                          <a:ea typeface="Meiryo UI" panose="020B0604030504040204" pitchFamily="50" charset="-128"/>
                          <a:cs typeface="Meiryo UI" panose="020B0604030504040204" pitchFamily="50" charset="-128"/>
                        </a:rPr>
                        <a:t>100</a:t>
                      </a:r>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人会議」　施　治安顧問</a:t>
                      </a: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・国立民族学博物館　出口　正之教授</a:t>
                      </a: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・社会福祉法人大阪ボランティア協会　早瀬　昇常務理事</a:t>
                      </a:r>
                    </a:p>
                    <a:p>
                      <a:r>
                        <a:rPr lang="ja-JP" altLang="en-US" sz="1300" dirty="0" smtClean="0">
                          <a:latin typeface="Meiryo UI" panose="020B0604030504040204" pitchFamily="50" charset="-128"/>
                          <a:ea typeface="Meiryo UI" panose="020B0604030504040204" pitchFamily="50" charset="-128"/>
                          <a:cs typeface="Meiryo UI" panose="020B0604030504040204" pitchFamily="50" charset="-128"/>
                        </a:rPr>
                        <a:t>　　・公益財団法人大阪コミュニティ財団　森　清純専務理事</a:t>
                      </a:r>
                      <a:endParaRPr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■議論･検討経過</a:t>
                      </a:r>
                      <a:endParaRPr kumimoji="1" lang="en-US" altLang="ja-JP" sz="1300" b="1"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回：会議の意義･目的等について議論・検討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回：会議の意義･目的等について議論・検討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会議で検討するテーマ、会議の構成等について議論・検討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回：会議で検討するテーマ、会議の構成等について議論・検討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回：会議で検討するテーマ、会議の構成等について議論・検討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⇒（会議の構成）会議・分科会・大会</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　　　　　　⇒（検討テーマ）まずは「資金」「人材」「情報」から検討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回：会議、分科会及び大会に関する主な論点について議論・検討</a:t>
                      </a:r>
                      <a:endPar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rPr>
                        <a:t>回：会議及び分科会の構成及び取組み内容について議論・検討</a:t>
                      </a:r>
                      <a:endParaRPr kumimoji="1" lang="ja-JP" altLang="ja-JP" sz="1300" kern="1200" dirty="0" smtClean="0">
                        <a:solidFill>
                          <a:schemeClr val="dk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tx2">
                        <a:lumMod val="20000"/>
                        <a:lumOff val="80000"/>
                      </a:schemeClr>
                    </a:solidFill>
                  </a:tcPr>
                </a:tc>
              </a:tr>
              <a:tr h="1296144">
                <a:tc>
                  <a:txBody>
                    <a:bodyP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今後の進め方</a:t>
                      </a:r>
                      <a:endParaRPr kumimoji="1" lang="en-US" altLang="ja-JP"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14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（イメージ）</a:t>
                      </a:r>
                      <a:endParaRPr kumimoji="1" lang="ja-JP" altLang="en-US" sz="140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11</a:t>
                      </a:r>
                      <a:r>
                        <a:rPr kumimoji="1" lang="ja-JP" altLang="en-US"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月～　リーダー・メンバーへの参画依頼</a:t>
                      </a:r>
                      <a:endParaRPr kumimoji="1" lang="en-US" altLang="ja-JP" sz="14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H29</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　</a:t>
                      </a:r>
                      <a:r>
                        <a:rPr kumimoji="1" lang="ja-JP" altLang="en-US" sz="1400"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分科会を</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立ち上げ、議論・検討を開始</a:t>
                      </a:r>
                      <a:endPar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（具体的テーマの絞り込み、課題分析、課題解決に向けた方策の検討、等）</a:t>
                      </a:r>
                      <a:endPar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「民都・大阪」フィランソロピー会議がまだ立ち上がっていない場合は、研究会としてスタート</a:t>
                      </a:r>
                      <a:endPar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H30</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a:t>
                      </a:r>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5</a:t>
                      </a:r>
                      <a:r>
                        <a:rPr kumimoji="1" lang="ja-JP" altLang="en-US"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月頃　検討状況の報告</a:t>
                      </a:r>
                      <a:endParaRPr kumimoji="1" lang="ja-JP" altLang="ja-JP" sz="1400" kern="12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solidFill>
                      <a:schemeClr val="accent6">
                        <a:lumMod val="20000"/>
                        <a:lumOff val="80000"/>
                      </a:schemeClr>
                    </a:solidFill>
                  </a:tcPr>
                </a:tc>
              </a:tr>
            </a:tbl>
          </a:graphicData>
        </a:graphic>
      </p:graphicFrame>
      <p:sp>
        <p:nvSpPr>
          <p:cNvPr id="3" name="スライド番号プレースホルダー 2"/>
          <p:cNvSpPr>
            <a:spLocks noGrp="1"/>
          </p:cNvSpPr>
          <p:nvPr>
            <p:ph type="sldNum" sz="quarter" idx="12"/>
          </p:nvPr>
        </p:nvSpPr>
        <p:spPr>
          <a:xfrm>
            <a:off x="7068456" y="6573686"/>
            <a:ext cx="2133600" cy="365125"/>
          </a:xfrm>
        </p:spPr>
        <p:txBody>
          <a:bodyPr/>
          <a:lstStyle/>
          <a:p>
            <a:fld id="{3A9746A9-59A7-44EB-BB42-FA4B49FD75C9}" type="slidenum">
              <a:rPr kumimoji="1" lang="ja-JP" altLang="en-US" smtClean="0"/>
              <a:t>8</a:t>
            </a:fld>
            <a:endParaRPr kumimoji="1" lang="ja-JP" altLang="en-US"/>
          </a:p>
        </p:txBody>
      </p:sp>
      <p:sp>
        <p:nvSpPr>
          <p:cNvPr id="7" name="正方形/長方形 6"/>
          <p:cNvSpPr/>
          <p:nvPr/>
        </p:nvSpPr>
        <p:spPr>
          <a:xfrm>
            <a:off x="0" y="-1588"/>
            <a:ext cx="9180513" cy="409576"/>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schemeClr val="bg1"/>
                </a:solidFill>
                <a:latin typeface="Meiryo UI" panose="020B0604030504040204" pitchFamily="50" charset="-128"/>
                <a:ea typeface="Meiryo UI" panose="020B0604030504040204" pitchFamily="50" charset="-128"/>
                <a:cs typeface="Meiryo UI" panose="020B0604030504040204" pitchFamily="50" charset="-128"/>
              </a:rPr>
              <a:t>分科会に関する</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検討経過･今後の進め方（案）</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大かっこ 7"/>
          <p:cNvSpPr/>
          <p:nvPr/>
        </p:nvSpPr>
        <p:spPr>
          <a:xfrm>
            <a:off x="1833152" y="1724643"/>
            <a:ext cx="4968552" cy="1243775"/>
          </a:xfrm>
          <a:prstGeom prst="bracketPair">
            <a:avLst>
              <a:gd name="adj" fmla="val 7909"/>
            </a:avLst>
          </a:prstGeom>
          <a:ln w="1270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9682622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 name="Rectangle 5"/>
          <p:cNvSpPr>
            <a:spLocks noChangeArrowheads="1"/>
          </p:cNvSpPr>
          <p:nvPr/>
        </p:nvSpPr>
        <p:spPr bwMode="auto">
          <a:xfrm>
            <a:off x="8892480" y="1295165"/>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4" name="Rectangle 6"/>
          <p:cNvSpPr>
            <a:spLocks noChangeArrowheads="1"/>
          </p:cNvSpPr>
          <p:nvPr/>
        </p:nvSpPr>
        <p:spPr bwMode="auto">
          <a:xfrm>
            <a:off x="8892480" y="1458144"/>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5" name="Rectangle 7"/>
          <p:cNvSpPr>
            <a:spLocks noChangeArrowheads="1"/>
          </p:cNvSpPr>
          <p:nvPr/>
        </p:nvSpPr>
        <p:spPr bwMode="auto">
          <a:xfrm>
            <a:off x="14460414" y="404664"/>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6" name="Rectangle 8"/>
          <p:cNvSpPr>
            <a:spLocks noChangeArrowheads="1"/>
          </p:cNvSpPr>
          <p:nvPr/>
        </p:nvSpPr>
        <p:spPr bwMode="auto">
          <a:xfrm>
            <a:off x="16051041" y="567643"/>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7" name="Rectangle 9"/>
          <p:cNvSpPr>
            <a:spLocks noChangeArrowheads="1"/>
          </p:cNvSpPr>
          <p:nvPr/>
        </p:nvSpPr>
        <p:spPr bwMode="auto">
          <a:xfrm>
            <a:off x="16051041" y="730622"/>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8" name="Rectangle 10"/>
          <p:cNvSpPr>
            <a:spLocks noChangeArrowheads="1"/>
          </p:cNvSpPr>
          <p:nvPr/>
        </p:nvSpPr>
        <p:spPr bwMode="auto">
          <a:xfrm>
            <a:off x="16051041" y="893601"/>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39" name="Rectangle 11"/>
          <p:cNvSpPr>
            <a:spLocks noChangeArrowheads="1"/>
          </p:cNvSpPr>
          <p:nvPr/>
        </p:nvSpPr>
        <p:spPr bwMode="auto">
          <a:xfrm>
            <a:off x="16051041" y="1056581"/>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40" name="Rectangle 12"/>
          <p:cNvSpPr>
            <a:spLocks noChangeArrowheads="1"/>
          </p:cNvSpPr>
          <p:nvPr/>
        </p:nvSpPr>
        <p:spPr bwMode="auto">
          <a:xfrm>
            <a:off x="16051041" y="1219560"/>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41" name="Rectangle 13"/>
          <p:cNvSpPr>
            <a:spLocks noChangeArrowheads="1"/>
          </p:cNvSpPr>
          <p:nvPr/>
        </p:nvSpPr>
        <p:spPr bwMode="auto">
          <a:xfrm>
            <a:off x="16051041" y="1382539"/>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42" name="Rectangle 14"/>
          <p:cNvSpPr>
            <a:spLocks noChangeArrowheads="1"/>
          </p:cNvSpPr>
          <p:nvPr/>
        </p:nvSpPr>
        <p:spPr bwMode="auto">
          <a:xfrm>
            <a:off x="16051041" y="1547013"/>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43" name="Rectangle 15"/>
          <p:cNvSpPr>
            <a:spLocks noChangeArrowheads="1"/>
          </p:cNvSpPr>
          <p:nvPr/>
        </p:nvSpPr>
        <p:spPr bwMode="auto">
          <a:xfrm>
            <a:off x="16051041" y="1709992"/>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44" name="Rectangle 16"/>
          <p:cNvSpPr>
            <a:spLocks noChangeArrowheads="1"/>
          </p:cNvSpPr>
          <p:nvPr/>
        </p:nvSpPr>
        <p:spPr bwMode="auto">
          <a:xfrm>
            <a:off x="16051041" y="1872971"/>
            <a:ext cx="76200" cy="1360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kumimoji="1">
                <a:solidFill>
                  <a:schemeClr val="tx1"/>
                </a:solidFill>
                <a:latin typeface="Arial" pitchFamily="34" charset="0"/>
                <a:ea typeface="ＭＳ Ｐゴシック" pitchFamily="50" charset="-128"/>
                <a:cs typeface="ＭＳ Ｐゴシック" pitchFamily="50" charset="-128"/>
              </a:defRPr>
            </a:lvl1pPr>
            <a:lvl2pPr>
              <a:defRPr kumimoji="1">
                <a:solidFill>
                  <a:schemeClr val="tx1"/>
                </a:solidFill>
                <a:latin typeface="Arial" pitchFamily="34" charset="0"/>
                <a:ea typeface="ＭＳ Ｐゴシック" pitchFamily="50" charset="-128"/>
                <a:cs typeface="ＭＳ Ｐゴシック" pitchFamily="50" charset="-128"/>
              </a:defRPr>
            </a:lvl2pPr>
            <a:lvl3pPr>
              <a:defRPr kumimoji="1">
                <a:solidFill>
                  <a:schemeClr val="tx1"/>
                </a:solidFill>
                <a:latin typeface="Arial" pitchFamily="34" charset="0"/>
                <a:ea typeface="ＭＳ Ｐゴシック" pitchFamily="50" charset="-128"/>
                <a:cs typeface="ＭＳ Ｐゴシック" pitchFamily="50" charset="-128"/>
              </a:defRPr>
            </a:lvl3pPr>
            <a:lvl4pPr>
              <a:defRPr kumimoji="1">
                <a:solidFill>
                  <a:schemeClr val="tx1"/>
                </a:solidFill>
                <a:latin typeface="Arial" pitchFamily="34" charset="0"/>
                <a:ea typeface="ＭＳ Ｐゴシック" pitchFamily="50" charset="-128"/>
                <a:cs typeface="ＭＳ Ｐゴシック" pitchFamily="50" charset="-128"/>
              </a:defRPr>
            </a:lvl4pPr>
            <a:lvl5pPr>
              <a:defRPr kumimoji="1">
                <a:solidFill>
                  <a:schemeClr val="tx1"/>
                </a:solidFill>
                <a:latin typeface="Arial" pitchFamily="34" charset="0"/>
                <a:ea typeface="ＭＳ Ｐゴシック" pitchFamily="50" charset="-128"/>
                <a:cs typeface="ＭＳ Ｐゴシック" pitchFamily="50" charset="-128"/>
              </a:defRPr>
            </a:lvl5pPr>
            <a:lvl6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6pPr>
            <a:lvl7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7pPr>
            <a:lvl8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8pPr>
            <a:lvl9pPr fontAlgn="base">
              <a:spcBef>
                <a:spcPct val="0"/>
              </a:spcBef>
              <a:spcAft>
                <a:spcPct val="0"/>
              </a:spcAft>
              <a:defRPr kumimoji="1">
                <a:solidFill>
                  <a:schemeClr val="tx1"/>
                </a:solidFill>
                <a:latin typeface="Arial" pitchFamily="34" charset="0"/>
                <a:ea typeface="ＭＳ Ｐゴシック" pitchFamily="50" charset="-128"/>
                <a:cs typeface="ＭＳ Ｐゴシック" pitchFamily="50" charset="-128"/>
              </a:defRPr>
            </a:lvl9pPr>
          </a:lstStyle>
          <a:p>
            <a:r>
              <a:rPr lang="ja-JP" altLang="ja-JP" sz="800" smtClean="0">
                <a:solidFill>
                  <a:srgbClr val="000000"/>
                </a:solidFill>
                <a:latin typeface="Century" pitchFamily="18" charset="0"/>
              </a:rPr>
              <a:t> </a:t>
            </a:r>
            <a:endParaRPr lang="ja-JP" altLang="ja-JP" smtClean="0">
              <a:solidFill>
                <a:prstClr val="black"/>
              </a:solidFill>
            </a:endParaRPr>
          </a:p>
        </p:txBody>
      </p:sp>
      <p:sp>
        <p:nvSpPr>
          <p:cNvPr id="114" name="正方形/長方形 113"/>
          <p:cNvSpPr/>
          <p:nvPr/>
        </p:nvSpPr>
        <p:spPr>
          <a:xfrm>
            <a:off x="91704" y="861527"/>
            <a:ext cx="8977502" cy="5400000"/>
          </a:xfrm>
          <a:prstGeom prst="rect">
            <a:avLst/>
          </a:prstGeom>
          <a:noFill/>
          <a:ln>
            <a:solidFill>
              <a:schemeClr val="accent6"/>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15" name="角丸四角形 114"/>
          <p:cNvSpPr/>
          <p:nvPr/>
        </p:nvSpPr>
        <p:spPr>
          <a:xfrm>
            <a:off x="251520" y="899623"/>
            <a:ext cx="8724350" cy="5289346"/>
          </a:xfrm>
          <a:prstGeom prst="roundRect">
            <a:avLst>
              <a:gd name="adj" fmla="val 4953"/>
            </a:avLst>
          </a:prstGeom>
          <a:noFill/>
          <a:ln w="19050">
            <a:solidFill>
              <a:schemeClr val="accent1">
                <a:shade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1200" b="1"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■フィランソロピーの促進、非営利セクターの活性化</a:t>
            </a:r>
          </a:p>
          <a:p>
            <a:endParaRPr lang="en-US" altLang="ja-JP" sz="1400" b="1"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2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35" name="Group 30"/>
          <p:cNvGraphicFramePr>
            <a:graphicFrameLocks noGrp="1"/>
          </p:cNvGraphicFramePr>
          <p:nvPr>
            <p:extLst>
              <p:ext uri="{D42A27DB-BD31-4B8C-83A1-F6EECF244321}">
                <p14:modId xmlns:p14="http://schemas.microsoft.com/office/powerpoint/2010/main" val="1164912051"/>
              </p:ext>
            </p:extLst>
          </p:nvPr>
        </p:nvGraphicFramePr>
        <p:xfrm>
          <a:off x="491590" y="3980810"/>
          <a:ext cx="5160530" cy="2120829"/>
        </p:xfrm>
        <a:graphic>
          <a:graphicData uri="http://schemas.openxmlformats.org/drawingml/2006/table">
            <a:tbl>
              <a:tblPr/>
              <a:tblGrid>
                <a:gridCol w="1292141"/>
                <a:gridCol w="3868389"/>
              </a:tblGrid>
              <a:tr h="140059">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1" i="0" u="none" strike="noStrike" cap="none" normalizeH="0" baseline="0" dirty="0" smtClean="0">
                          <a:ln>
                            <a:noFill/>
                          </a:ln>
                          <a:solidFill>
                            <a:schemeClr val="bg1"/>
                          </a:solidFill>
                          <a:effectLst/>
                          <a:latin typeface="Meiryo UI"/>
                          <a:ea typeface="Meiryo UI"/>
                          <a:cs typeface="Meiryo UI"/>
                        </a:rPr>
                        <a:t>検討すべき課題</a:t>
                      </a:r>
                      <a:r>
                        <a:rPr kumimoji="0" lang="en-US" altLang="ja-JP" sz="1000" b="1" i="0" u="none" strike="noStrike" cap="none" normalizeH="0" baseline="0" dirty="0" smtClean="0">
                          <a:ln>
                            <a:noFill/>
                          </a:ln>
                          <a:solidFill>
                            <a:schemeClr val="bg1"/>
                          </a:solidFill>
                          <a:effectLst/>
                          <a:latin typeface="Meiryo UI"/>
                          <a:ea typeface="Meiryo UI"/>
                          <a:cs typeface="Meiryo UI"/>
                        </a:rPr>
                        <a:t>(</a:t>
                      </a:r>
                      <a:r>
                        <a:rPr kumimoji="0" lang="ja-JP" altLang="en-US" sz="1000" b="1" i="0" u="none" strike="noStrike" cap="none" normalizeH="0" baseline="0" dirty="0" smtClean="0">
                          <a:ln>
                            <a:noFill/>
                          </a:ln>
                          <a:solidFill>
                            <a:schemeClr val="bg1"/>
                          </a:solidFill>
                          <a:effectLst/>
                          <a:latin typeface="Meiryo UI"/>
                          <a:ea typeface="Meiryo UI"/>
                          <a:cs typeface="Meiryo UI"/>
                        </a:rPr>
                        <a:t>案</a:t>
                      </a:r>
                      <a:r>
                        <a:rPr kumimoji="0" lang="en-US" altLang="ja-JP" sz="1000" b="1" i="0" u="none" strike="noStrike" cap="none" normalizeH="0" baseline="0" dirty="0" smtClean="0">
                          <a:ln>
                            <a:noFill/>
                          </a:ln>
                          <a:solidFill>
                            <a:schemeClr val="bg1"/>
                          </a:solidFill>
                          <a:effectLst/>
                          <a:latin typeface="Meiryo UI"/>
                          <a:ea typeface="Meiryo UI"/>
                          <a:cs typeface="Meiryo UI"/>
                        </a:rPr>
                        <a:t>)</a:t>
                      </a:r>
                      <a:endParaRPr kumimoji="0" lang="ja-JP" altLang="en-US" sz="1000" b="1" i="0" u="none" strike="noStrike" cap="none" normalizeH="0" baseline="0" dirty="0" smtClean="0">
                        <a:ln>
                          <a:noFill/>
                        </a:ln>
                        <a:solidFill>
                          <a:schemeClr val="bg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558ED5"/>
                    </a:solidFill>
                  </a:tcPr>
                </a:tc>
                <a:tc hMerge="1">
                  <a:txBody>
                    <a:bodyPr/>
                    <a:lstStyle/>
                    <a:p>
                      <a:endParaRPr kumimoji="1" lang="ja-JP" altLang="en-US"/>
                    </a:p>
                  </a:txBody>
                  <a:tcPr/>
                </a:tc>
              </a:tr>
              <a:tr h="363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連携強化</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kern="1200" cap="none" normalizeH="0" baseline="0" dirty="0" smtClean="0">
                          <a:ln>
                            <a:noFill/>
                          </a:ln>
                          <a:solidFill>
                            <a:schemeClr val="tx1"/>
                          </a:solidFill>
                          <a:effectLst/>
                          <a:latin typeface="Meiryo UI"/>
                          <a:ea typeface="Meiryo UI"/>
                          <a:cs typeface="Meiryo UI"/>
                        </a:rPr>
                        <a:t>・</a:t>
                      </a:r>
                      <a:r>
                        <a:rPr lang="ja-JP" altLang="en-US" sz="1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多様な分野で活動する非営利セクターとそれらを支える中間支援組織や</a:t>
                      </a:r>
                      <a:r>
                        <a:rPr kumimoji="0" lang="ja-JP" altLang="en-US" sz="1000" b="0" i="0" u="none" strike="noStrike" kern="1200" cap="none" normalizeH="0" baseline="0" dirty="0" smtClean="0">
                          <a:ln>
                            <a:noFill/>
                          </a:ln>
                          <a:solidFill>
                            <a:schemeClr val="tx1"/>
                          </a:solidFill>
                          <a:effectLst/>
                          <a:latin typeface="Meiryo UI"/>
                          <a:ea typeface="Meiryo UI"/>
                          <a:cs typeface="Meiryo UI"/>
                        </a:rPr>
                        <a:t>営利セクター・行政・市民・大学等を結ぶ公益活動のプラットフォームを構築</a:t>
                      </a:r>
                      <a:endParaRPr kumimoji="0" lang="ja-JP" altLang="ja-JP" sz="1000" b="0" i="0" u="none" strike="noStrike" kern="1200" cap="none" normalizeH="0" baseline="0" dirty="0" smtClean="0">
                        <a:ln>
                          <a:noFill/>
                        </a:ln>
                        <a:solidFill>
                          <a:schemeClr val="tx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0331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新たな資金の流れ</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kern="1200" cap="none" normalizeH="0" baseline="0" dirty="0" smtClean="0">
                          <a:ln>
                            <a:noFill/>
                          </a:ln>
                          <a:solidFill>
                            <a:schemeClr val="tx1"/>
                          </a:solidFill>
                          <a:effectLst/>
                          <a:latin typeface="Meiryo UI"/>
                          <a:ea typeface="Meiryo UI"/>
                          <a:cs typeface="Meiryo UI"/>
                        </a:rPr>
                        <a:t>・寄附</a:t>
                      </a:r>
                      <a:r>
                        <a:rPr kumimoji="0" lang="ja-JP" altLang="ja-JP" sz="1000" b="0" i="0" u="none" strike="noStrike" kern="1200" cap="none" normalizeH="0" baseline="0" dirty="0" smtClean="0">
                          <a:ln>
                            <a:noFill/>
                          </a:ln>
                          <a:solidFill>
                            <a:schemeClr val="tx1"/>
                          </a:solidFill>
                          <a:effectLst/>
                          <a:latin typeface="Meiryo UI"/>
                          <a:ea typeface="Meiryo UI"/>
                          <a:cs typeface="Meiryo UI"/>
                        </a:rPr>
                        <a:t>を増やす・</a:t>
                      </a:r>
                      <a:r>
                        <a:rPr kumimoji="0" lang="ja-JP" altLang="en-US" sz="1000" b="0" i="0" u="none" strike="noStrike" kern="1200" cap="none" normalizeH="0" baseline="0" dirty="0" smtClean="0">
                          <a:ln>
                            <a:noFill/>
                          </a:ln>
                          <a:solidFill>
                            <a:schemeClr val="tx1"/>
                          </a:solidFill>
                          <a:effectLst/>
                          <a:latin typeface="Meiryo UI"/>
                          <a:ea typeface="Meiryo UI"/>
                          <a:cs typeface="Meiryo UI"/>
                        </a:rPr>
                        <a:t>寄附</a:t>
                      </a:r>
                      <a:r>
                        <a:rPr kumimoji="0" lang="ja-JP" altLang="ja-JP" sz="1000" b="0" i="0" u="none" strike="noStrike" kern="1200" cap="none" normalizeH="0" baseline="0" dirty="0" smtClean="0">
                          <a:ln>
                            <a:noFill/>
                          </a:ln>
                          <a:solidFill>
                            <a:schemeClr val="tx1"/>
                          </a:solidFill>
                          <a:effectLst/>
                          <a:latin typeface="Meiryo UI"/>
                          <a:ea typeface="Meiryo UI"/>
                          <a:cs typeface="Meiryo UI"/>
                        </a:rPr>
                        <a:t>をつなげる仕組み</a:t>
                      </a:r>
                      <a:r>
                        <a:rPr kumimoji="0" lang="ja-JP" altLang="en-US" sz="1000" b="0" i="0" u="none" strike="noStrike" kern="1200" cap="none" normalizeH="0" baseline="0" dirty="0" smtClean="0">
                          <a:ln>
                            <a:noFill/>
                          </a:ln>
                          <a:solidFill>
                            <a:schemeClr val="tx1"/>
                          </a:solidFill>
                          <a:effectLst/>
                          <a:latin typeface="Meiryo UI"/>
                          <a:ea typeface="Meiryo UI"/>
                          <a:cs typeface="Meiryo UI"/>
                        </a:rPr>
                        <a:t>、</a:t>
                      </a:r>
                      <a:r>
                        <a:rPr kumimoji="0" lang="en-US" altLang="ja-JP" sz="1000" b="0" i="0" u="none" strike="noStrike" kern="1200" cap="none" normalizeH="0" baseline="0" dirty="0" smtClean="0">
                          <a:ln>
                            <a:noFill/>
                          </a:ln>
                          <a:solidFill>
                            <a:schemeClr val="tx1"/>
                          </a:solidFill>
                          <a:effectLst/>
                          <a:latin typeface="Meiryo UI"/>
                          <a:ea typeface="Meiryo UI"/>
                          <a:cs typeface="Meiryo UI"/>
                        </a:rPr>
                        <a:t>SIB</a:t>
                      </a:r>
                      <a:r>
                        <a:rPr kumimoji="0" lang="ja-JP" altLang="en-US" sz="1000" b="0" i="0" u="none" strike="noStrike" kern="1200" cap="none" normalizeH="0" baseline="0" dirty="0" smtClean="0">
                          <a:ln>
                            <a:noFill/>
                          </a:ln>
                          <a:solidFill>
                            <a:schemeClr val="tx1"/>
                          </a:solidFill>
                          <a:effectLst/>
                          <a:latin typeface="Meiryo UI"/>
                          <a:ea typeface="Meiryo UI"/>
                          <a:cs typeface="Meiryo UI"/>
                        </a:rPr>
                        <a:t>など</a:t>
                      </a:r>
                      <a:r>
                        <a:rPr kumimoji="0" lang="ja-JP" altLang="ja-JP" sz="1000" b="0" i="0" u="none" strike="noStrike" kern="1200" cap="none" normalizeH="0" baseline="0" dirty="0" smtClean="0">
                          <a:ln>
                            <a:noFill/>
                          </a:ln>
                          <a:solidFill>
                            <a:schemeClr val="tx1"/>
                          </a:solidFill>
                          <a:effectLst/>
                          <a:latin typeface="Meiryo UI"/>
                          <a:ea typeface="Meiryo UI"/>
                          <a:cs typeface="Meiryo UI"/>
                        </a:rPr>
                        <a:t>新たな民への資金供給手法</a:t>
                      </a:r>
                      <a:r>
                        <a:rPr kumimoji="0" lang="ja-JP" altLang="en-US" sz="1000" b="0" i="0" u="none" strike="noStrike" kern="1200" cap="none" normalizeH="0" baseline="0" dirty="0" smtClean="0">
                          <a:ln>
                            <a:noFill/>
                          </a:ln>
                          <a:solidFill>
                            <a:schemeClr val="tx1"/>
                          </a:solidFill>
                          <a:effectLst/>
                          <a:latin typeface="Meiryo UI"/>
                          <a:ea typeface="Meiryo UI"/>
                          <a:cs typeface="Meiryo UI"/>
                        </a:rPr>
                        <a:t>や</a:t>
                      </a:r>
                      <a:r>
                        <a:rPr kumimoji="0" lang="ja-JP" altLang="ja-JP" sz="1000" b="0" i="0" u="none" strike="noStrike" kern="1200" cap="none" normalizeH="0" baseline="0" dirty="0" smtClean="0">
                          <a:ln>
                            <a:noFill/>
                          </a:ln>
                          <a:solidFill>
                            <a:schemeClr val="tx1"/>
                          </a:solidFill>
                          <a:effectLst/>
                          <a:latin typeface="Meiryo UI"/>
                          <a:ea typeface="Meiryo UI"/>
                          <a:cs typeface="Meiryo UI"/>
                        </a:rPr>
                        <a:t>仕組み</a:t>
                      </a:r>
                      <a:r>
                        <a:rPr kumimoji="0" lang="ja-JP" altLang="en-US" sz="1000" b="0" i="0" u="none" strike="noStrike" kern="1200" cap="none" normalizeH="0" baseline="0" dirty="0" smtClean="0">
                          <a:ln>
                            <a:noFill/>
                          </a:ln>
                          <a:solidFill>
                            <a:schemeClr val="tx1"/>
                          </a:solidFill>
                          <a:effectLst/>
                          <a:latin typeface="Meiryo UI"/>
                          <a:ea typeface="Meiryo UI"/>
                          <a:cs typeface="Meiryo UI"/>
                        </a:rPr>
                        <a:t>を</a:t>
                      </a:r>
                      <a:r>
                        <a:rPr kumimoji="0" lang="ja-JP" altLang="ja-JP" sz="1000" b="0" i="0" u="none" strike="noStrike" kern="1200" cap="none" normalizeH="0" baseline="0" dirty="0" smtClean="0">
                          <a:ln>
                            <a:noFill/>
                          </a:ln>
                          <a:solidFill>
                            <a:schemeClr val="tx1"/>
                          </a:solidFill>
                          <a:effectLst/>
                          <a:latin typeface="Meiryo UI"/>
                          <a:ea typeface="Meiryo UI"/>
                          <a:cs typeface="Meiryo UI"/>
                        </a:rPr>
                        <a:t>構築</a:t>
                      </a:r>
                      <a:endParaRPr kumimoji="0" lang="en-US" altLang="ja-JP" sz="1000" b="0" i="0" u="none" strike="noStrike" kern="1200" cap="none" normalizeH="0" baseline="0" dirty="0" smtClean="0">
                        <a:ln>
                          <a:noFill/>
                        </a:ln>
                        <a:solidFill>
                          <a:schemeClr val="tx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3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活動の見える化</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kern="1200" cap="none" normalizeH="0" baseline="0" dirty="0" smtClean="0">
                          <a:ln>
                            <a:noFill/>
                          </a:ln>
                          <a:solidFill>
                            <a:schemeClr val="tx1"/>
                          </a:solidFill>
                          <a:effectLst/>
                          <a:latin typeface="Meiryo UI"/>
                          <a:ea typeface="Meiryo UI"/>
                          <a:cs typeface="Meiryo UI"/>
                        </a:rPr>
                        <a:t>・活動を評価する仕組みを構築し、非営利セクターの活動等を見える化</a:t>
                      </a:r>
                      <a:endParaRPr kumimoji="0" lang="ja-JP" altLang="ja-JP" sz="1000" b="0" i="0" u="none" strike="sngStrike" kern="1200" cap="none" normalizeH="0" baseline="0" dirty="0" smtClean="0">
                        <a:ln>
                          <a:noFill/>
                        </a:ln>
                        <a:solidFill>
                          <a:schemeClr val="tx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475641">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活動の枠の拡大</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a:ea typeface="Meiryo UI"/>
                          <a:cs typeface="Meiryo UI"/>
                        </a:rPr>
                        <a:t>・</a:t>
                      </a:r>
                      <a:r>
                        <a:rPr lang="ja-JP" altLang="en-US" sz="1000" dirty="0" smtClean="0">
                          <a:solidFill>
                            <a:schemeClr val="tx1">
                              <a:lumMod val="95000"/>
                              <a:lumOff val="5000"/>
                            </a:schemeClr>
                          </a:solidFill>
                          <a:latin typeface="Meiryo UI" panose="020B0604030504040204" pitchFamily="50" charset="-128"/>
                          <a:ea typeface="Meiryo UI" panose="020B0604030504040204" pitchFamily="50" charset="-128"/>
                          <a:cs typeface="Meiryo UI" panose="020B0604030504040204" pitchFamily="50" charset="-128"/>
                        </a:rPr>
                        <a:t>民間公益活動の促進に向けた官民連携の促進や規</a:t>
                      </a:r>
                      <a:r>
                        <a:rPr kumimoji="1" lang="ja-JP" altLang="ja-JP" sz="1000" b="0" i="0" u="none" strike="noStrike" cap="none" normalizeH="0" baseline="0" dirty="0" smtClean="0">
                          <a:ln>
                            <a:noFill/>
                          </a:ln>
                          <a:solidFill>
                            <a:schemeClr val="tx1"/>
                          </a:solidFill>
                          <a:effectLst/>
                          <a:latin typeface="Meiryo UI"/>
                          <a:ea typeface="Meiryo UI"/>
                          <a:cs typeface="Meiryo UI"/>
                        </a:rPr>
                        <a:t>制改革の提案</a:t>
                      </a:r>
                      <a:endParaRPr kumimoji="1" lang="en-US" altLang="ja-JP" sz="1000" b="0" i="0" u="none" strike="noStrike" cap="none" normalizeH="0" baseline="0" dirty="0" smtClean="0">
                        <a:ln>
                          <a:noFill/>
                        </a:ln>
                        <a:solidFill>
                          <a:schemeClr val="tx1"/>
                        </a:solidFill>
                        <a:effectLst/>
                        <a:latin typeface="Meiryo UI"/>
                        <a:ea typeface="Meiryo UI"/>
                        <a:cs typeface="Meiryo UI"/>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cap="none" normalizeH="0" baseline="0" dirty="0" smtClean="0">
                          <a:ln>
                            <a:noFill/>
                          </a:ln>
                          <a:solidFill>
                            <a:schemeClr val="tx1"/>
                          </a:solidFill>
                          <a:effectLst/>
                          <a:latin typeface="Meiryo UI"/>
                          <a:ea typeface="Meiryo UI"/>
                          <a:cs typeface="Meiryo UI"/>
                        </a:rPr>
                        <a:t>・全国組織の大阪支部誘致や公益庁の創設など</a:t>
                      </a:r>
                      <a:endParaRPr kumimoji="1" lang="ja-JP" altLang="ja-JP" sz="1000" b="0" i="0" u="none" strike="noStrike" cap="none" normalizeH="0" baseline="0" dirty="0" smtClean="0">
                        <a:ln>
                          <a:noFill/>
                        </a:ln>
                        <a:solidFill>
                          <a:schemeClr val="tx1"/>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r h="363159">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ja-JP" altLang="en-US" sz="1000" b="0" i="0" u="none" strike="noStrike" cap="none" normalizeH="0" baseline="0" dirty="0" smtClean="0">
                          <a:ln>
                            <a:noFill/>
                          </a:ln>
                          <a:solidFill>
                            <a:srgbClr val="0D0D0D"/>
                          </a:solidFill>
                          <a:effectLst/>
                          <a:latin typeface="Meiryo UI"/>
                          <a:ea typeface="Meiryo UI"/>
                          <a:cs typeface="Meiryo UI"/>
                        </a:rPr>
                        <a:t>フィランソロピー都市の発信</a:t>
                      </a:r>
                      <a:endParaRPr kumimoji="0" lang="en-US" altLang="ja-JP" sz="1000" b="0" i="0" u="none" strike="noStrike" cap="none" normalizeH="0" baseline="0" dirty="0" smtClean="0">
                        <a:ln>
                          <a:noFill/>
                        </a:ln>
                        <a:solidFill>
                          <a:srgbClr val="0D0D0D"/>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1" lang="ja-JP" altLang="en-US" sz="1000" b="0" i="0" u="none" strike="noStrike" kern="1200" cap="none" normalizeH="0" baseline="0" dirty="0" smtClean="0">
                          <a:ln>
                            <a:noFill/>
                          </a:ln>
                          <a:solidFill>
                            <a:schemeClr val="tx1"/>
                          </a:solidFill>
                          <a:effectLst/>
                          <a:latin typeface="Meiryo UI"/>
                          <a:ea typeface="Meiryo UI"/>
                          <a:cs typeface="Meiryo UI"/>
                        </a:rPr>
                        <a:t>・フィランソロピーの先進都市として世界にむけた発信</a:t>
                      </a:r>
                      <a:endParaRPr kumimoji="1" lang="en-US" altLang="ja-JP" sz="1000" b="1" i="0" u="none" strike="sngStrike" kern="1200" cap="none" normalizeH="0" baseline="0" dirty="0" smtClean="0">
                        <a:ln>
                          <a:noFill/>
                        </a:ln>
                        <a:solidFill>
                          <a:srgbClr val="FF0000"/>
                        </a:solidFill>
                        <a:effectLst/>
                        <a:latin typeface="Meiryo UI"/>
                        <a:ea typeface="Meiryo UI"/>
                        <a:cs typeface="Meiryo UI"/>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r>
            </a:tbl>
          </a:graphicData>
        </a:graphic>
      </p:graphicFrame>
      <p:sp>
        <p:nvSpPr>
          <p:cNvPr id="139" name="正方形/長方形 138"/>
          <p:cNvSpPr/>
          <p:nvPr/>
        </p:nvSpPr>
        <p:spPr>
          <a:xfrm>
            <a:off x="5688542" y="4052818"/>
            <a:ext cx="3780002" cy="190240"/>
          </a:xfrm>
          <a:prstGeom prst="rect">
            <a:avLst/>
          </a:prstGeom>
          <a:ln w="3175">
            <a:noFill/>
            <a:prstDash val="sysDot"/>
          </a:ln>
        </p:spPr>
        <p:txBody>
          <a:bodyPr wrap="square" lIns="72000" tIns="18000" rIns="36000" bIns="18000" anchor="t" anchorCtr="0">
            <a:spAutoFit/>
          </a:bodyPr>
          <a:lstStyle/>
          <a:p>
            <a:pPr>
              <a:defRPr/>
            </a:pP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民主導による公益活動のプラットフォームの検討イメージ</a:t>
            </a:r>
            <a:r>
              <a:rPr lang="en-US" altLang="ja-JP" sz="1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000"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47" name="正方形/長方形 146"/>
          <p:cNvSpPr/>
          <p:nvPr/>
        </p:nvSpPr>
        <p:spPr>
          <a:xfrm>
            <a:off x="611560" y="1244506"/>
            <a:ext cx="2232248" cy="2715704"/>
          </a:xfrm>
          <a:prstGeom prst="rect">
            <a:avLst/>
          </a:prstGeom>
          <a:ln w="3175">
            <a:noFill/>
            <a:prstDash val="sysDot"/>
          </a:ln>
        </p:spPr>
        <p:txBody>
          <a:bodyPr wrap="square" lIns="3600" tIns="3600" rIns="3600" bIns="3600" numCol="1" anchor="t" anchorCtr="0">
            <a:spAutoFit/>
          </a:bodyPr>
          <a:lstStyle/>
          <a:p>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市民</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・非営利セクターの役割が世界的にも大きくなり、寄附や社会的投資等を通じて</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社会的課題</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の解決を図る</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フィランソロピーが世界の潮流になりつつある。</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フィランソロピー</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の促進に</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より第２の動脈（フィランソロピー・キャピタル）を大阪に取り込み、非営利</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セクターの活性化を通じて、大阪</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が「</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フィランソロピーにおける国際的な拠点都市」をめざす</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まずは行政や、多様</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な分野で活動する非営利セクターとそれらを支える中間支援組織、</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大学</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、企業</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等が対等の</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立場で様々な</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テーマについて</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議論する「</a:t>
            </a:r>
            <a:r>
              <a:rPr lang="en-US" altLang="ja-JP"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仮称</a:t>
            </a:r>
            <a:r>
              <a:rPr lang="en-US" altLang="ja-JP"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rPr>
              <a:t>大阪フィランソロピー会議」を設置</a:t>
            </a:r>
            <a:r>
              <a:rPr lang="ja-JP" altLang="en-US" sz="1100" dirty="0" smtClean="0">
                <a:solidFill>
                  <a:srgbClr val="1F497D"/>
                </a:solidFill>
                <a:latin typeface="Meiryo UI" panose="020B0604030504040204" pitchFamily="50" charset="-128"/>
                <a:ea typeface="Meiryo UI" panose="020B0604030504040204" pitchFamily="50" charset="-128"/>
                <a:cs typeface="Meiryo UI" panose="020B0604030504040204" pitchFamily="50" charset="-128"/>
              </a:rPr>
              <a:t>。</a:t>
            </a:r>
            <a:endParaRPr lang="en-US" altLang="ja-JP" sz="1100" dirty="0">
              <a:solidFill>
                <a:srgbClr val="1F497D"/>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27" name="正方形/長方形 126"/>
          <p:cNvSpPr/>
          <p:nvPr/>
        </p:nvSpPr>
        <p:spPr>
          <a:xfrm>
            <a:off x="91704" y="599956"/>
            <a:ext cx="1398033" cy="212502"/>
          </a:xfrm>
          <a:prstGeom prst="rect">
            <a:avLst/>
          </a:prstGeom>
          <a:solidFill>
            <a:schemeClr val="accent6">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1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取組み例</a:t>
            </a:r>
            <a:endParaRPr lang="ja-JP" altLang="en-US" sz="1100"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45" name="Picture 2" descr="E:\My Documents\My Pictures\ブラ.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5262" y="4276609"/>
            <a:ext cx="2994399" cy="1792434"/>
          </a:xfrm>
          <a:prstGeom prst="rect">
            <a:avLst/>
          </a:prstGeom>
          <a:solidFill>
            <a:srgbClr val="CCECFF"/>
          </a:solidFill>
          <a:ln>
            <a:solidFill>
              <a:schemeClr val="tx1"/>
            </a:solidFill>
          </a:ln>
        </p:spPr>
      </p:pic>
      <p:sp>
        <p:nvSpPr>
          <p:cNvPr id="46" name="スライド番号プレースホルダー 1"/>
          <p:cNvSpPr txBox="1">
            <a:spLocks/>
          </p:cNvSpPr>
          <p:nvPr/>
        </p:nvSpPr>
        <p:spPr bwMode="auto">
          <a:xfrm>
            <a:off x="8373903" y="6502125"/>
            <a:ext cx="765175"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Font typeface="Arial" pitchFamily="34" charset="0"/>
              <a:buChar char="•"/>
              <a:defRPr kumimoji="1" sz="3200">
                <a:solidFill>
                  <a:schemeClr val="tx1"/>
                </a:solidFill>
                <a:latin typeface="Calibri" pitchFamily="34" charset="0"/>
                <a:ea typeface="ＭＳ Ｐゴシック" pitchFamily="50" charset="-128"/>
              </a:defRPr>
            </a:lvl1pPr>
            <a:lvl2pPr marL="742950" indent="-285750" eaLnBrk="0" hangingPunct="0">
              <a:spcBef>
                <a:spcPct val="20000"/>
              </a:spcBef>
              <a:buFont typeface="Arial" pitchFamily="34" charset="0"/>
              <a:buChar char="–"/>
              <a:defRPr kumimoji="1" sz="2800">
                <a:solidFill>
                  <a:schemeClr val="tx1"/>
                </a:solidFill>
                <a:latin typeface="Calibri" pitchFamily="34" charset="0"/>
                <a:ea typeface="ＭＳ Ｐゴシック" pitchFamily="50" charset="-128"/>
              </a:defRPr>
            </a:lvl2pPr>
            <a:lvl3pPr marL="1143000" indent="-228600" eaLnBrk="0" hangingPunct="0">
              <a:spcBef>
                <a:spcPct val="20000"/>
              </a:spcBef>
              <a:buFont typeface="Arial" pitchFamily="34" charset="0"/>
              <a:buChar char="•"/>
              <a:defRPr kumimoji="1" sz="2400">
                <a:solidFill>
                  <a:schemeClr val="tx1"/>
                </a:solidFill>
                <a:latin typeface="Calibri" pitchFamily="34" charset="0"/>
                <a:ea typeface="ＭＳ Ｐゴシック" pitchFamily="50" charset="-128"/>
              </a:defRPr>
            </a:lvl3pPr>
            <a:lvl4pPr marL="16002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4pPr>
            <a:lvl5pPr marL="2057400" indent="-228600" eaLnBrk="0" hangingPunct="0">
              <a:spcBef>
                <a:spcPct val="20000"/>
              </a:spcBef>
              <a:buFont typeface="Arial" pitchFamily="34" charset="0"/>
              <a:buChar char="»"/>
              <a:defRPr kumimoji="1" sz="2000">
                <a:solidFill>
                  <a:schemeClr val="tx1"/>
                </a:solidFill>
                <a:latin typeface="Calibri" pitchFamily="34" charset="0"/>
                <a:ea typeface="ＭＳ Ｐゴシック" pitchFamily="50" charset="-128"/>
              </a:defRPr>
            </a:lvl5pPr>
            <a:lvl6pPr marL="25146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6pPr>
            <a:lvl7pPr marL="29718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7pPr>
            <a:lvl8pPr marL="34290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8pPr>
            <a:lvl9pPr marL="3886200" indent="-228600" eaLnBrk="0" fontAlgn="base" hangingPunct="0">
              <a:spcBef>
                <a:spcPct val="20000"/>
              </a:spcBef>
              <a:spcAft>
                <a:spcPct val="0"/>
              </a:spcAft>
              <a:buFont typeface="Arial" pitchFamily="34" charset="0"/>
              <a:buChar char="»"/>
              <a:defRPr kumimoji="1" sz="2000">
                <a:solidFill>
                  <a:schemeClr val="tx1"/>
                </a:solidFill>
                <a:latin typeface="Calibri" pitchFamily="34" charset="0"/>
                <a:ea typeface="ＭＳ Ｐゴシック" pitchFamily="50" charset="-128"/>
              </a:defRPr>
            </a:lvl9pPr>
          </a:lstStyle>
          <a:p>
            <a:pPr algn="r" eaLnBrk="1" hangingPunct="1">
              <a:spcBef>
                <a:spcPct val="0"/>
              </a:spcBef>
              <a:buFontTx/>
              <a:buNone/>
            </a:pPr>
            <a:fld id="{D921A03E-96E9-4566-ADA2-8E01143782A4}" type="slidenum">
              <a:rPr lang="ja-JP" altLang="en-US" sz="1200">
                <a:solidFill>
                  <a:prstClr val="black"/>
                </a:solidFill>
              </a:rPr>
              <a:pPr algn="r" eaLnBrk="1" hangingPunct="1">
                <a:spcBef>
                  <a:spcPct val="0"/>
                </a:spcBef>
                <a:buFontTx/>
                <a:buNone/>
              </a:pPr>
              <a:t>9</a:t>
            </a:fld>
            <a:endParaRPr lang="ja-JP" altLang="en-US" sz="1200" dirty="0">
              <a:solidFill>
                <a:prstClr val="black"/>
              </a:solidFill>
            </a:endParaRPr>
          </a:p>
        </p:txBody>
      </p:sp>
      <p:pic>
        <p:nvPicPr>
          <p:cNvPr id="5125" name="Picture 5" descr="E:\My Documents\My Pictures\第２の動脈のイメージ.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216572" y="1233294"/>
            <a:ext cx="5844029" cy="2617200"/>
          </a:xfrm>
          <a:prstGeom prst="rect">
            <a:avLst/>
          </a:prstGeom>
          <a:noFill/>
          <a:extLst>
            <a:ext uri="{909E8E84-426E-40DD-AFC4-6F175D3DCCD1}">
              <a14:hiddenFill xmlns:a14="http://schemas.microsoft.com/office/drawing/2010/main">
                <a:solidFill>
                  <a:srgbClr val="FFFFFF"/>
                </a:solidFill>
              </a14:hiddenFill>
            </a:ext>
          </a:extLst>
        </p:spPr>
      </p:pic>
      <p:sp>
        <p:nvSpPr>
          <p:cNvPr id="47" name="正方形/長方形 46"/>
          <p:cNvSpPr/>
          <p:nvPr/>
        </p:nvSpPr>
        <p:spPr>
          <a:xfrm>
            <a:off x="0" y="-27384"/>
            <a:ext cx="9144001" cy="360040"/>
          </a:xfrm>
          <a:prstGeom prst="rect">
            <a:avLst/>
          </a:prstGeom>
          <a:solidFill>
            <a:schemeClr val="tx2"/>
          </a:solidFill>
          <a:ln w="12700">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参考</a:t>
            </a:r>
            <a:r>
              <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：副首都ビジョン（</a:t>
            </a:r>
            <a:r>
              <a:rPr lang="en-US" altLang="ja-JP"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H29.3.29</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公表）</a:t>
            </a:r>
            <a:r>
              <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抜粋</a:t>
            </a:r>
            <a:endParaRPr lang="ja-JP" altLang="en-US" b="1"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6060128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4">
            <a:lumMod val="40000"/>
            <a:lumOff val="60000"/>
          </a:schemeClr>
        </a:solidFill>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Eclipse">
  <a:themeElements>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fontScheme name="Eclipse">
      <a:majorFont>
        <a:latin typeface="Arial"/>
        <a:ea typeface="ＭＳ Ｐゴシック"/>
        <a:cs typeface=""/>
      </a:majorFont>
      <a:minorFont>
        <a:latin typeface="Verdan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Eclipse 1">
        <a:dk1>
          <a:srgbClr val="000000"/>
        </a:dk1>
        <a:lt1>
          <a:srgbClr val="FFFFFF"/>
        </a:lt1>
        <a:dk2>
          <a:srgbClr val="006666"/>
        </a:dk2>
        <a:lt2>
          <a:srgbClr val="5F5F5F"/>
        </a:lt2>
        <a:accent1>
          <a:srgbClr val="33CCCC"/>
        </a:accent1>
        <a:accent2>
          <a:srgbClr val="99CCCC"/>
        </a:accent2>
        <a:accent3>
          <a:srgbClr val="FFFFFF"/>
        </a:accent3>
        <a:accent4>
          <a:srgbClr val="000000"/>
        </a:accent4>
        <a:accent5>
          <a:srgbClr val="ADE2E2"/>
        </a:accent5>
        <a:accent6>
          <a:srgbClr val="8A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Eclipse 2">
        <a:dk1>
          <a:srgbClr val="000000"/>
        </a:dk1>
        <a:lt1>
          <a:srgbClr val="FFFFFF"/>
        </a:lt1>
        <a:dk2>
          <a:srgbClr val="333366"/>
        </a:dk2>
        <a:lt2>
          <a:srgbClr val="5F5F5F"/>
        </a:lt2>
        <a:accent1>
          <a:srgbClr val="CC99FF"/>
        </a:accent1>
        <a:accent2>
          <a:srgbClr val="99CCCC"/>
        </a:accent2>
        <a:accent3>
          <a:srgbClr val="FFFFFF"/>
        </a:accent3>
        <a:accent4>
          <a:srgbClr val="000000"/>
        </a:accent4>
        <a:accent5>
          <a:srgbClr val="E2CAFF"/>
        </a:accent5>
        <a:accent6>
          <a:srgbClr val="8AB9B9"/>
        </a:accent6>
        <a:hlink>
          <a:srgbClr val="666699"/>
        </a:hlink>
        <a:folHlink>
          <a:srgbClr val="660066"/>
        </a:folHlink>
      </a:clrScheme>
      <a:clrMap bg1="lt1" tx1="dk1" bg2="lt2" tx2="dk2" accent1="accent1" accent2="accent2" accent3="accent3" accent4="accent4" accent5="accent5" accent6="accent6" hlink="hlink" folHlink="folHlink"/>
    </a:extraClrScheme>
    <a:extraClrScheme>
      <a:clrScheme name="Eclipse 3">
        <a:dk1>
          <a:srgbClr val="000000"/>
        </a:dk1>
        <a:lt1>
          <a:srgbClr val="FFFFFF"/>
        </a:lt1>
        <a:dk2>
          <a:srgbClr val="0000CC"/>
        </a:dk2>
        <a:lt2>
          <a:srgbClr val="434343"/>
        </a:lt2>
        <a:accent1>
          <a:srgbClr val="99CC00"/>
        </a:accent1>
        <a:accent2>
          <a:srgbClr val="FFCC00"/>
        </a:accent2>
        <a:accent3>
          <a:srgbClr val="FFFFFF"/>
        </a:accent3>
        <a:accent4>
          <a:srgbClr val="000000"/>
        </a:accent4>
        <a:accent5>
          <a:srgbClr val="CAE2AA"/>
        </a:accent5>
        <a:accent6>
          <a:srgbClr val="E7B900"/>
        </a:accent6>
        <a:hlink>
          <a:srgbClr val="FF0000"/>
        </a:hlink>
        <a:folHlink>
          <a:srgbClr val="808080"/>
        </a:folHlink>
      </a:clrScheme>
      <a:clrMap bg1="lt1" tx1="dk1" bg2="lt2" tx2="dk2" accent1="accent1" accent2="accent2" accent3="accent3" accent4="accent4" accent5="accent5" accent6="accent6" hlink="hlink" folHlink="folHlink"/>
    </a:extraClrScheme>
    <a:extraClrScheme>
      <a:clrScheme name="Eclipse 4">
        <a:dk1>
          <a:srgbClr val="000000"/>
        </a:dk1>
        <a:lt1>
          <a:srgbClr val="64AAAE"/>
        </a:lt1>
        <a:dk2>
          <a:srgbClr val="FFFFCC"/>
        </a:dk2>
        <a:lt2>
          <a:srgbClr val="5F5F5F"/>
        </a:lt2>
        <a:accent1>
          <a:srgbClr val="B4B1DB"/>
        </a:accent1>
        <a:accent2>
          <a:srgbClr val="61C1D7"/>
        </a:accent2>
        <a:accent3>
          <a:srgbClr val="B8D2D3"/>
        </a:accent3>
        <a:accent4>
          <a:srgbClr val="000000"/>
        </a:accent4>
        <a:accent5>
          <a:srgbClr val="D6D5EA"/>
        </a:accent5>
        <a:accent6>
          <a:srgbClr val="57AFC3"/>
        </a:accent6>
        <a:hlink>
          <a:srgbClr val="257177"/>
        </a:hlink>
        <a:folHlink>
          <a:srgbClr val="CCCCCC"/>
        </a:folHlink>
      </a:clrScheme>
      <a:clrMap bg1="lt1" tx1="dk1" bg2="lt2" tx2="dk2" accent1="accent1" accent2="accent2" accent3="accent3" accent4="accent4" accent5="accent5" accent6="accent6" hlink="hlink" folHlink="folHlink"/>
    </a:extraClrScheme>
    <a:extraClrScheme>
      <a:clrScheme name="Eclipse 5">
        <a:dk1>
          <a:srgbClr val="5F5F5F"/>
        </a:dk1>
        <a:lt1>
          <a:srgbClr val="F8F8F8"/>
        </a:lt1>
        <a:dk2>
          <a:srgbClr val="2A285A"/>
        </a:dk2>
        <a:lt2>
          <a:srgbClr val="FFFFFF"/>
        </a:lt2>
        <a:accent1>
          <a:srgbClr val="999966"/>
        </a:accent1>
        <a:accent2>
          <a:srgbClr val="8C8B9D"/>
        </a:accent2>
        <a:accent3>
          <a:srgbClr val="ACACB5"/>
        </a:accent3>
        <a:accent4>
          <a:srgbClr val="D4D4D4"/>
        </a:accent4>
        <a:accent5>
          <a:srgbClr val="CACAB8"/>
        </a:accent5>
        <a:accent6>
          <a:srgbClr val="7E7D8E"/>
        </a:accent6>
        <a:hlink>
          <a:srgbClr val="465174"/>
        </a:hlink>
        <a:folHlink>
          <a:srgbClr val="C0C0C0"/>
        </a:folHlink>
      </a:clrScheme>
      <a:clrMap bg1="dk2" tx1="lt1" bg2="dk1" tx2="lt2" accent1="accent1" accent2="accent2" accent3="accent3" accent4="accent4" accent5="accent5" accent6="accent6" hlink="hlink" folHlink="folHlink"/>
    </a:extraClrScheme>
    <a:extraClrScheme>
      <a:clrScheme name="Eclipse 6">
        <a:dk1>
          <a:srgbClr val="434343"/>
        </a:dk1>
        <a:lt1>
          <a:srgbClr val="FFFFFF"/>
        </a:lt1>
        <a:dk2>
          <a:srgbClr val="360404"/>
        </a:dk2>
        <a:lt2>
          <a:srgbClr val="FFFFFF"/>
        </a:lt2>
        <a:accent1>
          <a:srgbClr val="669900"/>
        </a:accent1>
        <a:accent2>
          <a:srgbClr val="CC6600"/>
        </a:accent2>
        <a:accent3>
          <a:srgbClr val="AEAAAA"/>
        </a:accent3>
        <a:accent4>
          <a:srgbClr val="DADADA"/>
        </a:accent4>
        <a:accent5>
          <a:srgbClr val="B8CAAA"/>
        </a:accent5>
        <a:accent6>
          <a:srgbClr val="B95C00"/>
        </a:accent6>
        <a:hlink>
          <a:srgbClr val="CC3300"/>
        </a:hlink>
        <a:folHlink>
          <a:srgbClr val="808080"/>
        </a:folHlink>
      </a:clrScheme>
      <a:clrMap bg1="dk2" tx1="lt1" bg2="dk1" tx2="lt2" accent1="accent1" accent2="accent2" accent3="accent3" accent4="accent4" accent5="accent5" accent6="accent6" hlink="hlink" folHlink="folHlink"/>
    </a:extraClrScheme>
    <a:extraClrScheme>
      <a:clrScheme name="Eclipse 7">
        <a:dk1>
          <a:srgbClr val="434343"/>
        </a:dk1>
        <a:lt1>
          <a:srgbClr val="FFFFFF"/>
        </a:lt1>
        <a:dk2>
          <a:srgbClr val="000000"/>
        </a:dk2>
        <a:lt2>
          <a:srgbClr val="8285FE"/>
        </a:lt2>
        <a:accent1>
          <a:srgbClr val="669900"/>
        </a:accent1>
        <a:accent2>
          <a:srgbClr val="9900FF"/>
        </a:accent2>
        <a:accent3>
          <a:srgbClr val="AAAAAA"/>
        </a:accent3>
        <a:accent4>
          <a:srgbClr val="DADADA"/>
        </a:accent4>
        <a:accent5>
          <a:srgbClr val="B8CAAA"/>
        </a:accent5>
        <a:accent6>
          <a:srgbClr val="8A00E7"/>
        </a:accent6>
        <a:hlink>
          <a:srgbClr val="6600CC"/>
        </a:hlink>
        <a:folHlink>
          <a:srgbClr val="808080"/>
        </a:folHlink>
      </a:clrScheme>
      <a:clrMap bg1="dk2" tx1="lt1" bg2="dk1" tx2="lt2" accent1="accent1" accent2="accent2" accent3="accent3" accent4="accent4" accent5="accent5" accent6="accent6" hlink="hlink" folHlink="folHlink"/>
    </a:extraClrScheme>
    <a:extraClrScheme>
      <a:clrScheme name="Eclipse 8">
        <a:dk1>
          <a:srgbClr val="434343"/>
        </a:dk1>
        <a:lt1>
          <a:srgbClr val="FFFFFF"/>
        </a:lt1>
        <a:dk2>
          <a:srgbClr val="000000"/>
        </a:dk2>
        <a:lt2>
          <a:srgbClr val="0066FF"/>
        </a:lt2>
        <a:accent1>
          <a:srgbClr val="339966"/>
        </a:accent1>
        <a:accent2>
          <a:srgbClr val="FFCC00"/>
        </a:accent2>
        <a:accent3>
          <a:srgbClr val="AAAAAA"/>
        </a:accent3>
        <a:accent4>
          <a:srgbClr val="DADADA"/>
        </a:accent4>
        <a:accent5>
          <a:srgbClr val="ADCAB8"/>
        </a:accent5>
        <a:accent6>
          <a:srgbClr val="E7B900"/>
        </a:accent6>
        <a:hlink>
          <a:srgbClr val="CC0000"/>
        </a:hlink>
        <a:folHlink>
          <a:srgbClr val="808080"/>
        </a:folHlink>
      </a:clrScheme>
      <a:clrMap bg1="dk2" tx1="lt1" bg2="dk1" tx2="lt2" accent1="accent1" accent2="accent2" accent3="accent3" accent4="accent4" accent5="accent5" accent6="accent6" hlink="hlink" folHlink="folHlink"/>
    </a:extraClrScheme>
    <a:extraClrScheme>
      <a:clrScheme name="Eclipse 9">
        <a:dk1>
          <a:srgbClr val="333300"/>
        </a:dk1>
        <a:lt1>
          <a:srgbClr val="FFFFFF"/>
        </a:lt1>
        <a:dk2>
          <a:srgbClr val="669900"/>
        </a:dk2>
        <a:lt2>
          <a:srgbClr val="FFFFCC"/>
        </a:lt2>
        <a:accent1>
          <a:srgbClr val="CCCC00"/>
        </a:accent1>
        <a:accent2>
          <a:srgbClr val="99CC00"/>
        </a:accent2>
        <a:accent3>
          <a:srgbClr val="B8CAAA"/>
        </a:accent3>
        <a:accent4>
          <a:srgbClr val="DADADA"/>
        </a:accent4>
        <a:accent5>
          <a:srgbClr val="E2E2AA"/>
        </a:accent5>
        <a:accent6>
          <a:srgbClr val="8AB900"/>
        </a:accent6>
        <a:hlink>
          <a:srgbClr val="336600"/>
        </a:hlink>
        <a:folHlink>
          <a:srgbClr val="FFFF66"/>
        </a:folHlink>
      </a:clrScheme>
      <a:clrMap bg1="dk2" tx1="lt1" bg2="dk1" tx2="lt2" accent1="accent1" accent2="accent2" accent3="accent3" accent4="accent4" accent5="accent5" accent6="accent6" hlink="hlink" folHlink="folHlink"/>
    </a:extraClrScheme>
    <a:extraClrScheme>
      <a:clrScheme name="Eclipse 10">
        <a:dk1>
          <a:srgbClr val="333333"/>
        </a:dk1>
        <a:lt1>
          <a:srgbClr val="FFFFCC"/>
        </a:lt1>
        <a:dk2>
          <a:srgbClr val="660000"/>
        </a:dk2>
        <a:lt2>
          <a:srgbClr val="CCCCCC"/>
        </a:lt2>
        <a:accent1>
          <a:srgbClr val="FF6600"/>
        </a:accent1>
        <a:accent2>
          <a:srgbClr val="CC3300"/>
        </a:accent2>
        <a:accent3>
          <a:srgbClr val="B8AAAA"/>
        </a:accent3>
        <a:accent4>
          <a:srgbClr val="DADAAE"/>
        </a:accent4>
        <a:accent5>
          <a:srgbClr val="FFB8AA"/>
        </a:accent5>
        <a:accent6>
          <a:srgbClr val="B92D00"/>
        </a:accent6>
        <a:hlink>
          <a:srgbClr val="9900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18305</TotalTime>
  <Words>1108</Words>
  <Application>Microsoft Office PowerPoint</Application>
  <PresentationFormat>画面に合わせる (4:3)</PresentationFormat>
  <Paragraphs>262</Paragraphs>
  <Slides>9</Slides>
  <Notes>0</Notes>
  <HiddenSlides>0</HiddenSlides>
  <MMClips>0</MMClips>
  <ScaleCrop>false</ScaleCrop>
  <HeadingPairs>
    <vt:vector size="4" baseType="variant">
      <vt:variant>
        <vt:lpstr>テーマ</vt:lpstr>
      </vt:variant>
      <vt:variant>
        <vt:i4>3</vt:i4>
      </vt:variant>
      <vt:variant>
        <vt:lpstr>スライド タイトル</vt:lpstr>
      </vt:variant>
      <vt:variant>
        <vt:i4>9</vt:i4>
      </vt:variant>
    </vt:vector>
  </HeadingPairs>
  <TitlesOfParts>
    <vt:vector size="12" baseType="lpstr">
      <vt:lpstr>Office ​​テーマ</vt:lpstr>
      <vt:lpstr>Eclipse</vt:lpstr>
      <vt:lpstr>1_Office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大阪市</dc:creator>
  <cp:lastModifiedBy>Batchadmin</cp:lastModifiedBy>
  <cp:revision>1194</cp:revision>
  <cp:lastPrinted>2017-11-01T07:27:45Z</cp:lastPrinted>
  <dcterms:created xsi:type="dcterms:W3CDTF">2014-08-01T07:03:14Z</dcterms:created>
  <dcterms:modified xsi:type="dcterms:W3CDTF">2017-11-02T08:18:42Z</dcterms:modified>
</cp:coreProperties>
</file>