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3"/>
  </p:notesMasterIdLst>
  <p:sldIdLst>
    <p:sldId id="515" r:id="rId2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66"/>
    <a:srgbClr val="0000CC"/>
    <a:srgbClr val="000099"/>
    <a:srgbClr val="CCFFFF"/>
    <a:srgbClr val="99FFCC"/>
    <a:srgbClr val="CCFF99"/>
    <a:srgbClr val="66FFFF"/>
    <a:srgbClr val="006600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53" autoAdjust="0"/>
    <p:restoredTop sz="98561" autoAdjust="0"/>
  </p:normalViewPr>
  <p:slideViewPr>
    <p:cSldViewPr>
      <p:cViewPr>
        <p:scale>
          <a:sx n="75" d="100"/>
          <a:sy n="75" d="100"/>
        </p:scale>
        <p:origin x="-1470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E1ABCF3-2FD8-4C1A-A6BC-8D34DFA4D7C5}" type="datetimeFigureOut">
              <a:rPr lang="ja-JP" altLang="en-US"/>
              <a:pPr>
                <a:defRPr/>
              </a:pPr>
              <a:t>2017/9/20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EC16C19-0E38-4C69-B684-AD636157C46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803176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DC41C8-F93E-4F32-9E78-EB3A83A81AAC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994B5-48AA-42F8-9952-870FA50E17F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170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D2C738-B6DA-4193-BE18-836AEE57F4FA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77A057-D4B3-4777-8265-76AC73A092D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243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D2C738-B6DA-4193-BE18-836AEE57F4FA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77A057-D4B3-4777-8265-76AC73A092D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177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B0C698-7277-49AF-9C63-57A6F04A0A61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EE334D-EB94-4679-844F-6AC9F826690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211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E0FFF1-322F-47C0-BE15-A59558EDBF5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2D9B6B-7E09-456F-8E6A-4A06FF476BC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06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524D6D-3DD0-4D5E-AAA4-537882979D9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AE16E1-11E3-4861-8518-AD27D3ECDFE8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252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8FD84C-5AA3-455C-93D8-F7796336BEE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B402EC-3B6F-4BCD-9996-4BD92CBC9DA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525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FEC7F0-B4BD-4A3A-8013-A3130BFF9E76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AF700B-AEA3-43BA-AE4F-CBAE4B85B4B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688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E08C82-E453-469A-9A46-68FDA39D4D5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FB63F2-C694-4ABB-886B-54F0C825870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761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D2C738-B6DA-4193-BE18-836AEE57F4FA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77A057-D4B3-4777-8265-76AC73A092D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020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9A995A-E5F2-4329-B7C9-365D1AE3269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F7212-74F6-4F60-B237-8984204CCC6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776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FD2C738-B6DA-4193-BE18-836AEE57F4FA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2017/9/20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777A057-D4B3-4777-8265-76AC73A092D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163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30"/>
          <p:cNvSpPr txBox="1"/>
          <p:nvPr/>
        </p:nvSpPr>
        <p:spPr>
          <a:xfrm>
            <a:off x="2352850" y="53281"/>
            <a:ext cx="4333964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分科会構成イメージ</a:t>
            </a:r>
            <a:endParaRPr lang="en-US" altLang="ja-JP" sz="2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52644" y="839737"/>
            <a:ext cx="2880320" cy="57595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323528" y="682639"/>
            <a:ext cx="2376264" cy="323366"/>
          </a:xfrm>
          <a:prstGeom prst="rect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 smtClean="0">
                <a:solidFill>
                  <a:schemeClr val="bg1"/>
                </a:solidFill>
              </a:rPr>
              <a:t>資金分科会</a:t>
            </a:r>
            <a:endParaRPr kumimoji="1" lang="ja-JP" altLang="en-US" sz="2000" b="1" dirty="0">
              <a:solidFill>
                <a:schemeClr val="bg1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101768" y="1199520"/>
            <a:ext cx="2782072" cy="3237591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</a:rPr>
              <a:t>○検討テーマ１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  <a:p>
            <a:r>
              <a:rPr kumimoji="1" lang="ja-JP" altLang="en-US" sz="1400" b="1" dirty="0" smtClean="0">
                <a:solidFill>
                  <a:schemeClr val="tx1"/>
                </a:solidFill>
              </a:rPr>
              <a:t>（新たな資金の流れ）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  <a:p>
            <a:endParaRPr kumimoji="1" lang="ja-JP" altLang="en-US" sz="800" b="1" dirty="0" smtClean="0">
              <a:solidFill>
                <a:schemeClr val="tx1"/>
              </a:solidFill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</a:rPr>
              <a:t>大阪の非営利セクターに、どのように新た</a:t>
            </a:r>
            <a:r>
              <a:rPr lang="ja-JP" altLang="en-US" sz="1200" dirty="0">
                <a:solidFill>
                  <a:schemeClr val="tx1"/>
                </a:solidFill>
              </a:rPr>
              <a:t>な資金の</a:t>
            </a:r>
            <a:r>
              <a:rPr lang="ja-JP" altLang="en-US" sz="1200" dirty="0" smtClean="0">
                <a:solidFill>
                  <a:schemeClr val="tx1"/>
                </a:solidFill>
              </a:rPr>
              <a:t>流れを生み出すか（ファンドレイジング、クラウドファンディング、社会的投資、遺贈など）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188952" y="2699293"/>
            <a:ext cx="2180732" cy="2498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 smtClean="0">
                <a:solidFill>
                  <a:schemeClr val="tx1"/>
                </a:solidFill>
              </a:rPr>
              <a:t>◆メンバー（イメージ）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116002" y="4590873"/>
            <a:ext cx="2782072" cy="1877472"/>
          </a:xfrm>
          <a:prstGeom prst="rect">
            <a:avLst/>
          </a:prstGeom>
          <a:solidFill>
            <a:srgbClr val="FFFFCC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</a:rPr>
              <a:t>○検討テーマ２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  <a:p>
            <a:r>
              <a:rPr kumimoji="1" lang="ja-JP" altLang="en-US" sz="1400" b="1" dirty="0" smtClean="0">
                <a:solidFill>
                  <a:schemeClr val="tx1"/>
                </a:solidFill>
              </a:rPr>
              <a:t>（休眠預金への対応）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  <a:p>
            <a:endParaRPr kumimoji="1" lang="en-US" altLang="ja-JP" sz="800" b="1" dirty="0" smtClean="0">
              <a:solidFill>
                <a:schemeClr val="tx1"/>
              </a:solidFill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</a:rPr>
              <a:t>国の休眠預金活用に向けた動きに、大阪としてどのように対応していくか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186968" y="5700737"/>
            <a:ext cx="2016224" cy="2498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 smtClean="0">
                <a:solidFill>
                  <a:schemeClr val="tx1"/>
                </a:solidFill>
              </a:rPr>
              <a:t>◆メンバー（イメージ）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3099982" y="800221"/>
            <a:ext cx="2880320" cy="57990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30" name="正方形/長方形 129"/>
          <p:cNvSpPr/>
          <p:nvPr/>
        </p:nvSpPr>
        <p:spPr>
          <a:xfrm>
            <a:off x="3370866" y="643123"/>
            <a:ext cx="2376264" cy="323366"/>
          </a:xfrm>
          <a:prstGeom prst="rect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</a:rPr>
              <a:t>人材</a:t>
            </a:r>
            <a:r>
              <a:rPr kumimoji="1" lang="ja-JP" altLang="en-US" sz="2000" b="1" dirty="0" smtClean="0">
                <a:solidFill>
                  <a:schemeClr val="bg1"/>
                </a:solidFill>
              </a:rPr>
              <a:t>分科会</a:t>
            </a:r>
            <a:endParaRPr kumimoji="1" lang="ja-JP" altLang="en-US" sz="2000" b="1" dirty="0">
              <a:solidFill>
                <a:schemeClr val="bg1"/>
              </a:solidFill>
            </a:endParaRPr>
          </a:p>
        </p:txBody>
      </p:sp>
      <p:sp>
        <p:nvSpPr>
          <p:cNvPr id="133" name="正方形/長方形 132"/>
          <p:cNvSpPr/>
          <p:nvPr/>
        </p:nvSpPr>
        <p:spPr>
          <a:xfrm>
            <a:off x="3149381" y="1199519"/>
            <a:ext cx="2782072" cy="526882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</a:rPr>
              <a:t>○検討テーマ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  <a:p>
            <a:r>
              <a:rPr kumimoji="1" lang="ja-JP" altLang="en-US" sz="1400" b="1" dirty="0" smtClean="0">
                <a:solidFill>
                  <a:schemeClr val="tx1"/>
                </a:solidFill>
              </a:rPr>
              <a:t>（非営利セクターにおける人材確保・育成）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  <a:p>
            <a:endParaRPr kumimoji="1" lang="ja-JP" altLang="en-US" sz="800" b="1" dirty="0" smtClean="0">
              <a:solidFill>
                <a:schemeClr val="tx1"/>
              </a:solidFill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</a:rPr>
              <a:t>非営利セクターにおける人材の高齢化や後継者不足などの状況を踏まえ、人材をどのように確保・育成するか（人材の採用・育成、賃金、大学との連携など）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34" name="正方形/長方形 133"/>
          <p:cNvSpPr/>
          <p:nvPr/>
        </p:nvSpPr>
        <p:spPr>
          <a:xfrm>
            <a:off x="3253242" y="3035352"/>
            <a:ext cx="2016224" cy="2498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 smtClean="0">
                <a:solidFill>
                  <a:schemeClr val="tx1"/>
                </a:solidFill>
              </a:rPr>
              <a:t>◆メンバー（イメージ）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39" name="正方形/長方形 138"/>
          <p:cNvSpPr/>
          <p:nvPr/>
        </p:nvSpPr>
        <p:spPr>
          <a:xfrm>
            <a:off x="6195512" y="818310"/>
            <a:ext cx="2880320" cy="57809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40" name="正方形/長方形 139"/>
          <p:cNvSpPr/>
          <p:nvPr/>
        </p:nvSpPr>
        <p:spPr>
          <a:xfrm>
            <a:off x="6466396" y="661213"/>
            <a:ext cx="2376264" cy="323366"/>
          </a:xfrm>
          <a:prstGeom prst="rect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 smtClean="0">
                <a:solidFill>
                  <a:schemeClr val="bg1"/>
                </a:solidFill>
              </a:rPr>
              <a:t>情報分科会</a:t>
            </a:r>
            <a:endParaRPr kumimoji="1" lang="ja-JP" altLang="en-US" sz="2000" b="1" dirty="0">
              <a:solidFill>
                <a:schemeClr val="bg1"/>
              </a:solidFill>
            </a:endParaRPr>
          </a:p>
        </p:txBody>
      </p:sp>
      <p:sp>
        <p:nvSpPr>
          <p:cNvPr id="143" name="正方形/長方形 142"/>
          <p:cNvSpPr/>
          <p:nvPr/>
        </p:nvSpPr>
        <p:spPr>
          <a:xfrm>
            <a:off x="6246599" y="1199520"/>
            <a:ext cx="2782072" cy="244209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</a:rPr>
              <a:t>○検討テーマ１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  <a:p>
            <a:r>
              <a:rPr kumimoji="1" lang="ja-JP" altLang="en-US" sz="1400" b="1" dirty="0" smtClean="0">
                <a:solidFill>
                  <a:schemeClr val="tx1"/>
                </a:solidFill>
              </a:rPr>
              <a:t>（情報発信）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  <a:p>
            <a:endParaRPr kumimoji="1" lang="en-US" altLang="ja-JP" sz="800" b="1" dirty="0" smtClean="0">
              <a:solidFill>
                <a:schemeClr val="tx1"/>
              </a:solidFill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</a:rPr>
              <a:t>非営利セクターにおける情報発信力をどのよう</a:t>
            </a:r>
            <a:r>
              <a:rPr lang="ja-JP" altLang="en-US" sz="1200" dirty="0">
                <a:solidFill>
                  <a:schemeClr val="tx1"/>
                </a:solidFill>
              </a:rPr>
              <a:t>に</a:t>
            </a:r>
            <a:r>
              <a:rPr lang="ja-JP" altLang="en-US" sz="1200" dirty="0" smtClean="0">
                <a:solidFill>
                  <a:schemeClr val="tx1"/>
                </a:solidFill>
              </a:rPr>
              <a:t>強化するか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（情報ネットワーク構築（収集・共有・活用・発信）など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44" name="正方形/長方形 143"/>
          <p:cNvSpPr/>
          <p:nvPr/>
        </p:nvSpPr>
        <p:spPr>
          <a:xfrm>
            <a:off x="6335052" y="2541007"/>
            <a:ext cx="2016224" cy="2498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 smtClean="0">
                <a:solidFill>
                  <a:schemeClr val="tx1"/>
                </a:solidFill>
              </a:rPr>
              <a:t>◆メンバー（イメージ）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45" name="正方形/長方形 144"/>
          <p:cNvSpPr/>
          <p:nvPr/>
        </p:nvSpPr>
        <p:spPr>
          <a:xfrm>
            <a:off x="6250792" y="3814315"/>
            <a:ext cx="2782072" cy="265403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</a:rPr>
              <a:t>○検討テーマ２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  <a:p>
            <a:r>
              <a:rPr kumimoji="1" lang="ja-JP" altLang="en-US" sz="1400" b="1" dirty="0" smtClean="0">
                <a:solidFill>
                  <a:schemeClr val="tx1"/>
                </a:solidFill>
              </a:rPr>
              <a:t>（評価・表彰）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  <a:p>
            <a:endParaRPr kumimoji="1" lang="en-US" altLang="ja-JP" sz="800" b="1" dirty="0" smtClean="0">
              <a:solidFill>
                <a:schemeClr val="tx1"/>
              </a:solidFill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</a:rPr>
              <a:t>非営利セクターの活動を評価・表彰する制度をどう構築するか（</a:t>
            </a:r>
            <a:r>
              <a:rPr lang="ja-JP" altLang="en-US" sz="1200" dirty="0">
                <a:solidFill>
                  <a:schemeClr val="tx1"/>
                </a:solidFill>
              </a:rPr>
              <a:t>活動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の評価付けなど）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46" name="正方形/長方形 145"/>
          <p:cNvSpPr/>
          <p:nvPr/>
        </p:nvSpPr>
        <p:spPr>
          <a:xfrm>
            <a:off x="6333564" y="5142985"/>
            <a:ext cx="2016224" cy="2498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 smtClean="0">
                <a:solidFill>
                  <a:schemeClr val="tx1"/>
                </a:solidFill>
              </a:rPr>
              <a:t>◆メンバー（イメージ）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52" name="テキスト ボックス 151"/>
          <p:cNvSpPr txBox="1"/>
          <p:nvPr/>
        </p:nvSpPr>
        <p:spPr>
          <a:xfrm>
            <a:off x="188952" y="2949113"/>
            <a:ext cx="25701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・大学教授等（社会的投資など）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・金融機関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・ファンドレイザー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・企業関係者（クラウドファンディング等）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・中間支援組織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・税理士・公認会計士</a:t>
            </a:r>
            <a:endParaRPr lang="en-US" altLang="ja-JP" sz="1200" dirty="0" smtClean="0"/>
          </a:p>
        </p:txBody>
      </p:sp>
      <p:sp>
        <p:nvSpPr>
          <p:cNvPr id="154" name="テキスト ボックス 153"/>
          <p:cNvSpPr txBox="1"/>
          <p:nvPr/>
        </p:nvSpPr>
        <p:spPr>
          <a:xfrm>
            <a:off x="3199973" y="3363259"/>
            <a:ext cx="27314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・大学教授</a:t>
            </a:r>
            <a:r>
              <a:rPr lang="ja-JP" altLang="en-US" sz="1200" dirty="0" smtClean="0"/>
              <a:t>等（雇用・労働など）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・企業関係者</a:t>
            </a:r>
            <a:endParaRPr lang="en-US" altLang="ja-JP" sz="1200" dirty="0" smtClean="0"/>
          </a:p>
          <a:p>
            <a:r>
              <a:rPr lang="ja-JP" altLang="en-US" sz="1200" dirty="0" smtClean="0"/>
              <a:t>・中間支援組織</a:t>
            </a:r>
            <a:endParaRPr lang="en-US" altLang="ja-JP" sz="1200" dirty="0" smtClean="0"/>
          </a:p>
          <a:p>
            <a:r>
              <a:rPr lang="ja-JP" altLang="en-US" sz="1200" dirty="0"/>
              <a:t>・大学関係者（社会連携センターなど</a:t>
            </a:r>
            <a:r>
              <a:rPr lang="ja-JP" altLang="en-US" sz="1200" dirty="0" smtClean="0"/>
              <a:t>）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・中小企業診断士（大阪</a:t>
            </a:r>
            <a:r>
              <a:rPr kumimoji="1" lang="en-US" altLang="ja-JP" sz="1200" dirty="0" smtClean="0"/>
              <a:t>NPO</a:t>
            </a:r>
            <a:r>
              <a:rPr kumimoji="1" lang="ja-JP" altLang="en-US" sz="1200" dirty="0" smtClean="0"/>
              <a:t>センター講師など）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・税理士・公認会計士　　　　　　　　　</a:t>
            </a:r>
            <a:endParaRPr lang="en-US" altLang="ja-JP" sz="1200" dirty="0" smtClean="0"/>
          </a:p>
          <a:p>
            <a:r>
              <a:rPr lang="ja-JP" altLang="en-US" sz="1200" dirty="0" smtClean="0"/>
              <a:t>・</a:t>
            </a:r>
            <a:r>
              <a:rPr lang="ja-JP" altLang="en-US" sz="1200" dirty="0"/>
              <a:t>弁護士</a:t>
            </a:r>
            <a:r>
              <a:rPr lang="ja-JP" altLang="en-US" sz="1200" dirty="0" smtClean="0"/>
              <a:t>　　　　　　</a:t>
            </a:r>
            <a:endParaRPr lang="en-US" altLang="ja-JP" sz="1200" dirty="0" smtClean="0"/>
          </a:p>
        </p:txBody>
      </p:sp>
      <p:sp>
        <p:nvSpPr>
          <p:cNvPr id="155" name="テキスト ボックス 154"/>
          <p:cNvSpPr txBox="1"/>
          <p:nvPr/>
        </p:nvSpPr>
        <p:spPr>
          <a:xfrm>
            <a:off x="6349611" y="5470215"/>
            <a:ext cx="26790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・大学教授</a:t>
            </a:r>
            <a:r>
              <a:rPr lang="ja-JP" altLang="en-US" sz="1200" dirty="0" smtClean="0"/>
              <a:t>等（非営利活動評価など）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・評価機関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・実務者</a:t>
            </a:r>
            <a:r>
              <a:rPr lang="ja-JP" altLang="en-US" sz="1200" dirty="0"/>
              <a:t>（</a:t>
            </a:r>
            <a:r>
              <a:rPr kumimoji="1" lang="ja-JP" altLang="en-US" sz="1200" dirty="0" smtClean="0"/>
              <a:t>財務関係）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・中間支援組織</a:t>
            </a:r>
            <a:endParaRPr lang="en-US" altLang="ja-JP" sz="1200" dirty="0" smtClean="0"/>
          </a:p>
        </p:txBody>
      </p:sp>
      <p:sp>
        <p:nvSpPr>
          <p:cNvPr id="156" name="テキスト ボックス 155"/>
          <p:cNvSpPr txBox="1"/>
          <p:nvPr/>
        </p:nvSpPr>
        <p:spPr>
          <a:xfrm>
            <a:off x="6324039" y="2818938"/>
            <a:ext cx="2695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・大学教授</a:t>
            </a:r>
            <a:r>
              <a:rPr lang="ja-JP" altLang="en-US" sz="1200" dirty="0" smtClean="0"/>
              <a:t>等（情報・メディアなど）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・企業関係者（</a:t>
            </a:r>
            <a:r>
              <a:rPr lang="en-US" altLang="ja-JP" sz="1200" dirty="0" smtClean="0"/>
              <a:t>ICT</a:t>
            </a:r>
            <a:r>
              <a:rPr lang="ja-JP" altLang="en-US" sz="1200" dirty="0" smtClean="0"/>
              <a:t>・メディア関係など）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・中間支援組織</a:t>
            </a:r>
            <a:endParaRPr kumimoji="1" lang="en-US" altLang="ja-JP" sz="1200" dirty="0" smtClean="0"/>
          </a:p>
        </p:txBody>
      </p:sp>
      <p:sp>
        <p:nvSpPr>
          <p:cNvPr id="157" name="テキスト ボックス 156"/>
          <p:cNvSpPr txBox="1"/>
          <p:nvPr/>
        </p:nvSpPr>
        <p:spPr>
          <a:xfrm>
            <a:off x="155832" y="5988252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・大学教授等</a:t>
            </a:r>
            <a:r>
              <a:rPr lang="ja-JP" altLang="en-US" sz="1200" dirty="0" smtClean="0"/>
              <a:t>（税制など）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・</a:t>
            </a:r>
            <a:r>
              <a:rPr lang="ja-JP" altLang="en-US" sz="1200" dirty="0"/>
              <a:t>中間</a:t>
            </a:r>
            <a:r>
              <a:rPr lang="ja-JP" altLang="en-US" sz="1200" dirty="0" smtClean="0"/>
              <a:t>支援組織（</a:t>
            </a:r>
            <a:r>
              <a:rPr lang="ja-JP" altLang="en-US" sz="1200" dirty="0"/>
              <a:t>資金</a:t>
            </a:r>
            <a:r>
              <a:rPr lang="ja-JP" altLang="en-US" sz="1200" dirty="0" smtClean="0"/>
              <a:t>支援</a:t>
            </a:r>
            <a:r>
              <a:rPr lang="ja-JP" altLang="en-US" sz="1200" dirty="0"/>
              <a:t>）</a:t>
            </a:r>
            <a:endParaRPr lang="en-US" altLang="ja-JP" sz="12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548484" y="176392"/>
            <a:ext cx="2393615" cy="338554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第６回準備会　</a:t>
            </a:r>
            <a:r>
              <a:rPr kumimoji="0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資料２</a:t>
            </a:r>
            <a:endParaRPr kumimoji="0" lang="en-US" altLang="ja-JP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56392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>
            <a:lumMod val="40000"/>
            <a:lumOff val="6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22886</TotalTime>
  <Words>360</Words>
  <Application>Microsoft Office PowerPoint</Application>
  <PresentationFormat>画面に合わせる (4:3)</PresentationFormat>
  <Paragraphs>52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大阪市</dc:creator>
  <cp:lastModifiedBy>Batchadmin</cp:lastModifiedBy>
  <cp:revision>1465</cp:revision>
  <cp:lastPrinted>2017-09-20T00:51:21Z</cp:lastPrinted>
  <dcterms:created xsi:type="dcterms:W3CDTF">2014-08-01T07:03:14Z</dcterms:created>
  <dcterms:modified xsi:type="dcterms:W3CDTF">2017-09-20T10:38:16Z</dcterms:modified>
</cp:coreProperties>
</file>