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0" r:id="rId2"/>
    <p:sldId id="262" r:id="rId3"/>
    <p:sldId id="263" r:id="rId4"/>
    <p:sldId id="264" r:id="rId5"/>
    <p:sldId id="261" r:id="rId6"/>
    <p:sldId id="257" r:id="rId7"/>
    <p:sldId id="258" r:id="rId8"/>
    <p:sldId id="265" r:id="rId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983D09-6BB9-4C07-B414-82EF105BCB99}" type="datetimeFigureOut">
              <a:rPr kumimoji="1" lang="ja-JP" altLang="en-US" smtClean="0"/>
              <a:t>2017/9/22</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639E1F-7CB9-4FC2-8FD5-1E0F0E64C77C}" type="slidenum">
              <a:rPr kumimoji="1" lang="ja-JP" altLang="en-US" smtClean="0"/>
              <a:t>‹#›</a:t>
            </a:fld>
            <a:endParaRPr kumimoji="1" lang="ja-JP" altLang="en-US"/>
          </a:p>
        </p:txBody>
      </p:sp>
    </p:spTree>
    <p:extLst>
      <p:ext uri="{BB962C8B-B14F-4D97-AF65-F5344CB8AC3E}">
        <p14:creationId xmlns:p14="http://schemas.microsoft.com/office/powerpoint/2010/main" val="19980022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CD5FAE5-3FC1-44E9-8374-D26B22AB0678}" type="datetime1">
              <a:rPr kumimoji="1" lang="ja-JP" altLang="en-US" smtClean="0"/>
              <a:t>2017/9/22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A9746A9-59A7-44EB-BB42-FA4B49FD75C9}" type="slidenum">
              <a:rPr kumimoji="1" lang="ja-JP" altLang="en-US" smtClean="0"/>
              <a:t>‹#›</a:t>
            </a:fld>
            <a:endParaRPr kumimoji="1" lang="ja-JP" altLang="en-US"/>
          </a:p>
        </p:txBody>
      </p:sp>
    </p:spTree>
    <p:extLst>
      <p:ext uri="{BB962C8B-B14F-4D97-AF65-F5344CB8AC3E}">
        <p14:creationId xmlns:p14="http://schemas.microsoft.com/office/powerpoint/2010/main" val="3424180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F1B5DB0-E75F-4574-8CE7-051C051686EF}" type="datetime1">
              <a:rPr kumimoji="1" lang="ja-JP" altLang="en-US" smtClean="0"/>
              <a:t>2017/9/22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A9746A9-59A7-44EB-BB42-FA4B49FD75C9}" type="slidenum">
              <a:rPr kumimoji="1" lang="ja-JP" altLang="en-US" smtClean="0"/>
              <a:t>‹#›</a:t>
            </a:fld>
            <a:endParaRPr kumimoji="1" lang="ja-JP" altLang="en-US"/>
          </a:p>
        </p:txBody>
      </p:sp>
    </p:spTree>
    <p:extLst>
      <p:ext uri="{BB962C8B-B14F-4D97-AF65-F5344CB8AC3E}">
        <p14:creationId xmlns:p14="http://schemas.microsoft.com/office/powerpoint/2010/main" val="1209174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B706E59-67DD-4F23-AC39-8A129253F051}" type="datetime1">
              <a:rPr kumimoji="1" lang="ja-JP" altLang="en-US" smtClean="0"/>
              <a:t>2017/9/22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A9746A9-59A7-44EB-BB42-FA4B49FD75C9}" type="slidenum">
              <a:rPr kumimoji="1" lang="ja-JP" altLang="en-US" smtClean="0"/>
              <a:t>‹#›</a:t>
            </a:fld>
            <a:endParaRPr kumimoji="1" lang="ja-JP" altLang="en-US"/>
          </a:p>
        </p:txBody>
      </p:sp>
    </p:spTree>
    <p:extLst>
      <p:ext uri="{BB962C8B-B14F-4D97-AF65-F5344CB8AC3E}">
        <p14:creationId xmlns:p14="http://schemas.microsoft.com/office/powerpoint/2010/main" val="3617900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A5114E2-B635-4545-B4EB-99E1D71FAB09}" type="datetime1">
              <a:rPr kumimoji="1" lang="ja-JP" altLang="en-US" smtClean="0"/>
              <a:t>2017/9/22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A9746A9-59A7-44EB-BB42-FA4B49FD75C9}" type="slidenum">
              <a:rPr kumimoji="1" lang="ja-JP" altLang="en-US" smtClean="0"/>
              <a:t>‹#›</a:t>
            </a:fld>
            <a:endParaRPr kumimoji="1" lang="ja-JP" altLang="en-US"/>
          </a:p>
        </p:txBody>
      </p:sp>
    </p:spTree>
    <p:extLst>
      <p:ext uri="{BB962C8B-B14F-4D97-AF65-F5344CB8AC3E}">
        <p14:creationId xmlns:p14="http://schemas.microsoft.com/office/powerpoint/2010/main" val="3131831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91D9C4F-5E6B-4941-9CEE-D5937B2C6DCC}" type="datetime1">
              <a:rPr kumimoji="1" lang="ja-JP" altLang="en-US" smtClean="0"/>
              <a:t>2017/9/22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A9746A9-59A7-44EB-BB42-FA4B49FD75C9}" type="slidenum">
              <a:rPr kumimoji="1" lang="ja-JP" altLang="en-US" smtClean="0"/>
              <a:t>‹#›</a:t>
            </a:fld>
            <a:endParaRPr kumimoji="1" lang="ja-JP" altLang="en-US"/>
          </a:p>
        </p:txBody>
      </p:sp>
    </p:spTree>
    <p:extLst>
      <p:ext uri="{BB962C8B-B14F-4D97-AF65-F5344CB8AC3E}">
        <p14:creationId xmlns:p14="http://schemas.microsoft.com/office/powerpoint/2010/main" val="3972062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D2ED845-7570-4E46-B39A-5054ED653D9C}" type="datetime1">
              <a:rPr kumimoji="1" lang="ja-JP" altLang="en-US" smtClean="0"/>
              <a:t>2017/9/22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A9746A9-59A7-44EB-BB42-FA4B49FD75C9}" type="slidenum">
              <a:rPr kumimoji="1" lang="ja-JP" altLang="en-US" smtClean="0"/>
              <a:t>‹#›</a:t>
            </a:fld>
            <a:endParaRPr kumimoji="1" lang="ja-JP" altLang="en-US"/>
          </a:p>
        </p:txBody>
      </p:sp>
    </p:spTree>
    <p:extLst>
      <p:ext uri="{BB962C8B-B14F-4D97-AF65-F5344CB8AC3E}">
        <p14:creationId xmlns:p14="http://schemas.microsoft.com/office/powerpoint/2010/main" val="3168649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333E109-25B8-4E78-98F6-985063F5A66D}" type="datetime1">
              <a:rPr kumimoji="1" lang="ja-JP" altLang="en-US" smtClean="0"/>
              <a:t>2017/9/22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A9746A9-59A7-44EB-BB42-FA4B49FD75C9}" type="slidenum">
              <a:rPr kumimoji="1" lang="ja-JP" altLang="en-US" smtClean="0"/>
              <a:t>‹#›</a:t>
            </a:fld>
            <a:endParaRPr kumimoji="1" lang="ja-JP" altLang="en-US"/>
          </a:p>
        </p:txBody>
      </p:sp>
    </p:spTree>
    <p:extLst>
      <p:ext uri="{BB962C8B-B14F-4D97-AF65-F5344CB8AC3E}">
        <p14:creationId xmlns:p14="http://schemas.microsoft.com/office/powerpoint/2010/main" val="3267614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7AA0845-DCCA-46D3-8A07-198205F44553}" type="datetime1">
              <a:rPr kumimoji="1" lang="ja-JP" altLang="en-US" smtClean="0"/>
              <a:t>2017/9/22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A9746A9-59A7-44EB-BB42-FA4B49FD75C9}" type="slidenum">
              <a:rPr kumimoji="1" lang="ja-JP" altLang="en-US" smtClean="0"/>
              <a:t>‹#›</a:t>
            </a:fld>
            <a:endParaRPr kumimoji="1" lang="ja-JP" altLang="en-US"/>
          </a:p>
        </p:txBody>
      </p:sp>
    </p:spTree>
    <p:extLst>
      <p:ext uri="{BB962C8B-B14F-4D97-AF65-F5344CB8AC3E}">
        <p14:creationId xmlns:p14="http://schemas.microsoft.com/office/powerpoint/2010/main" val="19430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6740A0D-ECFD-4F3F-82E2-5D34859054E9}" type="datetime1">
              <a:rPr kumimoji="1" lang="ja-JP" altLang="en-US" smtClean="0"/>
              <a:t>2017/9/22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A9746A9-59A7-44EB-BB42-FA4B49FD75C9}" type="slidenum">
              <a:rPr kumimoji="1" lang="ja-JP" altLang="en-US" smtClean="0"/>
              <a:t>‹#›</a:t>
            </a:fld>
            <a:endParaRPr kumimoji="1" lang="ja-JP" altLang="en-US"/>
          </a:p>
        </p:txBody>
      </p:sp>
    </p:spTree>
    <p:extLst>
      <p:ext uri="{BB962C8B-B14F-4D97-AF65-F5344CB8AC3E}">
        <p14:creationId xmlns:p14="http://schemas.microsoft.com/office/powerpoint/2010/main" val="436394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6B9F7BC-DCB1-46E9-A220-3898EE3C87D6}" type="datetime1">
              <a:rPr kumimoji="1" lang="ja-JP" altLang="en-US" smtClean="0"/>
              <a:t>2017/9/22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A9746A9-59A7-44EB-BB42-FA4B49FD75C9}" type="slidenum">
              <a:rPr kumimoji="1" lang="ja-JP" altLang="en-US" smtClean="0"/>
              <a:t>‹#›</a:t>
            </a:fld>
            <a:endParaRPr kumimoji="1" lang="ja-JP" altLang="en-US"/>
          </a:p>
        </p:txBody>
      </p:sp>
    </p:spTree>
    <p:extLst>
      <p:ext uri="{BB962C8B-B14F-4D97-AF65-F5344CB8AC3E}">
        <p14:creationId xmlns:p14="http://schemas.microsoft.com/office/powerpoint/2010/main" val="1276113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AD8D728-F753-4889-813D-97BF3030A1D0}" type="datetime1">
              <a:rPr kumimoji="1" lang="ja-JP" altLang="en-US" smtClean="0"/>
              <a:t>2017/9/22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A9746A9-59A7-44EB-BB42-FA4B49FD75C9}" type="slidenum">
              <a:rPr kumimoji="1" lang="ja-JP" altLang="en-US" smtClean="0"/>
              <a:t>‹#›</a:t>
            </a:fld>
            <a:endParaRPr kumimoji="1" lang="ja-JP" altLang="en-US"/>
          </a:p>
        </p:txBody>
      </p:sp>
    </p:spTree>
    <p:extLst>
      <p:ext uri="{BB962C8B-B14F-4D97-AF65-F5344CB8AC3E}">
        <p14:creationId xmlns:p14="http://schemas.microsoft.com/office/powerpoint/2010/main" val="1138662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F8832F-21A8-424C-8419-A58E5AB10694}" type="datetime1">
              <a:rPr kumimoji="1" lang="ja-JP" altLang="en-US" smtClean="0"/>
              <a:t>2017/9/22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9746A9-59A7-44EB-BB42-FA4B49FD75C9}" type="slidenum">
              <a:rPr kumimoji="1" lang="ja-JP" altLang="en-US" smtClean="0"/>
              <a:t>‹#›</a:t>
            </a:fld>
            <a:endParaRPr kumimoji="1" lang="ja-JP" altLang="en-US"/>
          </a:p>
        </p:txBody>
      </p:sp>
    </p:spTree>
    <p:extLst>
      <p:ext uri="{BB962C8B-B14F-4D97-AF65-F5344CB8AC3E}">
        <p14:creationId xmlns:p14="http://schemas.microsoft.com/office/powerpoint/2010/main" val="25988968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98118" y="2130425"/>
            <a:ext cx="8062664" cy="1470025"/>
          </a:xfrm>
        </p:spPr>
        <p:txBody>
          <a:bodyPr>
            <a:normAutofit fontScale="90000"/>
          </a:bodyPr>
          <a:lstStyle/>
          <a:p>
            <a:r>
              <a:rPr lang="ja-JP" altLang="ja-JP" dirty="0"/>
              <a:t>「民都・大阪」</a:t>
            </a:r>
            <a:r>
              <a:rPr lang="ja-JP" altLang="ja-JP" dirty="0" smtClean="0"/>
              <a:t>フィランソロピー会議</a:t>
            </a:r>
            <a:r>
              <a:rPr lang="ja-JP" altLang="ja-JP" dirty="0"/>
              <a:t>の構成及び取組内容に</a:t>
            </a:r>
            <a:r>
              <a:rPr lang="ja-JP" altLang="ja-JP" dirty="0" smtClean="0"/>
              <a:t>ついて</a:t>
            </a:r>
            <a:r>
              <a:rPr lang="ja-JP" altLang="en-US" dirty="0" smtClean="0"/>
              <a:t>（案）</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出口正之</a:t>
            </a:r>
            <a:endParaRPr kumimoji="1" lang="en-US" altLang="ja-JP" dirty="0" smtClean="0"/>
          </a:p>
          <a:p>
            <a:r>
              <a:rPr lang="ja-JP" altLang="en-US" dirty="0" smtClean="0"/>
              <a:t>平成２９年９月２５日</a:t>
            </a:r>
            <a:endParaRPr lang="en-US" altLang="ja-JP" dirty="0" smtClean="0"/>
          </a:p>
          <a:p>
            <a:endParaRPr kumimoji="1" lang="ja-JP" altLang="en-US" dirty="0"/>
          </a:p>
        </p:txBody>
      </p:sp>
      <p:sp>
        <p:nvSpPr>
          <p:cNvPr id="7" name="スライド番号プレースホルダー 6"/>
          <p:cNvSpPr>
            <a:spLocks noGrp="1"/>
          </p:cNvSpPr>
          <p:nvPr>
            <p:ph type="sldNum" sz="quarter" idx="12"/>
          </p:nvPr>
        </p:nvSpPr>
        <p:spPr/>
        <p:txBody>
          <a:bodyPr/>
          <a:lstStyle/>
          <a:p>
            <a:fld id="{3A9746A9-59A7-44EB-BB42-FA4B49FD75C9}" type="slidenum">
              <a:rPr kumimoji="1" lang="ja-JP" altLang="en-US" smtClean="0"/>
              <a:t>1</a:t>
            </a:fld>
            <a:endParaRPr kumimoji="1" lang="ja-JP" altLang="en-US"/>
          </a:p>
        </p:txBody>
      </p:sp>
      <p:sp>
        <p:nvSpPr>
          <p:cNvPr id="8" name="テキスト ボックス 7"/>
          <p:cNvSpPr txBox="1"/>
          <p:nvPr/>
        </p:nvSpPr>
        <p:spPr>
          <a:xfrm>
            <a:off x="6548484" y="176392"/>
            <a:ext cx="2393615" cy="338554"/>
          </a:xfrm>
          <a:prstGeom prst="rect">
            <a:avLst/>
          </a:prstGeom>
          <a:noFill/>
          <a:ln>
            <a:solidFill>
              <a:srgbClr val="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smtClean="0">
                <a:ln>
                  <a:noFill/>
                </a:ln>
                <a:solidFill>
                  <a:srgbClr val="000000"/>
                </a:solidFill>
                <a:effectLst/>
                <a:uLnTx/>
                <a:uFillTx/>
              </a:rPr>
              <a:t>第６回準備会　資料１－１</a:t>
            </a:r>
            <a:endParaRPr kumimoji="0" lang="en-US" altLang="ja-JP" sz="1600" b="1" i="0" u="none" strike="noStrike" kern="0" cap="none" spc="0" normalizeH="0" baseline="0" noProof="0" dirty="0" smtClean="0">
              <a:ln>
                <a:noFill/>
              </a:ln>
              <a:solidFill>
                <a:srgbClr val="000000"/>
              </a:solidFill>
              <a:effectLst/>
              <a:uLnTx/>
              <a:uFillTx/>
            </a:endParaRPr>
          </a:p>
        </p:txBody>
      </p:sp>
    </p:spTree>
    <p:extLst>
      <p:ext uri="{BB962C8B-B14F-4D97-AF65-F5344CB8AC3E}">
        <p14:creationId xmlns:p14="http://schemas.microsoft.com/office/powerpoint/2010/main" val="4046295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0648"/>
            <a:ext cx="8229600" cy="288032"/>
          </a:xfrm>
        </p:spPr>
        <p:txBody>
          <a:bodyPr>
            <a:noAutofit/>
          </a:bodyPr>
          <a:lstStyle/>
          <a:p>
            <a:r>
              <a:rPr lang="ja-JP" altLang="en-US" sz="2400" dirty="0" smtClean="0"/>
              <a:t>検討の背景</a:t>
            </a:r>
            <a:endParaRPr kumimoji="1" lang="ja-JP" altLang="en-US" sz="2400" dirty="0"/>
          </a:p>
        </p:txBody>
      </p:sp>
      <p:sp>
        <p:nvSpPr>
          <p:cNvPr id="3" name="コンテンツ プレースホルダー 2"/>
          <p:cNvSpPr>
            <a:spLocks noGrp="1"/>
          </p:cNvSpPr>
          <p:nvPr>
            <p:ph idx="1"/>
          </p:nvPr>
        </p:nvSpPr>
        <p:spPr>
          <a:xfrm>
            <a:off x="457200" y="548680"/>
            <a:ext cx="8291264" cy="5904656"/>
          </a:xfrm>
        </p:spPr>
        <p:txBody>
          <a:bodyPr>
            <a:noAutofit/>
          </a:bodyPr>
          <a:lstStyle/>
          <a:p>
            <a:pPr marL="0" indent="0">
              <a:lnSpc>
                <a:spcPts val="2600"/>
              </a:lnSpc>
              <a:spcBef>
                <a:spcPts val="0"/>
              </a:spcBef>
              <a:buNone/>
            </a:pPr>
            <a:r>
              <a:rPr lang="ja-JP" altLang="en-US" sz="1600" dirty="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大阪</a:t>
            </a:r>
            <a:r>
              <a:rPr lang="ja-JP" altLang="en-US" sz="1600" dirty="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は、これまで、東西二極の一極を担う都市・大阪の確立に向け、中長期的な取組み</a:t>
            </a: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方向</a:t>
            </a:r>
            <a:r>
              <a:rPr lang="ja-JP" altLang="en-US" sz="1600" dirty="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を検討することになった。</a:t>
            </a:r>
          </a:p>
          <a:p>
            <a:pPr marL="0" indent="0">
              <a:lnSpc>
                <a:spcPts val="2600"/>
              </a:lnSpc>
              <a:spcBef>
                <a:spcPts val="0"/>
              </a:spcBef>
              <a:buNone/>
            </a:pPr>
            <a:r>
              <a:rPr lang="ja-JP" altLang="en-US" sz="1600" dirty="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今世紀</a:t>
            </a:r>
            <a:r>
              <a:rPr lang="ja-JP" altLang="en-US" sz="1600" dirty="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はかつて経験したことのない富裕層を生み出し、</a:t>
            </a:r>
            <a:r>
              <a:rPr lang="ja-JP" altLang="en-US" sz="1600" dirty="0">
                <a:latin typeface="ＭＳ Ｐゴシック" panose="020B0600070205080204" pitchFamily="50" charset="-128"/>
                <a:ea typeface="ＭＳ Ｐゴシック" panose="020B0600070205080204" pitchFamily="50" charset="-128"/>
                <a:cs typeface="Meiryo UI" panose="020B0604030504040204" pitchFamily="50" charset="-128"/>
              </a:rPr>
              <a:t>世界では</a:t>
            </a:r>
            <a:r>
              <a:rPr lang="ja-JP" altLang="en-US" sz="1600" dirty="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「フィランソロピー」への関心が高まりつつある。この動きは</a:t>
            </a: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、米国</a:t>
            </a:r>
            <a:r>
              <a:rPr lang="ja-JP" altLang="en-US" sz="1600" dirty="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、欧州、中国、台湾、インドなどで次々と活発化して、「フィランソロピーの黄金時代」を迎えたと呼ばれるようになった。</a:t>
            </a:r>
            <a:endParaRPr lang="en-US" altLang="ja-JP" sz="1600" dirty="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indent="0">
              <a:lnSpc>
                <a:spcPts val="2600"/>
              </a:lnSpc>
              <a:spcBef>
                <a:spcPts val="0"/>
              </a:spcBef>
              <a:buNone/>
            </a:pP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○わが国でも、クラウドファンディングなどのすそ野の広い寄付の発達のほか、既存</a:t>
            </a:r>
            <a:r>
              <a:rPr lang="ja-JP" altLang="en-US" sz="1600" dirty="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組織への自社株の寄附を行う者、海外からの寄附を行う者、全財産の寄付宣言</a:t>
            </a: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を行う</a:t>
            </a:r>
            <a:r>
              <a:rPr lang="ja-JP" altLang="en-US" sz="1600" dirty="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者なども現れ、「フィランソロピー元年」宣言がなされるなど、ここかしこでこの傾向が出始めてきている。</a:t>
            </a:r>
            <a:endParaRPr lang="en-US" altLang="ja-JP" sz="1600" dirty="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indent="0">
              <a:lnSpc>
                <a:spcPts val="2600"/>
              </a:lnSpc>
              <a:spcBef>
                <a:spcPts val="0"/>
              </a:spcBef>
              <a:buNone/>
            </a:pP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○ただし</a:t>
            </a:r>
            <a:r>
              <a:rPr lang="ja-JP" altLang="en-US" sz="1600" dirty="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、わが国においては、財団設立後の活動が規制によって強く制約されると受け止められていること、寄付先の対象となるサードセクターが法人種別ごとに分断化して寄付先としての魅力に</a:t>
            </a: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欠けると思われていること</a:t>
            </a:r>
            <a:r>
              <a:rPr lang="ja-JP" altLang="en-US" sz="1600" dirty="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などから、その潜在的な可能性を十分に引き出せていない。</a:t>
            </a:r>
            <a:endParaRPr lang="en-US" altLang="ja-JP" sz="1600" dirty="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indent="0">
              <a:lnSpc>
                <a:spcPts val="2600"/>
              </a:lnSpc>
              <a:spcBef>
                <a:spcPts val="0"/>
              </a:spcBef>
              <a:buNone/>
            </a:pP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○この</a:t>
            </a:r>
            <a:r>
              <a:rPr lang="ja-JP" altLang="en-US" sz="1600" dirty="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事態を拱手傍観していれば、フィランソロピーを十分に活性化させないばかりではなく、仮に寄附があったとしてもその資金も東京へ集中し、結局、一極集中を加速させかねない。</a:t>
            </a:r>
            <a:endParaRPr lang="en-US" altLang="ja-JP" sz="1600" dirty="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indent="0">
              <a:lnSpc>
                <a:spcPts val="2600"/>
              </a:lnSpc>
              <a:spcBef>
                <a:spcPts val="0"/>
              </a:spcBef>
              <a:buNone/>
            </a:pP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○そこ</a:t>
            </a:r>
            <a:r>
              <a:rPr lang="ja-JP" altLang="en-US" sz="1600" dirty="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で、大阪においてサードセクターの力を結束させ、フィランソロピーの促進により第２の動脈（フィランソロピー・キャピタル）を大阪に取り込み、非営利セクターの活性化を通じて、大阪が「フィランソロピーにおける国際的な拠点都市」をめざすこととなった。</a:t>
            </a:r>
          </a:p>
        </p:txBody>
      </p:sp>
      <p:sp>
        <p:nvSpPr>
          <p:cNvPr id="4" name="スライド番号プレースホルダー 3"/>
          <p:cNvSpPr>
            <a:spLocks noGrp="1"/>
          </p:cNvSpPr>
          <p:nvPr>
            <p:ph type="sldNum" sz="quarter" idx="12"/>
          </p:nvPr>
        </p:nvSpPr>
        <p:spPr/>
        <p:txBody>
          <a:bodyPr/>
          <a:lstStyle/>
          <a:p>
            <a:fld id="{3A9746A9-59A7-44EB-BB42-FA4B49FD75C9}" type="slidenum">
              <a:rPr kumimoji="1" lang="ja-JP" altLang="en-US" smtClean="0"/>
              <a:t>2</a:t>
            </a:fld>
            <a:endParaRPr kumimoji="1" lang="ja-JP" altLang="en-US"/>
          </a:p>
        </p:txBody>
      </p:sp>
    </p:spTree>
    <p:extLst>
      <p:ext uri="{BB962C8B-B14F-4D97-AF65-F5344CB8AC3E}">
        <p14:creationId xmlns:p14="http://schemas.microsoft.com/office/powerpoint/2010/main" val="2372060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目的</a:t>
            </a:r>
            <a:endParaRPr kumimoji="1" lang="ja-JP" altLang="en-US" dirty="0"/>
          </a:p>
        </p:txBody>
      </p:sp>
      <p:sp>
        <p:nvSpPr>
          <p:cNvPr id="3" name="コンテンツ プレースホルダー 2"/>
          <p:cNvSpPr>
            <a:spLocks noGrp="1"/>
          </p:cNvSpPr>
          <p:nvPr>
            <p:ph idx="1"/>
          </p:nvPr>
        </p:nvSpPr>
        <p:spPr>
          <a:xfrm>
            <a:off x="251520" y="1052736"/>
            <a:ext cx="8640960" cy="5832648"/>
          </a:xfrm>
        </p:spPr>
        <p:txBody>
          <a:bodyPr>
            <a:normAutofit/>
          </a:bodyPr>
          <a:lstStyle/>
          <a:p>
            <a:endParaRPr lang="en-US" altLang="ja-JP" dirty="0" smtClean="0"/>
          </a:p>
          <a:p>
            <a:r>
              <a:rPr lang="ja-JP" altLang="en-US" dirty="0" smtClean="0"/>
              <a:t>国内外に対して</a:t>
            </a:r>
            <a:r>
              <a:rPr lang="ja-JP" altLang="ja-JP" dirty="0" smtClean="0"/>
              <a:t>「</a:t>
            </a:r>
            <a:r>
              <a:rPr lang="ja-JP" altLang="ja-JP" dirty="0"/>
              <a:t>大阪</a:t>
            </a:r>
            <a:r>
              <a:rPr lang="ja-JP" altLang="ja-JP" dirty="0" smtClean="0"/>
              <a:t>フィランソロピー</a:t>
            </a:r>
            <a:r>
              <a:rPr lang="ja-JP" altLang="en-US" dirty="0"/>
              <a:t>都市</a:t>
            </a:r>
            <a:r>
              <a:rPr lang="ja-JP" altLang="ja-JP" dirty="0" smtClean="0"/>
              <a:t>宣言」</a:t>
            </a:r>
            <a:r>
              <a:rPr lang="ja-JP" altLang="en-US" dirty="0" smtClean="0"/>
              <a:t>を</a:t>
            </a:r>
            <a:r>
              <a:rPr lang="ja-JP" altLang="ja-JP" dirty="0" smtClean="0"/>
              <a:t>行</a:t>
            </a:r>
            <a:r>
              <a:rPr lang="ja-JP" altLang="en-US" dirty="0"/>
              <a:t>うことで</a:t>
            </a:r>
            <a:r>
              <a:rPr lang="ja-JP" altLang="en-US" dirty="0" smtClean="0"/>
              <a:t>、第</a:t>
            </a:r>
            <a:r>
              <a:rPr lang="en-US" altLang="ja-JP" dirty="0" smtClean="0"/>
              <a:t>2</a:t>
            </a:r>
            <a:r>
              <a:rPr lang="ja-JP" altLang="en-US" dirty="0" smtClean="0"/>
              <a:t>の動脈を大阪に取り込む。</a:t>
            </a:r>
            <a:endParaRPr lang="ja-JP" altLang="ja-JP" dirty="0"/>
          </a:p>
          <a:p>
            <a:r>
              <a:rPr lang="ja-JP" altLang="en-US" dirty="0" smtClean="0"/>
              <a:t>これまでにない連携や協働を生み出し、資金・人材の確保や情報発信などにおいて新たな取組みを進め、社会的課題解決につなげる。</a:t>
            </a:r>
            <a:endParaRPr lang="en-US" altLang="ja-JP" dirty="0" smtClean="0"/>
          </a:p>
          <a:p>
            <a:r>
              <a:rPr kumimoji="1" lang="ja-JP" altLang="en-US" dirty="0" smtClean="0"/>
              <a:t>また、これらを通じて、次世代を担う人材の支援などを行い、新たな産業・市場・雇用の創出、大阪の成長にもつなげていく。</a:t>
            </a:r>
            <a:endParaRPr kumimoji="1" lang="ja-JP" altLang="en-US" dirty="0"/>
          </a:p>
        </p:txBody>
      </p:sp>
      <p:sp>
        <p:nvSpPr>
          <p:cNvPr id="4" name="スライド番号プレースホルダー 3"/>
          <p:cNvSpPr>
            <a:spLocks noGrp="1"/>
          </p:cNvSpPr>
          <p:nvPr>
            <p:ph type="sldNum" sz="quarter" idx="12"/>
          </p:nvPr>
        </p:nvSpPr>
        <p:spPr/>
        <p:txBody>
          <a:bodyPr/>
          <a:lstStyle/>
          <a:p>
            <a:fld id="{3A9746A9-59A7-44EB-BB42-FA4B49FD75C9}" type="slidenum">
              <a:rPr kumimoji="1" lang="ja-JP" altLang="en-US" smtClean="0"/>
              <a:t>3</a:t>
            </a:fld>
            <a:endParaRPr kumimoji="1" lang="ja-JP" altLang="en-US"/>
          </a:p>
        </p:txBody>
      </p:sp>
    </p:spTree>
    <p:extLst>
      <p:ext uri="{BB962C8B-B14F-4D97-AF65-F5344CB8AC3E}">
        <p14:creationId xmlns:p14="http://schemas.microsoft.com/office/powerpoint/2010/main" val="2655803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会議</a:t>
            </a:r>
            <a:r>
              <a:rPr lang="ja-JP" altLang="en-US" dirty="0" smtClean="0"/>
              <a:t>の５原則</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pPr marL="514350" indent="-514350">
              <a:buFont typeface="+mj-lt"/>
              <a:buAutoNum type="arabicPeriod"/>
            </a:pPr>
            <a:r>
              <a:rPr kumimoji="1" lang="ja-JP" altLang="en-US" dirty="0" smtClean="0"/>
              <a:t>中長期的に東京一極集中を打破することを目的とするものであること。</a:t>
            </a:r>
            <a:endParaRPr kumimoji="1" lang="en-US" altLang="ja-JP" dirty="0" smtClean="0"/>
          </a:p>
          <a:p>
            <a:pPr marL="514350" indent="-514350">
              <a:buFont typeface="+mj-lt"/>
              <a:buAutoNum type="arabicPeriod"/>
            </a:pPr>
            <a:r>
              <a:rPr lang="ja-JP" altLang="en-US" dirty="0" smtClean="0"/>
              <a:t>「民都・大阪」を目指したものであること。</a:t>
            </a:r>
            <a:endParaRPr kumimoji="1" lang="en-US" altLang="ja-JP" dirty="0" smtClean="0"/>
          </a:p>
          <a:p>
            <a:pPr marL="514350" indent="-514350">
              <a:buFont typeface="+mj-lt"/>
              <a:buAutoNum type="arabicPeriod"/>
            </a:pPr>
            <a:r>
              <a:rPr lang="ja-JP" altLang="en-US" dirty="0"/>
              <a:t>官</a:t>
            </a:r>
            <a:r>
              <a:rPr lang="ja-JP" altLang="en-US" dirty="0" smtClean="0"/>
              <a:t>と民との新しい協力から生まれるものであること。</a:t>
            </a:r>
            <a:endParaRPr lang="en-US" altLang="ja-JP" dirty="0" smtClean="0"/>
          </a:p>
          <a:p>
            <a:pPr marL="514350" indent="-514350">
              <a:buFont typeface="+mj-lt"/>
              <a:buAutoNum type="arabicPeriod"/>
            </a:pPr>
            <a:r>
              <a:rPr kumimoji="1" lang="ja-JP" altLang="en-US" dirty="0"/>
              <a:t>基礎自治体</a:t>
            </a:r>
            <a:r>
              <a:rPr kumimoji="1" lang="ja-JP" altLang="en-US" dirty="0" smtClean="0"/>
              <a:t>の</a:t>
            </a:r>
            <a:r>
              <a:rPr kumimoji="1" lang="en-US" altLang="ja-JP" dirty="0" smtClean="0"/>
              <a:t>NPO</a:t>
            </a:r>
            <a:r>
              <a:rPr kumimoji="1" lang="ja-JP" altLang="en-US" dirty="0" smtClean="0"/>
              <a:t>政策を阻害するものではないこと。</a:t>
            </a:r>
            <a:endParaRPr kumimoji="1" lang="en-US" altLang="ja-JP" dirty="0" smtClean="0"/>
          </a:p>
          <a:p>
            <a:pPr marL="514350" indent="-514350">
              <a:buFont typeface="+mj-lt"/>
              <a:buAutoNum type="arabicPeriod"/>
            </a:pPr>
            <a:r>
              <a:rPr lang="ja-JP" altLang="en-US" dirty="0"/>
              <a:t>縦割り</a:t>
            </a:r>
            <a:r>
              <a:rPr lang="ja-JP" altLang="en-US" dirty="0" smtClean="0"/>
              <a:t>の施策を面（地域）として捉えなおし、</a:t>
            </a:r>
            <a:r>
              <a:rPr lang="ja-JP" altLang="en-US" dirty="0"/>
              <a:t>これまでにない連携や協働を</a:t>
            </a:r>
            <a:r>
              <a:rPr lang="ja-JP" altLang="en-US" dirty="0" smtClean="0"/>
              <a:t>生み出すことを目指すこと。</a:t>
            </a:r>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2"/>
          </p:nvPr>
        </p:nvSpPr>
        <p:spPr/>
        <p:txBody>
          <a:bodyPr/>
          <a:lstStyle/>
          <a:p>
            <a:fld id="{3A9746A9-59A7-44EB-BB42-FA4B49FD75C9}" type="slidenum">
              <a:rPr kumimoji="1" lang="ja-JP" altLang="en-US" smtClean="0"/>
              <a:t>4</a:t>
            </a:fld>
            <a:endParaRPr kumimoji="1" lang="ja-JP" altLang="en-US"/>
          </a:p>
        </p:txBody>
      </p:sp>
    </p:spTree>
    <p:extLst>
      <p:ext uri="{BB962C8B-B14F-4D97-AF65-F5344CB8AC3E}">
        <p14:creationId xmlns:p14="http://schemas.microsoft.com/office/powerpoint/2010/main" val="1485229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dirty="0" smtClean="0"/>
              <a:t>会議の構成</a:t>
            </a:r>
            <a:endParaRPr kumimoji="1" lang="ja-JP" altLang="en-US" dirty="0"/>
          </a:p>
        </p:txBody>
      </p:sp>
      <p:sp>
        <p:nvSpPr>
          <p:cNvPr id="3" name="コンテンツ プレースホルダー 2"/>
          <p:cNvSpPr>
            <a:spLocks noGrp="1"/>
          </p:cNvSpPr>
          <p:nvPr>
            <p:ph idx="1"/>
          </p:nvPr>
        </p:nvSpPr>
        <p:spPr/>
        <p:txBody>
          <a:bodyPr>
            <a:normAutofit fontScale="92500"/>
          </a:bodyPr>
          <a:lstStyle/>
          <a:p>
            <a:r>
              <a:rPr kumimoji="1" lang="ja-JP" altLang="en-US" dirty="0" smtClean="0"/>
              <a:t>官民が協力しあう民間組織（大阪方式）をめざす。</a:t>
            </a:r>
            <a:endParaRPr kumimoji="1" lang="en-US" altLang="ja-JP" dirty="0" smtClean="0"/>
          </a:p>
          <a:p>
            <a:r>
              <a:rPr lang="ja-JP" altLang="en-US" dirty="0" smtClean="0"/>
              <a:t>サード・セクター及び社会的企業のトップ層、有識者、府及び市幹部から構成＝１０</a:t>
            </a:r>
            <a:r>
              <a:rPr lang="en-US" altLang="ja-JP" dirty="0" smtClean="0"/>
              <a:t>-</a:t>
            </a:r>
            <a:r>
              <a:rPr lang="ja-JP" altLang="en-US" dirty="0" smtClean="0"/>
              <a:t>１５名程度と考えられる。</a:t>
            </a:r>
            <a:endParaRPr lang="en-US" altLang="ja-JP" dirty="0" smtClean="0"/>
          </a:p>
          <a:p>
            <a:r>
              <a:rPr lang="ja-JP" altLang="en-US" dirty="0" smtClean="0"/>
              <a:t>これまでの議論から、スタート時に「組織としての会議」（</a:t>
            </a:r>
            <a:r>
              <a:rPr lang="en-US" altLang="ja-JP" dirty="0" smtClean="0"/>
              <a:t>A</a:t>
            </a:r>
            <a:r>
              <a:rPr lang="ja-JP" altLang="en-US" dirty="0" smtClean="0"/>
              <a:t>案）または「純粋な会議」（</a:t>
            </a:r>
            <a:r>
              <a:rPr lang="en-US" altLang="ja-JP" dirty="0" smtClean="0"/>
              <a:t>B</a:t>
            </a:r>
            <a:r>
              <a:rPr lang="ja-JP" altLang="en-US" dirty="0" smtClean="0"/>
              <a:t>案）の二案が提案されている。</a:t>
            </a:r>
            <a:endParaRPr lang="en-US" altLang="ja-JP" dirty="0" smtClean="0"/>
          </a:p>
          <a:p>
            <a:r>
              <a:rPr kumimoji="1" lang="ja-JP" altLang="en-US" dirty="0" smtClean="0"/>
              <a:t>包摂的組織として分科会を設け、会議</a:t>
            </a:r>
            <a:r>
              <a:rPr lang="ja-JP" altLang="en-US" dirty="0"/>
              <a:t>として</a:t>
            </a:r>
            <a:r>
              <a:rPr lang="ja-JP" altLang="en-US" dirty="0" smtClean="0"/>
              <a:t>の開放性を担保する</a:t>
            </a:r>
            <a:r>
              <a:rPr kumimoji="1" lang="ja-JP" altLang="en-US" dirty="0" smtClean="0"/>
              <a:t>。</a:t>
            </a:r>
            <a:endParaRPr kumimoji="1" lang="ja-JP" altLang="en-US" dirty="0"/>
          </a:p>
        </p:txBody>
      </p:sp>
      <p:sp>
        <p:nvSpPr>
          <p:cNvPr id="4" name="スライド番号プレースホルダー 3"/>
          <p:cNvSpPr>
            <a:spLocks noGrp="1"/>
          </p:cNvSpPr>
          <p:nvPr>
            <p:ph type="sldNum" sz="quarter" idx="12"/>
          </p:nvPr>
        </p:nvSpPr>
        <p:spPr/>
        <p:txBody>
          <a:bodyPr/>
          <a:lstStyle/>
          <a:p>
            <a:fld id="{3A9746A9-59A7-44EB-BB42-FA4B49FD75C9}" type="slidenum">
              <a:rPr kumimoji="1" lang="ja-JP" altLang="en-US" smtClean="0"/>
              <a:t>5</a:t>
            </a:fld>
            <a:endParaRPr kumimoji="1" lang="ja-JP" altLang="en-US"/>
          </a:p>
        </p:txBody>
      </p:sp>
    </p:spTree>
    <p:extLst>
      <p:ext uri="{BB962C8B-B14F-4D97-AF65-F5344CB8AC3E}">
        <p14:creationId xmlns:p14="http://schemas.microsoft.com/office/powerpoint/2010/main" val="1147702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これまでの議論の位置付け</a:t>
            </a:r>
            <a:endParaRPr kumimoji="1" lang="ja-JP" altLang="en-US" dirty="0"/>
          </a:p>
        </p:txBody>
      </p:sp>
      <p:sp>
        <p:nvSpPr>
          <p:cNvPr id="3" name="コンテンツ プレースホルダー 2"/>
          <p:cNvSpPr>
            <a:spLocks noGrp="1"/>
          </p:cNvSpPr>
          <p:nvPr>
            <p:ph idx="1"/>
          </p:nvPr>
        </p:nvSpPr>
        <p:spPr/>
        <p:txBody>
          <a:bodyPr>
            <a:normAutofit/>
          </a:bodyPr>
          <a:lstStyle/>
          <a:p>
            <a:pPr lvl="1"/>
            <a:endParaRPr lang="en-US" altLang="ja-JP" dirty="0" smtClean="0"/>
          </a:p>
          <a:p>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3001059583"/>
              </p:ext>
            </p:extLst>
          </p:nvPr>
        </p:nvGraphicFramePr>
        <p:xfrm>
          <a:off x="467544" y="1412776"/>
          <a:ext cx="7920880" cy="4320480"/>
        </p:xfrm>
        <a:graphic>
          <a:graphicData uri="http://schemas.openxmlformats.org/drawingml/2006/table">
            <a:tbl>
              <a:tblPr firstRow="1" bandRow="1">
                <a:tableStyleId>{5C22544A-7EE6-4342-B048-85BDC9FD1C3A}</a:tableStyleId>
              </a:tblPr>
              <a:tblGrid>
                <a:gridCol w="3960440"/>
                <a:gridCol w="3960440"/>
              </a:tblGrid>
              <a:tr h="595928">
                <a:tc>
                  <a:txBody>
                    <a:bodyPr/>
                    <a:lstStyle/>
                    <a:p>
                      <a:r>
                        <a:rPr kumimoji="1" lang="ja-JP" altLang="en-US" dirty="0" smtClean="0"/>
                        <a:t>当初より</a:t>
                      </a:r>
                      <a:r>
                        <a:rPr kumimoji="1" lang="en-US" altLang="ja-JP" dirty="0" smtClean="0"/>
                        <a:t>A</a:t>
                      </a:r>
                      <a:r>
                        <a:rPr kumimoji="1" lang="ja-JP" altLang="en-US" dirty="0" smtClean="0"/>
                        <a:t>案（組織としての会議）</a:t>
                      </a:r>
                      <a:endParaRPr kumimoji="1" lang="ja-JP" altLang="en-US" dirty="0"/>
                    </a:p>
                  </a:txBody>
                  <a:tcPr/>
                </a:tc>
                <a:tc>
                  <a:txBody>
                    <a:bodyPr/>
                    <a:lstStyle/>
                    <a:p>
                      <a:r>
                        <a:rPr kumimoji="1" lang="ja-JP" altLang="en-US" dirty="0" smtClean="0"/>
                        <a:t>当面</a:t>
                      </a:r>
                      <a:r>
                        <a:rPr kumimoji="1" lang="en-US" altLang="ja-JP" dirty="0" smtClean="0"/>
                        <a:t>B</a:t>
                      </a:r>
                      <a:r>
                        <a:rPr kumimoji="1" lang="ja-JP" altLang="en-US" dirty="0" smtClean="0"/>
                        <a:t>案（純粋な会議）</a:t>
                      </a:r>
                      <a:endParaRPr kumimoji="1" lang="ja-JP" altLang="en-US" dirty="0"/>
                    </a:p>
                  </a:txBody>
                  <a:tcPr/>
                </a:tc>
              </a:tr>
              <a:tr h="3724552">
                <a:tc>
                  <a:txBody>
                    <a:bodyPr/>
                    <a:lstStyle/>
                    <a:p>
                      <a:r>
                        <a:rPr kumimoji="1" lang="ja-JP" altLang="en-US" b="1" dirty="0" smtClean="0">
                          <a:solidFill>
                            <a:srgbClr val="FF0000"/>
                          </a:solidFill>
                        </a:rPr>
                        <a:t>執行機関</a:t>
                      </a:r>
                      <a:endParaRPr kumimoji="1" lang="en-US" altLang="ja-JP" b="1" dirty="0" smtClean="0">
                        <a:solidFill>
                          <a:srgbClr val="FF0000"/>
                        </a:solidFill>
                      </a:endParaRPr>
                    </a:p>
                    <a:p>
                      <a:pPr marL="285750" indent="-285750">
                        <a:buFont typeface="Arial" panose="020B0604020202020204" pitchFamily="34" charset="0"/>
                        <a:buChar char="•"/>
                      </a:pPr>
                      <a:r>
                        <a:rPr lang="ja-JP" altLang="en-US" dirty="0" smtClean="0"/>
                        <a:t>「民都・大阪フィランソロピー」実現のために、予算と事務局を有して、実行する。</a:t>
                      </a:r>
                      <a:endParaRPr lang="en-US" altLang="ja-JP" dirty="0" smtClean="0"/>
                    </a:p>
                    <a:p>
                      <a:pPr marL="285750" indent="-285750">
                        <a:buFont typeface="Arial" panose="020B0604020202020204" pitchFamily="34" charset="0"/>
                        <a:buChar char="•"/>
                      </a:pPr>
                      <a:r>
                        <a:rPr lang="ja-JP" altLang="en-US" dirty="0" smtClean="0"/>
                        <a:t>必要に応じて、宣言、メッセージ。宣言の内容は、会議として何をするかを盛り込む。</a:t>
                      </a:r>
                      <a:endParaRPr lang="en-US" altLang="ja-JP" dirty="0" smtClean="0"/>
                    </a:p>
                    <a:p>
                      <a:pPr marL="285750" indent="-285750">
                        <a:buFont typeface="Arial" panose="020B0604020202020204" pitchFamily="34" charset="0"/>
                        <a:buChar char="•"/>
                      </a:pPr>
                      <a:r>
                        <a:rPr kumimoji="1" lang="ja-JP" altLang="en-US" b="0" dirty="0" smtClean="0">
                          <a:solidFill>
                            <a:schemeClr val="tx1"/>
                          </a:solidFill>
                        </a:rPr>
                        <a:t>設立趣意書をもとに会議委員が事実上、組織としての責任を負う。</a:t>
                      </a:r>
                      <a:endParaRPr kumimoji="1" lang="en-US" altLang="ja-JP" b="0" dirty="0" smtClean="0">
                        <a:solidFill>
                          <a:schemeClr val="tx1"/>
                        </a:solidFill>
                      </a:endParaRPr>
                    </a:p>
                    <a:p>
                      <a:pPr marL="285750" indent="-285750">
                        <a:buFont typeface="Arial" panose="020B0604020202020204" pitchFamily="34" charset="0"/>
                        <a:buChar char="•"/>
                      </a:pPr>
                      <a:r>
                        <a:rPr kumimoji="1" lang="ja-JP" altLang="en-US" b="0" dirty="0" smtClean="0">
                          <a:solidFill>
                            <a:schemeClr val="tx1"/>
                          </a:solidFill>
                        </a:rPr>
                        <a:t>事実上の社団または財団組織</a:t>
                      </a:r>
                      <a:endParaRPr kumimoji="1" lang="en-US" altLang="ja-JP" b="0" dirty="0" smtClean="0">
                        <a:solidFill>
                          <a:schemeClr val="tx1"/>
                        </a:solidFill>
                      </a:endParaRPr>
                    </a:p>
                    <a:p>
                      <a:pPr marL="285750" indent="-285750">
                        <a:buFont typeface="Arial" panose="020B0604020202020204" pitchFamily="34" charset="0"/>
                        <a:buChar char="•"/>
                      </a:pPr>
                      <a:r>
                        <a:rPr kumimoji="1" lang="ja-JP" altLang="en-US" b="0" dirty="0" smtClean="0">
                          <a:solidFill>
                            <a:schemeClr val="tx1"/>
                          </a:solidFill>
                        </a:rPr>
                        <a:t>資金調達の問題</a:t>
                      </a:r>
                      <a:endParaRPr kumimoji="1" lang="en-US" altLang="ja-JP" b="0" dirty="0" smtClean="0">
                        <a:solidFill>
                          <a:schemeClr val="tx1"/>
                        </a:solidFill>
                      </a:endParaRPr>
                    </a:p>
                    <a:p>
                      <a:pPr marL="285750" indent="-285750">
                        <a:buFont typeface="Arial" panose="020B0604020202020204" pitchFamily="34" charset="0"/>
                        <a:buChar char="•"/>
                      </a:pPr>
                      <a:endParaRPr kumimoji="1" lang="ja-JP" altLang="en-US" b="1" dirty="0">
                        <a:solidFill>
                          <a:schemeClr val="tx1"/>
                        </a:solidFill>
                      </a:endParaRPr>
                    </a:p>
                  </a:txBody>
                  <a:tcPr/>
                </a:tc>
                <a:tc>
                  <a:txBody>
                    <a:bodyPr/>
                    <a:lstStyle/>
                    <a:p>
                      <a:pPr marL="0" indent="0">
                        <a:buNone/>
                      </a:pPr>
                      <a:r>
                        <a:rPr lang="ja-JP" altLang="en-US" b="1" dirty="0" smtClean="0">
                          <a:solidFill>
                            <a:srgbClr val="FF0000"/>
                          </a:solidFill>
                        </a:rPr>
                        <a:t>建議機関</a:t>
                      </a:r>
                      <a:endParaRPr lang="en-US" altLang="ja-JP" b="1" dirty="0" smtClean="0">
                        <a:solidFill>
                          <a:srgbClr val="FF0000"/>
                        </a:solidFill>
                      </a:endParaRPr>
                    </a:p>
                    <a:p>
                      <a:pPr marL="285750" indent="-285750">
                        <a:buFont typeface="Arial" panose="020B0604020202020204" pitchFamily="34" charset="0"/>
                        <a:buChar char="•"/>
                      </a:pPr>
                      <a:r>
                        <a:rPr lang="ja-JP" altLang="en-US" dirty="0" smtClean="0"/>
                        <a:t>「民都・大阪フィランソロピー」についての政策上の建議の議論</a:t>
                      </a:r>
                      <a:endParaRPr kumimoji="1" lang="en-US" altLang="ja-JP" dirty="0" smtClean="0"/>
                    </a:p>
                    <a:p>
                      <a:pPr marL="457200" lvl="1" indent="0">
                        <a:buFont typeface="Arial" panose="020B0604020202020204" pitchFamily="34" charset="0"/>
                        <a:buNone/>
                      </a:pPr>
                      <a:r>
                        <a:rPr lang="ja-JP" altLang="en-US" dirty="0" smtClean="0"/>
                        <a:t>必要に応じて、宣言、メッセ</a:t>
                      </a:r>
                      <a:r>
                        <a:rPr lang="en-US" altLang="ja-JP" dirty="0" smtClean="0"/>
                        <a:t>―</a:t>
                      </a:r>
                      <a:r>
                        <a:rPr lang="ja-JP" altLang="en-US" dirty="0" smtClean="0"/>
                        <a:t>ジ</a:t>
                      </a:r>
                      <a:endParaRPr lang="en-US" altLang="ja-JP" dirty="0" smtClean="0"/>
                    </a:p>
                    <a:p>
                      <a:pPr marL="285750" indent="-285750">
                        <a:buFont typeface="Arial" panose="020B0604020202020204" pitchFamily="34" charset="0"/>
                        <a:buChar char="•"/>
                      </a:pPr>
                      <a:r>
                        <a:rPr lang="ja-JP" altLang="en-US" dirty="0" smtClean="0"/>
                        <a:t>分科会に関する事項</a:t>
                      </a:r>
                      <a:endParaRPr lang="en-US" altLang="ja-JP" dirty="0" smtClean="0"/>
                    </a:p>
                    <a:p>
                      <a:pPr marL="285750" indent="-285750">
                        <a:buFont typeface="Arial" panose="020B0604020202020204" pitchFamily="34" charset="0"/>
                        <a:buChar char="•"/>
                      </a:pPr>
                      <a:r>
                        <a:rPr lang="ja-JP" altLang="en-US" dirty="0" smtClean="0"/>
                        <a:t>「民都・大阪」フィランソロピー大会に関する事項</a:t>
                      </a:r>
                      <a:endParaRPr lang="en-US" altLang="ja-JP" dirty="0" smtClean="0"/>
                    </a:p>
                    <a:p>
                      <a:pPr marL="285750" indent="-285750">
                        <a:buFont typeface="Arial" panose="020B0604020202020204" pitchFamily="34" charset="0"/>
                        <a:buChar char="•"/>
                      </a:pPr>
                      <a:r>
                        <a:rPr lang="ja-JP" altLang="en-US" dirty="0" smtClean="0"/>
                        <a:t>必要により執行機関を提案し、その都度賛同者を募り、執行する（例・「民都・大阪」フィランソロピー大会実行委員会。休眠預金指定団体）</a:t>
                      </a:r>
                      <a:endParaRPr lang="en-US" altLang="ja-JP" dirty="0" smtClean="0"/>
                    </a:p>
                    <a:p>
                      <a:endParaRPr kumimoji="1" lang="ja-JP" altLang="en-US" dirty="0"/>
                    </a:p>
                  </a:txBody>
                  <a:tcPr/>
                </a:tc>
              </a:tr>
            </a:tbl>
          </a:graphicData>
        </a:graphic>
      </p:graphicFrame>
      <p:sp>
        <p:nvSpPr>
          <p:cNvPr id="5" name="スライド番号プレースホルダー 4"/>
          <p:cNvSpPr>
            <a:spLocks noGrp="1"/>
          </p:cNvSpPr>
          <p:nvPr>
            <p:ph type="sldNum" sz="quarter" idx="12"/>
          </p:nvPr>
        </p:nvSpPr>
        <p:spPr/>
        <p:txBody>
          <a:bodyPr/>
          <a:lstStyle/>
          <a:p>
            <a:fld id="{3A9746A9-59A7-44EB-BB42-FA4B49FD75C9}" type="slidenum">
              <a:rPr kumimoji="1" lang="ja-JP" altLang="en-US" smtClean="0"/>
              <a:t>6</a:t>
            </a:fld>
            <a:endParaRPr kumimoji="1" lang="ja-JP" altLang="en-US"/>
          </a:p>
        </p:txBody>
      </p:sp>
    </p:spTree>
    <p:extLst>
      <p:ext uri="{BB962C8B-B14F-4D97-AF65-F5344CB8AC3E}">
        <p14:creationId xmlns:p14="http://schemas.microsoft.com/office/powerpoint/2010/main" val="7476767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会議の当面の議題</a:t>
            </a:r>
            <a:endParaRPr kumimoji="1" lang="ja-JP" altLang="en-US" dirty="0"/>
          </a:p>
        </p:txBody>
      </p:sp>
      <p:sp>
        <p:nvSpPr>
          <p:cNvPr id="3" name="コンテンツ プレースホルダー 2"/>
          <p:cNvSpPr>
            <a:spLocks noGrp="1"/>
          </p:cNvSpPr>
          <p:nvPr>
            <p:ph idx="1"/>
          </p:nvPr>
        </p:nvSpPr>
        <p:spPr>
          <a:xfrm>
            <a:off x="467544" y="1340768"/>
            <a:ext cx="8229600" cy="4525963"/>
          </a:xfrm>
        </p:spPr>
        <p:txBody>
          <a:bodyPr>
            <a:normAutofit fontScale="85000" lnSpcReduction="10000"/>
          </a:bodyPr>
          <a:lstStyle/>
          <a:p>
            <a:pPr marL="0" indent="0">
              <a:buNone/>
            </a:pPr>
            <a:endParaRPr kumimoji="1" lang="en-US" altLang="ja-JP" dirty="0" smtClean="0"/>
          </a:p>
          <a:p>
            <a:r>
              <a:rPr kumimoji="1" lang="ja-JP" altLang="en-US" dirty="0" smtClean="0"/>
              <a:t>フィランソロピー首都都市宣言の考え方（素案）</a:t>
            </a:r>
            <a:endParaRPr kumimoji="1" lang="en-US" altLang="ja-JP" dirty="0" smtClean="0"/>
          </a:p>
          <a:p>
            <a:pPr marL="457200" lvl="1" indent="0">
              <a:buNone/>
            </a:pPr>
            <a:r>
              <a:rPr lang="ja-JP" altLang="en-US" dirty="0"/>
              <a:t>　</a:t>
            </a:r>
            <a:r>
              <a:rPr lang="ja-JP" altLang="en-US" dirty="0" smtClean="0"/>
              <a:t>　　　　　　　　　　　　　　　　　</a:t>
            </a:r>
            <a:r>
              <a:rPr lang="ja-JP" altLang="en-US" sz="3000" dirty="0" smtClean="0"/>
              <a:t>　</a:t>
            </a:r>
            <a:r>
              <a:rPr lang="ja-JP" altLang="en-US" sz="3000" dirty="0" smtClean="0"/>
              <a:t>　　　　</a:t>
            </a:r>
            <a:r>
              <a:rPr lang="en-US" altLang="ja-JP" sz="3300" dirty="0" smtClean="0"/>
              <a:t>【</a:t>
            </a:r>
            <a:r>
              <a:rPr lang="ja-JP" altLang="en-US" sz="3300" dirty="0" smtClean="0"/>
              <a:t>資料１－２</a:t>
            </a:r>
            <a:r>
              <a:rPr lang="en-US" altLang="ja-JP" sz="3300" dirty="0" smtClean="0"/>
              <a:t>】</a:t>
            </a:r>
          </a:p>
          <a:p>
            <a:pPr marL="514350" indent="-457200"/>
            <a:r>
              <a:rPr lang="ja-JP" altLang="en-US" dirty="0" smtClean="0"/>
              <a:t>例）休眠預金の「指定団体」についての</a:t>
            </a:r>
            <a:r>
              <a:rPr lang="ja-JP" altLang="en-US" dirty="0"/>
              <a:t>メッセージ</a:t>
            </a:r>
            <a:endParaRPr lang="en-US" altLang="ja-JP" dirty="0" smtClean="0"/>
          </a:p>
          <a:p>
            <a:pPr marL="914400" lvl="1" indent="-457200"/>
            <a:r>
              <a:rPr lang="ja-JP" altLang="en-US" dirty="0" smtClean="0"/>
              <a:t>「指定団体」は大阪コミュニティ財団など長年の実績のある「上方</a:t>
            </a:r>
            <a:r>
              <a:rPr lang="ja-JP" altLang="en-US" dirty="0"/>
              <a:t>へ</a:t>
            </a:r>
            <a:r>
              <a:rPr lang="ja-JP" altLang="en-US" dirty="0" smtClean="0"/>
              <a:t>」というメッセージ。</a:t>
            </a:r>
            <a:endParaRPr lang="en-US" altLang="ja-JP" dirty="0" smtClean="0"/>
          </a:p>
          <a:p>
            <a:pPr marL="514350" indent="-457200"/>
            <a:r>
              <a:rPr lang="ja-JP" altLang="en-US" dirty="0"/>
              <a:t>各法人</a:t>
            </a:r>
            <a:r>
              <a:rPr lang="ja-JP" altLang="en-US" dirty="0" smtClean="0"/>
              <a:t>種別のサードセクター政策の現状（府・市の各部からの説明）。</a:t>
            </a:r>
            <a:endParaRPr lang="en-US" altLang="ja-JP" dirty="0" smtClean="0"/>
          </a:p>
          <a:p>
            <a:pPr marL="514350" indent="-457200"/>
            <a:r>
              <a:rPr lang="ja-JP" altLang="en-US" dirty="0"/>
              <a:t>必要に</a:t>
            </a:r>
            <a:r>
              <a:rPr lang="ja-JP" altLang="en-US" dirty="0" smtClean="0"/>
              <a:t>応じて、ゲストスピーカーを招く。</a:t>
            </a:r>
            <a:endParaRPr lang="en-US" altLang="ja-JP" dirty="0" smtClean="0"/>
          </a:p>
          <a:p>
            <a:pPr marL="514350" indent="-457200"/>
            <a:r>
              <a:rPr lang="ja-JP" altLang="en-US" dirty="0" smtClean="0"/>
              <a:t>分科会との連動。</a:t>
            </a:r>
            <a:endParaRPr lang="en-US" altLang="ja-JP" dirty="0" smtClean="0"/>
          </a:p>
          <a:p>
            <a:pPr marL="514350" indent="-457200"/>
            <a:endParaRPr lang="en-US" altLang="ja-JP" dirty="0" smtClean="0"/>
          </a:p>
        </p:txBody>
      </p:sp>
      <p:sp>
        <p:nvSpPr>
          <p:cNvPr id="4" name="スライド番号プレースホルダー 3"/>
          <p:cNvSpPr>
            <a:spLocks noGrp="1"/>
          </p:cNvSpPr>
          <p:nvPr>
            <p:ph type="sldNum" sz="quarter" idx="12"/>
          </p:nvPr>
        </p:nvSpPr>
        <p:spPr/>
        <p:txBody>
          <a:bodyPr/>
          <a:lstStyle/>
          <a:p>
            <a:fld id="{3A9746A9-59A7-44EB-BB42-FA4B49FD75C9}" type="slidenum">
              <a:rPr kumimoji="1" lang="ja-JP" altLang="en-US" smtClean="0"/>
              <a:t>7</a:t>
            </a:fld>
            <a:endParaRPr kumimoji="1" lang="ja-JP" altLang="en-US"/>
          </a:p>
        </p:txBody>
      </p:sp>
    </p:spTree>
    <p:extLst>
      <p:ext uri="{BB962C8B-B14F-4D97-AF65-F5344CB8AC3E}">
        <p14:creationId xmlns:p14="http://schemas.microsoft.com/office/powerpoint/2010/main" val="1470469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90264"/>
            <a:ext cx="8229600" cy="1143000"/>
          </a:xfrm>
        </p:spPr>
        <p:txBody>
          <a:bodyPr>
            <a:normAutofit/>
          </a:bodyPr>
          <a:lstStyle/>
          <a:p>
            <a:r>
              <a:rPr lang="ja-JP" altLang="en-US" sz="3600" dirty="0"/>
              <a:t>今後</a:t>
            </a:r>
            <a:r>
              <a:rPr lang="ja-JP" altLang="en-US" sz="3600" dirty="0" smtClean="0"/>
              <a:t>の</a:t>
            </a:r>
            <a:r>
              <a:rPr lang="ja-JP" altLang="en-US" sz="3600" dirty="0"/>
              <a:t>進め方</a:t>
            </a:r>
            <a:endParaRPr kumimoji="1" lang="ja-JP" altLang="en-US" sz="3600" dirty="0"/>
          </a:p>
        </p:txBody>
      </p:sp>
      <p:graphicFrame>
        <p:nvGraphicFramePr>
          <p:cNvPr id="5" name="表 4"/>
          <p:cNvGraphicFramePr>
            <a:graphicFrameLocks noGrp="1"/>
          </p:cNvGraphicFramePr>
          <p:nvPr>
            <p:extLst>
              <p:ext uri="{D42A27DB-BD31-4B8C-83A1-F6EECF244321}">
                <p14:modId xmlns:p14="http://schemas.microsoft.com/office/powerpoint/2010/main" val="3930716905"/>
              </p:ext>
            </p:extLst>
          </p:nvPr>
        </p:nvGraphicFramePr>
        <p:xfrm>
          <a:off x="410889" y="836712"/>
          <a:ext cx="8409583" cy="5119306"/>
        </p:xfrm>
        <a:graphic>
          <a:graphicData uri="http://schemas.openxmlformats.org/drawingml/2006/table">
            <a:tbl>
              <a:tblPr firstRow="1" bandRow="1">
                <a:tableStyleId>{5C22544A-7EE6-4342-B048-85BDC9FD1C3A}</a:tableStyleId>
              </a:tblPr>
              <a:tblGrid>
                <a:gridCol w="1136775"/>
                <a:gridCol w="5328592"/>
                <a:gridCol w="1944216"/>
              </a:tblGrid>
              <a:tr h="216024">
                <a:tc>
                  <a:txBody>
                    <a:bodyPr/>
                    <a:lstStyle/>
                    <a:p>
                      <a:endParaRPr kumimoji="1" lang="ja-JP" altLang="en-US" sz="1800" dirty="0">
                        <a:solidFill>
                          <a:schemeClr val="bg1"/>
                        </a:solidFill>
                        <a:latin typeface="+mj-ea"/>
                        <a:ea typeface="+mj-ea"/>
                        <a:cs typeface="Meiryo UI" panose="020B0604030504040204" pitchFamily="50" charset="-128"/>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r>
                        <a:rPr kumimoji="1" lang="ja-JP" altLang="en-US" sz="1800" dirty="0" smtClean="0">
                          <a:solidFill>
                            <a:schemeClr val="bg1"/>
                          </a:solidFill>
                          <a:latin typeface="+mj-ea"/>
                          <a:ea typeface="+mj-ea"/>
                          <a:cs typeface="Meiryo UI" panose="020B0604030504040204" pitchFamily="50" charset="-128"/>
                        </a:rPr>
                        <a:t>内容（案）</a:t>
                      </a:r>
                      <a:endParaRPr kumimoji="1" lang="ja-JP" altLang="en-US" sz="1800" dirty="0">
                        <a:solidFill>
                          <a:schemeClr val="bg1"/>
                        </a:solidFill>
                        <a:latin typeface="+mj-ea"/>
                        <a:ea typeface="+mj-ea"/>
                        <a:cs typeface="Meiryo UI" panose="020B0604030504040204" pitchFamily="50" charset="-128"/>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r>
                        <a:rPr kumimoji="1" lang="ja-JP" altLang="en-US" sz="1800" b="0" dirty="0" smtClean="0">
                          <a:solidFill>
                            <a:schemeClr val="bg1"/>
                          </a:solidFill>
                          <a:latin typeface="+mj-ea"/>
                          <a:ea typeface="+mj-ea"/>
                          <a:cs typeface="Meiryo UI" panose="020B0604030504040204" pitchFamily="50" charset="-128"/>
                        </a:rPr>
                        <a:t>備考</a:t>
                      </a:r>
                      <a:endParaRPr kumimoji="1" lang="ja-JP" altLang="en-US" sz="1800" b="0" dirty="0">
                        <a:solidFill>
                          <a:schemeClr val="bg1"/>
                        </a:solidFill>
                        <a:latin typeface="+mj-ea"/>
                        <a:ea typeface="+mj-ea"/>
                        <a:cs typeface="Meiryo UI" panose="020B0604030504040204" pitchFamily="50" charset="-128"/>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75000"/>
                      </a:schemeClr>
                    </a:solidFill>
                  </a:tcPr>
                </a:tc>
              </a:tr>
              <a:tr h="2658576">
                <a:tc>
                  <a:txBody>
                    <a:bodyPr/>
                    <a:lstStyle/>
                    <a:p>
                      <a:pPr algn="ctr"/>
                      <a:r>
                        <a:rPr kumimoji="1" lang="ja-JP" altLang="en-US" sz="1800" b="1" dirty="0" smtClean="0">
                          <a:latin typeface="+mj-ea"/>
                          <a:ea typeface="+mj-ea"/>
                          <a:cs typeface="Meiryo UI" panose="020B0604030504040204" pitchFamily="50" charset="-128"/>
                        </a:rPr>
                        <a:t>第</a:t>
                      </a:r>
                      <a:r>
                        <a:rPr kumimoji="1" lang="en-US" altLang="ja-JP" sz="1800" b="1" dirty="0" smtClean="0">
                          <a:latin typeface="+mj-ea"/>
                          <a:ea typeface="+mj-ea"/>
                          <a:cs typeface="Meiryo UI" panose="020B0604030504040204" pitchFamily="50" charset="-128"/>
                        </a:rPr>
                        <a:t>7</a:t>
                      </a:r>
                      <a:r>
                        <a:rPr kumimoji="1" lang="ja-JP" altLang="en-US" sz="1800" b="1" dirty="0" smtClean="0">
                          <a:latin typeface="+mj-ea"/>
                          <a:ea typeface="+mj-ea"/>
                          <a:cs typeface="Meiryo UI" panose="020B0604030504040204" pitchFamily="50" charset="-128"/>
                        </a:rPr>
                        <a:t>回</a:t>
                      </a:r>
                      <a:endParaRPr kumimoji="1" lang="en-US" altLang="ja-JP" sz="1800" b="1" dirty="0" smtClean="0">
                        <a:latin typeface="+mj-ea"/>
                        <a:ea typeface="+mj-ea"/>
                        <a:cs typeface="Meiryo UI" panose="020B0604030504040204" pitchFamily="50" charset="-128"/>
                      </a:endParaRPr>
                    </a:p>
                    <a:p>
                      <a:pPr algn="ctr"/>
                      <a:r>
                        <a:rPr kumimoji="1" lang="ja-JP" altLang="en-US" sz="1800" b="1" dirty="0" smtClean="0">
                          <a:latin typeface="+mj-ea"/>
                          <a:ea typeface="+mj-ea"/>
                          <a:cs typeface="Meiryo UI" panose="020B0604030504040204" pitchFamily="50" charset="-128"/>
                        </a:rPr>
                        <a:t>及び</a:t>
                      </a:r>
                      <a:endParaRPr kumimoji="1" lang="en-US" altLang="ja-JP" sz="1800" b="1" dirty="0" smtClean="0">
                        <a:latin typeface="+mj-ea"/>
                        <a:ea typeface="+mj-ea"/>
                        <a:cs typeface="Meiryo UI" panose="020B0604030504040204" pitchFamily="50" charset="-128"/>
                      </a:endParaRPr>
                    </a:p>
                    <a:p>
                      <a:pPr algn="ctr"/>
                      <a:r>
                        <a:rPr kumimoji="1" lang="ja-JP" altLang="en-US" sz="1800" b="1" dirty="0" smtClean="0">
                          <a:latin typeface="+mj-ea"/>
                          <a:ea typeface="+mj-ea"/>
                          <a:cs typeface="Meiryo UI" panose="020B0604030504040204" pitchFamily="50" charset="-128"/>
                        </a:rPr>
                        <a:t>第</a:t>
                      </a:r>
                      <a:r>
                        <a:rPr kumimoji="1" lang="en-US" altLang="ja-JP" sz="1800" b="1" dirty="0" smtClean="0">
                          <a:latin typeface="+mj-ea"/>
                          <a:ea typeface="+mj-ea"/>
                          <a:cs typeface="Meiryo UI" panose="020B0604030504040204" pitchFamily="50" charset="-128"/>
                        </a:rPr>
                        <a:t>1</a:t>
                      </a:r>
                      <a:r>
                        <a:rPr kumimoji="1" lang="ja-JP" altLang="en-US" sz="1800" b="1" dirty="0" smtClean="0">
                          <a:latin typeface="+mj-ea"/>
                          <a:ea typeface="+mj-ea"/>
                          <a:cs typeface="Meiryo UI" panose="020B0604030504040204" pitchFamily="50" charset="-128"/>
                        </a:rPr>
                        <a:t>回</a:t>
                      </a:r>
                      <a:endParaRPr kumimoji="1" lang="ja-JP" altLang="en-US" sz="1800" b="1" dirty="0">
                        <a:latin typeface="+mj-ea"/>
                        <a:ea typeface="+mj-ea"/>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800" dirty="0" smtClean="0">
                          <a:latin typeface="+mj-ea"/>
                          <a:ea typeface="+mj-ea"/>
                          <a:cs typeface="Meiryo UI" panose="020B0604030504040204" pitchFamily="50" charset="-128"/>
                        </a:rPr>
                        <a:t>前半を準備委員会として、これまでの議論をおさらい</a:t>
                      </a:r>
                      <a:endParaRPr kumimoji="1" lang="en-US" altLang="ja-JP" sz="1800" dirty="0" smtClean="0">
                        <a:latin typeface="+mj-ea"/>
                        <a:ea typeface="+mj-ea"/>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800" dirty="0" smtClean="0">
                        <a:latin typeface="+mj-ea"/>
                        <a:ea typeface="+mj-ea"/>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800" dirty="0" smtClean="0">
                          <a:latin typeface="+mj-ea"/>
                          <a:ea typeface="+mj-ea"/>
                          <a:cs typeface="Meiryo UI" panose="020B0604030504040204" pitchFamily="50" charset="-128"/>
                        </a:rPr>
                        <a:t>後半を</a:t>
                      </a:r>
                      <a:r>
                        <a:rPr lang="ja-JP" altLang="en-US" sz="1800" kern="100" dirty="0" smtClean="0">
                          <a:effectLst/>
                          <a:latin typeface="+mj-ea"/>
                          <a:ea typeface="+mj-ea"/>
                          <a:cs typeface="Meiryo UI" panose="020B0604030504040204" pitchFamily="50" charset="-128"/>
                        </a:rPr>
                        <a:t>民都・大阪フィランソロピー会議</a:t>
                      </a:r>
                      <a:endParaRPr lang="en-US" altLang="ja-JP" sz="1800" kern="100" dirty="0" smtClean="0">
                        <a:effectLst/>
                        <a:latin typeface="+mj-ea"/>
                        <a:ea typeface="+mj-ea"/>
                        <a:cs typeface="Meiryo UI" panose="020B0604030504040204" pitchFamily="50" charset="-128"/>
                      </a:endParaRPr>
                    </a:p>
                    <a:p>
                      <a:r>
                        <a:rPr kumimoji="1" lang="en-US" altLang="ja-JP" sz="1800" kern="100" dirty="0" smtClean="0">
                          <a:solidFill>
                            <a:schemeClr val="dk1"/>
                          </a:solidFill>
                          <a:effectLst/>
                          <a:latin typeface="+mj-ea"/>
                          <a:ea typeface="+mj-ea"/>
                          <a:cs typeface="Meiryo UI" panose="020B0604030504040204" pitchFamily="50" charset="-128"/>
                        </a:rPr>
                        <a:t> </a:t>
                      </a:r>
                      <a:r>
                        <a:rPr kumimoji="1" lang="ja-JP" altLang="en-US" sz="1800" kern="100" dirty="0" smtClean="0">
                          <a:solidFill>
                            <a:schemeClr val="dk1"/>
                          </a:solidFill>
                          <a:effectLst/>
                          <a:latin typeface="+mj-ea"/>
                          <a:ea typeface="+mj-ea"/>
                          <a:cs typeface="Meiryo UI" panose="020B0604030504040204" pitchFamily="50" charset="-128"/>
                        </a:rPr>
                        <a:t>（後半）</a:t>
                      </a:r>
                      <a:endParaRPr kumimoji="1" lang="en-US" altLang="ja-JP" sz="1800" kern="100" dirty="0" smtClean="0">
                        <a:solidFill>
                          <a:schemeClr val="dk1"/>
                        </a:solidFill>
                        <a:effectLst/>
                        <a:latin typeface="+mj-ea"/>
                        <a:ea typeface="+mj-ea"/>
                        <a:cs typeface="Meiryo UI" panose="020B0604030504040204" pitchFamily="50" charset="-128"/>
                      </a:endParaRPr>
                    </a:p>
                    <a:p>
                      <a:r>
                        <a:rPr kumimoji="1" lang="ja-JP" altLang="en-US" sz="1800" kern="100" dirty="0" smtClean="0">
                          <a:solidFill>
                            <a:schemeClr val="dk1"/>
                          </a:solidFill>
                          <a:effectLst/>
                          <a:latin typeface="+mj-ea"/>
                          <a:ea typeface="+mj-ea"/>
                          <a:cs typeface="Meiryo UI" panose="020B0604030504040204" pitchFamily="50" charset="-128"/>
                        </a:rPr>
                        <a:t>　</a:t>
                      </a:r>
                      <a:r>
                        <a:rPr kumimoji="1" lang="ja-JP" altLang="ja-JP" sz="1800" kern="1200" dirty="0" smtClean="0">
                          <a:solidFill>
                            <a:schemeClr val="dk1"/>
                          </a:solidFill>
                          <a:effectLst/>
                          <a:latin typeface="+mj-ea"/>
                          <a:ea typeface="+mj-ea"/>
                          <a:cs typeface="+mn-cs"/>
                        </a:rPr>
                        <a:t>１．会長の選任</a:t>
                      </a:r>
                      <a:r>
                        <a:rPr kumimoji="1" lang="ja-JP" altLang="en-US" sz="1800" kern="1200" dirty="0" smtClean="0">
                          <a:solidFill>
                            <a:schemeClr val="dk1"/>
                          </a:solidFill>
                          <a:effectLst/>
                          <a:latin typeface="+mj-ea"/>
                          <a:ea typeface="+mj-ea"/>
                          <a:cs typeface="+mn-cs"/>
                        </a:rPr>
                        <a:t>、</a:t>
                      </a:r>
                      <a:r>
                        <a:rPr kumimoji="1" lang="ja-JP" altLang="ja-JP" sz="1800" kern="1200" dirty="0" smtClean="0">
                          <a:solidFill>
                            <a:schemeClr val="dk1"/>
                          </a:solidFill>
                          <a:effectLst/>
                          <a:latin typeface="+mj-ea"/>
                          <a:ea typeface="+mj-ea"/>
                          <a:cs typeface="+mn-cs"/>
                        </a:rPr>
                        <a:t>２．会長名により委員発令</a:t>
                      </a:r>
                    </a:p>
                    <a:p>
                      <a:r>
                        <a:rPr kumimoji="1" lang="ja-JP" altLang="ja-JP" sz="1800" kern="1200" dirty="0" smtClean="0">
                          <a:solidFill>
                            <a:schemeClr val="dk1"/>
                          </a:solidFill>
                          <a:effectLst/>
                          <a:latin typeface="+mj-ea"/>
                          <a:ea typeface="+mj-ea"/>
                          <a:cs typeface="+mn-cs"/>
                        </a:rPr>
                        <a:t>　３．各委員の問題意識</a:t>
                      </a:r>
                      <a:r>
                        <a:rPr kumimoji="1" lang="ja-JP" altLang="en-US" sz="1800" kern="1200" dirty="0" smtClean="0">
                          <a:solidFill>
                            <a:schemeClr val="dk1"/>
                          </a:solidFill>
                          <a:effectLst/>
                          <a:latin typeface="+mj-ea"/>
                          <a:ea typeface="+mj-ea"/>
                          <a:cs typeface="+mn-cs"/>
                        </a:rPr>
                        <a:t>、</a:t>
                      </a:r>
                      <a:r>
                        <a:rPr kumimoji="1" lang="ja-JP" altLang="ja-JP" sz="1800" kern="1200" dirty="0" smtClean="0">
                          <a:solidFill>
                            <a:schemeClr val="dk1"/>
                          </a:solidFill>
                          <a:effectLst/>
                          <a:latin typeface="+mj-ea"/>
                          <a:ea typeface="+mj-ea"/>
                          <a:cs typeface="+mn-cs"/>
                        </a:rPr>
                        <a:t>４．分科会方式の決定</a:t>
                      </a:r>
                    </a:p>
                    <a:p>
                      <a:r>
                        <a:rPr kumimoji="1" lang="ja-JP" altLang="ja-JP" sz="1800" kern="1200" dirty="0" smtClean="0">
                          <a:solidFill>
                            <a:schemeClr val="dk1"/>
                          </a:solidFill>
                          <a:effectLst/>
                          <a:latin typeface="+mj-ea"/>
                          <a:ea typeface="+mj-ea"/>
                          <a:cs typeface="+mn-cs"/>
                        </a:rPr>
                        <a:t>　５．フィランソロピー大会実行委員長の選任</a:t>
                      </a:r>
                    </a:p>
                    <a:p>
                      <a:r>
                        <a:rPr kumimoji="1" lang="ja-JP" altLang="ja-JP" sz="1800" kern="1200" dirty="0" smtClean="0">
                          <a:solidFill>
                            <a:schemeClr val="dk1"/>
                          </a:solidFill>
                          <a:effectLst/>
                          <a:latin typeface="+mj-ea"/>
                          <a:ea typeface="+mj-ea"/>
                          <a:cs typeface="+mn-cs"/>
                        </a:rPr>
                        <a:t>　６．フィランソロピー首都宣言の採択</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kumimoji="1" lang="ja-JP" altLang="en-US" sz="1800" dirty="0" smtClean="0">
                          <a:latin typeface="+mj-ea"/>
                          <a:ea typeface="+mj-ea"/>
                          <a:cs typeface="Meiryo UI" panose="020B0604030504040204" pitchFamily="50" charset="-128"/>
                        </a:rPr>
                        <a:t>第</a:t>
                      </a:r>
                      <a:r>
                        <a:rPr kumimoji="1" lang="en-US" altLang="ja-JP" sz="1800" dirty="0" smtClean="0">
                          <a:latin typeface="+mj-ea"/>
                          <a:ea typeface="+mj-ea"/>
                          <a:cs typeface="Meiryo UI" panose="020B0604030504040204" pitchFamily="50" charset="-128"/>
                        </a:rPr>
                        <a:t>6</a:t>
                      </a:r>
                      <a:r>
                        <a:rPr kumimoji="1" lang="ja-JP" altLang="en-US" sz="1800" dirty="0" smtClean="0">
                          <a:latin typeface="+mj-ea"/>
                          <a:ea typeface="+mj-ea"/>
                          <a:cs typeface="Meiryo UI" panose="020B0604030504040204" pitchFamily="50" charset="-128"/>
                        </a:rPr>
                        <a:t>回以降、第</a:t>
                      </a:r>
                      <a:r>
                        <a:rPr kumimoji="1" lang="en-US" altLang="ja-JP" sz="1800" dirty="0" smtClean="0">
                          <a:latin typeface="+mj-ea"/>
                          <a:ea typeface="+mj-ea"/>
                          <a:cs typeface="Meiryo UI" panose="020B0604030504040204" pitchFamily="50" charset="-128"/>
                        </a:rPr>
                        <a:t>7</a:t>
                      </a:r>
                      <a:r>
                        <a:rPr kumimoji="1" lang="ja-JP" altLang="en-US" sz="1800" dirty="0" smtClean="0">
                          <a:latin typeface="+mj-ea"/>
                          <a:ea typeface="+mj-ea"/>
                          <a:cs typeface="Meiryo UI" panose="020B0604030504040204" pitchFamily="50" charset="-128"/>
                        </a:rPr>
                        <a:t>回までの間で会議開催に係る事項を決定（会議規約等）</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r>
              <a:tr h="1036633">
                <a:tc>
                  <a:txBody>
                    <a:bodyPr/>
                    <a:lstStyle/>
                    <a:p>
                      <a:pPr algn="ctr"/>
                      <a:r>
                        <a:rPr kumimoji="1" lang="ja-JP" altLang="en-US" sz="1800" b="1" dirty="0" smtClean="0">
                          <a:latin typeface="+mj-ea"/>
                          <a:ea typeface="+mj-ea"/>
                          <a:cs typeface="Meiryo UI" panose="020B0604030504040204" pitchFamily="50" charset="-128"/>
                        </a:rPr>
                        <a:t>第</a:t>
                      </a:r>
                      <a:r>
                        <a:rPr kumimoji="1" lang="en-US" altLang="ja-JP" sz="1800" b="1" dirty="0" smtClean="0">
                          <a:latin typeface="+mj-ea"/>
                          <a:ea typeface="+mj-ea"/>
                          <a:cs typeface="Meiryo UI" panose="020B0604030504040204" pitchFamily="50" charset="-128"/>
                        </a:rPr>
                        <a:t>8</a:t>
                      </a:r>
                      <a:r>
                        <a:rPr kumimoji="1" lang="ja-JP" altLang="en-US" sz="1800" b="1" dirty="0" smtClean="0">
                          <a:latin typeface="+mj-ea"/>
                          <a:ea typeface="+mj-ea"/>
                          <a:cs typeface="Meiryo UI" panose="020B0604030504040204" pitchFamily="50" charset="-128"/>
                        </a:rPr>
                        <a:t>回</a:t>
                      </a:r>
                      <a:endParaRPr kumimoji="1" lang="en-US" altLang="ja-JP" sz="1800" b="1" dirty="0" smtClean="0">
                        <a:latin typeface="+mj-ea"/>
                        <a:ea typeface="+mj-ea"/>
                        <a:cs typeface="Meiryo UI" panose="020B0604030504040204" pitchFamily="50" charset="-128"/>
                      </a:endParaRPr>
                    </a:p>
                    <a:p>
                      <a:pPr algn="ctr"/>
                      <a:r>
                        <a:rPr kumimoji="1" lang="ja-JP" altLang="en-US" sz="1800" b="1" dirty="0" smtClean="0">
                          <a:latin typeface="+mj-ea"/>
                          <a:ea typeface="+mj-ea"/>
                          <a:cs typeface="Meiryo UI" panose="020B0604030504040204" pitchFamily="50" charset="-128"/>
                        </a:rPr>
                        <a:t>（第</a:t>
                      </a:r>
                      <a:r>
                        <a:rPr kumimoji="1" lang="en-US" altLang="ja-JP" sz="1800" b="1" dirty="0" smtClean="0">
                          <a:latin typeface="+mj-ea"/>
                          <a:ea typeface="+mj-ea"/>
                          <a:cs typeface="Meiryo UI" panose="020B0604030504040204" pitchFamily="50" charset="-128"/>
                        </a:rPr>
                        <a:t>2</a:t>
                      </a:r>
                      <a:r>
                        <a:rPr kumimoji="1" lang="ja-JP" altLang="en-US" sz="1800" b="1" dirty="0" smtClean="0">
                          <a:latin typeface="+mj-ea"/>
                          <a:ea typeface="+mj-ea"/>
                          <a:cs typeface="Meiryo UI" panose="020B0604030504040204" pitchFamily="50" charset="-128"/>
                        </a:rPr>
                        <a:t>回）</a:t>
                      </a:r>
                      <a:endParaRPr kumimoji="1" lang="ja-JP" altLang="en-US" sz="1800" b="1" dirty="0">
                        <a:latin typeface="+mj-ea"/>
                        <a:ea typeface="+mj-ea"/>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kumimoji="1" lang="ja-JP" altLang="en-US" sz="1800" dirty="0" smtClean="0">
                          <a:latin typeface="+mj-ea"/>
                          <a:ea typeface="+mj-ea"/>
                          <a:cs typeface="Meiryo UI" panose="020B0604030504040204" pitchFamily="50" charset="-128"/>
                        </a:rPr>
                        <a:t>１．大会実行委員による大会素案の提示</a:t>
                      </a:r>
                      <a:endParaRPr kumimoji="1" lang="en-US" altLang="ja-JP" sz="1800" dirty="0" smtClean="0">
                        <a:latin typeface="+mj-ea"/>
                        <a:ea typeface="+mj-ea"/>
                        <a:cs typeface="Meiryo UI" panose="020B0604030504040204" pitchFamily="50" charset="-128"/>
                      </a:endParaRPr>
                    </a:p>
                    <a:p>
                      <a:r>
                        <a:rPr kumimoji="1" lang="ja-JP" altLang="en-US" sz="1800" dirty="0" smtClean="0">
                          <a:latin typeface="+mj-ea"/>
                          <a:ea typeface="+mj-ea"/>
                          <a:cs typeface="Meiryo UI" panose="020B0604030504040204" pitchFamily="50" charset="-128"/>
                        </a:rPr>
                        <a:t>２．分科会座長による分科会報告</a:t>
                      </a:r>
                      <a:endParaRPr kumimoji="1" lang="en-US" altLang="ja-JP" sz="1800" dirty="0" smtClean="0">
                        <a:latin typeface="+mj-ea"/>
                        <a:ea typeface="+mj-ea"/>
                        <a:cs typeface="Meiryo UI" panose="020B0604030504040204" pitchFamily="50" charset="-128"/>
                      </a:endParaRPr>
                    </a:p>
                    <a:p>
                      <a:r>
                        <a:rPr kumimoji="1" lang="ja-JP" altLang="en-US" sz="1800" dirty="0" smtClean="0">
                          <a:latin typeface="+mj-ea"/>
                          <a:ea typeface="+mj-ea"/>
                          <a:cs typeface="Meiryo UI" panose="020B0604030504040204" pitchFamily="50" charset="-128"/>
                        </a:rPr>
                        <a:t>３．府市からのサードセクター施策の説明</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kumimoji="1" lang="ja-JP" altLang="en-US" sz="1800" dirty="0" smtClean="0">
                        <a:latin typeface="+mj-ea"/>
                        <a:ea typeface="+mj-ea"/>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r>
              <a:tr h="1058337">
                <a:tc>
                  <a:txBody>
                    <a:bodyPr/>
                    <a:lstStyle/>
                    <a:p>
                      <a:pPr algn="ctr"/>
                      <a:r>
                        <a:rPr kumimoji="1" lang="ja-JP" altLang="en-US" sz="1800" b="1" dirty="0" smtClean="0">
                          <a:latin typeface="+mj-ea"/>
                          <a:ea typeface="+mj-ea"/>
                          <a:cs typeface="Meiryo UI" panose="020B0604030504040204" pitchFamily="50" charset="-128"/>
                        </a:rPr>
                        <a:t>第</a:t>
                      </a:r>
                      <a:r>
                        <a:rPr kumimoji="1" lang="en-US" altLang="ja-JP" sz="1800" b="1" dirty="0" smtClean="0">
                          <a:latin typeface="+mj-ea"/>
                          <a:ea typeface="+mj-ea"/>
                          <a:cs typeface="Meiryo UI" panose="020B0604030504040204" pitchFamily="50" charset="-128"/>
                        </a:rPr>
                        <a:t>9</a:t>
                      </a:r>
                      <a:r>
                        <a:rPr kumimoji="1" lang="ja-JP" altLang="en-US" sz="1800" b="1" dirty="0" smtClean="0">
                          <a:latin typeface="+mj-ea"/>
                          <a:ea typeface="+mj-ea"/>
                          <a:cs typeface="Meiryo UI" panose="020B0604030504040204" pitchFamily="50" charset="-128"/>
                        </a:rPr>
                        <a:t>回</a:t>
                      </a:r>
                      <a:endParaRPr kumimoji="1" lang="en-US" altLang="ja-JP" sz="1800" b="1" dirty="0" smtClean="0">
                        <a:latin typeface="+mj-ea"/>
                        <a:ea typeface="+mj-ea"/>
                        <a:cs typeface="Meiryo UI" panose="020B0604030504040204" pitchFamily="50" charset="-128"/>
                      </a:endParaRPr>
                    </a:p>
                    <a:p>
                      <a:pPr algn="ctr"/>
                      <a:r>
                        <a:rPr kumimoji="1" lang="ja-JP" altLang="en-US" sz="1800" b="1" dirty="0" smtClean="0">
                          <a:latin typeface="+mj-ea"/>
                          <a:ea typeface="+mj-ea"/>
                          <a:cs typeface="Meiryo UI" panose="020B0604030504040204" pitchFamily="50" charset="-128"/>
                        </a:rPr>
                        <a:t>（第</a:t>
                      </a:r>
                      <a:r>
                        <a:rPr kumimoji="1" lang="en-US" altLang="ja-JP" sz="1800" b="1" dirty="0" smtClean="0">
                          <a:latin typeface="+mj-ea"/>
                          <a:ea typeface="+mj-ea"/>
                          <a:cs typeface="Meiryo UI" panose="020B0604030504040204" pitchFamily="50" charset="-128"/>
                        </a:rPr>
                        <a:t>3</a:t>
                      </a:r>
                      <a:r>
                        <a:rPr kumimoji="1" lang="ja-JP" altLang="en-US" sz="1800" b="1" dirty="0" smtClean="0">
                          <a:latin typeface="+mj-ea"/>
                          <a:ea typeface="+mj-ea"/>
                          <a:cs typeface="Meiryo UI" panose="020B0604030504040204" pitchFamily="50" charset="-128"/>
                        </a:rPr>
                        <a:t>回）以降</a:t>
                      </a:r>
                      <a:endParaRPr kumimoji="1" lang="ja-JP" altLang="en-US" sz="1800" b="1" dirty="0">
                        <a:latin typeface="+mj-ea"/>
                        <a:ea typeface="+mj-ea"/>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kumimoji="1" lang="ja-JP" altLang="en-US" sz="1800" dirty="0" smtClean="0">
                          <a:latin typeface="+mj-ea"/>
                          <a:ea typeface="+mj-ea"/>
                          <a:cs typeface="Meiryo UI" panose="020B0604030504040204" pitchFamily="50" charset="-128"/>
                        </a:rPr>
                        <a:t>同上</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kumimoji="1" lang="ja-JP" altLang="en-US" sz="1800" dirty="0" smtClean="0">
                        <a:latin typeface="+mj-ea"/>
                        <a:ea typeface="+mj-ea"/>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r>
            </a:tbl>
          </a:graphicData>
        </a:graphic>
      </p:graphicFrame>
      <p:sp>
        <p:nvSpPr>
          <p:cNvPr id="6" name="テキスト ボックス 5"/>
          <p:cNvSpPr txBox="1"/>
          <p:nvPr/>
        </p:nvSpPr>
        <p:spPr>
          <a:xfrm>
            <a:off x="1475656" y="6084585"/>
            <a:ext cx="7488832" cy="584775"/>
          </a:xfrm>
          <a:prstGeom prst="rect">
            <a:avLst/>
          </a:prstGeom>
          <a:solidFill>
            <a:schemeClr val="bg1"/>
          </a:solidFill>
          <a:ln>
            <a:noFill/>
          </a:ln>
        </p:spPr>
        <p:txBody>
          <a:bodyPr wrap="square" rtlCol="0">
            <a:spAutoFit/>
          </a:bodyPr>
          <a:lstStyle/>
          <a:p>
            <a:r>
              <a:rPr lang="en-US" altLang="ja-JP" sz="1600" dirty="0">
                <a:solidFill>
                  <a:prstClr val="black"/>
                </a:solidFill>
                <a:latin typeface="+mn-ea"/>
                <a:cs typeface="Meiryo UI" panose="020B0604030504040204" pitchFamily="50" charset="-128"/>
              </a:rPr>
              <a:t>※</a:t>
            </a:r>
            <a:r>
              <a:rPr lang="ja-JP" altLang="en-US" sz="1600" dirty="0" smtClean="0">
                <a:solidFill>
                  <a:prstClr val="black"/>
                </a:solidFill>
                <a:latin typeface="+mn-ea"/>
                <a:cs typeface="Meiryo UI" panose="020B0604030504040204" pitchFamily="50" charset="-128"/>
              </a:rPr>
              <a:t>第７回以降の日程について、現在の候補日をベースに、</a:t>
            </a:r>
            <a:endParaRPr lang="en-US" altLang="ja-JP" sz="1600" dirty="0" smtClean="0">
              <a:solidFill>
                <a:prstClr val="black"/>
              </a:solidFill>
              <a:latin typeface="+mn-ea"/>
              <a:cs typeface="Meiryo UI" panose="020B0604030504040204" pitchFamily="50" charset="-128"/>
            </a:endParaRPr>
          </a:p>
          <a:p>
            <a:r>
              <a:rPr lang="ja-JP" altLang="en-US" sz="1600" dirty="0">
                <a:solidFill>
                  <a:prstClr val="black"/>
                </a:solidFill>
                <a:latin typeface="+mn-ea"/>
                <a:cs typeface="Meiryo UI" panose="020B0604030504040204" pitchFamily="50" charset="-128"/>
              </a:rPr>
              <a:t>　</a:t>
            </a:r>
            <a:r>
              <a:rPr lang="ja-JP" altLang="en-US" sz="1600" dirty="0" smtClean="0">
                <a:solidFill>
                  <a:prstClr val="black"/>
                </a:solidFill>
                <a:latin typeface="+mn-ea"/>
                <a:cs typeface="Meiryo UI" panose="020B0604030504040204" pitchFamily="50" charset="-128"/>
              </a:rPr>
              <a:t>これまで参画を打診した各法人の代表者等も含めて、改めて調整</a:t>
            </a:r>
            <a:endParaRPr lang="en-US" altLang="ja-JP" sz="1600" dirty="0" smtClean="0">
              <a:solidFill>
                <a:prstClr val="black"/>
              </a:solidFill>
              <a:latin typeface="+mn-ea"/>
              <a:cs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3A9746A9-59A7-44EB-BB42-FA4B49FD75C9}" type="slidenum">
              <a:rPr kumimoji="1" lang="ja-JP" altLang="en-US" smtClean="0"/>
              <a:t>8</a:t>
            </a:fld>
            <a:endParaRPr kumimoji="1" lang="ja-JP" altLang="en-US"/>
          </a:p>
        </p:txBody>
      </p:sp>
    </p:spTree>
    <p:extLst>
      <p:ext uri="{BB962C8B-B14F-4D97-AF65-F5344CB8AC3E}">
        <p14:creationId xmlns:p14="http://schemas.microsoft.com/office/powerpoint/2010/main" val="7996785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TotalTime>
  <Words>942</Words>
  <Application>Microsoft Office PowerPoint</Application>
  <PresentationFormat>画面に合わせる (4:3)</PresentationFormat>
  <Paragraphs>84</Paragraphs>
  <Slides>8</Slides>
  <Notes>0</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Office ​​テーマ</vt:lpstr>
      <vt:lpstr>「民都・大阪」フィランソロピー会議の構成及び取組内容について（案）</vt:lpstr>
      <vt:lpstr>検討の背景</vt:lpstr>
      <vt:lpstr>目的</vt:lpstr>
      <vt:lpstr>会議の５原則</vt:lpstr>
      <vt:lpstr>会議の構成</vt:lpstr>
      <vt:lpstr>これまでの議論の位置付け</vt:lpstr>
      <vt:lpstr>会議の当面の議題</vt:lpstr>
      <vt:lpstr>今後の進め方</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「民都・大阪」フィランソロピーの会議の構成及び取組内容について（案）</dc:title>
  <dc:creator>Deguchi</dc:creator>
  <cp:lastModifiedBy>Batchadmin</cp:lastModifiedBy>
  <cp:revision>20</cp:revision>
  <dcterms:created xsi:type="dcterms:W3CDTF">2017-09-17T07:47:32Z</dcterms:created>
  <dcterms:modified xsi:type="dcterms:W3CDTF">2017-09-22T08:49:26Z</dcterms:modified>
</cp:coreProperties>
</file>