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8"/>
  </p:notesMasterIdLst>
  <p:sldIdLst>
    <p:sldId id="513" r:id="rId3"/>
    <p:sldId id="498" r:id="rId4"/>
    <p:sldId id="509" r:id="rId5"/>
    <p:sldId id="510" r:id="rId6"/>
    <p:sldId id="492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99FFCC"/>
    <a:srgbClr val="CCFF99"/>
    <a:srgbClr val="66FFFF"/>
    <a:srgbClr val="FFFFCC"/>
    <a:srgbClr val="006600"/>
    <a:srgbClr val="0000CC"/>
    <a:srgbClr val="99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8561" autoAdjust="0"/>
  </p:normalViewPr>
  <p:slideViewPr>
    <p:cSldViewPr>
      <p:cViewPr>
        <p:scale>
          <a:sx n="70" d="100"/>
          <a:sy n="70" d="100"/>
        </p:scale>
        <p:origin x="-162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2017/8/21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6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69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95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05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58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39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7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11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92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5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75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2017/8/21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59632" y="2132856"/>
            <a:ext cx="774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rgbClr val="000000"/>
                </a:solidFill>
              </a:rPr>
              <a:t>「民都・大阪」フィランソロピー会議の検討</a:t>
            </a:r>
            <a:endParaRPr lang="en-US" altLang="ja-JP" sz="3200" b="1" dirty="0" smtClean="0">
              <a:solidFill>
                <a:srgbClr val="000000"/>
              </a:solidFill>
            </a:endParaRPr>
          </a:p>
          <a:p>
            <a:r>
              <a:rPr lang="ja-JP" altLang="en-US" sz="2800" b="1" dirty="0" smtClean="0">
                <a:solidFill>
                  <a:srgbClr val="000000"/>
                </a:solidFill>
              </a:rPr>
              <a:t>　　　　</a:t>
            </a:r>
            <a:r>
              <a:rPr lang="ja-JP" altLang="en-US" sz="2800" b="1" dirty="0" smtClean="0">
                <a:solidFill>
                  <a:srgbClr val="33CCCC">
                    <a:lumMod val="50000"/>
                  </a:srgbClr>
                </a:solidFill>
              </a:rPr>
              <a:t>～アジアの民都（公益首都）をめざして～</a:t>
            </a:r>
            <a:endParaRPr lang="ja-JP" altLang="en-US" sz="2800" b="1" dirty="0">
              <a:solidFill>
                <a:srgbClr val="33CCCC">
                  <a:lumMod val="50000"/>
                </a:srgb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32240" y="260648"/>
            <a:ext cx="2267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ja-JP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H290823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5928" y="650285"/>
            <a:ext cx="2946792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第５回準備会資料③</a:t>
            </a:r>
            <a:endParaRPr kumimoji="0" lang="en-US" altLang="ja-JP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ステップ３</a:t>
            </a:r>
          </a:p>
        </p:txBody>
      </p:sp>
    </p:spTree>
    <p:extLst>
      <p:ext uri="{BB962C8B-B14F-4D97-AF65-F5344CB8AC3E}">
        <p14:creationId xmlns:p14="http://schemas.microsoft.com/office/powerpoint/2010/main" val="938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■会議における事業関係・メンバー選任等における主な論点について（ステップ３）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3528" y="476672"/>
            <a:ext cx="8568952" cy="6274666"/>
            <a:chOff x="323528" y="476672"/>
            <a:chExt cx="8568952" cy="6140620"/>
          </a:xfrm>
        </p:grpSpPr>
        <p:sp>
          <p:nvSpPr>
            <p:cNvPr id="19" name="正方形/長方形 18"/>
            <p:cNvSpPr/>
            <p:nvPr/>
          </p:nvSpPr>
          <p:spPr>
            <a:xfrm>
              <a:off x="323528" y="476672"/>
              <a:ext cx="8568952" cy="61406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23528" y="476672"/>
              <a:ext cx="5616624" cy="41517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「民都・大阪」フィランソロピー会議に関する主な論点等</a:t>
              </a:r>
              <a:endPara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9196750" y="1207149"/>
            <a:ext cx="8425816" cy="140807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これまでの議論を踏まえた確認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法人格の縦割りや営利・非営利を超えて参画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する会議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準備会メンバーを拡大し、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「民都・大阪」フィランソロピー会議の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立上げメンバーに就任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分科会のリーダーも参画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課題の抽出や取組みの方向性についての議論、分科会の設置決定とその成果の共有、などを行う場</a:t>
            </a:r>
            <a:endParaRPr lang="en-US" altLang="ja-JP" sz="15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4656" y="2492896"/>
            <a:ext cx="8425816" cy="3004540"/>
          </a:xfrm>
          <a:prstGeom prst="rect">
            <a:avLst/>
          </a:prstGeom>
          <a:noFill/>
          <a:ln w="19050">
            <a:noFill/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まず整理いただきたい論点</a:t>
            </a: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140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○会議における議題、取組内容等</a:t>
            </a: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⇒分科会設置や成果の具体化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各セクターの取組み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5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大会の開催・内容、事業計画・予算、情報発信など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○会議メンバーの考え方や、人数規模、開催頻度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⇒各法人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・団体等の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トップ層本人による会議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とするか、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トップでなくても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実務的な議論を重視するか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分科会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リーダーが決まり次第、準備会に参画いただくか、それとも他の法人格からの参画を優先するか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⇒人数は現準備会メンバーに他の法人格を加えた</a:t>
            </a: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名～</a:t>
            </a: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名程度を基本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とするか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半期に１回程度、準備会同様月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回程度、年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回程度とし幹事会を設置する　など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3989" y="4641878"/>
            <a:ext cx="8347423" cy="2056973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今後、整理が必要な論点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○会議の運営方法等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（会議の決定事項、座長の設置、代理出席・書面による意見表明の可否、定足数、意思決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定の方法（多数決・全会一致）、謝金や会場費等の費用負担、会議の公開・公表など）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会議メンバーの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選任方法などに関するルール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（メンバーの位置づけや選任方法、任期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、人数の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ジェンダー・世代間の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バランスの考慮など）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○会議立上げの手法について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で設立趣意書を作成し、第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回フィランソロピー大会で採択するか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会議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設立の発起人会を立ち上げるか、拡大した準備会から会議に移行する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　など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23528" y="836711"/>
            <a:ext cx="8280920" cy="1600440"/>
            <a:chOff x="394284" y="2582282"/>
            <a:chExt cx="8424936" cy="1462473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394284" y="2582283"/>
              <a:ext cx="8424936" cy="1462472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事務局想定</a:t>
              </a:r>
              <a:r>
                <a: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構成：会議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メンバー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（法人格を超えた参画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組織・団体のトップ層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)15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区分を例示）＋分科会リーダー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取組内容：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フィランソロピー促進に向けた取組み全体に係る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議論（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分科会における検討により難い課題の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検討を含む）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・「民都大阪」フィランソロピー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大会の開催、分科会の設置等の事項について決定</a:t>
              </a: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・法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人格や営利・非営利の枠を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超えた連携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や協働の促進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フィランソロピー促進に向けた情報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発信（ホームページなどにおける情報発信等）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・各分科会における検討状況・成果の共有、具体化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659220" y="2582282"/>
              <a:ext cx="2160000" cy="3077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議論・決定の場</a:t>
              </a:r>
              <a:endPara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7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23528" y="432048"/>
            <a:ext cx="8568952" cy="6381328"/>
            <a:chOff x="323528" y="432794"/>
            <a:chExt cx="8568952" cy="6274666"/>
          </a:xfrm>
        </p:grpSpPr>
        <p:sp>
          <p:nvSpPr>
            <p:cNvPr id="19" name="正方形/長方形 18"/>
            <p:cNvSpPr/>
            <p:nvPr/>
          </p:nvSpPr>
          <p:spPr>
            <a:xfrm>
              <a:off x="323528" y="432794"/>
              <a:ext cx="8568952" cy="62746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23528" y="476672"/>
              <a:ext cx="4464496" cy="380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分科会・タスクフォースに関する主な論点等</a:t>
              </a:r>
              <a:endPara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■会議における事業関係・メンバー選任等における主な論点について（ステップ３）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435486"/>
            <a:ext cx="8425816" cy="2793714"/>
          </a:xfrm>
          <a:prstGeom prst="rect">
            <a:avLst/>
          </a:prstGeom>
          <a:noFill/>
          <a:ln w="19050">
            <a:noFill/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まず整理いただきたい論点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○「分科会」の検討の進め方について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準備会で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まず、「資金」「人材」「情報」それぞれの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優先課題など具体的なテーマを決定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するか、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（例：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休眠預金の活用、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大学との連携、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】HP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それともリーダー等の選任後、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分科会の検討を開始し、その中で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課題分析等により、掘り下げていくか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「民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」フィランソロピー会議と分科会等の関係について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⇒各分科会は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会議メンバーの担当制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とするか（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分科会の担当は現準備会メンバーから選任）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（担当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メンバーが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、分科会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リーダー候補選定や分科会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運営の進捗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管理等を行う「世話人」のイメージ）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○分科会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リーダー・メンバー等の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選任について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分科会の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メンバーがリーダー候補を選任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準備会で承認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してはどうか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（その後、担当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メンバーとリーダー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の協議等で、分科会のメンバーを選任）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3390" y="5171834"/>
            <a:ext cx="8308022" cy="1565813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今後、整理が必要な論点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○分科会における議題、取組内容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（何を議題とするか、どのようなアウトプットをめざすのか。）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○分科会運営に関するルール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（基本的にはリーダーの自主的な運営に委ねるが、会議同様一定の整理が必要では。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メンバーの位置づけや謝金等の取扱い、分科会の公開・公表など）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○分科会設置等に関するルール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（新た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な分科会設置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は「民都・大阪」フィランソロピー会議において、担当メンバーと併せて決定することなど）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528" y="836712"/>
            <a:ext cx="8280684" cy="1631216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構成：リーダー＋メンバー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メンバー選定も含め、リーダー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の自主的な運営に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より自由・活発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な議論が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行われる会議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取組内容：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・各検討テーマ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課題解決に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新たな仕組みや手法、連携等について検討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・まずは「資金」「人材」「情報」の３つの分科会を設置。必要に応じて、分科会の下にタスクフォース（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）を設置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・各分科会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にリーダーを置き、リーダーが自主的に運営（メンバー選定も含め）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・各リーダー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は、「民都・大阪」フィランソロピー会議で分科会等の検討状況を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38514" y="816967"/>
            <a:ext cx="2365698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課題・テーマの検討の場</a:t>
            </a:r>
            <a:endParaRPr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59421" y="476672"/>
            <a:ext cx="8568952" cy="6274666"/>
            <a:chOff x="323528" y="476672"/>
            <a:chExt cx="8568952" cy="6274666"/>
          </a:xfrm>
        </p:grpSpPr>
        <p:sp>
          <p:nvSpPr>
            <p:cNvPr id="19" name="正方形/長方形 18"/>
            <p:cNvSpPr/>
            <p:nvPr/>
          </p:nvSpPr>
          <p:spPr>
            <a:xfrm>
              <a:off x="323528" y="476672"/>
              <a:ext cx="8568952" cy="627466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23528" y="476672"/>
              <a:ext cx="5328592" cy="39247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「民</a:t>
              </a:r>
              <a:r>
                <a:rPr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都・大阪</a:t>
              </a:r>
              <a:r>
                <a:rPr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」フィランソロピー大会に関する主な</a:t>
              </a:r>
              <a:r>
                <a:rPr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論点等</a:t>
              </a:r>
              <a:endPara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■会議における事業関係・メンバー選任等における主な論点について（ステップ３）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2325207"/>
            <a:ext cx="8425816" cy="3408049"/>
          </a:xfrm>
          <a:prstGeom prst="rect">
            <a:avLst/>
          </a:prstGeom>
          <a:noFill/>
          <a:ln w="19050">
            <a:noFill/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まず整理いただきたい論点</a:t>
            </a:r>
            <a:r>
              <a:rPr lang="en-US" altLang="ja-JP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5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大会に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5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⇒会議の立上げ等の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キックオフイベント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とするか、それとも分科会等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の一定の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を発表する場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時期、規模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をどうするか。（内容とスケジュールのどちらを重視するか。どの程度の規模で開催するか。）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会場代、講演料などの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負担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どうするか　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⇒クラウドファンディングによるファンドレイズや、協賛金を募る場合の</a:t>
            </a: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「受け皿」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をどうするか　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に向けて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メンバーで担当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5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決める（別途議論の場を設ける）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のは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どう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○大会への参加者について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（「インクルーシブな集まり」の意味合い）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一定の参加制限を設けるか、それとも原則排除せず趣旨に賛同する法人・個人なら可能とするか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開催の度に賛同を呼びかけるか、それとも常時会員を置く必要性はあるか　など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15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3390" y="5226336"/>
            <a:ext cx="8308022" cy="9518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今後、整理が必要な論点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第２回以降の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大会開催に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（開催頻度は年１回程度で継続的に実施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（開催時期、内容の検討、会場・広報等の運営など）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endParaRPr lang="en-US" altLang="ja-JP" sz="7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819289"/>
            <a:ext cx="8280920" cy="144655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：大会の開催趣旨（民都大阪フィランソロピー会議の設立趣旨）に賛同した法人・個人誰もが参加可能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取組内容：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「民都大阪」フィランソロピー会議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、分科会における取組み等の発表・意見交換、情報発信の場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・講演、パネルディスカッション、分科会における検討成果のプレゼンテーション、フィランソロピー促進に係る先進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の紹介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、大阪フィランソロピー都市宣言等を行う</a:t>
            </a:r>
            <a:endParaRPr lang="en-US" altLang="ja-JP" sz="1200" dirty="0">
              <a:solidFill>
                <a:prstClr val="black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44208" y="816967"/>
            <a:ext cx="2173188" cy="3077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イベント（情報発信の場）</a:t>
            </a:r>
            <a:endParaRPr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8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準備会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の今後の進め方について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6620" y="529516"/>
            <a:ext cx="7974488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■これ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までの準備会の議論も踏まえ、今後、準備会で議論・決定していくべき事項を段階的に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１～ステップ６で整理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17671"/>
              </p:ext>
            </p:extLst>
          </p:nvPr>
        </p:nvGraphicFramePr>
        <p:xfrm>
          <a:off x="443280" y="1316204"/>
          <a:ext cx="8067828" cy="436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531"/>
                <a:gridCol w="4785089"/>
                <a:gridCol w="187220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検討事項（案）</a:t>
                      </a:r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メンバー参画関係</a:t>
                      </a:r>
                      <a:endParaRPr kumimoji="1" lang="ja-JP" altLang="en-US" sz="16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ステップ１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会議設立</a:t>
                      </a: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趣旨</a:t>
                      </a: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・目的の整理（整理済み）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ステップ２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会議における検討テーマ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会議構成（大阪フィランソロピー大会、大阪フィランソロ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ピー促進会議、分科会）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ステップ３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会議における事業関係（事業計画、事務局機能、費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用負担等）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メンバー選任規程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6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ステップ４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民間組織による運営手法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会議の議事運営規程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分科会リーダー確定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1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ステップ５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５－１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民間組織による運営の詳細検討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５－２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設立趣意書・規約案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促進会議メンバー・分科会メンバー確定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ステップ６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・プレ促進会議の開催（設立趣意書・規約案の確認等）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3568" y="5830112"/>
            <a:ext cx="6747172" cy="73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第４回準備会以降、順次、ステップ２から議論・検討を進める</a:t>
            </a:r>
          </a:p>
          <a:p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ステップ４（民間組織による運営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手法等）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が整理された段階で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大会の開催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準備を開始（準備期間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：３～４か月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スライド番号プレースホルダー 1"/>
          <p:cNvSpPr txBox="1">
            <a:spLocks/>
          </p:cNvSpPr>
          <p:nvPr/>
        </p:nvSpPr>
        <p:spPr bwMode="auto">
          <a:xfrm>
            <a:off x="8378825" y="6568776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71732" y="2780928"/>
            <a:ext cx="1490836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～順次参画打診～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86814" y="39603"/>
            <a:ext cx="28387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参考（第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回準備会資料）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612560" y="4077072"/>
            <a:ext cx="3902427" cy="139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tlCol="0" anchor="ctr"/>
          <a:lstStyle/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今後は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チームで作業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チーム（課長・代理・係長）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⇒準備会運営、フィラ会議・分科会立上げ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チーム（課長・代理・係長）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4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⇒大会準備（新経連等との連携）・民間組織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9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21921</TotalTime>
  <Words>685</Words>
  <Application>Microsoft Office PowerPoint</Application>
  <PresentationFormat>画面に合わせる (4:3)</PresentationFormat>
  <Paragraphs>131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1407</cp:revision>
  <cp:lastPrinted>2017-08-15T06:49:20Z</cp:lastPrinted>
  <dcterms:created xsi:type="dcterms:W3CDTF">2014-08-01T07:03:14Z</dcterms:created>
  <dcterms:modified xsi:type="dcterms:W3CDTF">2017-08-21T08:37:40Z</dcterms:modified>
</cp:coreProperties>
</file>