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697" r:id="rId2"/>
  </p:sldMasterIdLst>
  <p:notesMasterIdLst>
    <p:notesMasterId r:id="rId8"/>
  </p:notesMasterIdLst>
  <p:sldIdLst>
    <p:sldId id="513" r:id="rId3"/>
    <p:sldId id="498" r:id="rId4"/>
    <p:sldId id="509" r:id="rId5"/>
    <p:sldId id="510" r:id="rId6"/>
    <p:sldId id="492" r:id="rId7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66"/>
    <a:srgbClr val="99FFCC"/>
    <a:srgbClr val="CCFF99"/>
    <a:srgbClr val="66FFFF"/>
    <a:srgbClr val="FFFFCC"/>
    <a:srgbClr val="006600"/>
    <a:srgbClr val="0000CC"/>
    <a:srgbClr val="99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53" autoAdjust="0"/>
    <p:restoredTop sz="98561" autoAdjust="0"/>
  </p:normalViewPr>
  <p:slideViewPr>
    <p:cSldViewPr>
      <p:cViewPr>
        <p:scale>
          <a:sx n="70" d="100"/>
          <a:sy n="70" d="100"/>
        </p:scale>
        <p:origin x="-1620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E1ABCF3-2FD8-4C1A-A6BC-8D34DFA4D7C5}" type="datetimeFigureOut">
              <a:rPr lang="ja-JP" altLang="en-US"/>
              <a:pPr>
                <a:defRPr/>
              </a:pPr>
              <a:t>2017/8/21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EC16C19-0E38-4C69-B684-AD636157C46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03176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DC41C8-F93E-4F32-9E78-EB3A83A81AAC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B994B5-48AA-42F8-9952-870FA50E17F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170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D2C738-B6DA-4193-BE18-836AEE57F4F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7A057-D4B3-4777-8265-76AC73A092D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243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D2C738-B6DA-4193-BE18-836AEE57F4F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7A057-D4B3-4777-8265-76AC73A092D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177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307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70FF8-F6A4-41EE-B852-9C9E8D5E22D0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2017/8/21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B8A3B-5272-4514-8CF7-4B30667010A3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96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194B1-1BA1-4C52-893F-408619604097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2017/8/21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D8409-67FE-470F-9DF6-5F9AA529EE70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8690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06A4C-09D6-4391-9BF5-73BA1D89C7B1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2017/8/21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3F822-B709-44E0-9653-0A17DE99256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195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8BC41-BA4A-485C-94FE-910DE338C785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2017/8/21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D5BB5-7344-4D21-BEF5-225687A2DFC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6051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EA6BD-AAA4-4617-A31F-D498699E4273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2017/8/21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45E20-41AB-4C56-8D2D-1B11BB334D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9584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5BBE8-B32D-4395-A623-FAE077999631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2017/8/21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99A87-9BA8-433F-9C65-CF4010C787FE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3393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ECE32-C762-45C3-88E6-D8ED476A0120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2017/8/21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44140-7653-4F68-8878-5D48A4F40503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879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98E1A-1A5D-443A-8AE7-81F595649F77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2017/8/21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3C35B-6D1A-4858-8F66-0E79FC2F9B66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116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B0C698-7277-49AF-9C63-57A6F04A0A6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EE334D-EB94-4679-844F-6AC9F826690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2111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E7CB7-9346-46EC-8AD2-3733821FA152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2017/8/21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AE418-2F15-435C-995C-6F88574F5E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925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79112-404F-4721-83EC-785E78971C7D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2017/8/21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1DAA6-65F9-469A-A81C-354703EFCE57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052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58B82-DBA1-4D22-BEB9-611C9ED40C11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2017/8/21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47B0B-61F8-4798-8B2E-691B0FB0EC1F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753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E0FFF1-322F-47C0-BE15-A59558EDBF5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D9B6B-7E09-456F-8E6A-4A06FF476BC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065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24D6D-3DD0-4D5E-AAA4-537882979D9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AE16E1-11E3-4861-8518-AD27D3ECDFE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25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8FD84C-5AA3-455C-93D8-F7796336BEE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402EC-3B6F-4BCD-9996-4BD92CBC9DA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525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FEC7F0-B4BD-4A3A-8013-A3130BFF9E7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F700B-AEA3-43BA-AE4F-CBAE4B85B4B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688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E08C82-E453-469A-9A46-68FDA39D4D5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B63F2-C694-4ABB-886B-54F0C825870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761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D2C738-B6DA-4193-BE18-836AEE57F4F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7A057-D4B3-4777-8265-76AC73A092D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020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9A995A-E5F2-4329-B7C9-365D1AE3269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2F7212-74F6-4F60-B237-8984204CCC6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776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FD2C738-B6DA-4193-BE18-836AEE57F4F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777A057-D4B3-4777-8265-76AC73A092D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16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29699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700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9701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331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97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+mn-lt"/>
              </a:defRPr>
            </a:lvl1pPr>
          </a:lstStyle>
          <a:p>
            <a:pPr>
              <a:defRPr/>
            </a:pPr>
            <a:fld id="{69D959AF-5E37-4FA5-97C2-07A112B3D4F8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2017/8/21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97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latin typeface="+mn-lt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97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+mn-lt"/>
              </a:defRPr>
            </a:lvl1pPr>
          </a:lstStyle>
          <a:p>
            <a:pPr>
              <a:defRPr/>
            </a:pPr>
            <a:fld id="{5F69F600-F045-4861-B90A-500B29430863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58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kumimoji="1"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5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19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259632" y="2132856"/>
            <a:ext cx="7740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 smtClean="0">
                <a:solidFill>
                  <a:srgbClr val="000000"/>
                </a:solidFill>
              </a:rPr>
              <a:t>「民都・大阪」フィランソロピー会議の検討</a:t>
            </a:r>
            <a:endParaRPr lang="en-US" altLang="ja-JP" sz="3200" b="1" dirty="0" smtClean="0">
              <a:solidFill>
                <a:srgbClr val="000000"/>
              </a:solidFill>
            </a:endParaRPr>
          </a:p>
          <a:p>
            <a:r>
              <a:rPr lang="ja-JP" altLang="en-US" sz="2800" b="1" dirty="0" smtClean="0">
                <a:solidFill>
                  <a:srgbClr val="000000"/>
                </a:solidFill>
              </a:rPr>
              <a:t>　　　　</a:t>
            </a:r>
            <a:r>
              <a:rPr lang="ja-JP" altLang="en-US" sz="2800" b="1" dirty="0" smtClean="0">
                <a:solidFill>
                  <a:srgbClr val="33CCCC">
                    <a:lumMod val="50000"/>
                  </a:srgbClr>
                </a:solidFill>
              </a:rPr>
              <a:t>～アジアの民都（公益首都）をめざして～</a:t>
            </a:r>
            <a:endParaRPr lang="ja-JP" altLang="en-US" sz="2800" b="1" dirty="0">
              <a:solidFill>
                <a:srgbClr val="33CCCC">
                  <a:lumMod val="50000"/>
                </a:srgbClr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732240" y="260648"/>
            <a:ext cx="226774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ja-JP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H290823</a:t>
            </a: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ja-JP" altLang="en-US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865928" y="650285"/>
            <a:ext cx="2946792" cy="646331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第５回準備会資料③</a:t>
            </a:r>
            <a:endParaRPr kumimoji="0" lang="en-US" altLang="ja-JP" sz="1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ステップ３</a:t>
            </a:r>
          </a:p>
        </p:txBody>
      </p:sp>
    </p:spTree>
    <p:extLst>
      <p:ext uri="{BB962C8B-B14F-4D97-AF65-F5344CB8AC3E}">
        <p14:creationId xmlns:p14="http://schemas.microsoft.com/office/powerpoint/2010/main" val="93871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-1588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■会議における事業関係・メンバー選任等における主な論点について（ステップ３）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スライド番号プレースホルダー 1"/>
          <p:cNvSpPr txBox="1">
            <a:spLocks/>
          </p:cNvSpPr>
          <p:nvPr/>
        </p:nvSpPr>
        <p:spPr bwMode="auto">
          <a:xfrm>
            <a:off x="8378825" y="6568776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ja-JP" altLang="en-US" sz="1200" dirty="0">
              <a:solidFill>
                <a:prstClr val="black"/>
              </a:solidFill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323528" y="476672"/>
            <a:ext cx="8568952" cy="6274666"/>
            <a:chOff x="323528" y="476672"/>
            <a:chExt cx="8568952" cy="6140620"/>
          </a:xfrm>
        </p:grpSpPr>
        <p:sp>
          <p:nvSpPr>
            <p:cNvPr id="19" name="正方形/長方形 18"/>
            <p:cNvSpPr/>
            <p:nvPr/>
          </p:nvSpPr>
          <p:spPr>
            <a:xfrm>
              <a:off x="323528" y="476672"/>
              <a:ext cx="8568952" cy="614062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323528" y="476672"/>
              <a:ext cx="5616624" cy="41517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「民都・大阪」フィランソロピー会議に関する主な論点等</a:t>
              </a:r>
              <a:endPara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9196750" y="1207149"/>
            <a:ext cx="8425816" cy="1408078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altLang="ja-JP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これまでの議論を踏まえた確認</a:t>
            </a:r>
            <a:r>
              <a:rPr lang="en-US" altLang="ja-JP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>
              <a:lnSpc>
                <a:spcPct val="114000"/>
              </a:lnSpc>
            </a:pP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法人格の縦割りや営利・非営利を超えて参画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する会議</a:t>
            </a:r>
            <a:endParaRPr lang="en-US" altLang="ja-JP" sz="15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準備会メンバーを拡大し、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「民都・大阪」フィランソロピー会議の</a:t>
            </a: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立上げメンバーに就任</a:t>
            </a:r>
            <a:endParaRPr lang="en-US" altLang="ja-JP" sz="15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分科会のリーダーも参画</a:t>
            </a:r>
            <a:endParaRPr lang="en-US" altLang="ja-JP" sz="15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5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5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課題の抽出や取組みの方向性についての議論、分科会の設置決定とその成果の共有、などを行う場</a:t>
            </a:r>
            <a:endParaRPr lang="en-US" altLang="ja-JP" sz="15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4656" y="2492896"/>
            <a:ext cx="8425816" cy="3004540"/>
          </a:xfrm>
          <a:prstGeom prst="rect">
            <a:avLst/>
          </a:prstGeom>
          <a:noFill/>
          <a:ln w="19050">
            <a:noFill/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altLang="ja-JP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まず整理いただきたい論点</a:t>
            </a:r>
            <a:r>
              <a:rPr lang="en-US" altLang="ja-JP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>
              <a:lnSpc>
                <a:spcPct val="114000"/>
              </a:lnSpc>
            </a:pP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○会議における議題、取組内容等</a:t>
            </a:r>
            <a:endParaRPr lang="en-US" altLang="ja-JP" sz="15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⇒分科会設置や成果の具体化</a:t>
            </a:r>
            <a:r>
              <a:rPr lang="en-US" altLang="ja-JP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各セクターの取組み</a:t>
            </a:r>
            <a:r>
              <a:rPr lang="en-US" altLang="ja-JP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500" dirty="0" err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大会の開催・内容、事業計画・予算、情報発信など</a:t>
            </a:r>
            <a:endParaRPr lang="en-US" altLang="ja-JP" sz="15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○会議メンバーの考え方や、人数規模、開催頻度</a:t>
            </a:r>
            <a:endParaRPr lang="en-US" altLang="ja-JP" sz="1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⇒各法人</a:t>
            </a:r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・団体等の</a:t>
            </a: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トップ層本人による会議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とするか、</a:t>
            </a: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トップでなくても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実務的な議論を重視するか</a:t>
            </a:r>
            <a:endParaRPr lang="en-US" altLang="ja-JP" sz="15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分科会</a:t>
            </a:r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リーダーが決まり次第、準備会に参画いただくか、それとも他の法人格からの参画を優先するか</a:t>
            </a:r>
            <a:endParaRPr lang="en-US" altLang="ja-JP" sz="1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⇒人数は現準備会メンバーに他の法人格を加えた</a:t>
            </a:r>
            <a:r>
              <a:rPr lang="en-US" altLang="ja-JP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名～</a:t>
            </a:r>
            <a:r>
              <a:rPr lang="en-US" altLang="ja-JP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名程度を基本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とするか</a:t>
            </a:r>
            <a:endParaRPr lang="en-US" altLang="ja-JP" sz="15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⇒</a:t>
            </a:r>
            <a:r>
              <a:rPr lang="en-US" altLang="ja-JP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半期に１回程度、準備会同様月</a:t>
            </a:r>
            <a:r>
              <a:rPr lang="en-US" altLang="ja-JP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回程度、年</a:t>
            </a:r>
            <a:r>
              <a:rPr lang="en-US" altLang="ja-JP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回程度とし幹事会を設置する　など</a:t>
            </a:r>
            <a:endParaRPr lang="en-US" altLang="ja-JP" sz="15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endParaRPr lang="en-US" altLang="ja-JP" sz="15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13989" y="4641878"/>
            <a:ext cx="8347423" cy="2056973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今後、整理が必要な論点</a:t>
            </a:r>
            <a:r>
              <a:rPr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>
              <a:lnSpc>
                <a:spcPct val="1140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○会議の運営方法等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（会議の決定事項、座長の設置、代理出席・書面による意見表明の可否、定足数、意思決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定の方法（多数決・全会一致）、謝金や会場費等の費用負担、会議の公開・公表など）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会議メンバーの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選任方法などに関するルール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（メンバーの位置づけや選任方法、任期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、人数の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上限、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ジェンダー・世代間の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バランスの考慮など）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○会議立上げの手法について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準備会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で設立趣意書を作成し、第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回フィランソロピー大会で採択するか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会議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設立の発起人会を立ち上げるか、拡大した準備会から会議に移行する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　など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323528" y="836711"/>
            <a:ext cx="8280920" cy="1600440"/>
            <a:chOff x="394284" y="2582282"/>
            <a:chExt cx="8424936" cy="1462473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394284" y="2582283"/>
              <a:ext cx="8424936" cy="1462472"/>
            </a:xfrm>
            <a:prstGeom prst="rect">
              <a:avLst/>
            </a:prstGeom>
            <a:solidFill>
              <a:schemeClr val="bg1"/>
            </a:solidFill>
            <a:ln w="222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事務局想定</a:t>
              </a:r>
              <a:r>
                <a:rPr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</a:p>
            <a:p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構成：会議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メンバー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（法人格を超えた参画</a:t>
              </a:r>
              <a:r>
                <a:rPr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組織・団体のトップ層</a:t>
              </a:r>
              <a:r>
                <a:rPr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)15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区分を例示）＋分科会リーダー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取組内容：</a:t>
              </a:r>
              <a:endPara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・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フィランソロピー促進に向けた取組み全体に係る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議論（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分科会における検討により難い課題の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検討を含む）</a:t>
              </a:r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・「民都大阪」フィランソロピー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大会の開催、分科会の設置等の事項について決定</a:t>
              </a:r>
            </a:p>
            <a:p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・法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人格や営利・非営利の枠を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超えた連携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や協働の促進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等</a:t>
              </a:r>
              <a:endPara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・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フィランソロピー促進に向けた情報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発信（ホームページなどにおける情報発信等）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・各分科会における検討状況・成果の共有、具体化</a:t>
              </a:r>
              <a:endPara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6659220" y="2582282"/>
              <a:ext cx="2160000" cy="30777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議論・決定の場</a:t>
              </a:r>
              <a:endParaRPr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6271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323528" y="432048"/>
            <a:ext cx="8568952" cy="6381328"/>
            <a:chOff x="323528" y="432794"/>
            <a:chExt cx="8568952" cy="6274666"/>
          </a:xfrm>
        </p:grpSpPr>
        <p:sp>
          <p:nvSpPr>
            <p:cNvPr id="19" name="正方形/長方形 18"/>
            <p:cNvSpPr/>
            <p:nvPr/>
          </p:nvSpPr>
          <p:spPr>
            <a:xfrm>
              <a:off x="323528" y="432794"/>
              <a:ext cx="8568952" cy="627466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323528" y="476672"/>
              <a:ext cx="4464496" cy="3804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分科会・タスクフォースに関する主な論点等</a:t>
              </a:r>
              <a:endPara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5" name="正方形/長方形 4"/>
          <p:cNvSpPr/>
          <p:nvPr/>
        </p:nvSpPr>
        <p:spPr>
          <a:xfrm>
            <a:off x="0" y="-1588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■会議における事業関係・メンバー選任等における主な論点について（ステップ３）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スライド番号プレースホルダー 1"/>
          <p:cNvSpPr txBox="1">
            <a:spLocks/>
          </p:cNvSpPr>
          <p:nvPr/>
        </p:nvSpPr>
        <p:spPr bwMode="auto">
          <a:xfrm>
            <a:off x="8378825" y="6568776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5536" y="2435486"/>
            <a:ext cx="8425816" cy="2793714"/>
          </a:xfrm>
          <a:prstGeom prst="rect">
            <a:avLst/>
          </a:prstGeom>
          <a:noFill/>
          <a:ln w="19050">
            <a:noFill/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まず整理いただきたい論点</a:t>
            </a:r>
            <a:r>
              <a:rPr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○「分科会」の検討の進め方について</a:t>
            </a: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準備会で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まず、「資金」「人材」「情報」それぞれの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優先課題など具体的なテーマを決定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するか、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（例：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資金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休眠預金の活用、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人材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大学との連携、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】HP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SNS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の活用）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それともリーダー等の選任後、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分科会の検討を開始し、その中で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課題分析等により、掘り下げていくか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「民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都・大阪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」フィランソロピー会議と分科会等の関係について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⇒各分科会は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会議メンバーの担当制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とするか（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分科会の担当は現準備会メンバーから選任）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（担当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メンバーが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、分科会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リーダー候補選定や分科会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運営の進捗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管理等を行う「世話人」のイメージ）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○分科会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リーダー・メンバー等の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選任について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分科会の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担当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メンバーがリーダー候補を選任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し、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準備会で承認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してはどうか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（その後、担当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メンバーとリーダー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の協議等で、分科会のメンバーを選任）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3390" y="5171834"/>
            <a:ext cx="8308022" cy="1565813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今後、整理が必要な論点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○分科会における議題、取組内容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（何を議題とするか、どのようなアウトプットをめざすのか。）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○分科会運営に関するルール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（基本的にはリーダーの自主的な運営に委ねるが、会議同様一定の整理が必要では。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メンバーの位置づけや謝金等の取扱い、分科会の公開・公表など）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○分科会設置等に関するルール</a:t>
            </a: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（新た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な分科会設置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は「民都・大阪」フィランソロピー会議において、担当メンバーと併せて決定することなど）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528" y="836712"/>
            <a:ext cx="8280684" cy="1631216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想定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構成：リーダー＋メンバー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メンバー選定も含め、リーダー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の自主的な運営に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より自由・活発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な議論が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行われる会議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取組内容：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・各検討テーマ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課題解決に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向けた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新たな仕組みや手法、連携等について検討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・まずは「資金」「人材」「情報」の３つの分科会を設置。必要に応じて、分科会の下にタスクフォース（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TF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）を設置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・各分科会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TF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にリーダーを置き、リーダーが自主的に運営（メンバー選定も含め）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・各リーダー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は、「民都・大阪」フィランソロピー会議で分科会等の検討状況を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報告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238514" y="816967"/>
            <a:ext cx="2365698" cy="30777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課題・テーマの検討の場</a:t>
            </a:r>
            <a:endParaRPr lang="ja-JP" altLang="en-US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85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259421" y="476672"/>
            <a:ext cx="8568952" cy="6274666"/>
            <a:chOff x="323528" y="476672"/>
            <a:chExt cx="8568952" cy="6274666"/>
          </a:xfrm>
        </p:grpSpPr>
        <p:sp>
          <p:nvSpPr>
            <p:cNvPr id="19" name="正方形/長方形 18"/>
            <p:cNvSpPr/>
            <p:nvPr/>
          </p:nvSpPr>
          <p:spPr>
            <a:xfrm>
              <a:off x="323528" y="476672"/>
              <a:ext cx="8568952" cy="627466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323528" y="476672"/>
              <a:ext cx="5328592" cy="39247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ja-JP" altLang="en-US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「民</a:t>
              </a:r>
              <a:r>
                <a:rPr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都・大阪</a:t>
              </a:r>
              <a:r>
                <a:rPr lang="ja-JP" altLang="en-US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」フィランソロピー大会に関する主な</a:t>
              </a:r>
              <a:r>
                <a:rPr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論点等</a:t>
              </a:r>
              <a:endPara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5" name="正方形/長方形 4"/>
          <p:cNvSpPr/>
          <p:nvPr/>
        </p:nvSpPr>
        <p:spPr>
          <a:xfrm>
            <a:off x="0" y="-1588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■会議における事業関係・メンバー選任等における主な論点について（ステップ３）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スライド番号プレースホルダー 1"/>
          <p:cNvSpPr txBox="1">
            <a:spLocks/>
          </p:cNvSpPr>
          <p:nvPr/>
        </p:nvSpPr>
        <p:spPr bwMode="auto">
          <a:xfrm>
            <a:off x="8378825" y="6568776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5536" y="2325207"/>
            <a:ext cx="8425816" cy="3408049"/>
          </a:xfrm>
          <a:prstGeom prst="rect">
            <a:avLst/>
          </a:prstGeom>
          <a:noFill/>
          <a:ln w="19050">
            <a:noFill/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altLang="ja-JP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まず整理いただきたい論点</a:t>
            </a:r>
            <a:r>
              <a:rPr lang="en-US" altLang="ja-JP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en-US" altLang="ja-JP" sz="15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第１回</a:t>
            </a: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大会に</a:t>
            </a:r>
            <a:r>
              <a:rPr lang="ja-JP" altLang="en-US" sz="1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</a:t>
            </a:r>
            <a:endParaRPr lang="en-US" altLang="ja-JP" sz="15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⇒会議の立上げ等の</a:t>
            </a:r>
            <a:r>
              <a:rPr lang="ja-JP" altLang="en-US" sz="1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キックオフイベント</a:t>
            </a:r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とするか、それとも分科会等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の一定の</a:t>
            </a: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結果</a:t>
            </a:r>
            <a:r>
              <a:rPr lang="ja-JP" altLang="en-US" sz="1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を発表する場</a:t>
            </a:r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とする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</a:t>
            </a:r>
            <a:endParaRPr lang="en-US" altLang="ja-JP" sz="15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</a:t>
            </a: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時期、規模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をどうするか。（内容とスケジュールのどちらを重視するか。どの程度の規模で開催するか。）</a:t>
            </a:r>
            <a:endParaRPr lang="en-US" altLang="ja-JP" sz="1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⇒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会場代、講演料などの</a:t>
            </a:r>
            <a:r>
              <a:rPr lang="ja-JP" altLang="en-US" sz="1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費用</a:t>
            </a: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負担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どうするか　</a:t>
            </a:r>
            <a:endParaRPr lang="en-US" altLang="ja-JP" sz="1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⇒クラウドファンディングによるファンドレイズや、協賛金を募る場合の</a:t>
            </a:r>
            <a:r>
              <a:rPr lang="ja-JP" altLang="en-US" sz="1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「受け皿」</a:t>
            </a:r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をどうするか　</a:t>
            </a:r>
            <a:endParaRPr lang="en-US" altLang="ja-JP" sz="1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⇒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第１回</a:t>
            </a:r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に向けて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準備会</a:t>
            </a:r>
            <a:r>
              <a:rPr lang="ja-JP" altLang="en-US" sz="15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メンバーで担当</a:t>
            </a:r>
            <a:r>
              <a:rPr lang="ja-JP" altLang="en-US" sz="15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決める（別途議論の場を設ける）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のは</a:t>
            </a:r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どう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</a:t>
            </a:r>
            <a:endParaRPr lang="en-US" altLang="ja-JP" sz="15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endParaRPr lang="en-US" altLang="ja-JP" sz="8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○大会への参加者について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（「インクルーシブな集まり」の意味合い）</a:t>
            </a:r>
            <a:endParaRPr lang="en-US" altLang="ja-JP" sz="15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一定の参加制限を設けるか、それとも原則排除せず趣旨に賛同する法人・個人なら可能とするか</a:t>
            </a:r>
            <a:endParaRPr lang="en-US" altLang="ja-JP" sz="1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開催の度に賛同を呼びかけるか、それとも常時会員を置く必要性はあるか　など</a:t>
            </a:r>
            <a:endParaRPr lang="en-US" altLang="ja-JP" sz="1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endParaRPr lang="en-US" altLang="ja-JP" sz="1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endParaRPr lang="en-US" altLang="ja-JP" sz="15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3390" y="5226336"/>
            <a:ext cx="8308022" cy="951864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今後、整理が必要な論点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第２回以降の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大会開催に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（開催頻度は年１回程度で継続的に実施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（開催時期、内容の検討、会場・広報等の運営など）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endParaRPr lang="en-US" altLang="ja-JP" sz="7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23528" y="819289"/>
            <a:ext cx="8280920" cy="1446550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想定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構成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：大会の開催趣旨（民都大阪フィランソロピー会議の設立趣旨）に賛同した法人・個人誰もが参加可能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取組内容：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「民都大阪」フィランソロピー会議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、分科会における取組み等の発表・意見交換、情報発信の場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・講演、パネルディスカッション、分科会における検討成果のプレゼンテーション、フィランソロピー促進に係る先進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事例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の紹介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、大阪フィランソロピー都市宣言等を行う</a:t>
            </a:r>
            <a:endParaRPr lang="en-US" altLang="ja-JP" sz="120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444208" y="816967"/>
            <a:ext cx="2173188" cy="30777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イベント（情報発信の場）</a:t>
            </a:r>
            <a:endParaRPr lang="ja-JP" altLang="en-US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888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-1588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 準備会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の今後の進め方について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6620" y="529516"/>
            <a:ext cx="7974488" cy="58477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■これ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までの準備会の議論も踏まえ、今後、準備会で議論・決定していくべき事項を段階的に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ステップ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１～ステップ６で整理</a:t>
            </a:r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317671"/>
              </p:ext>
            </p:extLst>
          </p:nvPr>
        </p:nvGraphicFramePr>
        <p:xfrm>
          <a:off x="443280" y="1316204"/>
          <a:ext cx="8067828" cy="4369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0531"/>
                <a:gridCol w="4785089"/>
                <a:gridCol w="1872208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検討事項（案）</a:t>
                      </a:r>
                      <a:endParaRPr kumimoji="1" lang="ja-JP" altLang="en-US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60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メンバー参画関係</a:t>
                      </a:r>
                      <a:endParaRPr kumimoji="1" lang="ja-JP" altLang="en-US" sz="16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492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ステップ１</a:t>
                      </a:r>
                      <a:endParaRPr kumimoji="1" lang="ja-JP" altLang="en-US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会議設立</a:t>
                      </a:r>
                      <a:r>
                        <a:rPr lang="ja-JP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趣旨</a:t>
                      </a: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・目的の整理（整理済み）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ステップ２</a:t>
                      </a:r>
                      <a:endParaRPr kumimoji="1" lang="ja-JP" altLang="en-US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２－１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会議における検討テーマ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２－２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会議構成（大阪フィランソロピー大会、大阪フィランソロ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ピー促進会議、分科会）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ステップ３</a:t>
                      </a:r>
                      <a:endParaRPr kumimoji="1" lang="ja-JP" altLang="en-US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３－１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会議における事業関係（事業計画、事務局機能、費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用負担等）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３－２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メンバー選任規程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061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ステップ４</a:t>
                      </a:r>
                      <a:endParaRPr kumimoji="1" lang="ja-JP" altLang="en-US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４－１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民間組織による運営手法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４－２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会議の議事運営規程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分科会リーダー確定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110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ステップ５</a:t>
                      </a:r>
                      <a:endParaRPr kumimoji="1" lang="ja-JP" altLang="en-US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５－１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民間組織による運営の詳細検討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５－２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設立趣意書・規約案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促進会議メンバー・分科会メンバー確定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ステップ６</a:t>
                      </a:r>
                      <a:endParaRPr kumimoji="1" lang="ja-JP" altLang="en-US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・プレ促進会議の開催（設立趣意書・規約案の確認等）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683568" y="5830112"/>
            <a:ext cx="6747172" cy="738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第４回準備会以降、順次、ステップ２から議論・検討を進める</a:t>
            </a:r>
          </a:p>
          <a:p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ステップ４（民間組織による運営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手法等）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が整理された段階で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大阪フィランソロピー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大会の開催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に向けた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準備を開始（準備期間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：３～４か月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12" name="スライド番号プレースホルダー 1"/>
          <p:cNvSpPr txBox="1">
            <a:spLocks/>
          </p:cNvSpPr>
          <p:nvPr/>
        </p:nvSpPr>
        <p:spPr bwMode="auto">
          <a:xfrm>
            <a:off x="8378825" y="6568776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871732" y="2780928"/>
            <a:ext cx="1490836" cy="11521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～順次参画打診～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286814" y="39603"/>
            <a:ext cx="283871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参考（第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回準備会資料）</a:t>
            </a:r>
            <a:endParaRPr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9612560" y="4077072"/>
            <a:ext cx="3902427" cy="1393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tlCol="0" anchor="ctr"/>
          <a:lstStyle/>
          <a:p>
            <a:pPr>
              <a:lnSpc>
                <a:spcPct val="1140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今後は</a:t>
            </a:r>
            <a:r>
              <a:rPr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チームで作業</a:t>
            </a: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チーム（課長・代理・係長）</a:t>
            </a: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⇒準備会運営、フィラ会議・分科会立上げ</a:t>
            </a: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チーム（課長・代理・係長）</a:t>
            </a: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⇒大会準備（新経連等との連携）・民間組織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891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>
            <a:lumMod val="40000"/>
            <a:lumOff val="6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21921</TotalTime>
  <Words>685</Words>
  <Application>Microsoft Office PowerPoint</Application>
  <PresentationFormat>画面に合わせる (4:3)</PresentationFormat>
  <Paragraphs>131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5</vt:i4>
      </vt:variant>
    </vt:vector>
  </HeadingPairs>
  <TitlesOfParts>
    <vt:vector size="7" baseType="lpstr">
      <vt:lpstr>Office ​​テーマ</vt:lpstr>
      <vt:lpstr>Eclipse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大阪市</dc:creator>
  <cp:lastModifiedBy>Batchadmin</cp:lastModifiedBy>
  <cp:revision>1407</cp:revision>
  <cp:lastPrinted>2017-08-15T06:49:20Z</cp:lastPrinted>
  <dcterms:created xsi:type="dcterms:W3CDTF">2014-08-01T07:03:14Z</dcterms:created>
  <dcterms:modified xsi:type="dcterms:W3CDTF">2017-08-21T08:37:40Z</dcterms:modified>
</cp:coreProperties>
</file>