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697" r:id="rId2"/>
  </p:sldMasterIdLst>
  <p:notesMasterIdLst>
    <p:notesMasterId r:id="rId6"/>
  </p:notesMasterIdLst>
  <p:sldIdLst>
    <p:sldId id="488" r:id="rId3"/>
    <p:sldId id="495" r:id="rId4"/>
    <p:sldId id="496" r:id="rId5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66"/>
    <a:srgbClr val="99FFCC"/>
    <a:srgbClr val="CCFF99"/>
    <a:srgbClr val="66FFFF"/>
    <a:srgbClr val="FFFFCC"/>
    <a:srgbClr val="006600"/>
    <a:srgbClr val="0000CC"/>
    <a:srgbClr val="99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53" autoAdjust="0"/>
    <p:restoredTop sz="98561" autoAdjust="0"/>
  </p:normalViewPr>
  <p:slideViewPr>
    <p:cSldViewPr>
      <p:cViewPr>
        <p:scale>
          <a:sx n="70" d="100"/>
          <a:sy n="70" d="100"/>
        </p:scale>
        <p:origin x="-1620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E1ABCF3-2FD8-4C1A-A6BC-8D34DFA4D7C5}" type="datetimeFigureOut">
              <a:rPr lang="ja-JP" altLang="en-US"/>
              <a:pPr>
                <a:defRPr/>
              </a:pPr>
              <a:t>2017/8/21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EC16C19-0E38-4C69-B684-AD636157C46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03176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DC41C8-F93E-4F32-9E78-EB3A83A81AAC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B994B5-48AA-42F8-9952-870FA50E17F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170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D2C738-B6DA-4193-BE18-836AEE57F4F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7A057-D4B3-4777-8265-76AC73A092D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243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D2C738-B6DA-4193-BE18-836AEE57F4F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7A057-D4B3-4777-8265-76AC73A092D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177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307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70FF8-F6A4-41EE-B852-9C9E8D5E22D0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2017/8/21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B8A3B-5272-4514-8CF7-4B30667010A3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83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194B1-1BA1-4C52-893F-408619604097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2017/8/21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D8409-67FE-470F-9DF6-5F9AA529EE70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8793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06A4C-09D6-4391-9BF5-73BA1D89C7B1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2017/8/21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3F822-B709-44E0-9653-0A17DE99256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1955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8BC41-BA4A-485C-94FE-910DE338C785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2017/8/21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D5BB5-7344-4D21-BEF5-225687A2DFC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82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EA6BD-AAA4-4617-A31F-D498699E4273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2017/8/21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45E20-41AB-4C56-8D2D-1B11BB334D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347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5BBE8-B32D-4395-A623-FAE077999631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2017/8/21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99A87-9BA8-433F-9C65-CF4010C787FE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783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ECE32-C762-45C3-88E6-D8ED476A0120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2017/8/21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44140-7653-4F68-8878-5D48A4F40503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8910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98E1A-1A5D-443A-8AE7-81F595649F77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2017/8/21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3C35B-6D1A-4858-8F66-0E79FC2F9B66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699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B0C698-7277-49AF-9C63-57A6F04A0A6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EE334D-EB94-4679-844F-6AC9F826690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2111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E7CB7-9346-46EC-8AD2-3733821FA152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2017/8/21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AE418-2F15-435C-995C-6F88574F5E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4268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79112-404F-4721-83EC-785E78971C7D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2017/8/21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1DAA6-65F9-469A-A81C-354703EFCE57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7750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58B82-DBA1-4D22-BEB9-611C9ED40C11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2017/8/21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47B0B-61F8-4798-8B2E-691B0FB0EC1F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446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E0FFF1-322F-47C0-BE15-A59558EDBF5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D9B6B-7E09-456F-8E6A-4A06FF476BC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065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24D6D-3DD0-4D5E-AAA4-537882979D9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AE16E1-11E3-4861-8518-AD27D3ECDFE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25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8FD84C-5AA3-455C-93D8-F7796336BEE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402EC-3B6F-4BCD-9996-4BD92CBC9DA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525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FEC7F0-B4BD-4A3A-8013-A3130BFF9E7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F700B-AEA3-43BA-AE4F-CBAE4B85B4B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688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E08C82-E453-469A-9A46-68FDA39D4D5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B63F2-C694-4ABB-886B-54F0C825870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761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D2C738-B6DA-4193-BE18-836AEE57F4F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7A057-D4B3-4777-8265-76AC73A092D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020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9A995A-E5F2-4329-B7C9-365D1AE3269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2F7212-74F6-4F60-B237-8984204CCC6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776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FD2C738-B6DA-4193-BE18-836AEE57F4F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2017/8/21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777A057-D4B3-4777-8265-76AC73A092D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16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29699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700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9701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331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97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+mn-lt"/>
              </a:defRPr>
            </a:lvl1pPr>
          </a:lstStyle>
          <a:p>
            <a:pPr>
              <a:defRPr/>
            </a:pPr>
            <a:fld id="{69D959AF-5E37-4FA5-97C2-07A112B3D4F8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2017/8/21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97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latin typeface="+mn-lt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97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+mn-lt"/>
              </a:defRPr>
            </a:lvl1pPr>
          </a:lstStyle>
          <a:p>
            <a:pPr>
              <a:defRPr/>
            </a:pPr>
            <a:fld id="{5F69F600-F045-4861-B90A-500B29430863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753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kumimoji="1"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5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19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4985792" y="770932"/>
            <a:ext cx="382914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solidFill>
                  <a:srgbClr val="000000"/>
                </a:solidFill>
              </a:rPr>
              <a:t>第５回準備会資料②</a:t>
            </a:r>
            <a:endParaRPr lang="en-US" altLang="ja-JP" b="1" dirty="0" smtClean="0">
              <a:solidFill>
                <a:srgbClr val="000000"/>
              </a:solidFill>
            </a:endParaRPr>
          </a:p>
          <a:p>
            <a:pPr algn="ctr"/>
            <a:r>
              <a:rPr lang="ja-JP" altLang="en-US" b="1" dirty="0" smtClean="0">
                <a:solidFill>
                  <a:srgbClr val="000000"/>
                </a:solidFill>
              </a:rPr>
              <a:t>（前回までの議論の確認）</a:t>
            </a:r>
            <a:endParaRPr lang="ja-JP" altLang="en-US" b="1" dirty="0">
              <a:solidFill>
                <a:srgbClr val="00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15616" y="2132856"/>
            <a:ext cx="7740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 smtClean="0">
                <a:solidFill>
                  <a:srgbClr val="000000"/>
                </a:solidFill>
              </a:rPr>
              <a:t>「民都・大阪」フィランソロピー会議の</a:t>
            </a:r>
            <a:r>
              <a:rPr lang="ja-JP" altLang="en-US" sz="3200" b="1" dirty="0">
                <a:solidFill>
                  <a:srgbClr val="000000"/>
                </a:solidFill>
              </a:rPr>
              <a:t>検討</a:t>
            </a:r>
            <a:endParaRPr lang="en-US" altLang="ja-JP" sz="3200" b="1" dirty="0" smtClean="0">
              <a:solidFill>
                <a:srgbClr val="000000"/>
              </a:solidFill>
            </a:endParaRPr>
          </a:p>
          <a:p>
            <a:r>
              <a:rPr lang="ja-JP" altLang="en-US" sz="2800" b="1" dirty="0" smtClean="0">
                <a:solidFill>
                  <a:srgbClr val="000000"/>
                </a:solidFill>
              </a:rPr>
              <a:t>　　　　</a:t>
            </a:r>
            <a:r>
              <a:rPr lang="ja-JP" altLang="en-US" sz="2800" b="1" dirty="0" smtClean="0">
                <a:solidFill>
                  <a:srgbClr val="33CCCC">
                    <a:lumMod val="50000"/>
                  </a:srgbClr>
                </a:solidFill>
              </a:rPr>
              <a:t>～アジアの民都（公益首都）をめざして～</a:t>
            </a:r>
            <a:endParaRPr lang="ja-JP" altLang="en-US" sz="2800" b="1" dirty="0">
              <a:solidFill>
                <a:srgbClr val="33CCCC">
                  <a:lumMod val="50000"/>
                </a:srgbClr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452320" y="260648"/>
            <a:ext cx="148563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H290823</a:t>
            </a:r>
            <a:endParaRPr lang="ja-JP" altLang="en-US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2478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正方形/長方形 102"/>
          <p:cNvSpPr/>
          <p:nvPr/>
        </p:nvSpPr>
        <p:spPr>
          <a:xfrm>
            <a:off x="-3468696" y="1475799"/>
            <a:ext cx="3108844" cy="157263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139247" y="989660"/>
            <a:ext cx="8835742" cy="12152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139246" y="3541079"/>
            <a:ext cx="8804840" cy="267419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0" y="-1588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 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「民都・大阪」フィランソロピー会議等の構成イメージの確認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10144899" y="4629463"/>
            <a:ext cx="8402319" cy="1800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362712" y="3100898"/>
            <a:ext cx="6120680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「民都・大阪」フィランソロピー会議</a:t>
            </a:r>
            <a:endParaRPr lang="en-US" altLang="ja-JP" sz="20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スライド番号プレースホルダー 1"/>
          <p:cNvSpPr txBox="1">
            <a:spLocks/>
          </p:cNvSpPr>
          <p:nvPr/>
        </p:nvSpPr>
        <p:spPr bwMode="auto">
          <a:xfrm>
            <a:off x="8343329" y="6530974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027398" y="4686842"/>
            <a:ext cx="4333964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分科会</a:t>
            </a:r>
            <a:endParaRPr lang="en-US" altLang="ja-JP" sz="20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35496" y="2996952"/>
            <a:ext cx="9019604" cy="42484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12" name="正方形/長方形 111"/>
          <p:cNvSpPr/>
          <p:nvPr/>
        </p:nvSpPr>
        <p:spPr>
          <a:xfrm>
            <a:off x="35496" y="476671"/>
            <a:ext cx="9015972" cy="212514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141618" y="989660"/>
            <a:ext cx="8833371" cy="12152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○「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都・大阪」に向けた取組み趣旨、「民都・大阪」フィランソロピー会議等に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賛同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各セクターの</a:t>
            </a:r>
            <a:endParaRPr lang="en-US" altLang="ja-JP" sz="1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法人・団体のトップ層を加え、準備会を拡大</a:t>
            </a:r>
            <a:endParaRPr lang="en-US" altLang="ja-JP" sz="1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「民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都・大阪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」フィランソロピー会議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設立趣意書を作成</a:t>
            </a:r>
            <a:endParaRPr lang="en-US" altLang="ja-JP" sz="1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○準備会メンバーが、「民都・大阪」フィランソロピー会議の当初メンバーに就任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6" name="右矢印 115"/>
          <p:cNvSpPr/>
          <p:nvPr/>
        </p:nvSpPr>
        <p:spPr>
          <a:xfrm rot="16200000" flipH="1">
            <a:off x="4416756" y="1813523"/>
            <a:ext cx="249821" cy="2040616"/>
          </a:xfrm>
          <a:prstGeom prst="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13279330" y="5243161"/>
            <a:ext cx="1929904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個別テーマの検討</a:t>
            </a:r>
          </a:p>
        </p:txBody>
      </p:sp>
      <p:sp>
        <p:nvSpPr>
          <p:cNvPr id="175" name="正方形/長方形 174"/>
          <p:cNvSpPr/>
          <p:nvPr/>
        </p:nvSpPr>
        <p:spPr>
          <a:xfrm>
            <a:off x="10397750" y="5349543"/>
            <a:ext cx="1200813" cy="1008112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12941058" y="4082299"/>
            <a:ext cx="2308079" cy="410852"/>
            <a:chOff x="3527884" y="3768221"/>
            <a:chExt cx="2088232" cy="529637"/>
          </a:xfrm>
        </p:grpSpPr>
        <p:sp>
          <p:nvSpPr>
            <p:cNvPr id="49" name="二等辺三角形 48"/>
            <p:cNvSpPr/>
            <p:nvPr/>
          </p:nvSpPr>
          <p:spPr>
            <a:xfrm flipV="1">
              <a:off x="3527884" y="3861048"/>
              <a:ext cx="2088232" cy="436810"/>
            </a:xfrm>
            <a:prstGeom prst="triangle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4098524" y="3768221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 smtClean="0">
                  <a:solidFill>
                    <a:srgbClr val="7030A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設置</a:t>
              </a:r>
              <a:endParaRPr kumimoji="1" lang="ja-JP" altLang="en-US" b="1" dirty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15" name="正方形/長方形 114"/>
          <p:cNvSpPr/>
          <p:nvPr/>
        </p:nvSpPr>
        <p:spPr>
          <a:xfrm>
            <a:off x="10397750" y="4701471"/>
            <a:ext cx="1200813" cy="27815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リーダー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44" name="正方形/長方形 143"/>
          <p:cNvSpPr/>
          <p:nvPr/>
        </p:nvSpPr>
        <p:spPr>
          <a:xfrm>
            <a:off x="11846388" y="4701471"/>
            <a:ext cx="1200813" cy="27815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リーダー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45" name="正方形/長方形 144"/>
          <p:cNvSpPr/>
          <p:nvPr/>
        </p:nvSpPr>
        <p:spPr>
          <a:xfrm>
            <a:off x="15604803" y="4701471"/>
            <a:ext cx="1200813" cy="27815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リーダー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46" name="正方形/長方形 145"/>
          <p:cNvSpPr/>
          <p:nvPr/>
        </p:nvSpPr>
        <p:spPr>
          <a:xfrm>
            <a:off x="17044963" y="4701471"/>
            <a:ext cx="1200813" cy="27815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リーダー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grpSp>
        <p:nvGrpSpPr>
          <p:cNvPr id="164" name="グループ化 163"/>
          <p:cNvGrpSpPr/>
          <p:nvPr/>
        </p:nvGrpSpPr>
        <p:grpSpPr>
          <a:xfrm>
            <a:off x="10397367" y="4989503"/>
            <a:ext cx="1201659" cy="317375"/>
            <a:chOff x="3527884" y="3793209"/>
            <a:chExt cx="2088232" cy="504649"/>
          </a:xfrm>
        </p:grpSpPr>
        <p:sp>
          <p:nvSpPr>
            <p:cNvPr id="165" name="二等辺三角形 164"/>
            <p:cNvSpPr/>
            <p:nvPr/>
          </p:nvSpPr>
          <p:spPr>
            <a:xfrm flipV="1">
              <a:off x="3527884" y="3861048"/>
              <a:ext cx="2088232" cy="436810"/>
            </a:xfrm>
            <a:prstGeom prst="triangle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9" name="テキスト ボックス 178"/>
            <p:cNvSpPr txBox="1"/>
            <p:nvPr/>
          </p:nvSpPr>
          <p:spPr>
            <a:xfrm>
              <a:off x="3527884" y="3793209"/>
              <a:ext cx="2088230" cy="3530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 smtClean="0">
                  <a:solidFill>
                    <a:srgbClr val="7030A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運営</a:t>
              </a:r>
              <a:endParaRPr kumimoji="1" lang="ja-JP" altLang="en-US" sz="1200" b="1" dirty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80" name="グループ化 179"/>
          <p:cNvGrpSpPr/>
          <p:nvPr/>
        </p:nvGrpSpPr>
        <p:grpSpPr>
          <a:xfrm>
            <a:off x="11846005" y="4989503"/>
            <a:ext cx="1201659" cy="317375"/>
            <a:chOff x="3527884" y="3793209"/>
            <a:chExt cx="2088232" cy="504649"/>
          </a:xfrm>
        </p:grpSpPr>
        <p:sp>
          <p:nvSpPr>
            <p:cNvPr id="181" name="二等辺三角形 180"/>
            <p:cNvSpPr/>
            <p:nvPr/>
          </p:nvSpPr>
          <p:spPr>
            <a:xfrm flipV="1">
              <a:off x="3527884" y="3861048"/>
              <a:ext cx="2088232" cy="436810"/>
            </a:xfrm>
            <a:prstGeom prst="triangle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3" name="テキスト ボックス 182"/>
            <p:cNvSpPr txBox="1"/>
            <p:nvPr/>
          </p:nvSpPr>
          <p:spPr>
            <a:xfrm>
              <a:off x="3527884" y="3793209"/>
              <a:ext cx="2088230" cy="3530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 smtClean="0">
                  <a:solidFill>
                    <a:srgbClr val="7030A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運営</a:t>
              </a:r>
              <a:endParaRPr kumimoji="1" lang="ja-JP" altLang="en-US" sz="1200" b="1" dirty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84" name="グループ化 183"/>
          <p:cNvGrpSpPr/>
          <p:nvPr/>
        </p:nvGrpSpPr>
        <p:grpSpPr>
          <a:xfrm>
            <a:off x="15604420" y="4989503"/>
            <a:ext cx="1201659" cy="317375"/>
            <a:chOff x="3527884" y="3793209"/>
            <a:chExt cx="2088232" cy="504649"/>
          </a:xfrm>
        </p:grpSpPr>
        <p:sp>
          <p:nvSpPr>
            <p:cNvPr id="185" name="二等辺三角形 184"/>
            <p:cNvSpPr/>
            <p:nvPr/>
          </p:nvSpPr>
          <p:spPr>
            <a:xfrm flipV="1">
              <a:off x="3527884" y="3861048"/>
              <a:ext cx="2088232" cy="436810"/>
            </a:xfrm>
            <a:prstGeom prst="triangle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6" name="テキスト ボックス 185"/>
            <p:cNvSpPr txBox="1"/>
            <p:nvPr/>
          </p:nvSpPr>
          <p:spPr>
            <a:xfrm>
              <a:off x="3527884" y="3793209"/>
              <a:ext cx="2088230" cy="3530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 smtClean="0">
                  <a:solidFill>
                    <a:srgbClr val="7030A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運営</a:t>
              </a:r>
              <a:endParaRPr kumimoji="1" lang="ja-JP" altLang="en-US" sz="1200" b="1" dirty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87" name="グループ化 186"/>
          <p:cNvGrpSpPr/>
          <p:nvPr/>
        </p:nvGrpSpPr>
        <p:grpSpPr>
          <a:xfrm>
            <a:off x="17044580" y="4989503"/>
            <a:ext cx="1201659" cy="317375"/>
            <a:chOff x="3527884" y="3793209"/>
            <a:chExt cx="2088232" cy="504649"/>
          </a:xfrm>
        </p:grpSpPr>
        <p:sp>
          <p:nvSpPr>
            <p:cNvPr id="189" name="二等辺三角形 188"/>
            <p:cNvSpPr/>
            <p:nvPr/>
          </p:nvSpPr>
          <p:spPr>
            <a:xfrm flipV="1">
              <a:off x="3527884" y="3861048"/>
              <a:ext cx="2088232" cy="436810"/>
            </a:xfrm>
            <a:prstGeom prst="triangle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0" name="テキスト ボックス 189"/>
            <p:cNvSpPr txBox="1"/>
            <p:nvPr/>
          </p:nvSpPr>
          <p:spPr>
            <a:xfrm>
              <a:off x="3527884" y="3793209"/>
              <a:ext cx="2088230" cy="3530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 smtClean="0">
                  <a:solidFill>
                    <a:srgbClr val="7030A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運営</a:t>
              </a:r>
              <a:endParaRPr kumimoji="1" lang="ja-JP" altLang="en-US" sz="1200" b="1" dirty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91" name="テキスト ボックス 190"/>
          <p:cNvSpPr txBox="1"/>
          <p:nvPr/>
        </p:nvSpPr>
        <p:spPr>
          <a:xfrm>
            <a:off x="13279330" y="5603201"/>
            <a:ext cx="1929904" cy="73866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リーダーの自主的な運営による自由かつ活発な議論が行われる検討会議</a:t>
            </a:r>
            <a:endParaRPr lang="ja-JP" altLang="en-US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0583067" y="5504303"/>
            <a:ext cx="318356" cy="277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3" name="正方形/長方形 192"/>
          <p:cNvSpPr/>
          <p:nvPr/>
        </p:nvSpPr>
        <p:spPr>
          <a:xfrm>
            <a:off x="11015115" y="5493559"/>
            <a:ext cx="318356" cy="277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5" name="正方形/長方形 194"/>
          <p:cNvSpPr/>
          <p:nvPr/>
        </p:nvSpPr>
        <p:spPr>
          <a:xfrm>
            <a:off x="10583067" y="5936351"/>
            <a:ext cx="318356" cy="277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6" name="正方形/長方形 195"/>
          <p:cNvSpPr/>
          <p:nvPr/>
        </p:nvSpPr>
        <p:spPr>
          <a:xfrm>
            <a:off x="11015115" y="5936351"/>
            <a:ext cx="318356" cy="277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8" name="正方形/長方形 197"/>
          <p:cNvSpPr/>
          <p:nvPr/>
        </p:nvSpPr>
        <p:spPr>
          <a:xfrm>
            <a:off x="11860850" y="5349543"/>
            <a:ext cx="1200813" cy="1008112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9" name="正方形/長方形 198"/>
          <p:cNvSpPr/>
          <p:nvPr/>
        </p:nvSpPr>
        <p:spPr>
          <a:xfrm>
            <a:off x="12095235" y="5504303"/>
            <a:ext cx="318356" cy="277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0" name="正方形/長方形 199"/>
          <p:cNvSpPr/>
          <p:nvPr/>
        </p:nvSpPr>
        <p:spPr>
          <a:xfrm>
            <a:off x="12527283" y="5493559"/>
            <a:ext cx="318356" cy="277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1" name="正方形/長方形 200"/>
          <p:cNvSpPr/>
          <p:nvPr/>
        </p:nvSpPr>
        <p:spPr>
          <a:xfrm>
            <a:off x="12095235" y="5936351"/>
            <a:ext cx="318356" cy="277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2" name="正方形/長方形 201"/>
          <p:cNvSpPr/>
          <p:nvPr/>
        </p:nvSpPr>
        <p:spPr>
          <a:xfrm>
            <a:off x="12527283" y="5936351"/>
            <a:ext cx="318356" cy="277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3" name="正方形/長方形 202"/>
          <p:cNvSpPr/>
          <p:nvPr/>
        </p:nvSpPr>
        <p:spPr>
          <a:xfrm>
            <a:off x="15605266" y="5349543"/>
            <a:ext cx="1200813" cy="1008112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5" name="正方形/長方形 204"/>
          <p:cNvSpPr/>
          <p:nvPr/>
        </p:nvSpPr>
        <p:spPr>
          <a:xfrm>
            <a:off x="15839651" y="5504303"/>
            <a:ext cx="318356" cy="277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7" name="正方形/長方形 216"/>
          <p:cNvSpPr/>
          <p:nvPr/>
        </p:nvSpPr>
        <p:spPr>
          <a:xfrm>
            <a:off x="16271699" y="5493559"/>
            <a:ext cx="318356" cy="277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8" name="正方形/長方形 227"/>
          <p:cNvSpPr/>
          <p:nvPr/>
        </p:nvSpPr>
        <p:spPr>
          <a:xfrm>
            <a:off x="15839651" y="5936351"/>
            <a:ext cx="318356" cy="277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9" name="正方形/長方形 228"/>
          <p:cNvSpPr/>
          <p:nvPr/>
        </p:nvSpPr>
        <p:spPr>
          <a:xfrm>
            <a:off x="16271699" y="5936351"/>
            <a:ext cx="318356" cy="277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0" name="正方形/長方形 229"/>
          <p:cNvSpPr/>
          <p:nvPr/>
        </p:nvSpPr>
        <p:spPr>
          <a:xfrm>
            <a:off x="17045346" y="5349543"/>
            <a:ext cx="1200813" cy="1008112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1" name="正方形/長方形 230"/>
          <p:cNvSpPr/>
          <p:nvPr/>
        </p:nvSpPr>
        <p:spPr>
          <a:xfrm>
            <a:off x="17279811" y="5504303"/>
            <a:ext cx="318356" cy="277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2" name="正方形/長方形 231"/>
          <p:cNvSpPr/>
          <p:nvPr/>
        </p:nvSpPr>
        <p:spPr>
          <a:xfrm>
            <a:off x="17711859" y="5493559"/>
            <a:ext cx="318356" cy="277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3" name="正方形/長方形 232"/>
          <p:cNvSpPr/>
          <p:nvPr/>
        </p:nvSpPr>
        <p:spPr>
          <a:xfrm>
            <a:off x="17279811" y="5936351"/>
            <a:ext cx="318356" cy="277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4" name="正方形/長方形 233"/>
          <p:cNvSpPr/>
          <p:nvPr/>
        </p:nvSpPr>
        <p:spPr>
          <a:xfrm>
            <a:off x="17711859" y="5936351"/>
            <a:ext cx="318356" cy="277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 21"/>
          <p:cNvSpPr/>
          <p:nvPr/>
        </p:nvSpPr>
        <p:spPr>
          <a:xfrm>
            <a:off x="9627896" y="6457028"/>
            <a:ext cx="8402319" cy="50968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/>
              <a:t>事務局</a:t>
            </a:r>
            <a:r>
              <a:rPr lang="ja-JP" altLang="en-US" b="1" dirty="0" smtClean="0"/>
              <a:t>（分科会の運営については、リーダー</a:t>
            </a:r>
            <a:r>
              <a:rPr lang="ja-JP" altLang="en-US" b="1" dirty="0"/>
              <a:t>中心</a:t>
            </a:r>
            <a:r>
              <a:rPr lang="ja-JP" altLang="en-US" b="1" dirty="0" smtClean="0"/>
              <a:t>に行う）</a:t>
            </a:r>
            <a:endParaRPr kumimoji="1" lang="en-US" altLang="ja-JP" b="1" dirty="0" smtClean="0"/>
          </a:p>
        </p:txBody>
      </p:sp>
      <p:grpSp>
        <p:nvGrpSpPr>
          <p:cNvPr id="92" name="グループ化 91"/>
          <p:cNvGrpSpPr/>
          <p:nvPr/>
        </p:nvGrpSpPr>
        <p:grpSpPr>
          <a:xfrm>
            <a:off x="15537169" y="4082299"/>
            <a:ext cx="2308079" cy="410852"/>
            <a:chOff x="3527884" y="3768221"/>
            <a:chExt cx="2088232" cy="529637"/>
          </a:xfrm>
        </p:grpSpPr>
        <p:sp>
          <p:nvSpPr>
            <p:cNvPr id="94" name="二等辺三角形 93"/>
            <p:cNvSpPr/>
            <p:nvPr/>
          </p:nvSpPr>
          <p:spPr>
            <a:xfrm flipV="1">
              <a:off x="3527884" y="3861048"/>
              <a:ext cx="2088232" cy="436810"/>
            </a:xfrm>
            <a:prstGeom prst="triangle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5" name="テキスト ボックス 94"/>
            <p:cNvSpPr txBox="1"/>
            <p:nvPr/>
          </p:nvSpPr>
          <p:spPr>
            <a:xfrm>
              <a:off x="4098524" y="3768221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 smtClean="0">
                  <a:solidFill>
                    <a:srgbClr val="7030A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設置</a:t>
              </a:r>
              <a:endParaRPr kumimoji="1" lang="ja-JP" altLang="en-US" b="1" dirty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97" name="グループ化 96"/>
          <p:cNvGrpSpPr/>
          <p:nvPr/>
        </p:nvGrpSpPr>
        <p:grpSpPr>
          <a:xfrm>
            <a:off x="10280585" y="4082299"/>
            <a:ext cx="2308079" cy="410852"/>
            <a:chOff x="3527884" y="3768221"/>
            <a:chExt cx="2088232" cy="529637"/>
          </a:xfrm>
        </p:grpSpPr>
        <p:sp>
          <p:nvSpPr>
            <p:cNvPr id="98" name="二等辺三角形 97"/>
            <p:cNvSpPr/>
            <p:nvPr/>
          </p:nvSpPr>
          <p:spPr>
            <a:xfrm flipV="1">
              <a:off x="3527884" y="3861048"/>
              <a:ext cx="2088232" cy="436810"/>
            </a:xfrm>
            <a:prstGeom prst="triangle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9" name="テキスト ボックス 98"/>
            <p:cNvSpPr txBox="1"/>
            <p:nvPr/>
          </p:nvSpPr>
          <p:spPr>
            <a:xfrm>
              <a:off x="4098524" y="3768221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 smtClean="0">
                  <a:solidFill>
                    <a:srgbClr val="7030A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設置</a:t>
              </a:r>
              <a:endParaRPr kumimoji="1" lang="ja-JP" altLang="en-US" b="1" dirty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29" name="正方形/長方形 28"/>
          <p:cNvSpPr/>
          <p:nvPr/>
        </p:nvSpPr>
        <p:spPr>
          <a:xfrm>
            <a:off x="359092" y="4242203"/>
            <a:ext cx="8425816" cy="184484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611560" y="5510261"/>
            <a:ext cx="8199048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＊フィランソロピー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促進に向けた課題抽出や取組みについての議論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、新たな連携や協働の促進、情報発信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＊分科会の設置決定やリーダーの選任、分科会の成果の共有・具体化等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875055" y="2294041"/>
            <a:ext cx="2052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分科会設置期間中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31864" y="3541079"/>
            <a:ext cx="9019604" cy="6537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marL="266700">
              <a:lnSpc>
                <a:spcPct val="114000"/>
              </a:lnSpc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社会的</a:t>
            </a:r>
            <a:r>
              <a:rPr lang="ja-JP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課題解決に取り組む多様</a:t>
            </a:r>
            <a:r>
              <a:rPr lang="ja-JP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主体</a:t>
            </a:r>
            <a:r>
              <a:rPr lang="ja-JP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ja-JP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ja-JP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法人格の縦割りや営利・非営利の区分を</a:t>
            </a:r>
            <a:r>
              <a:rPr lang="ja-JP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超えて</a:t>
            </a:r>
            <a:endParaRPr lang="en-US" altLang="ja-JP" sz="1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6700">
              <a:lnSpc>
                <a:spcPct val="1140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一堂</a:t>
            </a:r>
            <a:r>
              <a:rPr lang="ja-JP" altLang="ja-JP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集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ja-JP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民の連携・協力を促進</a:t>
            </a:r>
            <a:r>
              <a:rPr lang="ja-JP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し、その</a:t>
            </a:r>
            <a:r>
              <a:rPr lang="ja-JP" altLang="ja-JP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存在感を国内外に</a:t>
            </a:r>
            <a:r>
              <a:rPr lang="ja-JP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示す</a:t>
            </a:r>
            <a:r>
              <a:rPr lang="ja-JP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核</a:t>
            </a:r>
            <a:r>
              <a:rPr lang="ja-JP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となる場</a:t>
            </a: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141618" y="548680"/>
            <a:ext cx="8802468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仮称</a:t>
            </a:r>
            <a:r>
              <a:rPr lang="en-US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大阪フィランソロピー会議に向けた準備会（</a:t>
            </a:r>
            <a:r>
              <a:rPr lang="en-US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H29.4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～）</a:t>
            </a:r>
            <a:endParaRPr lang="en-US" altLang="ja-JP" sz="20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141618" y="2276872"/>
            <a:ext cx="7181154" cy="292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3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今後の主な論点：「民都・大阪」フィランソロピー会議の立上げ手法、設立趣意書文案など</a:t>
            </a:r>
            <a:endParaRPr lang="en-US" altLang="ja-JP" sz="13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566961" y="4425487"/>
            <a:ext cx="8408028" cy="1106576"/>
            <a:chOff x="836401" y="4725144"/>
            <a:chExt cx="8408028" cy="1106576"/>
          </a:xfrm>
        </p:grpSpPr>
        <p:sp>
          <p:nvSpPr>
            <p:cNvPr id="15" name="正方形/長方形 14"/>
            <p:cNvSpPr/>
            <p:nvPr/>
          </p:nvSpPr>
          <p:spPr>
            <a:xfrm>
              <a:off x="1023029" y="4725144"/>
              <a:ext cx="7037274" cy="108012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grpSp>
          <p:nvGrpSpPr>
            <p:cNvPr id="9" name="グループ化 8"/>
            <p:cNvGrpSpPr/>
            <p:nvPr/>
          </p:nvGrpSpPr>
          <p:grpSpPr>
            <a:xfrm>
              <a:off x="836401" y="4803720"/>
              <a:ext cx="8408028" cy="1028000"/>
              <a:chOff x="836401" y="4803720"/>
              <a:chExt cx="8408028" cy="1028000"/>
            </a:xfrm>
          </p:grpSpPr>
          <p:sp>
            <p:nvSpPr>
              <p:cNvPr id="56" name="円/楕円 55"/>
              <p:cNvSpPr>
                <a:spLocks noChangeAspect="1"/>
              </p:cNvSpPr>
              <p:nvPr/>
            </p:nvSpPr>
            <p:spPr>
              <a:xfrm>
                <a:off x="3329272" y="4918708"/>
                <a:ext cx="286520" cy="286520"/>
              </a:xfrm>
              <a:prstGeom prst="ellipse">
                <a:avLst/>
              </a:prstGeom>
              <a:solidFill>
                <a:srgbClr val="0000CC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円/楕円 74"/>
              <p:cNvSpPr>
                <a:spLocks noChangeAspect="1"/>
              </p:cNvSpPr>
              <p:nvPr/>
            </p:nvSpPr>
            <p:spPr>
              <a:xfrm>
                <a:off x="3977344" y="4940412"/>
                <a:ext cx="286520" cy="286520"/>
              </a:xfrm>
              <a:prstGeom prst="ellipse">
                <a:avLst/>
              </a:prstGeom>
              <a:solidFill>
                <a:srgbClr val="0000CC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円/楕円 75"/>
              <p:cNvSpPr>
                <a:spLocks noChangeAspect="1"/>
              </p:cNvSpPr>
              <p:nvPr/>
            </p:nvSpPr>
            <p:spPr>
              <a:xfrm>
                <a:off x="4667846" y="4940412"/>
                <a:ext cx="286520" cy="286520"/>
              </a:xfrm>
              <a:prstGeom prst="ellipse">
                <a:avLst/>
              </a:prstGeom>
              <a:solidFill>
                <a:srgbClr val="0000CC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円/楕円 76"/>
              <p:cNvSpPr>
                <a:spLocks noChangeAspect="1"/>
              </p:cNvSpPr>
              <p:nvPr/>
            </p:nvSpPr>
            <p:spPr>
              <a:xfrm>
                <a:off x="5300555" y="4918708"/>
                <a:ext cx="286520" cy="286520"/>
              </a:xfrm>
              <a:prstGeom prst="ellipse">
                <a:avLst/>
              </a:prstGeom>
              <a:solidFill>
                <a:srgbClr val="0000CC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8" name="円/楕円 77"/>
              <p:cNvSpPr>
                <a:spLocks noChangeAspect="1"/>
              </p:cNvSpPr>
              <p:nvPr/>
            </p:nvSpPr>
            <p:spPr>
              <a:xfrm>
                <a:off x="6017958" y="4918708"/>
                <a:ext cx="286520" cy="286520"/>
              </a:xfrm>
              <a:prstGeom prst="ellipse">
                <a:avLst/>
              </a:prstGeom>
              <a:solidFill>
                <a:srgbClr val="0000CC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1" name="円/楕円 80"/>
              <p:cNvSpPr>
                <a:spLocks noChangeAspect="1"/>
              </p:cNvSpPr>
              <p:nvPr/>
            </p:nvSpPr>
            <p:spPr>
              <a:xfrm>
                <a:off x="6716102" y="4940412"/>
                <a:ext cx="286520" cy="286520"/>
              </a:xfrm>
              <a:prstGeom prst="ellipse">
                <a:avLst/>
              </a:prstGeom>
              <a:solidFill>
                <a:srgbClr val="0000CC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1" name="テキスト ボックス 90"/>
              <p:cNvSpPr txBox="1"/>
              <p:nvPr/>
            </p:nvSpPr>
            <p:spPr>
              <a:xfrm>
                <a:off x="836401" y="4803720"/>
                <a:ext cx="1124719" cy="33855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600" dirty="0" smtClean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構成</a:t>
                </a:r>
                <a:endParaRPr lang="ja-JP" altLang="en-US" sz="16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79" name="円/楕円 78"/>
              <p:cNvSpPr>
                <a:spLocks noChangeAspect="1"/>
              </p:cNvSpPr>
              <p:nvPr/>
            </p:nvSpPr>
            <p:spPr>
              <a:xfrm>
                <a:off x="2681200" y="4918708"/>
                <a:ext cx="286520" cy="286520"/>
              </a:xfrm>
              <a:prstGeom prst="ellipse">
                <a:avLst/>
              </a:prstGeom>
              <a:solidFill>
                <a:srgbClr val="0000CC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2" name="円/楕円 81"/>
              <p:cNvSpPr>
                <a:spLocks noChangeAspect="1"/>
              </p:cNvSpPr>
              <p:nvPr/>
            </p:nvSpPr>
            <p:spPr>
              <a:xfrm>
                <a:off x="7334665" y="4918708"/>
                <a:ext cx="286520" cy="286520"/>
              </a:xfrm>
              <a:prstGeom prst="ellipse">
                <a:avLst/>
              </a:prstGeom>
              <a:solidFill>
                <a:srgbClr val="0000CC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7" name="テキスト ボックス 86"/>
              <p:cNvSpPr txBox="1"/>
              <p:nvPr/>
            </p:nvSpPr>
            <p:spPr>
              <a:xfrm>
                <a:off x="1045381" y="5308500"/>
                <a:ext cx="8199048" cy="52322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ja-JP" altLang="en-US" sz="14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○法人格の縦割りや営利・非営利を超えて、</a:t>
                </a:r>
                <a:r>
                  <a:rPr lang="ja-JP" altLang="en-US" sz="14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それぞれの法人・団体を代表する</a:t>
                </a:r>
                <a:r>
                  <a:rPr lang="ja-JP" altLang="en-US" sz="14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トップ層で構成</a:t>
                </a:r>
                <a:endParaRPr lang="en-US" altLang="ja-JP" sz="14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r>
                  <a:rPr lang="ja-JP" altLang="en-US" sz="14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○ジェンダーバランス</a:t>
                </a:r>
                <a:r>
                  <a:rPr lang="ja-JP" altLang="en-US" sz="14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や</a:t>
                </a:r>
                <a:r>
                  <a:rPr lang="ja-JP" altLang="en-US" sz="14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世代間バランス</a:t>
                </a:r>
                <a:r>
                  <a:rPr lang="ja-JP" altLang="en-US" sz="14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を考慮する</a:t>
                </a:r>
                <a:endParaRPr lang="en-US" altLang="ja-JP" sz="14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</p:grpSp>
      <p:sp>
        <p:nvSpPr>
          <p:cNvPr id="89" name="テキスト ボックス 88"/>
          <p:cNvSpPr txBox="1"/>
          <p:nvPr/>
        </p:nvSpPr>
        <p:spPr>
          <a:xfrm>
            <a:off x="7632340" y="4659349"/>
            <a:ext cx="1079907" cy="49244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3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分科会リーダーも参画</a:t>
            </a:r>
            <a:endParaRPr lang="ja-JP" altLang="en-US" sz="13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261384" y="6165304"/>
            <a:ext cx="8682702" cy="292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3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3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今後の主な論点：開催頻度や人数規模、メンバー選任の考え方・手法　な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ど</a:t>
            </a: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10683322" y="407988"/>
            <a:ext cx="904362" cy="261139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96" name="右矢印 95"/>
          <p:cNvSpPr/>
          <p:nvPr/>
        </p:nvSpPr>
        <p:spPr>
          <a:xfrm rot="10800000" flipH="1">
            <a:off x="9627896" y="2294041"/>
            <a:ext cx="196034" cy="1242979"/>
          </a:xfrm>
          <a:prstGeom prst="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-2988840" y="3506154"/>
            <a:ext cx="678647" cy="27074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wordArtVertRtl" wrap="square" rtlCol="0">
            <a:spAutoFit/>
          </a:bodyPr>
          <a:lstStyle/>
          <a:p>
            <a:pPr algn="ctr"/>
            <a:r>
              <a:rPr lang="ja-JP" altLang="en-US" sz="1300" b="1" spc="-1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sz="1300" b="1" spc="-1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300" b="1" spc="-1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仮称</a:t>
            </a:r>
            <a:r>
              <a:rPr lang="en-US" altLang="ja-JP" sz="1300" b="1" spc="-1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300" b="1" spc="-1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大阪フィランソロピー会議に向けた</a:t>
            </a:r>
            <a:r>
              <a:rPr lang="ja-JP" altLang="en-US" sz="1300" b="1" spc="-1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準備会</a:t>
            </a:r>
            <a:endParaRPr lang="en-US" altLang="ja-JP" sz="1300" b="1" spc="-15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-3492896" y="1529126"/>
            <a:ext cx="3133044" cy="17697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○大阪の民間公益活動に精通する有識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者や専門家、事務局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行政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等で構成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○コア会議の立上げに向けてメンバーや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議題、会議の設え等について議論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将来的には、コア会議で議論された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取組みなどを実施していく際の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事務局的役割を想定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10835739" y="265392"/>
            <a:ext cx="677108" cy="2640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vert270" wrap="square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仮称</a:t>
            </a:r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大阪フィランソロピー会議に向けた</a:t>
            </a: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準備会</a:t>
            </a:r>
            <a:endParaRPr lang="en-US" altLang="ja-JP" sz="1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05" name="グループ化 104"/>
          <p:cNvGrpSpPr/>
          <p:nvPr/>
        </p:nvGrpSpPr>
        <p:grpSpPr>
          <a:xfrm>
            <a:off x="1212349" y="6453336"/>
            <a:ext cx="6713703" cy="360040"/>
            <a:chOff x="3527884" y="3835697"/>
            <a:chExt cx="2088232" cy="476113"/>
          </a:xfrm>
        </p:grpSpPr>
        <p:sp>
          <p:nvSpPr>
            <p:cNvPr id="106" name="二等辺三角形 105"/>
            <p:cNvSpPr/>
            <p:nvPr/>
          </p:nvSpPr>
          <p:spPr>
            <a:xfrm flipV="1">
              <a:off x="3527884" y="3861048"/>
              <a:ext cx="2088232" cy="436810"/>
            </a:xfrm>
            <a:prstGeom prst="triangle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7" name="テキスト ボックス 106"/>
            <p:cNvSpPr txBox="1"/>
            <p:nvPr/>
          </p:nvSpPr>
          <p:spPr>
            <a:xfrm>
              <a:off x="4098524" y="3835697"/>
              <a:ext cx="936104" cy="476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700" b="1" dirty="0" smtClean="0">
                  <a:solidFill>
                    <a:srgbClr val="7030A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設　　　置</a:t>
              </a:r>
              <a:endParaRPr kumimoji="1" lang="ja-JP" altLang="en-US" sz="1700" b="1" dirty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720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正方形/長方形 60"/>
          <p:cNvSpPr/>
          <p:nvPr/>
        </p:nvSpPr>
        <p:spPr>
          <a:xfrm>
            <a:off x="139246" y="332656"/>
            <a:ext cx="8804840" cy="50934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5" name="スライド番号プレースホルダー 1"/>
          <p:cNvSpPr txBox="1">
            <a:spLocks/>
          </p:cNvSpPr>
          <p:nvPr/>
        </p:nvSpPr>
        <p:spPr bwMode="auto">
          <a:xfrm>
            <a:off x="8271321" y="6530974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326268" y="-27384"/>
            <a:ext cx="4333964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分科会</a:t>
            </a:r>
            <a:endParaRPr lang="en-US" altLang="ja-JP" sz="20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35496" y="-71560"/>
            <a:ext cx="9019604" cy="68849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323528" y="5877272"/>
            <a:ext cx="8402319" cy="49534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事務局</a:t>
            </a:r>
            <a:endParaRPr kumimoji="1"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35496" y="332656"/>
            <a:ext cx="8710692" cy="9344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66700">
              <a:lnSpc>
                <a:spcPct val="114000"/>
              </a:lnSpc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○大阪で活躍する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多様な主体に共通する課題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の解決につながる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新たな仕組みづくりなど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の検討を行う</a:t>
            </a:r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6700">
              <a:lnSpc>
                <a:spcPct val="114000"/>
              </a:lnSpc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○社会的課題の解決につながる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従来とは異なる新たな手法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や、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複数の社会的課題の解決につながる</a:t>
            </a:r>
            <a:endParaRPr lang="en-US" altLang="ja-JP" sz="1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6700">
              <a:lnSpc>
                <a:spcPct val="114000"/>
              </a:lnSpc>
            </a:pP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新たな連携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などについて検討を行う</a:t>
            </a:r>
            <a:endParaRPr lang="ja-JP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211254" y="1215916"/>
            <a:ext cx="8609218" cy="41573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4955736" y="1303483"/>
            <a:ext cx="4872848" cy="2197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●まず</a:t>
            </a: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資金」「人材」「情報」</a:t>
            </a: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の分科会</a:t>
            </a:r>
            <a:r>
              <a:rPr lang="ja-JP" altLang="en-US" sz="1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設置。</a:t>
            </a:r>
            <a:endParaRPr lang="en-US" altLang="ja-JP" sz="15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それぞれ</a:t>
            </a:r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の課題分析や優先課題の抽出を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行う</a:t>
            </a:r>
            <a:endParaRPr lang="en-US" altLang="ja-JP" sz="1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</a:t>
            </a:r>
            <a:r>
              <a:rPr lang="ja-JP" altLang="en-US" sz="1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に応じ</a:t>
            </a: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、タスクフォース（ＴＦ）を</a:t>
            </a:r>
            <a:r>
              <a:rPr lang="ja-JP" altLang="en-US" sz="1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設置</a:t>
            </a:r>
            <a:endParaRPr lang="ja-JP" altLang="ja-JP" sz="15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●分科会・ＴＦにはリーダーを置き、</a:t>
            </a: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原則として、</a:t>
            </a:r>
            <a:endParaRPr lang="en-US" altLang="ja-JP" sz="15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リーダーの自主的な運営にゆだねる</a:t>
            </a:r>
            <a:endParaRPr lang="en-US" altLang="ja-JP" sz="15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（メンバーの選定、分科会の開催・議題　など）</a:t>
            </a:r>
            <a:endParaRPr lang="en-US" altLang="ja-JP" sz="15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●分科会等の検討状況は、適宜、各リーダー</a:t>
            </a:r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</a:t>
            </a:r>
            <a:endParaRPr lang="en-US" altLang="ja-JP" sz="15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5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5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民都・大阪」フィランソロピー会議に報告</a:t>
            </a:r>
            <a:endParaRPr lang="en-US" altLang="ja-JP" sz="15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139246" y="5426060"/>
            <a:ext cx="8915854" cy="292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3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3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3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今後の主な論点：分科会の検討の進め方、会議メンバーによる担当制、リーダー・メンバーの選任、設置時期　　など</a:t>
            </a:r>
            <a:endParaRPr lang="en-US" altLang="ja-JP" sz="13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319017" y="6368260"/>
            <a:ext cx="8915854" cy="292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3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3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今後の主な論点：これらを支える事務局機能、民による組織運営　　など</a:t>
            </a:r>
            <a:endParaRPr lang="en-US" altLang="ja-JP" sz="13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323528" y="1340768"/>
            <a:ext cx="4589937" cy="2037848"/>
            <a:chOff x="560651" y="1484784"/>
            <a:chExt cx="5739541" cy="2145272"/>
          </a:xfrm>
        </p:grpSpPr>
        <p:grpSp>
          <p:nvGrpSpPr>
            <p:cNvPr id="16" name="グループ化 15"/>
            <p:cNvGrpSpPr/>
            <p:nvPr/>
          </p:nvGrpSpPr>
          <p:grpSpPr>
            <a:xfrm>
              <a:off x="560651" y="1484784"/>
              <a:ext cx="5739541" cy="2145272"/>
              <a:chOff x="718277" y="1628800"/>
              <a:chExt cx="5739541" cy="2145272"/>
            </a:xfrm>
          </p:grpSpPr>
          <p:grpSp>
            <p:nvGrpSpPr>
              <p:cNvPr id="6" name="グループ化 5"/>
              <p:cNvGrpSpPr/>
              <p:nvPr/>
            </p:nvGrpSpPr>
            <p:grpSpPr>
              <a:xfrm>
                <a:off x="820351" y="1628800"/>
                <a:ext cx="1677027" cy="1639343"/>
                <a:chOff x="604327" y="764704"/>
                <a:chExt cx="1677027" cy="1639343"/>
              </a:xfrm>
            </p:grpSpPr>
            <p:sp>
              <p:nvSpPr>
                <p:cNvPr id="175" name="正方形/長方形 174"/>
                <p:cNvSpPr/>
                <p:nvPr/>
              </p:nvSpPr>
              <p:spPr>
                <a:xfrm>
                  <a:off x="617938" y="1052736"/>
                  <a:ext cx="1649806" cy="1351311"/>
                </a:xfrm>
                <a:prstGeom prst="rect">
                  <a:avLst/>
                </a:prstGeom>
                <a:solidFill>
                  <a:srgbClr val="CCFF99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5" name="正方形/長方形 114"/>
                <p:cNvSpPr/>
                <p:nvPr/>
              </p:nvSpPr>
              <p:spPr>
                <a:xfrm>
                  <a:off x="842434" y="1196752"/>
                  <a:ext cx="1200813" cy="278159"/>
                </a:xfrm>
                <a:prstGeom prst="rect">
                  <a:avLst/>
                </a:prstGeom>
                <a:solidFill>
                  <a:schemeClr val="accent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1400" b="1" dirty="0">
                      <a:solidFill>
                        <a:schemeClr val="bg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リーダー</a:t>
                  </a:r>
                  <a:endParaRPr kumimoji="1" lang="ja-JP" altLang="en-US" sz="1400" b="1" dirty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5" name="正方形/長方形 4"/>
                <p:cNvSpPr/>
                <p:nvPr/>
              </p:nvSpPr>
              <p:spPr>
                <a:xfrm>
                  <a:off x="827584" y="1567536"/>
                  <a:ext cx="318356" cy="277288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3" name="正方形/長方形 192"/>
                <p:cNvSpPr/>
                <p:nvPr/>
              </p:nvSpPr>
              <p:spPr>
                <a:xfrm>
                  <a:off x="1275695" y="1556792"/>
                  <a:ext cx="318356" cy="277288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5" name="正方形/長方形 194"/>
                <p:cNvSpPr/>
                <p:nvPr/>
              </p:nvSpPr>
              <p:spPr>
                <a:xfrm>
                  <a:off x="827584" y="1999584"/>
                  <a:ext cx="318356" cy="277288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6" name="正方形/長方形 195"/>
                <p:cNvSpPr/>
                <p:nvPr/>
              </p:nvSpPr>
              <p:spPr>
                <a:xfrm>
                  <a:off x="1275695" y="1999584"/>
                  <a:ext cx="318356" cy="277288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" name="テキスト ボックス 78"/>
                <p:cNvSpPr txBox="1"/>
                <p:nvPr/>
              </p:nvSpPr>
              <p:spPr>
                <a:xfrm>
                  <a:off x="604327" y="764704"/>
                  <a:ext cx="1677027" cy="33855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ja-JP" altLang="en-US" sz="1600" dirty="0" smtClean="0">
                      <a:solidFill>
                        <a:schemeClr val="bg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資金分科会</a:t>
                  </a:r>
                  <a:endParaRPr lang="ja-JP" altLang="en-US" sz="1600" dirty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82" name="正方形/長方形 81"/>
                <p:cNvSpPr/>
                <p:nvPr/>
              </p:nvSpPr>
              <p:spPr>
                <a:xfrm>
                  <a:off x="1763688" y="1570548"/>
                  <a:ext cx="318356" cy="277288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3" name="正方形/長方形 82"/>
                <p:cNvSpPr/>
                <p:nvPr/>
              </p:nvSpPr>
              <p:spPr>
                <a:xfrm>
                  <a:off x="1763688" y="2013340"/>
                  <a:ext cx="318356" cy="277288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9" name="グループ化 88"/>
              <p:cNvGrpSpPr/>
              <p:nvPr/>
            </p:nvGrpSpPr>
            <p:grpSpPr>
              <a:xfrm>
                <a:off x="2785410" y="1628800"/>
                <a:ext cx="1677027" cy="1639343"/>
                <a:chOff x="155565" y="764704"/>
                <a:chExt cx="1677027" cy="1639343"/>
              </a:xfrm>
            </p:grpSpPr>
            <p:sp>
              <p:nvSpPr>
                <p:cNvPr id="90" name="正方形/長方形 89"/>
                <p:cNvSpPr/>
                <p:nvPr/>
              </p:nvSpPr>
              <p:spPr>
                <a:xfrm>
                  <a:off x="169176" y="1052736"/>
                  <a:ext cx="1649806" cy="1351311"/>
                </a:xfrm>
                <a:prstGeom prst="rect">
                  <a:avLst/>
                </a:prstGeom>
                <a:solidFill>
                  <a:srgbClr val="CCFF99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3" name="正方形/長方形 92"/>
                <p:cNvSpPr/>
                <p:nvPr/>
              </p:nvSpPr>
              <p:spPr>
                <a:xfrm>
                  <a:off x="393672" y="1196752"/>
                  <a:ext cx="1200813" cy="278159"/>
                </a:xfrm>
                <a:prstGeom prst="rect">
                  <a:avLst/>
                </a:prstGeom>
                <a:solidFill>
                  <a:schemeClr val="accent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1400" b="1" dirty="0">
                      <a:solidFill>
                        <a:schemeClr val="bg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リーダー</a:t>
                  </a:r>
                  <a:endParaRPr kumimoji="1" lang="ja-JP" altLang="en-US" sz="1400" b="1" dirty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96" name="正方形/長方形 95"/>
                <p:cNvSpPr/>
                <p:nvPr/>
              </p:nvSpPr>
              <p:spPr>
                <a:xfrm>
                  <a:off x="378822" y="1567536"/>
                  <a:ext cx="318356" cy="277288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0" name="正方形/長方形 99"/>
                <p:cNvSpPr/>
                <p:nvPr/>
              </p:nvSpPr>
              <p:spPr>
                <a:xfrm>
                  <a:off x="826933" y="1556792"/>
                  <a:ext cx="318356" cy="277288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1" name="正方形/長方形 100"/>
                <p:cNvSpPr/>
                <p:nvPr/>
              </p:nvSpPr>
              <p:spPr>
                <a:xfrm>
                  <a:off x="378822" y="1999584"/>
                  <a:ext cx="318356" cy="277288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2" name="正方形/長方形 101"/>
                <p:cNvSpPr/>
                <p:nvPr/>
              </p:nvSpPr>
              <p:spPr>
                <a:xfrm>
                  <a:off x="826933" y="1999584"/>
                  <a:ext cx="318356" cy="277288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3" name="テキスト ボックス 102"/>
                <p:cNvSpPr txBox="1"/>
                <p:nvPr/>
              </p:nvSpPr>
              <p:spPr>
                <a:xfrm>
                  <a:off x="155565" y="764704"/>
                  <a:ext cx="1677027" cy="33855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ja-JP" altLang="en-US" sz="1600" dirty="0">
                      <a:solidFill>
                        <a:schemeClr val="bg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人材</a:t>
                  </a:r>
                  <a:r>
                    <a:rPr lang="ja-JP" altLang="en-US" sz="1600" dirty="0" smtClean="0">
                      <a:solidFill>
                        <a:schemeClr val="bg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分科会</a:t>
                  </a:r>
                  <a:endParaRPr lang="ja-JP" altLang="en-US" sz="1600" dirty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104" name="正方形/長方形 103"/>
                <p:cNvSpPr/>
                <p:nvPr/>
              </p:nvSpPr>
              <p:spPr>
                <a:xfrm>
                  <a:off x="1314926" y="1570548"/>
                  <a:ext cx="318356" cy="277288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5" name="正方形/長方形 104"/>
                <p:cNvSpPr/>
                <p:nvPr/>
              </p:nvSpPr>
              <p:spPr>
                <a:xfrm>
                  <a:off x="1314926" y="2013340"/>
                  <a:ext cx="318356" cy="277288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6" name="グループ化 105"/>
              <p:cNvGrpSpPr/>
              <p:nvPr/>
            </p:nvGrpSpPr>
            <p:grpSpPr>
              <a:xfrm>
                <a:off x="4780791" y="1628800"/>
                <a:ext cx="1677027" cy="1639343"/>
                <a:chOff x="-204475" y="764704"/>
                <a:chExt cx="1677027" cy="1639343"/>
              </a:xfrm>
            </p:grpSpPr>
            <p:sp>
              <p:nvSpPr>
                <p:cNvPr id="107" name="正方形/長方形 106"/>
                <p:cNvSpPr/>
                <p:nvPr/>
              </p:nvSpPr>
              <p:spPr>
                <a:xfrm>
                  <a:off x="-190864" y="1052736"/>
                  <a:ext cx="1649806" cy="1351311"/>
                </a:xfrm>
                <a:prstGeom prst="rect">
                  <a:avLst/>
                </a:prstGeom>
                <a:solidFill>
                  <a:srgbClr val="CCFF99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8" name="正方形/長方形 107"/>
                <p:cNvSpPr/>
                <p:nvPr/>
              </p:nvSpPr>
              <p:spPr>
                <a:xfrm>
                  <a:off x="33632" y="1196752"/>
                  <a:ext cx="1200813" cy="278159"/>
                </a:xfrm>
                <a:prstGeom prst="rect">
                  <a:avLst/>
                </a:prstGeom>
                <a:solidFill>
                  <a:schemeClr val="accent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1400" b="1" dirty="0">
                      <a:solidFill>
                        <a:schemeClr val="bg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リーダー</a:t>
                  </a:r>
                  <a:endParaRPr kumimoji="1" lang="ja-JP" altLang="en-US" sz="1400" b="1" dirty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109" name="正方形/長方形 108"/>
                <p:cNvSpPr/>
                <p:nvPr/>
              </p:nvSpPr>
              <p:spPr>
                <a:xfrm>
                  <a:off x="18782" y="1567536"/>
                  <a:ext cx="318356" cy="277288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0" name="正方形/長方形 109"/>
                <p:cNvSpPr/>
                <p:nvPr/>
              </p:nvSpPr>
              <p:spPr>
                <a:xfrm>
                  <a:off x="466893" y="1556792"/>
                  <a:ext cx="318356" cy="277288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1" name="正方形/長方形 110"/>
                <p:cNvSpPr/>
                <p:nvPr/>
              </p:nvSpPr>
              <p:spPr>
                <a:xfrm>
                  <a:off x="18782" y="1999584"/>
                  <a:ext cx="318356" cy="277288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7" name="正方形/長方形 116"/>
                <p:cNvSpPr/>
                <p:nvPr/>
              </p:nvSpPr>
              <p:spPr>
                <a:xfrm>
                  <a:off x="466893" y="1999584"/>
                  <a:ext cx="318356" cy="277288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8" name="テキスト ボックス 117"/>
                <p:cNvSpPr txBox="1"/>
                <p:nvPr/>
              </p:nvSpPr>
              <p:spPr>
                <a:xfrm>
                  <a:off x="-204475" y="764704"/>
                  <a:ext cx="1677027" cy="33855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ja-JP" altLang="en-US" sz="1600" dirty="0">
                      <a:solidFill>
                        <a:schemeClr val="bg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情報</a:t>
                  </a:r>
                  <a:r>
                    <a:rPr lang="ja-JP" altLang="en-US" sz="1600" dirty="0" smtClean="0">
                      <a:solidFill>
                        <a:schemeClr val="bg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分科会</a:t>
                  </a:r>
                  <a:endParaRPr lang="ja-JP" altLang="en-US" sz="1600" dirty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119" name="正方形/長方形 118"/>
                <p:cNvSpPr/>
                <p:nvPr/>
              </p:nvSpPr>
              <p:spPr>
                <a:xfrm>
                  <a:off x="954886" y="1570548"/>
                  <a:ext cx="318356" cy="277288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0" name="正方形/長方形 119"/>
                <p:cNvSpPr/>
                <p:nvPr/>
              </p:nvSpPr>
              <p:spPr>
                <a:xfrm>
                  <a:off x="954886" y="2013340"/>
                  <a:ext cx="318356" cy="277288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24" name="角丸四角形 123"/>
              <p:cNvSpPr/>
              <p:nvPr/>
            </p:nvSpPr>
            <p:spPr>
              <a:xfrm>
                <a:off x="718277" y="3411352"/>
                <a:ext cx="866293" cy="362720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3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ＴＦ</a:t>
                </a:r>
                <a:endParaRPr lang="ja-JP" altLang="en-US" sz="13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25" name="角丸四角形 124"/>
              <p:cNvSpPr/>
              <p:nvPr/>
            </p:nvSpPr>
            <p:spPr>
              <a:xfrm>
                <a:off x="1770921" y="3411352"/>
                <a:ext cx="805698" cy="362720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300" b="1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ＴＦ</a:t>
                </a:r>
                <a:endParaRPr lang="ja-JP" altLang="en-US" sz="13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cxnSp>
            <p:nvCxnSpPr>
              <p:cNvPr id="11" name="直線コネクタ 10"/>
              <p:cNvCxnSpPr>
                <a:endCxn id="124" idx="0"/>
              </p:cNvCxnSpPr>
              <p:nvPr/>
            </p:nvCxnSpPr>
            <p:spPr>
              <a:xfrm flipH="1">
                <a:off x="1151424" y="3273398"/>
                <a:ext cx="180694" cy="137954"/>
              </a:xfrm>
              <a:prstGeom prst="line">
                <a:avLst/>
              </a:prstGeom>
              <a:ln w="317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コネクタ 12"/>
              <p:cNvCxnSpPr/>
              <p:nvPr/>
            </p:nvCxnSpPr>
            <p:spPr>
              <a:xfrm>
                <a:off x="2053389" y="3273398"/>
                <a:ext cx="120381" cy="139012"/>
              </a:xfrm>
              <a:prstGeom prst="line">
                <a:avLst/>
              </a:prstGeom>
              <a:ln w="317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" name="テキスト ボックス 1"/>
            <p:cNvSpPr txBox="1"/>
            <p:nvPr/>
          </p:nvSpPr>
          <p:spPr>
            <a:xfrm>
              <a:off x="2597496" y="3321738"/>
              <a:ext cx="208823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dirty="0" smtClean="0">
                  <a:solidFill>
                    <a:schemeClr val="accent1">
                      <a:lumMod val="75000"/>
                    </a:schemeClr>
                  </a:solidFill>
                </a:rPr>
                <a:t>●　●　●　●</a:t>
              </a:r>
              <a:endParaRPr kumimoji="1" lang="ja-JP" altLang="en-US" sz="105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837441"/>
              </p:ext>
            </p:extLst>
          </p:nvPr>
        </p:nvGraphicFramePr>
        <p:xfrm>
          <a:off x="323530" y="3715346"/>
          <a:ext cx="8422660" cy="1585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6"/>
                <a:gridCol w="2216938"/>
                <a:gridCol w="1684532"/>
                <a:gridCol w="1684532"/>
                <a:gridCol w="1684532"/>
              </a:tblGrid>
              <a:tr h="2717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分野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社会的課題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例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資金（課題例）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人材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課題例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情報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課題例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9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福祉・人権・医療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高齢者・子ども・</a:t>
                      </a:r>
                      <a:r>
                        <a:rPr kumimoji="1" lang="ja-JP" altLang="en-US" sz="11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障がい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者対策、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貧困・失業対策、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LGBT</a:t>
                      </a:r>
                      <a:r>
                        <a:rPr kumimoji="1" lang="ja-JP" altLang="en-US" sz="11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外国人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・ファンドレイジング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・クラウドファンディングの活用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・社会的投資促進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・寄附文化の醸成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・税制優遇、ふるさと納税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・ファンド・基金組成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・遺贈・休眠預金の活用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・高齢化、後継者不足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・人材の採用・育成、賃金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・人材確保、大学との連携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・人材バンク、ジョブネット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・企業人材・シルバー人材・プロボノの活用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・運営ｺﾝｻﾙﾀﾝﾄ人材の育成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・情報ネットワーク構築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収集・共有・活用・発信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  <a:p>
                      <a:pPr algn="l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1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IoT</a:t>
                      </a:r>
                      <a:r>
                        <a:rPr kumimoji="1" lang="ja-JP" altLang="en-US" sz="11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AI</a:t>
                      </a:r>
                      <a:r>
                        <a:rPr kumimoji="1" lang="ja-JP" altLang="en-US" sz="11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SNS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等の活用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・海外との交流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・活動の評価付け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・特区制度の活用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・ロビー活動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要望・提言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まちづくり・社会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安心安全のまち、防犯、マナー・モラル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地域ｺﾐｭﾆﾃｨ、環境・緑化、観光・文化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経済・産業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エネルギー、規制緩和、雇用・就業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中小・ﾍﾞﾝﾁｬｰ企業支援、</a:t>
                      </a:r>
                      <a:r>
                        <a:rPr kumimoji="1" lang="en-US" altLang="ja-JP" sz="11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IoT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AI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5" name="テキスト ボックス 74"/>
          <p:cNvSpPr txBox="1"/>
          <p:nvPr/>
        </p:nvSpPr>
        <p:spPr>
          <a:xfrm>
            <a:off x="323528" y="3473419"/>
            <a:ext cx="2632884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：資金・人材・情報の課題例</a:t>
            </a:r>
            <a:endParaRPr lang="en-US" altLang="ja-JP" sz="12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687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>
            <a:lumMod val="40000"/>
            <a:lumOff val="6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21781</TotalTime>
  <Words>542</Words>
  <Application>Microsoft Office PowerPoint</Application>
  <PresentationFormat>画面に合わせる (4:3)</PresentationFormat>
  <Paragraphs>109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5" baseType="lpstr">
      <vt:lpstr>Office ​​テーマ</vt:lpstr>
      <vt:lpstr>Eclipse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大阪市</dc:creator>
  <cp:lastModifiedBy>Batchadmin</cp:lastModifiedBy>
  <cp:revision>1388</cp:revision>
  <cp:lastPrinted>2017-08-09T06:26:11Z</cp:lastPrinted>
  <dcterms:created xsi:type="dcterms:W3CDTF">2014-08-01T07:03:14Z</dcterms:created>
  <dcterms:modified xsi:type="dcterms:W3CDTF">2017-08-21T08:37:27Z</dcterms:modified>
</cp:coreProperties>
</file>