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app.xml" Type="http://schemas.openxmlformats.org/officeDocument/2006/relationships/extended-properties" Id="rId4"></Relationship><Relationship Target="docProps/core.xml" Type="http://schemas.openxmlformats.org/package/2006/relationships/metadata/core-properties" Id="rId5"></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7" r:id="rId2"/>
  </p:sldMasterIdLst>
  <p:notesMasterIdLst>
    <p:notesMasterId r:id="rId8"/>
  </p:notesMasterIdLst>
  <p:sldIdLst>
    <p:sldId id="478" r:id="rId3"/>
    <p:sldId id="479" r:id="rId4"/>
    <p:sldId id="473" r:id="rId5"/>
    <p:sldId id="474" r:id="rId6"/>
    <p:sldId id="488" r:id="rId7"/>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FFFF"/>
    <a:srgbClr val="99FF99"/>
    <a:srgbClr val="000066"/>
    <a:srgbClr val="0000CC"/>
    <a:srgbClr val="66CCFF"/>
    <a:srgbClr val="33CCFF"/>
    <a:srgbClr val="66FFFF"/>
    <a:srgbClr val="99FFCC"/>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8561" autoAdjust="0"/>
  </p:normalViewPr>
  <p:slideViewPr>
    <p:cSldViewPr>
      <p:cViewPr>
        <p:scale>
          <a:sx n="75" d="100"/>
          <a:sy n="75" d="100"/>
        </p:scale>
        <p:origin x="-151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Relationships xmlns="http://schemas.openxmlformats.org/package/2006/relationships"><Relationship Target="notesMasters/notesMaster1.xml" Type="http://schemas.openxmlformats.org/officeDocument/2006/relationships/notesMaster" Id="rId8"></Relationship><Relationship Target="slides/slide1.xml" Type="http://schemas.openxmlformats.org/officeDocument/2006/relationships/slide" Id="rId3"></Relationship><Relationship Target="slides/slide5.xml" Type="http://schemas.openxmlformats.org/officeDocument/2006/relationships/slide" Id="rId7"></Relationship><Relationship Target="tableStyles.xml" Type="http://schemas.openxmlformats.org/officeDocument/2006/relationships/tableStyles" Id="rId12"></Relationship><Relationship Target="slideMasters/slideMaster2.xml" Type="http://schemas.openxmlformats.org/officeDocument/2006/relationships/slideMaster" Id="rId2"></Relationship><Relationship Target="slideMasters/slideMaster1.xml" Type="http://schemas.openxmlformats.org/officeDocument/2006/relationships/slideMaster" Id="rId1"></Relationship><Relationship Target="slides/slide4.xml" Type="http://schemas.openxmlformats.org/officeDocument/2006/relationships/slide" Id="rId6"></Relationship><Relationship Target="theme/theme1.xml" Type="http://schemas.openxmlformats.org/officeDocument/2006/relationships/theme" Id="rId11"></Relationship><Relationship Target="slides/slide3.xml" Type="http://schemas.openxmlformats.org/officeDocument/2006/relationships/slide" Id="rId5"></Relationship><Relationship Target="viewProps.xml" Type="http://schemas.openxmlformats.org/officeDocument/2006/relationships/viewProps" Id="rId10"></Relationship><Relationship Target="slides/slide2.xml" Type="http://schemas.openxmlformats.org/officeDocument/2006/relationships/slide" Id="rId4"></Relationship><Relationship Target="presProps.xml" Type="http://schemas.openxmlformats.org/officeDocument/2006/relationships/presProps" Id="rId9"></Relationship></Relationships>
</file>

<file path=ppt/notesMasters/_rels/notesMaster1.xml.rels><?xml version="1.0" encoding="UTF-8" ?><Relationships xmlns="http://schemas.openxmlformats.org/package/2006/relationships"><Relationship Target="../theme/theme3.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9E1ABCF3-2FD8-4C1A-A6BC-8D34DFA4D7C5}" type="datetimeFigureOut">
              <a:rPr lang="ja-JP" altLang="en-US"/>
              <a:pPr>
                <a:defRPr/>
              </a:pPr>
              <a:t>2017/8/21</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wrap="square" lIns="91433" tIns="45716" rIns="91433" bIns="45716"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BEC16C19-0E38-4C69-B684-AD636157C46C}" type="slidenum">
              <a:rPr lang="ja-JP" altLang="en-US"/>
              <a:pPr>
                <a:defRPr/>
              </a:pPr>
              <a:t>‹#›</a:t>
            </a:fld>
            <a:endParaRPr lang="ja-JP" altLang="en-US"/>
          </a:p>
        </p:txBody>
      </p:sp>
    </p:spTree>
    <p:extLst>
      <p:ext uri="{BB962C8B-B14F-4D97-AF65-F5344CB8AC3E}">
        <p14:creationId xmlns:p14="http://schemas.microsoft.com/office/powerpoint/2010/main" val="278031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2617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6124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517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grpSp>
      <p:sp>
        <p:nvSpPr>
          <p:cNvPr id="30726" name="Rectangle 6"/>
          <p:cNvSpPr>
            <a:spLocks noGrp="1" noChangeArrowheads="1"/>
          </p:cNvSpPr>
          <p:nvPr>
            <p:ph type="ctrTitle"/>
          </p:nvPr>
        </p:nvSpPr>
        <p:spPr>
          <a:xfrm>
            <a:off x="1443038" y="985838"/>
            <a:ext cx="7239000" cy="1444625"/>
          </a:xfrm>
        </p:spPr>
        <p:txBody>
          <a:bodyPr/>
          <a:lstStyle>
            <a:lvl1pPr>
              <a:defRPr sz="4000"/>
            </a:lvl1pPr>
          </a:lstStyle>
          <a:p>
            <a:r>
              <a:rPr lang="ja-JP" altLang="en-US"/>
              <a:t>マスタ タイトルの書式設定</a:t>
            </a:r>
          </a:p>
        </p:txBody>
      </p:sp>
      <p:sp>
        <p:nvSpPr>
          <p:cNvPr id="3072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ja-JP" altLang="en-US"/>
              <a:t>マスタ サブタイトルの書式設定</a:t>
            </a:r>
          </a:p>
        </p:txBody>
      </p:sp>
      <p:sp>
        <p:nvSpPr>
          <p:cNvPr id="8" name="Rectangle 8"/>
          <p:cNvSpPr>
            <a:spLocks noGrp="1" noChangeArrowheads="1"/>
          </p:cNvSpPr>
          <p:nvPr>
            <p:ph type="dt" sz="half" idx="10"/>
          </p:nvPr>
        </p:nvSpPr>
        <p:spPr/>
        <p:txBody>
          <a:bodyPr/>
          <a:lstStyle>
            <a:lvl1pPr>
              <a:defRPr/>
            </a:lvl1pPr>
          </a:lstStyle>
          <a:p>
            <a:pPr>
              <a:defRPr/>
            </a:pPr>
            <a:fld id="{CD870FF8-F6A4-41EE-B852-9C9E8D5E22D0}" type="datetimeFigureOut">
              <a:rPr lang="ja-JP" altLang="en-US">
                <a:solidFill>
                  <a:srgbClr val="000000"/>
                </a:solidFill>
              </a:rPr>
              <a:pPr>
                <a:defRPr/>
              </a:pPr>
              <a:t>2017/8/21</a:t>
            </a:fld>
            <a:endParaRPr lang="en-US" altLang="ja-JP">
              <a:solidFill>
                <a:srgbClr val="000000"/>
              </a:solidFill>
            </a:endParaRPr>
          </a:p>
        </p:txBody>
      </p:sp>
      <p:sp>
        <p:nvSpPr>
          <p:cNvPr id="9" name="Rectangle 9"/>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10" name="Rectangle 10"/>
          <p:cNvSpPr>
            <a:spLocks noGrp="1" noChangeArrowheads="1"/>
          </p:cNvSpPr>
          <p:nvPr>
            <p:ph type="sldNum" sz="quarter" idx="12"/>
          </p:nvPr>
        </p:nvSpPr>
        <p:spPr/>
        <p:txBody>
          <a:bodyPr/>
          <a:lstStyle>
            <a:lvl1pPr>
              <a:defRPr/>
            </a:lvl1pPr>
          </a:lstStyle>
          <a:p>
            <a:pPr>
              <a:defRPr/>
            </a:pPr>
            <a:fld id="{ADBB8A3B-5272-4514-8CF7-4B30667010A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38066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FAF194B1-1BA1-4C52-893F-408619604097}" type="datetimeFigureOut">
              <a:rPr lang="ja-JP" altLang="en-US">
                <a:solidFill>
                  <a:srgbClr val="000000"/>
                </a:solidFill>
              </a:rPr>
              <a:pPr>
                <a:defRPr/>
              </a:pPr>
              <a:t>2017/8/21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00D8409-67FE-470F-9DF6-5F9AA529EE70}"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01159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8"/>
          <p:cNvSpPr>
            <a:spLocks noGrp="1" noChangeArrowheads="1"/>
          </p:cNvSpPr>
          <p:nvPr>
            <p:ph type="dt" sz="half" idx="10"/>
          </p:nvPr>
        </p:nvSpPr>
        <p:spPr>
          <a:ln/>
        </p:spPr>
        <p:txBody>
          <a:bodyPr/>
          <a:lstStyle>
            <a:lvl1pPr>
              <a:defRPr/>
            </a:lvl1pPr>
          </a:lstStyle>
          <a:p>
            <a:pPr>
              <a:defRPr/>
            </a:pPr>
            <a:fld id="{52606A4C-09D6-4391-9BF5-73BA1D89C7B1}" type="datetimeFigureOut">
              <a:rPr lang="ja-JP" altLang="en-US">
                <a:solidFill>
                  <a:srgbClr val="000000"/>
                </a:solidFill>
              </a:rPr>
              <a:pPr>
                <a:defRPr/>
              </a:pPr>
              <a:t>2017/8/21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C23F822-B709-44E0-9653-0A17DE99256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21411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8"/>
          <p:cNvSpPr>
            <a:spLocks noGrp="1" noChangeArrowheads="1"/>
          </p:cNvSpPr>
          <p:nvPr>
            <p:ph type="dt" sz="half" idx="10"/>
          </p:nvPr>
        </p:nvSpPr>
        <p:spPr>
          <a:ln/>
        </p:spPr>
        <p:txBody>
          <a:bodyPr/>
          <a:lstStyle>
            <a:lvl1pPr>
              <a:defRPr/>
            </a:lvl1pPr>
          </a:lstStyle>
          <a:p>
            <a:pPr>
              <a:defRPr/>
            </a:pPr>
            <a:fld id="{FEA8BC41-BA4A-485C-94FE-910DE338C785}" type="datetimeFigureOut">
              <a:rPr lang="ja-JP" altLang="en-US">
                <a:solidFill>
                  <a:srgbClr val="000000"/>
                </a:solidFill>
              </a:rPr>
              <a:pPr>
                <a:defRPr/>
              </a:pPr>
              <a:t>2017/8/21</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3FCD5BB5-7344-4D21-BEF5-225687A2DFC2}"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63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8"/>
          <p:cNvSpPr>
            <a:spLocks noGrp="1" noChangeArrowheads="1"/>
          </p:cNvSpPr>
          <p:nvPr>
            <p:ph type="dt" sz="half" idx="10"/>
          </p:nvPr>
        </p:nvSpPr>
        <p:spPr>
          <a:ln/>
        </p:spPr>
        <p:txBody>
          <a:bodyPr/>
          <a:lstStyle>
            <a:lvl1pPr>
              <a:defRPr/>
            </a:lvl1pPr>
          </a:lstStyle>
          <a:p>
            <a:pPr>
              <a:defRPr/>
            </a:pPr>
            <a:fld id="{BC7EA6BD-AAA4-4617-A31F-D498699E4273}" type="datetimeFigureOut">
              <a:rPr lang="ja-JP" altLang="en-US">
                <a:solidFill>
                  <a:srgbClr val="000000"/>
                </a:solidFill>
              </a:rPr>
              <a:pPr>
                <a:defRPr/>
              </a:pPr>
              <a:t>2017/8/21</a:t>
            </a:fld>
            <a:endParaRPr lang="en-US" altLang="ja-JP">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04A45E20-41AB-4C56-8D2D-1B11BB334D95}"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22055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8"/>
          <p:cNvSpPr>
            <a:spLocks noGrp="1" noChangeArrowheads="1"/>
          </p:cNvSpPr>
          <p:nvPr>
            <p:ph type="dt" sz="half" idx="10"/>
          </p:nvPr>
        </p:nvSpPr>
        <p:spPr>
          <a:ln/>
        </p:spPr>
        <p:txBody>
          <a:bodyPr/>
          <a:lstStyle>
            <a:lvl1pPr>
              <a:defRPr/>
            </a:lvl1pPr>
          </a:lstStyle>
          <a:p>
            <a:pPr>
              <a:defRPr/>
            </a:pPr>
            <a:fld id="{F885BBE8-B32D-4395-A623-FAE077999631}" type="datetimeFigureOut">
              <a:rPr lang="ja-JP" altLang="en-US">
                <a:solidFill>
                  <a:srgbClr val="000000"/>
                </a:solidFill>
              </a:rPr>
              <a:pPr>
                <a:defRPr/>
              </a:pPr>
              <a:t>2017/8/21</a:t>
            </a:fld>
            <a:endParaRPr lang="en-US" altLang="ja-JP">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97D99A87-9BA8-433F-9C65-CF4010C787FE}"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67119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0DECE32-C762-45C3-88E6-D8ED476A0120}" type="datetimeFigureOut">
              <a:rPr lang="ja-JP" altLang="en-US">
                <a:solidFill>
                  <a:srgbClr val="000000"/>
                </a:solidFill>
              </a:rPr>
              <a:pPr>
                <a:defRPr/>
              </a:pPr>
              <a:t>2017/8/21</a:t>
            </a:fld>
            <a:endParaRPr lang="en-US" altLang="ja-JP">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35444140-7653-4F68-8878-5D48A4F4050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1892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00C98E1A-1A5D-443A-8AE7-81F595649F77}" type="datetimeFigureOut">
              <a:rPr lang="ja-JP" altLang="en-US">
                <a:solidFill>
                  <a:srgbClr val="000000"/>
                </a:solidFill>
              </a:rPr>
              <a:pPr>
                <a:defRPr/>
              </a:pPr>
              <a:t>2017/8/21</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41B3C35B-6D1A-4858-8F66-0E79FC2F9B66}"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0969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5211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62FE7CB7-9346-46EC-8AD2-3733821FA152}" type="datetimeFigureOut">
              <a:rPr lang="ja-JP" altLang="en-US">
                <a:solidFill>
                  <a:srgbClr val="000000"/>
                </a:solidFill>
              </a:rPr>
              <a:pPr>
                <a:defRPr/>
              </a:pPr>
              <a:t>2017/8/21</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821AE418-2F15-435C-995C-6F88574F5E0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3079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D9779112-404F-4721-83EC-785E78971C7D}" type="datetimeFigureOut">
              <a:rPr lang="ja-JP" altLang="en-US">
                <a:solidFill>
                  <a:srgbClr val="000000"/>
                </a:solidFill>
              </a:rPr>
              <a:pPr>
                <a:defRPr/>
              </a:pPr>
              <a:t>2017/8/21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211DAA6-65F9-469A-A81C-354703EFCE57}"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623243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6413" y="301625"/>
            <a:ext cx="1827212" cy="564038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370013" y="301625"/>
            <a:ext cx="5334000" cy="564038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C9758B82-DBA1-4D22-BEB9-611C9ED40C11}" type="datetimeFigureOut">
              <a:rPr lang="ja-JP" altLang="en-US">
                <a:solidFill>
                  <a:srgbClr val="000000"/>
                </a:solidFill>
              </a:rPr>
              <a:pPr>
                <a:defRPr/>
              </a:pPr>
              <a:t>2017/8/21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70D47B0B-61F8-4798-8B2E-691B0FB0EC1F}"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890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1206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2325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0952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468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8976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8402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32776329"/>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_rels/slideMaster2.xml.rels><?xml version="1.0" encoding="UTF-8" ?><Relationships xmlns="http://schemas.openxmlformats.org/package/2006/relationships"><Relationship Target="../slideLayouts/slideLayout19.xml" Type="http://schemas.openxmlformats.org/officeDocument/2006/relationships/slideLayout" Id="rId8"></Relationship><Relationship Target="../slideLayouts/slideLayout14.xml" Type="http://schemas.openxmlformats.org/officeDocument/2006/relationships/slideLayout" Id="rId3"></Relationship><Relationship Target="../slideLayouts/slideLayout18.xml" Type="http://schemas.openxmlformats.org/officeDocument/2006/relationships/slideLayout" Id="rId7"></Relationship><Relationship Target="../theme/theme2.xml" Type="http://schemas.openxmlformats.org/officeDocument/2006/relationships/theme" Id="rId12"></Relationship><Relationship Target="../slideLayouts/slideLayout13.xml" Type="http://schemas.openxmlformats.org/officeDocument/2006/relationships/slideLayout" Id="rId2"></Relationship><Relationship Target="../slideLayouts/slideLayout12.xml" Type="http://schemas.openxmlformats.org/officeDocument/2006/relationships/slideLayout" Id="rId1"></Relationship><Relationship Target="../slideLayouts/slideLayout17.xml" Type="http://schemas.openxmlformats.org/officeDocument/2006/relationships/slideLayout" Id="rId6"></Relationship><Relationship Target="../slideLayouts/slideLayout22.xml" Type="http://schemas.openxmlformats.org/officeDocument/2006/relationships/slideLayout" Id="rId11"></Relationship><Relationship Target="../slideLayouts/slideLayout16.xml" Type="http://schemas.openxmlformats.org/officeDocument/2006/relationships/slideLayout" Id="rId5"></Relationship><Relationship Target="../slideLayouts/slideLayout21.xml" Type="http://schemas.openxmlformats.org/officeDocument/2006/relationships/slideLayout" Id="rId10"></Relationship><Relationship Target="../slideLayouts/slideLayout15.xml" Type="http://schemas.openxmlformats.org/officeDocument/2006/relationships/slideLayout" Id="rId4"></Relationship><Relationship Target="../slideLayouts/slideLayout20.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2017/8/21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5016311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3238500" y="0"/>
            <a:ext cx="11925300" cy="3810000"/>
            <a:chOff x="-2040" y="0"/>
            <a:chExt cx="7512" cy="2400"/>
          </a:xfrm>
        </p:grpSpPr>
        <p:sp>
          <p:nvSpPr>
            <p:cNvPr id="2969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2970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sp>
          <p:nvSpPr>
            <p:cNvPr id="2970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grpSp>
      <p:sp>
        <p:nvSpPr>
          <p:cNvPr id="13315"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3316"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7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mn-lt"/>
              </a:defRPr>
            </a:lvl1pPr>
          </a:lstStyle>
          <a:p>
            <a:pPr>
              <a:defRPr/>
            </a:pPr>
            <a:fld id="{69D959AF-5E37-4FA5-97C2-07A112B3D4F8}" type="datetimeFigureOut">
              <a:rPr lang="ja-JP" altLang="en-US">
                <a:solidFill>
                  <a:srgbClr val="000000"/>
                </a:solidFill>
              </a:rPr>
              <a:pPr>
                <a:defRPr/>
              </a:pPr>
              <a:t>2017/8/21</a:t>
            </a:fld>
            <a:endParaRPr lang="en-US" altLang="ja-JP">
              <a:solidFill>
                <a:srgbClr val="000000"/>
              </a:solidFill>
            </a:endParaRPr>
          </a:p>
        </p:txBody>
      </p:sp>
      <p:sp>
        <p:nvSpPr>
          <p:cNvPr id="297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atin typeface="+mn-lt"/>
              </a:defRPr>
            </a:lvl1pPr>
          </a:lstStyle>
          <a:p>
            <a:pPr>
              <a:defRPr/>
            </a:pPr>
            <a:endParaRPr lang="en-US" altLang="ja-JP">
              <a:solidFill>
                <a:srgbClr val="000000"/>
              </a:solidFill>
            </a:endParaRPr>
          </a:p>
        </p:txBody>
      </p:sp>
      <p:sp>
        <p:nvSpPr>
          <p:cNvPr id="297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mn-lt"/>
              </a:defRPr>
            </a:lvl1pPr>
          </a:lstStyle>
          <a:p>
            <a:pPr>
              <a:defRPr/>
            </a:pPr>
            <a:fld id="{5F69F600-F045-4861-B90A-500B2943086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046430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Ｐゴシック" charset="-128"/>
        </a:defRPr>
      </a:lvl2pPr>
      <a:lvl3pPr algn="l" rtl="0" eaLnBrk="0" fontAlgn="base" hangingPunct="0">
        <a:spcBef>
          <a:spcPct val="0"/>
        </a:spcBef>
        <a:spcAft>
          <a:spcPct val="0"/>
        </a:spcAft>
        <a:defRPr kumimoji="1" sz="3600">
          <a:solidFill>
            <a:schemeClr val="tx2"/>
          </a:solidFill>
          <a:latin typeface="Arial" charset="0"/>
          <a:ea typeface="ＭＳ Ｐゴシック" charset="-128"/>
        </a:defRPr>
      </a:lvl3pPr>
      <a:lvl4pPr algn="l" rtl="0" eaLnBrk="0" fontAlgn="base" hangingPunct="0">
        <a:spcBef>
          <a:spcPct val="0"/>
        </a:spcBef>
        <a:spcAft>
          <a:spcPct val="0"/>
        </a:spcAft>
        <a:defRPr kumimoji="1" sz="3600">
          <a:solidFill>
            <a:schemeClr val="tx2"/>
          </a:solidFill>
          <a:latin typeface="Arial" charset="0"/>
          <a:ea typeface="ＭＳ Ｐゴシック" charset="-128"/>
        </a:defRPr>
      </a:lvl4pPr>
      <a:lvl5pPr algn="l" rtl="0" eaLnBrk="0" fontAlgn="base" hangingPunct="0">
        <a:spcBef>
          <a:spcPct val="0"/>
        </a:spcBef>
        <a:spcAft>
          <a:spcPct val="0"/>
        </a:spcAft>
        <a:defRPr kumimoji="1" sz="3600">
          <a:solidFill>
            <a:schemeClr val="tx2"/>
          </a:solidFill>
          <a:latin typeface="Arial" charset="0"/>
          <a:ea typeface="ＭＳ Ｐゴシック" charset="-128"/>
        </a:defRPr>
      </a:lvl5pPr>
      <a:lvl6pPr marL="457200" algn="l" rtl="0" fontAlgn="base">
        <a:spcBef>
          <a:spcPct val="0"/>
        </a:spcBef>
        <a:spcAft>
          <a:spcPct val="0"/>
        </a:spcAft>
        <a:defRPr kumimoji="1" sz="3600">
          <a:solidFill>
            <a:schemeClr val="tx2"/>
          </a:solidFill>
          <a:latin typeface="Arial" charset="0"/>
          <a:ea typeface="ＭＳ Ｐゴシック" charset="-128"/>
        </a:defRPr>
      </a:lvl6pPr>
      <a:lvl7pPr marL="914400" algn="l" rtl="0" fontAlgn="base">
        <a:spcBef>
          <a:spcPct val="0"/>
        </a:spcBef>
        <a:spcAft>
          <a:spcPct val="0"/>
        </a:spcAft>
        <a:defRPr kumimoji="1" sz="3600">
          <a:solidFill>
            <a:schemeClr val="tx2"/>
          </a:solidFill>
          <a:latin typeface="Arial" charset="0"/>
          <a:ea typeface="ＭＳ Ｐゴシック" charset="-128"/>
        </a:defRPr>
      </a:lvl7pPr>
      <a:lvl8pPr marL="1371600" algn="l" rtl="0" fontAlgn="base">
        <a:spcBef>
          <a:spcPct val="0"/>
        </a:spcBef>
        <a:spcAft>
          <a:spcPct val="0"/>
        </a:spcAft>
        <a:defRPr kumimoji="1" sz="3600">
          <a:solidFill>
            <a:schemeClr val="tx2"/>
          </a:solidFill>
          <a:latin typeface="Arial" charset="0"/>
          <a:ea typeface="ＭＳ Ｐゴシック" charset="-128"/>
        </a:defRPr>
      </a:lvl8pPr>
      <a:lvl9pPr marL="1828800" algn="l" rtl="0" fontAlgn="base">
        <a:spcBef>
          <a:spcPct val="0"/>
        </a:spcBef>
        <a:spcAft>
          <a:spcPct val="0"/>
        </a:spcAft>
        <a:defRPr kumimoji="1" sz="36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kumimoji="1"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kumimoji="1" sz="25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kumimoji="1" sz="19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5pPr>
      <a:lvl6pPr marL="25146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media/image1.png" Type="http://schemas.openxmlformats.org/officeDocument/2006/relationships/image" Id="rId2"></Relationship><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9632" y="2132856"/>
            <a:ext cx="7740352" cy="1015663"/>
          </a:xfrm>
          <a:prstGeom prst="rect">
            <a:avLst/>
          </a:prstGeom>
          <a:noFill/>
        </p:spPr>
        <p:txBody>
          <a:bodyPr wrap="square" rtlCol="0">
            <a:spAutoFit/>
          </a:bodyPr>
          <a:lstStyle/>
          <a:p>
            <a:r>
              <a:rPr lang="ja-JP" altLang="en-US" sz="3200" b="1" dirty="0" smtClean="0">
                <a:solidFill>
                  <a:srgbClr val="000000"/>
                </a:solidFill>
              </a:rPr>
              <a:t>「民都・大阪」フィランソロピー会議の検討</a:t>
            </a:r>
            <a:endParaRPr lang="en-US" altLang="ja-JP" sz="3200" b="1" dirty="0" smtClean="0">
              <a:solidFill>
                <a:srgbClr val="000000"/>
              </a:solidFill>
            </a:endParaRPr>
          </a:p>
          <a:p>
            <a:r>
              <a:rPr lang="ja-JP" altLang="en-US" sz="2800" b="1" dirty="0" smtClean="0">
                <a:solidFill>
                  <a:srgbClr val="000000"/>
                </a:solidFill>
              </a:rPr>
              <a:t>　　　　</a:t>
            </a:r>
            <a:r>
              <a:rPr lang="ja-JP" altLang="en-US" sz="2800" b="1" dirty="0" smtClean="0">
                <a:solidFill>
                  <a:srgbClr val="33CCCC">
                    <a:lumMod val="50000"/>
                  </a:srgbClr>
                </a:solidFill>
              </a:rPr>
              <a:t>～アジアの民都（公益首都）をめざして～</a:t>
            </a:r>
            <a:endParaRPr lang="ja-JP" altLang="en-US" sz="2800" b="1" dirty="0">
              <a:solidFill>
                <a:srgbClr val="33CCCC">
                  <a:lumMod val="50000"/>
                </a:srgbClr>
              </a:solidFill>
            </a:endParaRPr>
          </a:p>
        </p:txBody>
      </p:sp>
      <p:sp>
        <p:nvSpPr>
          <p:cNvPr id="4" name="テキスト ボックス 3"/>
          <p:cNvSpPr txBox="1"/>
          <p:nvPr/>
        </p:nvSpPr>
        <p:spPr>
          <a:xfrm>
            <a:off x="6717580" y="260648"/>
            <a:ext cx="2267744" cy="369332"/>
          </a:xfrm>
          <a:prstGeom prst="rect">
            <a:avLst/>
          </a:prstGeom>
          <a:noFill/>
          <a:ln>
            <a:noFill/>
          </a:ln>
        </p:spPr>
        <p:txBody>
          <a:bodyPr wrap="square" rtlCol="0">
            <a:spAutoFit/>
          </a:bodyPr>
          <a:lstStyle/>
          <a:p>
            <a:pPr algn="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H290823</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4985792" y="770932"/>
            <a:ext cx="3829144" cy="646331"/>
          </a:xfrm>
          <a:prstGeom prst="rect">
            <a:avLst/>
          </a:prstGeom>
          <a:noFill/>
          <a:ln>
            <a:solidFill>
              <a:schemeClr val="tx1"/>
            </a:solidFill>
          </a:ln>
        </p:spPr>
        <p:txBody>
          <a:bodyPr wrap="square" rtlCol="0">
            <a:spAutoFit/>
          </a:bodyPr>
          <a:lstStyle/>
          <a:p>
            <a:pPr algn="ctr"/>
            <a:r>
              <a:rPr lang="ja-JP" altLang="en-US" b="1" dirty="0" smtClean="0">
                <a:solidFill>
                  <a:srgbClr val="000000"/>
                </a:solidFill>
              </a:rPr>
              <a:t>第５回準備会資料</a:t>
            </a:r>
            <a:r>
              <a:rPr lang="ja-JP" altLang="en-US" b="1" dirty="0">
                <a:solidFill>
                  <a:srgbClr val="000000"/>
                </a:solidFill>
              </a:rPr>
              <a:t>①</a:t>
            </a:r>
            <a:endParaRPr lang="en-US" altLang="ja-JP" b="1" dirty="0" smtClean="0">
              <a:solidFill>
                <a:srgbClr val="000000"/>
              </a:solidFill>
            </a:endParaRPr>
          </a:p>
          <a:p>
            <a:pPr algn="ctr"/>
            <a:r>
              <a:rPr lang="ja-JP" altLang="en-US" b="1" dirty="0">
                <a:solidFill>
                  <a:srgbClr val="000000"/>
                </a:solidFill>
              </a:rPr>
              <a:t>（これまで整理した事項）</a:t>
            </a:r>
          </a:p>
        </p:txBody>
      </p:sp>
    </p:spTree>
    <p:extLst>
      <p:ext uri="{BB962C8B-B14F-4D97-AF65-F5344CB8AC3E}">
        <p14:creationId xmlns:p14="http://schemas.microsoft.com/office/powerpoint/2010/main" val="845191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なぜ</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「民都・大阪」をめざすのか</a:t>
            </a:r>
            <a:endPar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08340" y="552996"/>
            <a:ext cx="8756148" cy="4895304"/>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pPr>
              <a:lnSpc>
                <a:spcPts val="2600"/>
              </a:lnSpc>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○わが国は、</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人口減少・超高齢社会に突入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社会経済構造の大きな転換点</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を迎えている。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6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・暮らし、健康、安全安心</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など、社会的課題の多様化に対応していくため、従来の行政サービスに加えて、</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民の力を活かした厚み</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のある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サービスの構築</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誰もが豊かでいきいき</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と暮らせる</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社会の実現</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求められている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600"/>
              </a:lnSpc>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○こうした中で、国内では、</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や社会的企業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社会的課題解決に取り組む新たな主体の増加</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社会的責任）の取組みが着実に進んでいるが、さらに世界では、</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や投資等を</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通じた公益活動が新た</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な時代の</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潮流と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関心が高まりつつある。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大阪は、町人が自分たちで多くの橋を整備していったように、</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都市発展の歴史において、</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民の力が大きな役割</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を果たしてきた。</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官の発想を超える活力</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を社会の中心に据え、</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「民が</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主導する社会」</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を大阪から創りあげ、</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内外に発信していくことにより、</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の復活</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を果たしていく。</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角丸四角形 5"/>
          <p:cNvSpPr/>
          <p:nvPr/>
        </p:nvSpPr>
        <p:spPr>
          <a:xfrm>
            <a:off x="395536" y="5580732"/>
            <a:ext cx="8375475" cy="1165074"/>
          </a:xfrm>
          <a:prstGeom prst="roundRect">
            <a:avLst>
              <a:gd name="adj" fmla="val 1096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altLang="ja-JP" sz="1600" b="1" dirty="0" smtClean="0">
                <a:solidFill>
                  <a:srgbClr val="1F497D">
                    <a:lumMod val="50000"/>
                  </a:srgbClr>
                </a:solidFill>
                <a:latin typeface="Meiryo UI" panose="020B0604030504040204" pitchFamily="50" charset="-128"/>
                <a:ea typeface="Meiryo UI" panose="020B0604030504040204" pitchFamily="50" charset="-128"/>
              </a:rPr>
              <a:t>※</a:t>
            </a:r>
            <a:r>
              <a:rPr lang="ja-JP" altLang="en-US" sz="1600" b="1" dirty="0" smtClean="0">
                <a:solidFill>
                  <a:srgbClr val="1F497D">
                    <a:lumMod val="50000"/>
                  </a:srgbClr>
                </a:solidFill>
                <a:latin typeface="Meiryo UI" panose="020B0604030504040204" pitchFamily="50" charset="-128"/>
                <a:ea typeface="Meiryo UI" panose="020B0604030504040204" pitchFamily="50" charset="-128"/>
              </a:rPr>
              <a:t>「フィランソロピー」について</a:t>
            </a:r>
            <a:endParaRPr lang="en-US" altLang="ja-JP" sz="1600" b="1" dirty="0" smtClean="0">
              <a:solidFill>
                <a:srgbClr val="1F497D">
                  <a:lumMod val="50000"/>
                </a:srgbClr>
              </a:solidFill>
              <a:latin typeface="Meiryo UI" panose="020B0604030504040204" pitchFamily="50" charset="-128"/>
              <a:ea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語源は、ギリシャ語の「愛する」（</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Phil</a:t>
            </a:r>
            <a:r>
              <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人間</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Anthropos</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）で「慈善活動」や「博愛」を意味する語。</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社会貢献活動</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の総称。ここでは、社会的課題解決に向けて行う寄附や社会的投資等を通じた公益活動</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をいう。</a:t>
            </a:r>
            <a:endParaRPr lang="ja-JP" altLang="en-US" sz="1400" dirty="0">
              <a:solidFill>
                <a:srgbClr val="1F497D">
                  <a:lumMod val="50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617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3</a:t>
            </a:fld>
            <a:endParaRPr lang="ja-JP" altLang="en-US" sz="1200" dirty="0">
              <a:solidFill>
                <a:prstClr val="black"/>
              </a:solidFill>
            </a:endParaRPr>
          </a:p>
        </p:txBody>
      </p:sp>
      <p:sp>
        <p:nvSpPr>
          <p:cNvPr id="5" name="角丸四角形 4"/>
          <p:cNvSpPr/>
          <p:nvPr/>
        </p:nvSpPr>
        <p:spPr>
          <a:xfrm>
            <a:off x="84336" y="702568"/>
            <a:ext cx="8952159" cy="5462736"/>
          </a:xfrm>
          <a:prstGeom prst="roundRect">
            <a:avLst>
              <a:gd name="adj" fmla="val 7215"/>
            </a:avLst>
          </a:prstGeom>
        </p:spPr>
        <p:style>
          <a:lnRef idx="2">
            <a:schemeClr val="accent3"/>
          </a:lnRef>
          <a:fillRef idx="1">
            <a:schemeClr val="lt1"/>
          </a:fillRef>
          <a:effectRef idx="0">
            <a:schemeClr val="accent3"/>
          </a:effectRef>
          <a:fontRef idx="minor">
            <a:schemeClr val="dk1"/>
          </a:fontRef>
        </p:style>
        <p:txBody>
          <a:bodyPr rtlCol="0" anchor="ctr"/>
          <a:lstStyle/>
          <a:p>
            <a:pPr>
              <a:lnSpc>
                <a:spcPts val="1300"/>
              </a:lnSpc>
            </a:pP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フィランソロピーを通じた「民都・大阪」の実現</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○我が国では、福祉や医療、教育などの様々な分野において、それぞれの主体が社会的課題</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の解決や公益の増進に取り組んでおり、また近年では、いわゆる社会的企業のような新たな主</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体も増ええつつある。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○このような</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多様な主体が法人格や営利・非営利の枠を超えて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、これまでになかった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連携や協</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（新たなアライアンスの構築）</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生み出し</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人材の確保や情報発信などについて、従</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来とは異なる</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新たな取組みを進める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ことにより、大阪から民が主体となった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社会的課題の解決</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を先導する。</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これらを通じて、自らの知識・能力・経験などを活かして公益の増進や社会的課題の解決に</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取り組みたいと考える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人材を支援</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するとともに、住民一人ひとりが</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活躍できる社会づくりを</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後押し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する。また、こうした動きにより</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新たな産業</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市場、雇用を生み出し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つなげていく。</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dirty="0">
              <a:solidFill>
                <a:prstClr val="black"/>
              </a:solidFill>
            </a:endParaRPr>
          </a:p>
        </p:txBody>
      </p:sp>
      <p:sp>
        <p:nvSpPr>
          <p:cNvPr id="2" name="二等辺三角形 1"/>
          <p:cNvSpPr/>
          <p:nvPr/>
        </p:nvSpPr>
        <p:spPr>
          <a:xfrm rot="10800000">
            <a:off x="827584" y="114300"/>
            <a:ext cx="7704856" cy="441411"/>
          </a:xfrm>
          <a:prstGeom prst="triangle">
            <a:avLst>
              <a:gd name="adj" fmla="val 50165"/>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4050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112550" y="2133600"/>
            <a:ext cx="8959441" cy="4660900"/>
          </a:xfrm>
          <a:prstGeom prst="roundRect">
            <a:avLst>
              <a:gd name="adj" fmla="val 5711"/>
            </a:avLst>
          </a:prstGeom>
          <a:noFill/>
        </p:spPr>
        <p:style>
          <a:lnRef idx="2">
            <a:schemeClr val="accent6"/>
          </a:lnRef>
          <a:fillRef idx="1">
            <a:schemeClr val="lt1"/>
          </a:fillRef>
          <a:effectRef idx="0">
            <a:schemeClr val="accent6"/>
          </a:effectRef>
          <a:fontRef idx="minor">
            <a:schemeClr val="dk1"/>
          </a:fontRef>
        </p:style>
        <p:txBody>
          <a:bodyPr tIns="0" rIns="72000" bIns="180000" rtlCol="0" anchor="t" anchorCtr="0"/>
          <a:lstStyle/>
          <a:p>
            <a:pPr>
              <a:lnSpc>
                <a:spcPts val="2200"/>
              </a:lnSpc>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場の創出を通じた好循環</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2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①この会議を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核にして、大阪が抱える様々な社会的課題の解決に向けた新たな知恵やアイデアを生み出す。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②こうした大阪の動きを国内外に向けて発信</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、「民都・大阪」として、</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0"/>
              </a:spcBef>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感を高める。</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③「民都・大阪」において、世界的な潮流である税の分配によらない民の自発的な発意による寄附や投資を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第２の動脈として資金や人材を集める。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この資金や人材を、民が主体となって大阪における非営利セクターや社会的企業などの活動につなぎ、</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活かすことで、活動の場を広げ、民間活動の活性化につなげる。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「民都・大阪」フィランソロピー会議の目的・意義</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78825" y="657383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4</a:t>
            </a:fld>
            <a:endParaRPr lang="ja-JP" altLang="en-US" sz="1200" dirty="0">
              <a:solidFill>
                <a:prstClr val="black"/>
              </a:solidFill>
            </a:endParaRPr>
          </a:p>
        </p:txBody>
      </p:sp>
      <p:sp>
        <p:nvSpPr>
          <p:cNvPr id="7" name="正方形/長方形 6"/>
          <p:cNvSpPr/>
          <p:nvPr/>
        </p:nvSpPr>
        <p:spPr>
          <a:xfrm>
            <a:off x="5616709" y="4891856"/>
            <a:ext cx="3312368" cy="190240"/>
          </a:xfrm>
          <a:prstGeom prst="rect">
            <a:avLst/>
          </a:prstGeom>
          <a:ln w="3175">
            <a:noFill/>
            <a:prstDash val="sysDot"/>
          </a:ln>
        </p:spPr>
        <p:txBody>
          <a:bodyPr wrap="square" lIns="72000" tIns="18000" rIns="36000" bIns="18000" anchor="t" anchorCtr="0">
            <a:spAutoFit/>
          </a:bodyPr>
          <a:lstStyle/>
          <a:p>
            <a:pPr>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核となる場（公益活動のプラットフォーム）の検討イメージ</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2" descr="E:\My Documents\My Pictures\ブラ.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1989" y="5082096"/>
            <a:ext cx="2729423" cy="1633820"/>
          </a:xfrm>
          <a:prstGeom prst="rect">
            <a:avLst/>
          </a:prstGeom>
          <a:solidFill>
            <a:srgbClr val="CCECFF"/>
          </a:solidFill>
          <a:ln>
            <a:solidFill>
              <a:schemeClr val="tx1"/>
            </a:solidFill>
          </a:ln>
        </p:spPr>
      </p:pic>
      <p:sp>
        <p:nvSpPr>
          <p:cNvPr id="2" name="角丸四角形 1"/>
          <p:cNvSpPr/>
          <p:nvPr/>
        </p:nvSpPr>
        <p:spPr>
          <a:xfrm>
            <a:off x="112551" y="421680"/>
            <a:ext cx="8959440" cy="1639168"/>
          </a:xfrm>
          <a:prstGeom prst="roundRect">
            <a:avLst>
              <a:gd name="adj" fmla="val 11240"/>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への関心が世界的に高まりつつある中、多様な担い手が、法人格の縦割りや営利・</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を越えて一堂に集い、それぞれが公益活動を担う主体だということを再認識（共通の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アイデンティティを形</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）し、大阪の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民の連携・協力</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よりその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存在感を国内外に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核となる場」として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会議をつくる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2051720" y="4994470"/>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①社会的課題解決に</a:t>
            </a:r>
            <a:endParaRPr lang="en-US" altLang="ja-JP" sz="1200" b="1" dirty="0" smtClean="0">
              <a:solidFill>
                <a:srgbClr val="002060"/>
              </a:solidFill>
            </a:endParaRPr>
          </a:p>
          <a:p>
            <a:pPr algn="ctr"/>
            <a:r>
              <a:rPr lang="ja-JP" altLang="en-US" sz="1200" b="1" dirty="0" smtClean="0">
                <a:solidFill>
                  <a:srgbClr val="002060"/>
                </a:solidFill>
              </a:rPr>
              <a:t>向けた知恵･アイデア</a:t>
            </a:r>
            <a:endParaRPr lang="ja-JP" altLang="en-US" sz="1200" b="1" dirty="0">
              <a:solidFill>
                <a:srgbClr val="002060"/>
              </a:solidFill>
            </a:endParaRPr>
          </a:p>
        </p:txBody>
      </p:sp>
      <p:sp>
        <p:nvSpPr>
          <p:cNvPr id="16" name="角丸四角形 15"/>
          <p:cNvSpPr/>
          <p:nvPr/>
        </p:nvSpPr>
        <p:spPr>
          <a:xfrm>
            <a:off x="179512"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④民間活動の活性化</a:t>
            </a:r>
            <a:endParaRPr lang="ja-JP" altLang="en-US" sz="1200" b="1" dirty="0">
              <a:solidFill>
                <a:srgbClr val="002060"/>
              </a:solidFill>
            </a:endParaRPr>
          </a:p>
        </p:txBody>
      </p:sp>
      <p:sp>
        <p:nvSpPr>
          <p:cNvPr id="17" name="角丸四角形 16"/>
          <p:cNvSpPr/>
          <p:nvPr/>
        </p:nvSpPr>
        <p:spPr>
          <a:xfrm>
            <a:off x="3995936"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②民都･大阪の</a:t>
            </a:r>
            <a:endParaRPr lang="en-US" altLang="ja-JP" sz="1200" b="1" dirty="0" smtClean="0">
              <a:solidFill>
                <a:srgbClr val="002060"/>
              </a:solidFill>
            </a:endParaRPr>
          </a:p>
          <a:p>
            <a:pPr algn="ctr"/>
            <a:r>
              <a:rPr lang="ja-JP" altLang="en-US" sz="1200" b="1" dirty="0" smtClean="0">
                <a:solidFill>
                  <a:srgbClr val="002060"/>
                </a:solidFill>
              </a:rPr>
              <a:t>国際的な存在感向上</a:t>
            </a:r>
            <a:endParaRPr lang="ja-JP" altLang="en-US" sz="1200" b="1" dirty="0">
              <a:solidFill>
                <a:srgbClr val="002060"/>
              </a:solidFill>
            </a:endParaRPr>
          </a:p>
        </p:txBody>
      </p:sp>
      <p:sp>
        <p:nvSpPr>
          <p:cNvPr id="18" name="角丸四角形 17"/>
          <p:cNvSpPr/>
          <p:nvPr/>
        </p:nvSpPr>
        <p:spPr>
          <a:xfrm>
            <a:off x="2051720" y="6284489"/>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③資金</a:t>
            </a:r>
            <a:r>
              <a:rPr lang="ja-JP" altLang="en-US" sz="1200" b="1" dirty="0">
                <a:solidFill>
                  <a:srgbClr val="002060"/>
                </a:solidFill>
              </a:rPr>
              <a:t>や人材</a:t>
            </a:r>
            <a:r>
              <a:rPr lang="ja-JP" altLang="en-US" sz="1200" b="1" dirty="0" smtClean="0">
                <a:solidFill>
                  <a:srgbClr val="002060"/>
                </a:solidFill>
              </a:rPr>
              <a:t>が</a:t>
            </a:r>
            <a:endParaRPr lang="en-US" altLang="ja-JP" sz="1200" b="1" dirty="0" smtClean="0">
              <a:solidFill>
                <a:srgbClr val="002060"/>
              </a:solidFill>
            </a:endParaRPr>
          </a:p>
          <a:p>
            <a:pPr algn="ctr"/>
            <a:r>
              <a:rPr lang="ja-JP" altLang="en-US" sz="1200" b="1" dirty="0" smtClean="0">
                <a:solidFill>
                  <a:srgbClr val="002060"/>
                </a:solidFill>
              </a:rPr>
              <a:t>大阪に集まる</a:t>
            </a:r>
            <a:endParaRPr lang="ja-JP" altLang="en-US" sz="1200" b="1" dirty="0">
              <a:solidFill>
                <a:srgbClr val="002060"/>
              </a:solidFill>
            </a:endParaRPr>
          </a:p>
        </p:txBody>
      </p:sp>
      <p:sp>
        <p:nvSpPr>
          <p:cNvPr id="6" name="曲折矢印 5"/>
          <p:cNvSpPr/>
          <p:nvPr/>
        </p:nvSpPr>
        <p:spPr>
          <a:xfrm rot="5400000">
            <a:off x="4155535" y="4962960"/>
            <a:ext cx="442617"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曲折矢印 21"/>
          <p:cNvSpPr/>
          <p:nvPr/>
        </p:nvSpPr>
        <p:spPr>
          <a:xfrm rot="16200000">
            <a:off x="1184233" y="5932902"/>
            <a:ext cx="398924"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曲折矢印 24"/>
          <p:cNvSpPr/>
          <p:nvPr/>
        </p:nvSpPr>
        <p:spPr>
          <a:xfrm rot="10800000" flipH="1" flipV="1">
            <a:off x="984957" y="5183123"/>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曲折矢印 25"/>
          <p:cNvSpPr/>
          <p:nvPr/>
        </p:nvSpPr>
        <p:spPr>
          <a:xfrm flipH="1" flipV="1">
            <a:off x="3956738" y="6242129"/>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円/楕円 2"/>
          <p:cNvSpPr/>
          <p:nvPr/>
        </p:nvSpPr>
        <p:spPr>
          <a:xfrm>
            <a:off x="1979712" y="5625740"/>
            <a:ext cx="1984410" cy="513817"/>
          </a:xfrm>
          <a:prstGeom prst="ellipse">
            <a:avLst/>
          </a:prstGeom>
          <a:solidFill>
            <a:schemeClr val="accent3">
              <a:lumMod val="40000"/>
              <a:lumOff val="60000"/>
            </a:schemeClr>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p>
        </p:txBody>
      </p:sp>
      <p:sp>
        <p:nvSpPr>
          <p:cNvPr id="5" name="正方形/長方形 4"/>
          <p:cNvSpPr/>
          <p:nvPr/>
        </p:nvSpPr>
        <p:spPr>
          <a:xfrm>
            <a:off x="4440343" y="4962849"/>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国内外への発信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493677" y="6470554"/>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537" y="6461447"/>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活動につなぎ、</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1554" y="4988212"/>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連携･協力</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7161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49870" y="1563500"/>
            <a:ext cx="2435020" cy="4858032"/>
          </a:xfrm>
          <a:prstGeom prst="roundRect">
            <a:avLst/>
          </a:prstGeom>
          <a:gradFill flip="none" rotWithShape="1">
            <a:gsLst>
              <a:gs pos="0">
                <a:schemeClr val="accent6">
                  <a:lumMod val="40000"/>
                  <a:lumOff val="60000"/>
                </a:schemeClr>
              </a:gs>
              <a:gs pos="100000">
                <a:schemeClr val="accent6">
                  <a:lumMod val="60000"/>
                  <a:lumOff val="40000"/>
                </a:schemeClr>
              </a:gs>
              <a:gs pos="100000">
                <a:schemeClr val="accent6">
                  <a:shade val="94000"/>
                  <a:satMod val="13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セクター・法人格の</a:t>
            </a:r>
            <a:endParaRPr lang="en-US" altLang="ja-JP"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縦割りを超える</a:t>
            </a:r>
            <a:endParaRPr lang="en-US" altLang="ja-JP"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活動を通じて</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「民都・大阪」フィランソロピー会議で</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テーマ</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のイメージ</a:t>
            </a:r>
            <a:endParaRPr lang="ja-JP" altLang="en-US" b="1" dirty="0">
              <a:solidFill>
                <a:prstClr val="white"/>
              </a:solidFill>
              <a:latin typeface="Meiryo UI"/>
              <a:ea typeface="Meiryo UI"/>
              <a:cs typeface="Meiryo UI"/>
            </a:endParaRPr>
          </a:p>
        </p:txBody>
      </p:sp>
      <p:sp>
        <p:nvSpPr>
          <p:cNvPr id="9" name="Rectangle 28"/>
          <p:cNvSpPr>
            <a:spLocks noChangeArrowheads="1"/>
          </p:cNvSpPr>
          <p:nvPr/>
        </p:nvSpPr>
        <p:spPr bwMode="auto">
          <a:xfrm>
            <a:off x="4499992" y="433388"/>
            <a:ext cx="3240360" cy="360363"/>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600" b="1" dirty="0" smtClean="0">
                <a:solidFill>
                  <a:prstClr val="black"/>
                </a:solidFill>
              </a:rPr>
              <a:t>■検討すべき</a:t>
            </a:r>
            <a:r>
              <a:rPr lang="ja-JP" altLang="en-US" sz="1600" b="1" dirty="0">
                <a:solidFill>
                  <a:prstClr val="black"/>
                </a:solidFill>
              </a:rPr>
              <a:t>テーマ</a:t>
            </a:r>
            <a:r>
              <a:rPr lang="ja-JP" altLang="en-US" sz="1600" b="1" dirty="0" smtClean="0">
                <a:solidFill>
                  <a:prstClr val="black"/>
                </a:solidFill>
              </a:rPr>
              <a:t>　イメージ</a:t>
            </a:r>
            <a:endParaRPr lang="ja-JP" altLang="en-US" sz="1600" b="1" dirty="0">
              <a:solidFill>
                <a:prstClr val="black"/>
              </a:solidFill>
            </a:endParaRPr>
          </a:p>
        </p:txBody>
      </p:sp>
      <p:sp>
        <p:nvSpPr>
          <p:cNvPr id="10" name="角丸四角形 9"/>
          <p:cNvSpPr/>
          <p:nvPr/>
        </p:nvSpPr>
        <p:spPr>
          <a:xfrm>
            <a:off x="2699792" y="813469"/>
            <a:ext cx="6368007" cy="5806405"/>
          </a:xfrm>
          <a:prstGeom prst="roundRect">
            <a:avLst>
              <a:gd name="adj" fmla="val 4948"/>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nchorCtr="0"/>
          <a:lstStyle/>
          <a:p>
            <a:pPr>
              <a:lnSpc>
                <a:spcPts val="1500"/>
              </a:lnSpc>
            </a:pP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◆ワンストップ</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機能を構築する</a:t>
            </a: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○具体的なワンストップ機能の検討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・支援機関とのネットワーク構築　　</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・寄附等による資金調達と、公益活動の主体とのマッチング機能</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・起業・運営支援機能</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⇒情報発信、資源（人材・資金）の確保・マッチング、財務処理、役員のリスクヘッジ、</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活動フィールドとのマッチング、非営利とベンチャー（営利企業）とのマッチングなど</a:t>
            </a:r>
          </a:p>
          <a:p>
            <a:pPr>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◆新たな資金の流れ</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をつくる</a:t>
            </a:r>
            <a:endPar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○新たな資金調達の仕組みの研究</a:t>
            </a: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⇒クラウドファンディング、</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SIB</a:t>
            </a:r>
            <a:r>
              <a:rPr lang="ja-JP" altLang="en-US" sz="12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ベンチャーフィランソロピーの活用など</a:t>
            </a:r>
          </a:p>
          <a:p>
            <a:pPr>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○遺贈や休眠預金を活用した第</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の動脈構築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⇒資金の受け皿やマッチング機能の検討など</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○新たな資金により</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解決できる具体的な社会的課題の検討</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税制・会計基準等の制度見直し、規制緩和に関する検討</a:t>
            </a:r>
          </a:p>
          <a:p>
            <a:pPr>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非営利セクター等</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の情報を発信する</a:t>
            </a:r>
            <a:endPar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○非営利･社会貢献活動情報の発信力強化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・どのような情報を発信するか（コンテンツの検討）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⇒各団体の活動内容・イベント、決算情報、求人情報など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・どのような手法で発信していくか（ツールの検討）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⇒ネットの活用（ポータルサイト作成・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など）、イベント･キャンペーンでの発信など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○海外向けの発信</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⇒大阪での国際セミナー、学会誘致、アジアのフィランソロピー関係団体の本部誘致など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○フィランソロピー都市</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◆民主体による新たな組織</a:t>
            </a: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○セクター･法人格の縦割りを超えた</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運営組織の設立の検討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大阪フィランソロピー</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運営など</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、具体的な取組みの推進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主体</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1"/>
          <p:cNvSpPr txBox="1">
            <a:spLocks/>
          </p:cNvSpPr>
          <p:nvPr/>
        </p:nvSpPr>
        <p:spPr bwMode="auto">
          <a:xfrm>
            <a:off x="11846840" y="6421532"/>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5</a:t>
            </a:fld>
            <a:endParaRPr lang="ja-JP" altLang="en-US" sz="1200" dirty="0">
              <a:solidFill>
                <a:prstClr val="black"/>
              </a:solidFill>
            </a:endParaRPr>
          </a:p>
        </p:txBody>
      </p:sp>
      <p:sp>
        <p:nvSpPr>
          <p:cNvPr id="13" name="角丸四角形 12"/>
          <p:cNvSpPr/>
          <p:nvPr/>
        </p:nvSpPr>
        <p:spPr>
          <a:xfrm>
            <a:off x="178525" y="3952723"/>
            <a:ext cx="2186234" cy="89238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新たな資金の</a:t>
            </a:r>
            <a:endParaRPr lang="en-US" altLang="ja-JP"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流れをつくる</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73091" y="2784995"/>
            <a:ext cx="2186234" cy="89238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ワンストップ機能を</a:t>
            </a:r>
            <a:endParaRPr lang="en-US" altLang="ja-JP"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構築</a:t>
            </a: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2" name="正方形/長方形 1"/>
          <p:cNvSpPr/>
          <p:nvPr/>
        </p:nvSpPr>
        <p:spPr>
          <a:xfrm>
            <a:off x="122389" y="813470"/>
            <a:ext cx="2262336" cy="59930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戦 略 の 柱</a:t>
            </a:r>
            <a:endPar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150369" y="5137075"/>
            <a:ext cx="2214390" cy="89238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非営利セクター等の</a:t>
            </a:r>
            <a:endParaRPr lang="en-US" altLang="ja-JP"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情報を発信する</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二等辺三角形 31"/>
          <p:cNvSpPr/>
          <p:nvPr/>
        </p:nvSpPr>
        <p:spPr>
          <a:xfrm rot="5400000">
            <a:off x="1081622" y="3620771"/>
            <a:ext cx="3073665" cy="267128"/>
          </a:xfrm>
          <a:prstGeom prst="triangle">
            <a:avLst>
              <a:gd name="adj" fmla="val 495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スライド番号プレースホルダー 1"/>
          <p:cNvSpPr txBox="1">
            <a:spLocks/>
          </p:cNvSpPr>
          <p:nvPr/>
        </p:nvSpPr>
        <p:spPr bwMode="auto">
          <a:xfrm>
            <a:off x="8391276" y="658186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5</a:t>
            </a:fld>
            <a:endParaRPr lang="ja-JP" altLang="en-US" sz="1200" dirty="0">
              <a:solidFill>
                <a:prstClr val="black"/>
              </a:solidFill>
            </a:endParaRPr>
          </a:p>
        </p:txBody>
      </p:sp>
    </p:spTree>
    <p:extLst>
      <p:ext uri="{BB962C8B-B14F-4D97-AF65-F5344CB8AC3E}">
        <p14:creationId xmlns:p14="http://schemas.microsoft.com/office/powerpoint/2010/main" val="205912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40000"/>
            <a:lumOff val="6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17698</TotalTime>
  <Words>313</Words>
  <Application>Microsoft Office PowerPoint</Application>
  <PresentationFormat>画面に合わせる (4:3)</PresentationFormat>
  <Paragraphs>123</Paragraphs>
  <Slides>5</Slides>
  <Notes>0</Notes>
  <HiddenSlides>0</HiddenSlides>
  <MMClips>0</MMClips>
  <ScaleCrop>false</ScaleCrop>
  <HeadingPairs>
    <vt:vector size="4" baseType="variant">
      <vt:variant>
        <vt:lpstr>テーマ</vt:lpstr>
      </vt:variant>
      <vt:variant>
        <vt:i4>2</vt:i4>
      </vt:variant>
      <vt:variant>
        <vt:lpstr>スライド タイトル</vt:lpstr>
      </vt:variant>
      <vt:variant>
        <vt:i4>5</vt:i4>
      </vt:variant>
    </vt:vector>
  </HeadingPairs>
  <TitlesOfParts>
    <vt:vector size="7" baseType="lpstr">
      <vt:lpstr>Office ​​テーマ</vt:lpstr>
      <vt:lpstr>Eclipse</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Batchadmin</cp:lastModifiedBy>
  <cp:revision>1141</cp:revision>
  <cp:lastPrinted>2017-08-01T03:03:57Z</cp:lastPrinted>
  <dcterms:created xsi:type="dcterms:W3CDTF">2014-08-01T07:03:14Z</dcterms:created>
  <dcterms:modified xsi:type="dcterms:W3CDTF">2017-08-21T08:37:12Z</dcterms:modified>
</cp:coreProperties>
</file>