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7" r:id="rId2"/>
  </p:sldMasterIdLst>
  <p:notesMasterIdLst>
    <p:notesMasterId r:id="rId12"/>
  </p:notesMasterIdLst>
  <p:sldIdLst>
    <p:sldId id="488" r:id="rId3"/>
    <p:sldId id="494" r:id="rId4"/>
    <p:sldId id="489" r:id="rId5"/>
    <p:sldId id="486" r:id="rId6"/>
    <p:sldId id="490" r:id="rId7"/>
    <p:sldId id="482" r:id="rId8"/>
    <p:sldId id="484" r:id="rId9"/>
    <p:sldId id="492" r:id="rId10"/>
    <p:sldId id="493" r:id="rId11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66"/>
    <a:srgbClr val="99FFCC"/>
    <a:srgbClr val="CCFF99"/>
    <a:srgbClr val="66FFFF"/>
    <a:srgbClr val="FFFFCC"/>
    <a:srgbClr val="006600"/>
    <a:srgbClr val="0000CC"/>
    <a:srgbClr val="99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8561" autoAdjust="0"/>
  </p:normalViewPr>
  <p:slideViewPr>
    <p:cSldViewPr>
      <p:cViewPr varScale="1">
        <p:scale>
          <a:sx n="72" d="100"/>
          <a:sy n="72" d="100"/>
        </p:scale>
        <p:origin x="-16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2017/7/20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0FF8-F6A4-41EE-B852-9C9E8D5E22D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B8A3B-5272-4514-8CF7-4B30667010A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3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194B1-1BA1-4C52-893F-40861960409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8409-67FE-470F-9DF6-5F9AA529EE7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79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06A4C-09D6-4391-9BF5-73BA1D89C7B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3F822-B709-44E0-9653-0A17DE99256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95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8BC41-BA4A-485C-94FE-910DE338C785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D5BB5-7344-4D21-BEF5-225687A2DFC2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82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EA6BD-AAA4-4617-A31F-D498699E4273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45E20-41AB-4C56-8D2D-1B11BB334D9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34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5BBE8-B32D-4395-A623-FAE07799963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99A87-9BA8-433F-9C65-CF4010C787F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83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ECE32-C762-45C3-88E6-D8ED476A0120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4140-7653-4F68-8878-5D48A4F4050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91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98E1A-1A5D-443A-8AE7-81F595649F77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3C35B-6D1A-4858-8F66-0E79FC2F9B66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69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E7CB7-9346-46EC-8AD2-3733821FA152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AE418-2F15-435C-995C-6F88574F5E0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26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79112-404F-4721-83EC-785E78971C7D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1DAA6-65F9-469A-A81C-354703EFCE5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775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58B82-DBA1-4D22-BEB9-611C9ED40C11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47B0B-61F8-4798-8B2E-691B0FB0EC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44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2017/7/20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296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297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315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97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pPr>
              <a:defRPr/>
            </a:pPr>
            <a:fld id="{69D959AF-5E37-4FA5-97C2-07A112B3D4F8}" type="datetimeFigureOut">
              <a:rPr lang="ja-JP" altLang="en-US">
                <a:solidFill>
                  <a:srgbClr val="000000"/>
                </a:solidFill>
              </a:rPr>
              <a:pPr>
                <a:defRPr/>
              </a:pPr>
              <a:t>2017/7/20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pPr>
              <a:defRPr/>
            </a:pPr>
            <a:fld id="{5F69F600-F045-4861-B90A-500B2943086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75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5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19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kumimoji="1" sz="19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6516216" y="770932"/>
            <a:ext cx="22987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rgbClr val="000000"/>
                </a:solidFill>
              </a:rPr>
              <a:t>第４回準備会</a:t>
            </a:r>
            <a:r>
              <a:rPr lang="ja-JP" altLang="en-US" b="1" dirty="0" smtClean="0">
                <a:solidFill>
                  <a:srgbClr val="000000"/>
                </a:solidFill>
              </a:rPr>
              <a:t>資料</a:t>
            </a:r>
            <a:endParaRPr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2132856"/>
            <a:ext cx="7740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000000"/>
                </a:solidFill>
              </a:rPr>
              <a:t>大阪フィランソロピー促進会議の</a:t>
            </a:r>
            <a:r>
              <a:rPr lang="ja-JP" altLang="en-US" sz="3200" b="1" dirty="0">
                <a:solidFill>
                  <a:srgbClr val="000000"/>
                </a:solidFill>
              </a:rPr>
              <a:t>検討</a:t>
            </a:r>
            <a:endParaRPr lang="en-US" altLang="ja-JP" sz="3200" b="1" dirty="0" smtClean="0">
              <a:solidFill>
                <a:srgbClr val="000000"/>
              </a:solidFill>
            </a:endParaRPr>
          </a:p>
          <a:p>
            <a:r>
              <a:rPr lang="ja-JP" altLang="en-US" sz="2800" b="1" dirty="0" smtClean="0">
                <a:solidFill>
                  <a:srgbClr val="000000"/>
                </a:solidFill>
              </a:rPr>
              <a:t>　　　　</a:t>
            </a:r>
            <a:r>
              <a:rPr lang="ja-JP" altLang="en-US" sz="2800" b="1" dirty="0" smtClean="0">
                <a:solidFill>
                  <a:srgbClr val="33CCCC">
                    <a:lumMod val="50000"/>
                  </a:srgbClr>
                </a:solidFill>
              </a:rPr>
              <a:t>～アジアの民都（公益首都）をめざして～</a:t>
            </a:r>
            <a:endParaRPr lang="ja-JP" altLang="en-US" sz="2800" b="1" dirty="0">
              <a:solidFill>
                <a:srgbClr val="33CCCC">
                  <a:lumMod val="50000"/>
                </a:srgb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514352" y="260648"/>
            <a:ext cx="148563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H290721</a:t>
            </a:r>
            <a:endParaRPr lang="ja-JP" altLang="en-US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47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179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■優先的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に検討すべき課題・テーマについて</a:t>
            </a: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90470" y="3684780"/>
            <a:ext cx="8766514" cy="234647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○住民一人ひとりが様々な社会的課題に向き合い、自ら行動し、自発的・持続的に課題解決を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都・大阪に向けて、具体的な社会的課題を優先的に検討すべきものとしてとりあげ、新たな連携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の仕組みや制度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ついて検討する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従来の取組みとの違いをどのように打ち出すかが課題</a:t>
            </a:r>
            <a:endParaRPr lang="en-US" altLang="ja-JP" sz="15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抽出の視点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r>
              <a:rPr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・現在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の市民（非営利）・企業（営利）・行政の取組み状況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等や、５年後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・１０年後を見据えた更なる工夫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や改善に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よる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拡大の可能性</a:t>
            </a:r>
            <a:endParaRPr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・複数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の分野に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またがる社会的課題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組み合わせに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よる、これまでになかった議論・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検討の可能性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90470" y="1452532"/>
            <a:ext cx="8766514" cy="172819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こうした課題解決の動きをトータルで支え促進するため、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「資金循環」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「人材確保・育成」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600" b="1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「情報</a:t>
            </a:r>
            <a:r>
              <a:rPr lang="ja-JP" altLang="en-US" sz="1600" b="1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で活躍する多様な主体に共通する課題について、優先的に検討すべきものとし、従来とは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異なる</a:t>
            </a:r>
            <a:endParaRPr lang="en-US" altLang="ja-JP" sz="1600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</a:t>
            </a:r>
            <a:r>
              <a:rPr lang="ja-JP" altLang="en-US" sz="1600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な取組みや仕組みの創出について検討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３テーマすべて</a:t>
            </a:r>
            <a:r>
              <a:rPr lang="ja-JP" altLang="en-US" sz="15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を優先的に検討すべき課題と</a:t>
            </a:r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するか</a:t>
            </a:r>
            <a:endParaRPr lang="en-US" altLang="ja-JP" sz="15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また、各テーマからどのような事項を抽出（例：「資金循環」における「休眠預金」等）して検討するか</a:t>
            </a:r>
            <a:endParaRPr lang="en-US" altLang="ja-JP" sz="15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72008" y="6031258"/>
            <a:ext cx="8784976" cy="720080"/>
          </a:xfrm>
          <a:prstGeom prst="rect">
            <a:avLst/>
          </a:prstGeom>
          <a:noFill/>
          <a:ln w="190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　これら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より設定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した優先的に検討すべき課題について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、（分科会の設置等）どのように検討を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進めるか整理したうえで、検討に着手する。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51520" y="436476"/>
            <a:ext cx="8640548" cy="688268"/>
          </a:xfrm>
          <a:prstGeom prst="rect">
            <a:avLst/>
          </a:prstGeom>
          <a:noFill/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○大阪では福祉や医療、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教育等、様々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な分野でそれぞれの主体が社会的課題の解決や公益の増進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取り組んで</a:t>
            </a: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</a:t>
            </a: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5135" y="1164500"/>
            <a:ext cx="1224136" cy="28803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よこ</a:t>
            </a:r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軸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9800" y="3396748"/>
            <a:ext cx="1224136" cy="28803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たて軸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25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角丸四角形 32"/>
          <p:cNvSpPr/>
          <p:nvPr/>
        </p:nvSpPr>
        <p:spPr>
          <a:xfrm>
            <a:off x="64870" y="6507162"/>
            <a:ext cx="8579668" cy="371475"/>
          </a:xfrm>
          <a:prstGeom prst="roundRect">
            <a:avLst>
              <a:gd name="adj" fmla="val 14452"/>
            </a:avLst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会議の構成については、会議における具体的な検討課題等を踏まえて整理していく</a:t>
            </a:r>
            <a:endParaRPr lang="en-US" altLang="ja-JP" sz="1200" dirty="0" smtClean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368300" y="1716739"/>
            <a:ext cx="8524179" cy="1061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（仮称）大阪フィランソロピー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r>
              <a:rPr lang="ja-JP" altLang="en-US" b="1" dirty="0" smtClean="0">
                <a:solidFill>
                  <a:srgbClr val="FFFFFF"/>
                </a:solidFill>
                <a:latin typeface="Meiryo UI"/>
                <a:ea typeface="Meiryo UI"/>
                <a:cs typeface="Meiryo UI"/>
              </a:rPr>
              <a:t>構成イメージ</a:t>
            </a:r>
            <a:endParaRPr lang="ja-JP" altLang="en-US" b="1" dirty="0">
              <a:solidFill>
                <a:srgbClr val="FFFFFF"/>
              </a:solidFill>
              <a:latin typeface="Meiryo UI"/>
              <a:ea typeface="Meiryo UI"/>
              <a:cs typeface="Meiryo UI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139246" y="433388"/>
            <a:ext cx="8861672" cy="788764"/>
          </a:xfrm>
          <a:prstGeom prst="roundRect">
            <a:avLst>
              <a:gd name="adj" fmla="val 1445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◆（仮称）大阪フィランソロピー会議は、非営利セクター等の関係者が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集う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「全体会議」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と、全体会議でとりあげるテーマの整理や具体的な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取組みについての検討を行う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「コア会議（仮称）」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で構成する。必要に応じて分科会なども検討。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◆会議は多様な非営利セクター、大学、企業、行政などが対等の立場で議論する場とする（参加者は無償で参画）。</a:t>
            </a:r>
            <a:endParaRPr lang="en-US" altLang="ja-JP" sz="1200" dirty="0" smtClean="0">
              <a:solidFill>
                <a:prstClr val="black">
                  <a:lumMod val="95000"/>
                  <a:lumOff val="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1653" y="1963171"/>
            <a:ext cx="7794255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本会議の趣旨に賛同した団体等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で構成するインクルーシブな集まり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■コア会議の成果を広く発信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■講演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形式やシンポジウム形式など様々な手法を想定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円/楕円 59"/>
          <p:cNvSpPr/>
          <p:nvPr/>
        </p:nvSpPr>
        <p:spPr>
          <a:xfrm>
            <a:off x="2987503" y="1521002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</a:rPr>
              <a:t>全体会議</a:t>
            </a:r>
            <a:endParaRPr lang="en-US" altLang="ja-JP" sz="1600" b="1" dirty="0" smtClean="0">
              <a:solidFill>
                <a:prstClr val="white"/>
              </a:solidFill>
            </a:endParaRPr>
          </a:p>
        </p:txBody>
      </p:sp>
      <p:sp>
        <p:nvSpPr>
          <p:cNvPr id="69" name="Rectangle 28"/>
          <p:cNvSpPr>
            <a:spLocks noChangeArrowheads="1"/>
          </p:cNvSpPr>
          <p:nvPr/>
        </p:nvSpPr>
        <p:spPr bwMode="auto">
          <a:xfrm>
            <a:off x="139246" y="1315476"/>
            <a:ext cx="3240360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300" b="1" dirty="0">
                <a:solidFill>
                  <a:prstClr val="black"/>
                </a:solidFill>
              </a:rPr>
              <a:t>（仮称）　大阪フィランソロピー</a:t>
            </a:r>
            <a:r>
              <a:rPr lang="ja-JP" altLang="en-US" sz="1300" b="1" dirty="0" smtClean="0">
                <a:solidFill>
                  <a:prstClr val="black"/>
                </a:solidFill>
              </a:rPr>
              <a:t>会議イメージ</a:t>
            </a:r>
            <a:endParaRPr lang="ja-JP" altLang="en-US" sz="1300" b="1" dirty="0">
              <a:solidFill>
                <a:prstClr val="black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17500" y="3052429"/>
            <a:ext cx="8574978" cy="28530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46253" y="3557164"/>
            <a:ext cx="4245187" cy="2031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■非営利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の各法人類型などで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リーディング的な団体の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責任者、学識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r>
              <a:rPr lang="ja-JP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</a:t>
            </a:r>
            <a:r>
              <a:rPr lang="ja-JP" altLang="ja-JP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■フィランソロピーの促進、非営利セクターの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活性化に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むけた問題提起や課題の検討、取組み内容などに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ついて議論を行う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■個別課題については、必要に応じて分科会を置く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ことも検討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■分科会はコア会議メンバーが、その他の有識者等の参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画を求めながら、議論をリード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2933508" y="2861457"/>
            <a:ext cx="3070992" cy="438257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prstClr val="white"/>
                </a:solidFill>
              </a:rPr>
              <a:t>コア会議</a:t>
            </a:r>
            <a:endParaRPr lang="en-US" altLang="ja-JP" sz="1600" b="1" dirty="0" smtClean="0">
              <a:solidFill>
                <a:prstClr val="white"/>
              </a:solidFill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78825" y="6530974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39246" y="1315476"/>
            <a:ext cx="8861672" cy="52154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40" name="表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809826"/>
              </p:ext>
            </p:extLst>
          </p:nvPr>
        </p:nvGraphicFramePr>
        <p:xfrm>
          <a:off x="4784910" y="3488336"/>
          <a:ext cx="3807004" cy="132577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35744"/>
                <a:gridCol w="1172504"/>
                <a:gridCol w="1198756"/>
              </a:tblGrid>
              <a:tr h="2215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有識者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公益法人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社会的企業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大学関係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学校法人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企業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CSR</a:t>
                      </a:r>
                      <a:r>
                        <a:rPr kumimoji="1" lang="ja-JP" altLang="en-US" sz="11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CSV</a:t>
                      </a:r>
                      <a:endParaRPr kumimoji="1" lang="ja-JP" altLang="en-US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中間支援組織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医療法人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協同組合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30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行政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任意団体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2894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経済界</a:t>
                      </a:r>
                      <a:endParaRPr kumimoji="1" lang="en-US" altLang="ja-JP" sz="11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社会福祉法人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42" name="Rectangle 28"/>
          <p:cNvSpPr>
            <a:spLocks noChangeArrowheads="1"/>
          </p:cNvSpPr>
          <p:nvPr/>
        </p:nvSpPr>
        <p:spPr bwMode="auto">
          <a:xfrm>
            <a:off x="5685642" y="3233458"/>
            <a:ext cx="2166428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＜コア会議メンバー　イメージ＞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28"/>
          <p:cNvSpPr>
            <a:spLocks noChangeArrowheads="1"/>
          </p:cNvSpPr>
          <p:nvPr/>
        </p:nvSpPr>
        <p:spPr bwMode="auto">
          <a:xfrm>
            <a:off x="6083067" y="4897249"/>
            <a:ext cx="2166428" cy="166291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＜分科会　イメージ＞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二等辺三角形 26"/>
          <p:cNvSpPr/>
          <p:nvPr/>
        </p:nvSpPr>
        <p:spPr>
          <a:xfrm>
            <a:off x="5157999" y="5116591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5034007" y="5116591"/>
            <a:ext cx="1102562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二等辺三角形 24"/>
          <p:cNvSpPr/>
          <p:nvPr/>
        </p:nvSpPr>
        <p:spPr>
          <a:xfrm>
            <a:off x="6369760" y="5127076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6" name="二等辺三角形 25"/>
          <p:cNvSpPr/>
          <p:nvPr/>
        </p:nvSpPr>
        <p:spPr>
          <a:xfrm>
            <a:off x="7587268" y="5116591"/>
            <a:ext cx="899792" cy="769765"/>
          </a:xfrm>
          <a:prstGeom prst="triangl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6268375" y="5127076"/>
            <a:ext cx="1102562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490919" y="5116591"/>
            <a:ext cx="1092490" cy="3627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○○分科会</a:t>
            </a:r>
            <a:endParaRPr lang="ja-JP" altLang="en-US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17500" y="5970487"/>
            <a:ext cx="8574979" cy="429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事　務　局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6032915" y="25323"/>
            <a:ext cx="3060767" cy="3561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（参考）第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回準備会資料抜粋</a:t>
            </a:r>
            <a:endParaRPr kumimoji="1"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9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■大阪フィランソロピー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促進会議イメージの</a:t>
            </a:r>
            <a:r>
              <a:rPr lang="zh-TW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TW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zh-TW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回準備会</a:t>
            </a:r>
            <a:r>
              <a:rPr lang="zh-TW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からの変更箇所について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807054"/>
              </p:ext>
            </p:extLst>
          </p:nvPr>
        </p:nvGraphicFramePr>
        <p:xfrm>
          <a:off x="153461" y="620688"/>
          <a:ext cx="8883035" cy="554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131"/>
                <a:gridCol w="1051096"/>
                <a:gridCol w="2232248"/>
                <a:gridCol w="5040560"/>
              </a:tblGrid>
              <a:tr h="44782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当初イメージ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変更案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変更理由・会議等の役割等</a:t>
                      </a: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35237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（仮称）大阪フィランソロピー会議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全体会議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大阪フィランソロピー大会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○「全体会議」と「コア会議」の違いが不明確であり、対外的に分かりやすくするため、情報発信の場として、名称から「会議」をはずし「大会」に変更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○講演やパネルディスカッション、分科会における取組み等の発表・意見交換、フィランソロピー都市宣言等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841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コア会議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大阪フィランソロピー促進会議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○各セクターに参画を求める会議として明確化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○フィランソロピー促進に向けた課題抽出や取組みについての議論、分科会の成果の共有等を行う会議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○大阪フィランソロピー大会の開催、分科会の設置等について決定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○法人格や営利・非営利の枠を超えて、これまでになかった連携や協働の促進等を行う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○フィランソロピー促進に向けた情報発信を行う（</a:t>
                      </a:r>
                      <a:r>
                        <a:rPr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ホームページにおける情報発信等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○必要に応じて、分科会リーダーを交えて開催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分科会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分科会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○課題に応じて設置（分科会ごとにリーダーを置き、リーダーによる運営のもと検討を進める）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08012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○大阪フィランソロピー大会、大阪フィランソロピー促進会議の運営、情報発信、各会議の庶務等を担う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○民間組織による運営開始までの間、当面は副首都推進局がその事務を担う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17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139246" y="2093843"/>
            <a:ext cx="8804840" cy="46475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59092" y="2185119"/>
            <a:ext cx="8425816" cy="162511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大阪フィランソロピー促進会議のイメージ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59092" y="4293096"/>
            <a:ext cx="8402319" cy="1800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511660" y="1732746"/>
            <a:ext cx="612068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フィランソロピー促進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スライド番号プレースホルダー 1"/>
          <p:cNvSpPr txBox="1">
            <a:spLocks/>
          </p:cNvSpPr>
          <p:nvPr/>
        </p:nvSpPr>
        <p:spPr bwMode="auto">
          <a:xfrm>
            <a:off x="8378825" y="6530974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26268" y="4293096"/>
            <a:ext cx="433396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ja-JP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5496" y="1763080"/>
            <a:ext cx="9019604" cy="49504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922473" y="2689175"/>
            <a:ext cx="7037274" cy="975594"/>
          </a:xfrm>
          <a:prstGeom prst="rect">
            <a:avLst/>
          </a:prstGeom>
          <a:solidFill>
            <a:schemeClr val="bg1">
              <a:alpha val="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6" name="円/楕円 55"/>
          <p:cNvSpPr>
            <a:spLocks noChangeAspect="1"/>
          </p:cNvSpPr>
          <p:nvPr/>
        </p:nvSpPr>
        <p:spPr>
          <a:xfrm>
            <a:off x="2411760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92692" y="2185119"/>
            <a:ext cx="819904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フィランソロピー促進に向けた課題抽出や取組みについての議論、分科会の成果の共有等を行う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必要に応じ分科会の設置、リーダーの選任、成果の共有等を行う。</a:t>
            </a:r>
            <a:endParaRPr lang="en-US" altLang="ja-JP" sz="14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139246" y="476672"/>
            <a:ext cx="8915854" cy="8613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3" name="角丸四角形 112"/>
          <p:cNvSpPr/>
          <p:nvPr/>
        </p:nvSpPr>
        <p:spPr>
          <a:xfrm>
            <a:off x="35496" y="476671"/>
            <a:ext cx="2721367" cy="86133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 smtClean="0">
                <a:solidFill>
                  <a:schemeClr val="tx1"/>
                </a:solidFill>
              </a:rPr>
              <a:t>大阪フィランソロピー大会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3041036" y="530096"/>
            <a:ext cx="60140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フィランソロピー促進会議における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取組み等の発信の場）</a:t>
            </a: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○講演、パネルディスカッション、分科会における検討成果の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プレゼンテーション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○フィランソロピー促進に係る先進事例の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紹介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フィランソロピー都市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　　　　　　　　　　　　　　　　　　　　　　　　　　　　等</a:t>
            </a:r>
            <a:endParaRPr lang="en-US" altLang="ja-JP" sz="12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2952000" y="1393031"/>
            <a:ext cx="3240000" cy="307777"/>
            <a:chOff x="2996190" y="1340768"/>
            <a:chExt cx="3240000" cy="307777"/>
          </a:xfrm>
        </p:grpSpPr>
        <p:sp>
          <p:nvSpPr>
            <p:cNvPr id="116" name="右矢印 115"/>
            <p:cNvSpPr/>
            <p:nvPr/>
          </p:nvSpPr>
          <p:spPr>
            <a:xfrm rot="5400000" flipH="1">
              <a:off x="4474782" y="-137824"/>
              <a:ext cx="282816" cy="3240000"/>
            </a:xfrm>
            <a:prstGeom prst="rightArrow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198536" y="1340768"/>
              <a:ext cx="17281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</a:rPr>
                <a:t>イベント</a:t>
              </a:r>
              <a:endParaRPr kumimoji="1" lang="ja-JP" altLang="en-US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0" name="テキスト ボックス 79"/>
          <p:cNvSpPr txBox="1"/>
          <p:nvPr/>
        </p:nvSpPr>
        <p:spPr>
          <a:xfrm>
            <a:off x="3578200" y="4849415"/>
            <a:ext cx="1929904" cy="30777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個別テーマの検討</a:t>
            </a:r>
          </a:p>
        </p:txBody>
      </p:sp>
      <p:sp>
        <p:nvSpPr>
          <p:cNvPr id="175" name="正方形/長方形 174"/>
          <p:cNvSpPr/>
          <p:nvPr/>
        </p:nvSpPr>
        <p:spPr>
          <a:xfrm>
            <a:off x="611943" y="5013176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3416049" y="3810236"/>
            <a:ext cx="2308079" cy="410852"/>
            <a:chOff x="3527884" y="3768221"/>
            <a:chExt cx="2088232" cy="529637"/>
          </a:xfrm>
        </p:grpSpPr>
        <p:sp>
          <p:nvSpPr>
            <p:cNvPr id="49" name="二等辺三角形 48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15" name="正方形/長方形 114"/>
          <p:cNvSpPr/>
          <p:nvPr/>
        </p:nvSpPr>
        <p:spPr>
          <a:xfrm>
            <a:off x="611943" y="4365104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4" name="正方形/長方形 143"/>
          <p:cNvSpPr/>
          <p:nvPr/>
        </p:nvSpPr>
        <p:spPr>
          <a:xfrm>
            <a:off x="2060581" y="4365104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5" name="正方形/長方形 144"/>
          <p:cNvSpPr/>
          <p:nvPr/>
        </p:nvSpPr>
        <p:spPr>
          <a:xfrm>
            <a:off x="5818996" y="4365104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sp>
        <p:nvSpPr>
          <p:cNvPr id="146" name="正方形/長方形 145"/>
          <p:cNvSpPr/>
          <p:nvPr/>
        </p:nvSpPr>
        <p:spPr>
          <a:xfrm>
            <a:off x="7259156" y="4365104"/>
            <a:ext cx="1200813" cy="27815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リーダー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grpSp>
        <p:nvGrpSpPr>
          <p:cNvPr id="164" name="グループ化 163"/>
          <p:cNvGrpSpPr/>
          <p:nvPr/>
        </p:nvGrpSpPr>
        <p:grpSpPr>
          <a:xfrm>
            <a:off x="611560" y="4653136"/>
            <a:ext cx="1201659" cy="317375"/>
            <a:chOff x="3527884" y="3793209"/>
            <a:chExt cx="2088232" cy="504649"/>
          </a:xfrm>
        </p:grpSpPr>
        <p:sp>
          <p:nvSpPr>
            <p:cNvPr id="165" name="二等辺三角形 164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9" name="テキスト ボックス 178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0" name="グループ化 179"/>
          <p:cNvGrpSpPr/>
          <p:nvPr/>
        </p:nvGrpSpPr>
        <p:grpSpPr>
          <a:xfrm>
            <a:off x="2060198" y="4653136"/>
            <a:ext cx="1201659" cy="317375"/>
            <a:chOff x="3527884" y="3793209"/>
            <a:chExt cx="2088232" cy="504649"/>
          </a:xfrm>
        </p:grpSpPr>
        <p:sp>
          <p:nvSpPr>
            <p:cNvPr id="181" name="二等辺三角形 180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3" name="テキスト ボックス 182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4" name="グループ化 183"/>
          <p:cNvGrpSpPr/>
          <p:nvPr/>
        </p:nvGrpSpPr>
        <p:grpSpPr>
          <a:xfrm>
            <a:off x="5818613" y="4653136"/>
            <a:ext cx="1201659" cy="317375"/>
            <a:chOff x="3527884" y="3793209"/>
            <a:chExt cx="2088232" cy="504649"/>
          </a:xfrm>
        </p:grpSpPr>
        <p:sp>
          <p:nvSpPr>
            <p:cNvPr id="185" name="二等辺三角形 184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6" name="テキスト ボックス 185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87" name="グループ化 186"/>
          <p:cNvGrpSpPr/>
          <p:nvPr/>
        </p:nvGrpSpPr>
        <p:grpSpPr>
          <a:xfrm>
            <a:off x="7258773" y="4653136"/>
            <a:ext cx="1201659" cy="317375"/>
            <a:chOff x="3527884" y="3793209"/>
            <a:chExt cx="2088232" cy="504649"/>
          </a:xfrm>
        </p:grpSpPr>
        <p:sp>
          <p:nvSpPr>
            <p:cNvPr id="189" name="二等辺三角形 188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90" name="テキスト ボックス 189"/>
            <p:cNvSpPr txBox="1"/>
            <p:nvPr/>
          </p:nvSpPr>
          <p:spPr>
            <a:xfrm>
              <a:off x="3527884" y="3793209"/>
              <a:ext cx="2088230" cy="3530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200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運営</a:t>
              </a:r>
              <a:endParaRPr kumimoji="1" lang="ja-JP" altLang="en-US" sz="1200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191" name="テキスト ボックス 190"/>
          <p:cNvSpPr txBox="1"/>
          <p:nvPr/>
        </p:nvSpPr>
        <p:spPr>
          <a:xfrm>
            <a:off x="3578200" y="5209455"/>
            <a:ext cx="1929904" cy="73866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リーダーの自主的な運営による自由かつ活発な議論が行われる検討会議</a:t>
            </a:r>
            <a:endParaRPr lang="ja-JP" altLang="en-US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97260" y="5167936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正方形/長方形 192"/>
          <p:cNvSpPr/>
          <p:nvPr/>
        </p:nvSpPr>
        <p:spPr>
          <a:xfrm>
            <a:off x="1229308" y="5157192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5" name="正方形/長方形 194"/>
          <p:cNvSpPr/>
          <p:nvPr/>
        </p:nvSpPr>
        <p:spPr>
          <a:xfrm>
            <a:off x="797260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6" name="正方形/長方形 195"/>
          <p:cNvSpPr/>
          <p:nvPr/>
        </p:nvSpPr>
        <p:spPr>
          <a:xfrm>
            <a:off x="1229308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8" name="正方形/長方形 197"/>
          <p:cNvSpPr/>
          <p:nvPr/>
        </p:nvSpPr>
        <p:spPr>
          <a:xfrm>
            <a:off x="2075043" y="5013176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2309428" y="5167936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0" name="正方形/長方形 199"/>
          <p:cNvSpPr/>
          <p:nvPr/>
        </p:nvSpPr>
        <p:spPr>
          <a:xfrm>
            <a:off x="2741476" y="5157192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1" name="正方形/長方形 200"/>
          <p:cNvSpPr/>
          <p:nvPr/>
        </p:nvSpPr>
        <p:spPr>
          <a:xfrm>
            <a:off x="2309428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2" name="正方形/長方形 201"/>
          <p:cNvSpPr/>
          <p:nvPr/>
        </p:nvSpPr>
        <p:spPr>
          <a:xfrm>
            <a:off x="2741476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3" name="正方形/長方形 202"/>
          <p:cNvSpPr/>
          <p:nvPr/>
        </p:nvSpPr>
        <p:spPr>
          <a:xfrm>
            <a:off x="5819459" y="5013176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" name="正方形/長方形 204"/>
          <p:cNvSpPr/>
          <p:nvPr/>
        </p:nvSpPr>
        <p:spPr>
          <a:xfrm>
            <a:off x="6053844" y="5167936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7" name="正方形/長方形 216"/>
          <p:cNvSpPr/>
          <p:nvPr/>
        </p:nvSpPr>
        <p:spPr>
          <a:xfrm>
            <a:off x="6485892" y="5157192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8" name="正方形/長方形 227"/>
          <p:cNvSpPr/>
          <p:nvPr/>
        </p:nvSpPr>
        <p:spPr>
          <a:xfrm>
            <a:off x="6053844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9" name="正方形/長方形 228"/>
          <p:cNvSpPr/>
          <p:nvPr/>
        </p:nvSpPr>
        <p:spPr>
          <a:xfrm>
            <a:off x="6485892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0" name="正方形/長方形 229"/>
          <p:cNvSpPr/>
          <p:nvPr/>
        </p:nvSpPr>
        <p:spPr>
          <a:xfrm>
            <a:off x="7259539" y="5013176"/>
            <a:ext cx="1200813" cy="1008112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1" name="正方形/長方形 230"/>
          <p:cNvSpPr/>
          <p:nvPr/>
        </p:nvSpPr>
        <p:spPr>
          <a:xfrm>
            <a:off x="7494004" y="5167936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2" name="正方形/長方形 231"/>
          <p:cNvSpPr/>
          <p:nvPr/>
        </p:nvSpPr>
        <p:spPr>
          <a:xfrm>
            <a:off x="7926052" y="5157192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3" name="正方形/長方形 232"/>
          <p:cNvSpPr/>
          <p:nvPr/>
        </p:nvSpPr>
        <p:spPr>
          <a:xfrm>
            <a:off x="7494004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正方形/長方形 233"/>
          <p:cNvSpPr/>
          <p:nvPr/>
        </p:nvSpPr>
        <p:spPr>
          <a:xfrm>
            <a:off x="7926052" y="5599984"/>
            <a:ext cx="318356" cy="2772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59092" y="6159674"/>
            <a:ext cx="8402319" cy="50968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事務局</a:t>
            </a:r>
            <a:r>
              <a:rPr lang="ja-JP" altLang="en-US" b="1" dirty="0" smtClean="0"/>
              <a:t>（分科会の運営については、リーダー</a:t>
            </a:r>
            <a:r>
              <a:rPr lang="ja-JP" altLang="en-US" b="1" dirty="0"/>
              <a:t>中心</a:t>
            </a:r>
            <a:r>
              <a:rPr lang="ja-JP" altLang="en-US" b="1" dirty="0" smtClean="0"/>
              <a:t>に行う）</a:t>
            </a:r>
            <a:endParaRPr kumimoji="1" lang="en-US" altLang="ja-JP" b="1" dirty="0" smtClean="0"/>
          </a:p>
        </p:txBody>
      </p:sp>
      <p:sp>
        <p:nvSpPr>
          <p:cNvPr id="75" name="円/楕円 74"/>
          <p:cNvSpPr>
            <a:spLocks noChangeAspect="1"/>
          </p:cNvSpPr>
          <p:nvPr/>
        </p:nvSpPr>
        <p:spPr>
          <a:xfrm>
            <a:off x="3185253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6" name="円/楕円 75"/>
          <p:cNvSpPr>
            <a:spLocks noChangeAspect="1"/>
          </p:cNvSpPr>
          <p:nvPr/>
        </p:nvSpPr>
        <p:spPr>
          <a:xfrm>
            <a:off x="3952559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7" name="円/楕円 76"/>
          <p:cNvSpPr>
            <a:spLocks noChangeAspect="1"/>
          </p:cNvSpPr>
          <p:nvPr/>
        </p:nvSpPr>
        <p:spPr>
          <a:xfrm>
            <a:off x="4719865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8" name="円/楕円 77"/>
          <p:cNvSpPr>
            <a:spLocks noChangeAspect="1"/>
          </p:cNvSpPr>
          <p:nvPr/>
        </p:nvSpPr>
        <p:spPr>
          <a:xfrm>
            <a:off x="5487171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81" name="円/楕円 80"/>
          <p:cNvSpPr>
            <a:spLocks noChangeAspect="1"/>
          </p:cNvSpPr>
          <p:nvPr/>
        </p:nvSpPr>
        <p:spPr>
          <a:xfrm>
            <a:off x="6254477" y="2852936"/>
            <a:ext cx="286520" cy="286520"/>
          </a:xfrm>
          <a:prstGeom prst="ellipse">
            <a:avLst/>
          </a:prstGeom>
          <a:solidFill>
            <a:srgbClr val="0000C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275856" y="3284984"/>
            <a:ext cx="2489956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分科会リーダーも参画</a:t>
            </a:r>
            <a:endParaRPr lang="ja-JP" altLang="en-US" sz="1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92" name="グループ化 91"/>
          <p:cNvGrpSpPr/>
          <p:nvPr/>
        </p:nvGrpSpPr>
        <p:grpSpPr>
          <a:xfrm>
            <a:off x="6012160" y="3810236"/>
            <a:ext cx="2308079" cy="410852"/>
            <a:chOff x="3527884" y="3768221"/>
            <a:chExt cx="2088232" cy="529637"/>
          </a:xfrm>
        </p:grpSpPr>
        <p:sp>
          <p:nvSpPr>
            <p:cNvPr id="94" name="二等辺三角形 93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755576" y="3810236"/>
            <a:ext cx="2308079" cy="410852"/>
            <a:chOff x="3527884" y="3768221"/>
            <a:chExt cx="2088232" cy="529637"/>
          </a:xfrm>
        </p:grpSpPr>
        <p:sp>
          <p:nvSpPr>
            <p:cNvPr id="98" name="二等辺三角形 97"/>
            <p:cNvSpPr/>
            <p:nvPr/>
          </p:nvSpPr>
          <p:spPr>
            <a:xfrm flipV="1">
              <a:off x="3527884" y="3861048"/>
              <a:ext cx="2088232" cy="436810"/>
            </a:xfrm>
            <a:prstGeom prst="triangle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4098524" y="376822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 smtClean="0">
                  <a:solidFill>
                    <a:srgbClr val="7030A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設置</a:t>
              </a:r>
              <a:endParaRPr kumimoji="1" lang="ja-JP" altLang="en-US" b="1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5759624" y="3265239"/>
            <a:ext cx="2052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分科会設置期間中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551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76672"/>
            <a:ext cx="8640960" cy="14773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■大阪フィランソロピー大会</a:t>
            </a:r>
            <a:endParaRPr kumimoji="1"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：大会の開催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趣旨（大阪フィランソロピー促進会議の設立趣旨）に賛同した法人・個人誰もが参加可能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内容：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・大阪フィランソロピー促進会議、分科会における取組み等の発表・意見交換、情報発信の場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・メニュー：講演、パネルディスカッション、分科会における検討成果のプレゼンテーション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、フィランソロピー促進に係る先進事例の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紹介、大阪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フィランソロピー都市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宣言等</a:t>
            </a:r>
            <a:endParaRPr lang="en-US" altLang="ja-JP" sz="1400" dirty="0" smtClean="0">
              <a:solidFill>
                <a:prstClr val="black"/>
              </a:solidFill>
              <a:latin typeface="+mn-ea"/>
              <a:ea typeface="+mn-ea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2312873"/>
            <a:ext cx="8640960" cy="190821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■大阪フィランソロピー促進会議</a:t>
            </a:r>
            <a:r>
              <a:rPr kumimoji="1" lang="en-US" altLang="ja-JP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旧コア会議</a:t>
            </a:r>
            <a:endParaRPr kumimoji="1"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：促進会議メンバー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法人格を超えた参画）＋分科会リーダー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内容：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フィランソロピー促進に向けた取組み全体に係る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分科会における検討により難い課題の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検討を含む）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・大阪フィランソロピー大会の開催、分科会の設置等の事項について決定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・法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人格や営利・非営利の枠を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超えた、連携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や協働の促進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・フィランソロピー促進に向けた情報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発信（ホームページにおける情報発信等）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・各分科会における検討状況・成果の共有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■大阪フィランソロピー促進会議の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実施する事業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1520" y="4543380"/>
            <a:ext cx="8640960" cy="126188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■分科会</a:t>
            </a:r>
            <a:endParaRPr kumimoji="1" lang="en-US" altLang="ja-JP" sz="2000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構成：リーダー＋分科会メンバー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分科会リーダーが人選後、大阪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フィランソロピー促進会議に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おいて承認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＜リーダー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の自主的な運営による自由かつ活発な議論が行われる検討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会議＞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内容：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・各検討テーマに係る情報収集及び課題解決の検討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32240" y="2306278"/>
            <a:ext cx="216000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議論・決定の場</a:t>
            </a:r>
            <a:endParaRPr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32240" y="4543380"/>
            <a:ext cx="216000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個別テーマの検討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32240" y="476672"/>
            <a:ext cx="2160240" cy="307777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イベント（情報発信の場）</a:t>
            </a:r>
            <a:endParaRPr lang="ja-JP" altLang="en-US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9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 準備会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の今後の進め方について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6620" y="529516"/>
            <a:ext cx="7974488" cy="5847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■これ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までの準備会の議論も踏まえ、今後、準備会で議論・決定していくべき事項を段階的に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１～ステップ６で整理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594468"/>
              </p:ext>
            </p:extLst>
          </p:nvPr>
        </p:nvGraphicFramePr>
        <p:xfrm>
          <a:off x="536620" y="1412776"/>
          <a:ext cx="8067828" cy="4369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531"/>
                <a:gridCol w="4785089"/>
                <a:gridCol w="1872208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検討事項（案）</a:t>
                      </a:r>
                      <a:endParaRPr kumimoji="1" lang="ja-JP" altLang="en-US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600" b="0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メンバー参画関係</a:t>
                      </a:r>
                      <a:endParaRPr kumimoji="1" lang="ja-JP" altLang="en-US" sz="1600" b="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92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ステップ１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</a:t>
                      </a:r>
                      <a:r>
                        <a:rPr lang="ja-JP" altLang="en-US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会議設立</a:t>
                      </a:r>
                      <a:r>
                        <a:rPr lang="ja-JP" sz="14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趣旨</a:t>
                      </a:r>
                      <a:r>
                        <a:rPr lang="ja-JP" sz="14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・目的の整理（整理済み）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ステップ２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会議における検討テーマ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会議構成（大阪フィランソロピー大会、大阪フィランソロ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ピー促進会議、分科会）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ステップ３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会議における事業関係（事業計画、事務局機能、費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　　用負担等）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メンバー選任規程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06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ステップ４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民間組織による運営手法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会議の議事運営規程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分科会リーダー確定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10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ステップ５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５－１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民間組織による運営の詳細検討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５－２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設立趣意書・規約案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促進会議メンバー・分科会メンバー確定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ステップ６</a:t>
                      </a:r>
                      <a:endParaRPr kumimoji="1" lang="ja-JP" altLang="en-US" sz="16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・プレ促進会議の開催（設立趣意書・規約案の確認等）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683568" y="5830112"/>
            <a:ext cx="6747172" cy="738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第４回準備会以降、順次、ステップ２から議論・検討を進める</a:t>
            </a:r>
          </a:p>
          <a:p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ステップ４（民間組織による運営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手法等）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が整理された段階で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大阪フィランソロピー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大会の開催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に向けた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準備を開始（準備期間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：３～４か月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925311" y="2924944"/>
            <a:ext cx="1490836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～順次参画打診～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89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-1588"/>
            <a:ext cx="918051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■検討を要する主な論点について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 bwMode="auto">
          <a:xfrm>
            <a:off x="8378825" y="6568776"/>
            <a:ext cx="76517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D921A03E-96E9-4566-ADA2-8E01143782A4}" type="slidenum">
              <a:rPr lang="ja-JP" altLang="en-US" sz="120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4146" y="692696"/>
            <a:ext cx="7892220" cy="55446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○民主体による運営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（ステップ３～４で検討予定）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⇒事業計画（大会・促進会議の開催の頻度等）と、それに必要な事務局機能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をどうするか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⇒それに対応する費用負担や組織体制をどうするか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⇒どのような運営組織とするか（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</a:t>
            </a:r>
            <a:r>
              <a:rPr lang="en-US" altLang="ja-JP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：既存団体の活用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、新規法人の設立）</a:t>
            </a:r>
            <a:endParaRPr lang="ja-JP" altLang="en-US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○休眠預金への対応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⇒大阪における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活用団体・資金分配団体のあり方はどうあるべきか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⇒国の休眠預金等活用審議会に対して、大阪から意見を伝える必要性はあるか</a:t>
            </a:r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○恒常的な会員制の</a:t>
            </a:r>
            <a:r>
              <a:rPr lang="ja-JP" altLang="en-US" sz="20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必要性</a:t>
            </a:r>
            <a:endParaRPr lang="en-US" altLang="ja-JP" sz="2000" b="1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⇒大阪フィランソロピー大会を開催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たびに賛同する個人・法人を集めるのではなく、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大会開催に関わらず常時会員を置く必要性はあるか</a:t>
            </a:r>
            <a:endParaRPr lang="en-US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4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19810</TotalTime>
  <Words>1167</Words>
  <Application>Microsoft Office PowerPoint</Application>
  <PresentationFormat>画面に合わせる (4:3)</PresentationFormat>
  <Paragraphs>192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​​テーマ</vt:lpstr>
      <vt:lpstr>Eclipse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大阪市</dc:creator>
  <cp:lastModifiedBy>Batchadmin</cp:lastModifiedBy>
  <cp:revision>1261</cp:revision>
  <cp:lastPrinted>2017-07-17T23:45:49Z</cp:lastPrinted>
  <dcterms:created xsi:type="dcterms:W3CDTF">2014-08-01T07:03:14Z</dcterms:created>
  <dcterms:modified xsi:type="dcterms:W3CDTF">2017-07-20T08:14:25Z</dcterms:modified>
</cp:coreProperties>
</file>