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4660"/>
  </p:normalViewPr>
  <p:slideViewPr>
    <p:cSldViewPr>
      <p:cViewPr>
        <p:scale>
          <a:sx n="75" d="100"/>
          <a:sy n="75" d="100"/>
        </p:scale>
        <p:origin x="13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D2DD7-93CC-40C8-952E-2F11B88FFF42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6273D-04DE-468F-B67D-8A768F4D0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937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644808586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12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22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89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71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09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4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06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7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47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81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9630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EDFC4-F50C-4C06-AEFE-CABD90F3EE5C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DEF2A-8A50-4C29-84B1-49EFBE41A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5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1546" y="985187"/>
            <a:ext cx="9022571" cy="1077641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78384">
              <a:defRPr/>
            </a:pPr>
            <a:endParaRPr lang="ja-JP" altLang="en-US" sz="1662"/>
          </a:p>
        </p:txBody>
      </p:sp>
      <p:sp>
        <p:nvSpPr>
          <p:cNvPr id="10" name="角丸四角形 9"/>
          <p:cNvSpPr/>
          <p:nvPr/>
        </p:nvSpPr>
        <p:spPr>
          <a:xfrm>
            <a:off x="109781" y="1004306"/>
            <a:ext cx="8926715" cy="1023605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878384">
              <a:lnSpc>
                <a:spcPct val="120000"/>
              </a:lnSpc>
              <a:defRPr/>
            </a:pP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人口減少・成熟化社会の中</a:t>
            </a:r>
            <a:r>
              <a:rPr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で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、「経済成長」と </a:t>
            </a:r>
            <a:r>
              <a:rPr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「豊かな社会の実現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」を実現していくためには、産業・生活イノベーションを起こし生産性・</a:t>
            </a:r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QOL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を上げることが不可欠。そのために、</a:t>
            </a:r>
            <a:r>
              <a:rPr lang="zh-TW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特別区制度（大阪都構想</a:t>
            </a:r>
            <a:r>
              <a:rPr lang="zh-TW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はどのように貢献できるのか？経済学・財政学の視点から考える。</a:t>
            </a:r>
            <a:endParaRPr lang="en-US" altLang="ja-JP" sz="1600" dirty="0">
              <a:solidFill>
                <a:schemeClr val="tx1">
                  <a:lumMod val="95000"/>
                  <a:lumOff val="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8398" y="998179"/>
            <a:ext cx="1541274" cy="33698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1"/>
          <a:lstStyle/>
          <a:p>
            <a:pPr algn="ctr" defTabSz="878384">
              <a:defRPr/>
            </a:pPr>
            <a:r>
              <a:rPr lang="ja-JP" altLang="en-US" sz="1292" dirty="0">
                <a:latin typeface="HGP創英角ｺﾞｼｯｸUB" pitchFamily="50" charset="-128"/>
                <a:ea typeface="HGP創英角ｺﾞｼｯｸUB" pitchFamily="50" charset="-128"/>
              </a:rPr>
              <a:t>社会</a:t>
            </a:r>
            <a:r>
              <a:rPr lang="ja-JP" altLang="en-US" sz="1292" dirty="0" smtClean="0">
                <a:latin typeface="HGP創英角ｺﾞｼｯｸUB" pitchFamily="50" charset="-128"/>
                <a:ea typeface="HGP創英角ｺﾞｼｯｸUB" pitchFamily="50" charset="-128"/>
              </a:rPr>
              <a:t>背景と視点</a:t>
            </a:r>
            <a:endParaRPr lang="ja-JP" altLang="en-US" sz="1292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81025" y="2861292"/>
            <a:ext cx="8735837" cy="1196025"/>
          </a:xfrm>
          <a:prstGeom prst="roundRect">
            <a:avLst>
              <a:gd name="adj" fmla="val 24415"/>
            </a:avLst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marL="1072688" defTabSz="878384">
              <a:lnSpc>
                <a:spcPct val="120000"/>
              </a:lnSpc>
              <a:defRPr/>
            </a:pPr>
            <a:r>
              <a:rPr lang="ja-JP" altLang="en-US" sz="1477" b="1" u="sng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二重行政</a:t>
            </a:r>
            <a:r>
              <a:rPr lang="ja-JP" altLang="en-US" sz="1477" b="1" u="sng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解消による成長加速と、新たな調整の</a:t>
            </a:r>
            <a:r>
              <a:rPr lang="ja-JP" altLang="en-US" sz="1477" b="1" u="sng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視点：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　府</a:t>
            </a:r>
            <a:r>
              <a:rPr lang="ja-JP" altLang="en-US" sz="1477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市再編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で非効率な運営は解消され、</a:t>
            </a:r>
            <a:r>
              <a:rPr lang="ja-JP" altLang="en-US" sz="1477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効率化に期待。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事業によって効果には差</a:t>
            </a:r>
            <a:r>
              <a:rPr lang="ja-JP" altLang="en-US" sz="1477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。優先順位をつけて、ストック効果を最大化する施策が有効。基礎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（区）と広域（府）の間、公選制の区長間</a:t>
            </a:r>
            <a:r>
              <a:rPr lang="ja-JP" altLang="en-US" sz="1477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で新た</a:t>
            </a:r>
            <a:r>
              <a:rPr lang="ja-JP" altLang="en-US" sz="1477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に生じる行政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分担・</a:t>
            </a:r>
            <a:r>
              <a:rPr lang="ja-JP" altLang="en-US" sz="1477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財政</a:t>
            </a:r>
            <a:r>
              <a:rPr lang="ja-JP" altLang="en-US" sz="1477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調整の議論に対し、</a:t>
            </a:r>
            <a:r>
              <a:rPr lang="ja-JP" altLang="en-US" sz="1477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府区協議・区長間連携（府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・特別区協</a:t>
            </a:r>
            <a:r>
              <a:rPr lang="ja-JP" altLang="en-US" sz="1477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議会）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、透明性のある行政システムの確保が不可欠。</a:t>
            </a:r>
            <a:r>
              <a:rPr lang="ja-JP" altLang="en-US" sz="1477" b="1" u="sng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61546" y="2388817"/>
            <a:ext cx="9022571" cy="4216318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78384">
              <a:defRPr/>
            </a:pPr>
            <a:endParaRPr lang="ja-JP" altLang="en-US" sz="1662"/>
          </a:p>
        </p:txBody>
      </p:sp>
      <p:sp>
        <p:nvSpPr>
          <p:cNvPr id="23" name="正方形/長方形 22"/>
          <p:cNvSpPr/>
          <p:nvPr/>
        </p:nvSpPr>
        <p:spPr>
          <a:xfrm>
            <a:off x="233026" y="2449295"/>
            <a:ext cx="8717281" cy="27734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878384">
              <a:defRPr/>
            </a:pPr>
            <a:r>
              <a:rPr lang="zh-TW" altLang="en-US" sz="1600" b="1" dirty="0">
                <a:latin typeface="AR P丸ゴシック体E" pitchFamily="50" charset="-128"/>
                <a:ea typeface="AR P丸ゴシック体E" pitchFamily="50" charset="-128"/>
              </a:rPr>
              <a:t>特別区制度（大阪都構想</a:t>
            </a:r>
            <a:r>
              <a:rPr lang="zh-TW" altLang="en-US" sz="1600" b="1" dirty="0" smtClean="0">
                <a:latin typeface="AR P丸ゴシック体E" pitchFamily="50" charset="-128"/>
                <a:ea typeface="AR P丸ゴシック体E" pitchFamily="50" charset="-128"/>
              </a:rPr>
              <a:t>）</a:t>
            </a:r>
            <a:r>
              <a:rPr lang="ja-JP" altLang="en-US" sz="1600" b="1" dirty="0" smtClean="0">
                <a:latin typeface="AR P丸ゴシック体E" pitchFamily="50" charset="-128"/>
                <a:ea typeface="AR P丸ゴシック体E" pitchFamily="50" charset="-128"/>
              </a:rPr>
              <a:t>の効果を評価するための</a:t>
            </a:r>
            <a:r>
              <a:rPr lang="en-US" altLang="ja-JP" sz="1600" b="1" dirty="0">
                <a:latin typeface="AR P丸ゴシック体E" pitchFamily="50" charset="-128"/>
                <a:ea typeface="AR P丸ゴシック体E" pitchFamily="50" charset="-128"/>
              </a:rPr>
              <a:t>3</a:t>
            </a:r>
            <a:r>
              <a:rPr lang="ja-JP" altLang="en-US" sz="1600" b="1" dirty="0" err="1">
                <a:latin typeface="AR P丸ゴシック体E" pitchFamily="50" charset="-128"/>
                <a:ea typeface="AR P丸ゴシック体E" pitchFamily="50" charset="-128"/>
              </a:rPr>
              <a:t>つの</a:t>
            </a:r>
            <a:r>
              <a:rPr lang="ja-JP" altLang="en-US" sz="1600" b="1" smtClean="0">
                <a:latin typeface="AR P丸ゴシック体E" pitchFamily="50" charset="-128"/>
                <a:ea typeface="AR P丸ゴシック体E" pitchFamily="50" charset="-128"/>
              </a:rPr>
              <a:t>ポイント</a:t>
            </a:r>
            <a:endParaRPr lang="en-US" altLang="ja-JP" sz="1662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56805" y="3255457"/>
            <a:ext cx="997259" cy="370743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78384">
              <a:defRPr/>
            </a:pPr>
            <a:r>
              <a:rPr lang="en-US" altLang="ja-JP" sz="1292" b="1" dirty="0"/>
              <a:t>POINT1</a:t>
            </a:r>
            <a:endParaRPr lang="ja-JP" altLang="en-US" sz="1292" b="1" dirty="0"/>
          </a:p>
        </p:txBody>
      </p:sp>
      <p:sp>
        <p:nvSpPr>
          <p:cNvPr id="29" name="下矢印 28"/>
          <p:cNvSpPr/>
          <p:nvPr/>
        </p:nvSpPr>
        <p:spPr>
          <a:xfrm>
            <a:off x="4211959" y="2090614"/>
            <a:ext cx="724067" cy="27989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878384">
              <a:defRPr/>
            </a:pPr>
            <a:endParaRPr lang="ja-JP" altLang="en-US" sz="1662"/>
          </a:p>
        </p:txBody>
      </p:sp>
      <p:sp>
        <p:nvSpPr>
          <p:cNvPr id="8" name="六角形 7"/>
          <p:cNvSpPr/>
          <p:nvPr/>
        </p:nvSpPr>
        <p:spPr>
          <a:xfrm>
            <a:off x="71581" y="294542"/>
            <a:ext cx="7503428" cy="616341"/>
          </a:xfrm>
          <a:prstGeom prst="hexagon">
            <a:avLst>
              <a:gd name="adj" fmla="val 54348"/>
              <a:gd name="vf" fmla="val 11547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878384">
              <a:defRPr/>
            </a:pPr>
            <a:endParaRPr lang="ja-JP" altLang="en-US" sz="1662" dirty="0">
              <a:latin typeface="AR P丸ゴシック体E" pitchFamily="50" charset="-128"/>
              <a:ea typeface="AR P丸ゴシック体E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58507" y="4191970"/>
            <a:ext cx="8739719" cy="882640"/>
          </a:xfrm>
          <a:prstGeom prst="roundRect">
            <a:avLst>
              <a:gd name="adj" fmla="val 24415"/>
            </a:avLst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marL="1072688" defTabSz="878384">
              <a:lnSpc>
                <a:spcPct val="120000"/>
              </a:lnSpc>
              <a:defRPr/>
            </a:pPr>
            <a:r>
              <a:rPr lang="ja-JP" altLang="en-US" sz="1477" b="1" u="sng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住民ニーズ把握とサービスイノベーションの視点</a:t>
            </a:r>
            <a:endParaRPr lang="en-US" altLang="ja-JP" sz="1477" b="1" u="sng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072688" defTabSz="878384">
              <a:lnSpc>
                <a:spcPct val="120000"/>
              </a:lnSpc>
              <a:defRPr/>
            </a:pP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より住民に近い特別区誕生による住民ガバナンス強化に期待。住民参画・意識・透明性の向上による新たな豊かさ実現に向けた行政サービスのイノベーションの実現が鍵</a:t>
            </a:r>
            <a:r>
              <a:rPr lang="ja-JP" altLang="en-US" sz="1477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477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356804" y="4516554"/>
            <a:ext cx="997259" cy="370743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78384">
              <a:defRPr/>
            </a:pPr>
            <a:r>
              <a:rPr lang="en-US" altLang="ja-JP" sz="1292" b="1" dirty="0"/>
              <a:t>POINT2</a:t>
            </a:r>
            <a:endParaRPr lang="ja-JP" altLang="en-US" sz="1292" b="1" dirty="0"/>
          </a:p>
        </p:txBody>
      </p:sp>
      <p:sp>
        <p:nvSpPr>
          <p:cNvPr id="32" name="角丸四角形 31"/>
          <p:cNvSpPr/>
          <p:nvPr/>
        </p:nvSpPr>
        <p:spPr>
          <a:xfrm>
            <a:off x="258507" y="5209263"/>
            <a:ext cx="8780872" cy="1363788"/>
          </a:xfrm>
          <a:prstGeom prst="roundRect">
            <a:avLst>
              <a:gd name="adj" fmla="val 24415"/>
            </a:avLst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marL="1072688" defTabSz="878384">
              <a:lnSpc>
                <a:spcPct val="120000"/>
              </a:lnSpc>
              <a:defRPr/>
            </a:pPr>
            <a:r>
              <a:rPr lang="ja-JP" altLang="en-US" sz="1477" b="1" u="sng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多様な行政サービスの多様な効率規模の視点：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zh-TW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経済効果報告書</a:t>
            </a:r>
            <a:r>
              <a:rPr lang="ja-JP" altLang="en-US" sz="1477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の効率化可能額は、全行政サービスを一つにして推定。行政サービスごとに効率規模は存在する。分割が望ましい行政サービス、広域化が望ましい行政サービスなど。また、この分析は、あくまでも一定の仮定の下での結果であることに注意。考慮できていない部分（移行費用、都市内部での区の行政費用）は、住民との対話を通じて評価すべき。</a:t>
            </a:r>
            <a:endParaRPr lang="en-US" altLang="ja-JP" sz="1477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円/楕円 32"/>
          <p:cNvSpPr/>
          <p:nvPr/>
        </p:nvSpPr>
        <p:spPr>
          <a:xfrm>
            <a:off x="356804" y="5733256"/>
            <a:ext cx="997259" cy="370743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78384">
              <a:defRPr/>
            </a:pPr>
            <a:r>
              <a:rPr lang="en-US" altLang="ja-JP" sz="1292" b="1" dirty="0"/>
              <a:t>POINT3</a:t>
            </a:r>
            <a:endParaRPr lang="ja-JP" altLang="en-US" sz="1292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13544" y="420841"/>
            <a:ext cx="7026343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46" b="1" dirty="0" smtClean="0">
                <a:latin typeface="AR P丸ゴシック体E" pitchFamily="50" charset="-128"/>
                <a:ea typeface="AR P丸ゴシック体E" pitchFamily="50" charset="-128"/>
              </a:rPr>
              <a:t>特別区制度（大阪都構想）の効果について</a:t>
            </a:r>
            <a:endParaRPr lang="ja-JP" altLang="en-US" sz="1662" dirty="0"/>
          </a:p>
        </p:txBody>
      </p:sp>
      <p:sp>
        <p:nvSpPr>
          <p:cNvPr id="18" name="正方形/長方形 17"/>
          <p:cNvSpPr/>
          <p:nvPr/>
        </p:nvSpPr>
        <p:spPr>
          <a:xfrm>
            <a:off x="7601878" y="618986"/>
            <a:ext cx="1482240" cy="291897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dirty="0" smtClean="0"/>
              <a:t>赤井</a:t>
            </a:r>
            <a:r>
              <a:rPr lang="ja-JP" altLang="en-US" sz="900" dirty="0" smtClean="0"/>
              <a:t>教授（大阪府市特別顧問）提出資料</a:t>
            </a:r>
            <a:endParaRPr kumimoji="1" lang="ja-JP" altLang="en-US" sz="900" dirty="0"/>
          </a:p>
        </p:txBody>
      </p:sp>
      <p:sp>
        <p:nvSpPr>
          <p:cNvPr id="19" name="テキスト ボックス 5"/>
          <p:cNvSpPr txBox="1">
            <a:spLocks noChangeArrowheads="1"/>
          </p:cNvSpPr>
          <p:nvPr/>
        </p:nvSpPr>
        <p:spPr bwMode="auto">
          <a:xfrm>
            <a:off x="7601878" y="178479"/>
            <a:ext cx="1506626" cy="38410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 fontAlgn="base">
              <a:spcAft>
                <a:spcPts val="0"/>
              </a:spcAft>
            </a:pPr>
            <a:r>
              <a:rPr lang="ja-JP" sz="16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6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6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6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22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DE13A5C2-A5E3-47EF-8D5C-58194DE90B3D}"/>
</file>

<file path=customXml/itemProps2.xml><?xml version="1.0" encoding="utf-8"?>
<ds:datastoreItem xmlns:ds="http://schemas.openxmlformats.org/officeDocument/2006/customXml" ds:itemID="{7AE60B13-9727-4018-BD61-975FFAC9D627}"/>
</file>

<file path=customXml/itemProps3.xml><?xml version="1.0" encoding="utf-8"?>
<ds:datastoreItem xmlns:ds="http://schemas.openxmlformats.org/officeDocument/2006/customXml" ds:itemID="{EE7BB92D-1DCC-43AC-BA60-3C86F03052D2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