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09" r:id="rId2"/>
  </p:sldIdLst>
  <p:sldSz cx="9144000" cy="6858000" type="screen4x3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大阪市" initials="大阪市" lastIdx="0" clrIdx="0"/>
  <p:cmAuthor id="1" name="藤田 弓子" initials="藤田" lastIdx="5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9" autoAdjust="0"/>
    <p:restoredTop sz="99274" autoAdjust="0"/>
  </p:normalViewPr>
  <p:slideViewPr>
    <p:cSldViewPr>
      <p:cViewPr varScale="1">
        <p:scale>
          <a:sx n="73" d="100"/>
          <a:sy n="73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commentAuthors" Target="commentAuthors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275403" cy="336788"/>
          </a:xfrm>
          <a:prstGeom prst="rect">
            <a:avLst/>
          </a:prstGeom>
        </p:spPr>
        <p:txBody>
          <a:bodyPr vert="horz" lIns="90625" tIns="45310" rIns="90625" bIns="4531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588631" y="0"/>
            <a:ext cx="4275403" cy="336788"/>
          </a:xfrm>
          <a:prstGeom prst="rect">
            <a:avLst/>
          </a:prstGeom>
        </p:spPr>
        <p:txBody>
          <a:bodyPr vert="horz" lIns="90625" tIns="45310" rIns="90625" bIns="45310" rtlCol="0"/>
          <a:lstStyle>
            <a:lvl1pPr algn="r">
              <a:defRPr sz="1200"/>
            </a:lvl1pPr>
          </a:lstStyle>
          <a:p>
            <a:fld id="{4179279C-853F-4F34-A5D2-B95F4823AB07}" type="datetimeFigureOut">
              <a:rPr kumimoji="1" lang="ja-JP" altLang="en-US" smtClean="0"/>
              <a:pPr/>
              <a:t>2020/8/12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6413"/>
            <a:ext cx="3367087" cy="2524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25" tIns="45310" rIns="90625" bIns="4531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86632" y="3199491"/>
            <a:ext cx="7893050" cy="3031093"/>
          </a:xfrm>
          <a:prstGeom prst="rect">
            <a:avLst/>
          </a:prstGeom>
        </p:spPr>
        <p:txBody>
          <a:bodyPr vert="horz" lIns="90625" tIns="45310" rIns="90625" bIns="4531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6397806"/>
            <a:ext cx="4275403" cy="336788"/>
          </a:xfrm>
          <a:prstGeom prst="rect">
            <a:avLst/>
          </a:prstGeom>
        </p:spPr>
        <p:txBody>
          <a:bodyPr vert="horz" lIns="90625" tIns="45310" rIns="90625" bIns="4531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588631" y="6397806"/>
            <a:ext cx="4275403" cy="336788"/>
          </a:xfrm>
          <a:prstGeom prst="rect">
            <a:avLst/>
          </a:prstGeom>
        </p:spPr>
        <p:txBody>
          <a:bodyPr vert="horz" lIns="90625" tIns="45310" rIns="90625" bIns="45310" rtlCol="0" anchor="b"/>
          <a:lstStyle>
            <a:lvl1pPr algn="r">
              <a:defRPr sz="1200"/>
            </a:lvl1pPr>
          </a:lstStyle>
          <a:p>
            <a:fld id="{4308C615-631D-4AD2-8CDC-5C132F111D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786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2020/8/12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2020/8/12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2020/8/12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2020/8/12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2020/8/12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2020/8/12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2020/8/12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2020/8/12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2020/8/12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2020/8/12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2020/8/12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2020/8/12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-8028" y="5528"/>
            <a:ext cx="9152027" cy="831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住民</a:t>
            </a:r>
            <a:r>
              <a:rPr lang="ja-JP" altLang="en-US" sz="24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理解促進のための意見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交換の開催</a:t>
            </a:r>
            <a:endParaRPr lang="ja-JP" altLang="en-US" sz="24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52082" y="3933056"/>
            <a:ext cx="8712968" cy="216024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21474" y="879972"/>
            <a:ext cx="8945253" cy="25057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5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2500"/>
              </a:lnSpc>
            </a:pPr>
            <a:r>
              <a:rPr lang="ja-JP" altLang="en-US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</a:t>
            </a:r>
            <a:r>
              <a:rPr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開催趣旨</a:t>
            </a:r>
            <a:endParaRPr lang="en-US" altLang="ja-JP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○特別区制度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いわゆる「大阪都構想」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の実現をめざす中で、住民理解は大きな鍵となる。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 このたび、さらなる理解促進に向け、「特別区の実現によって具体的に何が期待できるのか、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大阪がどう変わるのか」といったことについて、住民の皆さまにわかりやすいよう、有識者としての専門的見地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から見解を述べていただく機会を設定。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○幅広いテーマ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6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成長・暮らし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について、特別顧問等からの見解をもとに、住民代表である議員・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知事・市長も加わった意見交換を実施し、その内容を広く発信することで住民理解を深める一助とする。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C30A7C3-36C8-4C65-97B7-6D093976B4AE}"/>
              </a:ext>
            </a:extLst>
          </p:cNvPr>
          <p:cNvSpPr/>
          <p:nvPr/>
        </p:nvSpPr>
        <p:spPr>
          <a:xfrm>
            <a:off x="121475" y="3429002"/>
            <a:ext cx="8945252" cy="1954367"/>
          </a:xfrm>
          <a:prstGeom prst="rect">
            <a:avLst/>
          </a:prstGeom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88900" algn="l">
              <a:lnSpc>
                <a:spcPts val="2500"/>
              </a:lnSpc>
              <a:spcAft>
                <a:spcPts val="0"/>
              </a:spcAft>
            </a:pPr>
            <a:r>
              <a:rPr lang="ja-JP" altLang="en-US" sz="1600" u="sng" kern="100" dirty="0" smtClean="0">
                <a:solidFill>
                  <a:srgbClr val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■</a:t>
            </a:r>
            <a:r>
              <a:rPr lang="ja-JP" altLang="en-US" sz="1600" u="sng" kern="100" dirty="0" smtClean="0">
                <a:solidFill>
                  <a:srgbClr val="000000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第一回（８月１４日）</a:t>
            </a:r>
            <a:endParaRPr lang="en-US" altLang="ja-JP" sz="1600" u="sng" kern="100" dirty="0" smtClean="0">
              <a:solidFill>
                <a:srgbClr val="000000"/>
              </a:solidFill>
              <a:effectLst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indent="88900" algn="l">
              <a:lnSpc>
                <a:spcPts val="2500"/>
              </a:lnSpc>
              <a:spcAft>
                <a:spcPts val="0"/>
              </a:spcAft>
            </a:pPr>
            <a:r>
              <a:rPr lang="ja-JP" sz="1600" kern="100" dirty="0" smtClean="0">
                <a:solidFill>
                  <a:srgbClr val="000000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【テーマ】</a:t>
            </a:r>
            <a:r>
              <a:rPr lang="ja-JP" sz="1400" kern="100" dirty="0" smtClean="0">
                <a:solidFill>
                  <a:srgbClr val="000000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500" b="1" kern="100" dirty="0" smtClean="0">
                <a:solidFill>
                  <a:srgbClr val="000000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特別区制度</a:t>
            </a:r>
            <a:r>
              <a:rPr lang="en-US" altLang="ja-JP" sz="1500" b="1" kern="100" dirty="0" smtClean="0">
                <a:solidFill>
                  <a:srgbClr val="000000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500" b="1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いわゆる「大阪</a:t>
            </a:r>
            <a:r>
              <a:rPr lang="ja-JP" sz="1500" b="1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都構想</a:t>
            </a:r>
            <a:r>
              <a:rPr lang="ja-JP" altLang="en-US" sz="1500" b="1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」</a:t>
            </a:r>
            <a:r>
              <a:rPr lang="en-US" altLang="ja-JP" sz="1500" b="1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sz="1500" b="1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と成長</a:t>
            </a:r>
            <a:r>
              <a:rPr lang="ja-JP" altLang="en-US" sz="1500" b="1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～都市の発展～</a:t>
            </a:r>
            <a:r>
              <a:rPr lang="ja-JP" altLang="en-US" sz="1400" b="1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300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300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大都市制度の経済効果に係る議論を含む。</a:t>
            </a:r>
            <a:endParaRPr lang="ja-JP" sz="1300" kern="100" dirty="0" smtClean="0">
              <a:solidFill>
                <a:schemeClr val="tx1"/>
              </a:solidFill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88900">
              <a:lnSpc>
                <a:spcPts val="2500"/>
              </a:lnSpc>
            </a:pPr>
            <a:r>
              <a:rPr lang="ja-JP" sz="1600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600" kern="100" dirty="0" smtClean="0">
                <a:solidFill>
                  <a:schemeClr val="tx1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司    会</a:t>
            </a:r>
            <a:r>
              <a:rPr lang="ja-JP" sz="1600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r>
              <a:rPr lang="ja-JP" altLang="ja-JP" sz="1600" kern="100" dirty="0" smtClean="0">
                <a:solidFill>
                  <a:schemeClr val="tx1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上山</a:t>
            </a:r>
            <a:r>
              <a:rPr lang="en-US" altLang="ja-JP" sz="1600" kern="100" dirty="0" smtClean="0">
                <a:solidFill>
                  <a:schemeClr val="tx1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600" kern="100" dirty="0" smtClean="0">
                <a:solidFill>
                  <a:schemeClr val="tx1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信一 大阪府市特別顧問</a:t>
            </a:r>
            <a:endParaRPr lang="en-US" altLang="ja-JP" sz="1600" kern="100" dirty="0" smtClean="0">
              <a:solidFill>
                <a:schemeClr val="tx1"/>
              </a:solidFill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indent="88900">
              <a:lnSpc>
                <a:spcPts val="2500"/>
              </a:lnSpc>
            </a:pPr>
            <a:r>
              <a:rPr lang="en-US" altLang="ja-JP" sz="1600" kern="100" dirty="0" smtClean="0">
                <a:solidFill>
                  <a:schemeClr val="tx1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600" kern="100" dirty="0" smtClean="0">
                <a:solidFill>
                  <a:schemeClr val="tx1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出席者</a:t>
            </a:r>
            <a:r>
              <a:rPr lang="en-US" altLang="ja-JP" sz="1600" kern="100" dirty="0" smtClean="0">
                <a:solidFill>
                  <a:schemeClr val="tx1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r>
              <a:rPr lang="ja-JP" sz="1600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赤井</a:t>
            </a:r>
            <a:r>
              <a:rPr lang="en-US" altLang="ja-JP" sz="1600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600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伸郎 </a:t>
            </a:r>
            <a:r>
              <a:rPr lang="ja-JP" sz="1600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大阪大学大学院国際公共政策研究科教授</a:t>
            </a:r>
            <a:r>
              <a:rPr lang="ja-JP" altLang="en-US" sz="1200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（大阪府市特別顧問）</a:t>
            </a:r>
            <a:endParaRPr lang="en-US" altLang="ja-JP" sz="1200" kern="100" dirty="0" smtClean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indent="88900">
              <a:lnSpc>
                <a:spcPts val="2500"/>
              </a:lnSpc>
            </a:pPr>
            <a:r>
              <a:rPr lang="en-US" altLang="ja-JP" sz="16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16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       </a:t>
            </a:r>
            <a:r>
              <a:rPr lang="ja-JP" altLang="ja-JP" sz="16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土居</a:t>
            </a:r>
            <a:r>
              <a:rPr lang="ja-JP" altLang="en-US" sz="16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6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丈朗 </a:t>
            </a:r>
            <a:r>
              <a:rPr lang="ja-JP" altLang="en-US" sz="1600" kern="100" dirty="0" smtClean="0">
                <a:solidFill>
                  <a:schemeClr val="tx1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慶應</a:t>
            </a:r>
            <a:r>
              <a:rPr lang="ja-JP" altLang="en-US" sz="1600" kern="100" dirty="0">
                <a:solidFill>
                  <a:schemeClr val="tx1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義塾</a:t>
            </a:r>
            <a:r>
              <a:rPr lang="ja-JP" altLang="ja-JP" sz="1600" kern="100" dirty="0">
                <a:solidFill>
                  <a:schemeClr val="tx1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大学経済学部</a:t>
            </a:r>
            <a:r>
              <a:rPr lang="ja-JP" altLang="ja-JP" sz="1600" kern="100" dirty="0" smtClean="0">
                <a:solidFill>
                  <a:schemeClr val="tx1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教授</a:t>
            </a:r>
            <a:r>
              <a:rPr lang="ja-JP" altLang="en-US" sz="1200" kern="100" dirty="0" smtClean="0">
                <a:solidFill>
                  <a:schemeClr val="tx1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ja-JP" altLang="en-US" sz="1200" kern="100" dirty="0">
                <a:solidFill>
                  <a:schemeClr val="tx1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大阪府市特別顧問</a:t>
            </a:r>
            <a:r>
              <a:rPr lang="ja-JP" altLang="en-US" sz="1200" kern="100" dirty="0" smtClean="0">
                <a:solidFill>
                  <a:schemeClr val="tx1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endParaRPr lang="en-US" altLang="ja-JP" sz="1600" kern="100" dirty="0" smtClean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indent="88900">
              <a:lnSpc>
                <a:spcPts val="2500"/>
              </a:lnSpc>
            </a:pPr>
            <a:r>
              <a:rPr lang="ja-JP" altLang="en-US" sz="1600" kern="100" dirty="0">
                <a:solidFill>
                  <a:srgbClr val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kern="100" dirty="0" smtClean="0">
                <a:solidFill>
                  <a:srgbClr val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　　　　　大阪府議会議員、大阪市会議員、知事</a:t>
            </a:r>
            <a:r>
              <a:rPr lang="ja-JP" altLang="en-US" sz="1600" kern="100" dirty="0">
                <a:solidFill>
                  <a:srgbClr val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・市長</a:t>
            </a:r>
            <a:r>
              <a:rPr lang="ja-JP" altLang="en-US" sz="1600" kern="100" dirty="0" smtClean="0">
                <a:solidFill>
                  <a:srgbClr val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en-US" sz="1600" kern="100" dirty="0" smtClean="0">
                <a:solidFill>
                  <a:schemeClr val="tx1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副知事・副市長、副首都</a:t>
            </a:r>
            <a:r>
              <a:rPr lang="ja-JP" altLang="en-US" sz="1600" kern="100" dirty="0">
                <a:solidFill>
                  <a:schemeClr val="tx1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推進局</a:t>
            </a:r>
            <a:endParaRPr lang="en-US" altLang="ja-JP" sz="1600" kern="100" dirty="0">
              <a:solidFill>
                <a:schemeClr val="tx1"/>
              </a:solidFill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indent="88900" algn="l">
              <a:lnSpc>
                <a:spcPts val="2500"/>
              </a:lnSpc>
              <a:spcAft>
                <a:spcPts val="0"/>
              </a:spcAft>
            </a:pPr>
            <a:endParaRPr lang="ja-JP" sz="1600" kern="100" dirty="0" smtClean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>
              <a:lnSpc>
                <a:spcPts val="1800"/>
              </a:lnSpc>
              <a:spcAft>
                <a:spcPts val="0"/>
              </a:spcAft>
            </a:pPr>
            <a:r>
              <a:rPr lang="ja-JP" sz="1600" kern="100" dirty="0" smtClean="0">
                <a:solidFill>
                  <a:srgbClr val="000000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　　　</a:t>
            </a:r>
            <a:r>
              <a:rPr lang="en-US" sz="1600" kern="100" dirty="0" smtClean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60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0A6B98F-BBCD-42A1-AB3C-18E39E4968BC}"/>
              </a:ext>
            </a:extLst>
          </p:cNvPr>
          <p:cNvSpPr/>
          <p:nvPr/>
        </p:nvSpPr>
        <p:spPr>
          <a:xfrm>
            <a:off x="134922" y="5455430"/>
            <a:ext cx="8931806" cy="1275731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2500"/>
              </a:lnSpc>
            </a:pPr>
            <a:r>
              <a:rPr lang="ja-JP" altLang="en-US" sz="1600" u="sng" kern="100" dirty="0">
                <a:solidFill>
                  <a:srgbClr val="000000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■</a:t>
            </a:r>
            <a:r>
              <a:rPr lang="ja-JP" altLang="en-US" sz="1600" u="sng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第二回</a:t>
            </a:r>
            <a:r>
              <a:rPr lang="ja-JP" altLang="en-US" sz="1600" u="sng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（９月上中旬の予定）</a:t>
            </a:r>
            <a:endParaRPr lang="en-US" altLang="ja-JP" sz="1600" u="sng" kern="100" dirty="0">
              <a:effectLst/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2500"/>
              </a:lnSpc>
              <a:spcAft>
                <a:spcPts val="0"/>
              </a:spcAft>
            </a:pPr>
            <a:r>
              <a:rPr lang="ja-JP" altLang="en-US" sz="1600" kern="100" dirty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sz="1600" kern="100" dirty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sz="1600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テーマ</a:t>
            </a:r>
            <a:r>
              <a:rPr lang="ja-JP" altLang="en-US" sz="1600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案</a:t>
            </a:r>
            <a:r>
              <a:rPr lang="ja-JP" sz="1600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r>
              <a:rPr lang="ja-JP" altLang="en-US" sz="1600" b="1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特別区制度</a:t>
            </a:r>
            <a:r>
              <a:rPr lang="en-US" altLang="ja-JP" sz="1600" b="1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600" b="1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いわゆる「大阪</a:t>
            </a:r>
            <a:r>
              <a:rPr lang="ja-JP" sz="1600" b="1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都構想</a:t>
            </a:r>
            <a:r>
              <a:rPr lang="ja-JP" altLang="en-US" sz="1600" b="1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」</a:t>
            </a:r>
            <a:r>
              <a:rPr lang="en-US" altLang="ja-JP" sz="1600" b="1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sz="1600" b="1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と暮らし</a:t>
            </a:r>
            <a:r>
              <a:rPr lang="ja-JP" altLang="en-US" sz="1600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など</a:t>
            </a:r>
            <a:endParaRPr lang="en-US" altLang="ja-JP" sz="1600" kern="100" dirty="0" smtClean="0">
              <a:effectLst/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</a:pPr>
            <a:r>
              <a:rPr lang="ja-JP" sz="1600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【</a:t>
            </a:r>
            <a:r>
              <a:rPr lang="ja-JP" altLang="en-US" sz="1600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司　会</a:t>
            </a:r>
            <a:r>
              <a:rPr lang="ja-JP" sz="1600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】上山</a:t>
            </a:r>
            <a:r>
              <a:rPr lang="en-US" altLang="ja-JP" sz="1600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600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信一 </a:t>
            </a:r>
            <a:r>
              <a:rPr lang="ja-JP" altLang="en-US" sz="1600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大阪府市特別顧問</a:t>
            </a:r>
            <a:endParaRPr lang="en-US" altLang="ja-JP" sz="1600" kern="100" dirty="0" smtClean="0">
              <a:effectLst/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</a:pPr>
            <a:r>
              <a:rPr lang="ja-JP" altLang="en-US" sz="16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600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600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出席者</a:t>
            </a:r>
            <a:r>
              <a:rPr lang="en-US" altLang="ja-JP" sz="1600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r>
              <a:rPr lang="ja-JP" altLang="en-US" sz="1600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有識者、大阪府</a:t>
            </a:r>
            <a:r>
              <a:rPr lang="ja-JP" altLang="en-US" sz="16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議会議員、大阪市会議員</a:t>
            </a:r>
            <a:r>
              <a:rPr lang="ja-JP" altLang="en-US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、知事・市長</a:t>
            </a:r>
            <a:r>
              <a:rPr lang="ja-JP" altLang="en-US" sz="16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、副知事・副市長</a:t>
            </a:r>
            <a:r>
              <a:rPr lang="ja-JP" altLang="en-US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、副首都</a:t>
            </a:r>
            <a:r>
              <a:rPr lang="ja-JP" altLang="en-US" sz="16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推進局</a:t>
            </a:r>
            <a:endParaRPr lang="ja-JP" altLang="en-US" sz="1600" kern="100" dirty="0">
              <a:solidFill>
                <a:srgbClr val="000000"/>
              </a:solidFill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5"/>
          <p:cNvSpPr txBox="1">
            <a:spLocks noChangeArrowheads="1"/>
          </p:cNvSpPr>
          <p:nvPr/>
        </p:nvSpPr>
        <p:spPr bwMode="auto">
          <a:xfrm>
            <a:off x="7612448" y="181581"/>
            <a:ext cx="13335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/>
          <a:p>
            <a:pPr algn="ctr" fontAlgn="base">
              <a:spcAft>
                <a:spcPts val="0"/>
              </a:spcAft>
            </a:pPr>
            <a:r>
              <a:rPr lang="ja-JP" sz="2000" kern="1200" dirty="0" smtClean="0">
                <a:solidFill>
                  <a:srgbClr val="000000"/>
                </a:solidFill>
                <a:effectLst/>
                <a:latin typeface="Century" panose="02040604050505020304" pitchFamily="18" charset="0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sz="2000" kern="1200" dirty="0" smtClean="0">
                <a:solidFill>
                  <a:srgbClr val="000000"/>
                </a:solidFill>
                <a:effectLst/>
                <a:latin typeface="Century" panose="02040604050505020304" pitchFamily="18" charset="0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endParaRPr lang="ja-JP" sz="20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99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チームサイト用共有ライブラリ" ma:contentTypeID="0x01010016B13BF77A90F249889FB5DD587B167C0039D37C264BF6024199D1523A07C22F7B" ma:contentTypeVersion="" ma:contentTypeDescription="" ma:contentTypeScope="" ma:versionID="2fd4aecbf0a67636e045d890bab3e494">
  <xsd:schema xmlns:xsd="http://www.w3.org/2001/XMLSchema" xmlns:xs="http://www.w3.org/2001/XMLSchema" xmlns:p="http://schemas.microsoft.com/office/2006/metadata/properties" xmlns:ns2="2be2acaf-88a6-4029-b366-c28176c79890" targetNamespace="http://schemas.microsoft.com/office/2006/metadata/properties" ma:root="true" ma:fieldsID="2f1a7762e99f23df00567060dae6aafc" ns2:_="">
    <xsd:import namespace="2be2acaf-88a6-4029-b366-c28176c79890"/>
    <xsd:element name="properties">
      <xsd:complexType>
        <xsd:sequence>
          <xsd:element name="documentManagement">
            <xsd:complexType>
              <xsd:all>
                <xsd:element ref="ns2:コメント_x300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e2acaf-88a6-4029-b366-c28176c79890" elementFormDefault="qualified">
    <xsd:import namespace="http://schemas.microsoft.com/office/2006/documentManagement/types"/>
    <xsd:import namespace="http://schemas.microsoft.com/office/infopath/2007/PartnerControls"/>
    <xsd:element name="コメント_x3000_" ma:index="8" nillable="true" ma:displayName="コメント　" ma:internalName="_x30b3__x30e1__x30f3__x30c8__x3000_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コメント_x3000_ xmlns="2be2acaf-88a6-4029-b366-c28176c79890" xsi:nil="true"/>
  </documentManagement>
</p:properties>
</file>

<file path=customXml/itemProps1.xml><?xml version="1.0" encoding="utf-8"?>
<ds:datastoreItem xmlns:ds="http://schemas.openxmlformats.org/officeDocument/2006/customXml" ds:itemID="{93E0F078-E75D-4571-868F-573588A353DC}"/>
</file>

<file path=customXml/itemProps2.xml><?xml version="1.0" encoding="utf-8"?>
<ds:datastoreItem xmlns:ds="http://schemas.openxmlformats.org/officeDocument/2006/customXml" ds:itemID="{B1B65090-EAD3-452B-A0D6-A2A4A786EDD6}"/>
</file>

<file path=customXml/itemProps3.xml><?xml version="1.0" encoding="utf-8"?>
<ds:datastoreItem xmlns:ds="http://schemas.openxmlformats.org/officeDocument/2006/customXml" ds:itemID="{45E4F8BF-38A2-405F-9E88-CA9BCB9E615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361</Words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ＭＳ Ｐゴシック</vt:lpstr>
      <vt:lpstr>ＭＳ ゴシック</vt:lpstr>
      <vt:lpstr>ＭＳ 明朝</vt:lpstr>
      <vt:lpstr>游明朝</vt:lpstr>
      <vt:lpstr>Arial</vt:lpstr>
      <vt:lpstr>Calibri</vt:lpstr>
      <vt:lpstr>Century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modified xsi:type="dcterms:W3CDTF">2020-08-12T07:09:56Z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0x01010016B13BF77A90F249889FB5DD587B167C0039D37C264BF6024199D1523A07C22F7B</vt:lpwstr>
  </property>
</Properties>
</file>