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09" r:id="rId2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  <p:cmAuthor id="1" name="藤田 弓子" initials="藤田" lastIdx="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9" autoAdjust="0"/>
    <p:restoredTop sz="99274" autoAdjust="0"/>
  </p:normalViewPr>
  <p:slideViewPr>
    <p:cSldViewPr>
      <p:cViewPr varScale="1">
        <p:scale>
          <a:sx n="73" d="100"/>
          <a:sy n="73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8631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6413"/>
            <a:ext cx="3367087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0" rIns="90625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632" y="3199491"/>
            <a:ext cx="7893050" cy="3031093"/>
          </a:xfrm>
          <a:prstGeom prst="rect">
            <a:avLst/>
          </a:prstGeom>
        </p:spPr>
        <p:txBody>
          <a:bodyPr vert="horz" lIns="90625" tIns="45310" rIns="90625" bIns="4531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8631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8028" y="5528"/>
            <a:ext cx="9152027" cy="831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理解促進のための意見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交換の開催</a:t>
            </a:r>
            <a:endParaRPr lang="ja-JP" altLang="en-US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2082" y="3933056"/>
            <a:ext cx="8712968" cy="216024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1474" y="879972"/>
            <a:ext cx="8945253" cy="25057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開催趣旨</a:t>
            </a:r>
            <a:endParaRPr lang="en-US" altLang="ja-JP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○特別区制度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いわゆる「大阪都構想」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の実現をめざす中で、住民理解は大きな鍵となる。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このたび、さらなる理解促進に向け、「特別区の実現によって具体的に何が期待できるのか、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大阪がどう変わるのか」といったことについて、住民の皆さまにわかりやすいよう、有識者としての専門的見地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から見解を述べていただく機会を設定。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○幅広いテーマ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成長・暮らし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について、特別顧問等からの見解をもとに、住民代表である議員・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知事・市長も加わった意見交換を実施し、その内容を広く発信することで住民理解を深める一助とする。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30A7C3-36C8-4C65-97B7-6D093976B4AE}"/>
              </a:ext>
            </a:extLst>
          </p:cNvPr>
          <p:cNvSpPr/>
          <p:nvPr/>
        </p:nvSpPr>
        <p:spPr>
          <a:xfrm>
            <a:off x="121475" y="3429002"/>
            <a:ext cx="8945252" cy="1954367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600" u="sng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600" u="sng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第一回（８月１４日）</a:t>
            </a:r>
            <a:endParaRPr lang="en-US" altLang="ja-JP" sz="1600" u="sng" kern="100" dirty="0" smtClean="0">
              <a:solidFill>
                <a:srgbClr val="000000"/>
              </a:solidFill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sz="16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【テーマ】</a:t>
            </a:r>
            <a:r>
              <a:rPr lang="ja-JP" sz="14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5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5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と成長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～都市の発展～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3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3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大都市制度の経済効果に係る議論を含む。</a:t>
            </a:r>
            <a:endParaRPr lang="ja-JP" sz="1300" kern="100" dirty="0" smtClean="0">
              <a:solidFill>
                <a:schemeClr val="tx1"/>
              </a:solidFill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司    会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上山</a:t>
            </a:r>
            <a:r>
              <a:rPr lang="en-US" altLang="ja-JP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大阪府市特別顧問</a:t>
            </a:r>
            <a:endParaRPr lang="en-US" altLang="ja-JP" sz="1600" kern="100" dirty="0" smtClean="0">
              <a:solidFill>
                <a:schemeClr val="tx1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en-US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赤井</a:t>
            </a:r>
            <a:r>
              <a:rPr lang="en-US" alt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伸郎 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大阪大学大学院国際公共政策研究科教授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（大阪府市特別顧問）</a:t>
            </a:r>
            <a:endParaRPr lang="en-US" altLang="ja-JP" sz="1200" kern="100" dirty="0" smtClean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en-US" altLang="ja-JP" sz="16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</a:t>
            </a:r>
            <a:r>
              <a:rPr lang="ja-JP" altLang="ja-JP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土居</a:t>
            </a:r>
            <a:r>
              <a:rPr lang="ja-JP" altLang="en-US" sz="16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丈朗 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慶應</a:t>
            </a:r>
            <a:r>
              <a:rPr lang="ja-JP" altLang="en-US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義塾</a:t>
            </a:r>
            <a:r>
              <a:rPr lang="ja-JP" altLang="ja-JP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大学経済学部</a:t>
            </a:r>
            <a:r>
              <a:rPr lang="ja-JP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教授</a:t>
            </a:r>
            <a:r>
              <a:rPr lang="ja-JP" altLang="en-US" sz="12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大阪府市特別顧問</a:t>
            </a:r>
            <a:r>
              <a:rPr lang="ja-JP" altLang="en-US" sz="12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kern="100" dirty="0" smtClean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　　　　大阪府議会議員、大阪市会議員、知事</a:t>
            </a:r>
            <a:r>
              <a:rPr lang="ja-JP" altLang="en-US" sz="16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・市長</a:t>
            </a:r>
            <a:r>
              <a:rPr lang="ja-JP" altLang="en-US" sz="16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副知事・副市長、副首都</a:t>
            </a:r>
            <a:r>
              <a:rPr lang="ja-JP" altLang="en-US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推進局</a:t>
            </a:r>
            <a:endParaRPr lang="en-US" altLang="ja-JP" sz="1600" kern="100" dirty="0">
              <a:solidFill>
                <a:schemeClr val="tx1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endParaRPr lang="ja-JP" sz="1600" kern="100" dirty="0" smtClean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6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sz="16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0A6B98F-BBCD-42A1-AB3C-18E39E4968BC}"/>
              </a:ext>
            </a:extLst>
          </p:cNvPr>
          <p:cNvSpPr/>
          <p:nvPr/>
        </p:nvSpPr>
        <p:spPr>
          <a:xfrm>
            <a:off x="134922" y="5455430"/>
            <a:ext cx="8931806" cy="127573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500"/>
              </a:lnSpc>
            </a:pPr>
            <a:r>
              <a:rPr lang="ja-JP" altLang="en-US" sz="16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6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第二回</a:t>
            </a:r>
            <a:r>
              <a:rPr lang="ja-JP" altLang="en-US" sz="1600" u="sng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（９月上中旬の予定）</a:t>
            </a:r>
            <a:endParaRPr lang="en-US" altLang="ja-JP" sz="1600" u="sng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6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テーマ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と暮らし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</a:t>
            </a:r>
            <a:endParaRPr lang="en-US" altLang="ja-JP" sz="16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【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司　会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】上山</a:t>
            </a:r>
            <a:r>
              <a:rPr lang="en-US" alt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大阪府市特別顧問</a:t>
            </a:r>
            <a:endParaRPr lang="en-US" altLang="ja-JP" sz="16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6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有識者、大阪府</a:t>
            </a:r>
            <a:r>
              <a:rPr lang="ja-JP" altLang="en-US" sz="16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議会議員、大阪市会議員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、知事・市長</a:t>
            </a:r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、副知事・副市長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、副首都</a:t>
            </a:r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推進局</a:t>
            </a:r>
            <a:endParaRPr lang="ja-JP" altLang="en-US" sz="1600" kern="100" dirty="0">
              <a:solidFill>
                <a:srgbClr val="000000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5"/>
          <p:cNvSpPr txBox="1">
            <a:spLocks noChangeArrowheads="1"/>
          </p:cNvSpPr>
          <p:nvPr/>
        </p:nvSpPr>
        <p:spPr bwMode="auto">
          <a:xfrm>
            <a:off x="7612448" y="181581"/>
            <a:ext cx="13335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ja-JP" sz="20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93E0F078-E75D-4571-868F-573588A353DC}"/>
</file>

<file path=customXml/itemProps2.xml><?xml version="1.0" encoding="utf-8"?>
<ds:datastoreItem xmlns:ds="http://schemas.openxmlformats.org/officeDocument/2006/customXml" ds:itemID="{B1B65090-EAD3-452B-A0D6-A2A4A786EDD6}"/>
</file>

<file path=customXml/itemProps3.xml><?xml version="1.0" encoding="utf-8"?>
<ds:datastoreItem xmlns:ds="http://schemas.openxmlformats.org/officeDocument/2006/customXml" ds:itemID="{45E4F8BF-38A2-405F-9E88-CA9BCB9E615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ゴシック</vt:lpstr>
      <vt:lpstr>ＭＳ 明朝</vt:lpstr>
      <vt:lpstr>游明朝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2020-08-12T07:09:56Z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