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13" r:id="rId2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大阪市" initials="大阪市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434" autoAdjust="0"/>
  </p:normalViewPr>
  <p:slideViewPr>
    <p:cSldViewPr>
      <p:cViewPr varScale="1">
        <p:scale>
          <a:sx n="81" d="100"/>
          <a:sy n="81" d="100"/>
        </p:scale>
        <p:origin x="870" y="90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4307047" cy="340360"/>
          </a:xfrm>
          <a:prstGeom prst="rect">
            <a:avLst/>
          </a:prstGeom>
        </p:spPr>
        <p:txBody>
          <a:bodyPr vert="horz" lIns="91406" tIns="45700" rIns="91406" bIns="4570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29997" y="0"/>
            <a:ext cx="4307047" cy="340360"/>
          </a:xfrm>
          <a:prstGeom prst="rect">
            <a:avLst/>
          </a:prstGeom>
        </p:spPr>
        <p:txBody>
          <a:bodyPr vert="horz" lIns="91406" tIns="45700" rIns="91406" bIns="45700" rtlCol="0"/>
          <a:lstStyle>
            <a:lvl1pPr algn="r">
              <a:defRPr sz="1200"/>
            </a:lvl1pPr>
          </a:lstStyle>
          <a:p>
            <a:fld id="{4179279C-853F-4F34-A5D2-B95F4823AB07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128963" y="511175"/>
            <a:ext cx="36830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6" tIns="45700" rIns="91406" bIns="4570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93935" y="3233425"/>
            <a:ext cx="7951470" cy="3063240"/>
          </a:xfrm>
          <a:prstGeom prst="rect">
            <a:avLst/>
          </a:prstGeom>
        </p:spPr>
        <p:txBody>
          <a:bodyPr vert="horz" lIns="91406" tIns="45700" rIns="91406" bIns="4570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6" y="6465659"/>
            <a:ext cx="4307047" cy="340360"/>
          </a:xfrm>
          <a:prstGeom prst="rect">
            <a:avLst/>
          </a:prstGeom>
        </p:spPr>
        <p:txBody>
          <a:bodyPr vert="horz" lIns="91406" tIns="45700" rIns="91406" bIns="4570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29997" y="6465659"/>
            <a:ext cx="4307047" cy="340360"/>
          </a:xfrm>
          <a:prstGeom prst="rect">
            <a:avLst/>
          </a:prstGeom>
        </p:spPr>
        <p:txBody>
          <a:bodyPr vert="horz" lIns="91406" tIns="45700" rIns="91406" bIns="45700" rtlCol="0" anchor="b"/>
          <a:lstStyle>
            <a:lvl1pPr algn="r">
              <a:defRPr sz="1200"/>
            </a:lvl1pPr>
          </a:lstStyle>
          <a:p>
            <a:fld id="{4308C615-631D-4AD2-8CDC-5C132F111D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786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8C615-631D-4AD2-8CDC-5C132F111DAD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107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2" y="2130430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43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2" y="274643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8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1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3" y="27305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3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600205"/>
            <a:ext cx="891539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1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2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1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233615"/>
              </p:ext>
            </p:extLst>
          </p:nvPr>
        </p:nvGraphicFramePr>
        <p:xfrm>
          <a:off x="216024" y="1210064"/>
          <a:ext cx="9489504" cy="366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0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6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715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79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区分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主な事務</a:t>
                      </a:r>
                      <a:endParaRPr kumimoji="1" lang="ja-JP" altLang="en-US" sz="14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一部事務組合の事務とする視点</a:t>
                      </a:r>
                      <a:endParaRPr kumimoji="1" lang="ja-JP" altLang="en-US" sz="14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788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300" b="1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事業の実施</a:t>
                      </a:r>
                      <a:endParaRPr kumimoji="1" lang="ja-JP" altLang="en-US" sz="13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・介護保険事業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・特別区設置時における特別区間の保険料・サービスの公平性等を考慮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1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・民間の児童養護施設等及び生活保護施設の所管事務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（設置認可、指導、助成などの事務を含む）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・施設が偏在しており、特別区の区域を越えた入所調整の公平性等を考慮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02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300" b="1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情報システム</a:t>
                      </a:r>
                      <a:endParaRPr kumimoji="1" lang="en-US" altLang="ja-JP" sz="1300" b="1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sz="1300" b="1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の管理</a:t>
                      </a:r>
                      <a:endParaRPr kumimoji="1" lang="ja-JP" altLang="en-US" sz="13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・住民基本台帳等システム　　　・戸籍情報システム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・税務事務システム　　　　　</a:t>
                      </a:r>
                      <a:r>
                        <a:rPr kumimoji="1" lang="ja-JP" altLang="en-US" sz="105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　　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・総合福祉システム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・国民健康保険システム　　 　　・介護保険システム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・統合基盤・ネットワークシステム　　　　　　　　　　　　　　　など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・共通的なシステム管理の集約と共同利用により、住民サービスを円滑　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　に提供するとともに、特別区のコストの抑制、業務の効率性等を考慮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161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300" b="1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施設の管理</a:t>
                      </a:r>
                      <a:r>
                        <a:rPr kumimoji="1" lang="ja-JP" altLang="en-US" sz="1300" b="1" dirty="0" smtClean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等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＜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福祉施設＞</a:t>
                      </a:r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・</a:t>
                      </a:r>
                      <a:r>
                        <a:rPr kumimoji="1" lang="zh-TW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児童自立支援施設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・児童養護施設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50" strike="noStrike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・生活保護施設</a:t>
                      </a:r>
                      <a:r>
                        <a:rPr kumimoji="1" lang="ja-JP" altLang="en-US" sz="1050" strike="noStrik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・心身障が</a:t>
                      </a:r>
                      <a:r>
                        <a:rPr kumimoji="1" lang="ja-JP" altLang="en-US" sz="1050" dirty="0" err="1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い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者リハビリテーションセンター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50" u="none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・特別養護老人ホーム等（弘済院）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5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など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＜市民利用施設＞</a:t>
                      </a:r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・信太山青少年野外活動センター　　・長居ユースホステル 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・青少年センタ－　</a:t>
                      </a:r>
                      <a:r>
                        <a:rPr kumimoji="1" lang="ja-JP" altLang="en-US" sz="105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・こども文化センター　</a:t>
                      </a:r>
                      <a:r>
                        <a:rPr kumimoji="1" lang="ja-JP" altLang="en-US" sz="105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050" dirty="0" err="1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者スポーツセンター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・中央体育館　　・大阪プール　　・靱テニスセンター、靱庭球場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zh-TW" altLang="en-US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＜その他＞</a:t>
                      </a: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・動物管理センター　　・斎場　　・霊園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・処分検討地等にかかる管理・処分</a:t>
                      </a:r>
                      <a:endParaRPr kumimoji="1" lang="zh-TW" altLang="en-US" sz="1050" u="sng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strike="noStrike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・施設</a:t>
                      </a:r>
                      <a:r>
                        <a:rPr kumimoji="1" lang="ja-JP" altLang="en-US" sz="1100" strike="noStrike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が偏在しており、特別区の区域を越えて利用される施設の</a:t>
                      </a:r>
                      <a:endParaRPr kumimoji="1" lang="en-US" altLang="ja-JP" sz="1100" strike="noStrike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strike="noStrike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　共同管理により、住民負担やサービスの公平性等を考慮</a:t>
                      </a:r>
                      <a:endParaRPr kumimoji="1" lang="en-US" altLang="ja-JP" sz="1100" b="0" strike="noStrike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strike="noStrike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・施設の更新等にかかる効率的・効果的な財源投入、財産の有効</a:t>
                      </a:r>
                      <a:endParaRPr kumimoji="1" lang="en-US" altLang="ja-JP" sz="1100" b="0" strike="noStrike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strike="noStrike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Meiryo UI" panose="020B0604030504040204" pitchFamily="50" charset="-128"/>
                        </a:rPr>
                        <a:t>　な活用・処分などを考慮</a:t>
                      </a:r>
                      <a:endParaRPr kumimoji="1" lang="en-US" altLang="ja-JP" sz="1100" b="0" strike="noStrike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strike="noStrike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角丸四角形 6"/>
          <p:cNvSpPr/>
          <p:nvPr/>
        </p:nvSpPr>
        <p:spPr>
          <a:xfrm>
            <a:off x="3094974" y="169024"/>
            <a:ext cx="3728864" cy="358775"/>
          </a:xfrm>
          <a:prstGeom prst="round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kern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一部事務組合について</a:t>
            </a:r>
            <a:endParaRPr kumimoji="0" lang="ja-JP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85592" y="5158050"/>
            <a:ext cx="7632848" cy="652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ja-JP" altLang="en-US" sz="13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◆特別区間における住民負担やサービスの公平性等を確保</a:t>
            </a:r>
            <a:endParaRPr lang="en-US" altLang="ja-JP" sz="1300" b="1" strike="sngStrike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3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◆共通的なシステム管理や所在地が偏在する施設の管理等について、共同化・集約化することにより、</a:t>
            </a:r>
            <a:endParaRPr lang="en-US" altLang="ja-JP" sz="13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3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3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 効率的・効果的に事務を執行、財産を管理・処分</a:t>
            </a:r>
            <a:endParaRPr lang="en-US" altLang="ja-JP" sz="13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04528" y="5014033"/>
            <a:ext cx="936104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5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効　果</a:t>
            </a:r>
            <a:endParaRPr kumimoji="1" lang="ja-JP" altLang="en-US" sz="15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二等辺三角形 8"/>
          <p:cNvSpPr/>
          <p:nvPr/>
        </p:nvSpPr>
        <p:spPr>
          <a:xfrm rot="10800000">
            <a:off x="2835169" y="4940490"/>
            <a:ext cx="4248475" cy="17742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88504" y="5881040"/>
            <a:ext cx="9001000" cy="780751"/>
          </a:xfrm>
          <a:prstGeom prst="rect">
            <a:avLst/>
          </a:prstGeom>
          <a:noFill/>
          <a:ln w="158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1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◇以下の一部事務組合又は広域連合で実施している事務については、特別区設置の日以後においても、 引き続き、当該一部事務組合又は広域</a:t>
            </a:r>
            <a:endParaRPr lang="en-US" altLang="ja-JP" sz="115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5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連合で実施</a:t>
            </a:r>
            <a:endParaRPr lang="en-US" altLang="ja-JP" sz="115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　（水防事務）</a:t>
            </a:r>
            <a:r>
              <a:rPr lang="ja-JP" altLang="en-US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淀川左岸水防事務組合、淀川右岸水防事務組合、大和川右岸水防事務</a:t>
            </a:r>
            <a:r>
              <a:rPr lang="ja-JP" altLang="en-US" sz="1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組合　　　</a:t>
            </a:r>
            <a:r>
              <a:rPr lang="ja-JP" altLang="en-US" sz="1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（後期高齢者医療事業）</a:t>
            </a:r>
            <a:r>
              <a:rPr lang="ja-JP" altLang="en-US" sz="1000" dirty="0">
                <a:solidFill>
                  <a:schemeClr val="tx1"/>
                </a:solidFill>
                <a:latin typeface="+mn-ea"/>
              </a:rPr>
              <a:t>大阪府後期高齢者医療広域連合</a:t>
            </a:r>
            <a:endParaRPr lang="en-US" altLang="ja-JP" sz="10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（一般廃棄物処理・処分</a:t>
            </a:r>
            <a:r>
              <a:rPr lang="ja-JP" altLang="en-US" sz="1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）</a:t>
            </a:r>
            <a:r>
              <a:rPr lang="zh-TW" altLang="en-US" sz="1000" dirty="0" smtClean="0">
                <a:solidFill>
                  <a:schemeClr val="tx1"/>
                </a:solidFill>
                <a:latin typeface="+mn-ea"/>
              </a:rPr>
              <a:t>大阪</a:t>
            </a:r>
            <a:r>
              <a:rPr lang="zh-TW" altLang="en-US" sz="1000" dirty="0">
                <a:solidFill>
                  <a:schemeClr val="tx1"/>
                </a:solidFill>
                <a:latin typeface="+mn-ea"/>
              </a:rPr>
              <a:t>広域環境施設組合</a:t>
            </a:r>
            <a:endParaRPr kumimoji="1" lang="ja-JP" altLang="en-US" sz="1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189413" y="548680"/>
            <a:ext cx="9540000" cy="540000"/>
          </a:xfrm>
          <a:prstGeom prst="roundRect">
            <a:avLst>
              <a:gd name="adj" fmla="val 21722"/>
            </a:avLst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特別区が担う事務は、各特別区で実施することが原則であるが、公平性や効率性、専門性の確保が特に必要な事務に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つい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て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は、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特別区が共同して事務を実施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833320" y="116632"/>
            <a:ext cx="1800200" cy="358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参考資料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998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594</Words>
  <PresentationFormat>A4 210 x 297 mm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ＭＳ ゴシック</vt:lpstr>
      <vt:lpstr>新細明體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2019-12-23T02:41:39Z</cp:lastPrinted>
  <dcterms:modified xsi:type="dcterms:W3CDTF">2020-09-03T06:12:57Z</dcterms:modified>
</cp:coreProperties>
</file>