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31"/>
  </p:notesMasterIdLst>
  <p:handoutMasterIdLst>
    <p:handoutMasterId r:id="rId32"/>
  </p:handoutMasterIdLst>
  <p:sldIdLst>
    <p:sldId id="1639" r:id="rId2"/>
    <p:sldId id="1624" r:id="rId3"/>
    <p:sldId id="1586" r:id="rId4"/>
    <p:sldId id="1644" r:id="rId5"/>
    <p:sldId id="1593" r:id="rId6"/>
    <p:sldId id="1580" r:id="rId7"/>
    <p:sldId id="1625" r:id="rId8"/>
    <p:sldId id="1626" r:id="rId9"/>
    <p:sldId id="1627" r:id="rId10"/>
    <p:sldId id="1634" r:id="rId11"/>
    <p:sldId id="1633" r:id="rId12"/>
    <p:sldId id="1637" r:id="rId13"/>
    <p:sldId id="1640" r:id="rId14"/>
    <p:sldId id="1643" r:id="rId15"/>
    <p:sldId id="1602" r:id="rId16"/>
    <p:sldId id="1590" r:id="rId17"/>
    <p:sldId id="1573" r:id="rId18"/>
    <p:sldId id="1599" r:id="rId19"/>
    <p:sldId id="1597" r:id="rId20"/>
    <p:sldId id="1598" r:id="rId21"/>
    <p:sldId id="1645" r:id="rId22"/>
    <p:sldId id="1648" r:id="rId23"/>
    <p:sldId id="1635" r:id="rId24"/>
    <p:sldId id="1636" r:id="rId25"/>
    <p:sldId id="1623" r:id="rId26"/>
    <p:sldId id="1609" r:id="rId27"/>
    <p:sldId id="1628" r:id="rId28"/>
    <p:sldId id="1629" r:id="rId29"/>
    <p:sldId id="1630" r:id="rId3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0A0FE0"/>
    <a:srgbClr val="0078D2"/>
    <a:srgbClr val="F68426"/>
    <a:srgbClr val="F68222"/>
    <a:srgbClr val="C96009"/>
    <a:srgbClr val="070A97"/>
    <a:srgbClr val="FFFD73"/>
    <a:srgbClr val="88410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3537" autoAdjust="0"/>
  </p:normalViewPr>
  <p:slideViewPr>
    <p:cSldViewPr>
      <p:cViewPr varScale="1">
        <p:scale>
          <a:sx n="70" d="100"/>
          <a:sy n="70" d="100"/>
        </p:scale>
        <p:origin x="159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78"/>
    </p:cViewPr>
  </p:sorterViewPr>
  <p:notesViewPr>
    <p:cSldViewPr>
      <p:cViewPr varScale="1">
        <p:scale>
          <a:sx n="49" d="100"/>
          <a:sy n="49" d="100"/>
        </p:scale>
        <p:origin x="-2916"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2" cy="493237"/>
          </a:xfrm>
          <a:prstGeom prst="rect">
            <a:avLst/>
          </a:prstGeom>
        </p:spPr>
        <p:txBody>
          <a:bodyPr vert="horz" lIns="90619" tIns="45310" rIns="90619" bIns="453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0"/>
            <a:ext cx="2918622" cy="493237"/>
          </a:xfrm>
          <a:prstGeom prst="rect">
            <a:avLst/>
          </a:prstGeom>
        </p:spPr>
        <p:txBody>
          <a:bodyPr vert="horz" lIns="90619" tIns="45310" rIns="90619" bIns="45310" rtlCol="0"/>
          <a:lstStyle>
            <a:lvl1pPr algn="r">
              <a:defRPr sz="1200"/>
            </a:lvl1pPr>
          </a:lstStyle>
          <a:p>
            <a:fld id="{B97A48F3-A724-4C50-AB8C-62AD5A6214D2}" type="datetimeFigureOut">
              <a:rPr kumimoji="1" lang="ja-JP" altLang="en-US" smtClean="0"/>
              <a:pPr/>
              <a:t>2020/9/15</a:t>
            </a:fld>
            <a:endParaRPr kumimoji="1" lang="ja-JP" altLang="en-US"/>
          </a:p>
        </p:txBody>
      </p:sp>
      <p:sp>
        <p:nvSpPr>
          <p:cNvPr id="4" name="フッター プレースホルダー 3"/>
          <p:cNvSpPr>
            <a:spLocks noGrp="1"/>
          </p:cNvSpPr>
          <p:nvPr>
            <p:ph type="ftr" sz="quarter" idx="2"/>
          </p:nvPr>
        </p:nvSpPr>
        <p:spPr>
          <a:xfrm>
            <a:off x="1" y="9371502"/>
            <a:ext cx="2918622" cy="493236"/>
          </a:xfrm>
          <a:prstGeom prst="rect">
            <a:avLst/>
          </a:prstGeom>
        </p:spPr>
        <p:txBody>
          <a:bodyPr vert="horz" lIns="90619" tIns="45310" rIns="90619" bIns="453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1502"/>
            <a:ext cx="2918622" cy="493236"/>
          </a:xfrm>
          <a:prstGeom prst="rect">
            <a:avLst/>
          </a:prstGeom>
        </p:spPr>
        <p:txBody>
          <a:bodyPr vert="horz" lIns="90619" tIns="45310" rIns="90619" bIns="45310"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3316"/>
          </a:xfrm>
          <a:prstGeom prst="rect">
            <a:avLst/>
          </a:prstGeom>
        </p:spPr>
        <p:txBody>
          <a:bodyPr vert="horz" lIns="90619" tIns="45310" rIns="90619" bIns="453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0619" tIns="45310" rIns="90619" bIns="45310" rtlCol="0"/>
          <a:lstStyle>
            <a:lvl1pPr algn="r">
              <a:defRPr sz="1200"/>
            </a:lvl1pPr>
          </a:lstStyle>
          <a:p>
            <a:fld id="{08113AC0-15A0-4DAC-9951-D33C541E6C7A}" type="datetimeFigureOut">
              <a:rPr kumimoji="1" lang="ja-JP" altLang="en-US" smtClean="0"/>
              <a:pPr/>
              <a:t>2020/9/15</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619" tIns="45310" rIns="90619" bIns="45310" rtlCol="0" anchor="ctr"/>
          <a:lstStyle/>
          <a:p>
            <a:endParaRPr lang="ja-JP" altLang="en-US"/>
          </a:p>
        </p:txBody>
      </p:sp>
      <p:sp>
        <p:nvSpPr>
          <p:cNvPr id="5" name="ノート プレースホルダー 4"/>
          <p:cNvSpPr>
            <a:spLocks noGrp="1"/>
          </p:cNvSpPr>
          <p:nvPr>
            <p:ph type="body" sz="quarter" idx="3"/>
          </p:nvPr>
        </p:nvSpPr>
        <p:spPr>
          <a:xfrm>
            <a:off x="673577" y="4686502"/>
            <a:ext cx="5388610" cy="4439841"/>
          </a:xfrm>
          <a:prstGeom prst="rect">
            <a:avLst/>
          </a:prstGeom>
        </p:spPr>
        <p:txBody>
          <a:bodyPr vert="horz" lIns="90619" tIns="45310" rIns="90619" bIns="453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7"/>
            <a:ext cx="2918830" cy="493316"/>
          </a:xfrm>
          <a:prstGeom prst="rect">
            <a:avLst/>
          </a:prstGeom>
        </p:spPr>
        <p:txBody>
          <a:bodyPr vert="horz" lIns="90619" tIns="45310" rIns="90619" bIns="453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0" cy="493316"/>
          </a:xfrm>
          <a:prstGeom prst="rect">
            <a:avLst/>
          </a:prstGeom>
        </p:spPr>
        <p:txBody>
          <a:bodyPr vert="horz" lIns="90619" tIns="45310" rIns="90619" bIns="45310"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0</a:t>
            </a:fld>
            <a:endParaRPr kumimoji="1" lang="ja-JP" altLang="en-US" dirty="0"/>
          </a:p>
        </p:txBody>
      </p:sp>
    </p:spTree>
    <p:extLst>
      <p:ext uri="{BB962C8B-B14F-4D97-AF65-F5344CB8AC3E}">
        <p14:creationId xmlns:p14="http://schemas.microsoft.com/office/powerpoint/2010/main" val="54383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19</a:t>
            </a:fld>
            <a:endParaRPr kumimoji="1" lang="ja-JP" altLang="en-US"/>
          </a:p>
        </p:txBody>
      </p:sp>
    </p:spTree>
    <p:extLst>
      <p:ext uri="{BB962C8B-B14F-4D97-AF65-F5344CB8AC3E}">
        <p14:creationId xmlns:p14="http://schemas.microsoft.com/office/powerpoint/2010/main" val="4073752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20</a:t>
            </a:fld>
            <a:endParaRPr kumimoji="1" lang="ja-JP" altLang="en-US"/>
          </a:p>
        </p:txBody>
      </p:sp>
    </p:spTree>
    <p:extLst>
      <p:ext uri="{BB962C8B-B14F-4D97-AF65-F5344CB8AC3E}">
        <p14:creationId xmlns:p14="http://schemas.microsoft.com/office/powerpoint/2010/main" val="218247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21</a:t>
            </a:fld>
            <a:endParaRPr kumimoji="1" lang="ja-JP" altLang="en-US"/>
          </a:p>
        </p:txBody>
      </p:sp>
    </p:spTree>
    <p:extLst>
      <p:ext uri="{BB962C8B-B14F-4D97-AF65-F5344CB8AC3E}">
        <p14:creationId xmlns:p14="http://schemas.microsoft.com/office/powerpoint/2010/main" val="319708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6211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9403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0957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628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14</a:t>
            </a:fld>
            <a:endParaRPr kumimoji="1" lang="ja-JP" altLang="en-US" dirty="0"/>
          </a:p>
        </p:txBody>
      </p:sp>
    </p:spTree>
    <p:extLst>
      <p:ext uri="{BB962C8B-B14F-4D97-AF65-F5344CB8AC3E}">
        <p14:creationId xmlns:p14="http://schemas.microsoft.com/office/powerpoint/2010/main" val="423971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03566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16</a:t>
            </a:fld>
            <a:endParaRPr kumimoji="1" lang="ja-JP" altLang="en-US"/>
          </a:p>
        </p:txBody>
      </p:sp>
    </p:spTree>
    <p:extLst>
      <p:ext uri="{BB962C8B-B14F-4D97-AF65-F5344CB8AC3E}">
        <p14:creationId xmlns:p14="http://schemas.microsoft.com/office/powerpoint/2010/main" val="366668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17</a:t>
            </a:fld>
            <a:endParaRPr kumimoji="1" lang="ja-JP" altLang="en-US"/>
          </a:p>
        </p:txBody>
      </p:sp>
    </p:spTree>
    <p:extLst>
      <p:ext uri="{BB962C8B-B14F-4D97-AF65-F5344CB8AC3E}">
        <p14:creationId xmlns:p14="http://schemas.microsoft.com/office/powerpoint/2010/main" val="107941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18</a:t>
            </a:fld>
            <a:endParaRPr kumimoji="1" lang="ja-JP" altLang="en-US"/>
          </a:p>
        </p:txBody>
      </p:sp>
    </p:spTree>
    <p:extLst>
      <p:ext uri="{BB962C8B-B14F-4D97-AF65-F5344CB8AC3E}">
        <p14:creationId xmlns:p14="http://schemas.microsoft.com/office/powerpoint/2010/main" val="209542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B743F8F-5AC7-4602-BF30-C02771FD318E}" type="datetime1">
              <a:rPr kumimoji="1" lang="ja-JP" altLang="en-US" smtClean="0"/>
              <a:t>2020/9/15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2CA95FC-6A92-402E-AECA-6287B4D55399}" type="datetime1">
              <a:rPr kumimoji="1" lang="ja-JP" altLang="en-US" smtClean="0"/>
              <a:t>2020/9/15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229F8CD-79F4-472D-8E77-D25EDD266741}" type="datetime1">
              <a:rPr kumimoji="1" lang="ja-JP" altLang="en-US" smtClean="0"/>
              <a:t>2020/9/15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10AC898-DB7B-41C9-8D03-CC9422E82DF3}" type="datetime1">
              <a:rPr kumimoji="1" lang="ja-JP" altLang="en-US" smtClean="0"/>
              <a:t>2020/9/15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CEBB22AA-F4D3-44FB-8353-C2F5E92C3979}" type="datetime1">
              <a:rPr kumimoji="1" lang="ja-JP" altLang="en-US" smtClean="0"/>
              <a:t>2020/9/15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E084F93-1223-4260-8EE7-F5AC0EE5C0D6}" type="datetime1">
              <a:rPr kumimoji="1" lang="ja-JP" altLang="en-US" smtClean="0"/>
              <a:t>2020/9/15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7071072" y="6487244"/>
            <a:ext cx="2133600" cy="365125"/>
          </a:xfrm>
          <a:prstGeom prst="rect">
            <a:avLst/>
          </a:prstGeom>
        </p:spPr>
        <p:txBody>
          <a:bodyPr anchor="b" anchorCtr="0"/>
          <a:lstStyle>
            <a:defPPr>
              <a:defRPr lang="ja-JP"/>
            </a:defPPr>
            <a:lvl1pPr marL="0" algn="r" defTabSz="914400" rtl="0" eaLnBrk="1" latinLnBrk="0" hangingPunct="1">
              <a:defRPr kumimoji="1" sz="1100" b="1" kern="1200">
                <a:solidFill>
                  <a:schemeClr val="bg1">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AC9B83D-17C3-4F2E-B0BA-D155CD364A7C}" type="slidenum">
              <a:rPr lang="ja-JP" altLang="en-US" sz="1800" smtClean="0"/>
              <a:pPr>
                <a:defRPr/>
              </a:pPr>
              <a:t>‹#›</a:t>
            </a:fld>
            <a:endParaRPr lang="ja-JP" altLang="en-US" sz="18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43D751B-3B23-4777-B733-DE5CE98264BF}" type="datetime1">
              <a:rPr kumimoji="1" lang="ja-JP" altLang="en-US" smtClean="0"/>
              <a:t>2020/9/15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DFC2FB6-DE17-450A-A622-45916E2A7F01}" type="datetime1">
              <a:rPr kumimoji="1" lang="ja-JP" altLang="en-US" smtClean="0"/>
              <a:t>2020/9/15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18F7B8D-9A08-49EF-8887-1A5AB0FD5F59}" type="datetime1">
              <a:rPr kumimoji="1" lang="ja-JP" altLang="en-US" smtClean="0"/>
              <a:t>2020/9/15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0">
                <a:solidFill>
                  <a:schemeClr val="tx1"/>
                </a:solidFill>
              </a:defRPr>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3A83192-B283-43CB-BE3B-5587A1478A54}" type="datetime1">
              <a:rPr kumimoji="1" lang="ja-JP" altLang="en-US" smtClean="0"/>
              <a:t>2020/9/15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0BC4C25-1A98-40EE-8428-ECF6DB786F6C}" type="datetime1">
              <a:rPr kumimoji="1" lang="ja-JP" altLang="en-US" smtClean="0"/>
              <a:t>2020/9/15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2DD3B-99EE-47F6-B1E0-D1552BBDD2F6}" type="datetime1">
              <a:rPr kumimoji="1" lang="ja-JP" altLang="en-US" smtClean="0"/>
              <a:t>2020/9/15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71072" y="6487244"/>
            <a:ext cx="2133600" cy="365125"/>
          </a:xfrm>
          <a:prstGeom prst="rect">
            <a:avLst/>
          </a:prstGeom>
        </p:spPr>
        <p:txBody>
          <a:bodyPr anchor="b" anchorCtr="0"/>
          <a:lstStyle>
            <a:lvl1pPr algn="r">
              <a:defRPr sz="1800" b="1">
                <a:solidFill>
                  <a:schemeClr val="tx1"/>
                </a:solidFill>
              </a:defRPr>
            </a:lvl1pPr>
          </a:lstStyle>
          <a:p>
            <a:pPr>
              <a:defRPr/>
            </a:pPr>
            <a:fld id="{4AC9B83D-17C3-4F2E-B0BA-D155CD364A7C}"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7354" y="2542592"/>
            <a:ext cx="8640960" cy="5760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特別区制度（いわゆる「大阪都構想」）の意義・</a:t>
            </a:r>
            <a:r>
              <a:rPr lang="ja-JP" altLang="en-US" sz="3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endParaRPr kumimoji="1" lang="en-US" altLang="ja-JP" sz="3000" b="1" dirty="0" smtClean="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23528" y="5877272"/>
            <a:ext cx="8640960" cy="477054"/>
          </a:xfrm>
          <a:prstGeom prst="rect">
            <a:avLst/>
          </a:prstGeom>
          <a:noFill/>
        </p:spPr>
        <p:txBody>
          <a:bodyPr wrap="square" rtlCol="0">
            <a:spAutoFit/>
          </a:bodyPr>
          <a:lstStyle/>
          <a:p>
            <a:pPr algn="ctr">
              <a:defRPr/>
            </a:pP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zh-TW" sz="2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5834" y="3550341"/>
            <a:ext cx="9144000" cy="15402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000" b="1" dirty="0" smtClean="0">
                <a:latin typeface="Meiryo UI" panose="020B0604030504040204" pitchFamily="50" charset="-128"/>
                <a:ea typeface="Meiryo UI" panose="020B0604030504040204" pitchFamily="50" charset="-128"/>
                <a:cs typeface="Meiryo UI" panose="020B0604030504040204" pitchFamily="50" charset="-128"/>
              </a:rPr>
              <a:t>大阪府市のサービスの最適化</a:t>
            </a:r>
            <a:r>
              <a:rPr lang="en-US" altLang="ja-JP" sz="30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000" b="1"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000" b="1" dirty="0" smtClean="0">
                <a:latin typeface="Meiryo UI" panose="020B0604030504040204" pitchFamily="50" charset="-128"/>
                <a:ea typeface="Meiryo UI" panose="020B0604030504040204" pitchFamily="50" charset="-128"/>
                <a:cs typeface="Meiryo UI" panose="020B0604030504040204" pitchFamily="50" charset="-128"/>
              </a:rPr>
              <a:t>二重行政の解消編</a:t>
            </a:r>
            <a:r>
              <a:rPr lang="en-US" altLang="ja-JP" sz="3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0357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99069" y="3933056"/>
            <a:ext cx="8964000" cy="1953235"/>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t" anchorCtr="0"/>
          <a:lstStyle/>
          <a:p>
            <a:endParaRPr lang="en-US" altLang="zh-TW" sz="1000" b="1" dirty="0" smtClean="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大阪府立高校と大阪市立高校の</a:t>
            </a:r>
            <a:r>
              <a:rPr lang="ja-JP" altLang="en-US" sz="1600" b="1" dirty="0" smtClean="0">
                <a:solidFill>
                  <a:schemeClr val="tx1"/>
                </a:solidFill>
                <a:latin typeface="Meiryo UI" panose="020B0604030504040204" pitchFamily="50" charset="-128"/>
                <a:ea typeface="Meiryo UI" panose="020B0604030504040204" pitchFamily="50" charset="-128"/>
              </a:rPr>
              <a:t>一元化</a:t>
            </a:r>
            <a:endParaRPr lang="en-US" altLang="ja-JP" sz="500" dirty="0" smtClean="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年、市立高等学校の府立高等学校への</a:t>
            </a:r>
            <a:r>
              <a:rPr lang="ja-JP" altLang="en-US" sz="1400" dirty="0" smtClean="0">
                <a:solidFill>
                  <a:schemeClr val="tx1"/>
                </a:solidFill>
                <a:latin typeface="Meiryo UI" panose="020B0604030504040204" pitchFamily="50" charset="-128"/>
                <a:ea typeface="Meiryo UI" panose="020B0604030504040204" pitchFamily="50" charset="-128"/>
              </a:rPr>
              <a:t>一元化検討</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PT</a:t>
            </a:r>
            <a:r>
              <a:rPr lang="ja-JP" altLang="en-US" sz="1400" dirty="0">
                <a:solidFill>
                  <a:schemeClr val="tx1"/>
                </a:solidFill>
                <a:latin typeface="Meiryo UI" panose="020B0604030504040204" pitchFamily="50" charset="-128"/>
                <a:ea typeface="Meiryo UI" panose="020B0604030504040204" pitchFamily="50" charset="-128"/>
              </a:rPr>
              <a:t>を設置</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年４月の大阪府移管に向け検討中</a:t>
            </a:r>
          </a:p>
          <a:p>
            <a:endParaRPr lang="ja-JP" altLang="en-US"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年９月議会に関係議案を提出予定</a:t>
            </a:r>
          </a:p>
          <a:p>
            <a:endParaRPr lang="zh-TW" altLang="en-US" sz="1000" dirty="0">
              <a:latin typeface="Meiryo UI" panose="020B0604030504040204" pitchFamily="50" charset="-128"/>
              <a:ea typeface="Meiryo UI" panose="020B0604030504040204" pitchFamily="50" charset="-128"/>
            </a:endParaRPr>
          </a:p>
          <a:p>
            <a:pPr>
              <a:lnSpc>
                <a:spcPct val="140000"/>
              </a:lnSpc>
            </a:pP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94" name="正方形/長方形 93"/>
          <p:cNvSpPr/>
          <p:nvPr/>
        </p:nvSpPr>
        <p:spPr>
          <a:xfrm>
            <a:off x="78410" y="1196752"/>
            <a:ext cx="8964000" cy="2153729"/>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t" anchorCtr="0"/>
          <a:lstStyle/>
          <a:p>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大阪府港湾局と大阪市港湾局の統合（港湾管理</a:t>
            </a:r>
            <a:r>
              <a:rPr lang="ja-JP" altLang="en-US" sz="1600" b="1" dirty="0" smtClean="0">
                <a:solidFill>
                  <a:schemeClr val="tx1"/>
                </a:solidFill>
                <a:latin typeface="Meiryo UI" panose="020B0604030504040204" pitchFamily="50" charset="-128"/>
                <a:ea typeface="Meiryo UI" panose="020B0604030504040204" pitchFamily="50" charset="-128"/>
              </a:rPr>
              <a:t>）</a:t>
            </a:r>
            <a:endParaRPr lang="en-US" altLang="ja-JP" sz="500" b="1" dirty="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月、府市の議会で大阪港湾局（府市共同</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組織）の設置規約が可決</a:t>
            </a:r>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月、</a:t>
            </a:r>
            <a:r>
              <a:rPr lang="zh-TW" altLang="en-US" sz="1400" dirty="0">
                <a:solidFill>
                  <a:schemeClr val="tx1"/>
                </a:solidFill>
                <a:latin typeface="Meiryo UI" panose="020B0604030504040204" pitchFamily="50" charset="-128"/>
                <a:ea typeface="Meiryo UI" panose="020B0604030504040204" pitchFamily="50" charset="-128"/>
              </a:rPr>
              <a:t>業務開始</a:t>
            </a:r>
            <a:r>
              <a:rPr lang="zh-TW" altLang="en-US" sz="1400" dirty="0" smtClean="0">
                <a:solidFill>
                  <a:schemeClr val="tx1"/>
                </a:solidFill>
                <a:latin typeface="Meiryo UI" panose="020B0604030504040204" pitchFamily="50" charset="-128"/>
                <a:ea typeface="Meiryo UI" panose="020B0604030504040204" pitchFamily="50" charset="-128"/>
              </a:rPr>
              <a:t>予定</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22" name="直線コネクタ 21"/>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タイトル 1"/>
          <p:cNvSpPr txBox="1">
            <a:spLocks/>
          </p:cNvSpPr>
          <p:nvPr/>
        </p:nvSpPr>
        <p:spPr>
          <a:xfrm>
            <a:off x="28422" y="47132"/>
            <a:ext cx="9204672" cy="56302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■機能再編に向け、現在も取り組んでいる項目（主なもの）</a:t>
            </a:r>
            <a:endParaRPr lang="ja-JP" altLang="en-US" sz="2800" dirty="0">
              <a:latin typeface="Meiryo UI" panose="020B0604030504040204" pitchFamily="50" charset="-128"/>
              <a:ea typeface="Meiryo UI" panose="020B0604030504040204" pitchFamily="50" charset="-128"/>
            </a:endParaRPr>
          </a:p>
        </p:txBody>
      </p:sp>
      <p:sp>
        <p:nvSpPr>
          <p:cNvPr id="97" name="二等辺三角形 96"/>
          <p:cNvSpPr/>
          <p:nvPr/>
        </p:nvSpPr>
        <p:spPr>
          <a:xfrm rot="5400000">
            <a:off x="4298786" y="2219045"/>
            <a:ext cx="1082961" cy="2485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2"/>
          <p:cNvSpPr>
            <a:spLocks noGrp="1"/>
          </p:cNvSpPr>
          <p:nvPr>
            <p:ph type="sldNum" sz="quarter" idx="12"/>
          </p:nvPr>
        </p:nvSpPr>
        <p:spPr>
          <a:xfrm>
            <a:off x="7071072" y="6487244"/>
            <a:ext cx="2133600" cy="365125"/>
          </a:xfrm>
        </p:spPr>
        <p:txBody>
          <a:bodyPr/>
          <a:lstStyle/>
          <a:p>
            <a:r>
              <a:rPr lang="en-US" altLang="ja-JP" sz="1600" b="1" dirty="0" smtClean="0"/>
              <a:t>8</a:t>
            </a:r>
            <a:endParaRPr lang="ja-JP" altLang="en-US" sz="1600" b="1" dirty="0"/>
          </a:p>
        </p:txBody>
      </p:sp>
      <p:sp>
        <p:nvSpPr>
          <p:cNvPr id="25" name="角丸四角形 24"/>
          <p:cNvSpPr/>
          <p:nvPr/>
        </p:nvSpPr>
        <p:spPr>
          <a:xfrm>
            <a:off x="5148064" y="1380418"/>
            <a:ext cx="3740323" cy="1837035"/>
          </a:xfrm>
          <a:prstGeom prst="roundRect">
            <a:avLst>
              <a:gd name="adj" fmla="val 110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endParaRPr lang="ja-JP" altLang="en-US" sz="1100" dirty="0" smtClean="0">
              <a:solidFill>
                <a:schemeClr val="tx1"/>
              </a:solidFill>
              <a:latin typeface="Meiryo UI" panose="020B0604030504040204" pitchFamily="50" charset="-128"/>
              <a:ea typeface="Meiryo UI" panose="020B0604030504040204" pitchFamily="50" charset="-128"/>
            </a:endParaRPr>
          </a:p>
          <a:p>
            <a:pPr>
              <a:lnSpc>
                <a:spcPct val="150000"/>
              </a:lnSpc>
            </a:pP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5295035" y="1460246"/>
            <a:ext cx="3593352" cy="1677382"/>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期待</a:t>
            </a:r>
            <a:r>
              <a:rPr lang="ja-JP" altLang="en-US" sz="1400" b="1" dirty="0">
                <a:latin typeface="Meiryo UI" panose="020B0604030504040204" pitchFamily="50" charset="-128"/>
                <a:ea typeface="Meiryo UI" panose="020B0604030504040204" pitchFamily="50" charset="-128"/>
              </a:rPr>
              <a:t>される</a:t>
            </a:r>
            <a:r>
              <a:rPr lang="ja-JP" altLang="en-US" sz="1400" b="1" dirty="0" smtClean="0">
                <a:latin typeface="Meiryo UI" panose="020B0604030504040204" pitchFamily="50" charset="-128"/>
                <a:ea typeface="Meiryo UI" panose="020B0604030504040204" pitchFamily="50" charset="-128"/>
              </a:rPr>
              <a:t>効果</a:t>
            </a:r>
            <a:r>
              <a:rPr lang="en-US" altLang="ja-JP" sz="1400" b="1" dirty="0" smtClean="0">
                <a:latin typeface="Meiryo UI" panose="020B0604030504040204" pitchFamily="50" charset="-128"/>
                <a:ea typeface="Meiryo UI" panose="020B0604030504040204" pitchFamily="50" charset="-128"/>
              </a:rPr>
              <a:t>】</a:t>
            </a:r>
          </a:p>
          <a:p>
            <a:endParaRPr lang="en-US" altLang="ja-JP" sz="5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・事務の一体化により、人や情報を共有し、広</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域的な視点で連携した取組の実現</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港湾局長</a:t>
            </a:r>
            <a:r>
              <a:rPr lang="ja-JP" altLang="en-US" sz="1400" dirty="0" smtClean="0">
                <a:latin typeface="Meiryo UI" panose="020B0604030504040204" pitchFamily="50" charset="-128"/>
                <a:ea typeface="Meiryo UI" panose="020B0604030504040204" pitchFamily="50" charset="-128"/>
              </a:rPr>
              <a:t>のマネージメントによるスムーズ</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な</a:t>
            </a:r>
            <a:r>
              <a:rPr lang="ja-JP" altLang="en-US" sz="1400" dirty="0">
                <a:latin typeface="Meiryo UI" panose="020B0604030504040204" pitchFamily="50" charset="-128"/>
                <a:ea typeface="Meiryo UI" panose="020B0604030504040204" pitchFamily="50" charset="-128"/>
              </a:rPr>
              <a:t>府市連携の</a:t>
            </a:r>
            <a:r>
              <a:rPr lang="ja-JP" altLang="en-US" sz="1400" dirty="0" smtClean="0">
                <a:latin typeface="Meiryo UI" panose="020B0604030504040204" pitchFamily="50" charset="-128"/>
                <a:ea typeface="Meiryo UI" panose="020B0604030504040204" pitchFamily="50" charset="-128"/>
              </a:rPr>
              <a:t>取組</a:t>
            </a:r>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・防災機能の</a:t>
            </a:r>
            <a:r>
              <a:rPr lang="ja-JP" altLang="en-US" sz="1400" dirty="0" smtClean="0">
                <a:latin typeface="Meiryo UI" panose="020B0604030504040204" pitchFamily="50" charset="-128"/>
                <a:ea typeface="Meiryo UI" panose="020B0604030504040204" pitchFamily="50" charset="-128"/>
              </a:rPr>
              <a:t>強化、府</a:t>
            </a:r>
            <a:r>
              <a:rPr lang="ja-JP" altLang="en-US" sz="1400" dirty="0">
                <a:latin typeface="Meiryo UI" panose="020B0604030504040204" pitchFamily="50" charset="-128"/>
                <a:ea typeface="Meiryo UI" panose="020B0604030504040204" pitchFamily="50" charset="-128"/>
              </a:rPr>
              <a:t>市一体</a:t>
            </a:r>
            <a:r>
              <a:rPr lang="ja-JP" altLang="en-US" sz="1400" dirty="0" smtClean="0">
                <a:latin typeface="Meiryo UI" panose="020B0604030504040204" pitchFamily="50" charset="-128"/>
                <a:ea typeface="Meiryo UI" panose="020B0604030504040204" pitchFamily="50" charset="-128"/>
              </a:rPr>
              <a:t>のポートセールス、</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利用者サービスの向上</a:t>
            </a:r>
            <a:endParaRPr lang="ja-JP" altLang="en-US" sz="1400" dirty="0">
              <a:latin typeface="Meiryo UI" panose="020B0604030504040204" pitchFamily="50" charset="-128"/>
              <a:ea typeface="Meiryo UI" panose="020B0604030504040204" pitchFamily="50" charset="-128"/>
            </a:endParaRPr>
          </a:p>
        </p:txBody>
      </p:sp>
      <p:sp>
        <p:nvSpPr>
          <p:cNvPr id="28" name="角丸四角形 27"/>
          <p:cNvSpPr/>
          <p:nvPr/>
        </p:nvSpPr>
        <p:spPr>
          <a:xfrm>
            <a:off x="5166028" y="4141321"/>
            <a:ext cx="3740323" cy="1584000"/>
          </a:xfrm>
          <a:prstGeom prst="roundRect">
            <a:avLst>
              <a:gd name="adj" fmla="val 110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endParaRPr lang="ja-JP" altLang="en-US" sz="1100" dirty="0" smtClean="0">
              <a:solidFill>
                <a:schemeClr val="tx1"/>
              </a:solidFill>
              <a:latin typeface="Meiryo UI" panose="020B0604030504040204" pitchFamily="50" charset="-128"/>
              <a:ea typeface="Meiryo UI" panose="020B0604030504040204" pitchFamily="50" charset="-128"/>
            </a:endParaRPr>
          </a:p>
          <a:p>
            <a:pPr>
              <a:lnSpc>
                <a:spcPct val="150000"/>
              </a:lnSpc>
            </a:pP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5290944" y="4255865"/>
            <a:ext cx="3636000" cy="1246495"/>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期待</a:t>
            </a:r>
            <a:r>
              <a:rPr lang="ja-JP" altLang="en-US" sz="1400" b="1" dirty="0">
                <a:latin typeface="Meiryo UI" panose="020B0604030504040204" pitchFamily="50" charset="-128"/>
                <a:ea typeface="Meiryo UI" panose="020B0604030504040204" pitchFamily="50" charset="-128"/>
              </a:rPr>
              <a:t>される</a:t>
            </a:r>
            <a:r>
              <a:rPr lang="ja-JP" altLang="en-US" sz="1400" b="1" dirty="0" smtClean="0">
                <a:latin typeface="Meiryo UI" panose="020B0604030504040204" pitchFamily="50" charset="-128"/>
                <a:ea typeface="Meiryo UI" panose="020B0604030504040204" pitchFamily="50" charset="-128"/>
              </a:rPr>
              <a:t>効果</a:t>
            </a:r>
            <a:r>
              <a:rPr lang="en-US" altLang="ja-JP" sz="1400" b="1" dirty="0" smtClean="0">
                <a:latin typeface="Meiryo UI" panose="020B0604030504040204" pitchFamily="50" charset="-128"/>
                <a:ea typeface="Meiryo UI" panose="020B0604030504040204" pitchFamily="50" charset="-128"/>
              </a:rPr>
              <a:t>】</a:t>
            </a:r>
          </a:p>
          <a:p>
            <a:endParaRPr lang="en-US" altLang="ja-JP" sz="5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・広域的な視点から効率的・効果的な学校</a:t>
            </a:r>
            <a:r>
              <a:rPr lang="ja-JP" altLang="en-US" sz="1400" dirty="0" smtClean="0">
                <a:latin typeface="Meiryo UI" panose="020B0604030504040204" pitchFamily="50" charset="-128"/>
                <a:ea typeface="Meiryo UI" panose="020B0604030504040204" pitchFamily="50" charset="-128"/>
              </a:rPr>
              <a:t>運営</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が</a:t>
            </a:r>
            <a:r>
              <a:rPr lang="ja-JP" altLang="en-US" sz="1400" dirty="0">
                <a:latin typeface="Meiryo UI" panose="020B0604030504040204" pitchFamily="50" charset="-128"/>
                <a:ea typeface="Meiryo UI" panose="020B0604030504040204" pitchFamily="50" charset="-128"/>
              </a:rPr>
              <a:t>可能</a:t>
            </a:r>
          </a:p>
          <a:p>
            <a:r>
              <a:rPr lang="ja-JP" altLang="en-US" sz="1400" dirty="0">
                <a:latin typeface="Meiryo UI" panose="020B0604030504040204" pitchFamily="50" charset="-128"/>
                <a:ea typeface="Meiryo UI" panose="020B0604030504040204" pitchFamily="50" charset="-128"/>
              </a:rPr>
              <a:t>・多様な課程や学科を備える高校教育の充実</a:t>
            </a:r>
          </a:p>
          <a:p>
            <a:r>
              <a:rPr lang="ja-JP" altLang="en-US" sz="1400" dirty="0">
                <a:latin typeface="Meiryo UI" panose="020B0604030504040204" pitchFamily="50" charset="-128"/>
                <a:ea typeface="Meiryo UI" panose="020B0604030504040204" pitchFamily="50" charset="-128"/>
              </a:rPr>
              <a:t>・大阪府域全体での高等学校の適正配置</a:t>
            </a:r>
          </a:p>
        </p:txBody>
      </p:sp>
      <p:sp>
        <p:nvSpPr>
          <p:cNvPr id="30" name="二等辺三角形 29"/>
          <p:cNvSpPr/>
          <p:nvPr/>
        </p:nvSpPr>
        <p:spPr>
          <a:xfrm rot="5400000">
            <a:off x="4331272" y="4814089"/>
            <a:ext cx="1082961" cy="2485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16302" y="3491716"/>
            <a:ext cx="877163" cy="369332"/>
          </a:xfrm>
          <a:prstGeom prst="rect">
            <a:avLst/>
          </a:prstGeom>
        </p:spPr>
        <p:txBody>
          <a:bodyPr wrap="none">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教育</a:t>
            </a:r>
            <a:r>
              <a:rPr lang="en-US" altLang="ja-JP" b="1" dirty="0">
                <a:latin typeface="Meiryo UI" panose="020B0604030504040204" pitchFamily="50" charset="-128"/>
                <a:ea typeface="Meiryo UI" panose="020B0604030504040204" pitchFamily="50" charset="-128"/>
              </a:rPr>
              <a:t>》</a:t>
            </a:r>
          </a:p>
        </p:txBody>
      </p:sp>
      <p:sp>
        <p:nvSpPr>
          <p:cNvPr id="3" name="正方形/長方形 2"/>
          <p:cNvSpPr/>
          <p:nvPr/>
        </p:nvSpPr>
        <p:spPr>
          <a:xfrm>
            <a:off x="140621" y="764704"/>
            <a:ext cx="2513830" cy="369332"/>
          </a:xfrm>
          <a:prstGeom prst="rect">
            <a:avLst/>
          </a:prstGeom>
        </p:spPr>
        <p:txBody>
          <a:bodyPr wrap="none">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公共インフラ（港湾）</a:t>
            </a:r>
            <a:r>
              <a:rPr lang="en-US" altLang="ja-JP"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406847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スライド番号プレースホルダー 42"/>
          <p:cNvSpPr>
            <a:spLocks noGrp="1"/>
          </p:cNvSpPr>
          <p:nvPr>
            <p:ph type="sldNum" sz="quarter" idx="12"/>
          </p:nvPr>
        </p:nvSpPr>
        <p:spPr>
          <a:xfrm>
            <a:off x="7236296" y="6525344"/>
            <a:ext cx="1899138" cy="337038"/>
          </a:xfrm>
        </p:spPr>
        <p:txBody>
          <a:bodyPr/>
          <a:lstStyle/>
          <a:p>
            <a:r>
              <a:rPr lang="en-US" altLang="ja-JP" sz="1600" b="1" dirty="0" smtClean="0"/>
              <a:t>9</a:t>
            </a:r>
            <a:endParaRPr lang="ja-JP" altLang="en-US" sz="1600" b="1" dirty="0"/>
          </a:p>
        </p:txBody>
      </p:sp>
      <p:cxnSp>
        <p:nvCxnSpPr>
          <p:cNvPr id="22" name="直線コネクタ 21"/>
          <p:cNvCxnSpPr/>
          <p:nvPr/>
        </p:nvCxnSpPr>
        <p:spPr>
          <a:xfrm>
            <a:off x="0" y="692696"/>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タイトル 1"/>
          <p:cNvSpPr txBox="1">
            <a:spLocks/>
          </p:cNvSpPr>
          <p:nvPr/>
        </p:nvSpPr>
        <p:spPr>
          <a:xfrm>
            <a:off x="35496" y="764704"/>
            <a:ext cx="5530577" cy="48871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府域全体の機能再編に向けた取組み（消防・水道）</a:t>
            </a:r>
            <a:r>
              <a:rPr lang="en-US" altLang="ja-JP" sz="1800" b="1" dirty="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sp>
        <p:nvSpPr>
          <p:cNvPr id="78" name="正方形/長方形 77"/>
          <p:cNvSpPr/>
          <p:nvPr/>
        </p:nvSpPr>
        <p:spPr>
          <a:xfrm>
            <a:off x="181722" y="1124744"/>
            <a:ext cx="1604491" cy="282555"/>
          </a:xfrm>
          <a:prstGeom prst="rect">
            <a:avLst/>
          </a:prstGeom>
        </p:spPr>
        <p:txBody>
          <a:bodyPr wrap="square" lIns="33231" tIns="33231" rIns="33231" bIns="33231" anchor="ctr" anchorCtr="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消防機能の強化</a:t>
            </a:r>
            <a:r>
              <a:rPr lang="en-US" altLang="ja-JP" sz="1400" b="1"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44" name="正方形/長方形 43"/>
          <p:cNvSpPr/>
          <p:nvPr/>
        </p:nvSpPr>
        <p:spPr>
          <a:xfrm>
            <a:off x="3342068" y="2293494"/>
            <a:ext cx="2860045" cy="1711570"/>
          </a:xfrm>
          <a:prstGeom prst="rect">
            <a:avLst/>
          </a:prstGeom>
          <a:no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wrap="square" lIns="36000" tIns="36000" rIns="36000" bIns="36000" rtlCol="0" anchor="t" anchorCtr="0">
            <a:spAutoFit/>
          </a:bodyPr>
          <a:lstStyle/>
          <a:p>
            <a:r>
              <a:rPr lang="ja-JP" altLang="en-US" sz="1200" b="1" dirty="0">
                <a:solidFill>
                  <a:schemeClr val="tx1"/>
                </a:solidFill>
                <a:latin typeface="Meiryo UI" panose="020B0604030504040204" pitchFamily="50" charset="-128"/>
                <a:ea typeface="Meiryo UI" panose="020B0604030504040204" pitchFamily="50" charset="-128"/>
              </a:rPr>
              <a:t>①住民サービスの向上</a:t>
            </a:r>
          </a:p>
          <a:p>
            <a:r>
              <a:rPr lang="ja-JP" altLang="en-US" sz="1108" dirty="0">
                <a:solidFill>
                  <a:schemeClr val="tx1"/>
                </a:solidFill>
                <a:latin typeface="Meiryo UI" panose="020B0604030504040204" pitchFamily="50" charset="-128"/>
                <a:ea typeface="Meiryo UI" panose="020B0604030504040204" pitchFamily="50" charset="-128"/>
              </a:rPr>
              <a:t>　・初動の消防力、増援体制の充実</a:t>
            </a:r>
          </a:p>
          <a:p>
            <a:r>
              <a:rPr lang="ja-JP" altLang="en-US" sz="1108" dirty="0">
                <a:solidFill>
                  <a:schemeClr val="tx1"/>
                </a:solidFill>
                <a:latin typeface="Meiryo UI" panose="020B0604030504040204" pitchFamily="50" charset="-128"/>
                <a:ea typeface="Meiryo UI" panose="020B0604030504040204" pitchFamily="50" charset="-128"/>
              </a:rPr>
              <a:t>　・現場到着時間の短縮</a:t>
            </a:r>
            <a:endParaRPr lang="en-US" altLang="ja-JP" sz="1108"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②人員配備の効率化と充実</a:t>
            </a: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8" dirty="0">
                <a:solidFill>
                  <a:schemeClr val="tx1"/>
                </a:solidFill>
                <a:latin typeface="Meiryo UI" panose="020B0604030504040204" pitchFamily="50" charset="-128"/>
                <a:ea typeface="Meiryo UI" panose="020B0604030504040204" pitchFamily="50" charset="-128"/>
              </a:rPr>
              <a:t>・現場要員の増強　</a:t>
            </a:r>
          </a:p>
          <a:p>
            <a:r>
              <a:rPr lang="ja-JP" altLang="en-US" sz="1108" dirty="0">
                <a:solidFill>
                  <a:schemeClr val="tx1"/>
                </a:solidFill>
                <a:latin typeface="Meiryo UI" panose="020B0604030504040204" pitchFamily="50" charset="-128"/>
                <a:ea typeface="Meiryo UI" panose="020B0604030504040204" pitchFamily="50" charset="-128"/>
              </a:rPr>
              <a:t>　・予防業務・救急業務の高度化・専門化</a:t>
            </a:r>
            <a:endParaRPr lang="ja-JP" altLang="en-US" sz="1200"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③消防体制の基盤の強化</a:t>
            </a: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8" dirty="0">
                <a:solidFill>
                  <a:schemeClr val="tx1"/>
                </a:solidFill>
                <a:latin typeface="Meiryo UI" panose="020B0604030504040204" pitchFamily="50" charset="-128"/>
                <a:ea typeface="Meiryo UI" panose="020B0604030504040204" pitchFamily="50" charset="-128"/>
              </a:rPr>
              <a:t>・高度な消防設備、施設等の整備</a:t>
            </a:r>
          </a:p>
          <a:p>
            <a:r>
              <a:rPr lang="ja-JP" altLang="en-US" sz="1108" dirty="0">
                <a:solidFill>
                  <a:schemeClr val="tx1"/>
                </a:solidFill>
                <a:latin typeface="Meiryo UI" panose="020B0604030504040204" pitchFamily="50" charset="-128"/>
                <a:ea typeface="Meiryo UI" panose="020B0604030504040204" pitchFamily="50" charset="-128"/>
              </a:rPr>
              <a:t>　・人事ローテーションによる組織の活性化</a:t>
            </a:r>
            <a:endParaRPr lang="en-US" altLang="ja-JP" sz="1108" dirty="0">
              <a:solidFill>
                <a:schemeClr val="tx1"/>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315436" y="2297941"/>
            <a:ext cx="2375633" cy="1590485"/>
          </a:xfrm>
          <a:prstGeom prst="rect">
            <a:avLst/>
          </a:prstGeom>
          <a:noFill/>
          <a:ln>
            <a:solidFill>
              <a:schemeClr val="tx1"/>
            </a:solidFill>
            <a:prstDash val="sysDash"/>
          </a:ln>
        </p:spPr>
        <p:txBody>
          <a:bodyPr wrap="square" lIns="33231" tIns="33231" rIns="33231" bIns="33231" rtlCol="0" anchor="ctr" anchorCtr="0">
            <a:noAutofit/>
          </a:bodyPr>
          <a:lstStyle/>
          <a:p>
            <a:r>
              <a:rPr lang="ja-JP" altLang="en-US" sz="1200" b="1" dirty="0">
                <a:latin typeface="Meiryo UI" panose="020B0604030504040204" pitchFamily="50" charset="-128"/>
                <a:ea typeface="Meiryo UI" panose="020B0604030504040204" pitchFamily="50" charset="-128"/>
              </a:rPr>
              <a:t>○高齢化に伴う救急需要の増加</a:t>
            </a:r>
            <a:endParaRPr lang="en-US" altLang="ja-JP" sz="12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○府内消防本部間の消防力の格差</a:t>
            </a:r>
          </a:p>
          <a:p>
            <a:r>
              <a:rPr lang="ja-JP" altLang="en-US" sz="1108" dirty="0">
                <a:latin typeface="Meiryo UI" panose="020B0604030504040204" pitchFamily="50" charset="-128"/>
                <a:ea typeface="Meiryo UI" panose="020B0604030504040204" pitchFamily="50" charset="-128"/>
              </a:rPr>
              <a:t>　～府内で</a:t>
            </a:r>
            <a:r>
              <a:rPr lang="en-US" altLang="ja-JP" sz="1108" dirty="0">
                <a:latin typeface="Meiryo UI" panose="020B0604030504040204" pitchFamily="50" charset="-128"/>
                <a:ea typeface="Meiryo UI" panose="020B0604030504040204" pitchFamily="50" charset="-128"/>
              </a:rPr>
              <a:t>27</a:t>
            </a:r>
            <a:r>
              <a:rPr lang="ja-JP" altLang="en-US" sz="1108" dirty="0">
                <a:latin typeface="Meiryo UI" panose="020B0604030504040204" pitchFamily="50" charset="-128"/>
                <a:ea typeface="Meiryo UI" panose="020B0604030504040204" pitchFamily="50" charset="-128"/>
              </a:rPr>
              <a:t>消防本部が存在</a:t>
            </a:r>
            <a:endParaRPr lang="en-US" altLang="ja-JP" sz="1200"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○大規模災害への対応</a:t>
            </a:r>
            <a:endParaRPr lang="en-US" altLang="ja-JP" sz="1200" b="1" dirty="0">
              <a:latin typeface="Meiryo UI" panose="020B0604030504040204" pitchFamily="50" charset="-128"/>
              <a:ea typeface="Meiryo UI" panose="020B0604030504040204" pitchFamily="50" charset="-128"/>
            </a:endParaRPr>
          </a:p>
          <a:p>
            <a:r>
              <a:rPr lang="ja-JP" altLang="en-US" sz="1108" dirty="0">
                <a:latin typeface="Meiryo UI" panose="020B0604030504040204" pitchFamily="50" charset="-128"/>
                <a:ea typeface="Meiryo UI" panose="020B0604030504040204" pitchFamily="50" charset="-128"/>
              </a:rPr>
              <a:t>　～消防部隊の効果的な運用や</a:t>
            </a:r>
            <a:endParaRPr lang="en-US" altLang="ja-JP" sz="1108" dirty="0">
              <a:latin typeface="Meiryo UI" panose="020B0604030504040204" pitchFamily="50" charset="-128"/>
              <a:ea typeface="Meiryo UI" panose="020B0604030504040204" pitchFamily="50" charset="-128"/>
            </a:endParaRPr>
          </a:p>
          <a:p>
            <a:r>
              <a:rPr lang="ja-JP" altLang="en-US" sz="1108" dirty="0">
                <a:latin typeface="Meiryo UI" panose="020B0604030504040204" pitchFamily="50" charset="-128"/>
                <a:ea typeface="Meiryo UI" panose="020B0604030504040204" pitchFamily="50" charset="-128"/>
              </a:rPr>
              <a:t>　　　指揮系統の明確化</a:t>
            </a:r>
          </a:p>
        </p:txBody>
      </p:sp>
      <p:sp>
        <p:nvSpPr>
          <p:cNvPr id="23" name="正方形/長方形 22"/>
          <p:cNvSpPr/>
          <p:nvPr/>
        </p:nvSpPr>
        <p:spPr>
          <a:xfrm>
            <a:off x="283917" y="5517232"/>
            <a:ext cx="2407152" cy="1203576"/>
          </a:xfrm>
          <a:prstGeom prst="rect">
            <a:avLst/>
          </a:prstGeom>
          <a:ln>
            <a:solidFill>
              <a:schemeClr val="tx1"/>
            </a:solidFill>
            <a:prstDash val="sysDot"/>
          </a:ln>
        </p:spPr>
        <p:txBody>
          <a:bodyPr wrap="square" lIns="33231" tIns="33231" rIns="33231" bIns="33231">
            <a:spAutoFit/>
          </a:bodyPr>
          <a:lstStyle/>
          <a:p>
            <a:pPr marL="66463" lvl="1">
              <a:lnSpc>
                <a:spcPct val="125000"/>
              </a:lnSpc>
            </a:pPr>
            <a:r>
              <a:rPr lang="ja-JP" altLang="en-US" sz="1200" b="1" dirty="0">
                <a:latin typeface="Meiryo UI" panose="020B0604030504040204" pitchFamily="50" charset="-128"/>
                <a:ea typeface="Meiryo UI" panose="020B0604030504040204" pitchFamily="50" charset="-128"/>
              </a:rPr>
              <a:t>○経営悪化への対応</a:t>
            </a:r>
            <a:endParaRPr lang="en-US" altLang="ja-JP" sz="1200" b="1" dirty="0">
              <a:latin typeface="Meiryo UI" panose="020B0604030504040204" pitchFamily="50" charset="-128"/>
              <a:ea typeface="Meiryo UI" panose="020B0604030504040204" pitchFamily="50" charset="-128"/>
            </a:endParaRPr>
          </a:p>
          <a:p>
            <a:pPr marL="66463" lvl="1">
              <a:lnSpc>
                <a:spcPct val="125000"/>
              </a:lnSpc>
            </a:pPr>
            <a:r>
              <a:rPr lang="ja-JP" altLang="en-US" sz="1108" dirty="0">
                <a:latin typeface="Meiryo UI" panose="020B0604030504040204" pitchFamily="50" charset="-128"/>
                <a:ea typeface="Meiryo UI" panose="020B0604030504040204" pitchFamily="50" charset="-128"/>
              </a:rPr>
              <a:t>　～人口減少に伴う水需要の減少</a:t>
            </a:r>
            <a:endParaRPr lang="en-US" altLang="ja-JP" sz="1108" dirty="0">
              <a:latin typeface="Meiryo UI" panose="020B0604030504040204" pitchFamily="50" charset="-128"/>
              <a:ea typeface="Meiryo UI" panose="020B0604030504040204" pitchFamily="50" charset="-128"/>
            </a:endParaRPr>
          </a:p>
          <a:p>
            <a:pPr marL="66463" lvl="1">
              <a:lnSpc>
                <a:spcPct val="125000"/>
              </a:lnSpc>
            </a:pPr>
            <a:r>
              <a:rPr lang="ja-JP" altLang="en-US" sz="1200" b="1" dirty="0">
                <a:latin typeface="Meiryo UI" panose="020B0604030504040204" pitchFamily="50" charset="-128"/>
                <a:ea typeface="Meiryo UI" panose="020B0604030504040204" pitchFamily="50" charset="-128"/>
              </a:rPr>
              <a:t>○老朽化した施設の早期の更新・</a:t>
            </a:r>
            <a:endParaRPr lang="en-US" altLang="ja-JP" sz="1200" b="1" dirty="0">
              <a:latin typeface="Meiryo UI" panose="020B0604030504040204" pitchFamily="50" charset="-128"/>
              <a:ea typeface="Meiryo UI" panose="020B0604030504040204" pitchFamily="50" charset="-128"/>
            </a:endParaRPr>
          </a:p>
          <a:p>
            <a:pPr marL="66463" lvl="1">
              <a:lnSpc>
                <a:spcPct val="125000"/>
              </a:lnSpc>
            </a:pPr>
            <a:r>
              <a:rPr lang="ja-JP" altLang="en-US" sz="1200" b="1" dirty="0">
                <a:latin typeface="Meiryo UI" panose="020B0604030504040204" pitchFamily="50" charset="-128"/>
                <a:ea typeface="Meiryo UI" panose="020B0604030504040204" pitchFamily="50" charset="-128"/>
              </a:rPr>
              <a:t>　耐震化等</a:t>
            </a:r>
            <a:endParaRPr lang="en-US" altLang="ja-JP" sz="1200" b="1" dirty="0">
              <a:latin typeface="Meiryo UI" panose="020B0604030504040204" pitchFamily="50" charset="-128"/>
              <a:ea typeface="Meiryo UI" panose="020B0604030504040204" pitchFamily="50" charset="-128"/>
            </a:endParaRPr>
          </a:p>
          <a:p>
            <a:pPr marL="66463" lvl="1">
              <a:lnSpc>
                <a:spcPct val="125000"/>
              </a:lnSpc>
            </a:pPr>
            <a:r>
              <a:rPr lang="ja-JP" altLang="en-US" sz="1200" b="1" dirty="0">
                <a:latin typeface="Meiryo UI" panose="020B0604030504040204" pitchFamily="50" charset="-128"/>
                <a:ea typeface="Meiryo UI" panose="020B0604030504040204" pitchFamily="50" charset="-128"/>
              </a:rPr>
              <a:t>○職員の高齢化</a:t>
            </a:r>
            <a:r>
              <a:rPr lang="ja-JP" altLang="en-US" sz="1200" b="1" dirty="0" smtClean="0">
                <a:latin typeface="Meiryo UI" panose="020B0604030504040204" pitchFamily="50" charset="-128"/>
                <a:ea typeface="Meiryo UI" panose="020B0604030504040204" pitchFamily="50" charset="-128"/>
              </a:rPr>
              <a:t>、不足</a:t>
            </a:r>
            <a:endParaRPr lang="en-US" altLang="ja-JP" sz="1200" b="1" dirty="0">
              <a:latin typeface="Meiryo UI" panose="020B0604030504040204" pitchFamily="50" charset="-128"/>
              <a:ea typeface="Meiryo UI" panose="020B0604030504040204" pitchFamily="50" charset="-128"/>
            </a:endParaRPr>
          </a:p>
        </p:txBody>
      </p:sp>
      <p:sp>
        <p:nvSpPr>
          <p:cNvPr id="85" name="正方形/長方形 84"/>
          <p:cNvSpPr/>
          <p:nvPr/>
        </p:nvSpPr>
        <p:spPr>
          <a:xfrm>
            <a:off x="3485539" y="5677139"/>
            <a:ext cx="1643733" cy="990441"/>
          </a:xfrm>
          <a:prstGeom prst="rect">
            <a:avLst/>
          </a:prstGeom>
        </p:spPr>
        <p:txBody>
          <a:bodyPr wrap="square" lIns="33231" tIns="33231" rIns="33231" bIns="33231">
            <a:spAutoFit/>
          </a:bodyPr>
          <a:lstStyle/>
          <a:p>
            <a:r>
              <a:rPr lang="ja-JP" altLang="en-US" sz="1200" b="1" dirty="0" smtClean="0">
                <a:latin typeface="Meiryo UI" panose="020B0604030504040204" pitchFamily="50" charset="-128"/>
                <a:ea typeface="Meiryo UI" panose="020B0604030504040204" pitchFamily="50" charset="-128"/>
              </a:rPr>
              <a:t>①料金上昇幅の抑制</a:t>
            </a:r>
            <a:endParaRPr lang="en-US" altLang="ja-JP" sz="1200" b="1" dirty="0" smtClean="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②災害に強い水道</a:t>
            </a:r>
            <a:endParaRPr lang="en-US" altLang="ja-JP" sz="1200" b="1" dirty="0">
              <a:latin typeface="Meiryo UI" panose="020B0604030504040204" pitchFamily="50" charset="-128"/>
              <a:ea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③確実な技術継承</a:t>
            </a:r>
            <a:endParaRPr lang="ja-JP" altLang="en-US" sz="1108" dirty="0">
              <a:latin typeface="Meiryo UI" panose="020B0604030504040204" pitchFamily="50" charset="-128"/>
              <a:ea typeface="Meiryo UI" panose="020B0604030504040204" pitchFamily="50" charset="-128"/>
            </a:endParaRPr>
          </a:p>
        </p:txBody>
      </p:sp>
      <p:cxnSp>
        <p:nvCxnSpPr>
          <p:cNvPr id="45" name="直線矢印コネクタ 44"/>
          <p:cNvCxnSpPr/>
          <p:nvPr/>
        </p:nvCxnSpPr>
        <p:spPr>
          <a:xfrm>
            <a:off x="125155" y="4005064"/>
            <a:ext cx="6084000"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234197" y="4047758"/>
            <a:ext cx="2555461" cy="282555"/>
          </a:xfrm>
          <a:prstGeom prst="rect">
            <a:avLst/>
          </a:prstGeom>
        </p:spPr>
        <p:txBody>
          <a:bodyPr wrap="square" lIns="33231" tIns="33231" rIns="33231" bIns="33231" anchor="ctr" anchorCtr="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水道事業の持続可能性確保</a:t>
            </a:r>
            <a:r>
              <a:rPr lang="en-US" altLang="ja-JP" sz="1400" b="1"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grpSp>
        <p:nvGrpSpPr>
          <p:cNvPr id="48" name="Group 4"/>
          <p:cNvGrpSpPr>
            <a:grpSpLocks/>
          </p:cNvGrpSpPr>
          <p:nvPr/>
        </p:nvGrpSpPr>
        <p:grpSpPr bwMode="auto">
          <a:xfrm>
            <a:off x="5004048" y="1178856"/>
            <a:ext cx="3840113" cy="5490504"/>
            <a:chOff x="1296" y="56"/>
            <a:chExt cx="3054" cy="4120"/>
          </a:xfrm>
          <a:solidFill>
            <a:schemeClr val="accent6">
              <a:lumMod val="60000"/>
              <a:lumOff val="40000"/>
            </a:schemeClr>
          </a:solidFill>
        </p:grpSpPr>
        <p:grpSp>
          <p:nvGrpSpPr>
            <p:cNvPr id="50" name="Group 6"/>
            <p:cNvGrpSpPr>
              <a:grpSpLocks noChangeAspect="1"/>
            </p:cNvGrpSpPr>
            <p:nvPr/>
          </p:nvGrpSpPr>
          <p:grpSpPr bwMode="auto">
            <a:xfrm>
              <a:off x="1296" y="56"/>
              <a:ext cx="3054" cy="4120"/>
              <a:chOff x="246" y="154"/>
              <a:chExt cx="636" cy="858"/>
            </a:xfrm>
            <a:grpFill/>
          </p:grpSpPr>
          <p:sp>
            <p:nvSpPr>
              <p:cNvPr id="53" name="Freeform 7"/>
              <p:cNvSpPr>
                <a:spLocks noChangeAspect="1"/>
              </p:cNvSpPr>
              <p:nvPr/>
            </p:nvSpPr>
            <p:spPr bwMode="auto">
              <a:xfrm>
                <a:off x="478" y="154"/>
                <a:ext cx="156" cy="136"/>
              </a:xfrm>
              <a:custGeom>
                <a:avLst/>
                <a:gdLst>
                  <a:gd name="T0" fmla="*/ 0 w 156"/>
                  <a:gd name="T1" fmla="*/ 19 h 136"/>
                  <a:gd name="T2" fmla="*/ 9 w 156"/>
                  <a:gd name="T3" fmla="*/ 29 h 136"/>
                  <a:gd name="T4" fmla="*/ 22 w 156"/>
                  <a:gd name="T5" fmla="*/ 29 h 136"/>
                  <a:gd name="T6" fmla="*/ 20 w 156"/>
                  <a:gd name="T7" fmla="*/ 53 h 136"/>
                  <a:gd name="T8" fmla="*/ 26 w 156"/>
                  <a:gd name="T9" fmla="*/ 77 h 136"/>
                  <a:gd name="T10" fmla="*/ 16 w 156"/>
                  <a:gd name="T11" fmla="*/ 79 h 136"/>
                  <a:gd name="T12" fmla="*/ 14 w 156"/>
                  <a:gd name="T13" fmla="*/ 94 h 136"/>
                  <a:gd name="T14" fmla="*/ 29 w 156"/>
                  <a:gd name="T15" fmla="*/ 106 h 136"/>
                  <a:gd name="T16" fmla="*/ 50 w 156"/>
                  <a:gd name="T17" fmla="*/ 107 h 136"/>
                  <a:gd name="T18" fmla="*/ 58 w 156"/>
                  <a:gd name="T19" fmla="*/ 120 h 136"/>
                  <a:gd name="T20" fmla="*/ 76 w 156"/>
                  <a:gd name="T21" fmla="*/ 119 h 136"/>
                  <a:gd name="T22" fmla="*/ 87 w 156"/>
                  <a:gd name="T23" fmla="*/ 128 h 136"/>
                  <a:gd name="T24" fmla="*/ 108 w 156"/>
                  <a:gd name="T25" fmla="*/ 124 h 136"/>
                  <a:gd name="T26" fmla="*/ 124 w 156"/>
                  <a:gd name="T27" fmla="*/ 136 h 136"/>
                  <a:gd name="T28" fmla="*/ 137 w 156"/>
                  <a:gd name="T29" fmla="*/ 135 h 136"/>
                  <a:gd name="T30" fmla="*/ 147 w 156"/>
                  <a:gd name="T31" fmla="*/ 115 h 136"/>
                  <a:gd name="T32" fmla="*/ 150 w 156"/>
                  <a:gd name="T33" fmla="*/ 105 h 136"/>
                  <a:gd name="T34" fmla="*/ 145 w 156"/>
                  <a:gd name="T35" fmla="*/ 97 h 136"/>
                  <a:gd name="T36" fmla="*/ 154 w 156"/>
                  <a:gd name="T37" fmla="*/ 90 h 136"/>
                  <a:gd name="T38" fmla="*/ 147 w 156"/>
                  <a:gd name="T39" fmla="*/ 77 h 136"/>
                  <a:gd name="T40" fmla="*/ 156 w 156"/>
                  <a:gd name="T41" fmla="*/ 70 h 136"/>
                  <a:gd name="T42" fmla="*/ 146 w 156"/>
                  <a:gd name="T43" fmla="*/ 62 h 136"/>
                  <a:gd name="T44" fmla="*/ 134 w 156"/>
                  <a:gd name="T45" fmla="*/ 62 h 136"/>
                  <a:gd name="T46" fmla="*/ 105 w 156"/>
                  <a:gd name="T47" fmla="*/ 48 h 136"/>
                  <a:gd name="T48" fmla="*/ 86 w 156"/>
                  <a:gd name="T49" fmla="*/ 55 h 136"/>
                  <a:gd name="T50" fmla="*/ 80 w 156"/>
                  <a:gd name="T51" fmla="*/ 51 h 136"/>
                  <a:gd name="T52" fmla="*/ 76 w 156"/>
                  <a:gd name="T53" fmla="*/ 44 h 136"/>
                  <a:gd name="T54" fmla="*/ 69 w 156"/>
                  <a:gd name="T55" fmla="*/ 49 h 136"/>
                  <a:gd name="T56" fmla="*/ 65 w 156"/>
                  <a:gd name="T57" fmla="*/ 46 h 136"/>
                  <a:gd name="T58" fmla="*/ 55 w 156"/>
                  <a:gd name="T59" fmla="*/ 46 h 136"/>
                  <a:gd name="T60" fmla="*/ 47 w 156"/>
                  <a:gd name="T61" fmla="*/ 42 h 136"/>
                  <a:gd name="T62" fmla="*/ 46 w 156"/>
                  <a:gd name="T63" fmla="*/ 36 h 136"/>
                  <a:gd name="T64" fmla="*/ 48 w 156"/>
                  <a:gd name="T65" fmla="*/ 27 h 136"/>
                  <a:gd name="T66" fmla="*/ 48 w 156"/>
                  <a:gd name="T67" fmla="*/ 22 h 136"/>
                  <a:gd name="T68" fmla="*/ 47 w 156"/>
                  <a:gd name="T69" fmla="*/ 15 h 136"/>
                  <a:gd name="T70" fmla="*/ 39 w 156"/>
                  <a:gd name="T71" fmla="*/ 7 h 136"/>
                  <a:gd name="T72" fmla="*/ 20 w 156"/>
                  <a:gd name="T73" fmla="*/ 0 h 136"/>
                  <a:gd name="T74" fmla="*/ 14 w 156"/>
                  <a:gd name="T75" fmla="*/ 8 h 136"/>
                  <a:gd name="T76" fmla="*/ 4 w 156"/>
                  <a:gd name="T77" fmla="*/ 10 h 136"/>
                  <a:gd name="T78" fmla="*/ 0 w 156"/>
                  <a:gd name="T79" fmla="*/ 19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6" h="136">
                    <a:moveTo>
                      <a:pt x="0" y="19"/>
                    </a:moveTo>
                    <a:lnTo>
                      <a:pt x="9" y="29"/>
                    </a:lnTo>
                    <a:lnTo>
                      <a:pt x="22" y="29"/>
                    </a:lnTo>
                    <a:lnTo>
                      <a:pt x="20" y="53"/>
                    </a:lnTo>
                    <a:lnTo>
                      <a:pt x="26" y="77"/>
                    </a:lnTo>
                    <a:lnTo>
                      <a:pt x="16" y="79"/>
                    </a:lnTo>
                    <a:lnTo>
                      <a:pt x="14" y="94"/>
                    </a:lnTo>
                    <a:lnTo>
                      <a:pt x="29" y="106"/>
                    </a:lnTo>
                    <a:lnTo>
                      <a:pt x="50" y="107"/>
                    </a:lnTo>
                    <a:lnTo>
                      <a:pt x="58" y="120"/>
                    </a:lnTo>
                    <a:lnTo>
                      <a:pt x="76" y="119"/>
                    </a:lnTo>
                    <a:lnTo>
                      <a:pt x="87" y="128"/>
                    </a:lnTo>
                    <a:lnTo>
                      <a:pt x="108" y="124"/>
                    </a:lnTo>
                    <a:lnTo>
                      <a:pt x="124" y="136"/>
                    </a:lnTo>
                    <a:lnTo>
                      <a:pt x="137" y="135"/>
                    </a:lnTo>
                    <a:lnTo>
                      <a:pt x="147" y="115"/>
                    </a:lnTo>
                    <a:lnTo>
                      <a:pt x="150" y="105"/>
                    </a:lnTo>
                    <a:lnTo>
                      <a:pt x="145" y="97"/>
                    </a:lnTo>
                    <a:lnTo>
                      <a:pt x="154" y="90"/>
                    </a:lnTo>
                    <a:lnTo>
                      <a:pt x="147" y="77"/>
                    </a:lnTo>
                    <a:lnTo>
                      <a:pt x="156" y="70"/>
                    </a:lnTo>
                    <a:lnTo>
                      <a:pt x="146" y="62"/>
                    </a:lnTo>
                    <a:lnTo>
                      <a:pt x="134" y="62"/>
                    </a:lnTo>
                    <a:lnTo>
                      <a:pt x="105" y="48"/>
                    </a:lnTo>
                    <a:lnTo>
                      <a:pt x="86" y="55"/>
                    </a:lnTo>
                    <a:lnTo>
                      <a:pt x="80" y="51"/>
                    </a:lnTo>
                    <a:lnTo>
                      <a:pt x="76" y="44"/>
                    </a:lnTo>
                    <a:lnTo>
                      <a:pt x="69" y="49"/>
                    </a:lnTo>
                    <a:lnTo>
                      <a:pt x="65" y="46"/>
                    </a:lnTo>
                    <a:lnTo>
                      <a:pt x="55" y="46"/>
                    </a:lnTo>
                    <a:lnTo>
                      <a:pt x="47" y="42"/>
                    </a:lnTo>
                    <a:lnTo>
                      <a:pt x="46" y="36"/>
                    </a:lnTo>
                    <a:lnTo>
                      <a:pt x="48" y="27"/>
                    </a:lnTo>
                    <a:lnTo>
                      <a:pt x="48" y="22"/>
                    </a:lnTo>
                    <a:lnTo>
                      <a:pt x="47" y="15"/>
                    </a:lnTo>
                    <a:lnTo>
                      <a:pt x="39" y="7"/>
                    </a:lnTo>
                    <a:lnTo>
                      <a:pt x="20" y="0"/>
                    </a:lnTo>
                    <a:lnTo>
                      <a:pt x="14" y="8"/>
                    </a:lnTo>
                    <a:lnTo>
                      <a:pt x="4" y="10"/>
                    </a:lnTo>
                    <a:lnTo>
                      <a:pt x="0" y="19"/>
                    </a:lnTo>
                    <a:close/>
                  </a:path>
                </a:pathLst>
              </a:custGeom>
              <a:grpFill/>
              <a:ln w="9525" cap="flat" cmpd="sng">
                <a:solidFill>
                  <a:srgbClr val="000000"/>
                </a:solidFill>
                <a:prstDash val="solid"/>
                <a:round/>
                <a:headEnd/>
                <a:tailEnd/>
              </a:ln>
            </p:spPr>
            <p:txBody>
              <a:bodyPr/>
              <a:lstStyle/>
              <a:p>
                <a:endParaRPr lang="ja-JP" altLang="en-US"/>
              </a:p>
            </p:txBody>
          </p:sp>
          <p:sp>
            <p:nvSpPr>
              <p:cNvPr id="54" name="Freeform 8"/>
              <p:cNvSpPr>
                <a:spLocks noChangeAspect="1"/>
              </p:cNvSpPr>
              <p:nvPr/>
            </p:nvSpPr>
            <p:spPr bwMode="auto">
              <a:xfrm>
                <a:off x="560" y="347"/>
                <a:ext cx="41" cy="92"/>
              </a:xfrm>
              <a:custGeom>
                <a:avLst/>
                <a:gdLst>
                  <a:gd name="T0" fmla="*/ 19 w 41"/>
                  <a:gd name="T1" fmla="*/ 0 h 92"/>
                  <a:gd name="T2" fmla="*/ 41 w 41"/>
                  <a:gd name="T3" fmla="*/ 15 h 92"/>
                  <a:gd name="T4" fmla="*/ 41 w 41"/>
                  <a:gd name="T5" fmla="*/ 36 h 92"/>
                  <a:gd name="T6" fmla="*/ 34 w 41"/>
                  <a:gd name="T7" fmla="*/ 42 h 92"/>
                  <a:gd name="T8" fmla="*/ 31 w 41"/>
                  <a:gd name="T9" fmla="*/ 76 h 92"/>
                  <a:gd name="T10" fmla="*/ 34 w 41"/>
                  <a:gd name="T11" fmla="*/ 77 h 92"/>
                  <a:gd name="T12" fmla="*/ 23 w 41"/>
                  <a:gd name="T13" fmla="*/ 92 h 92"/>
                  <a:gd name="T14" fmla="*/ 12 w 41"/>
                  <a:gd name="T15" fmla="*/ 82 h 92"/>
                  <a:gd name="T16" fmla="*/ 7 w 41"/>
                  <a:gd name="T17" fmla="*/ 82 h 92"/>
                  <a:gd name="T18" fmla="*/ 0 w 41"/>
                  <a:gd name="T19" fmla="*/ 65 h 92"/>
                  <a:gd name="T20" fmla="*/ 7 w 41"/>
                  <a:gd name="T21" fmla="*/ 42 h 92"/>
                  <a:gd name="T22" fmla="*/ 2 w 41"/>
                  <a:gd name="T23" fmla="*/ 24 h 92"/>
                  <a:gd name="T24" fmla="*/ 16 w 41"/>
                  <a:gd name="T25" fmla="*/ 20 h 92"/>
                  <a:gd name="T26" fmla="*/ 21 w 41"/>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92">
                    <a:moveTo>
                      <a:pt x="19" y="0"/>
                    </a:moveTo>
                    <a:lnTo>
                      <a:pt x="41" y="15"/>
                    </a:lnTo>
                    <a:lnTo>
                      <a:pt x="41" y="36"/>
                    </a:lnTo>
                    <a:lnTo>
                      <a:pt x="34" y="42"/>
                    </a:lnTo>
                    <a:lnTo>
                      <a:pt x="31" y="76"/>
                    </a:lnTo>
                    <a:lnTo>
                      <a:pt x="34" y="77"/>
                    </a:lnTo>
                    <a:lnTo>
                      <a:pt x="23" y="92"/>
                    </a:lnTo>
                    <a:lnTo>
                      <a:pt x="12" y="82"/>
                    </a:lnTo>
                    <a:lnTo>
                      <a:pt x="7" y="82"/>
                    </a:lnTo>
                    <a:lnTo>
                      <a:pt x="0" y="65"/>
                    </a:lnTo>
                    <a:lnTo>
                      <a:pt x="7" y="42"/>
                    </a:lnTo>
                    <a:lnTo>
                      <a:pt x="2" y="24"/>
                    </a:lnTo>
                    <a:lnTo>
                      <a:pt x="16" y="20"/>
                    </a:lnTo>
                    <a:lnTo>
                      <a:pt x="21" y="0"/>
                    </a:lnTo>
                  </a:path>
                </a:pathLst>
              </a:custGeom>
              <a:grpFill/>
              <a:ln w="9525" cap="flat" cmpd="sng">
                <a:solidFill>
                  <a:srgbClr val="000000"/>
                </a:solidFill>
                <a:prstDash val="solid"/>
                <a:round/>
                <a:headEnd type="none" w="med" len="med"/>
                <a:tailEnd type="none" w="med" len="med"/>
              </a:ln>
            </p:spPr>
            <p:txBody>
              <a:bodyPr/>
              <a:lstStyle/>
              <a:p>
                <a:endParaRPr lang="ja-JP" altLang="en-US"/>
              </a:p>
            </p:txBody>
          </p:sp>
          <p:sp>
            <p:nvSpPr>
              <p:cNvPr id="55" name="Freeform 9"/>
              <p:cNvSpPr>
                <a:spLocks noChangeAspect="1"/>
              </p:cNvSpPr>
              <p:nvPr/>
            </p:nvSpPr>
            <p:spPr bwMode="auto">
              <a:xfrm>
                <a:off x="562" y="269"/>
                <a:ext cx="112" cy="80"/>
              </a:xfrm>
              <a:custGeom>
                <a:avLst/>
                <a:gdLst>
                  <a:gd name="T0" fmla="*/ 63 w 112"/>
                  <a:gd name="T1" fmla="*/ 0 h 80"/>
                  <a:gd name="T2" fmla="*/ 53 w 112"/>
                  <a:gd name="T3" fmla="*/ 19 h 80"/>
                  <a:gd name="T4" fmla="*/ 48 w 112"/>
                  <a:gd name="T5" fmla="*/ 21 h 80"/>
                  <a:gd name="T6" fmla="*/ 45 w 112"/>
                  <a:gd name="T7" fmla="*/ 31 h 80"/>
                  <a:gd name="T8" fmla="*/ 35 w 112"/>
                  <a:gd name="T9" fmla="*/ 32 h 80"/>
                  <a:gd name="T10" fmla="*/ 29 w 112"/>
                  <a:gd name="T11" fmla="*/ 30 h 80"/>
                  <a:gd name="T12" fmla="*/ 18 w 112"/>
                  <a:gd name="T13" fmla="*/ 30 h 80"/>
                  <a:gd name="T14" fmla="*/ 0 w 112"/>
                  <a:gd name="T15" fmla="*/ 43 h 80"/>
                  <a:gd name="T16" fmla="*/ 9 w 112"/>
                  <a:gd name="T17" fmla="*/ 49 h 80"/>
                  <a:gd name="T18" fmla="*/ 11 w 112"/>
                  <a:gd name="T19" fmla="*/ 59 h 80"/>
                  <a:gd name="T20" fmla="*/ 14 w 112"/>
                  <a:gd name="T21" fmla="*/ 60 h 80"/>
                  <a:gd name="T22" fmla="*/ 26 w 112"/>
                  <a:gd name="T23" fmla="*/ 53 h 80"/>
                  <a:gd name="T24" fmla="*/ 26 w 112"/>
                  <a:gd name="T25" fmla="*/ 58 h 80"/>
                  <a:gd name="T26" fmla="*/ 34 w 112"/>
                  <a:gd name="T27" fmla="*/ 57 h 80"/>
                  <a:gd name="T28" fmla="*/ 52 w 112"/>
                  <a:gd name="T29" fmla="*/ 40 h 80"/>
                  <a:gd name="T30" fmla="*/ 56 w 112"/>
                  <a:gd name="T31" fmla="*/ 49 h 80"/>
                  <a:gd name="T32" fmla="*/ 67 w 112"/>
                  <a:gd name="T33" fmla="*/ 53 h 80"/>
                  <a:gd name="T34" fmla="*/ 58 w 112"/>
                  <a:gd name="T35" fmla="*/ 62 h 80"/>
                  <a:gd name="T36" fmla="*/ 61 w 112"/>
                  <a:gd name="T37" fmla="*/ 69 h 80"/>
                  <a:gd name="T38" fmla="*/ 61 w 112"/>
                  <a:gd name="T39" fmla="*/ 77 h 80"/>
                  <a:gd name="T40" fmla="*/ 65 w 112"/>
                  <a:gd name="T41" fmla="*/ 80 h 80"/>
                  <a:gd name="T42" fmla="*/ 79 w 112"/>
                  <a:gd name="T43" fmla="*/ 69 h 80"/>
                  <a:gd name="T44" fmla="*/ 81 w 112"/>
                  <a:gd name="T45" fmla="*/ 56 h 80"/>
                  <a:gd name="T46" fmla="*/ 112 w 112"/>
                  <a:gd name="T47" fmla="*/ 61 h 80"/>
                  <a:gd name="T48" fmla="*/ 107 w 112"/>
                  <a:gd name="T49" fmla="*/ 19 h 80"/>
                  <a:gd name="T50" fmla="*/ 98 w 112"/>
                  <a:gd name="T51" fmla="*/ 15 h 80"/>
                  <a:gd name="T52" fmla="*/ 92 w 112"/>
                  <a:gd name="T53" fmla="*/ 2 h 80"/>
                  <a:gd name="T54" fmla="*/ 83 w 112"/>
                  <a:gd name="T55" fmla="*/ 1 h 80"/>
                  <a:gd name="T56" fmla="*/ 77 w 112"/>
                  <a:gd name="T57" fmla="*/ 8 h 80"/>
                  <a:gd name="T58" fmla="*/ 63 w 112"/>
                  <a:gd name="T59" fmla="*/ 0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80">
                    <a:moveTo>
                      <a:pt x="63" y="0"/>
                    </a:moveTo>
                    <a:lnTo>
                      <a:pt x="53" y="19"/>
                    </a:lnTo>
                    <a:lnTo>
                      <a:pt x="48" y="21"/>
                    </a:lnTo>
                    <a:lnTo>
                      <a:pt x="45" y="31"/>
                    </a:lnTo>
                    <a:lnTo>
                      <a:pt x="35" y="32"/>
                    </a:lnTo>
                    <a:lnTo>
                      <a:pt x="29" y="30"/>
                    </a:lnTo>
                    <a:lnTo>
                      <a:pt x="18" y="30"/>
                    </a:lnTo>
                    <a:lnTo>
                      <a:pt x="0" y="43"/>
                    </a:lnTo>
                    <a:lnTo>
                      <a:pt x="9" y="49"/>
                    </a:lnTo>
                    <a:lnTo>
                      <a:pt x="11" y="59"/>
                    </a:lnTo>
                    <a:lnTo>
                      <a:pt x="14" y="60"/>
                    </a:lnTo>
                    <a:lnTo>
                      <a:pt x="26" y="53"/>
                    </a:lnTo>
                    <a:lnTo>
                      <a:pt x="26" y="58"/>
                    </a:lnTo>
                    <a:lnTo>
                      <a:pt x="34" y="57"/>
                    </a:lnTo>
                    <a:lnTo>
                      <a:pt x="52" y="40"/>
                    </a:lnTo>
                    <a:lnTo>
                      <a:pt x="56" y="49"/>
                    </a:lnTo>
                    <a:lnTo>
                      <a:pt x="67" y="53"/>
                    </a:lnTo>
                    <a:lnTo>
                      <a:pt x="58" y="62"/>
                    </a:lnTo>
                    <a:lnTo>
                      <a:pt x="61" y="69"/>
                    </a:lnTo>
                    <a:lnTo>
                      <a:pt x="61" y="77"/>
                    </a:lnTo>
                    <a:lnTo>
                      <a:pt x="65" y="80"/>
                    </a:lnTo>
                    <a:lnTo>
                      <a:pt x="79" y="69"/>
                    </a:lnTo>
                    <a:lnTo>
                      <a:pt x="81" y="56"/>
                    </a:lnTo>
                    <a:lnTo>
                      <a:pt x="112" y="61"/>
                    </a:lnTo>
                    <a:lnTo>
                      <a:pt x="107" y="19"/>
                    </a:lnTo>
                    <a:lnTo>
                      <a:pt x="98" y="15"/>
                    </a:lnTo>
                    <a:lnTo>
                      <a:pt x="92" y="2"/>
                    </a:lnTo>
                    <a:lnTo>
                      <a:pt x="83" y="1"/>
                    </a:lnTo>
                    <a:lnTo>
                      <a:pt x="77" y="8"/>
                    </a:lnTo>
                    <a:lnTo>
                      <a:pt x="63" y="0"/>
                    </a:lnTo>
                    <a:close/>
                  </a:path>
                </a:pathLst>
              </a:custGeom>
              <a:grpFill/>
              <a:ln w="9525" cap="flat" cmpd="sng">
                <a:solidFill>
                  <a:srgbClr val="000000"/>
                </a:solidFill>
                <a:prstDash val="solid"/>
                <a:round/>
                <a:headEnd/>
                <a:tailEnd/>
              </a:ln>
            </p:spPr>
            <p:txBody>
              <a:bodyPr/>
              <a:lstStyle/>
              <a:p>
                <a:endParaRPr lang="ja-JP" altLang="en-US"/>
              </a:p>
            </p:txBody>
          </p:sp>
          <p:sp>
            <p:nvSpPr>
              <p:cNvPr id="56" name="Freeform 10"/>
              <p:cNvSpPr>
                <a:spLocks noChangeAspect="1"/>
              </p:cNvSpPr>
              <p:nvPr/>
            </p:nvSpPr>
            <p:spPr bwMode="auto">
              <a:xfrm>
                <a:off x="759" y="280"/>
                <a:ext cx="60" cy="82"/>
              </a:xfrm>
              <a:custGeom>
                <a:avLst/>
                <a:gdLst>
                  <a:gd name="T0" fmla="*/ 5 w 60"/>
                  <a:gd name="T1" fmla="*/ 2 h 82"/>
                  <a:gd name="T2" fmla="*/ 5 w 60"/>
                  <a:gd name="T3" fmla="*/ 4 h 82"/>
                  <a:gd name="T4" fmla="*/ 0 w 60"/>
                  <a:gd name="T5" fmla="*/ 46 h 82"/>
                  <a:gd name="T6" fmla="*/ 37 w 60"/>
                  <a:gd name="T7" fmla="*/ 82 h 82"/>
                  <a:gd name="T8" fmla="*/ 51 w 60"/>
                  <a:gd name="T9" fmla="*/ 72 h 82"/>
                  <a:gd name="T10" fmla="*/ 60 w 60"/>
                  <a:gd name="T11" fmla="*/ 53 h 82"/>
                  <a:gd name="T12" fmla="*/ 44 w 60"/>
                  <a:gd name="T13" fmla="*/ 35 h 82"/>
                  <a:gd name="T14" fmla="*/ 40 w 60"/>
                  <a:gd name="T15" fmla="*/ 37 h 82"/>
                  <a:gd name="T16" fmla="*/ 28 w 60"/>
                  <a:gd name="T17" fmla="*/ 30 h 82"/>
                  <a:gd name="T18" fmla="*/ 28 w 60"/>
                  <a:gd name="T19" fmla="*/ 22 h 82"/>
                  <a:gd name="T20" fmla="*/ 31 w 60"/>
                  <a:gd name="T21" fmla="*/ 19 h 82"/>
                  <a:gd name="T22" fmla="*/ 21 w 60"/>
                  <a:gd name="T23" fmla="*/ 5 h 82"/>
                  <a:gd name="T24" fmla="*/ 5 w 60"/>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82">
                    <a:moveTo>
                      <a:pt x="5" y="2"/>
                    </a:moveTo>
                    <a:cubicBezTo>
                      <a:pt x="5" y="3"/>
                      <a:pt x="5" y="3"/>
                      <a:pt x="5" y="4"/>
                    </a:cubicBezTo>
                    <a:lnTo>
                      <a:pt x="0" y="46"/>
                    </a:lnTo>
                    <a:lnTo>
                      <a:pt x="37" y="82"/>
                    </a:lnTo>
                    <a:lnTo>
                      <a:pt x="51" y="72"/>
                    </a:lnTo>
                    <a:lnTo>
                      <a:pt x="60" y="53"/>
                    </a:lnTo>
                    <a:lnTo>
                      <a:pt x="44" y="35"/>
                    </a:lnTo>
                    <a:lnTo>
                      <a:pt x="40" y="37"/>
                    </a:lnTo>
                    <a:lnTo>
                      <a:pt x="28" y="30"/>
                    </a:lnTo>
                    <a:lnTo>
                      <a:pt x="28" y="22"/>
                    </a:lnTo>
                    <a:lnTo>
                      <a:pt x="31" y="19"/>
                    </a:lnTo>
                    <a:lnTo>
                      <a:pt x="21" y="5"/>
                    </a:lnTo>
                    <a:lnTo>
                      <a:pt x="5" y="0"/>
                    </a:lnTo>
                  </a:path>
                </a:pathLst>
              </a:custGeom>
              <a:grpFill/>
              <a:ln w="9525" cap="flat" cmpd="sng">
                <a:solidFill>
                  <a:srgbClr val="000000"/>
                </a:solidFill>
                <a:prstDash val="solid"/>
                <a:round/>
                <a:headEnd type="none" w="med" len="med"/>
                <a:tailEnd type="none" w="med" len="med"/>
              </a:ln>
            </p:spPr>
            <p:txBody>
              <a:bodyPr/>
              <a:lstStyle/>
              <a:p>
                <a:endParaRPr lang="ja-JP" altLang="en-US"/>
              </a:p>
            </p:txBody>
          </p:sp>
          <p:sp>
            <p:nvSpPr>
              <p:cNvPr id="57" name="Freeform 11"/>
              <p:cNvSpPr>
                <a:spLocks noChangeAspect="1"/>
              </p:cNvSpPr>
              <p:nvPr/>
            </p:nvSpPr>
            <p:spPr bwMode="auto">
              <a:xfrm>
                <a:off x="753" y="341"/>
                <a:ext cx="129" cy="119"/>
              </a:xfrm>
              <a:custGeom>
                <a:avLst/>
                <a:gdLst>
                  <a:gd name="T0" fmla="*/ 62 w 129"/>
                  <a:gd name="T1" fmla="*/ 0 h 119"/>
                  <a:gd name="T2" fmla="*/ 57 w 129"/>
                  <a:gd name="T3" fmla="*/ 11 h 119"/>
                  <a:gd name="T4" fmla="*/ 48 w 129"/>
                  <a:gd name="T5" fmla="*/ 31 h 119"/>
                  <a:gd name="T6" fmla="*/ 37 w 129"/>
                  <a:gd name="T7" fmla="*/ 34 h 119"/>
                  <a:gd name="T8" fmla="*/ 29 w 129"/>
                  <a:gd name="T9" fmla="*/ 52 h 119"/>
                  <a:gd name="T10" fmla="*/ 25 w 129"/>
                  <a:gd name="T11" fmla="*/ 73 h 119"/>
                  <a:gd name="T12" fmla="*/ 8 w 129"/>
                  <a:gd name="T13" fmla="*/ 79 h 119"/>
                  <a:gd name="T14" fmla="*/ 0 w 129"/>
                  <a:gd name="T15" fmla="*/ 98 h 119"/>
                  <a:gd name="T16" fmla="*/ 17 w 129"/>
                  <a:gd name="T17" fmla="*/ 102 h 119"/>
                  <a:gd name="T18" fmla="*/ 18 w 129"/>
                  <a:gd name="T19" fmla="*/ 107 h 119"/>
                  <a:gd name="T20" fmla="*/ 31 w 129"/>
                  <a:gd name="T21" fmla="*/ 107 h 119"/>
                  <a:gd name="T22" fmla="*/ 37 w 129"/>
                  <a:gd name="T23" fmla="*/ 119 h 119"/>
                  <a:gd name="T24" fmla="*/ 56 w 129"/>
                  <a:gd name="T25" fmla="*/ 112 h 119"/>
                  <a:gd name="T26" fmla="*/ 50 w 129"/>
                  <a:gd name="T27" fmla="*/ 95 h 119"/>
                  <a:gd name="T28" fmla="*/ 63 w 129"/>
                  <a:gd name="T29" fmla="*/ 87 h 119"/>
                  <a:gd name="T30" fmla="*/ 67 w 129"/>
                  <a:gd name="T31" fmla="*/ 92 h 119"/>
                  <a:gd name="T32" fmla="*/ 93 w 129"/>
                  <a:gd name="T33" fmla="*/ 93 h 119"/>
                  <a:gd name="T34" fmla="*/ 99 w 129"/>
                  <a:gd name="T35" fmla="*/ 105 h 119"/>
                  <a:gd name="T36" fmla="*/ 93 w 129"/>
                  <a:gd name="T37" fmla="*/ 113 h 119"/>
                  <a:gd name="T38" fmla="*/ 103 w 129"/>
                  <a:gd name="T39" fmla="*/ 117 h 119"/>
                  <a:gd name="T40" fmla="*/ 117 w 129"/>
                  <a:gd name="T41" fmla="*/ 110 h 119"/>
                  <a:gd name="T42" fmla="*/ 129 w 129"/>
                  <a:gd name="T43" fmla="*/ 89 h 119"/>
                  <a:gd name="T44" fmla="*/ 115 w 129"/>
                  <a:gd name="T45" fmla="*/ 64 h 119"/>
                  <a:gd name="T46" fmla="*/ 109 w 129"/>
                  <a:gd name="T47" fmla="*/ 64 h 119"/>
                  <a:gd name="T48" fmla="*/ 100 w 129"/>
                  <a:gd name="T49" fmla="*/ 54 h 119"/>
                  <a:gd name="T50" fmla="*/ 88 w 129"/>
                  <a:gd name="T51" fmla="*/ 34 h 119"/>
                  <a:gd name="T52" fmla="*/ 83 w 129"/>
                  <a:gd name="T53" fmla="*/ 34 h 119"/>
                  <a:gd name="T54" fmla="*/ 80 w 129"/>
                  <a:gd name="T55" fmla="*/ 36 h 119"/>
                  <a:gd name="T56" fmla="*/ 76 w 129"/>
                  <a:gd name="T57" fmla="*/ 33 h 119"/>
                  <a:gd name="T58" fmla="*/ 76 w 129"/>
                  <a:gd name="T59" fmla="*/ 27 h 119"/>
                  <a:gd name="T60" fmla="*/ 77 w 129"/>
                  <a:gd name="T61" fmla="*/ 22 h 119"/>
                  <a:gd name="T62" fmla="*/ 75 w 129"/>
                  <a:gd name="T63" fmla="*/ 21 h 119"/>
                  <a:gd name="T64" fmla="*/ 72 w 129"/>
                  <a:gd name="T65" fmla="*/ 14 h 119"/>
                  <a:gd name="T66" fmla="*/ 65 w 129"/>
                  <a:gd name="T67" fmla="*/ 11 h 119"/>
                  <a:gd name="T68" fmla="*/ 66 w 129"/>
                  <a:gd name="T69" fmla="*/ 4 h 119"/>
                  <a:gd name="T70" fmla="*/ 62 w 129"/>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9" h="119">
                    <a:moveTo>
                      <a:pt x="62" y="0"/>
                    </a:moveTo>
                    <a:lnTo>
                      <a:pt x="57" y="11"/>
                    </a:lnTo>
                    <a:lnTo>
                      <a:pt x="48" y="31"/>
                    </a:lnTo>
                    <a:lnTo>
                      <a:pt x="37" y="34"/>
                    </a:lnTo>
                    <a:lnTo>
                      <a:pt x="29" y="52"/>
                    </a:lnTo>
                    <a:lnTo>
                      <a:pt x="25" y="73"/>
                    </a:lnTo>
                    <a:lnTo>
                      <a:pt x="8" y="79"/>
                    </a:lnTo>
                    <a:lnTo>
                      <a:pt x="0" y="98"/>
                    </a:lnTo>
                    <a:lnTo>
                      <a:pt x="17" y="102"/>
                    </a:lnTo>
                    <a:lnTo>
                      <a:pt x="18" y="107"/>
                    </a:lnTo>
                    <a:lnTo>
                      <a:pt x="31" y="107"/>
                    </a:lnTo>
                    <a:lnTo>
                      <a:pt x="37" y="119"/>
                    </a:lnTo>
                    <a:lnTo>
                      <a:pt x="56" y="112"/>
                    </a:lnTo>
                    <a:lnTo>
                      <a:pt x="50" y="95"/>
                    </a:lnTo>
                    <a:lnTo>
                      <a:pt x="63" y="87"/>
                    </a:lnTo>
                    <a:lnTo>
                      <a:pt x="67" y="92"/>
                    </a:lnTo>
                    <a:lnTo>
                      <a:pt x="93" y="93"/>
                    </a:lnTo>
                    <a:lnTo>
                      <a:pt x="99" y="105"/>
                    </a:lnTo>
                    <a:lnTo>
                      <a:pt x="93" y="113"/>
                    </a:lnTo>
                    <a:lnTo>
                      <a:pt x="103" y="117"/>
                    </a:lnTo>
                    <a:lnTo>
                      <a:pt x="117" y="110"/>
                    </a:lnTo>
                    <a:lnTo>
                      <a:pt x="129" y="89"/>
                    </a:lnTo>
                    <a:lnTo>
                      <a:pt x="115" y="64"/>
                    </a:lnTo>
                    <a:lnTo>
                      <a:pt x="109" y="64"/>
                    </a:lnTo>
                    <a:lnTo>
                      <a:pt x="100" y="54"/>
                    </a:lnTo>
                    <a:lnTo>
                      <a:pt x="88" y="34"/>
                    </a:lnTo>
                    <a:lnTo>
                      <a:pt x="83" y="34"/>
                    </a:lnTo>
                    <a:lnTo>
                      <a:pt x="80" y="36"/>
                    </a:lnTo>
                    <a:lnTo>
                      <a:pt x="76" y="33"/>
                    </a:lnTo>
                    <a:lnTo>
                      <a:pt x="76" y="27"/>
                    </a:lnTo>
                    <a:lnTo>
                      <a:pt x="77" y="22"/>
                    </a:lnTo>
                    <a:lnTo>
                      <a:pt x="75" y="21"/>
                    </a:lnTo>
                    <a:lnTo>
                      <a:pt x="72" y="14"/>
                    </a:lnTo>
                    <a:lnTo>
                      <a:pt x="65" y="11"/>
                    </a:lnTo>
                    <a:lnTo>
                      <a:pt x="66" y="4"/>
                    </a:lnTo>
                    <a:lnTo>
                      <a:pt x="62" y="0"/>
                    </a:lnTo>
                    <a:close/>
                  </a:path>
                </a:pathLst>
              </a:custGeom>
              <a:grpFill/>
              <a:ln w="9525" cap="flat" cmpd="sng">
                <a:solidFill>
                  <a:srgbClr val="000000"/>
                </a:solidFill>
                <a:prstDash val="solid"/>
                <a:round/>
                <a:headEnd/>
                <a:tailEnd/>
              </a:ln>
            </p:spPr>
            <p:txBody>
              <a:bodyPr/>
              <a:lstStyle/>
              <a:p>
                <a:endParaRPr lang="ja-JP" altLang="en-US"/>
              </a:p>
            </p:txBody>
          </p:sp>
          <p:sp>
            <p:nvSpPr>
              <p:cNvPr id="58" name="Freeform 12"/>
              <p:cNvSpPr>
                <a:spLocks noChangeAspect="1"/>
              </p:cNvSpPr>
              <p:nvPr/>
            </p:nvSpPr>
            <p:spPr bwMode="auto">
              <a:xfrm>
                <a:off x="580" y="307"/>
                <a:ext cx="86" cy="118"/>
              </a:xfrm>
              <a:custGeom>
                <a:avLst/>
                <a:gdLst>
                  <a:gd name="T0" fmla="*/ 8 w 86"/>
                  <a:gd name="T1" fmla="*/ 20 h 118"/>
                  <a:gd name="T2" fmla="*/ 0 w 86"/>
                  <a:gd name="T3" fmla="*/ 42 h 118"/>
                  <a:gd name="T4" fmla="*/ 21 w 86"/>
                  <a:gd name="T5" fmla="*/ 55 h 118"/>
                  <a:gd name="T6" fmla="*/ 20 w 86"/>
                  <a:gd name="T7" fmla="*/ 77 h 118"/>
                  <a:gd name="T8" fmla="*/ 13 w 86"/>
                  <a:gd name="T9" fmla="*/ 82 h 118"/>
                  <a:gd name="T10" fmla="*/ 10 w 86"/>
                  <a:gd name="T11" fmla="*/ 116 h 118"/>
                  <a:gd name="T12" fmla="*/ 14 w 86"/>
                  <a:gd name="T13" fmla="*/ 118 h 118"/>
                  <a:gd name="T14" fmla="*/ 38 w 86"/>
                  <a:gd name="T15" fmla="*/ 99 h 118"/>
                  <a:gd name="T16" fmla="*/ 51 w 86"/>
                  <a:gd name="T17" fmla="*/ 106 h 118"/>
                  <a:gd name="T18" fmla="*/ 64 w 86"/>
                  <a:gd name="T19" fmla="*/ 89 h 118"/>
                  <a:gd name="T20" fmla="*/ 86 w 86"/>
                  <a:gd name="T21" fmla="*/ 96 h 118"/>
                  <a:gd name="T22" fmla="*/ 86 w 86"/>
                  <a:gd name="T23" fmla="*/ 85 h 118"/>
                  <a:gd name="T24" fmla="*/ 80 w 86"/>
                  <a:gd name="T25" fmla="*/ 81 h 118"/>
                  <a:gd name="T26" fmla="*/ 85 w 86"/>
                  <a:gd name="T27" fmla="*/ 68 h 118"/>
                  <a:gd name="T28" fmla="*/ 75 w 86"/>
                  <a:gd name="T29" fmla="*/ 57 h 118"/>
                  <a:gd name="T30" fmla="*/ 72 w 86"/>
                  <a:gd name="T31" fmla="*/ 41 h 118"/>
                  <a:gd name="T32" fmla="*/ 64 w 86"/>
                  <a:gd name="T33" fmla="*/ 43 h 118"/>
                  <a:gd name="T34" fmla="*/ 58 w 86"/>
                  <a:gd name="T35" fmla="*/ 33 h 118"/>
                  <a:gd name="T36" fmla="*/ 46 w 86"/>
                  <a:gd name="T37" fmla="*/ 42 h 118"/>
                  <a:gd name="T38" fmla="*/ 50 w 86"/>
                  <a:gd name="T39" fmla="*/ 16 h 118"/>
                  <a:gd name="T40" fmla="*/ 33 w 86"/>
                  <a:gd name="T41" fmla="*/ 0 h 118"/>
                  <a:gd name="T42" fmla="*/ 8 w 86"/>
                  <a:gd name="T43" fmla="*/ 2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118">
                    <a:moveTo>
                      <a:pt x="8" y="20"/>
                    </a:moveTo>
                    <a:lnTo>
                      <a:pt x="0" y="42"/>
                    </a:lnTo>
                    <a:lnTo>
                      <a:pt x="21" y="55"/>
                    </a:lnTo>
                    <a:lnTo>
                      <a:pt x="20" y="77"/>
                    </a:lnTo>
                    <a:lnTo>
                      <a:pt x="13" y="82"/>
                    </a:lnTo>
                    <a:lnTo>
                      <a:pt x="10" y="116"/>
                    </a:lnTo>
                    <a:lnTo>
                      <a:pt x="14" y="118"/>
                    </a:lnTo>
                    <a:lnTo>
                      <a:pt x="38" y="99"/>
                    </a:lnTo>
                    <a:lnTo>
                      <a:pt x="51" y="106"/>
                    </a:lnTo>
                    <a:lnTo>
                      <a:pt x="64" y="89"/>
                    </a:lnTo>
                    <a:lnTo>
                      <a:pt x="86" y="96"/>
                    </a:lnTo>
                    <a:lnTo>
                      <a:pt x="86" y="85"/>
                    </a:lnTo>
                    <a:lnTo>
                      <a:pt x="80" y="81"/>
                    </a:lnTo>
                    <a:lnTo>
                      <a:pt x="85" y="68"/>
                    </a:lnTo>
                    <a:lnTo>
                      <a:pt x="75" y="57"/>
                    </a:lnTo>
                    <a:lnTo>
                      <a:pt x="72" y="41"/>
                    </a:lnTo>
                    <a:lnTo>
                      <a:pt x="64" y="43"/>
                    </a:lnTo>
                    <a:lnTo>
                      <a:pt x="58" y="33"/>
                    </a:lnTo>
                    <a:lnTo>
                      <a:pt x="46" y="42"/>
                    </a:lnTo>
                    <a:lnTo>
                      <a:pt x="50" y="16"/>
                    </a:lnTo>
                    <a:lnTo>
                      <a:pt x="33" y="0"/>
                    </a:lnTo>
                    <a:lnTo>
                      <a:pt x="8" y="20"/>
                    </a:lnTo>
                    <a:close/>
                  </a:path>
                </a:pathLst>
              </a:custGeom>
              <a:grpFill/>
              <a:ln w="9525" cap="flat" cmpd="sng">
                <a:solidFill>
                  <a:srgbClr val="000000"/>
                </a:solidFill>
                <a:prstDash val="solid"/>
                <a:round/>
                <a:headEnd/>
                <a:tailEnd/>
              </a:ln>
            </p:spPr>
            <p:txBody>
              <a:bodyPr/>
              <a:lstStyle/>
              <a:p>
                <a:endParaRPr lang="ja-JP" altLang="en-US"/>
              </a:p>
            </p:txBody>
          </p:sp>
          <p:sp>
            <p:nvSpPr>
              <p:cNvPr id="60" name="Freeform 13"/>
              <p:cNvSpPr>
                <a:spLocks noChangeAspect="1"/>
              </p:cNvSpPr>
              <p:nvPr/>
            </p:nvSpPr>
            <p:spPr bwMode="auto">
              <a:xfrm>
                <a:off x="668" y="425"/>
                <a:ext cx="74" cy="56"/>
              </a:xfrm>
              <a:custGeom>
                <a:avLst/>
                <a:gdLst>
                  <a:gd name="T0" fmla="*/ 21 w 74"/>
                  <a:gd name="T1" fmla="*/ 42 h 56"/>
                  <a:gd name="T2" fmla="*/ 24 w 74"/>
                  <a:gd name="T3" fmla="*/ 53 h 56"/>
                  <a:gd name="T4" fmla="*/ 33 w 74"/>
                  <a:gd name="T5" fmla="*/ 56 h 56"/>
                  <a:gd name="T6" fmla="*/ 57 w 74"/>
                  <a:gd name="T7" fmla="*/ 42 h 56"/>
                  <a:gd name="T8" fmla="*/ 73 w 74"/>
                  <a:gd name="T9" fmla="*/ 29 h 56"/>
                  <a:gd name="T10" fmla="*/ 74 w 74"/>
                  <a:gd name="T11" fmla="*/ 0 h 56"/>
                  <a:gd name="T12" fmla="*/ 19 w 74"/>
                  <a:gd name="T13" fmla="*/ 0 h 56"/>
                  <a:gd name="T14" fmla="*/ 0 w 74"/>
                  <a:gd name="T15" fmla="*/ 17 h 56"/>
                  <a:gd name="T16" fmla="*/ 3 w 74"/>
                  <a:gd name="T17" fmla="*/ 40 h 56"/>
                  <a:gd name="T18" fmla="*/ 21 w 74"/>
                  <a:gd name="T19" fmla="*/ 4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56">
                    <a:moveTo>
                      <a:pt x="21" y="42"/>
                    </a:moveTo>
                    <a:lnTo>
                      <a:pt x="24" y="53"/>
                    </a:lnTo>
                    <a:lnTo>
                      <a:pt x="33" y="56"/>
                    </a:lnTo>
                    <a:lnTo>
                      <a:pt x="57" y="42"/>
                    </a:lnTo>
                    <a:lnTo>
                      <a:pt x="73" y="29"/>
                    </a:lnTo>
                    <a:lnTo>
                      <a:pt x="74" y="0"/>
                    </a:lnTo>
                    <a:lnTo>
                      <a:pt x="19" y="0"/>
                    </a:lnTo>
                    <a:lnTo>
                      <a:pt x="0" y="17"/>
                    </a:lnTo>
                    <a:lnTo>
                      <a:pt x="3" y="40"/>
                    </a:lnTo>
                    <a:lnTo>
                      <a:pt x="21" y="42"/>
                    </a:lnTo>
                    <a:close/>
                  </a:path>
                </a:pathLst>
              </a:custGeom>
              <a:grpFill/>
              <a:ln w="9525" cap="flat" cmpd="sng">
                <a:solidFill>
                  <a:srgbClr val="000000"/>
                </a:solidFill>
                <a:prstDash val="solid"/>
                <a:round/>
                <a:headEnd/>
                <a:tailEnd/>
              </a:ln>
            </p:spPr>
            <p:txBody>
              <a:bodyPr/>
              <a:lstStyle/>
              <a:p>
                <a:endParaRPr lang="ja-JP" altLang="en-US"/>
              </a:p>
            </p:txBody>
          </p:sp>
          <p:sp>
            <p:nvSpPr>
              <p:cNvPr id="61" name="Freeform 14"/>
              <p:cNvSpPr>
                <a:spLocks noChangeAspect="1"/>
              </p:cNvSpPr>
              <p:nvPr/>
            </p:nvSpPr>
            <p:spPr bwMode="auto">
              <a:xfrm>
                <a:off x="698" y="236"/>
                <a:ext cx="112" cy="219"/>
              </a:xfrm>
              <a:custGeom>
                <a:avLst/>
                <a:gdLst>
                  <a:gd name="T0" fmla="*/ 10 w 112"/>
                  <a:gd name="T1" fmla="*/ 67 h 219"/>
                  <a:gd name="T2" fmla="*/ 24 w 112"/>
                  <a:gd name="T3" fmla="*/ 57 h 219"/>
                  <a:gd name="T4" fmla="*/ 20 w 112"/>
                  <a:gd name="T5" fmla="*/ 42 h 219"/>
                  <a:gd name="T6" fmla="*/ 8 w 112"/>
                  <a:gd name="T7" fmla="*/ 42 h 219"/>
                  <a:gd name="T8" fmla="*/ 4 w 112"/>
                  <a:gd name="T9" fmla="*/ 48 h 219"/>
                  <a:gd name="T10" fmla="*/ 0 w 112"/>
                  <a:gd name="T11" fmla="*/ 42 h 219"/>
                  <a:gd name="T12" fmla="*/ 9 w 112"/>
                  <a:gd name="T13" fmla="*/ 24 h 219"/>
                  <a:gd name="T14" fmla="*/ 19 w 112"/>
                  <a:gd name="T15" fmla="*/ 22 h 219"/>
                  <a:gd name="T16" fmla="*/ 12 w 112"/>
                  <a:gd name="T17" fmla="*/ 8 h 219"/>
                  <a:gd name="T18" fmla="*/ 26 w 112"/>
                  <a:gd name="T19" fmla="*/ 0 h 219"/>
                  <a:gd name="T20" fmla="*/ 31 w 112"/>
                  <a:gd name="T21" fmla="*/ 12 h 219"/>
                  <a:gd name="T22" fmla="*/ 41 w 112"/>
                  <a:gd name="T23" fmla="*/ 5 h 219"/>
                  <a:gd name="T24" fmla="*/ 53 w 112"/>
                  <a:gd name="T25" fmla="*/ 5 h 219"/>
                  <a:gd name="T26" fmla="*/ 56 w 112"/>
                  <a:gd name="T27" fmla="*/ 24 h 219"/>
                  <a:gd name="T28" fmla="*/ 52 w 112"/>
                  <a:gd name="T29" fmla="*/ 39 h 219"/>
                  <a:gd name="T30" fmla="*/ 43 w 112"/>
                  <a:gd name="T31" fmla="*/ 49 h 219"/>
                  <a:gd name="T32" fmla="*/ 41 w 112"/>
                  <a:gd name="T33" fmla="*/ 54 h 219"/>
                  <a:gd name="T34" fmla="*/ 59 w 112"/>
                  <a:gd name="T35" fmla="*/ 52 h 219"/>
                  <a:gd name="T36" fmla="*/ 67 w 112"/>
                  <a:gd name="T37" fmla="*/ 44 h 219"/>
                  <a:gd name="T38" fmla="*/ 71 w 112"/>
                  <a:gd name="T39" fmla="*/ 59 h 219"/>
                  <a:gd name="T40" fmla="*/ 69 w 112"/>
                  <a:gd name="T41" fmla="*/ 79 h 219"/>
                  <a:gd name="T42" fmla="*/ 74 w 112"/>
                  <a:gd name="T43" fmla="*/ 74 h 219"/>
                  <a:gd name="T44" fmla="*/ 74 w 112"/>
                  <a:gd name="T45" fmla="*/ 93 h 219"/>
                  <a:gd name="T46" fmla="*/ 85 w 112"/>
                  <a:gd name="T47" fmla="*/ 100 h 219"/>
                  <a:gd name="T48" fmla="*/ 95 w 112"/>
                  <a:gd name="T49" fmla="*/ 114 h 219"/>
                  <a:gd name="T50" fmla="*/ 112 w 112"/>
                  <a:gd name="T51" fmla="*/ 116 h 219"/>
                  <a:gd name="T52" fmla="*/ 104 w 112"/>
                  <a:gd name="T53" fmla="*/ 135 h 219"/>
                  <a:gd name="T54" fmla="*/ 93 w 112"/>
                  <a:gd name="T55" fmla="*/ 139 h 219"/>
                  <a:gd name="T56" fmla="*/ 84 w 112"/>
                  <a:gd name="T57" fmla="*/ 156 h 219"/>
                  <a:gd name="T58" fmla="*/ 81 w 112"/>
                  <a:gd name="T59" fmla="*/ 177 h 219"/>
                  <a:gd name="T60" fmla="*/ 64 w 112"/>
                  <a:gd name="T61" fmla="*/ 184 h 219"/>
                  <a:gd name="T62" fmla="*/ 55 w 112"/>
                  <a:gd name="T63" fmla="*/ 204 h 219"/>
                  <a:gd name="T64" fmla="*/ 42 w 112"/>
                  <a:gd name="T65" fmla="*/ 219 h 219"/>
                  <a:gd name="T66" fmla="*/ 38 w 112"/>
                  <a:gd name="T67" fmla="*/ 183 h 219"/>
                  <a:gd name="T68" fmla="*/ 47 w 112"/>
                  <a:gd name="T69" fmla="*/ 176 h 219"/>
                  <a:gd name="T70" fmla="*/ 28 w 112"/>
                  <a:gd name="T71" fmla="*/ 169 h 219"/>
                  <a:gd name="T72" fmla="*/ 23 w 112"/>
                  <a:gd name="T73" fmla="*/ 152 h 219"/>
                  <a:gd name="T74" fmla="*/ 23 w 112"/>
                  <a:gd name="T75" fmla="*/ 143 h 219"/>
                  <a:gd name="T76" fmla="*/ 12 w 112"/>
                  <a:gd name="T77" fmla="*/ 137 h 219"/>
                  <a:gd name="T78" fmla="*/ 8 w 112"/>
                  <a:gd name="T79" fmla="*/ 120 h 219"/>
                  <a:gd name="T80" fmla="*/ 5 w 112"/>
                  <a:gd name="T81" fmla="*/ 116 h 219"/>
                  <a:gd name="T82" fmla="*/ 13 w 112"/>
                  <a:gd name="T83" fmla="*/ 105 h 219"/>
                  <a:gd name="T84" fmla="*/ 7 w 112"/>
                  <a:gd name="T85" fmla="*/ 100 h 219"/>
                  <a:gd name="T86" fmla="*/ 16 w 112"/>
                  <a:gd name="T87" fmla="*/ 72 h 219"/>
                  <a:gd name="T88" fmla="*/ 10 w 112"/>
                  <a:gd name="T89" fmla="*/ 67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2" h="219">
                    <a:moveTo>
                      <a:pt x="10" y="67"/>
                    </a:moveTo>
                    <a:lnTo>
                      <a:pt x="24" y="57"/>
                    </a:lnTo>
                    <a:lnTo>
                      <a:pt x="20" y="42"/>
                    </a:lnTo>
                    <a:lnTo>
                      <a:pt x="8" y="42"/>
                    </a:lnTo>
                    <a:lnTo>
                      <a:pt x="4" y="48"/>
                    </a:lnTo>
                    <a:lnTo>
                      <a:pt x="0" y="42"/>
                    </a:lnTo>
                    <a:lnTo>
                      <a:pt x="9" y="24"/>
                    </a:lnTo>
                    <a:lnTo>
                      <a:pt x="19" y="22"/>
                    </a:lnTo>
                    <a:lnTo>
                      <a:pt x="12" y="8"/>
                    </a:lnTo>
                    <a:lnTo>
                      <a:pt x="26" y="0"/>
                    </a:lnTo>
                    <a:lnTo>
                      <a:pt x="31" y="12"/>
                    </a:lnTo>
                    <a:lnTo>
                      <a:pt x="41" y="5"/>
                    </a:lnTo>
                    <a:lnTo>
                      <a:pt x="53" y="5"/>
                    </a:lnTo>
                    <a:lnTo>
                      <a:pt x="56" y="24"/>
                    </a:lnTo>
                    <a:lnTo>
                      <a:pt x="52" y="39"/>
                    </a:lnTo>
                    <a:lnTo>
                      <a:pt x="43" y="49"/>
                    </a:lnTo>
                    <a:lnTo>
                      <a:pt x="41" y="54"/>
                    </a:lnTo>
                    <a:lnTo>
                      <a:pt x="59" y="52"/>
                    </a:lnTo>
                    <a:lnTo>
                      <a:pt x="67" y="44"/>
                    </a:lnTo>
                    <a:lnTo>
                      <a:pt x="71" y="59"/>
                    </a:lnTo>
                    <a:lnTo>
                      <a:pt x="69" y="79"/>
                    </a:lnTo>
                    <a:lnTo>
                      <a:pt x="74" y="74"/>
                    </a:lnTo>
                    <a:lnTo>
                      <a:pt x="74" y="93"/>
                    </a:lnTo>
                    <a:lnTo>
                      <a:pt x="85" y="100"/>
                    </a:lnTo>
                    <a:lnTo>
                      <a:pt x="95" y="114"/>
                    </a:lnTo>
                    <a:lnTo>
                      <a:pt x="112" y="116"/>
                    </a:lnTo>
                    <a:lnTo>
                      <a:pt x="104" y="135"/>
                    </a:lnTo>
                    <a:lnTo>
                      <a:pt x="93" y="139"/>
                    </a:lnTo>
                    <a:lnTo>
                      <a:pt x="84" y="156"/>
                    </a:lnTo>
                    <a:lnTo>
                      <a:pt x="81" y="177"/>
                    </a:lnTo>
                    <a:lnTo>
                      <a:pt x="64" y="184"/>
                    </a:lnTo>
                    <a:lnTo>
                      <a:pt x="55" y="204"/>
                    </a:lnTo>
                    <a:lnTo>
                      <a:pt x="42" y="219"/>
                    </a:lnTo>
                    <a:lnTo>
                      <a:pt x="38" y="183"/>
                    </a:lnTo>
                    <a:lnTo>
                      <a:pt x="47" y="176"/>
                    </a:lnTo>
                    <a:lnTo>
                      <a:pt x="28" y="169"/>
                    </a:lnTo>
                    <a:lnTo>
                      <a:pt x="23" y="152"/>
                    </a:lnTo>
                    <a:lnTo>
                      <a:pt x="23" y="143"/>
                    </a:lnTo>
                    <a:lnTo>
                      <a:pt x="12" y="137"/>
                    </a:lnTo>
                    <a:lnTo>
                      <a:pt x="8" y="120"/>
                    </a:lnTo>
                    <a:lnTo>
                      <a:pt x="5" y="116"/>
                    </a:lnTo>
                    <a:lnTo>
                      <a:pt x="13" y="105"/>
                    </a:lnTo>
                    <a:lnTo>
                      <a:pt x="7" y="100"/>
                    </a:lnTo>
                    <a:lnTo>
                      <a:pt x="16" y="72"/>
                    </a:lnTo>
                    <a:lnTo>
                      <a:pt x="10" y="67"/>
                    </a:lnTo>
                    <a:close/>
                  </a:path>
                </a:pathLst>
              </a:custGeom>
              <a:grpFill/>
              <a:ln w="9525" cap="flat" cmpd="sng">
                <a:solidFill>
                  <a:srgbClr val="000000"/>
                </a:solidFill>
                <a:prstDash val="solid"/>
                <a:round/>
                <a:headEnd/>
                <a:tailEnd/>
              </a:ln>
            </p:spPr>
            <p:txBody>
              <a:bodyPr/>
              <a:lstStyle/>
              <a:p>
                <a:endParaRPr lang="ja-JP" altLang="en-US"/>
              </a:p>
            </p:txBody>
          </p:sp>
          <p:sp>
            <p:nvSpPr>
              <p:cNvPr id="62" name="Freeform 15"/>
              <p:cNvSpPr>
                <a:spLocks noChangeAspect="1"/>
              </p:cNvSpPr>
              <p:nvPr/>
            </p:nvSpPr>
            <p:spPr bwMode="auto">
              <a:xfrm>
                <a:off x="627" y="392"/>
                <a:ext cx="68" cy="99"/>
              </a:xfrm>
              <a:custGeom>
                <a:avLst/>
                <a:gdLst>
                  <a:gd name="T0" fmla="*/ 0 w 68"/>
                  <a:gd name="T1" fmla="*/ 94 h 99"/>
                  <a:gd name="T2" fmla="*/ 3 w 68"/>
                  <a:gd name="T3" fmla="*/ 9 h 99"/>
                  <a:gd name="T4" fmla="*/ 15 w 68"/>
                  <a:gd name="T5" fmla="*/ 0 h 99"/>
                  <a:gd name="T6" fmla="*/ 52 w 68"/>
                  <a:gd name="T7" fmla="*/ 11 h 99"/>
                  <a:gd name="T8" fmla="*/ 68 w 68"/>
                  <a:gd name="T9" fmla="*/ 31 h 99"/>
                  <a:gd name="T10" fmla="*/ 64 w 68"/>
                  <a:gd name="T11" fmla="*/ 47 h 99"/>
                  <a:gd name="T12" fmla="*/ 52 w 68"/>
                  <a:gd name="T13" fmla="*/ 54 h 99"/>
                  <a:gd name="T14" fmla="*/ 64 w 68"/>
                  <a:gd name="T15" fmla="*/ 74 h 99"/>
                  <a:gd name="T16" fmla="*/ 54 w 68"/>
                  <a:gd name="T17" fmla="*/ 76 h 99"/>
                  <a:gd name="T18" fmla="*/ 42 w 68"/>
                  <a:gd name="T19" fmla="*/ 90 h 99"/>
                  <a:gd name="T20" fmla="*/ 45 w 68"/>
                  <a:gd name="T21" fmla="*/ 92 h 99"/>
                  <a:gd name="T22" fmla="*/ 34 w 68"/>
                  <a:gd name="T23" fmla="*/ 96 h 99"/>
                  <a:gd name="T24" fmla="*/ 26 w 68"/>
                  <a:gd name="T25" fmla="*/ 95 h 99"/>
                  <a:gd name="T26" fmla="*/ 20 w 68"/>
                  <a:gd name="T27" fmla="*/ 99 h 99"/>
                  <a:gd name="T28" fmla="*/ 14 w 68"/>
                  <a:gd name="T29" fmla="*/ 94 h 99"/>
                  <a:gd name="T30" fmla="*/ 0 w 68"/>
                  <a:gd name="T31" fmla="*/ 94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99">
                    <a:moveTo>
                      <a:pt x="0" y="94"/>
                    </a:moveTo>
                    <a:lnTo>
                      <a:pt x="3" y="9"/>
                    </a:lnTo>
                    <a:lnTo>
                      <a:pt x="15" y="0"/>
                    </a:lnTo>
                    <a:lnTo>
                      <a:pt x="52" y="11"/>
                    </a:lnTo>
                    <a:lnTo>
                      <a:pt x="68" y="31"/>
                    </a:lnTo>
                    <a:lnTo>
                      <a:pt x="64" y="47"/>
                    </a:lnTo>
                    <a:lnTo>
                      <a:pt x="52" y="54"/>
                    </a:lnTo>
                    <a:lnTo>
                      <a:pt x="64" y="74"/>
                    </a:lnTo>
                    <a:lnTo>
                      <a:pt x="54" y="76"/>
                    </a:lnTo>
                    <a:lnTo>
                      <a:pt x="42" y="90"/>
                    </a:lnTo>
                    <a:lnTo>
                      <a:pt x="45" y="92"/>
                    </a:lnTo>
                    <a:lnTo>
                      <a:pt x="34" y="96"/>
                    </a:lnTo>
                    <a:lnTo>
                      <a:pt x="26" y="95"/>
                    </a:lnTo>
                    <a:lnTo>
                      <a:pt x="20" y="99"/>
                    </a:lnTo>
                    <a:lnTo>
                      <a:pt x="14" y="94"/>
                    </a:lnTo>
                    <a:lnTo>
                      <a:pt x="0" y="94"/>
                    </a:lnTo>
                    <a:close/>
                  </a:path>
                </a:pathLst>
              </a:custGeom>
              <a:grpFill/>
              <a:ln w="9525" cap="flat" cmpd="sng">
                <a:solidFill>
                  <a:srgbClr val="000000"/>
                </a:solidFill>
                <a:prstDash val="solid"/>
                <a:round/>
                <a:headEnd/>
                <a:tailEnd/>
              </a:ln>
            </p:spPr>
            <p:txBody>
              <a:bodyPr/>
              <a:lstStyle/>
              <a:p>
                <a:endParaRPr lang="ja-JP" altLang="en-US"/>
              </a:p>
            </p:txBody>
          </p:sp>
          <p:sp>
            <p:nvSpPr>
              <p:cNvPr id="63" name="Freeform 16"/>
              <p:cNvSpPr>
                <a:spLocks noChangeAspect="1"/>
              </p:cNvSpPr>
              <p:nvPr/>
            </p:nvSpPr>
            <p:spPr bwMode="auto">
              <a:xfrm>
                <a:off x="638" y="288"/>
                <a:ext cx="108" cy="167"/>
              </a:xfrm>
              <a:custGeom>
                <a:avLst/>
                <a:gdLst>
                  <a:gd name="T0" fmla="*/ 30 w 108"/>
                  <a:gd name="T1" fmla="*/ 0 h 167"/>
                  <a:gd name="T2" fmla="*/ 19 w 108"/>
                  <a:gd name="T3" fmla="*/ 30 h 167"/>
                  <a:gd name="T4" fmla="*/ 5 w 108"/>
                  <a:gd name="T5" fmla="*/ 36 h 167"/>
                  <a:gd name="T6" fmla="*/ 3 w 108"/>
                  <a:gd name="T7" fmla="*/ 51 h 167"/>
                  <a:gd name="T8" fmla="*/ 0 w 108"/>
                  <a:gd name="T9" fmla="*/ 52 h 167"/>
                  <a:gd name="T10" fmla="*/ 6 w 108"/>
                  <a:gd name="T11" fmla="*/ 62 h 167"/>
                  <a:gd name="T12" fmla="*/ 14 w 108"/>
                  <a:gd name="T13" fmla="*/ 60 h 167"/>
                  <a:gd name="T14" fmla="*/ 17 w 108"/>
                  <a:gd name="T15" fmla="*/ 77 h 167"/>
                  <a:gd name="T16" fmla="*/ 26 w 108"/>
                  <a:gd name="T17" fmla="*/ 87 h 167"/>
                  <a:gd name="T18" fmla="*/ 21 w 108"/>
                  <a:gd name="T19" fmla="*/ 100 h 167"/>
                  <a:gd name="T20" fmla="*/ 26 w 108"/>
                  <a:gd name="T21" fmla="*/ 104 h 167"/>
                  <a:gd name="T22" fmla="*/ 28 w 108"/>
                  <a:gd name="T23" fmla="*/ 116 h 167"/>
                  <a:gd name="T24" fmla="*/ 33 w 108"/>
                  <a:gd name="T25" fmla="*/ 127 h 167"/>
                  <a:gd name="T26" fmla="*/ 54 w 108"/>
                  <a:gd name="T27" fmla="*/ 133 h 167"/>
                  <a:gd name="T28" fmla="*/ 53 w 108"/>
                  <a:gd name="T29" fmla="*/ 150 h 167"/>
                  <a:gd name="T30" fmla="*/ 65 w 108"/>
                  <a:gd name="T31" fmla="*/ 151 h 167"/>
                  <a:gd name="T32" fmla="*/ 63 w 108"/>
                  <a:gd name="T33" fmla="*/ 162 h 167"/>
                  <a:gd name="T34" fmla="*/ 71 w 108"/>
                  <a:gd name="T35" fmla="*/ 167 h 167"/>
                  <a:gd name="T36" fmla="*/ 99 w 108"/>
                  <a:gd name="T37" fmla="*/ 144 h 167"/>
                  <a:gd name="T38" fmla="*/ 98 w 108"/>
                  <a:gd name="T39" fmla="*/ 131 h 167"/>
                  <a:gd name="T40" fmla="*/ 108 w 108"/>
                  <a:gd name="T41" fmla="*/ 124 h 167"/>
                  <a:gd name="T42" fmla="*/ 89 w 108"/>
                  <a:gd name="T43" fmla="*/ 116 h 167"/>
                  <a:gd name="T44" fmla="*/ 84 w 108"/>
                  <a:gd name="T45" fmla="*/ 100 h 167"/>
                  <a:gd name="T46" fmla="*/ 83 w 108"/>
                  <a:gd name="T47" fmla="*/ 91 h 167"/>
                  <a:gd name="T48" fmla="*/ 73 w 108"/>
                  <a:gd name="T49" fmla="*/ 86 h 167"/>
                  <a:gd name="T50" fmla="*/ 68 w 108"/>
                  <a:gd name="T51" fmla="*/ 68 h 167"/>
                  <a:gd name="T52" fmla="*/ 65 w 108"/>
                  <a:gd name="T53" fmla="*/ 64 h 167"/>
                  <a:gd name="T54" fmla="*/ 73 w 108"/>
                  <a:gd name="T55" fmla="*/ 53 h 167"/>
                  <a:gd name="T56" fmla="*/ 67 w 108"/>
                  <a:gd name="T57" fmla="*/ 49 h 167"/>
                  <a:gd name="T58" fmla="*/ 76 w 108"/>
                  <a:gd name="T59" fmla="*/ 20 h 167"/>
                  <a:gd name="T60" fmla="*/ 68 w 108"/>
                  <a:gd name="T61" fmla="*/ 13 h 167"/>
                  <a:gd name="T62" fmla="*/ 43 w 108"/>
                  <a:gd name="T63" fmla="*/ 15 h 167"/>
                  <a:gd name="T64" fmla="*/ 36 w 108"/>
                  <a:gd name="T65" fmla="*/ 11 h 167"/>
                  <a:gd name="T66" fmla="*/ 40 w 108"/>
                  <a:gd name="T67" fmla="*/ 5 h 167"/>
                  <a:gd name="T68" fmla="*/ 30 w 108"/>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167">
                    <a:moveTo>
                      <a:pt x="30" y="0"/>
                    </a:moveTo>
                    <a:lnTo>
                      <a:pt x="19" y="30"/>
                    </a:lnTo>
                    <a:lnTo>
                      <a:pt x="5" y="36"/>
                    </a:lnTo>
                    <a:lnTo>
                      <a:pt x="3" y="51"/>
                    </a:lnTo>
                    <a:lnTo>
                      <a:pt x="0" y="52"/>
                    </a:lnTo>
                    <a:lnTo>
                      <a:pt x="6" y="62"/>
                    </a:lnTo>
                    <a:lnTo>
                      <a:pt x="14" y="60"/>
                    </a:lnTo>
                    <a:lnTo>
                      <a:pt x="17" y="77"/>
                    </a:lnTo>
                    <a:lnTo>
                      <a:pt x="26" y="87"/>
                    </a:lnTo>
                    <a:lnTo>
                      <a:pt x="21" y="100"/>
                    </a:lnTo>
                    <a:lnTo>
                      <a:pt x="26" y="104"/>
                    </a:lnTo>
                    <a:lnTo>
                      <a:pt x="28" y="116"/>
                    </a:lnTo>
                    <a:lnTo>
                      <a:pt x="33" y="127"/>
                    </a:lnTo>
                    <a:lnTo>
                      <a:pt x="54" y="133"/>
                    </a:lnTo>
                    <a:lnTo>
                      <a:pt x="53" y="150"/>
                    </a:lnTo>
                    <a:lnTo>
                      <a:pt x="65" y="151"/>
                    </a:lnTo>
                    <a:lnTo>
                      <a:pt x="63" y="162"/>
                    </a:lnTo>
                    <a:lnTo>
                      <a:pt x="71" y="167"/>
                    </a:lnTo>
                    <a:lnTo>
                      <a:pt x="99" y="144"/>
                    </a:lnTo>
                    <a:lnTo>
                      <a:pt x="98" y="131"/>
                    </a:lnTo>
                    <a:lnTo>
                      <a:pt x="108" y="124"/>
                    </a:lnTo>
                    <a:lnTo>
                      <a:pt x="89" y="116"/>
                    </a:lnTo>
                    <a:lnTo>
                      <a:pt x="84" y="100"/>
                    </a:lnTo>
                    <a:lnTo>
                      <a:pt x="83" y="91"/>
                    </a:lnTo>
                    <a:lnTo>
                      <a:pt x="73" y="86"/>
                    </a:lnTo>
                    <a:lnTo>
                      <a:pt x="68" y="68"/>
                    </a:lnTo>
                    <a:lnTo>
                      <a:pt x="65" y="64"/>
                    </a:lnTo>
                    <a:lnTo>
                      <a:pt x="73" y="53"/>
                    </a:lnTo>
                    <a:lnTo>
                      <a:pt x="67" y="49"/>
                    </a:lnTo>
                    <a:lnTo>
                      <a:pt x="76" y="20"/>
                    </a:lnTo>
                    <a:lnTo>
                      <a:pt x="68" y="13"/>
                    </a:lnTo>
                    <a:lnTo>
                      <a:pt x="43" y="15"/>
                    </a:lnTo>
                    <a:lnTo>
                      <a:pt x="36" y="11"/>
                    </a:lnTo>
                    <a:lnTo>
                      <a:pt x="40" y="5"/>
                    </a:lnTo>
                    <a:lnTo>
                      <a:pt x="30" y="0"/>
                    </a:lnTo>
                    <a:close/>
                  </a:path>
                </a:pathLst>
              </a:custGeom>
              <a:grpFill/>
              <a:ln w="9525" cap="flat" cmpd="sng">
                <a:solidFill>
                  <a:srgbClr val="000000"/>
                </a:solidFill>
                <a:prstDash val="solid"/>
                <a:round/>
                <a:headEnd/>
                <a:tailEnd/>
              </a:ln>
            </p:spPr>
            <p:txBody>
              <a:bodyPr/>
              <a:lstStyle/>
              <a:p>
                <a:endParaRPr lang="ja-JP" altLang="en-US"/>
              </a:p>
            </p:txBody>
          </p:sp>
          <p:sp>
            <p:nvSpPr>
              <p:cNvPr id="64" name="Freeform 17"/>
              <p:cNvSpPr>
                <a:spLocks noChangeAspect="1"/>
              </p:cNvSpPr>
              <p:nvPr/>
            </p:nvSpPr>
            <p:spPr bwMode="auto">
              <a:xfrm>
                <a:off x="550" y="466"/>
                <a:ext cx="190" cy="201"/>
              </a:xfrm>
              <a:custGeom>
                <a:avLst/>
                <a:gdLst>
                  <a:gd name="T0" fmla="*/ 60 w 190"/>
                  <a:gd name="T1" fmla="*/ 41 h 201"/>
                  <a:gd name="T2" fmla="*/ 77 w 190"/>
                  <a:gd name="T3" fmla="*/ 20 h 201"/>
                  <a:gd name="T4" fmla="*/ 98 w 190"/>
                  <a:gd name="T5" fmla="*/ 24 h 201"/>
                  <a:gd name="T6" fmla="*/ 110 w 190"/>
                  <a:gd name="T7" fmla="*/ 22 h 201"/>
                  <a:gd name="T8" fmla="*/ 119 w 190"/>
                  <a:gd name="T9" fmla="*/ 15 h 201"/>
                  <a:gd name="T10" fmla="*/ 141 w 190"/>
                  <a:gd name="T11" fmla="*/ 0 h 201"/>
                  <a:gd name="T12" fmla="*/ 152 w 190"/>
                  <a:gd name="T13" fmla="*/ 15 h 201"/>
                  <a:gd name="T14" fmla="*/ 150 w 190"/>
                  <a:gd name="T15" fmla="*/ 30 h 201"/>
                  <a:gd name="T16" fmla="*/ 149 w 190"/>
                  <a:gd name="T17" fmla="*/ 47 h 201"/>
                  <a:gd name="T18" fmla="*/ 160 w 190"/>
                  <a:gd name="T19" fmla="*/ 67 h 201"/>
                  <a:gd name="T20" fmla="*/ 176 w 190"/>
                  <a:gd name="T21" fmla="*/ 51 h 201"/>
                  <a:gd name="T22" fmla="*/ 190 w 190"/>
                  <a:gd name="T23" fmla="*/ 59 h 201"/>
                  <a:gd name="T24" fmla="*/ 180 w 190"/>
                  <a:gd name="T25" fmla="*/ 67 h 201"/>
                  <a:gd name="T26" fmla="*/ 172 w 190"/>
                  <a:gd name="T27" fmla="*/ 78 h 201"/>
                  <a:gd name="T28" fmla="*/ 155 w 190"/>
                  <a:gd name="T29" fmla="*/ 88 h 201"/>
                  <a:gd name="T30" fmla="*/ 153 w 190"/>
                  <a:gd name="T31" fmla="*/ 110 h 201"/>
                  <a:gd name="T32" fmla="*/ 153 w 190"/>
                  <a:gd name="T33" fmla="*/ 122 h 201"/>
                  <a:gd name="T34" fmla="*/ 150 w 190"/>
                  <a:gd name="T35" fmla="*/ 135 h 201"/>
                  <a:gd name="T36" fmla="*/ 164 w 190"/>
                  <a:gd name="T37" fmla="*/ 148 h 201"/>
                  <a:gd name="T38" fmla="*/ 155 w 190"/>
                  <a:gd name="T39" fmla="*/ 163 h 201"/>
                  <a:gd name="T40" fmla="*/ 159 w 190"/>
                  <a:gd name="T41" fmla="*/ 170 h 201"/>
                  <a:gd name="T42" fmla="*/ 177 w 190"/>
                  <a:gd name="T43" fmla="*/ 176 h 201"/>
                  <a:gd name="T44" fmla="*/ 159 w 190"/>
                  <a:gd name="T45" fmla="*/ 199 h 201"/>
                  <a:gd name="T46" fmla="*/ 137 w 190"/>
                  <a:gd name="T47" fmla="*/ 192 h 201"/>
                  <a:gd name="T48" fmla="*/ 127 w 190"/>
                  <a:gd name="T49" fmla="*/ 187 h 201"/>
                  <a:gd name="T50" fmla="*/ 114 w 190"/>
                  <a:gd name="T51" fmla="*/ 192 h 201"/>
                  <a:gd name="T52" fmla="*/ 92 w 190"/>
                  <a:gd name="T53" fmla="*/ 201 h 201"/>
                  <a:gd name="T54" fmla="*/ 57 w 190"/>
                  <a:gd name="T55" fmla="*/ 182 h 201"/>
                  <a:gd name="T56" fmla="*/ 31 w 190"/>
                  <a:gd name="T57" fmla="*/ 176 h 201"/>
                  <a:gd name="T58" fmla="*/ 23 w 190"/>
                  <a:gd name="T59" fmla="*/ 176 h 201"/>
                  <a:gd name="T60" fmla="*/ 16 w 190"/>
                  <a:gd name="T61" fmla="*/ 164 h 201"/>
                  <a:gd name="T62" fmla="*/ 22 w 190"/>
                  <a:gd name="T63" fmla="*/ 172 h 201"/>
                  <a:gd name="T64" fmla="*/ 27 w 190"/>
                  <a:gd name="T65" fmla="*/ 166 h 201"/>
                  <a:gd name="T66" fmla="*/ 34 w 190"/>
                  <a:gd name="T67" fmla="*/ 155 h 201"/>
                  <a:gd name="T68" fmla="*/ 40 w 190"/>
                  <a:gd name="T69" fmla="*/ 169 h 201"/>
                  <a:gd name="T70" fmla="*/ 45 w 190"/>
                  <a:gd name="T71" fmla="*/ 144 h 201"/>
                  <a:gd name="T72" fmla="*/ 39 w 190"/>
                  <a:gd name="T73" fmla="*/ 137 h 201"/>
                  <a:gd name="T74" fmla="*/ 16 w 190"/>
                  <a:gd name="T75" fmla="*/ 123 h 201"/>
                  <a:gd name="T76" fmla="*/ 9 w 190"/>
                  <a:gd name="T77" fmla="*/ 117 h 201"/>
                  <a:gd name="T78" fmla="*/ 12 w 190"/>
                  <a:gd name="T79" fmla="*/ 109 h 201"/>
                  <a:gd name="T80" fmla="*/ 19 w 190"/>
                  <a:gd name="T81" fmla="*/ 100 h 201"/>
                  <a:gd name="T82" fmla="*/ 2 w 190"/>
                  <a:gd name="T83" fmla="*/ 106 h 201"/>
                  <a:gd name="T84" fmla="*/ 15 w 190"/>
                  <a:gd name="T85" fmla="*/ 97 h 201"/>
                  <a:gd name="T86" fmla="*/ 5 w 190"/>
                  <a:gd name="T87" fmla="*/ 86 h 201"/>
                  <a:gd name="T88" fmla="*/ 38 w 190"/>
                  <a:gd name="T89" fmla="*/ 55 h 201"/>
                  <a:gd name="T90" fmla="*/ 52 w 190"/>
                  <a:gd name="T91" fmla="*/ 37 h 2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0" h="201">
                    <a:moveTo>
                      <a:pt x="52" y="37"/>
                    </a:moveTo>
                    <a:lnTo>
                      <a:pt x="60" y="41"/>
                    </a:lnTo>
                    <a:lnTo>
                      <a:pt x="73" y="32"/>
                    </a:lnTo>
                    <a:lnTo>
                      <a:pt x="77" y="20"/>
                    </a:lnTo>
                    <a:lnTo>
                      <a:pt x="92" y="19"/>
                    </a:lnTo>
                    <a:lnTo>
                      <a:pt x="98" y="24"/>
                    </a:lnTo>
                    <a:lnTo>
                      <a:pt x="103" y="19"/>
                    </a:lnTo>
                    <a:lnTo>
                      <a:pt x="110" y="22"/>
                    </a:lnTo>
                    <a:lnTo>
                      <a:pt x="120" y="18"/>
                    </a:lnTo>
                    <a:lnTo>
                      <a:pt x="119" y="15"/>
                    </a:lnTo>
                    <a:lnTo>
                      <a:pt x="131" y="1"/>
                    </a:lnTo>
                    <a:lnTo>
                      <a:pt x="141" y="0"/>
                    </a:lnTo>
                    <a:lnTo>
                      <a:pt x="143" y="11"/>
                    </a:lnTo>
                    <a:lnTo>
                      <a:pt x="152" y="15"/>
                    </a:lnTo>
                    <a:lnTo>
                      <a:pt x="146" y="24"/>
                    </a:lnTo>
                    <a:lnTo>
                      <a:pt x="150" y="30"/>
                    </a:lnTo>
                    <a:lnTo>
                      <a:pt x="143" y="45"/>
                    </a:lnTo>
                    <a:lnTo>
                      <a:pt x="149" y="47"/>
                    </a:lnTo>
                    <a:lnTo>
                      <a:pt x="158" y="57"/>
                    </a:lnTo>
                    <a:lnTo>
                      <a:pt x="160" y="67"/>
                    </a:lnTo>
                    <a:lnTo>
                      <a:pt x="167" y="56"/>
                    </a:lnTo>
                    <a:lnTo>
                      <a:pt x="176" y="51"/>
                    </a:lnTo>
                    <a:lnTo>
                      <a:pt x="176" y="63"/>
                    </a:lnTo>
                    <a:lnTo>
                      <a:pt x="190" y="59"/>
                    </a:lnTo>
                    <a:lnTo>
                      <a:pt x="187" y="67"/>
                    </a:lnTo>
                    <a:lnTo>
                      <a:pt x="180" y="67"/>
                    </a:lnTo>
                    <a:lnTo>
                      <a:pt x="184" y="72"/>
                    </a:lnTo>
                    <a:lnTo>
                      <a:pt x="172" y="78"/>
                    </a:lnTo>
                    <a:lnTo>
                      <a:pt x="169" y="87"/>
                    </a:lnTo>
                    <a:lnTo>
                      <a:pt x="155" y="88"/>
                    </a:lnTo>
                    <a:lnTo>
                      <a:pt x="155" y="95"/>
                    </a:lnTo>
                    <a:lnTo>
                      <a:pt x="153" y="110"/>
                    </a:lnTo>
                    <a:lnTo>
                      <a:pt x="147" y="114"/>
                    </a:lnTo>
                    <a:lnTo>
                      <a:pt x="153" y="122"/>
                    </a:lnTo>
                    <a:lnTo>
                      <a:pt x="147" y="127"/>
                    </a:lnTo>
                    <a:lnTo>
                      <a:pt x="150" y="135"/>
                    </a:lnTo>
                    <a:lnTo>
                      <a:pt x="155" y="147"/>
                    </a:lnTo>
                    <a:lnTo>
                      <a:pt x="164" y="148"/>
                    </a:lnTo>
                    <a:lnTo>
                      <a:pt x="163" y="163"/>
                    </a:lnTo>
                    <a:lnTo>
                      <a:pt x="155" y="163"/>
                    </a:lnTo>
                    <a:lnTo>
                      <a:pt x="151" y="164"/>
                    </a:lnTo>
                    <a:lnTo>
                      <a:pt x="159" y="170"/>
                    </a:lnTo>
                    <a:lnTo>
                      <a:pt x="165" y="169"/>
                    </a:lnTo>
                    <a:lnTo>
                      <a:pt x="177" y="176"/>
                    </a:lnTo>
                    <a:lnTo>
                      <a:pt x="168" y="190"/>
                    </a:lnTo>
                    <a:lnTo>
                      <a:pt x="159" y="199"/>
                    </a:lnTo>
                    <a:lnTo>
                      <a:pt x="157" y="192"/>
                    </a:lnTo>
                    <a:lnTo>
                      <a:pt x="137" y="192"/>
                    </a:lnTo>
                    <a:lnTo>
                      <a:pt x="135" y="187"/>
                    </a:lnTo>
                    <a:lnTo>
                      <a:pt x="127" y="187"/>
                    </a:lnTo>
                    <a:lnTo>
                      <a:pt x="120" y="191"/>
                    </a:lnTo>
                    <a:lnTo>
                      <a:pt x="114" y="192"/>
                    </a:lnTo>
                    <a:lnTo>
                      <a:pt x="97" y="200"/>
                    </a:lnTo>
                    <a:lnTo>
                      <a:pt x="92" y="201"/>
                    </a:lnTo>
                    <a:lnTo>
                      <a:pt x="88" y="194"/>
                    </a:lnTo>
                    <a:lnTo>
                      <a:pt x="57" y="182"/>
                    </a:lnTo>
                    <a:lnTo>
                      <a:pt x="41" y="178"/>
                    </a:lnTo>
                    <a:lnTo>
                      <a:pt x="31" y="176"/>
                    </a:lnTo>
                    <a:lnTo>
                      <a:pt x="26" y="176"/>
                    </a:lnTo>
                    <a:lnTo>
                      <a:pt x="23" y="176"/>
                    </a:lnTo>
                    <a:lnTo>
                      <a:pt x="17" y="176"/>
                    </a:lnTo>
                    <a:lnTo>
                      <a:pt x="16" y="164"/>
                    </a:lnTo>
                    <a:lnTo>
                      <a:pt x="20" y="164"/>
                    </a:lnTo>
                    <a:lnTo>
                      <a:pt x="22" y="172"/>
                    </a:lnTo>
                    <a:lnTo>
                      <a:pt x="27" y="172"/>
                    </a:lnTo>
                    <a:lnTo>
                      <a:pt x="27" y="166"/>
                    </a:lnTo>
                    <a:lnTo>
                      <a:pt x="24" y="161"/>
                    </a:lnTo>
                    <a:lnTo>
                      <a:pt x="34" y="155"/>
                    </a:lnTo>
                    <a:lnTo>
                      <a:pt x="35" y="168"/>
                    </a:lnTo>
                    <a:lnTo>
                      <a:pt x="40" y="169"/>
                    </a:lnTo>
                    <a:lnTo>
                      <a:pt x="45" y="153"/>
                    </a:lnTo>
                    <a:lnTo>
                      <a:pt x="45" y="144"/>
                    </a:lnTo>
                    <a:lnTo>
                      <a:pt x="43" y="134"/>
                    </a:lnTo>
                    <a:lnTo>
                      <a:pt x="39" y="137"/>
                    </a:lnTo>
                    <a:lnTo>
                      <a:pt x="20" y="127"/>
                    </a:lnTo>
                    <a:lnTo>
                      <a:pt x="16" y="123"/>
                    </a:lnTo>
                    <a:lnTo>
                      <a:pt x="11" y="127"/>
                    </a:lnTo>
                    <a:lnTo>
                      <a:pt x="9" y="117"/>
                    </a:lnTo>
                    <a:lnTo>
                      <a:pt x="15" y="115"/>
                    </a:lnTo>
                    <a:lnTo>
                      <a:pt x="12" y="109"/>
                    </a:lnTo>
                    <a:lnTo>
                      <a:pt x="20" y="104"/>
                    </a:lnTo>
                    <a:lnTo>
                      <a:pt x="19" y="100"/>
                    </a:lnTo>
                    <a:lnTo>
                      <a:pt x="11" y="105"/>
                    </a:lnTo>
                    <a:lnTo>
                      <a:pt x="2" y="106"/>
                    </a:lnTo>
                    <a:lnTo>
                      <a:pt x="2" y="103"/>
                    </a:lnTo>
                    <a:lnTo>
                      <a:pt x="15" y="97"/>
                    </a:lnTo>
                    <a:lnTo>
                      <a:pt x="11" y="87"/>
                    </a:lnTo>
                    <a:lnTo>
                      <a:pt x="5" y="86"/>
                    </a:lnTo>
                    <a:lnTo>
                      <a:pt x="0" y="79"/>
                    </a:lnTo>
                    <a:lnTo>
                      <a:pt x="38" y="55"/>
                    </a:lnTo>
                    <a:lnTo>
                      <a:pt x="40" y="37"/>
                    </a:lnTo>
                    <a:lnTo>
                      <a:pt x="52" y="37"/>
                    </a:lnTo>
                    <a:close/>
                  </a:path>
                </a:pathLst>
              </a:custGeom>
              <a:grpFill/>
              <a:ln w="9525" cap="flat" cmpd="sng">
                <a:solidFill>
                  <a:srgbClr val="000000"/>
                </a:solidFill>
                <a:prstDash val="solid"/>
                <a:round/>
                <a:headEnd/>
                <a:tailEnd/>
              </a:ln>
            </p:spPr>
            <p:txBody>
              <a:bodyPr/>
              <a:lstStyle/>
              <a:p>
                <a:endParaRPr lang="ja-JP" altLang="en-US"/>
              </a:p>
            </p:txBody>
          </p:sp>
          <p:sp>
            <p:nvSpPr>
              <p:cNvPr id="65" name="Freeform 18"/>
              <p:cNvSpPr>
                <a:spLocks noChangeAspect="1"/>
              </p:cNvSpPr>
              <p:nvPr/>
            </p:nvSpPr>
            <p:spPr bwMode="auto">
              <a:xfrm>
                <a:off x="690" y="467"/>
                <a:ext cx="55" cy="68"/>
              </a:xfrm>
              <a:custGeom>
                <a:avLst/>
                <a:gdLst>
                  <a:gd name="T0" fmla="*/ 12 w 55"/>
                  <a:gd name="T1" fmla="*/ 13 h 68"/>
                  <a:gd name="T2" fmla="*/ 36 w 55"/>
                  <a:gd name="T3" fmla="*/ 0 h 68"/>
                  <a:gd name="T4" fmla="*/ 44 w 55"/>
                  <a:gd name="T5" fmla="*/ 3 h 68"/>
                  <a:gd name="T6" fmla="*/ 44 w 55"/>
                  <a:gd name="T7" fmla="*/ 10 h 68"/>
                  <a:gd name="T8" fmla="*/ 52 w 55"/>
                  <a:gd name="T9" fmla="*/ 13 h 68"/>
                  <a:gd name="T10" fmla="*/ 55 w 55"/>
                  <a:gd name="T11" fmla="*/ 21 h 68"/>
                  <a:gd name="T12" fmla="*/ 49 w 55"/>
                  <a:gd name="T13" fmla="*/ 26 h 68"/>
                  <a:gd name="T14" fmla="*/ 39 w 55"/>
                  <a:gd name="T15" fmla="*/ 21 h 68"/>
                  <a:gd name="T16" fmla="*/ 33 w 55"/>
                  <a:gd name="T17" fmla="*/ 21 h 68"/>
                  <a:gd name="T18" fmla="*/ 20 w 55"/>
                  <a:gd name="T19" fmla="*/ 31 h 68"/>
                  <a:gd name="T20" fmla="*/ 35 w 55"/>
                  <a:gd name="T21" fmla="*/ 50 h 68"/>
                  <a:gd name="T22" fmla="*/ 27 w 55"/>
                  <a:gd name="T23" fmla="*/ 56 h 68"/>
                  <a:gd name="T24" fmla="*/ 20 w 55"/>
                  <a:gd name="T25" fmla="*/ 68 h 68"/>
                  <a:gd name="T26" fmla="*/ 18 w 55"/>
                  <a:gd name="T27" fmla="*/ 56 h 68"/>
                  <a:gd name="T28" fmla="*/ 9 w 55"/>
                  <a:gd name="T29" fmla="*/ 46 h 68"/>
                  <a:gd name="T30" fmla="*/ 0 w 55"/>
                  <a:gd name="T31" fmla="*/ 45 h 68"/>
                  <a:gd name="T32" fmla="*/ 9 w 55"/>
                  <a:gd name="T33" fmla="*/ 28 h 68"/>
                  <a:gd name="T34" fmla="*/ 5 w 55"/>
                  <a:gd name="T35" fmla="*/ 23 h 68"/>
                  <a:gd name="T36" fmla="*/ 12 w 55"/>
                  <a:gd name="T37" fmla="*/ 13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68">
                    <a:moveTo>
                      <a:pt x="12" y="13"/>
                    </a:moveTo>
                    <a:lnTo>
                      <a:pt x="36" y="0"/>
                    </a:lnTo>
                    <a:lnTo>
                      <a:pt x="44" y="3"/>
                    </a:lnTo>
                    <a:lnTo>
                      <a:pt x="44" y="10"/>
                    </a:lnTo>
                    <a:lnTo>
                      <a:pt x="52" y="13"/>
                    </a:lnTo>
                    <a:lnTo>
                      <a:pt x="55" y="21"/>
                    </a:lnTo>
                    <a:lnTo>
                      <a:pt x="49" y="26"/>
                    </a:lnTo>
                    <a:lnTo>
                      <a:pt x="39" y="21"/>
                    </a:lnTo>
                    <a:lnTo>
                      <a:pt x="33" y="21"/>
                    </a:lnTo>
                    <a:lnTo>
                      <a:pt x="20" y="31"/>
                    </a:lnTo>
                    <a:lnTo>
                      <a:pt x="35" y="50"/>
                    </a:lnTo>
                    <a:lnTo>
                      <a:pt x="27" y="56"/>
                    </a:lnTo>
                    <a:lnTo>
                      <a:pt x="20" y="68"/>
                    </a:lnTo>
                    <a:lnTo>
                      <a:pt x="18" y="56"/>
                    </a:lnTo>
                    <a:lnTo>
                      <a:pt x="9" y="46"/>
                    </a:lnTo>
                    <a:lnTo>
                      <a:pt x="0" y="45"/>
                    </a:lnTo>
                    <a:lnTo>
                      <a:pt x="9" y="28"/>
                    </a:lnTo>
                    <a:lnTo>
                      <a:pt x="5" y="23"/>
                    </a:lnTo>
                    <a:lnTo>
                      <a:pt x="12" y="13"/>
                    </a:lnTo>
                    <a:close/>
                  </a:path>
                </a:pathLst>
              </a:custGeom>
              <a:grpFill/>
              <a:ln w="9525" cap="flat" cmpd="sng">
                <a:solidFill>
                  <a:srgbClr val="000000"/>
                </a:solidFill>
                <a:prstDash val="solid"/>
                <a:round/>
                <a:headEnd/>
                <a:tailEnd/>
              </a:ln>
            </p:spPr>
            <p:txBody>
              <a:bodyPr/>
              <a:lstStyle/>
              <a:p>
                <a:endParaRPr lang="ja-JP" altLang="en-US"/>
              </a:p>
            </p:txBody>
          </p:sp>
          <p:sp>
            <p:nvSpPr>
              <p:cNvPr id="66" name="Freeform 19"/>
              <p:cNvSpPr>
                <a:spLocks noChangeAspect="1"/>
              </p:cNvSpPr>
              <p:nvPr/>
            </p:nvSpPr>
            <p:spPr bwMode="auto">
              <a:xfrm>
                <a:off x="726" y="439"/>
                <a:ext cx="72" cy="73"/>
              </a:xfrm>
              <a:custGeom>
                <a:avLst/>
                <a:gdLst>
                  <a:gd name="T0" fmla="*/ 0 w 72"/>
                  <a:gd name="T1" fmla="*/ 28 h 73"/>
                  <a:gd name="T2" fmla="*/ 15 w 72"/>
                  <a:gd name="T3" fmla="*/ 14 h 73"/>
                  <a:gd name="T4" fmla="*/ 28 w 72"/>
                  <a:gd name="T5" fmla="*/ 0 h 73"/>
                  <a:gd name="T6" fmla="*/ 44 w 72"/>
                  <a:gd name="T7" fmla="*/ 3 h 73"/>
                  <a:gd name="T8" fmla="*/ 44 w 72"/>
                  <a:gd name="T9" fmla="*/ 9 h 73"/>
                  <a:gd name="T10" fmla="*/ 58 w 72"/>
                  <a:gd name="T11" fmla="*/ 9 h 73"/>
                  <a:gd name="T12" fmla="*/ 64 w 72"/>
                  <a:gd name="T13" fmla="*/ 22 h 73"/>
                  <a:gd name="T14" fmla="*/ 72 w 72"/>
                  <a:gd name="T15" fmla="*/ 19 h 73"/>
                  <a:gd name="T16" fmla="*/ 71 w 72"/>
                  <a:gd name="T17" fmla="*/ 48 h 73"/>
                  <a:gd name="T18" fmla="*/ 68 w 72"/>
                  <a:gd name="T19" fmla="*/ 52 h 73"/>
                  <a:gd name="T20" fmla="*/ 57 w 72"/>
                  <a:gd name="T21" fmla="*/ 51 h 73"/>
                  <a:gd name="T22" fmla="*/ 54 w 72"/>
                  <a:gd name="T23" fmla="*/ 47 h 73"/>
                  <a:gd name="T24" fmla="*/ 44 w 72"/>
                  <a:gd name="T25" fmla="*/ 47 h 73"/>
                  <a:gd name="T26" fmla="*/ 37 w 72"/>
                  <a:gd name="T27" fmla="*/ 59 h 73"/>
                  <a:gd name="T28" fmla="*/ 44 w 72"/>
                  <a:gd name="T29" fmla="*/ 69 h 73"/>
                  <a:gd name="T30" fmla="*/ 32 w 72"/>
                  <a:gd name="T31" fmla="*/ 73 h 73"/>
                  <a:gd name="T32" fmla="*/ 32 w 72"/>
                  <a:gd name="T33" fmla="*/ 66 h 73"/>
                  <a:gd name="T34" fmla="*/ 34 w 72"/>
                  <a:gd name="T35" fmla="*/ 59 h 73"/>
                  <a:gd name="T36" fmla="*/ 32 w 72"/>
                  <a:gd name="T37" fmla="*/ 54 h 73"/>
                  <a:gd name="T38" fmla="*/ 28 w 72"/>
                  <a:gd name="T39" fmla="*/ 54 h 73"/>
                  <a:gd name="T40" fmla="*/ 18 w 72"/>
                  <a:gd name="T41" fmla="*/ 49 h 73"/>
                  <a:gd name="T42" fmla="*/ 17 w 72"/>
                  <a:gd name="T43" fmla="*/ 41 h 73"/>
                  <a:gd name="T44" fmla="*/ 8 w 72"/>
                  <a:gd name="T45" fmla="*/ 38 h 73"/>
                  <a:gd name="T46" fmla="*/ 8 w 72"/>
                  <a:gd name="T47" fmla="*/ 31 h 73"/>
                  <a:gd name="T48" fmla="*/ 0 w 72"/>
                  <a:gd name="T49" fmla="*/ 28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73">
                    <a:moveTo>
                      <a:pt x="0" y="28"/>
                    </a:moveTo>
                    <a:lnTo>
                      <a:pt x="15" y="14"/>
                    </a:lnTo>
                    <a:lnTo>
                      <a:pt x="28" y="0"/>
                    </a:lnTo>
                    <a:lnTo>
                      <a:pt x="44" y="3"/>
                    </a:lnTo>
                    <a:lnTo>
                      <a:pt x="44" y="9"/>
                    </a:lnTo>
                    <a:lnTo>
                      <a:pt x="58" y="9"/>
                    </a:lnTo>
                    <a:lnTo>
                      <a:pt x="64" y="22"/>
                    </a:lnTo>
                    <a:lnTo>
                      <a:pt x="72" y="19"/>
                    </a:lnTo>
                    <a:lnTo>
                      <a:pt x="71" y="48"/>
                    </a:lnTo>
                    <a:lnTo>
                      <a:pt x="68" y="52"/>
                    </a:lnTo>
                    <a:lnTo>
                      <a:pt x="57" y="51"/>
                    </a:lnTo>
                    <a:lnTo>
                      <a:pt x="54" y="47"/>
                    </a:lnTo>
                    <a:lnTo>
                      <a:pt x="44" y="47"/>
                    </a:lnTo>
                    <a:lnTo>
                      <a:pt x="37" y="59"/>
                    </a:lnTo>
                    <a:lnTo>
                      <a:pt x="44" y="69"/>
                    </a:lnTo>
                    <a:lnTo>
                      <a:pt x="32" y="73"/>
                    </a:lnTo>
                    <a:lnTo>
                      <a:pt x="32" y="66"/>
                    </a:lnTo>
                    <a:lnTo>
                      <a:pt x="34" y="59"/>
                    </a:lnTo>
                    <a:lnTo>
                      <a:pt x="32" y="54"/>
                    </a:lnTo>
                    <a:lnTo>
                      <a:pt x="28" y="54"/>
                    </a:lnTo>
                    <a:lnTo>
                      <a:pt x="18" y="49"/>
                    </a:lnTo>
                    <a:lnTo>
                      <a:pt x="17" y="41"/>
                    </a:lnTo>
                    <a:lnTo>
                      <a:pt x="8" y="38"/>
                    </a:lnTo>
                    <a:lnTo>
                      <a:pt x="8" y="31"/>
                    </a:lnTo>
                    <a:lnTo>
                      <a:pt x="0" y="28"/>
                    </a:lnTo>
                    <a:close/>
                  </a:path>
                </a:pathLst>
              </a:custGeom>
              <a:grpFill/>
              <a:ln w="9525" cap="flat" cmpd="sng">
                <a:solidFill>
                  <a:srgbClr val="000000"/>
                </a:solidFill>
                <a:prstDash val="solid"/>
                <a:round/>
                <a:headEnd/>
                <a:tailEnd/>
              </a:ln>
            </p:spPr>
            <p:txBody>
              <a:bodyPr/>
              <a:lstStyle/>
              <a:p>
                <a:endParaRPr lang="ja-JP" altLang="en-US"/>
              </a:p>
            </p:txBody>
          </p:sp>
          <p:sp>
            <p:nvSpPr>
              <p:cNvPr id="67" name="Freeform 20"/>
              <p:cNvSpPr>
                <a:spLocks noChangeAspect="1"/>
              </p:cNvSpPr>
              <p:nvPr/>
            </p:nvSpPr>
            <p:spPr bwMode="auto">
              <a:xfrm>
                <a:off x="710" y="488"/>
                <a:ext cx="53" cy="42"/>
              </a:xfrm>
              <a:custGeom>
                <a:avLst/>
                <a:gdLst>
                  <a:gd name="T0" fmla="*/ 0 w 53"/>
                  <a:gd name="T1" fmla="*/ 10 h 42"/>
                  <a:gd name="T2" fmla="*/ 15 w 53"/>
                  <a:gd name="T3" fmla="*/ 30 h 42"/>
                  <a:gd name="T4" fmla="*/ 16 w 53"/>
                  <a:gd name="T5" fmla="*/ 42 h 42"/>
                  <a:gd name="T6" fmla="*/ 31 w 53"/>
                  <a:gd name="T7" fmla="*/ 36 h 42"/>
                  <a:gd name="T8" fmla="*/ 36 w 53"/>
                  <a:gd name="T9" fmla="*/ 29 h 42"/>
                  <a:gd name="T10" fmla="*/ 41 w 53"/>
                  <a:gd name="T11" fmla="*/ 29 h 42"/>
                  <a:gd name="T12" fmla="*/ 42 w 53"/>
                  <a:gd name="T13" fmla="*/ 32 h 42"/>
                  <a:gd name="T14" fmla="*/ 50 w 53"/>
                  <a:gd name="T15" fmla="*/ 31 h 42"/>
                  <a:gd name="T16" fmla="*/ 53 w 53"/>
                  <a:gd name="T17" fmla="*/ 26 h 42"/>
                  <a:gd name="T18" fmla="*/ 51 w 53"/>
                  <a:gd name="T19" fmla="*/ 23 h 42"/>
                  <a:gd name="T20" fmla="*/ 48 w 53"/>
                  <a:gd name="T21" fmla="*/ 24 h 42"/>
                  <a:gd name="T22" fmla="*/ 47 w 53"/>
                  <a:gd name="T23" fmla="*/ 18 h 42"/>
                  <a:gd name="T24" fmla="*/ 50 w 53"/>
                  <a:gd name="T25" fmla="*/ 10 h 42"/>
                  <a:gd name="T26" fmla="*/ 48 w 53"/>
                  <a:gd name="T27" fmla="*/ 5 h 42"/>
                  <a:gd name="T28" fmla="*/ 44 w 53"/>
                  <a:gd name="T29" fmla="*/ 5 h 42"/>
                  <a:gd name="T30" fmla="*/ 34 w 53"/>
                  <a:gd name="T31" fmla="*/ 0 h 42"/>
                  <a:gd name="T32" fmla="*/ 29 w 53"/>
                  <a:gd name="T33" fmla="*/ 4 h 42"/>
                  <a:gd name="T34" fmla="*/ 20 w 53"/>
                  <a:gd name="T35" fmla="*/ 0 h 42"/>
                  <a:gd name="T36" fmla="*/ 13 w 53"/>
                  <a:gd name="T37" fmla="*/ 0 h 42"/>
                  <a:gd name="T38" fmla="*/ 0 w 53"/>
                  <a:gd name="T39" fmla="*/ 1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 h="42">
                    <a:moveTo>
                      <a:pt x="0" y="10"/>
                    </a:moveTo>
                    <a:lnTo>
                      <a:pt x="15" y="30"/>
                    </a:lnTo>
                    <a:lnTo>
                      <a:pt x="16" y="42"/>
                    </a:lnTo>
                    <a:lnTo>
                      <a:pt x="31" y="36"/>
                    </a:lnTo>
                    <a:lnTo>
                      <a:pt x="36" y="29"/>
                    </a:lnTo>
                    <a:lnTo>
                      <a:pt x="41" y="29"/>
                    </a:lnTo>
                    <a:lnTo>
                      <a:pt x="42" y="32"/>
                    </a:lnTo>
                    <a:lnTo>
                      <a:pt x="50" y="31"/>
                    </a:lnTo>
                    <a:lnTo>
                      <a:pt x="53" y="26"/>
                    </a:lnTo>
                    <a:lnTo>
                      <a:pt x="51" y="23"/>
                    </a:lnTo>
                    <a:lnTo>
                      <a:pt x="48" y="24"/>
                    </a:lnTo>
                    <a:lnTo>
                      <a:pt x="47" y="18"/>
                    </a:lnTo>
                    <a:lnTo>
                      <a:pt x="50" y="10"/>
                    </a:lnTo>
                    <a:lnTo>
                      <a:pt x="48" y="5"/>
                    </a:lnTo>
                    <a:lnTo>
                      <a:pt x="44" y="5"/>
                    </a:lnTo>
                    <a:lnTo>
                      <a:pt x="34" y="0"/>
                    </a:lnTo>
                    <a:lnTo>
                      <a:pt x="29" y="4"/>
                    </a:lnTo>
                    <a:lnTo>
                      <a:pt x="20" y="0"/>
                    </a:lnTo>
                    <a:lnTo>
                      <a:pt x="13" y="0"/>
                    </a:lnTo>
                    <a:lnTo>
                      <a:pt x="0" y="10"/>
                    </a:lnTo>
                    <a:close/>
                  </a:path>
                </a:pathLst>
              </a:custGeom>
              <a:grpFill/>
              <a:ln w="9525" cap="flat" cmpd="sng">
                <a:solidFill>
                  <a:srgbClr val="000000"/>
                </a:solidFill>
                <a:prstDash val="solid"/>
                <a:round/>
                <a:headEnd/>
                <a:tailEnd/>
              </a:ln>
            </p:spPr>
            <p:txBody>
              <a:bodyPr/>
              <a:lstStyle/>
              <a:p>
                <a:endParaRPr lang="ja-JP" altLang="en-US"/>
              </a:p>
            </p:txBody>
          </p:sp>
          <p:sp>
            <p:nvSpPr>
              <p:cNvPr id="68" name="Freeform 21"/>
              <p:cNvSpPr>
                <a:spLocks noChangeAspect="1"/>
              </p:cNvSpPr>
              <p:nvPr/>
            </p:nvSpPr>
            <p:spPr bwMode="auto">
              <a:xfrm>
                <a:off x="796" y="427"/>
                <a:ext cx="56" cy="67"/>
              </a:xfrm>
              <a:custGeom>
                <a:avLst/>
                <a:gdLst>
                  <a:gd name="T0" fmla="*/ 5 w 56"/>
                  <a:gd name="T1" fmla="*/ 8 h 67"/>
                  <a:gd name="T2" fmla="*/ 12 w 56"/>
                  <a:gd name="T3" fmla="*/ 27 h 67"/>
                  <a:gd name="T4" fmla="*/ 1 w 56"/>
                  <a:gd name="T5" fmla="*/ 31 h 67"/>
                  <a:gd name="T6" fmla="*/ 0 w 56"/>
                  <a:gd name="T7" fmla="*/ 59 h 67"/>
                  <a:gd name="T8" fmla="*/ 14 w 56"/>
                  <a:gd name="T9" fmla="*/ 66 h 67"/>
                  <a:gd name="T10" fmla="*/ 34 w 56"/>
                  <a:gd name="T11" fmla="*/ 67 h 67"/>
                  <a:gd name="T12" fmla="*/ 40 w 56"/>
                  <a:gd name="T13" fmla="*/ 64 h 67"/>
                  <a:gd name="T14" fmla="*/ 38 w 56"/>
                  <a:gd name="T15" fmla="*/ 61 h 67"/>
                  <a:gd name="T16" fmla="*/ 43 w 56"/>
                  <a:gd name="T17" fmla="*/ 58 h 67"/>
                  <a:gd name="T18" fmla="*/ 47 w 56"/>
                  <a:gd name="T19" fmla="*/ 60 h 67"/>
                  <a:gd name="T20" fmla="*/ 51 w 56"/>
                  <a:gd name="T21" fmla="*/ 55 h 67"/>
                  <a:gd name="T22" fmla="*/ 50 w 56"/>
                  <a:gd name="T23" fmla="*/ 45 h 67"/>
                  <a:gd name="T24" fmla="*/ 47 w 56"/>
                  <a:gd name="T25" fmla="*/ 45 h 67"/>
                  <a:gd name="T26" fmla="*/ 47 w 56"/>
                  <a:gd name="T27" fmla="*/ 33 h 67"/>
                  <a:gd name="T28" fmla="*/ 50 w 56"/>
                  <a:gd name="T29" fmla="*/ 25 h 67"/>
                  <a:gd name="T30" fmla="*/ 56 w 56"/>
                  <a:gd name="T31" fmla="*/ 17 h 67"/>
                  <a:gd name="T32" fmla="*/ 51 w 56"/>
                  <a:gd name="T33" fmla="*/ 7 h 67"/>
                  <a:gd name="T34" fmla="*/ 25 w 56"/>
                  <a:gd name="T35" fmla="*/ 6 h 67"/>
                  <a:gd name="T36" fmla="*/ 20 w 56"/>
                  <a:gd name="T37" fmla="*/ 0 h 67"/>
                  <a:gd name="T38" fmla="*/ 5 w 56"/>
                  <a:gd name="T39" fmla="*/ 8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67">
                    <a:moveTo>
                      <a:pt x="5" y="8"/>
                    </a:moveTo>
                    <a:lnTo>
                      <a:pt x="12" y="27"/>
                    </a:lnTo>
                    <a:lnTo>
                      <a:pt x="1" y="31"/>
                    </a:lnTo>
                    <a:lnTo>
                      <a:pt x="0" y="59"/>
                    </a:lnTo>
                    <a:lnTo>
                      <a:pt x="14" y="66"/>
                    </a:lnTo>
                    <a:lnTo>
                      <a:pt x="34" y="67"/>
                    </a:lnTo>
                    <a:lnTo>
                      <a:pt x="40" y="64"/>
                    </a:lnTo>
                    <a:lnTo>
                      <a:pt x="38" y="61"/>
                    </a:lnTo>
                    <a:lnTo>
                      <a:pt x="43" y="58"/>
                    </a:lnTo>
                    <a:lnTo>
                      <a:pt x="47" y="60"/>
                    </a:lnTo>
                    <a:lnTo>
                      <a:pt x="51" y="55"/>
                    </a:lnTo>
                    <a:lnTo>
                      <a:pt x="50" y="45"/>
                    </a:lnTo>
                    <a:lnTo>
                      <a:pt x="47" y="45"/>
                    </a:lnTo>
                    <a:lnTo>
                      <a:pt x="47" y="33"/>
                    </a:lnTo>
                    <a:lnTo>
                      <a:pt x="50" y="25"/>
                    </a:lnTo>
                    <a:lnTo>
                      <a:pt x="56" y="17"/>
                    </a:lnTo>
                    <a:lnTo>
                      <a:pt x="51" y="7"/>
                    </a:lnTo>
                    <a:lnTo>
                      <a:pt x="25" y="6"/>
                    </a:lnTo>
                    <a:lnTo>
                      <a:pt x="20" y="0"/>
                    </a:lnTo>
                    <a:lnTo>
                      <a:pt x="5" y="8"/>
                    </a:lnTo>
                    <a:close/>
                  </a:path>
                </a:pathLst>
              </a:custGeom>
              <a:grpFill/>
              <a:ln w="9525" cap="flat" cmpd="sng">
                <a:solidFill>
                  <a:srgbClr val="000000"/>
                </a:solidFill>
                <a:prstDash val="solid"/>
                <a:round/>
                <a:headEnd/>
                <a:tailEnd/>
              </a:ln>
            </p:spPr>
            <p:txBody>
              <a:bodyPr/>
              <a:lstStyle/>
              <a:p>
                <a:endParaRPr lang="ja-JP" altLang="en-US"/>
              </a:p>
            </p:txBody>
          </p:sp>
          <p:sp>
            <p:nvSpPr>
              <p:cNvPr id="69" name="Freeform 22"/>
              <p:cNvSpPr>
                <a:spLocks noChangeAspect="1"/>
              </p:cNvSpPr>
              <p:nvPr/>
            </p:nvSpPr>
            <p:spPr bwMode="auto">
              <a:xfrm>
                <a:off x="762" y="485"/>
                <a:ext cx="79" cy="55"/>
              </a:xfrm>
              <a:custGeom>
                <a:avLst/>
                <a:gdLst>
                  <a:gd name="T0" fmla="*/ 7 w 79"/>
                  <a:gd name="T1" fmla="*/ 0 h 55"/>
                  <a:gd name="T2" fmla="*/ 20 w 79"/>
                  <a:gd name="T3" fmla="*/ 0 h 55"/>
                  <a:gd name="T4" fmla="*/ 22 w 79"/>
                  <a:gd name="T5" fmla="*/ 5 h 55"/>
                  <a:gd name="T6" fmla="*/ 30 w 79"/>
                  <a:gd name="T7" fmla="*/ 6 h 55"/>
                  <a:gd name="T8" fmla="*/ 35 w 79"/>
                  <a:gd name="T9" fmla="*/ 0 h 55"/>
                  <a:gd name="T10" fmla="*/ 50 w 79"/>
                  <a:gd name="T11" fmla="*/ 8 h 55"/>
                  <a:gd name="T12" fmla="*/ 67 w 79"/>
                  <a:gd name="T13" fmla="*/ 9 h 55"/>
                  <a:gd name="T14" fmla="*/ 70 w 79"/>
                  <a:gd name="T15" fmla="*/ 8 h 55"/>
                  <a:gd name="T16" fmla="*/ 79 w 79"/>
                  <a:gd name="T17" fmla="*/ 31 h 55"/>
                  <a:gd name="T18" fmla="*/ 48 w 79"/>
                  <a:gd name="T19" fmla="*/ 55 h 55"/>
                  <a:gd name="T20" fmla="*/ 46 w 79"/>
                  <a:gd name="T21" fmla="*/ 38 h 55"/>
                  <a:gd name="T22" fmla="*/ 34 w 79"/>
                  <a:gd name="T23" fmla="*/ 31 h 55"/>
                  <a:gd name="T24" fmla="*/ 29 w 79"/>
                  <a:gd name="T25" fmla="*/ 27 h 55"/>
                  <a:gd name="T26" fmla="*/ 18 w 79"/>
                  <a:gd name="T27" fmla="*/ 22 h 55"/>
                  <a:gd name="T28" fmla="*/ 7 w 79"/>
                  <a:gd name="T29" fmla="*/ 21 h 55"/>
                  <a:gd name="T30" fmla="*/ 0 w 79"/>
                  <a:gd name="T31" fmla="*/ 13 h 55"/>
                  <a:gd name="T32" fmla="*/ 7 w 79"/>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9" h="55">
                    <a:moveTo>
                      <a:pt x="7" y="0"/>
                    </a:moveTo>
                    <a:lnTo>
                      <a:pt x="20" y="0"/>
                    </a:lnTo>
                    <a:lnTo>
                      <a:pt x="22" y="5"/>
                    </a:lnTo>
                    <a:lnTo>
                      <a:pt x="30" y="6"/>
                    </a:lnTo>
                    <a:lnTo>
                      <a:pt x="35" y="0"/>
                    </a:lnTo>
                    <a:lnTo>
                      <a:pt x="50" y="8"/>
                    </a:lnTo>
                    <a:lnTo>
                      <a:pt x="67" y="9"/>
                    </a:lnTo>
                    <a:lnTo>
                      <a:pt x="70" y="8"/>
                    </a:lnTo>
                    <a:lnTo>
                      <a:pt x="79" y="31"/>
                    </a:lnTo>
                    <a:lnTo>
                      <a:pt x="48" y="55"/>
                    </a:lnTo>
                    <a:lnTo>
                      <a:pt x="46" y="38"/>
                    </a:lnTo>
                    <a:lnTo>
                      <a:pt x="34" y="31"/>
                    </a:lnTo>
                    <a:lnTo>
                      <a:pt x="29" y="27"/>
                    </a:lnTo>
                    <a:lnTo>
                      <a:pt x="18" y="22"/>
                    </a:lnTo>
                    <a:lnTo>
                      <a:pt x="7" y="21"/>
                    </a:lnTo>
                    <a:lnTo>
                      <a:pt x="0" y="13"/>
                    </a:lnTo>
                    <a:lnTo>
                      <a:pt x="7" y="0"/>
                    </a:lnTo>
                    <a:close/>
                  </a:path>
                </a:pathLst>
              </a:custGeom>
              <a:grpFill/>
              <a:ln w="9525" cap="flat" cmpd="sng">
                <a:solidFill>
                  <a:srgbClr val="000000"/>
                </a:solidFill>
                <a:prstDash val="solid"/>
                <a:round/>
                <a:headEnd/>
                <a:tailEnd/>
              </a:ln>
            </p:spPr>
            <p:txBody>
              <a:bodyPr/>
              <a:lstStyle/>
              <a:p>
                <a:endParaRPr lang="ja-JP" altLang="en-US"/>
              </a:p>
            </p:txBody>
          </p:sp>
          <p:sp>
            <p:nvSpPr>
              <p:cNvPr id="70" name="Freeform 23"/>
              <p:cNvSpPr>
                <a:spLocks noChangeAspect="1"/>
              </p:cNvSpPr>
              <p:nvPr/>
            </p:nvSpPr>
            <p:spPr bwMode="auto">
              <a:xfrm>
                <a:off x="729" y="505"/>
                <a:ext cx="82" cy="42"/>
              </a:xfrm>
              <a:custGeom>
                <a:avLst/>
                <a:gdLst>
                  <a:gd name="T0" fmla="*/ 16 w 82"/>
                  <a:gd name="T1" fmla="*/ 12 h 42"/>
                  <a:gd name="T2" fmla="*/ 23 w 82"/>
                  <a:gd name="T3" fmla="*/ 12 h 42"/>
                  <a:gd name="T4" fmla="*/ 24 w 82"/>
                  <a:gd name="T5" fmla="*/ 15 h 42"/>
                  <a:gd name="T6" fmla="*/ 31 w 82"/>
                  <a:gd name="T7" fmla="*/ 13 h 42"/>
                  <a:gd name="T8" fmla="*/ 34 w 82"/>
                  <a:gd name="T9" fmla="*/ 9 h 42"/>
                  <a:gd name="T10" fmla="*/ 31 w 82"/>
                  <a:gd name="T11" fmla="*/ 5 h 42"/>
                  <a:gd name="T12" fmla="*/ 43 w 82"/>
                  <a:gd name="T13" fmla="*/ 3 h 42"/>
                  <a:gd name="T14" fmla="*/ 41 w 82"/>
                  <a:gd name="T15" fmla="*/ 0 h 42"/>
                  <a:gd name="T16" fmla="*/ 54 w 82"/>
                  <a:gd name="T17" fmla="*/ 1 h 42"/>
                  <a:gd name="T18" fmla="*/ 64 w 82"/>
                  <a:gd name="T19" fmla="*/ 7 h 42"/>
                  <a:gd name="T20" fmla="*/ 68 w 82"/>
                  <a:gd name="T21" fmla="*/ 11 h 42"/>
                  <a:gd name="T22" fmla="*/ 80 w 82"/>
                  <a:gd name="T23" fmla="*/ 18 h 42"/>
                  <a:gd name="T24" fmla="*/ 82 w 82"/>
                  <a:gd name="T25" fmla="*/ 36 h 42"/>
                  <a:gd name="T26" fmla="*/ 72 w 82"/>
                  <a:gd name="T27" fmla="*/ 38 h 42"/>
                  <a:gd name="T28" fmla="*/ 68 w 82"/>
                  <a:gd name="T29" fmla="*/ 34 h 42"/>
                  <a:gd name="T30" fmla="*/ 60 w 82"/>
                  <a:gd name="T31" fmla="*/ 34 h 42"/>
                  <a:gd name="T32" fmla="*/ 58 w 82"/>
                  <a:gd name="T33" fmla="*/ 33 h 42"/>
                  <a:gd name="T34" fmla="*/ 47 w 82"/>
                  <a:gd name="T35" fmla="*/ 33 h 42"/>
                  <a:gd name="T36" fmla="*/ 42 w 82"/>
                  <a:gd name="T37" fmla="*/ 38 h 42"/>
                  <a:gd name="T38" fmla="*/ 36 w 82"/>
                  <a:gd name="T39" fmla="*/ 33 h 42"/>
                  <a:gd name="T40" fmla="*/ 33 w 82"/>
                  <a:gd name="T41" fmla="*/ 33 h 42"/>
                  <a:gd name="T42" fmla="*/ 28 w 82"/>
                  <a:gd name="T43" fmla="*/ 35 h 42"/>
                  <a:gd name="T44" fmla="*/ 26 w 82"/>
                  <a:gd name="T45" fmla="*/ 42 h 42"/>
                  <a:gd name="T46" fmla="*/ 10 w 82"/>
                  <a:gd name="T47" fmla="*/ 36 h 42"/>
                  <a:gd name="T48" fmla="*/ 3 w 82"/>
                  <a:gd name="T49" fmla="*/ 32 h 42"/>
                  <a:gd name="T50" fmla="*/ 0 w 82"/>
                  <a:gd name="T51" fmla="*/ 28 h 42"/>
                  <a:gd name="T52" fmla="*/ 7 w 82"/>
                  <a:gd name="T53" fmla="*/ 28 h 42"/>
                  <a:gd name="T54" fmla="*/ 10 w 82"/>
                  <a:gd name="T55" fmla="*/ 18 h 42"/>
                  <a:gd name="T56" fmla="*/ 16 w 82"/>
                  <a:gd name="T57" fmla="*/ 12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2" h="42">
                    <a:moveTo>
                      <a:pt x="16" y="12"/>
                    </a:moveTo>
                    <a:lnTo>
                      <a:pt x="23" y="12"/>
                    </a:lnTo>
                    <a:lnTo>
                      <a:pt x="24" y="15"/>
                    </a:lnTo>
                    <a:lnTo>
                      <a:pt x="31" y="13"/>
                    </a:lnTo>
                    <a:lnTo>
                      <a:pt x="34" y="9"/>
                    </a:lnTo>
                    <a:lnTo>
                      <a:pt x="31" y="5"/>
                    </a:lnTo>
                    <a:lnTo>
                      <a:pt x="43" y="3"/>
                    </a:lnTo>
                    <a:lnTo>
                      <a:pt x="41" y="0"/>
                    </a:lnTo>
                    <a:lnTo>
                      <a:pt x="54" y="1"/>
                    </a:lnTo>
                    <a:lnTo>
                      <a:pt x="64" y="7"/>
                    </a:lnTo>
                    <a:lnTo>
                      <a:pt x="68" y="11"/>
                    </a:lnTo>
                    <a:lnTo>
                      <a:pt x="80" y="18"/>
                    </a:lnTo>
                    <a:lnTo>
                      <a:pt x="82" y="36"/>
                    </a:lnTo>
                    <a:lnTo>
                      <a:pt x="72" y="38"/>
                    </a:lnTo>
                    <a:lnTo>
                      <a:pt x="68" y="34"/>
                    </a:lnTo>
                    <a:lnTo>
                      <a:pt x="60" y="34"/>
                    </a:lnTo>
                    <a:lnTo>
                      <a:pt x="58" y="33"/>
                    </a:lnTo>
                    <a:lnTo>
                      <a:pt x="47" y="33"/>
                    </a:lnTo>
                    <a:lnTo>
                      <a:pt x="42" y="38"/>
                    </a:lnTo>
                    <a:lnTo>
                      <a:pt x="36" y="33"/>
                    </a:lnTo>
                    <a:lnTo>
                      <a:pt x="33" y="33"/>
                    </a:lnTo>
                    <a:lnTo>
                      <a:pt x="28" y="35"/>
                    </a:lnTo>
                    <a:lnTo>
                      <a:pt x="26" y="42"/>
                    </a:lnTo>
                    <a:lnTo>
                      <a:pt x="10" y="36"/>
                    </a:lnTo>
                    <a:lnTo>
                      <a:pt x="3" y="32"/>
                    </a:lnTo>
                    <a:lnTo>
                      <a:pt x="0" y="28"/>
                    </a:lnTo>
                    <a:lnTo>
                      <a:pt x="7" y="28"/>
                    </a:lnTo>
                    <a:lnTo>
                      <a:pt x="10" y="18"/>
                    </a:lnTo>
                    <a:lnTo>
                      <a:pt x="16" y="12"/>
                    </a:lnTo>
                    <a:close/>
                  </a:path>
                </a:pathLst>
              </a:custGeom>
              <a:grpFill/>
              <a:ln w="9525" cap="flat" cmpd="sng">
                <a:solidFill>
                  <a:srgbClr val="000000"/>
                </a:solidFill>
                <a:prstDash val="solid"/>
                <a:round/>
                <a:headEnd/>
                <a:tailEnd/>
              </a:ln>
            </p:spPr>
            <p:txBody>
              <a:bodyPr/>
              <a:lstStyle/>
              <a:p>
                <a:endParaRPr lang="ja-JP" altLang="en-US"/>
              </a:p>
            </p:txBody>
          </p:sp>
          <p:sp>
            <p:nvSpPr>
              <p:cNvPr id="71" name="Freeform 24"/>
              <p:cNvSpPr>
                <a:spLocks noChangeAspect="1"/>
              </p:cNvSpPr>
              <p:nvPr/>
            </p:nvSpPr>
            <p:spPr bwMode="auto">
              <a:xfrm>
                <a:off x="695" y="537"/>
                <a:ext cx="120" cy="80"/>
              </a:xfrm>
              <a:custGeom>
                <a:avLst/>
                <a:gdLst>
                  <a:gd name="T0" fmla="*/ 9 w 120"/>
                  <a:gd name="T1" fmla="*/ 17 h 80"/>
                  <a:gd name="T2" fmla="*/ 24 w 120"/>
                  <a:gd name="T3" fmla="*/ 16 h 80"/>
                  <a:gd name="T4" fmla="*/ 26 w 120"/>
                  <a:gd name="T5" fmla="*/ 7 h 80"/>
                  <a:gd name="T6" fmla="*/ 38 w 120"/>
                  <a:gd name="T7" fmla="*/ 0 h 80"/>
                  <a:gd name="T8" fmla="*/ 44 w 120"/>
                  <a:gd name="T9" fmla="*/ 4 h 80"/>
                  <a:gd name="T10" fmla="*/ 60 w 120"/>
                  <a:gd name="T11" fmla="*/ 10 h 80"/>
                  <a:gd name="T12" fmla="*/ 62 w 120"/>
                  <a:gd name="T13" fmla="*/ 2 h 80"/>
                  <a:gd name="T14" fmla="*/ 69 w 120"/>
                  <a:gd name="T15" fmla="*/ 0 h 80"/>
                  <a:gd name="T16" fmla="*/ 76 w 120"/>
                  <a:gd name="T17" fmla="*/ 5 h 80"/>
                  <a:gd name="T18" fmla="*/ 81 w 120"/>
                  <a:gd name="T19" fmla="*/ 1 h 80"/>
                  <a:gd name="T20" fmla="*/ 93 w 120"/>
                  <a:gd name="T21" fmla="*/ 0 h 80"/>
                  <a:gd name="T22" fmla="*/ 96 w 120"/>
                  <a:gd name="T23" fmla="*/ 2 h 80"/>
                  <a:gd name="T24" fmla="*/ 103 w 120"/>
                  <a:gd name="T25" fmla="*/ 1 h 80"/>
                  <a:gd name="T26" fmla="*/ 106 w 120"/>
                  <a:gd name="T27" fmla="*/ 7 h 80"/>
                  <a:gd name="T28" fmla="*/ 115 w 120"/>
                  <a:gd name="T29" fmla="*/ 1 h 80"/>
                  <a:gd name="T30" fmla="*/ 117 w 120"/>
                  <a:gd name="T31" fmla="*/ 12 h 80"/>
                  <a:gd name="T32" fmla="*/ 120 w 120"/>
                  <a:gd name="T33" fmla="*/ 20 h 80"/>
                  <a:gd name="T34" fmla="*/ 120 w 120"/>
                  <a:gd name="T35" fmla="*/ 26 h 80"/>
                  <a:gd name="T36" fmla="*/ 118 w 120"/>
                  <a:gd name="T37" fmla="*/ 31 h 80"/>
                  <a:gd name="T38" fmla="*/ 118 w 120"/>
                  <a:gd name="T39" fmla="*/ 36 h 80"/>
                  <a:gd name="T40" fmla="*/ 114 w 120"/>
                  <a:gd name="T41" fmla="*/ 41 h 80"/>
                  <a:gd name="T42" fmla="*/ 113 w 120"/>
                  <a:gd name="T43" fmla="*/ 48 h 80"/>
                  <a:gd name="T44" fmla="*/ 108 w 120"/>
                  <a:gd name="T45" fmla="*/ 60 h 80"/>
                  <a:gd name="T46" fmla="*/ 107 w 120"/>
                  <a:gd name="T47" fmla="*/ 69 h 80"/>
                  <a:gd name="T48" fmla="*/ 91 w 120"/>
                  <a:gd name="T49" fmla="*/ 67 h 80"/>
                  <a:gd name="T50" fmla="*/ 90 w 120"/>
                  <a:gd name="T51" fmla="*/ 65 h 80"/>
                  <a:gd name="T52" fmla="*/ 79 w 120"/>
                  <a:gd name="T53" fmla="*/ 66 h 80"/>
                  <a:gd name="T54" fmla="*/ 77 w 120"/>
                  <a:gd name="T55" fmla="*/ 64 h 80"/>
                  <a:gd name="T56" fmla="*/ 74 w 120"/>
                  <a:gd name="T57" fmla="*/ 71 h 80"/>
                  <a:gd name="T58" fmla="*/ 66 w 120"/>
                  <a:gd name="T59" fmla="*/ 58 h 80"/>
                  <a:gd name="T60" fmla="*/ 63 w 120"/>
                  <a:gd name="T61" fmla="*/ 61 h 80"/>
                  <a:gd name="T62" fmla="*/ 61 w 120"/>
                  <a:gd name="T63" fmla="*/ 61 h 80"/>
                  <a:gd name="T64" fmla="*/ 40 w 120"/>
                  <a:gd name="T65" fmla="*/ 60 h 80"/>
                  <a:gd name="T66" fmla="*/ 38 w 120"/>
                  <a:gd name="T67" fmla="*/ 63 h 80"/>
                  <a:gd name="T68" fmla="*/ 42 w 120"/>
                  <a:gd name="T69" fmla="*/ 66 h 80"/>
                  <a:gd name="T70" fmla="*/ 41 w 120"/>
                  <a:gd name="T71" fmla="*/ 69 h 80"/>
                  <a:gd name="T72" fmla="*/ 30 w 120"/>
                  <a:gd name="T73" fmla="*/ 71 h 80"/>
                  <a:gd name="T74" fmla="*/ 30 w 120"/>
                  <a:gd name="T75" fmla="*/ 75 h 80"/>
                  <a:gd name="T76" fmla="*/ 32 w 120"/>
                  <a:gd name="T77" fmla="*/ 76 h 80"/>
                  <a:gd name="T78" fmla="*/ 32 w 120"/>
                  <a:gd name="T79" fmla="*/ 80 h 80"/>
                  <a:gd name="T80" fmla="*/ 18 w 120"/>
                  <a:gd name="T81" fmla="*/ 80 h 80"/>
                  <a:gd name="T82" fmla="*/ 17 w 120"/>
                  <a:gd name="T83" fmla="*/ 77 h 80"/>
                  <a:gd name="T84" fmla="*/ 8 w 120"/>
                  <a:gd name="T85" fmla="*/ 77 h 80"/>
                  <a:gd name="T86" fmla="*/ 0 w 120"/>
                  <a:gd name="T87" fmla="*/ 56 h 80"/>
                  <a:gd name="T88" fmla="*/ 6 w 120"/>
                  <a:gd name="T89" fmla="*/ 50 h 80"/>
                  <a:gd name="T90" fmla="*/ 0 w 120"/>
                  <a:gd name="T91" fmla="*/ 42 h 80"/>
                  <a:gd name="T92" fmla="*/ 6 w 120"/>
                  <a:gd name="T93" fmla="*/ 37 h 80"/>
                  <a:gd name="T94" fmla="*/ 10 w 120"/>
                  <a:gd name="T95" fmla="*/ 24 h 80"/>
                  <a:gd name="T96" fmla="*/ 9 w 120"/>
                  <a:gd name="T97" fmla="*/ 17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 h="80">
                    <a:moveTo>
                      <a:pt x="9" y="17"/>
                    </a:moveTo>
                    <a:lnTo>
                      <a:pt x="24" y="16"/>
                    </a:lnTo>
                    <a:lnTo>
                      <a:pt x="26" y="7"/>
                    </a:lnTo>
                    <a:lnTo>
                      <a:pt x="38" y="0"/>
                    </a:lnTo>
                    <a:lnTo>
                      <a:pt x="44" y="4"/>
                    </a:lnTo>
                    <a:lnTo>
                      <a:pt x="60" y="10"/>
                    </a:lnTo>
                    <a:lnTo>
                      <a:pt x="62" y="2"/>
                    </a:lnTo>
                    <a:lnTo>
                      <a:pt x="69" y="0"/>
                    </a:lnTo>
                    <a:lnTo>
                      <a:pt x="76" y="5"/>
                    </a:lnTo>
                    <a:lnTo>
                      <a:pt x="81" y="1"/>
                    </a:lnTo>
                    <a:lnTo>
                      <a:pt x="93" y="0"/>
                    </a:lnTo>
                    <a:lnTo>
                      <a:pt x="96" y="2"/>
                    </a:lnTo>
                    <a:lnTo>
                      <a:pt x="103" y="1"/>
                    </a:lnTo>
                    <a:lnTo>
                      <a:pt x="106" y="7"/>
                    </a:lnTo>
                    <a:lnTo>
                      <a:pt x="115" y="1"/>
                    </a:lnTo>
                    <a:lnTo>
                      <a:pt x="117" y="12"/>
                    </a:lnTo>
                    <a:lnTo>
                      <a:pt x="120" y="20"/>
                    </a:lnTo>
                    <a:lnTo>
                      <a:pt x="120" y="26"/>
                    </a:lnTo>
                    <a:lnTo>
                      <a:pt x="118" y="31"/>
                    </a:lnTo>
                    <a:lnTo>
                      <a:pt x="118" y="36"/>
                    </a:lnTo>
                    <a:lnTo>
                      <a:pt x="114" y="41"/>
                    </a:lnTo>
                    <a:lnTo>
                      <a:pt x="113" y="48"/>
                    </a:lnTo>
                    <a:lnTo>
                      <a:pt x="108" y="60"/>
                    </a:lnTo>
                    <a:lnTo>
                      <a:pt x="107" y="69"/>
                    </a:lnTo>
                    <a:lnTo>
                      <a:pt x="91" y="67"/>
                    </a:lnTo>
                    <a:lnTo>
                      <a:pt x="90" y="65"/>
                    </a:lnTo>
                    <a:lnTo>
                      <a:pt x="79" y="66"/>
                    </a:lnTo>
                    <a:lnTo>
                      <a:pt x="77" y="64"/>
                    </a:lnTo>
                    <a:lnTo>
                      <a:pt x="74" y="71"/>
                    </a:lnTo>
                    <a:lnTo>
                      <a:pt x="66" y="58"/>
                    </a:lnTo>
                    <a:lnTo>
                      <a:pt x="63" y="61"/>
                    </a:lnTo>
                    <a:lnTo>
                      <a:pt x="61" y="61"/>
                    </a:lnTo>
                    <a:lnTo>
                      <a:pt x="40" y="60"/>
                    </a:lnTo>
                    <a:lnTo>
                      <a:pt x="38" y="63"/>
                    </a:lnTo>
                    <a:lnTo>
                      <a:pt x="42" y="66"/>
                    </a:lnTo>
                    <a:lnTo>
                      <a:pt x="41" y="69"/>
                    </a:lnTo>
                    <a:lnTo>
                      <a:pt x="30" y="71"/>
                    </a:lnTo>
                    <a:lnTo>
                      <a:pt x="30" y="75"/>
                    </a:lnTo>
                    <a:lnTo>
                      <a:pt x="32" y="76"/>
                    </a:lnTo>
                    <a:lnTo>
                      <a:pt x="32" y="80"/>
                    </a:lnTo>
                    <a:lnTo>
                      <a:pt x="18" y="80"/>
                    </a:lnTo>
                    <a:lnTo>
                      <a:pt x="17" y="77"/>
                    </a:lnTo>
                    <a:lnTo>
                      <a:pt x="8" y="77"/>
                    </a:lnTo>
                    <a:lnTo>
                      <a:pt x="0" y="56"/>
                    </a:lnTo>
                    <a:lnTo>
                      <a:pt x="6" y="50"/>
                    </a:lnTo>
                    <a:lnTo>
                      <a:pt x="0" y="42"/>
                    </a:lnTo>
                    <a:lnTo>
                      <a:pt x="6" y="37"/>
                    </a:lnTo>
                    <a:lnTo>
                      <a:pt x="10" y="24"/>
                    </a:lnTo>
                    <a:lnTo>
                      <a:pt x="9" y="17"/>
                    </a:lnTo>
                    <a:close/>
                  </a:path>
                </a:pathLst>
              </a:custGeom>
              <a:grpFill/>
              <a:ln w="9525" cap="flat" cmpd="sng">
                <a:solidFill>
                  <a:srgbClr val="000000"/>
                </a:solidFill>
                <a:prstDash val="solid"/>
                <a:round/>
                <a:headEnd/>
                <a:tailEnd/>
              </a:ln>
            </p:spPr>
            <p:txBody>
              <a:bodyPr/>
              <a:lstStyle/>
              <a:p>
                <a:endParaRPr lang="ja-JP" altLang="en-US"/>
              </a:p>
            </p:txBody>
          </p:sp>
          <p:sp>
            <p:nvSpPr>
              <p:cNvPr id="72" name="Freeform 25"/>
              <p:cNvSpPr>
                <a:spLocks noChangeAspect="1"/>
              </p:cNvSpPr>
              <p:nvPr/>
            </p:nvSpPr>
            <p:spPr bwMode="auto">
              <a:xfrm>
                <a:off x="699" y="594"/>
                <a:ext cx="103" cy="75"/>
              </a:xfrm>
              <a:custGeom>
                <a:avLst/>
                <a:gdLst>
                  <a:gd name="T0" fmla="*/ 14 w 103"/>
                  <a:gd name="T1" fmla="*/ 23 h 75"/>
                  <a:gd name="T2" fmla="*/ 13 w 103"/>
                  <a:gd name="T3" fmla="*/ 34 h 75"/>
                  <a:gd name="T4" fmla="*/ 5 w 103"/>
                  <a:gd name="T5" fmla="*/ 34 h 75"/>
                  <a:gd name="T6" fmla="*/ 0 w 103"/>
                  <a:gd name="T7" fmla="*/ 36 h 75"/>
                  <a:gd name="T8" fmla="*/ 9 w 103"/>
                  <a:gd name="T9" fmla="*/ 43 h 75"/>
                  <a:gd name="T10" fmla="*/ 16 w 103"/>
                  <a:gd name="T11" fmla="*/ 43 h 75"/>
                  <a:gd name="T12" fmla="*/ 26 w 103"/>
                  <a:gd name="T13" fmla="*/ 48 h 75"/>
                  <a:gd name="T14" fmla="*/ 18 w 103"/>
                  <a:gd name="T15" fmla="*/ 61 h 75"/>
                  <a:gd name="T16" fmla="*/ 16 w 103"/>
                  <a:gd name="T17" fmla="*/ 64 h 75"/>
                  <a:gd name="T18" fmla="*/ 28 w 103"/>
                  <a:gd name="T19" fmla="*/ 73 h 75"/>
                  <a:gd name="T20" fmla="*/ 44 w 103"/>
                  <a:gd name="T21" fmla="*/ 75 h 75"/>
                  <a:gd name="T22" fmla="*/ 50 w 103"/>
                  <a:gd name="T23" fmla="*/ 65 h 75"/>
                  <a:gd name="T24" fmla="*/ 63 w 103"/>
                  <a:gd name="T25" fmla="*/ 62 h 75"/>
                  <a:gd name="T26" fmla="*/ 63 w 103"/>
                  <a:gd name="T27" fmla="*/ 59 h 75"/>
                  <a:gd name="T28" fmla="*/ 77 w 103"/>
                  <a:gd name="T29" fmla="*/ 59 h 75"/>
                  <a:gd name="T30" fmla="*/ 88 w 103"/>
                  <a:gd name="T31" fmla="*/ 57 h 75"/>
                  <a:gd name="T32" fmla="*/ 91 w 103"/>
                  <a:gd name="T33" fmla="*/ 52 h 75"/>
                  <a:gd name="T34" fmla="*/ 89 w 103"/>
                  <a:gd name="T35" fmla="*/ 46 h 75"/>
                  <a:gd name="T36" fmla="*/ 97 w 103"/>
                  <a:gd name="T37" fmla="*/ 42 h 75"/>
                  <a:gd name="T38" fmla="*/ 97 w 103"/>
                  <a:gd name="T39" fmla="*/ 34 h 75"/>
                  <a:gd name="T40" fmla="*/ 103 w 103"/>
                  <a:gd name="T41" fmla="*/ 11 h 75"/>
                  <a:gd name="T42" fmla="*/ 87 w 103"/>
                  <a:gd name="T43" fmla="*/ 9 h 75"/>
                  <a:gd name="T44" fmla="*/ 87 w 103"/>
                  <a:gd name="T45" fmla="*/ 7 h 75"/>
                  <a:gd name="T46" fmla="*/ 75 w 103"/>
                  <a:gd name="T47" fmla="*/ 8 h 75"/>
                  <a:gd name="T48" fmla="*/ 72 w 103"/>
                  <a:gd name="T49" fmla="*/ 5 h 75"/>
                  <a:gd name="T50" fmla="*/ 70 w 103"/>
                  <a:gd name="T51" fmla="*/ 12 h 75"/>
                  <a:gd name="T52" fmla="*/ 62 w 103"/>
                  <a:gd name="T53" fmla="*/ 0 h 75"/>
                  <a:gd name="T54" fmla="*/ 58 w 103"/>
                  <a:gd name="T55" fmla="*/ 3 h 75"/>
                  <a:gd name="T56" fmla="*/ 35 w 103"/>
                  <a:gd name="T57" fmla="*/ 2 h 75"/>
                  <a:gd name="T58" fmla="*/ 33 w 103"/>
                  <a:gd name="T59" fmla="*/ 6 h 75"/>
                  <a:gd name="T60" fmla="*/ 37 w 103"/>
                  <a:gd name="T61" fmla="*/ 9 h 75"/>
                  <a:gd name="T62" fmla="*/ 36 w 103"/>
                  <a:gd name="T63" fmla="*/ 12 h 75"/>
                  <a:gd name="T64" fmla="*/ 26 w 103"/>
                  <a:gd name="T65" fmla="*/ 13 h 75"/>
                  <a:gd name="T66" fmla="*/ 25 w 103"/>
                  <a:gd name="T67" fmla="*/ 18 h 75"/>
                  <a:gd name="T68" fmla="*/ 28 w 103"/>
                  <a:gd name="T69" fmla="*/ 20 h 75"/>
                  <a:gd name="T70" fmla="*/ 27 w 103"/>
                  <a:gd name="T71" fmla="*/ 23 h 75"/>
                  <a:gd name="T72" fmla="*/ 15 w 103"/>
                  <a:gd name="T73" fmla="*/ 21 h 75"/>
                  <a:gd name="T74" fmla="*/ 14 w 103"/>
                  <a:gd name="T75" fmla="*/ 23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75">
                    <a:moveTo>
                      <a:pt x="14" y="23"/>
                    </a:moveTo>
                    <a:lnTo>
                      <a:pt x="13" y="34"/>
                    </a:lnTo>
                    <a:lnTo>
                      <a:pt x="5" y="34"/>
                    </a:lnTo>
                    <a:lnTo>
                      <a:pt x="0" y="36"/>
                    </a:lnTo>
                    <a:lnTo>
                      <a:pt x="9" y="43"/>
                    </a:lnTo>
                    <a:lnTo>
                      <a:pt x="16" y="43"/>
                    </a:lnTo>
                    <a:lnTo>
                      <a:pt x="26" y="48"/>
                    </a:lnTo>
                    <a:lnTo>
                      <a:pt x="18" y="61"/>
                    </a:lnTo>
                    <a:lnTo>
                      <a:pt x="16" y="64"/>
                    </a:lnTo>
                    <a:lnTo>
                      <a:pt x="28" y="73"/>
                    </a:lnTo>
                    <a:lnTo>
                      <a:pt x="44" y="75"/>
                    </a:lnTo>
                    <a:lnTo>
                      <a:pt x="50" y="65"/>
                    </a:lnTo>
                    <a:lnTo>
                      <a:pt x="63" y="62"/>
                    </a:lnTo>
                    <a:lnTo>
                      <a:pt x="63" y="59"/>
                    </a:lnTo>
                    <a:lnTo>
                      <a:pt x="77" y="59"/>
                    </a:lnTo>
                    <a:lnTo>
                      <a:pt x="88" y="57"/>
                    </a:lnTo>
                    <a:lnTo>
                      <a:pt x="91" y="52"/>
                    </a:lnTo>
                    <a:lnTo>
                      <a:pt x="89" y="46"/>
                    </a:lnTo>
                    <a:lnTo>
                      <a:pt x="97" y="42"/>
                    </a:lnTo>
                    <a:lnTo>
                      <a:pt x="97" y="34"/>
                    </a:lnTo>
                    <a:lnTo>
                      <a:pt x="103" y="11"/>
                    </a:lnTo>
                    <a:lnTo>
                      <a:pt x="87" y="9"/>
                    </a:lnTo>
                    <a:lnTo>
                      <a:pt x="87" y="7"/>
                    </a:lnTo>
                    <a:lnTo>
                      <a:pt x="75" y="8"/>
                    </a:lnTo>
                    <a:lnTo>
                      <a:pt x="72" y="5"/>
                    </a:lnTo>
                    <a:lnTo>
                      <a:pt x="70" y="12"/>
                    </a:lnTo>
                    <a:lnTo>
                      <a:pt x="62" y="0"/>
                    </a:lnTo>
                    <a:lnTo>
                      <a:pt x="58" y="3"/>
                    </a:lnTo>
                    <a:lnTo>
                      <a:pt x="35" y="2"/>
                    </a:lnTo>
                    <a:lnTo>
                      <a:pt x="33" y="6"/>
                    </a:lnTo>
                    <a:lnTo>
                      <a:pt x="37" y="9"/>
                    </a:lnTo>
                    <a:lnTo>
                      <a:pt x="36" y="12"/>
                    </a:lnTo>
                    <a:lnTo>
                      <a:pt x="26" y="13"/>
                    </a:lnTo>
                    <a:lnTo>
                      <a:pt x="25" y="18"/>
                    </a:lnTo>
                    <a:lnTo>
                      <a:pt x="28" y="20"/>
                    </a:lnTo>
                    <a:lnTo>
                      <a:pt x="27" y="23"/>
                    </a:lnTo>
                    <a:lnTo>
                      <a:pt x="15" y="21"/>
                    </a:lnTo>
                    <a:lnTo>
                      <a:pt x="14" y="23"/>
                    </a:lnTo>
                    <a:close/>
                  </a:path>
                </a:pathLst>
              </a:custGeom>
              <a:grpFill/>
              <a:ln w="9525" cap="flat" cmpd="sng">
                <a:solidFill>
                  <a:srgbClr val="000000"/>
                </a:solidFill>
                <a:prstDash val="solid"/>
                <a:round/>
                <a:headEnd/>
                <a:tailEnd/>
              </a:ln>
            </p:spPr>
            <p:txBody>
              <a:bodyPr/>
              <a:lstStyle/>
              <a:p>
                <a:endParaRPr lang="ja-JP" altLang="en-US"/>
              </a:p>
            </p:txBody>
          </p:sp>
          <p:sp>
            <p:nvSpPr>
              <p:cNvPr id="73" name="Freeform 26"/>
              <p:cNvSpPr>
                <a:spLocks noChangeAspect="1"/>
              </p:cNvSpPr>
              <p:nvPr/>
            </p:nvSpPr>
            <p:spPr bwMode="auto">
              <a:xfrm>
                <a:off x="745" y="644"/>
                <a:ext cx="74" cy="68"/>
              </a:xfrm>
              <a:custGeom>
                <a:avLst/>
                <a:gdLst>
                  <a:gd name="T0" fmla="*/ 16 w 74"/>
                  <a:gd name="T1" fmla="*/ 8 h 68"/>
                  <a:gd name="T2" fmla="*/ 30 w 74"/>
                  <a:gd name="T3" fmla="*/ 8 h 68"/>
                  <a:gd name="T4" fmla="*/ 42 w 74"/>
                  <a:gd name="T5" fmla="*/ 6 h 68"/>
                  <a:gd name="T6" fmla="*/ 44 w 74"/>
                  <a:gd name="T7" fmla="*/ 0 h 68"/>
                  <a:gd name="T8" fmla="*/ 54 w 74"/>
                  <a:gd name="T9" fmla="*/ 6 h 68"/>
                  <a:gd name="T10" fmla="*/ 59 w 74"/>
                  <a:gd name="T11" fmla="*/ 2 h 68"/>
                  <a:gd name="T12" fmla="*/ 64 w 74"/>
                  <a:gd name="T13" fmla="*/ 3 h 68"/>
                  <a:gd name="T14" fmla="*/ 74 w 74"/>
                  <a:gd name="T15" fmla="*/ 25 h 68"/>
                  <a:gd name="T16" fmla="*/ 65 w 74"/>
                  <a:gd name="T17" fmla="*/ 31 h 68"/>
                  <a:gd name="T18" fmla="*/ 66 w 74"/>
                  <a:gd name="T19" fmla="*/ 42 h 68"/>
                  <a:gd name="T20" fmla="*/ 52 w 74"/>
                  <a:gd name="T21" fmla="*/ 48 h 68"/>
                  <a:gd name="T22" fmla="*/ 44 w 74"/>
                  <a:gd name="T23" fmla="*/ 68 h 68"/>
                  <a:gd name="T24" fmla="*/ 37 w 74"/>
                  <a:gd name="T25" fmla="*/ 66 h 68"/>
                  <a:gd name="T26" fmla="*/ 32 w 74"/>
                  <a:gd name="T27" fmla="*/ 65 h 68"/>
                  <a:gd name="T28" fmla="*/ 27 w 74"/>
                  <a:gd name="T29" fmla="*/ 56 h 68"/>
                  <a:gd name="T30" fmla="*/ 19 w 74"/>
                  <a:gd name="T31" fmla="*/ 60 h 68"/>
                  <a:gd name="T32" fmla="*/ 14 w 74"/>
                  <a:gd name="T33" fmla="*/ 63 h 68"/>
                  <a:gd name="T34" fmla="*/ 16 w 74"/>
                  <a:gd name="T35" fmla="*/ 49 h 68"/>
                  <a:gd name="T36" fmla="*/ 14 w 74"/>
                  <a:gd name="T37" fmla="*/ 44 h 68"/>
                  <a:gd name="T38" fmla="*/ 21 w 74"/>
                  <a:gd name="T39" fmla="*/ 31 h 68"/>
                  <a:gd name="T40" fmla="*/ 0 w 74"/>
                  <a:gd name="T41" fmla="*/ 19 h 68"/>
                  <a:gd name="T42" fmla="*/ 4 w 74"/>
                  <a:gd name="T43" fmla="*/ 12 h 68"/>
                  <a:gd name="T44" fmla="*/ 16 w 74"/>
                  <a:gd name="T45" fmla="*/ 11 h 68"/>
                  <a:gd name="T46" fmla="*/ 16 w 74"/>
                  <a:gd name="T47" fmla="*/ 8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 h="68">
                    <a:moveTo>
                      <a:pt x="16" y="8"/>
                    </a:moveTo>
                    <a:lnTo>
                      <a:pt x="30" y="8"/>
                    </a:lnTo>
                    <a:lnTo>
                      <a:pt x="42" y="6"/>
                    </a:lnTo>
                    <a:lnTo>
                      <a:pt x="44" y="0"/>
                    </a:lnTo>
                    <a:lnTo>
                      <a:pt x="54" y="6"/>
                    </a:lnTo>
                    <a:lnTo>
                      <a:pt x="59" y="2"/>
                    </a:lnTo>
                    <a:lnTo>
                      <a:pt x="64" y="3"/>
                    </a:lnTo>
                    <a:lnTo>
                      <a:pt x="74" y="25"/>
                    </a:lnTo>
                    <a:lnTo>
                      <a:pt x="65" y="31"/>
                    </a:lnTo>
                    <a:lnTo>
                      <a:pt x="66" y="42"/>
                    </a:lnTo>
                    <a:lnTo>
                      <a:pt x="52" y="48"/>
                    </a:lnTo>
                    <a:lnTo>
                      <a:pt x="44" y="68"/>
                    </a:lnTo>
                    <a:lnTo>
                      <a:pt x="37" y="66"/>
                    </a:lnTo>
                    <a:lnTo>
                      <a:pt x="32" y="65"/>
                    </a:lnTo>
                    <a:lnTo>
                      <a:pt x="27" y="56"/>
                    </a:lnTo>
                    <a:lnTo>
                      <a:pt x="19" y="60"/>
                    </a:lnTo>
                    <a:lnTo>
                      <a:pt x="14" y="63"/>
                    </a:lnTo>
                    <a:lnTo>
                      <a:pt x="16" y="49"/>
                    </a:lnTo>
                    <a:lnTo>
                      <a:pt x="14" y="44"/>
                    </a:lnTo>
                    <a:lnTo>
                      <a:pt x="21" y="31"/>
                    </a:lnTo>
                    <a:lnTo>
                      <a:pt x="0" y="19"/>
                    </a:lnTo>
                    <a:lnTo>
                      <a:pt x="4" y="12"/>
                    </a:lnTo>
                    <a:lnTo>
                      <a:pt x="16" y="11"/>
                    </a:lnTo>
                    <a:lnTo>
                      <a:pt x="16" y="8"/>
                    </a:lnTo>
                    <a:close/>
                  </a:path>
                </a:pathLst>
              </a:custGeom>
              <a:grpFill/>
              <a:ln w="9525" cap="flat" cmpd="sng">
                <a:solidFill>
                  <a:srgbClr val="000000"/>
                </a:solidFill>
                <a:prstDash val="solid"/>
                <a:round/>
                <a:headEnd/>
                <a:tailEnd/>
              </a:ln>
            </p:spPr>
            <p:txBody>
              <a:bodyPr/>
              <a:lstStyle/>
              <a:p>
                <a:endParaRPr lang="ja-JP" altLang="en-US"/>
              </a:p>
            </p:txBody>
          </p:sp>
          <p:sp>
            <p:nvSpPr>
              <p:cNvPr id="74" name="Freeform 27"/>
              <p:cNvSpPr>
                <a:spLocks noChangeAspect="1"/>
              </p:cNvSpPr>
              <p:nvPr/>
            </p:nvSpPr>
            <p:spPr bwMode="auto">
              <a:xfrm>
                <a:off x="720" y="662"/>
                <a:ext cx="47" cy="42"/>
              </a:xfrm>
              <a:custGeom>
                <a:avLst/>
                <a:gdLst>
                  <a:gd name="T0" fmla="*/ 2 w 47"/>
                  <a:gd name="T1" fmla="*/ 2 h 42"/>
                  <a:gd name="T2" fmla="*/ 0 w 47"/>
                  <a:gd name="T3" fmla="*/ 8 h 42"/>
                  <a:gd name="T4" fmla="*/ 12 w 47"/>
                  <a:gd name="T5" fmla="*/ 32 h 42"/>
                  <a:gd name="T6" fmla="*/ 18 w 47"/>
                  <a:gd name="T7" fmla="*/ 42 h 42"/>
                  <a:gd name="T8" fmla="*/ 25 w 47"/>
                  <a:gd name="T9" fmla="*/ 35 h 42"/>
                  <a:gd name="T10" fmla="*/ 24 w 47"/>
                  <a:gd name="T11" fmla="*/ 26 h 42"/>
                  <a:gd name="T12" fmla="*/ 29 w 47"/>
                  <a:gd name="T13" fmla="*/ 26 h 42"/>
                  <a:gd name="T14" fmla="*/ 33 w 47"/>
                  <a:gd name="T15" fmla="*/ 29 h 42"/>
                  <a:gd name="T16" fmla="*/ 42 w 47"/>
                  <a:gd name="T17" fmla="*/ 28 h 42"/>
                  <a:gd name="T18" fmla="*/ 47 w 47"/>
                  <a:gd name="T19" fmla="*/ 12 h 42"/>
                  <a:gd name="T20" fmla="*/ 25 w 47"/>
                  <a:gd name="T21" fmla="*/ 0 h 42"/>
                  <a:gd name="T22" fmla="*/ 21 w 47"/>
                  <a:gd name="T23" fmla="*/ 6 h 42"/>
                  <a:gd name="T24" fmla="*/ 10 w 47"/>
                  <a:gd name="T25" fmla="*/ 4 h 42"/>
                  <a:gd name="T26" fmla="*/ 2 w 47"/>
                  <a:gd name="T27" fmla="*/ 2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7" h="42">
                    <a:moveTo>
                      <a:pt x="2" y="2"/>
                    </a:moveTo>
                    <a:lnTo>
                      <a:pt x="0" y="8"/>
                    </a:lnTo>
                    <a:lnTo>
                      <a:pt x="12" y="32"/>
                    </a:lnTo>
                    <a:lnTo>
                      <a:pt x="18" y="42"/>
                    </a:lnTo>
                    <a:lnTo>
                      <a:pt x="25" y="35"/>
                    </a:lnTo>
                    <a:lnTo>
                      <a:pt x="24" y="26"/>
                    </a:lnTo>
                    <a:lnTo>
                      <a:pt x="29" y="26"/>
                    </a:lnTo>
                    <a:lnTo>
                      <a:pt x="33" y="29"/>
                    </a:lnTo>
                    <a:lnTo>
                      <a:pt x="42" y="28"/>
                    </a:lnTo>
                    <a:lnTo>
                      <a:pt x="47" y="12"/>
                    </a:lnTo>
                    <a:lnTo>
                      <a:pt x="25" y="0"/>
                    </a:lnTo>
                    <a:lnTo>
                      <a:pt x="21" y="6"/>
                    </a:lnTo>
                    <a:lnTo>
                      <a:pt x="10" y="4"/>
                    </a:lnTo>
                    <a:lnTo>
                      <a:pt x="2" y="2"/>
                    </a:lnTo>
                    <a:close/>
                  </a:path>
                </a:pathLst>
              </a:custGeom>
              <a:grpFill/>
              <a:ln w="9525" cap="flat" cmpd="sng">
                <a:solidFill>
                  <a:srgbClr val="000000"/>
                </a:solidFill>
                <a:prstDash val="solid"/>
                <a:round/>
                <a:headEnd/>
                <a:tailEnd/>
              </a:ln>
            </p:spPr>
            <p:txBody>
              <a:bodyPr/>
              <a:lstStyle/>
              <a:p>
                <a:endParaRPr lang="ja-JP" altLang="en-US"/>
              </a:p>
            </p:txBody>
          </p:sp>
          <p:sp>
            <p:nvSpPr>
              <p:cNvPr id="75" name="Freeform 28"/>
              <p:cNvSpPr>
                <a:spLocks noChangeAspect="1"/>
              </p:cNvSpPr>
              <p:nvPr/>
            </p:nvSpPr>
            <p:spPr bwMode="auto">
              <a:xfrm>
                <a:off x="706" y="671"/>
                <a:ext cx="91" cy="64"/>
              </a:xfrm>
              <a:custGeom>
                <a:avLst/>
                <a:gdLst>
                  <a:gd name="T0" fmla="*/ 14 w 91"/>
                  <a:gd name="T1" fmla="*/ 0 h 64"/>
                  <a:gd name="T2" fmla="*/ 32 w 91"/>
                  <a:gd name="T3" fmla="*/ 32 h 64"/>
                  <a:gd name="T4" fmla="*/ 39 w 91"/>
                  <a:gd name="T5" fmla="*/ 25 h 64"/>
                  <a:gd name="T6" fmla="*/ 38 w 91"/>
                  <a:gd name="T7" fmla="*/ 17 h 64"/>
                  <a:gd name="T8" fmla="*/ 45 w 91"/>
                  <a:gd name="T9" fmla="*/ 17 h 64"/>
                  <a:gd name="T10" fmla="*/ 49 w 91"/>
                  <a:gd name="T11" fmla="*/ 20 h 64"/>
                  <a:gd name="T12" fmla="*/ 56 w 91"/>
                  <a:gd name="T13" fmla="*/ 18 h 64"/>
                  <a:gd name="T14" fmla="*/ 55 w 91"/>
                  <a:gd name="T15" fmla="*/ 22 h 64"/>
                  <a:gd name="T16" fmla="*/ 54 w 91"/>
                  <a:gd name="T17" fmla="*/ 36 h 64"/>
                  <a:gd name="T18" fmla="*/ 65 w 91"/>
                  <a:gd name="T19" fmla="*/ 29 h 64"/>
                  <a:gd name="T20" fmla="*/ 72 w 91"/>
                  <a:gd name="T21" fmla="*/ 39 h 64"/>
                  <a:gd name="T22" fmla="*/ 83 w 91"/>
                  <a:gd name="T23" fmla="*/ 40 h 64"/>
                  <a:gd name="T24" fmla="*/ 84 w 91"/>
                  <a:gd name="T25" fmla="*/ 44 h 64"/>
                  <a:gd name="T26" fmla="*/ 91 w 91"/>
                  <a:gd name="T27" fmla="*/ 44 h 64"/>
                  <a:gd name="T28" fmla="*/ 79 w 91"/>
                  <a:gd name="T29" fmla="*/ 56 h 64"/>
                  <a:gd name="T30" fmla="*/ 56 w 91"/>
                  <a:gd name="T31" fmla="*/ 64 h 64"/>
                  <a:gd name="T32" fmla="*/ 18 w 91"/>
                  <a:gd name="T33" fmla="*/ 56 h 64"/>
                  <a:gd name="T34" fmla="*/ 4 w 91"/>
                  <a:gd name="T35" fmla="*/ 39 h 64"/>
                  <a:gd name="T36" fmla="*/ 0 w 91"/>
                  <a:gd name="T37" fmla="*/ 23 h 64"/>
                  <a:gd name="T38" fmla="*/ 1 w 91"/>
                  <a:gd name="T39" fmla="*/ 7 h 64"/>
                  <a:gd name="T40" fmla="*/ 7 w 91"/>
                  <a:gd name="T41" fmla="*/ 6 h 64"/>
                  <a:gd name="T42" fmla="*/ 14 w 91"/>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64">
                    <a:moveTo>
                      <a:pt x="14" y="0"/>
                    </a:moveTo>
                    <a:lnTo>
                      <a:pt x="32" y="32"/>
                    </a:lnTo>
                    <a:lnTo>
                      <a:pt x="39" y="25"/>
                    </a:lnTo>
                    <a:lnTo>
                      <a:pt x="38" y="17"/>
                    </a:lnTo>
                    <a:lnTo>
                      <a:pt x="45" y="17"/>
                    </a:lnTo>
                    <a:lnTo>
                      <a:pt x="49" y="20"/>
                    </a:lnTo>
                    <a:lnTo>
                      <a:pt x="56" y="18"/>
                    </a:lnTo>
                    <a:lnTo>
                      <a:pt x="55" y="22"/>
                    </a:lnTo>
                    <a:lnTo>
                      <a:pt x="54" y="36"/>
                    </a:lnTo>
                    <a:lnTo>
                      <a:pt x="65" y="29"/>
                    </a:lnTo>
                    <a:lnTo>
                      <a:pt x="72" y="39"/>
                    </a:lnTo>
                    <a:lnTo>
                      <a:pt x="83" y="40"/>
                    </a:lnTo>
                    <a:lnTo>
                      <a:pt x="84" y="44"/>
                    </a:lnTo>
                    <a:lnTo>
                      <a:pt x="91" y="44"/>
                    </a:lnTo>
                    <a:lnTo>
                      <a:pt x="79" y="56"/>
                    </a:lnTo>
                    <a:lnTo>
                      <a:pt x="56" y="64"/>
                    </a:lnTo>
                    <a:lnTo>
                      <a:pt x="18" y="56"/>
                    </a:lnTo>
                    <a:lnTo>
                      <a:pt x="4" y="39"/>
                    </a:lnTo>
                    <a:lnTo>
                      <a:pt x="0" y="23"/>
                    </a:lnTo>
                    <a:lnTo>
                      <a:pt x="1" y="7"/>
                    </a:lnTo>
                    <a:lnTo>
                      <a:pt x="7" y="6"/>
                    </a:lnTo>
                    <a:lnTo>
                      <a:pt x="14" y="0"/>
                    </a:lnTo>
                    <a:close/>
                  </a:path>
                </a:pathLst>
              </a:custGeom>
              <a:grpFill/>
              <a:ln w="9525" cap="flat" cmpd="sng">
                <a:solidFill>
                  <a:srgbClr val="000000"/>
                </a:solidFill>
                <a:prstDash val="solid"/>
                <a:round/>
                <a:headEnd/>
                <a:tailEnd/>
              </a:ln>
            </p:spPr>
            <p:txBody>
              <a:bodyPr/>
              <a:lstStyle/>
              <a:p>
                <a:endParaRPr lang="ja-JP" altLang="en-US"/>
              </a:p>
            </p:txBody>
          </p:sp>
          <p:sp>
            <p:nvSpPr>
              <p:cNvPr id="76" name="Freeform 29"/>
              <p:cNvSpPr>
                <a:spLocks noChangeAspect="1"/>
              </p:cNvSpPr>
              <p:nvPr/>
            </p:nvSpPr>
            <p:spPr bwMode="auto">
              <a:xfrm>
                <a:off x="660" y="653"/>
                <a:ext cx="63" cy="51"/>
              </a:xfrm>
              <a:custGeom>
                <a:avLst/>
                <a:gdLst>
                  <a:gd name="T0" fmla="*/ 56 w 63"/>
                  <a:gd name="T1" fmla="*/ 5 h 51"/>
                  <a:gd name="T2" fmla="*/ 63 w 63"/>
                  <a:gd name="T3" fmla="*/ 10 h 51"/>
                  <a:gd name="T4" fmla="*/ 60 w 63"/>
                  <a:gd name="T5" fmla="*/ 19 h 51"/>
                  <a:gd name="T6" fmla="*/ 54 w 63"/>
                  <a:gd name="T7" fmla="*/ 24 h 51"/>
                  <a:gd name="T8" fmla="*/ 47 w 63"/>
                  <a:gd name="T9" fmla="*/ 25 h 51"/>
                  <a:gd name="T10" fmla="*/ 46 w 63"/>
                  <a:gd name="T11" fmla="*/ 42 h 51"/>
                  <a:gd name="T12" fmla="*/ 40 w 63"/>
                  <a:gd name="T13" fmla="*/ 42 h 51"/>
                  <a:gd name="T14" fmla="*/ 41 w 63"/>
                  <a:gd name="T15" fmla="*/ 49 h 51"/>
                  <a:gd name="T16" fmla="*/ 38 w 63"/>
                  <a:gd name="T17" fmla="*/ 51 h 51"/>
                  <a:gd name="T18" fmla="*/ 28 w 63"/>
                  <a:gd name="T19" fmla="*/ 43 h 51"/>
                  <a:gd name="T20" fmla="*/ 28 w 63"/>
                  <a:gd name="T21" fmla="*/ 35 h 51"/>
                  <a:gd name="T22" fmla="*/ 17 w 63"/>
                  <a:gd name="T23" fmla="*/ 35 h 51"/>
                  <a:gd name="T24" fmla="*/ 9 w 63"/>
                  <a:gd name="T25" fmla="*/ 24 h 51"/>
                  <a:gd name="T26" fmla="*/ 3 w 63"/>
                  <a:gd name="T27" fmla="*/ 24 h 51"/>
                  <a:gd name="T28" fmla="*/ 3 w 63"/>
                  <a:gd name="T29" fmla="*/ 10 h 51"/>
                  <a:gd name="T30" fmla="*/ 0 w 63"/>
                  <a:gd name="T31" fmla="*/ 7 h 51"/>
                  <a:gd name="T32" fmla="*/ 6 w 63"/>
                  <a:gd name="T33" fmla="*/ 4 h 51"/>
                  <a:gd name="T34" fmla="*/ 9 w 63"/>
                  <a:gd name="T35" fmla="*/ 4 h 51"/>
                  <a:gd name="T36" fmla="*/ 15 w 63"/>
                  <a:gd name="T37" fmla="*/ 0 h 51"/>
                  <a:gd name="T38" fmla="*/ 25 w 63"/>
                  <a:gd name="T39" fmla="*/ 0 h 51"/>
                  <a:gd name="T40" fmla="*/ 28 w 63"/>
                  <a:gd name="T41" fmla="*/ 5 h 51"/>
                  <a:gd name="T42" fmla="*/ 47 w 63"/>
                  <a:gd name="T43" fmla="*/ 5 h 51"/>
                  <a:gd name="T44" fmla="*/ 49 w 63"/>
                  <a:gd name="T45" fmla="*/ 12 h 51"/>
                  <a:gd name="T46" fmla="*/ 56 w 63"/>
                  <a:gd name="T47" fmla="*/ 5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 h="51">
                    <a:moveTo>
                      <a:pt x="56" y="5"/>
                    </a:moveTo>
                    <a:lnTo>
                      <a:pt x="63" y="10"/>
                    </a:lnTo>
                    <a:lnTo>
                      <a:pt x="60" y="19"/>
                    </a:lnTo>
                    <a:lnTo>
                      <a:pt x="54" y="24"/>
                    </a:lnTo>
                    <a:lnTo>
                      <a:pt x="47" y="25"/>
                    </a:lnTo>
                    <a:lnTo>
                      <a:pt x="46" y="42"/>
                    </a:lnTo>
                    <a:lnTo>
                      <a:pt x="40" y="42"/>
                    </a:lnTo>
                    <a:lnTo>
                      <a:pt x="41" y="49"/>
                    </a:lnTo>
                    <a:lnTo>
                      <a:pt x="38" y="51"/>
                    </a:lnTo>
                    <a:lnTo>
                      <a:pt x="28" y="43"/>
                    </a:lnTo>
                    <a:lnTo>
                      <a:pt x="28" y="35"/>
                    </a:lnTo>
                    <a:lnTo>
                      <a:pt x="17" y="35"/>
                    </a:lnTo>
                    <a:lnTo>
                      <a:pt x="9" y="24"/>
                    </a:lnTo>
                    <a:lnTo>
                      <a:pt x="3" y="24"/>
                    </a:lnTo>
                    <a:lnTo>
                      <a:pt x="3" y="10"/>
                    </a:lnTo>
                    <a:lnTo>
                      <a:pt x="0" y="7"/>
                    </a:lnTo>
                    <a:lnTo>
                      <a:pt x="6" y="4"/>
                    </a:lnTo>
                    <a:lnTo>
                      <a:pt x="9" y="4"/>
                    </a:lnTo>
                    <a:lnTo>
                      <a:pt x="15" y="0"/>
                    </a:lnTo>
                    <a:lnTo>
                      <a:pt x="25" y="0"/>
                    </a:lnTo>
                    <a:lnTo>
                      <a:pt x="28" y="5"/>
                    </a:lnTo>
                    <a:lnTo>
                      <a:pt x="47" y="5"/>
                    </a:lnTo>
                    <a:lnTo>
                      <a:pt x="49" y="12"/>
                    </a:lnTo>
                    <a:lnTo>
                      <a:pt x="56" y="5"/>
                    </a:lnTo>
                    <a:close/>
                  </a:path>
                </a:pathLst>
              </a:custGeom>
              <a:grpFill/>
              <a:ln w="9525" cap="flat" cmpd="sng">
                <a:solidFill>
                  <a:srgbClr val="000000"/>
                </a:solidFill>
                <a:prstDash val="solid"/>
                <a:round/>
                <a:headEnd/>
                <a:tailEnd/>
              </a:ln>
            </p:spPr>
            <p:txBody>
              <a:bodyPr/>
              <a:lstStyle/>
              <a:p>
                <a:endParaRPr lang="ja-JP" altLang="en-US"/>
              </a:p>
            </p:txBody>
          </p:sp>
          <p:sp>
            <p:nvSpPr>
              <p:cNvPr id="77" name="Freeform 30"/>
              <p:cNvSpPr>
                <a:spLocks noChangeAspect="1"/>
              </p:cNvSpPr>
              <p:nvPr/>
            </p:nvSpPr>
            <p:spPr bwMode="auto">
              <a:xfrm>
                <a:off x="545" y="641"/>
                <a:ext cx="182" cy="197"/>
              </a:xfrm>
              <a:custGeom>
                <a:avLst/>
                <a:gdLst>
                  <a:gd name="T0" fmla="*/ 60 w 182"/>
                  <a:gd name="T1" fmla="*/ 5 h 197"/>
                  <a:gd name="T2" fmla="*/ 98 w 182"/>
                  <a:gd name="T3" fmla="*/ 27 h 197"/>
                  <a:gd name="T4" fmla="*/ 115 w 182"/>
                  <a:gd name="T5" fmla="*/ 19 h 197"/>
                  <a:gd name="T6" fmla="*/ 118 w 182"/>
                  <a:gd name="T7" fmla="*/ 36 h 197"/>
                  <a:gd name="T8" fmla="*/ 132 w 182"/>
                  <a:gd name="T9" fmla="*/ 47 h 197"/>
                  <a:gd name="T10" fmla="*/ 143 w 182"/>
                  <a:gd name="T11" fmla="*/ 55 h 197"/>
                  <a:gd name="T12" fmla="*/ 156 w 182"/>
                  <a:gd name="T13" fmla="*/ 60 h 197"/>
                  <a:gd name="T14" fmla="*/ 161 w 182"/>
                  <a:gd name="T15" fmla="*/ 53 h 197"/>
                  <a:gd name="T16" fmla="*/ 179 w 182"/>
                  <a:gd name="T17" fmla="*/ 86 h 197"/>
                  <a:gd name="T18" fmla="*/ 174 w 182"/>
                  <a:gd name="T19" fmla="*/ 110 h 197"/>
                  <a:gd name="T20" fmla="*/ 154 w 182"/>
                  <a:gd name="T21" fmla="*/ 90 h 197"/>
                  <a:gd name="T22" fmla="*/ 147 w 182"/>
                  <a:gd name="T23" fmla="*/ 97 h 197"/>
                  <a:gd name="T24" fmla="*/ 139 w 182"/>
                  <a:gd name="T25" fmla="*/ 109 h 197"/>
                  <a:gd name="T26" fmla="*/ 128 w 182"/>
                  <a:gd name="T27" fmla="*/ 111 h 197"/>
                  <a:gd name="T28" fmla="*/ 135 w 182"/>
                  <a:gd name="T29" fmla="*/ 120 h 197"/>
                  <a:gd name="T30" fmla="*/ 131 w 182"/>
                  <a:gd name="T31" fmla="*/ 149 h 197"/>
                  <a:gd name="T32" fmla="*/ 139 w 182"/>
                  <a:gd name="T33" fmla="*/ 160 h 197"/>
                  <a:gd name="T34" fmla="*/ 113 w 182"/>
                  <a:gd name="T35" fmla="*/ 197 h 197"/>
                  <a:gd name="T36" fmla="*/ 95 w 182"/>
                  <a:gd name="T37" fmla="*/ 175 h 197"/>
                  <a:gd name="T38" fmla="*/ 77 w 182"/>
                  <a:gd name="T39" fmla="*/ 161 h 197"/>
                  <a:gd name="T40" fmla="*/ 65 w 182"/>
                  <a:gd name="T41" fmla="*/ 120 h 197"/>
                  <a:gd name="T42" fmla="*/ 55 w 182"/>
                  <a:gd name="T43" fmla="*/ 97 h 197"/>
                  <a:gd name="T44" fmla="*/ 50 w 182"/>
                  <a:gd name="T45" fmla="*/ 89 h 197"/>
                  <a:gd name="T46" fmla="*/ 44 w 182"/>
                  <a:gd name="T47" fmla="*/ 60 h 197"/>
                  <a:gd name="T48" fmla="*/ 9 w 182"/>
                  <a:gd name="T49" fmla="*/ 53 h 197"/>
                  <a:gd name="T50" fmla="*/ 13 w 182"/>
                  <a:gd name="T51" fmla="*/ 17 h 197"/>
                  <a:gd name="T52" fmla="*/ 27 w 182"/>
                  <a:gd name="T53" fmla="*/ 44 h 197"/>
                  <a:gd name="T54" fmla="*/ 32 w 182"/>
                  <a:gd name="T55" fmla="*/ 26 h 197"/>
                  <a:gd name="T56" fmla="*/ 37 w 182"/>
                  <a:gd name="T57" fmla="*/ 28 h 197"/>
                  <a:gd name="T58" fmla="*/ 46 w 182"/>
                  <a:gd name="T59" fmla="*/ 48 h 197"/>
                  <a:gd name="T60" fmla="*/ 48 w 182"/>
                  <a:gd name="T61" fmla="*/ 29 h 197"/>
                  <a:gd name="T62" fmla="*/ 49 w 182"/>
                  <a:gd name="T63" fmla="*/ 20 h 197"/>
                  <a:gd name="T64" fmla="*/ 25 w 182"/>
                  <a:gd name="T65" fmla="*/ 18 h 197"/>
                  <a:gd name="T66" fmla="*/ 32 w 182"/>
                  <a:gd name="T67" fmla="*/ 10 h 197"/>
                  <a:gd name="T68" fmla="*/ 45 w 182"/>
                  <a:gd name="T69" fmla="*/ 9 h 197"/>
                  <a:gd name="T70" fmla="*/ 36 w 182"/>
                  <a:gd name="T71" fmla="*/ 0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2" h="197">
                    <a:moveTo>
                      <a:pt x="35" y="1"/>
                    </a:moveTo>
                    <a:lnTo>
                      <a:pt x="60" y="5"/>
                    </a:lnTo>
                    <a:lnTo>
                      <a:pt x="94" y="19"/>
                    </a:lnTo>
                    <a:lnTo>
                      <a:pt x="98" y="27"/>
                    </a:lnTo>
                    <a:lnTo>
                      <a:pt x="103" y="24"/>
                    </a:lnTo>
                    <a:lnTo>
                      <a:pt x="115" y="19"/>
                    </a:lnTo>
                    <a:lnTo>
                      <a:pt x="118" y="22"/>
                    </a:lnTo>
                    <a:lnTo>
                      <a:pt x="118" y="36"/>
                    </a:lnTo>
                    <a:lnTo>
                      <a:pt x="124" y="36"/>
                    </a:lnTo>
                    <a:lnTo>
                      <a:pt x="132" y="47"/>
                    </a:lnTo>
                    <a:lnTo>
                      <a:pt x="143" y="46"/>
                    </a:lnTo>
                    <a:lnTo>
                      <a:pt x="143" y="55"/>
                    </a:lnTo>
                    <a:lnTo>
                      <a:pt x="153" y="63"/>
                    </a:lnTo>
                    <a:lnTo>
                      <a:pt x="156" y="60"/>
                    </a:lnTo>
                    <a:lnTo>
                      <a:pt x="155" y="54"/>
                    </a:lnTo>
                    <a:lnTo>
                      <a:pt x="161" y="53"/>
                    </a:lnTo>
                    <a:lnTo>
                      <a:pt x="165" y="70"/>
                    </a:lnTo>
                    <a:lnTo>
                      <a:pt x="179" y="86"/>
                    </a:lnTo>
                    <a:lnTo>
                      <a:pt x="182" y="87"/>
                    </a:lnTo>
                    <a:lnTo>
                      <a:pt x="174" y="110"/>
                    </a:lnTo>
                    <a:lnTo>
                      <a:pt x="160" y="105"/>
                    </a:lnTo>
                    <a:lnTo>
                      <a:pt x="154" y="90"/>
                    </a:lnTo>
                    <a:lnTo>
                      <a:pt x="150" y="90"/>
                    </a:lnTo>
                    <a:lnTo>
                      <a:pt x="147" y="97"/>
                    </a:lnTo>
                    <a:lnTo>
                      <a:pt x="142" y="103"/>
                    </a:lnTo>
                    <a:lnTo>
                      <a:pt x="139" y="109"/>
                    </a:lnTo>
                    <a:lnTo>
                      <a:pt x="132" y="105"/>
                    </a:lnTo>
                    <a:lnTo>
                      <a:pt x="128" y="111"/>
                    </a:lnTo>
                    <a:lnTo>
                      <a:pt x="131" y="116"/>
                    </a:lnTo>
                    <a:lnTo>
                      <a:pt x="135" y="120"/>
                    </a:lnTo>
                    <a:lnTo>
                      <a:pt x="131" y="128"/>
                    </a:lnTo>
                    <a:lnTo>
                      <a:pt x="131" y="149"/>
                    </a:lnTo>
                    <a:lnTo>
                      <a:pt x="138" y="157"/>
                    </a:lnTo>
                    <a:lnTo>
                      <a:pt x="139" y="160"/>
                    </a:lnTo>
                    <a:lnTo>
                      <a:pt x="130" y="174"/>
                    </a:lnTo>
                    <a:lnTo>
                      <a:pt x="113" y="197"/>
                    </a:lnTo>
                    <a:lnTo>
                      <a:pt x="97" y="192"/>
                    </a:lnTo>
                    <a:lnTo>
                      <a:pt x="95" y="175"/>
                    </a:lnTo>
                    <a:lnTo>
                      <a:pt x="84" y="164"/>
                    </a:lnTo>
                    <a:lnTo>
                      <a:pt x="77" y="161"/>
                    </a:lnTo>
                    <a:lnTo>
                      <a:pt x="65" y="142"/>
                    </a:lnTo>
                    <a:lnTo>
                      <a:pt x="65" y="120"/>
                    </a:lnTo>
                    <a:lnTo>
                      <a:pt x="54" y="104"/>
                    </a:lnTo>
                    <a:lnTo>
                      <a:pt x="55" y="97"/>
                    </a:lnTo>
                    <a:lnTo>
                      <a:pt x="43" y="92"/>
                    </a:lnTo>
                    <a:lnTo>
                      <a:pt x="50" y="89"/>
                    </a:lnTo>
                    <a:lnTo>
                      <a:pt x="37" y="76"/>
                    </a:lnTo>
                    <a:lnTo>
                      <a:pt x="44" y="60"/>
                    </a:lnTo>
                    <a:lnTo>
                      <a:pt x="30" y="53"/>
                    </a:lnTo>
                    <a:lnTo>
                      <a:pt x="9" y="53"/>
                    </a:lnTo>
                    <a:lnTo>
                      <a:pt x="0" y="9"/>
                    </a:lnTo>
                    <a:lnTo>
                      <a:pt x="13" y="17"/>
                    </a:lnTo>
                    <a:lnTo>
                      <a:pt x="19" y="43"/>
                    </a:lnTo>
                    <a:lnTo>
                      <a:pt x="27" y="44"/>
                    </a:lnTo>
                    <a:lnTo>
                      <a:pt x="24" y="22"/>
                    </a:lnTo>
                    <a:lnTo>
                      <a:pt x="32" y="26"/>
                    </a:lnTo>
                    <a:lnTo>
                      <a:pt x="34" y="30"/>
                    </a:lnTo>
                    <a:lnTo>
                      <a:pt x="37" y="28"/>
                    </a:lnTo>
                    <a:lnTo>
                      <a:pt x="41" y="43"/>
                    </a:lnTo>
                    <a:lnTo>
                      <a:pt x="46" y="48"/>
                    </a:lnTo>
                    <a:lnTo>
                      <a:pt x="50" y="38"/>
                    </a:lnTo>
                    <a:lnTo>
                      <a:pt x="48" y="29"/>
                    </a:lnTo>
                    <a:lnTo>
                      <a:pt x="58" y="22"/>
                    </a:lnTo>
                    <a:lnTo>
                      <a:pt x="49" y="20"/>
                    </a:lnTo>
                    <a:lnTo>
                      <a:pt x="37" y="23"/>
                    </a:lnTo>
                    <a:lnTo>
                      <a:pt x="25" y="18"/>
                    </a:lnTo>
                    <a:lnTo>
                      <a:pt x="22" y="6"/>
                    </a:lnTo>
                    <a:lnTo>
                      <a:pt x="32" y="10"/>
                    </a:lnTo>
                    <a:lnTo>
                      <a:pt x="44" y="14"/>
                    </a:lnTo>
                    <a:lnTo>
                      <a:pt x="45" y="9"/>
                    </a:lnTo>
                    <a:lnTo>
                      <a:pt x="36" y="6"/>
                    </a:lnTo>
                    <a:lnTo>
                      <a:pt x="36" y="0"/>
                    </a:lnTo>
                    <a:lnTo>
                      <a:pt x="35" y="1"/>
                    </a:lnTo>
                    <a:close/>
                  </a:path>
                </a:pathLst>
              </a:custGeom>
              <a:grpFill/>
              <a:ln w="9525" cap="flat" cmpd="sng">
                <a:solidFill>
                  <a:srgbClr val="000000"/>
                </a:solidFill>
                <a:prstDash val="solid"/>
                <a:round/>
                <a:headEnd/>
                <a:tailEnd/>
              </a:ln>
            </p:spPr>
            <p:txBody>
              <a:bodyPr/>
              <a:lstStyle/>
              <a:p>
                <a:endParaRPr lang="ja-JP" altLang="en-US"/>
              </a:p>
            </p:txBody>
          </p:sp>
          <p:sp>
            <p:nvSpPr>
              <p:cNvPr id="79" name="Freeform 31"/>
              <p:cNvSpPr>
                <a:spLocks noChangeAspect="1"/>
              </p:cNvSpPr>
              <p:nvPr/>
            </p:nvSpPr>
            <p:spPr bwMode="auto">
              <a:xfrm>
                <a:off x="672" y="731"/>
                <a:ext cx="33" cy="67"/>
              </a:xfrm>
              <a:custGeom>
                <a:avLst/>
                <a:gdLst>
                  <a:gd name="T0" fmla="*/ 22 w 33"/>
                  <a:gd name="T1" fmla="*/ 0 h 67"/>
                  <a:gd name="T2" fmla="*/ 28 w 33"/>
                  <a:gd name="T3" fmla="*/ 0 h 67"/>
                  <a:gd name="T4" fmla="*/ 33 w 33"/>
                  <a:gd name="T5" fmla="*/ 15 h 67"/>
                  <a:gd name="T6" fmla="*/ 28 w 33"/>
                  <a:gd name="T7" fmla="*/ 18 h 67"/>
                  <a:gd name="T8" fmla="*/ 28 w 33"/>
                  <a:gd name="T9" fmla="*/ 24 h 67"/>
                  <a:gd name="T10" fmla="*/ 31 w 33"/>
                  <a:gd name="T11" fmla="*/ 40 h 67"/>
                  <a:gd name="T12" fmla="*/ 24 w 33"/>
                  <a:gd name="T13" fmla="*/ 43 h 67"/>
                  <a:gd name="T14" fmla="*/ 27 w 33"/>
                  <a:gd name="T15" fmla="*/ 53 h 67"/>
                  <a:gd name="T16" fmla="*/ 20 w 33"/>
                  <a:gd name="T17" fmla="*/ 59 h 67"/>
                  <a:gd name="T18" fmla="*/ 20 w 33"/>
                  <a:gd name="T19" fmla="*/ 62 h 67"/>
                  <a:gd name="T20" fmla="*/ 10 w 33"/>
                  <a:gd name="T21" fmla="*/ 67 h 67"/>
                  <a:gd name="T22" fmla="*/ 3 w 33"/>
                  <a:gd name="T23" fmla="*/ 58 h 67"/>
                  <a:gd name="T24" fmla="*/ 3 w 33"/>
                  <a:gd name="T25" fmla="*/ 36 h 67"/>
                  <a:gd name="T26" fmla="*/ 7 w 33"/>
                  <a:gd name="T27" fmla="*/ 30 h 67"/>
                  <a:gd name="T28" fmla="*/ 0 w 33"/>
                  <a:gd name="T29" fmla="*/ 22 h 67"/>
                  <a:gd name="T30" fmla="*/ 0 w 33"/>
                  <a:gd name="T31" fmla="*/ 18 h 67"/>
                  <a:gd name="T32" fmla="*/ 7 w 33"/>
                  <a:gd name="T33" fmla="*/ 13 h 67"/>
                  <a:gd name="T34" fmla="*/ 12 w 33"/>
                  <a:gd name="T35" fmla="*/ 19 h 67"/>
                  <a:gd name="T36" fmla="*/ 15 w 33"/>
                  <a:gd name="T37" fmla="*/ 9 h 67"/>
                  <a:gd name="T38" fmla="*/ 20 w 33"/>
                  <a:gd name="T39" fmla="*/ 6 h 67"/>
                  <a:gd name="T40" fmla="*/ 22 w 33"/>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67">
                    <a:moveTo>
                      <a:pt x="22" y="0"/>
                    </a:moveTo>
                    <a:lnTo>
                      <a:pt x="28" y="0"/>
                    </a:lnTo>
                    <a:lnTo>
                      <a:pt x="33" y="15"/>
                    </a:lnTo>
                    <a:lnTo>
                      <a:pt x="28" y="18"/>
                    </a:lnTo>
                    <a:lnTo>
                      <a:pt x="28" y="24"/>
                    </a:lnTo>
                    <a:lnTo>
                      <a:pt x="31" y="40"/>
                    </a:lnTo>
                    <a:lnTo>
                      <a:pt x="24" y="43"/>
                    </a:lnTo>
                    <a:lnTo>
                      <a:pt x="27" y="53"/>
                    </a:lnTo>
                    <a:lnTo>
                      <a:pt x="20" y="59"/>
                    </a:lnTo>
                    <a:lnTo>
                      <a:pt x="20" y="62"/>
                    </a:lnTo>
                    <a:lnTo>
                      <a:pt x="10" y="67"/>
                    </a:lnTo>
                    <a:lnTo>
                      <a:pt x="3" y="58"/>
                    </a:lnTo>
                    <a:lnTo>
                      <a:pt x="3" y="36"/>
                    </a:lnTo>
                    <a:lnTo>
                      <a:pt x="7" y="30"/>
                    </a:lnTo>
                    <a:lnTo>
                      <a:pt x="0" y="22"/>
                    </a:lnTo>
                    <a:lnTo>
                      <a:pt x="0" y="18"/>
                    </a:lnTo>
                    <a:lnTo>
                      <a:pt x="7" y="13"/>
                    </a:lnTo>
                    <a:lnTo>
                      <a:pt x="12" y="19"/>
                    </a:lnTo>
                    <a:lnTo>
                      <a:pt x="15" y="9"/>
                    </a:lnTo>
                    <a:lnTo>
                      <a:pt x="20" y="6"/>
                    </a:lnTo>
                    <a:lnTo>
                      <a:pt x="22" y="0"/>
                    </a:lnTo>
                    <a:close/>
                  </a:path>
                </a:pathLst>
              </a:custGeom>
              <a:grpFill/>
              <a:ln w="9525" cap="flat" cmpd="sng">
                <a:solidFill>
                  <a:srgbClr val="000000"/>
                </a:solidFill>
                <a:prstDash val="solid"/>
                <a:round/>
                <a:headEnd/>
                <a:tailEnd/>
              </a:ln>
            </p:spPr>
            <p:txBody>
              <a:bodyPr/>
              <a:lstStyle/>
              <a:p>
                <a:endParaRPr lang="ja-JP" altLang="en-US"/>
              </a:p>
            </p:txBody>
          </p:sp>
          <p:sp>
            <p:nvSpPr>
              <p:cNvPr id="80" name="Freeform 32"/>
              <p:cNvSpPr>
                <a:spLocks noChangeAspect="1"/>
              </p:cNvSpPr>
              <p:nvPr/>
            </p:nvSpPr>
            <p:spPr bwMode="auto">
              <a:xfrm>
                <a:off x="695" y="728"/>
                <a:ext cx="70" cy="103"/>
              </a:xfrm>
              <a:custGeom>
                <a:avLst/>
                <a:gdLst>
                  <a:gd name="T0" fmla="*/ 32 w 70"/>
                  <a:gd name="T1" fmla="*/ 0 h 103"/>
                  <a:gd name="T2" fmla="*/ 69 w 70"/>
                  <a:gd name="T3" fmla="*/ 7 h 103"/>
                  <a:gd name="T4" fmla="*/ 63 w 70"/>
                  <a:gd name="T5" fmla="*/ 16 h 103"/>
                  <a:gd name="T6" fmla="*/ 63 w 70"/>
                  <a:gd name="T7" fmla="*/ 23 h 103"/>
                  <a:gd name="T8" fmla="*/ 61 w 70"/>
                  <a:gd name="T9" fmla="*/ 27 h 103"/>
                  <a:gd name="T10" fmla="*/ 70 w 70"/>
                  <a:gd name="T11" fmla="*/ 38 h 103"/>
                  <a:gd name="T12" fmla="*/ 70 w 70"/>
                  <a:gd name="T13" fmla="*/ 51 h 103"/>
                  <a:gd name="T14" fmla="*/ 64 w 70"/>
                  <a:gd name="T15" fmla="*/ 41 h 103"/>
                  <a:gd name="T16" fmla="*/ 58 w 70"/>
                  <a:gd name="T17" fmla="*/ 45 h 103"/>
                  <a:gd name="T18" fmla="*/ 61 w 70"/>
                  <a:gd name="T19" fmla="*/ 60 h 103"/>
                  <a:gd name="T20" fmla="*/ 60 w 70"/>
                  <a:gd name="T21" fmla="*/ 80 h 103"/>
                  <a:gd name="T22" fmla="*/ 57 w 70"/>
                  <a:gd name="T23" fmla="*/ 88 h 103"/>
                  <a:gd name="T24" fmla="*/ 44 w 70"/>
                  <a:gd name="T25" fmla="*/ 103 h 103"/>
                  <a:gd name="T26" fmla="*/ 30 w 70"/>
                  <a:gd name="T27" fmla="*/ 90 h 103"/>
                  <a:gd name="T28" fmla="*/ 22 w 70"/>
                  <a:gd name="T29" fmla="*/ 76 h 103"/>
                  <a:gd name="T30" fmla="*/ 27 w 70"/>
                  <a:gd name="T31" fmla="*/ 69 h 103"/>
                  <a:gd name="T32" fmla="*/ 17 w 70"/>
                  <a:gd name="T33" fmla="*/ 61 h 103"/>
                  <a:gd name="T34" fmla="*/ 5 w 70"/>
                  <a:gd name="T35" fmla="*/ 61 h 103"/>
                  <a:gd name="T36" fmla="*/ 0 w 70"/>
                  <a:gd name="T37" fmla="*/ 46 h 103"/>
                  <a:gd name="T38" fmla="*/ 7 w 70"/>
                  <a:gd name="T39" fmla="*/ 42 h 103"/>
                  <a:gd name="T40" fmla="*/ 4 w 70"/>
                  <a:gd name="T41" fmla="*/ 28 h 103"/>
                  <a:gd name="T42" fmla="*/ 4 w 70"/>
                  <a:gd name="T43" fmla="*/ 20 h 103"/>
                  <a:gd name="T44" fmla="*/ 12 w 70"/>
                  <a:gd name="T45" fmla="*/ 18 h 103"/>
                  <a:gd name="T46" fmla="*/ 23 w 70"/>
                  <a:gd name="T47" fmla="*/ 21 h 103"/>
                  <a:gd name="T48" fmla="*/ 32 w 70"/>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103">
                    <a:moveTo>
                      <a:pt x="32" y="0"/>
                    </a:moveTo>
                    <a:lnTo>
                      <a:pt x="69" y="7"/>
                    </a:lnTo>
                    <a:lnTo>
                      <a:pt x="63" y="16"/>
                    </a:lnTo>
                    <a:lnTo>
                      <a:pt x="63" y="23"/>
                    </a:lnTo>
                    <a:lnTo>
                      <a:pt x="61" y="27"/>
                    </a:lnTo>
                    <a:lnTo>
                      <a:pt x="70" y="38"/>
                    </a:lnTo>
                    <a:lnTo>
                      <a:pt x="70" y="51"/>
                    </a:lnTo>
                    <a:lnTo>
                      <a:pt x="64" y="41"/>
                    </a:lnTo>
                    <a:lnTo>
                      <a:pt x="58" y="45"/>
                    </a:lnTo>
                    <a:lnTo>
                      <a:pt x="61" y="60"/>
                    </a:lnTo>
                    <a:lnTo>
                      <a:pt x="60" y="80"/>
                    </a:lnTo>
                    <a:lnTo>
                      <a:pt x="57" y="88"/>
                    </a:lnTo>
                    <a:lnTo>
                      <a:pt x="44" y="103"/>
                    </a:lnTo>
                    <a:lnTo>
                      <a:pt x="30" y="90"/>
                    </a:lnTo>
                    <a:lnTo>
                      <a:pt x="22" y="76"/>
                    </a:lnTo>
                    <a:lnTo>
                      <a:pt x="27" y="69"/>
                    </a:lnTo>
                    <a:lnTo>
                      <a:pt x="17" y="61"/>
                    </a:lnTo>
                    <a:lnTo>
                      <a:pt x="5" y="61"/>
                    </a:lnTo>
                    <a:lnTo>
                      <a:pt x="0" y="46"/>
                    </a:lnTo>
                    <a:lnTo>
                      <a:pt x="7" y="42"/>
                    </a:lnTo>
                    <a:lnTo>
                      <a:pt x="4" y="28"/>
                    </a:lnTo>
                    <a:lnTo>
                      <a:pt x="4" y="20"/>
                    </a:lnTo>
                    <a:lnTo>
                      <a:pt x="12" y="18"/>
                    </a:lnTo>
                    <a:lnTo>
                      <a:pt x="23" y="21"/>
                    </a:lnTo>
                    <a:lnTo>
                      <a:pt x="32" y="0"/>
                    </a:lnTo>
                    <a:close/>
                  </a:path>
                </a:pathLst>
              </a:custGeom>
              <a:grpFill/>
              <a:ln w="9525" cap="flat" cmpd="sng">
                <a:solidFill>
                  <a:srgbClr val="000000"/>
                </a:solidFill>
                <a:prstDash val="solid"/>
                <a:round/>
                <a:headEnd/>
                <a:tailEnd/>
              </a:ln>
            </p:spPr>
            <p:txBody>
              <a:bodyPr/>
              <a:lstStyle/>
              <a:p>
                <a:endParaRPr lang="ja-JP" altLang="en-US"/>
              </a:p>
            </p:txBody>
          </p:sp>
          <p:sp>
            <p:nvSpPr>
              <p:cNvPr id="81" name="Freeform 33"/>
              <p:cNvSpPr>
                <a:spLocks noChangeAspect="1"/>
              </p:cNvSpPr>
              <p:nvPr/>
            </p:nvSpPr>
            <p:spPr bwMode="auto">
              <a:xfrm>
                <a:off x="758" y="715"/>
                <a:ext cx="57" cy="49"/>
              </a:xfrm>
              <a:custGeom>
                <a:avLst/>
                <a:gdLst>
                  <a:gd name="T0" fmla="*/ 4 w 57"/>
                  <a:gd name="T1" fmla="*/ 19 h 49"/>
                  <a:gd name="T2" fmla="*/ 16 w 57"/>
                  <a:gd name="T3" fmla="*/ 15 h 49"/>
                  <a:gd name="T4" fmla="*/ 28 w 57"/>
                  <a:gd name="T5" fmla="*/ 11 h 49"/>
                  <a:gd name="T6" fmla="*/ 38 w 57"/>
                  <a:gd name="T7" fmla="*/ 0 h 49"/>
                  <a:gd name="T8" fmla="*/ 41 w 57"/>
                  <a:gd name="T9" fmla="*/ 3 h 49"/>
                  <a:gd name="T10" fmla="*/ 42 w 57"/>
                  <a:gd name="T11" fmla="*/ 12 h 49"/>
                  <a:gd name="T12" fmla="*/ 47 w 57"/>
                  <a:gd name="T13" fmla="*/ 14 h 49"/>
                  <a:gd name="T14" fmla="*/ 48 w 57"/>
                  <a:gd name="T15" fmla="*/ 12 h 49"/>
                  <a:gd name="T16" fmla="*/ 55 w 57"/>
                  <a:gd name="T17" fmla="*/ 15 h 49"/>
                  <a:gd name="T18" fmla="*/ 53 w 57"/>
                  <a:gd name="T19" fmla="*/ 26 h 49"/>
                  <a:gd name="T20" fmla="*/ 57 w 57"/>
                  <a:gd name="T21" fmla="*/ 30 h 49"/>
                  <a:gd name="T22" fmla="*/ 55 w 57"/>
                  <a:gd name="T23" fmla="*/ 39 h 49"/>
                  <a:gd name="T24" fmla="*/ 52 w 57"/>
                  <a:gd name="T25" fmla="*/ 44 h 49"/>
                  <a:gd name="T26" fmla="*/ 47 w 57"/>
                  <a:gd name="T27" fmla="*/ 42 h 49"/>
                  <a:gd name="T28" fmla="*/ 38 w 57"/>
                  <a:gd name="T29" fmla="*/ 48 h 49"/>
                  <a:gd name="T30" fmla="*/ 29 w 57"/>
                  <a:gd name="T31" fmla="*/ 49 h 49"/>
                  <a:gd name="T32" fmla="*/ 25 w 57"/>
                  <a:gd name="T33" fmla="*/ 44 h 49"/>
                  <a:gd name="T34" fmla="*/ 19 w 57"/>
                  <a:gd name="T35" fmla="*/ 44 h 49"/>
                  <a:gd name="T36" fmla="*/ 17 w 57"/>
                  <a:gd name="T37" fmla="*/ 37 h 49"/>
                  <a:gd name="T38" fmla="*/ 5 w 57"/>
                  <a:gd name="T39" fmla="*/ 30 h 49"/>
                  <a:gd name="T40" fmla="*/ 0 w 57"/>
                  <a:gd name="T41" fmla="*/ 30 h 49"/>
                  <a:gd name="T42" fmla="*/ 4 w 57"/>
                  <a:gd name="T43" fmla="*/ 19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 y="19"/>
                    </a:moveTo>
                    <a:lnTo>
                      <a:pt x="16" y="15"/>
                    </a:lnTo>
                    <a:lnTo>
                      <a:pt x="28" y="11"/>
                    </a:lnTo>
                    <a:lnTo>
                      <a:pt x="38" y="0"/>
                    </a:lnTo>
                    <a:lnTo>
                      <a:pt x="41" y="3"/>
                    </a:lnTo>
                    <a:lnTo>
                      <a:pt x="42" y="12"/>
                    </a:lnTo>
                    <a:lnTo>
                      <a:pt x="47" y="14"/>
                    </a:lnTo>
                    <a:lnTo>
                      <a:pt x="48" y="12"/>
                    </a:lnTo>
                    <a:lnTo>
                      <a:pt x="55" y="15"/>
                    </a:lnTo>
                    <a:lnTo>
                      <a:pt x="53" y="26"/>
                    </a:lnTo>
                    <a:lnTo>
                      <a:pt x="57" y="30"/>
                    </a:lnTo>
                    <a:lnTo>
                      <a:pt x="55" y="39"/>
                    </a:lnTo>
                    <a:lnTo>
                      <a:pt x="52" y="44"/>
                    </a:lnTo>
                    <a:lnTo>
                      <a:pt x="47" y="42"/>
                    </a:lnTo>
                    <a:lnTo>
                      <a:pt x="38" y="48"/>
                    </a:lnTo>
                    <a:lnTo>
                      <a:pt x="29" y="49"/>
                    </a:lnTo>
                    <a:lnTo>
                      <a:pt x="25" y="44"/>
                    </a:lnTo>
                    <a:lnTo>
                      <a:pt x="19" y="44"/>
                    </a:lnTo>
                    <a:lnTo>
                      <a:pt x="17" y="37"/>
                    </a:lnTo>
                    <a:lnTo>
                      <a:pt x="5" y="30"/>
                    </a:lnTo>
                    <a:lnTo>
                      <a:pt x="0" y="30"/>
                    </a:lnTo>
                    <a:lnTo>
                      <a:pt x="4" y="19"/>
                    </a:lnTo>
                    <a:close/>
                  </a:path>
                </a:pathLst>
              </a:custGeom>
              <a:grpFill/>
              <a:ln w="9525" cap="flat" cmpd="sng">
                <a:solidFill>
                  <a:srgbClr val="000000"/>
                </a:solidFill>
                <a:prstDash val="solid"/>
                <a:round/>
                <a:headEnd/>
                <a:tailEnd/>
              </a:ln>
            </p:spPr>
            <p:txBody>
              <a:bodyPr/>
              <a:lstStyle/>
              <a:p>
                <a:endParaRPr lang="ja-JP" altLang="en-US"/>
              </a:p>
            </p:txBody>
          </p:sp>
          <p:sp>
            <p:nvSpPr>
              <p:cNvPr id="82" name="Freeform 34"/>
              <p:cNvSpPr>
                <a:spLocks noChangeAspect="1"/>
              </p:cNvSpPr>
              <p:nvPr/>
            </p:nvSpPr>
            <p:spPr bwMode="auto">
              <a:xfrm>
                <a:off x="753" y="744"/>
                <a:ext cx="70" cy="75"/>
              </a:xfrm>
              <a:custGeom>
                <a:avLst/>
                <a:gdLst>
                  <a:gd name="T0" fmla="*/ 5 w 70"/>
                  <a:gd name="T1" fmla="*/ 0 h 75"/>
                  <a:gd name="T2" fmla="*/ 11 w 70"/>
                  <a:gd name="T3" fmla="*/ 0 h 75"/>
                  <a:gd name="T4" fmla="*/ 23 w 70"/>
                  <a:gd name="T5" fmla="*/ 8 h 75"/>
                  <a:gd name="T6" fmla="*/ 24 w 70"/>
                  <a:gd name="T7" fmla="*/ 13 h 75"/>
                  <a:gd name="T8" fmla="*/ 24 w 70"/>
                  <a:gd name="T9" fmla="*/ 15 h 75"/>
                  <a:gd name="T10" fmla="*/ 29 w 70"/>
                  <a:gd name="T11" fmla="*/ 14 h 75"/>
                  <a:gd name="T12" fmla="*/ 35 w 70"/>
                  <a:gd name="T13" fmla="*/ 20 h 75"/>
                  <a:gd name="T14" fmla="*/ 44 w 70"/>
                  <a:gd name="T15" fmla="*/ 18 h 75"/>
                  <a:gd name="T16" fmla="*/ 52 w 70"/>
                  <a:gd name="T17" fmla="*/ 13 h 75"/>
                  <a:gd name="T18" fmla="*/ 57 w 70"/>
                  <a:gd name="T19" fmla="*/ 15 h 75"/>
                  <a:gd name="T20" fmla="*/ 70 w 70"/>
                  <a:gd name="T21" fmla="*/ 36 h 75"/>
                  <a:gd name="T22" fmla="*/ 67 w 70"/>
                  <a:gd name="T23" fmla="*/ 36 h 75"/>
                  <a:gd name="T24" fmla="*/ 64 w 70"/>
                  <a:gd name="T25" fmla="*/ 56 h 75"/>
                  <a:gd name="T26" fmla="*/ 56 w 70"/>
                  <a:gd name="T27" fmla="*/ 53 h 75"/>
                  <a:gd name="T28" fmla="*/ 50 w 70"/>
                  <a:gd name="T29" fmla="*/ 53 h 75"/>
                  <a:gd name="T30" fmla="*/ 45 w 70"/>
                  <a:gd name="T31" fmla="*/ 54 h 75"/>
                  <a:gd name="T32" fmla="*/ 38 w 70"/>
                  <a:gd name="T33" fmla="*/ 64 h 75"/>
                  <a:gd name="T34" fmla="*/ 47 w 70"/>
                  <a:gd name="T35" fmla="*/ 65 h 75"/>
                  <a:gd name="T36" fmla="*/ 49 w 70"/>
                  <a:gd name="T37" fmla="*/ 75 h 75"/>
                  <a:gd name="T38" fmla="*/ 39 w 70"/>
                  <a:gd name="T39" fmla="*/ 68 h 75"/>
                  <a:gd name="T40" fmla="*/ 32 w 70"/>
                  <a:gd name="T41" fmla="*/ 67 h 75"/>
                  <a:gd name="T42" fmla="*/ 25 w 70"/>
                  <a:gd name="T43" fmla="*/ 58 h 75"/>
                  <a:gd name="T44" fmla="*/ 20 w 70"/>
                  <a:gd name="T45" fmla="*/ 53 h 75"/>
                  <a:gd name="T46" fmla="*/ 14 w 70"/>
                  <a:gd name="T47" fmla="*/ 53 h 75"/>
                  <a:gd name="T48" fmla="*/ 13 w 70"/>
                  <a:gd name="T49" fmla="*/ 46 h 75"/>
                  <a:gd name="T50" fmla="*/ 9 w 70"/>
                  <a:gd name="T51" fmla="*/ 42 h 75"/>
                  <a:gd name="T52" fmla="*/ 3 w 70"/>
                  <a:gd name="T53" fmla="*/ 47 h 75"/>
                  <a:gd name="T54" fmla="*/ 0 w 70"/>
                  <a:gd name="T55" fmla="*/ 27 h 75"/>
                  <a:gd name="T56" fmla="*/ 6 w 70"/>
                  <a:gd name="T57" fmla="*/ 25 h 75"/>
                  <a:gd name="T58" fmla="*/ 12 w 70"/>
                  <a:gd name="T59" fmla="*/ 35 h 75"/>
                  <a:gd name="T60" fmla="*/ 10 w 70"/>
                  <a:gd name="T61" fmla="*/ 21 h 75"/>
                  <a:gd name="T62" fmla="*/ 3 w 70"/>
                  <a:gd name="T63" fmla="*/ 11 h 75"/>
                  <a:gd name="T64" fmla="*/ 6 w 70"/>
                  <a:gd name="T65" fmla="*/ 5 h 75"/>
                  <a:gd name="T66" fmla="*/ 5 w 70"/>
                  <a:gd name="T67" fmla="*/ 0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0" h="75">
                    <a:moveTo>
                      <a:pt x="5" y="0"/>
                    </a:moveTo>
                    <a:lnTo>
                      <a:pt x="11" y="0"/>
                    </a:lnTo>
                    <a:lnTo>
                      <a:pt x="23" y="8"/>
                    </a:lnTo>
                    <a:lnTo>
                      <a:pt x="24" y="13"/>
                    </a:lnTo>
                    <a:lnTo>
                      <a:pt x="24" y="15"/>
                    </a:lnTo>
                    <a:lnTo>
                      <a:pt x="29" y="14"/>
                    </a:lnTo>
                    <a:lnTo>
                      <a:pt x="35" y="20"/>
                    </a:lnTo>
                    <a:lnTo>
                      <a:pt x="44" y="18"/>
                    </a:lnTo>
                    <a:lnTo>
                      <a:pt x="52" y="13"/>
                    </a:lnTo>
                    <a:lnTo>
                      <a:pt x="57" y="15"/>
                    </a:lnTo>
                    <a:lnTo>
                      <a:pt x="70" y="36"/>
                    </a:lnTo>
                    <a:lnTo>
                      <a:pt x="67" y="36"/>
                    </a:lnTo>
                    <a:lnTo>
                      <a:pt x="64" y="56"/>
                    </a:lnTo>
                    <a:lnTo>
                      <a:pt x="56" y="53"/>
                    </a:lnTo>
                    <a:lnTo>
                      <a:pt x="50" y="53"/>
                    </a:lnTo>
                    <a:lnTo>
                      <a:pt x="45" y="54"/>
                    </a:lnTo>
                    <a:lnTo>
                      <a:pt x="38" y="64"/>
                    </a:lnTo>
                    <a:lnTo>
                      <a:pt x="47" y="65"/>
                    </a:lnTo>
                    <a:lnTo>
                      <a:pt x="49" y="75"/>
                    </a:lnTo>
                    <a:lnTo>
                      <a:pt x="39" y="68"/>
                    </a:lnTo>
                    <a:lnTo>
                      <a:pt x="32" y="67"/>
                    </a:lnTo>
                    <a:lnTo>
                      <a:pt x="25" y="58"/>
                    </a:lnTo>
                    <a:lnTo>
                      <a:pt x="20" y="53"/>
                    </a:lnTo>
                    <a:lnTo>
                      <a:pt x="14" y="53"/>
                    </a:lnTo>
                    <a:lnTo>
                      <a:pt x="13" y="46"/>
                    </a:lnTo>
                    <a:lnTo>
                      <a:pt x="9" y="42"/>
                    </a:lnTo>
                    <a:cubicBezTo>
                      <a:pt x="4" y="48"/>
                      <a:pt x="7" y="47"/>
                      <a:pt x="3" y="47"/>
                    </a:cubicBezTo>
                    <a:lnTo>
                      <a:pt x="0" y="27"/>
                    </a:lnTo>
                    <a:lnTo>
                      <a:pt x="6" y="25"/>
                    </a:lnTo>
                    <a:lnTo>
                      <a:pt x="12" y="35"/>
                    </a:lnTo>
                    <a:lnTo>
                      <a:pt x="10" y="21"/>
                    </a:lnTo>
                    <a:lnTo>
                      <a:pt x="3" y="11"/>
                    </a:lnTo>
                    <a:lnTo>
                      <a:pt x="6" y="5"/>
                    </a:lnTo>
                    <a:lnTo>
                      <a:pt x="5" y="0"/>
                    </a:lnTo>
                    <a:close/>
                  </a:path>
                </a:pathLst>
              </a:custGeom>
              <a:grpFill/>
              <a:ln w="9525" cap="flat" cmpd="sng">
                <a:solidFill>
                  <a:srgbClr val="000000"/>
                </a:solidFill>
                <a:prstDash val="solid"/>
                <a:round/>
                <a:headEnd/>
                <a:tailEnd/>
              </a:ln>
            </p:spPr>
            <p:txBody>
              <a:bodyPr/>
              <a:lstStyle/>
              <a:p>
                <a:endParaRPr lang="ja-JP" altLang="en-US"/>
              </a:p>
            </p:txBody>
          </p:sp>
          <p:sp>
            <p:nvSpPr>
              <p:cNvPr id="83" name="Freeform 35"/>
              <p:cNvSpPr>
                <a:spLocks noChangeAspect="1"/>
              </p:cNvSpPr>
              <p:nvPr/>
            </p:nvSpPr>
            <p:spPr bwMode="auto">
              <a:xfrm>
                <a:off x="738" y="786"/>
                <a:ext cx="85" cy="89"/>
              </a:xfrm>
              <a:custGeom>
                <a:avLst/>
                <a:gdLst>
                  <a:gd name="T0" fmla="*/ 17 w 85"/>
                  <a:gd name="T1" fmla="*/ 5 h 89"/>
                  <a:gd name="T2" fmla="*/ 20 w 85"/>
                  <a:gd name="T3" fmla="*/ 5 h 89"/>
                  <a:gd name="T4" fmla="*/ 24 w 85"/>
                  <a:gd name="T5" fmla="*/ 0 h 89"/>
                  <a:gd name="T6" fmla="*/ 30 w 85"/>
                  <a:gd name="T7" fmla="*/ 5 h 89"/>
                  <a:gd name="T8" fmla="*/ 30 w 85"/>
                  <a:gd name="T9" fmla="*/ 11 h 89"/>
                  <a:gd name="T10" fmla="*/ 35 w 85"/>
                  <a:gd name="T11" fmla="*/ 11 h 89"/>
                  <a:gd name="T12" fmla="*/ 41 w 85"/>
                  <a:gd name="T13" fmla="*/ 16 h 89"/>
                  <a:gd name="T14" fmla="*/ 47 w 85"/>
                  <a:gd name="T15" fmla="*/ 25 h 89"/>
                  <a:gd name="T16" fmla="*/ 53 w 85"/>
                  <a:gd name="T17" fmla="*/ 25 h 89"/>
                  <a:gd name="T18" fmla="*/ 64 w 85"/>
                  <a:gd name="T19" fmla="*/ 32 h 89"/>
                  <a:gd name="T20" fmla="*/ 62 w 85"/>
                  <a:gd name="T21" fmla="*/ 23 h 89"/>
                  <a:gd name="T22" fmla="*/ 54 w 85"/>
                  <a:gd name="T23" fmla="*/ 22 h 89"/>
                  <a:gd name="T24" fmla="*/ 60 w 85"/>
                  <a:gd name="T25" fmla="*/ 12 h 89"/>
                  <a:gd name="T26" fmla="*/ 69 w 85"/>
                  <a:gd name="T27" fmla="*/ 10 h 89"/>
                  <a:gd name="T28" fmla="*/ 81 w 85"/>
                  <a:gd name="T29" fmla="*/ 14 h 89"/>
                  <a:gd name="T30" fmla="*/ 85 w 85"/>
                  <a:gd name="T31" fmla="*/ 28 h 89"/>
                  <a:gd name="T32" fmla="*/ 82 w 85"/>
                  <a:gd name="T33" fmla="*/ 39 h 89"/>
                  <a:gd name="T34" fmla="*/ 73 w 85"/>
                  <a:gd name="T35" fmla="*/ 52 h 89"/>
                  <a:gd name="T36" fmla="*/ 63 w 85"/>
                  <a:gd name="T37" fmla="*/ 59 h 89"/>
                  <a:gd name="T38" fmla="*/ 68 w 85"/>
                  <a:gd name="T39" fmla="*/ 67 h 89"/>
                  <a:gd name="T40" fmla="*/ 75 w 85"/>
                  <a:gd name="T41" fmla="*/ 72 h 89"/>
                  <a:gd name="T42" fmla="*/ 78 w 85"/>
                  <a:gd name="T43" fmla="*/ 78 h 89"/>
                  <a:gd name="T44" fmla="*/ 74 w 85"/>
                  <a:gd name="T45" fmla="*/ 87 h 89"/>
                  <a:gd name="T46" fmla="*/ 54 w 85"/>
                  <a:gd name="T47" fmla="*/ 89 h 89"/>
                  <a:gd name="T48" fmla="*/ 41 w 85"/>
                  <a:gd name="T49" fmla="*/ 66 h 89"/>
                  <a:gd name="T50" fmla="*/ 36 w 85"/>
                  <a:gd name="T51" fmla="*/ 64 h 89"/>
                  <a:gd name="T52" fmla="*/ 32 w 85"/>
                  <a:gd name="T53" fmla="*/ 66 h 89"/>
                  <a:gd name="T54" fmla="*/ 22 w 85"/>
                  <a:gd name="T55" fmla="*/ 56 h 89"/>
                  <a:gd name="T56" fmla="*/ 14 w 85"/>
                  <a:gd name="T57" fmla="*/ 54 h 89"/>
                  <a:gd name="T58" fmla="*/ 0 w 85"/>
                  <a:gd name="T59" fmla="*/ 44 h 89"/>
                  <a:gd name="T60" fmla="*/ 14 w 85"/>
                  <a:gd name="T61" fmla="*/ 28 h 89"/>
                  <a:gd name="T62" fmla="*/ 17 w 85"/>
                  <a:gd name="T63" fmla="*/ 20 h 89"/>
                  <a:gd name="T64" fmla="*/ 17 w 85"/>
                  <a:gd name="T65" fmla="*/ 5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89">
                    <a:moveTo>
                      <a:pt x="17" y="5"/>
                    </a:moveTo>
                    <a:lnTo>
                      <a:pt x="20" y="5"/>
                    </a:lnTo>
                    <a:lnTo>
                      <a:pt x="24" y="0"/>
                    </a:lnTo>
                    <a:lnTo>
                      <a:pt x="30" y="5"/>
                    </a:lnTo>
                    <a:lnTo>
                      <a:pt x="30" y="11"/>
                    </a:lnTo>
                    <a:lnTo>
                      <a:pt x="35" y="11"/>
                    </a:lnTo>
                    <a:lnTo>
                      <a:pt x="41" y="16"/>
                    </a:lnTo>
                    <a:lnTo>
                      <a:pt x="47" y="25"/>
                    </a:lnTo>
                    <a:lnTo>
                      <a:pt x="53" y="25"/>
                    </a:lnTo>
                    <a:lnTo>
                      <a:pt x="64" y="32"/>
                    </a:lnTo>
                    <a:lnTo>
                      <a:pt x="62" y="23"/>
                    </a:lnTo>
                    <a:lnTo>
                      <a:pt x="54" y="22"/>
                    </a:lnTo>
                    <a:lnTo>
                      <a:pt x="60" y="12"/>
                    </a:lnTo>
                    <a:lnTo>
                      <a:pt x="69" y="10"/>
                    </a:lnTo>
                    <a:lnTo>
                      <a:pt x="81" y="14"/>
                    </a:lnTo>
                    <a:lnTo>
                      <a:pt x="85" y="28"/>
                    </a:lnTo>
                    <a:lnTo>
                      <a:pt x="82" y="39"/>
                    </a:lnTo>
                    <a:lnTo>
                      <a:pt x="73" y="52"/>
                    </a:lnTo>
                    <a:lnTo>
                      <a:pt x="63" y="59"/>
                    </a:lnTo>
                    <a:lnTo>
                      <a:pt x="68" y="67"/>
                    </a:lnTo>
                    <a:lnTo>
                      <a:pt x="75" y="72"/>
                    </a:lnTo>
                    <a:lnTo>
                      <a:pt x="78" y="78"/>
                    </a:lnTo>
                    <a:lnTo>
                      <a:pt x="74" y="87"/>
                    </a:lnTo>
                    <a:lnTo>
                      <a:pt x="54" y="89"/>
                    </a:lnTo>
                    <a:cubicBezTo>
                      <a:pt x="49" y="85"/>
                      <a:pt x="45" y="70"/>
                      <a:pt x="41" y="66"/>
                    </a:cubicBezTo>
                    <a:cubicBezTo>
                      <a:pt x="38" y="62"/>
                      <a:pt x="37" y="64"/>
                      <a:pt x="36" y="64"/>
                    </a:cubicBezTo>
                    <a:lnTo>
                      <a:pt x="32" y="66"/>
                    </a:lnTo>
                    <a:lnTo>
                      <a:pt x="22" y="56"/>
                    </a:lnTo>
                    <a:lnTo>
                      <a:pt x="14" y="54"/>
                    </a:lnTo>
                    <a:lnTo>
                      <a:pt x="0" y="44"/>
                    </a:lnTo>
                    <a:lnTo>
                      <a:pt x="14" y="28"/>
                    </a:lnTo>
                    <a:lnTo>
                      <a:pt x="17" y="20"/>
                    </a:lnTo>
                    <a:lnTo>
                      <a:pt x="17" y="5"/>
                    </a:lnTo>
                    <a:close/>
                  </a:path>
                </a:pathLst>
              </a:custGeom>
              <a:grpFill/>
              <a:ln w="9525" cap="flat" cmpd="sng">
                <a:solidFill>
                  <a:srgbClr val="000000"/>
                </a:solidFill>
                <a:prstDash val="solid"/>
                <a:round/>
                <a:headEnd/>
                <a:tailEnd/>
              </a:ln>
            </p:spPr>
            <p:txBody>
              <a:bodyPr/>
              <a:lstStyle/>
              <a:p>
                <a:endParaRPr lang="ja-JP" altLang="en-US"/>
              </a:p>
            </p:txBody>
          </p:sp>
          <p:sp>
            <p:nvSpPr>
              <p:cNvPr id="86" name="Freeform 36"/>
              <p:cNvSpPr>
                <a:spLocks noChangeAspect="1"/>
              </p:cNvSpPr>
              <p:nvPr/>
            </p:nvSpPr>
            <p:spPr bwMode="auto">
              <a:xfrm>
                <a:off x="628" y="784"/>
                <a:ext cx="172" cy="158"/>
              </a:xfrm>
              <a:custGeom>
                <a:avLst/>
                <a:gdLst>
                  <a:gd name="T0" fmla="*/ 70 w 172"/>
                  <a:gd name="T1" fmla="*/ 0 h 158"/>
                  <a:gd name="T2" fmla="*/ 64 w 172"/>
                  <a:gd name="T3" fmla="*/ 5 h 158"/>
                  <a:gd name="T4" fmla="*/ 64 w 172"/>
                  <a:gd name="T5" fmla="*/ 9 h 158"/>
                  <a:gd name="T6" fmla="*/ 54 w 172"/>
                  <a:gd name="T7" fmla="*/ 13 h 158"/>
                  <a:gd name="T8" fmla="*/ 55 w 172"/>
                  <a:gd name="T9" fmla="*/ 18 h 158"/>
                  <a:gd name="T10" fmla="*/ 29 w 172"/>
                  <a:gd name="T11" fmla="*/ 55 h 158"/>
                  <a:gd name="T12" fmla="*/ 34 w 172"/>
                  <a:gd name="T13" fmla="*/ 56 h 158"/>
                  <a:gd name="T14" fmla="*/ 40 w 172"/>
                  <a:gd name="T15" fmla="*/ 63 h 158"/>
                  <a:gd name="T16" fmla="*/ 28 w 172"/>
                  <a:gd name="T17" fmla="*/ 106 h 158"/>
                  <a:gd name="T18" fmla="*/ 15 w 172"/>
                  <a:gd name="T19" fmla="*/ 108 h 158"/>
                  <a:gd name="T20" fmla="*/ 11 w 172"/>
                  <a:gd name="T21" fmla="*/ 115 h 158"/>
                  <a:gd name="T22" fmla="*/ 7 w 172"/>
                  <a:gd name="T23" fmla="*/ 118 h 158"/>
                  <a:gd name="T24" fmla="*/ 0 w 172"/>
                  <a:gd name="T25" fmla="*/ 127 h 158"/>
                  <a:gd name="T26" fmla="*/ 6 w 172"/>
                  <a:gd name="T27" fmla="*/ 139 h 158"/>
                  <a:gd name="T28" fmla="*/ 14 w 172"/>
                  <a:gd name="T29" fmla="*/ 141 h 158"/>
                  <a:gd name="T30" fmla="*/ 14 w 172"/>
                  <a:gd name="T31" fmla="*/ 146 h 158"/>
                  <a:gd name="T32" fmla="*/ 15 w 172"/>
                  <a:gd name="T33" fmla="*/ 154 h 158"/>
                  <a:gd name="T34" fmla="*/ 16 w 172"/>
                  <a:gd name="T35" fmla="*/ 158 h 158"/>
                  <a:gd name="T36" fmla="*/ 20 w 172"/>
                  <a:gd name="T37" fmla="*/ 158 h 158"/>
                  <a:gd name="T38" fmla="*/ 42 w 172"/>
                  <a:gd name="T39" fmla="*/ 142 h 158"/>
                  <a:gd name="T40" fmla="*/ 62 w 172"/>
                  <a:gd name="T41" fmla="*/ 133 h 158"/>
                  <a:gd name="T42" fmla="*/ 65 w 172"/>
                  <a:gd name="T43" fmla="*/ 133 h 158"/>
                  <a:gd name="T44" fmla="*/ 81 w 172"/>
                  <a:gd name="T45" fmla="*/ 119 h 158"/>
                  <a:gd name="T46" fmla="*/ 85 w 172"/>
                  <a:gd name="T47" fmla="*/ 119 h 158"/>
                  <a:gd name="T48" fmla="*/ 96 w 172"/>
                  <a:gd name="T49" fmla="*/ 114 h 158"/>
                  <a:gd name="T50" fmla="*/ 101 w 172"/>
                  <a:gd name="T51" fmla="*/ 117 h 158"/>
                  <a:gd name="T52" fmla="*/ 112 w 172"/>
                  <a:gd name="T53" fmla="*/ 109 h 158"/>
                  <a:gd name="T54" fmla="*/ 114 w 172"/>
                  <a:gd name="T55" fmla="*/ 113 h 158"/>
                  <a:gd name="T56" fmla="*/ 125 w 172"/>
                  <a:gd name="T57" fmla="*/ 113 h 158"/>
                  <a:gd name="T58" fmla="*/ 129 w 172"/>
                  <a:gd name="T59" fmla="*/ 107 h 158"/>
                  <a:gd name="T60" fmla="*/ 135 w 172"/>
                  <a:gd name="T61" fmla="*/ 105 h 158"/>
                  <a:gd name="T62" fmla="*/ 144 w 172"/>
                  <a:gd name="T63" fmla="*/ 106 h 158"/>
                  <a:gd name="T64" fmla="*/ 164 w 172"/>
                  <a:gd name="T65" fmla="*/ 106 h 158"/>
                  <a:gd name="T66" fmla="*/ 172 w 172"/>
                  <a:gd name="T67" fmla="*/ 90 h 158"/>
                  <a:gd name="T68" fmla="*/ 164 w 172"/>
                  <a:gd name="T69" fmla="*/ 91 h 158"/>
                  <a:gd name="T70" fmla="*/ 159 w 172"/>
                  <a:gd name="T71" fmla="*/ 84 h 158"/>
                  <a:gd name="T72" fmla="*/ 155 w 172"/>
                  <a:gd name="T73" fmla="*/ 71 h 158"/>
                  <a:gd name="T74" fmla="*/ 147 w 172"/>
                  <a:gd name="T75" fmla="*/ 64 h 158"/>
                  <a:gd name="T76" fmla="*/ 143 w 172"/>
                  <a:gd name="T77" fmla="*/ 68 h 158"/>
                  <a:gd name="T78" fmla="*/ 133 w 172"/>
                  <a:gd name="T79" fmla="*/ 58 h 158"/>
                  <a:gd name="T80" fmla="*/ 124 w 172"/>
                  <a:gd name="T81" fmla="*/ 56 h 158"/>
                  <a:gd name="T82" fmla="*/ 112 w 172"/>
                  <a:gd name="T83" fmla="*/ 46 h 158"/>
                  <a:gd name="T84" fmla="*/ 99 w 172"/>
                  <a:gd name="T85" fmla="*/ 33 h 158"/>
                  <a:gd name="T86" fmla="*/ 89 w 172"/>
                  <a:gd name="T87" fmla="*/ 19 h 158"/>
                  <a:gd name="T88" fmla="*/ 95 w 172"/>
                  <a:gd name="T89" fmla="*/ 13 h 158"/>
                  <a:gd name="T90" fmla="*/ 84 w 172"/>
                  <a:gd name="T91" fmla="*/ 4 h 158"/>
                  <a:gd name="T92" fmla="*/ 72 w 172"/>
                  <a:gd name="T93" fmla="*/ 4 h 158"/>
                  <a:gd name="T94" fmla="*/ 70 w 172"/>
                  <a:gd name="T95" fmla="*/ 0 h 1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2" h="158">
                    <a:moveTo>
                      <a:pt x="70" y="0"/>
                    </a:moveTo>
                    <a:lnTo>
                      <a:pt x="64" y="5"/>
                    </a:lnTo>
                    <a:lnTo>
                      <a:pt x="64" y="9"/>
                    </a:lnTo>
                    <a:lnTo>
                      <a:pt x="54" y="13"/>
                    </a:lnTo>
                    <a:lnTo>
                      <a:pt x="55" y="18"/>
                    </a:lnTo>
                    <a:lnTo>
                      <a:pt x="29" y="55"/>
                    </a:lnTo>
                    <a:lnTo>
                      <a:pt x="34" y="56"/>
                    </a:lnTo>
                    <a:lnTo>
                      <a:pt x="40" y="63"/>
                    </a:lnTo>
                    <a:lnTo>
                      <a:pt x="28" y="106"/>
                    </a:lnTo>
                    <a:lnTo>
                      <a:pt x="15" y="108"/>
                    </a:lnTo>
                    <a:lnTo>
                      <a:pt x="11" y="115"/>
                    </a:lnTo>
                    <a:lnTo>
                      <a:pt x="7" y="118"/>
                    </a:lnTo>
                    <a:lnTo>
                      <a:pt x="0" y="127"/>
                    </a:lnTo>
                    <a:lnTo>
                      <a:pt x="6" y="139"/>
                    </a:lnTo>
                    <a:lnTo>
                      <a:pt x="14" y="141"/>
                    </a:lnTo>
                    <a:lnTo>
                      <a:pt x="14" y="146"/>
                    </a:lnTo>
                    <a:lnTo>
                      <a:pt x="15" y="154"/>
                    </a:lnTo>
                    <a:lnTo>
                      <a:pt x="16" y="158"/>
                    </a:lnTo>
                    <a:lnTo>
                      <a:pt x="20" y="158"/>
                    </a:lnTo>
                    <a:lnTo>
                      <a:pt x="42" y="142"/>
                    </a:lnTo>
                    <a:lnTo>
                      <a:pt x="62" y="133"/>
                    </a:lnTo>
                    <a:lnTo>
                      <a:pt x="65" y="133"/>
                    </a:lnTo>
                    <a:lnTo>
                      <a:pt x="81" y="119"/>
                    </a:lnTo>
                    <a:lnTo>
                      <a:pt x="85" y="119"/>
                    </a:lnTo>
                    <a:lnTo>
                      <a:pt x="96" y="114"/>
                    </a:lnTo>
                    <a:lnTo>
                      <a:pt x="101" y="117"/>
                    </a:lnTo>
                    <a:lnTo>
                      <a:pt x="112" y="109"/>
                    </a:lnTo>
                    <a:lnTo>
                      <a:pt x="114" y="113"/>
                    </a:lnTo>
                    <a:lnTo>
                      <a:pt x="125" y="113"/>
                    </a:lnTo>
                    <a:lnTo>
                      <a:pt x="129" y="107"/>
                    </a:lnTo>
                    <a:lnTo>
                      <a:pt x="135" y="105"/>
                    </a:lnTo>
                    <a:lnTo>
                      <a:pt x="144" y="106"/>
                    </a:lnTo>
                    <a:lnTo>
                      <a:pt x="164" y="106"/>
                    </a:lnTo>
                    <a:lnTo>
                      <a:pt x="172" y="90"/>
                    </a:lnTo>
                    <a:lnTo>
                      <a:pt x="164" y="91"/>
                    </a:lnTo>
                    <a:lnTo>
                      <a:pt x="159" y="84"/>
                    </a:lnTo>
                    <a:lnTo>
                      <a:pt x="155" y="71"/>
                    </a:lnTo>
                    <a:lnTo>
                      <a:pt x="147" y="64"/>
                    </a:lnTo>
                    <a:lnTo>
                      <a:pt x="143" y="68"/>
                    </a:lnTo>
                    <a:lnTo>
                      <a:pt x="133" y="58"/>
                    </a:lnTo>
                    <a:lnTo>
                      <a:pt x="124" y="56"/>
                    </a:lnTo>
                    <a:lnTo>
                      <a:pt x="112" y="46"/>
                    </a:lnTo>
                    <a:lnTo>
                      <a:pt x="99" y="33"/>
                    </a:lnTo>
                    <a:lnTo>
                      <a:pt x="89" y="19"/>
                    </a:lnTo>
                    <a:lnTo>
                      <a:pt x="95" y="13"/>
                    </a:lnTo>
                    <a:lnTo>
                      <a:pt x="84" y="4"/>
                    </a:lnTo>
                    <a:lnTo>
                      <a:pt x="72" y="4"/>
                    </a:lnTo>
                    <a:lnTo>
                      <a:pt x="70" y="0"/>
                    </a:lnTo>
                    <a:close/>
                  </a:path>
                </a:pathLst>
              </a:custGeom>
              <a:grpFill/>
              <a:ln w="9525" cap="flat" cmpd="sng">
                <a:solidFill>
                  <a:srgbClr val="000000"/>
                </a:solidFill>
                <a:prstDash val="solid"/>
                <a:round/>
                <a:headEnd/>
                <a:tailEnd/>
              </a:ln>
            </p:spPr>
            <p:txBody>
              <a:bodyPr/>
              <a:lstStyle/>
              <a:p>
                <a:endParaRPr lang="ja-JP" altLang="en-US"/>
              </a:p>
            </p:txBody>
          </p:sp>
          <p:sp>
            <p:nvSpPr>
              <p:cNvPr id="87" name="Freeform 37"/>
              <p:cNvSpPr>
                <a:spLocks noChangeAspect="1"/>
              </p:cNvSpPr>
              <p:nvPr/>
            </p:nvSpPr>
            <p:spPr bwMode="auto">
              <a:xfrm>
                <a:off x="562" y="717"/>
                <a:ext cx="38" cy="33"/>
              </a:xfrm>
              <a:custGeom>
                <a:avLst/>
                <a:gdLst>
                  <a:gd name="T0" fmla="*/ 20 w 38"/>
                  <a:gd name="T1" fmla="*/ 0 h 33"/>
                  <a:gd name="T2" fmla="*/ 12 w 38"/>
                  <a:gd name="T3" fmla="*/ 14 h 33"/>
                  <a:gd name="T4" fmla="*/ 0 w 38"/>
                  <a:gd name="T5" fmla="*/ 23 h 33"/>
                  <a:gd name="T6" fmla="*/ 6 w 38"/>
                  <a:gd name="T7" fmla="*/ 31 h 33"/>
                  <a:gd name="T8" fmla="*/ 12 w 38"/>
                  <a:gd name="T9" fmla="*/ 27 h 33"/>
                  <a:gd name="T10" fmla="*/ 23 w 38"/>
                  <a:gd name="T11" fmla="*/ 33 h 33"/>
                  <a:gd name="T12" fmla="*/ 37 w 38"/>
                  <a:gd name="T13" fmla="*/ 28 h 33"/>
                  <a:gd name="T14" fmla="*/ 38 w 38"/>
                  <a:gd name="T15" fmla="*/ 20 h 33"/>
                  <a:gd name="T16" fmla="*/ 28 w 38"/>
                  <a:gd name="T17" fmla="*/ 16 h 33"/>
                  <a:gd name="T18" fmla="*/ 34 w 38"/>
                  <a:gd name="T19" fmla="*/ 13 h 33"/>
                  <a:gd name="T20" fmla="*/ 20 w 38"/>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33">
                    <a:moveTo>
                      <a:pt x="20" y="0"/>
                    </a:moveTo>
                    <a:lnTo>
                      <a:pt x="12" y="14"/>
                    </a:lnTo>
                    <a:lnTo>
                      <a:pt x="0" y="23"/>
                    </a:lnTo>
                    <a:lnTo>
                      <a:pt x="6" y="31"/>
                    </a:lnTo>
                    <a:lnTo>
                      <a:pt x="12" y="27"/>
                    </a:lnTo>
                    <a:lnTo>
                      <a:pt x="23" y="33"/>
                    </a:lnTo>
                    <a:lnTo>
                      <a:pt x="37" y="28"/>
                    </a:lnTo>
                    <a:lnTo>
                      <a:pt x="38" y="20"/>
                    </a:lnTo>
                    <a:lnTo>
                      <a:pt x="28" y="16"/>
                    </a:lnTo>
                    <a:lnTo>
                      <a:pt x="34" y="13"/>
                    </a:lnTo>
                    <a:lnTo>
                      <a:pt x="20" y="0"/>
                    </a:lnTo>
                    <a:close/>
                  </a:path>
                </a:pathLst>
              </a:custGeom>
              <a:grpFill/>
              <a:ln w="9525" cap="flat" cmpd="sng">
                <a:solidFill>
                  <a:srgbClr val="000000"/>
                </a:solidFill>
                <a:prstDash val="solid"/>
                <a:round/>
                <a:headEnd/>
                <a:tailEnd/>
              </a:ln>
            </p:spPr>
            <p:txBody>
              <a:bodyPr/>
              <a:lstStyle/>
              <a:p>
                <a:endParaRPr lang="ja-JP" altLang="en-US"/>
              </a:p>
            </p:txBody>
          </p:sp>
          <p:sp>
            <p:nvSpPr>
              <p:cNvPr id="89" name="Freeform 38"/>
              <p:cNvSpPr>
                <a:spLocks noChangeAspect="1"/>
              </p:cNvSpPr>
              <p:nvPr/>
            </p:nvSpPr>
            <p:spPr bwMode="auto">
              <a:xfrm>
                <a:off x="541" y="709"/>
                <a:ext cx="39" cy="24"/>
              </a:xfrm>
              <a:custGeom>
                <a:avLst/>
                <a:gdLst>
                  <a:gd name="T0" fmla="*/ 28 w 39"/>
                  <a:gd name="T1" fmla="*/ 1 h 24"/>
                  <a:gd name="T2" fmla="*/ 39 w 39"/>
                  <a:gd name="T3" fmla="*/ 4 h 24"/>
                  <a:gd name="T4" fmla="*/ 30 w 39"/>
                  <a:gd name="T5" fmla="*/ 19 h 24"/>
                  <a:gd name="T6" fmla="*/ 24 w 39"/>
                  <a:gd name="T7" fmla="*/ 24 h 24"/>
                  <a:gd name="T8" fmla="*/ 19 w 39"/>
                  <a:gd name="T9" fmla="*/ 24 h 24"/>
                  <a:gd name="T10" fmla="*/ 9 w 39"/>
                  <a:gd name="T11" fmla="*/ 19 h 24"/>
                  <a:gd name="T12" fmla="*/ 11 w 39"/>
                  <a:gd name="T13" fmla="*/ 14 h 24"/>
                  <a:gd name="T14" fmla="*/ 7 w 39"/>
                  <a:gd name="T15" fmla="*/ 13 h 24"/>
                  <a:gd name="T16" fmla="*/ 3 w 39"/>
                  <a:gd name="T17" fmla="*/ 15 h 24"/>
                  <a:gd name="T18" fmla="*/ 0 w 39"/>
                  <a:gd name="T19" fmla="*/ 11 h 24"/>
                  <a:gd name="T20" fmla="*/ 7 w 39"/>
                  <a:gd name="T21" fmla="*/ 0 h 24"/>
                  <a:gd name="T22" fmla="*/ 16 w 39"/>
                  <a:gd name="T23" fmla="*/ 3 h 24"/>
                  <a:gd name="T24" fmla="*/ 13 w 39"/>
                  <a:gd name="T25" fmla="*/ 6 h 24"/>
                  <a:gd name="T26" fmla="*/ 23 w 39"/>
                  <a:gd name="T27" fmla="*/ 10 h 24"/>
                  <a:gd name="T28" fmla="*/ 28 w 39"/>
                  <a:gd name="T29" fmla="*/ 1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4">
                    <a:moveTo>
                      <a:pt x="28" y="1"/>
                    </a:moveTo>
                    <a:lnTo>
                      <a:pt x="39" y="4"/>
                    </a:lnTo>
                    <a:lnTo>
                      <a:pt x="30" y="19"/>
                    </a:lnTo>
                    <a:lnTo>
                      <a:pt x="24" y="24"/>
                    </a:lnTo>
                    <a:lnTo>
                      <a:pt x="19" y="24"/>
                    </a:lnTo>
                    <a:lnTo>
                      <a:pt x="9" y="19"/>
                    </a:lnTo>
                    <a:lnTo>
                      <a:pt x="11" y="14"/>
                    </a:lnTo>
                    <a:lnTo>
                      <a:pt x="7" y="13"/>
                    </a:lnTo>
                    <a:lnTo>
                      <a:pt x="3" y="15"/>
                    </a:lnTo>
                    <a:lnTo>
                      <a:pt x="0" y="11"/>
                    </a:lnTo>
                    <a:lnTo>
                      <a:pt x="7" y="0"/>
                    </a:lnTo>
                    <a:lnTo>
                      <a:pt x="16" y="3"/>
                    </a:lnTo>
                    <a:lnTo>
                      <a:pt x="13" y="6"/>
                    </a:lnTo>
                    <a:lnTo>
                      <a:pt x="23" y="10"/>
                    </a:lnTo>
                    <a:lnTo>
                      <a:pt x="28" y="1"/>
                    </a:lnTo>
                    <a:close/>
                  </a:path>
                </a:pathLst>
              </a:custGeom>
              <a:grpFill/>
              <a:ln w="9525" cap="flat" cmpd="sng">
                <a:solidFill>
                  <a:srgbClr val="000000"/>
                </a:solidFill>
                <a:prstDash val="solid"/>
                <a:round/>
                <a:headEnd/>
                <a:tailEnd/>
              </a:ln>
            </p:spPr>
            <p:txBody>
              <a:bodyPr/>
              <a:lstStyle/>
              <a:p>
                <a:endParaRPr lang="ja-JP" altLang="en-US"/>
              </a:p>
            </p:txBody>
          </p:sp>
          <p:sp>
            <p:nvSpPr>
              <p:cNvPr id="90" name="Freeform 39"/>
              <p:cNvSpPr>
                <a:spLocks noChangeAspect="1"/>
              </p:cNvSpPr>
              <p:nvPr/>
            </p:nvSpPr>
            <p:spPr bwMode="auto">
              <a:xfrm>
                <a:off x="548" y="702"/>
                <a:ext cx="13" cy="10"/>
              </a:xfrm>
              <a:custGeom>
                <a:avLst/>
                <a:gdLst>
                  <a:gd name="T0" fmla="*/ 0 w 13"/>
                  <a:gd name="T1" fmla="*/ 7 h 10"/>
                  <a:gd name="T2" fmla="*/ 4 w 13"/>
                  <a:gd name="T3" fmla="*/ 0 h 10"/>
                  <a:gd name="T4" fmla="*/ 13 w 13"/>
                  <a:gd name="T5" fmla="*/ 4 h 10"/>
                  <a:gd name="T6" fmla="*/ 9 w 13"/>
                  <a:gd name="T7" fmla="*/ 10 h 10"/>
                  <a:gd name="T8" fmla="*/ 0 w 13"/>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7"/>
                    </a:moveTo>
                    <a:lnTo>
                      <a:pt x="4" y="0"/>
                    </a:lnTo>
                    <a:lnTo>
                      <a:pt x="13" y="4"/>
                    </a:lnTo>
                    <a:lnTo>
                      <a:pt x="9" y="10"/>
                    </a:lnTo>
                    <a:lnTo>
                      <a:pt x="0" y="7"/>
                    </a:lnTo>
                    <a:close/>
                  </a:path>
                </a:pathLst>
              </a:custGeom>
              <a:grpFill/>
              <a:ln w="9525" cap="flat" cmpd="sng">
                <a:solidFill>
                  <a:srgbClr val="000000"/>
                </a:solidFill>
                <a:prstDash val="solid"/>
                <a:round/>
                <a:headEnd/>
                <a:tailEnd/>
              </a:ln>
            </p:spPr>
            <p:txBody>
              <a:bodyPr/>
              <a:lstStyle/>
              <a:p>
                <a:endParaRPr lang="ja-JP" altLang="en-US"/>
              </a:p>
            </p:txBody>
          </p:sp>
          <p:sp>
            <p:nvSpPr>
              <p:cNvPr id="97" name="Freeform 40"/>
              <p:cNvSpPr>
                <a:spLocks noChangeAspect="1"/>
              </p:cNvSpPr>
              <p:nvPr/>
            </p:nvSpPr>
            <p:spPr bwMode="auto">
              <a:xfrm>
                <a:off x="569" y="700"/>
                <a:ext cx="15" cy="13"/>
              </a:xfrm>
              <a:custGeom>
                <a:avLst/>
                <a:gdLst>
                  <a:gd name="T0" fmla="*/ 0 w 15"/>
                  <a:gd name="T1" fmla="*/ 10 h 13"/>
                  <a:gd name="T2" fmla="*/ 11 w 15"/>
                  <a:gd name="T3" fmla="*/ 13 h 13"/>
                  <a:gd name="T4" fmla="*/ 15 w 15"/>
                  <a:gd name="T5" fmla="*/ 4 h 13"/>
                  <a:gd name="T6" fmla="*/ 15 w 15"/>
                  <a:gd name="T7" fmla="*/ 1 h 13"/>
                  <a:gd name="T8" fmla="*/ 11 w 15"/>
                  <a:gd name="T9" fmla="*/ 0 h 13"/>
                  <a:gd name="T10" fmla="*/ 7 w 15"/>
                  <a:gd name="T11" fmla="*/ 4 h 13"/>
                  <a:gd name="T12" fmla="*/ 4 w 15"/>
                  <a:gd name="T13" fmla="*/ 2 h 13"/>
                  <a:gd name="T14" fmla="*/ 0 w 15"/>
                  <a:gd name="T15" fmla="*/ 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3">
                    <a:moveTo>
                      <a:pt x="0" y="10"/>
                    </a:moveTo>
                    <a:lnTo>
                      <a:pt x="11" y="13"/>
                    </a:lnTo>
                    <a:lnTo>
                      <a:pt x="15" y="4"/>
                    </a:lnTo>
                    <a:lnTo>
                      <a:pt x="15" y="1"/>
                    </a:lnTo>
                    <a:lnTo>
                      <a:pt x="11" y="0"/>
                    </a:lnTo>
                    <a:lnTo>
                      <a:pt x="7" y="4"/>
                    </a:lnTo>
                    <a:lnTo>
                      <a:pt x="4" y="2"/>
                    </a:lnTo>
                    <a:lnTo>
                      <a:pt x="0" y="10"/>
                    </a:lnTo>
                    <a:close/>
                  </a:path>
                </a:pathLst>
              </a:custGeom>
              <a:grpFill/>
              <a:ln w="9525" cap="flat" cmpd="sng">
                <a:solidFill>
                  <a:srgbClr val="000000"/>
                </a:solidFill>
                <a:prstDash val="solid"/>
                <a:round/>
                <a:headEnd/>
                <a:tailEnd/>
              </a:ln>
            </p:spPr>
            <p:txBody>
              <a:bodyPr/>
              <a:lstStyle/>
              <a:p>
                <a:endParaRPr lang="ja-JP" altLang="en-US"/>
              </a:p>
            </p:txBody>
          </p:sp>
          <p:sp>
            <p:nvSpPr>
              <p:cNvPr id="98" name="Freeform 41"/>
              <p:cNvSpPr>
                <a:spLocks noChangeAspect="1"/>
              </p:cNvSpPr>
              <p:nvPr/>
            </p:nvSpPr>
            <p:spPr bwMode="auto">
              <a:xfrm>
                <a:off x="522" y="736"/>
                <a:ext cx="55" cy="45"/>
              </a:xfrm>
              <a:custGeom>
                <a:avLst/>
                <a:gdLst>
                  <a:gd name="T0" fmla="*/ 40 w 55"/>
                  <a:gd name="T1" fmla="*/ 4 h 45"/>
                  <a:gd name="T2" fmla="*/ 32 w 55"/>
                  <a:gd name="T3" fmla="*/ 0 h 45"/>
                  <a:gd name="T4" fmla="*/ 27 w 55"/>
                  <a:gd name="T5" fmla="*/ 8 h 45"/>
                  <a:gd name="T6" fmla="*/ 32 w 55"/>
                  <a:gd name="T7" fmla="*/ 12 h 45"/>
                  <a:gd name="T8" fmla="*/ 27 w 55"/>
                  <a:gd name="T9" fmla="*/ 15 h 45"/>
                  <a:gd name="T10" fmla="*/ 23 w 55"/>
                  <a:gd name="T11" fmla="*/ 8 h 45"/>
                  <a:gd name="T12" fmla="*/ 19 w 55"/>
                  <a:gd name="T13" fmla="*/ 10 h 45"/>
                  <a:gd name="T14" fmla="*/ 22 w 55"/>
                  <a:gd name="T15" fmla="*/ 17 h 45"/>
                  <a:gd name="T16" fmla="*/ 17 w 55"/>
                  <a:gd name="T17" fmla="*/ 17 h 45"/>
                  <a:gd name="T18" fmla="*/ 17 w 55"/>
                  <a:gd name="T19" fmla="*/ 13 h 45"/>
                  <a:gd name="T20" fmla="*/ 14 w 55"/>
                  <a:gd name="T21" fmla="*/ 12 h 45"/>
                  <a:gd name="T22" fmla="*/ 10 w 55"/>
                  <a:gd name="T23" fmla="*/ 10 h 45"/>
                  <a:gd name="T24" fmla="*/ 6 w 55"/>
                  <a:gd name="T25" fmla="*/ 14 h 45"/>
                  <a:gd name="T26" fmla="*/ 4 w 55"/>
                  <a:gd name="T27" fmla="*/ 11 h 45"/>
                  <a:gd name="T28" fmla="*/ 9 w 55"/>
                  <a:gd name="T29" fmla="*/ 4 h 45"/>
                  <a:gd name="T30" fmla="*/ 6 w 55"/>
                  <a:gd name="T31" fmla="*/ 2 h 45"/>
                  <a:gd name="T32" fmla="*/ 0 w 55"/>
                  <a:gd name="T33" fmla="*/ 17 h 45"/>
                  <a:gd name="T34" fmla="*/ 9 w 55"/>
                  <a:gd name="T35" fmla="*/ 24 h 45"/>
                  <a:gd name="T36" fmla="*/ 25 w 55"/>
                  <a:gd name="T37" fmla="*/ 31 h 45"/>
                  <a:gd name="T38" fmla="*/ 32 w 55"/>
                  <a:gd name="T39" fmla="*/ 45 h 45"/>
                  <a:gd name="T40" fmla="*/ 41 w 55"/>
                  <a:gd name="T41" fmla="*/ 45 h 45"/>
                  <a:gd name="T42" fmla="*/ 47 w 55"/>
                  <a:gd name="T43" fmla="*/ 35 h 45"/>
                  <a:gd name="T44" fmla="*/ 52 w 55"/>
                  <a:gd name="T45" fmla="*/ 34 h 45"/>
                  <a:gd name="T46" fmla="*/ 47 w 55"/>
                  <a:gd name="T47" fmla="*/ 25 h 45"/>
                  <a:gd name="T48" fmla="*/ 49 w 55"/>
                  <a:gd name="T49" fmla="*/ 20 h 45"/>
                  <a:gd name="T50" fmla="*/ 54 w 55"/>
                  <a:gd name="T51" fmla="*/ 20 h 45"/>
                  <a:gd name="T52" fmla="*/ 55 w 55"/>
                  <a:gd name="T53" fmla="*/ 9 h 45"/>
                  <a:gd name="T54" fmla="*/ 50 w 55"/>
                  <a:gd name="T55" fmla="*/ 7 h 45"/>
                  <a:gd name="T56" fmla="*/ 45 w 55"/>
                  <a:gd name="T57" fmla="*/ 10 h 45"/>
                  <a:gd name="T58" fmla="*/ 40 w 55"/>
                  <a:gd name="T59" fmla="*/ 4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 h="45">
                    <a:moveTo>
                      <a:pt x="40" y="4"/>
                    </a:moveTo>
                    <a:lnTo>
                      <a:pt x="32" y="0"/>
                    </a:lnTo>
                    <a:lnTo>
                      <a:pt x="27" y="8"/>
                    </a:lnTo>
                    <a:lnTo>
                      <a:pt x="32" y="12"/>
                    </a:lnTo>
                    <a:lnTo>
                      <a:pt x="27" y="15"/>
                    </a:lnTo>
                    <a:lnTo>
                      <a:pt x="23" y="8"/>
                    </a:lnTo>
                    <a:lnTo>
                      <a:pt x="19" y="10"/>
                    </a:lnTo>
                    <a:lnTo>
                      <a:pt x="22" y="17"/>
                    </a:lnTo>
                    <a:lnTo>
                      <a:pt x="17" y="17"/>
                    </a:lnTo>
                    <a:lnTo>
                      <a:pt x="17" y="13"/>
                    </a:lnTo>
                    <a:cubicBezTo>
                      <a:pt x="14" y="11"/>
                      <a:pt x="14" y="10"/>
                      <a:pt x="14" y="12"/>
                    </a:cubicBezTo>
                    <a:lnTo>
                      <a:pt x="10" y="10"/>
                    </a:lnTo>
                    <a:lnTo>
                      <a:pt x="6" y="14"/>
                    </a:lnTo>
                    <a:lnTo>
                      <a:pt x="4" y="11"/>
                    </a:lnTo>
                    <a:cubicBezTo>
                      <a:pt x="10" y="4"/>
                      <a:pt x="13" y="4"/>
                      <a:pt x="9" y="4"/>
                    </a:cubicBezTo>
                    <a:lnTo>
                      <a:pt x="6" y="2"/>
                    </a:lnTo>
                    <a:lnTo>
                      <a:pt x="0" y="17"/>
                    </a:lnTo>
                    <a:lnTo>
                      <a:pt x="9" y="24"/>
                    </a:lnTo>
                    <a:lnTo>
                      <a:pt x="25" y="31"/>
                    </a:lnTo>
                    <a:lnTo>
                      <a:pt x="32" y="45"/>
                    </a:lnTo>
                    <a:lnTo>
                      <a:pt x="41" y="45"/>
                    </a:lnTo>
                    <a:lnTo>
                      <a:pt x="47" y="35"/>
                    </a:lnTo>
                    <a:lnTo>
                      <a:pt x="52" y="34"/>
                    </a:lnTo>
                    <a:lnTo>
                      <a:pt x="47" y="25"/>
                    </a:lnTo>
                    <a:lnTo>
                      <a:pt x="49" y="20"/>
                    </a:lnTo>
                    <a:lnTo>
                      <a:pt x="54" y="20"/>
                    </a:lnTo>
                    <a:lnTo>
                      <a:pt x="55" y="9"/>
                    </a:lnTo>
                    <a:lnTo>
                      <a:pt x="50" y="7"/>
                    </a:lnTo>
                    <a:lnTo>
                      <a:pt x="45" y="10"/>
                    </a:lnTo>
                    <a:lnTo>
                      <a:pt x="40" y="4"/>
                    </a:lnTo>
                    <a:close/>
                  </a:path>
                </a:pathLst>
              </a:custGeom>
              <a:grpFill/>
              <a:ln w="9525" cap="flat" cmpd="sng">
                <a:solidFill>
                  <a:srgbClr val="000000"/>
                </a:solidFill>
                <a:prstDash val="solid"/>
                <a:round/>
                <a:headEnd/>
                <a:tailEnd/>
              </a:ln>
            </p:spPr>
            <p:txBody>
              <a:bodyPr/>
              <a:lstStyle/>
              <a:p>
                <a:endParaRPr lang="ja-JP" altLang="en-US"/>
              </a:p>
            </p:txBody>
          </p:sp>
          <p:sp>
            <p:nvSpPr>
              <p:cNvPr id="99" name="Freeform 42"/>
              <p:cNvSpPr>
                <a:spLocks noChangeAspect="1"/>
              </p:cNvSpPr>
              <p:nvPr/>
            </p:nvSpPr>
            <p:spPr bwMode="auto">
              <a:xfrm>
                <a:off x="533" y="724"/>
                <a:ext cx="15" cy="18"/>
              </a:xfrm>
              <a:custGeom>
                <a:avLst/>
                <a:gdLst>
                  <a:gd name="T0" fmla="*/ 6 w 15"/>
                  <a:gd name="T1" fmla="*/ 0 h 18"/>
                  <a:gd name="T2" fmla="*/ 0 w 15"/>
                  <a:gd name="T3" fmla="*/ 11 h 18"/>
                  <a:gd name="T4" fmla="*/ 6 w 15"/>
                  <a:gd name="T5" fmla="*/ 18 h 18"/>
                  <a:gd name="T6" fmla="*/ 15 w 15"/>
                  <a:gd name="T7" fmla="*/ 10 h 18"/>
                  <a:gd name="T8" fmla="*/ 6 w 15"/>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8">
                    <a:moveTo>
                      <a:pt x="6" y="0"/>
                    </a:moveTo>
                    <a:lnTo>
                      <a:pt x="0" y="11"/>
                    </a:lnTo>
                    <a:lnTo>
                      <a:pt x="6" y="18"/>
                    </a:lnTo>
                    <a:lnTo>
                      <a:pt x="15" y="10"/>
                    </a:lnTo>
                    <a:lnTo>
                      <a:pt x="6" y="0"/>
                    </a:lnTo>
                    <a:close/>
                  </a:path>
                </a:pathLst>
              </a:custGeom>
              <a:grpFill/>
              <a:ln w="9525" cap="flat" cmpd="sng">
                <a:solidFill>
                  <a:srgbClr val="000000"/>
                </a:solidFill>
                <a:prstDash val="solid"/>
                <a:round/>
                <a:headEnd/>
                <a:tailEnd/>
              </a:ln>
            </p:spPr>
            <p:txBody>
              <a:bodyPr/>
              <a:lstStyle/>
              <a:p>
                <a:endParaRPr lang="ja-JP" altLang="en-US"/>
              </a:p>
            </p:txBody>
          </p:sp>
          <p:sp>
            <p:nvSpPr>
              <p:cNvPr id="100" name="Freeform 43"/>
              <p:cNvSpPr>
                <a:spLocks noChangeAspect="1"/>
              </p:cNvSpPr>
              <p:nvPr/>
            </p:nvSpPr>
            <p:spPr bwMode="auto">
              <a:xfrm>
                <a:off x="514" y="753"/>
                <a:ext cx="49" cy="39"/>
              </a:xfrm>
              <a:custGeom>
                <a:avLst/>
                <a:gdLst>
                  <a:gd name="T0" fmla="*/ 8 w 49"/>
                  <a:gd name="T1" fmla="*/ 0 h 39"/>
                  <a:gd name="T2" fmla="*/ 2 w 49"/>
                  <a:gd name="T3" fmla="*/ 2 h 39"/>
                  <a:gd name="T4" fmla="*/ 0 w 49"/>
                  <a:gd name="T5" fmla="*/ 7 h 39"/>
                  <a:gd name="T6" fmla="*/ 47 w 49"/>
                  <a:gd name="T7" fmla="*/ 39 h 39"/>
                  <a:gd name="T8" fmla="*/ 49 w 49"/>
                  <a:gd name="T9" fmla="*/ 36 h 39"/>
                  <a:gd name="T10" fmla="*/ 43 w 49"/>
                  <a:gd name="T11" fmla="*/ 27 h 39"/>
                  <a:gd name="T12" fmla="*/ 40 w 49"/>
                  <a:gd name="T13" fmla="*/ 27 h 39"/>
                  <a:gd name="T14" fmla="*/ 34 w 49"/>
                  <a:gd name="T15" fmla="*/ 13 h 39"/>
                  <a:gd name="T16" fmla="*/ 16 w 49"/>
                  <a:gd name="T17" fmla="*/ 6 h 39"/>
                  <a:gd name="T18" fmla="*/ 8 w 4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39">
                    <a:moveTo>
                      <a:pt x="8" y="0"/>
                    </a:moveTo>
                    <a:lnTo>
                      <a:pt x="2" y="2"/>
                    </a:lnTo>
                    <a:lnTo>
                      <a:pt x="0" y="7"/>
                    </a:lnTo>
                    <a:lnTo>
                      <a:pt x="47" y="39"/>
                    </a:lnTo>
                    <a:lnTo>
                      <a:pt x="49" y="36"/>
                    </a:lnTo>
                    <a:lnTo>
                      <a:pt x="43" y="27"/>
                    </a:lnTo>
                    <a:lnTo>
                      <a:pt x="40" y="27"/>
                    </a:lnTo>
                    <a:lnTo>
                      <a:pt x="34" y="13"/>
                    </a:lnTo>
                    <a:lnTo>
                      <a:pt x="16" y="6"/>
                    </a:lnTo>
                    <a:lnTo>
                      <a:pt x="8" y="0"/>
                    </a:lnTo>
                    <a:close/>
                  </a:path>
                </a:pathLst>
              </a:custGeom>
              <a:grpFill/>
              <a:ln w="9525" cap="flat" cmpd="sng">
                <a:solidFill>
                  <a:srgbClr val="000000"/>
                </a:solidFill>
                <a:prstDash val="solid"/>
                <a:round/>
                <a:headEnd/>
                <a:tailEnd/>
              </a:ln>
            </p:spPr>
            <p:txBody>
              <a:bodyPr/>
              <a:lstStyle/>
              <a:p>
                <a:endParaRPr lang="ja-JP" altLang="en-US"/>
              </a:p>
            </p:txBody>
          </p:sp>
          <p:sp>
            <p:nvSpPr>
              <p:cNvPr id="101" name="Freeform 44"/>
              <p:cNvSpPr>
                <a:spLocks noChangeAspect="1"/>
              </p:cNvSpPr>
              <p:nvPr/>
            </p:nvSpPr>
            <p:spPr bwMode="auto">
              <a:xfrm>
                <a:off x="558" y="745"/>
                <a:ext cx="111" cy="185"/>
              </a:xfrm>
              <a:custGeom>
                <a:avLst/>
                <a:gdLst>
                  <a:gd name="T0" fmla="*/ 3 w 111"/>
                  <a:gd name="T1" fmla="*/ 47 h 185"/>
                  <a:gd name="T2" fmla="*/ 5 w 111"/>
                  <a:gd name="T3" fmla="*/ 43 h 185"/>
                  <a:gd name="T4" fmla="*/ 0 w 111"/>
                  <a:gd name="T5" fmla="*/ 36 h 185"/>
                  <a:gd name="T6" fmla="*/ 5 w 111"/>
                  <a:gd name="T7" fmla="*/ 35 h 185"/>
                  <a:gd name="T8" fmla="*/ 10 w 111"/>
                  <a:gd name="T9" fmla="*/ 25 h 185"/>
                  <a:gd name="T10" fmla="*/ 16 w 111"/>
                  <a:gd name="T11" fmla="*/ 25 h 185"/>
                  <a:gd name="T12" fmla="*/ 11 w 111"/>
                  <a:gd name="T13" fmla="*/ 16 h 185"/>
                  <a:gd name="T14" fmla="*/ 12 w 111"/>
                  <a:gd name="T15" fmla="*/ 10 h 185"/>
                  <a:gd name="T16" fmla="*/ 17 w 111"/>
                  <a:gd name="T17" fmla="*/ 10 h 185"/>
                  <a:gd name="T18" fmla="*/ 19 w 111"/>
                  <a:gd name="T19" fmla="*/ 1 h 185"/>
                  <a:gd name="T20" fmla="*/ 28 w 111"/>
                  <a:gd name="T21" fmla="*/ 5 h 185"/>
                  <a:gd name="T22" fmla="*/ 41 w 111"/>
                  <a:gd name="T23" fmla="*/ 0 h 185"/>
                  <a:gd name="T24" fmla="*/ 52 w 111"/>
                  <a:gd name="T25" fmla="*/ 16 h 185"/>
                  <a:gd name="T26" fmla="*/ 52 w 111"/>
                  <a:gd name="T27" fmla="*/ 38 h 185"/>
                  <a:gd name="T28" fmla="*/ 65 w 111"/>
                  <a:gd name="T29" fmla="*/ 58 h 185"/>
                  <a:gd name="T30" fmla="*/ 72 w 111"/>
                  <a:gd name="T31" fmla="*/ 59 h 185"/>
                  <a:gd name="T32" fmla="*/ 84 w 111"/>
                  <a:gd name="T33" fmla="*/ 71 h 185"/>
                  <a:gd name="T34" fmla="*/ 85 w 111"/>
                  <a:gd name="T35" fmla="*/ 88 h 185"/>
                  <a:gd name="T36" fmla="*/ 104 w 111"/>
                  <a:gd name="T37" fmla="*/ 93 h 185"/>
                  <a:gd name="T38" fmla="*/ 111 w 111"/>
                  <a:gd name="T39" fmla="*/ 102 h 185"/>
                  <a:gd name="T40" fmla="*/ 98 w 111"/>
                  <a:gd name="T41" fmla="*/ 147 h 185"/>
                  <a:gd name="T42" fmla="*/ 85 w 111"/>
                  <a:gd name="T43" fmla="*/ 147 h 185"/>
                  <a:gd name="T44" fmla="*/ 81 w 111"/>
                  <a:gd name="T45" fmla="*/ 155 h 185"/>
                  <a:gd name="T46" fmla="*/ 70 w 111"/>
                  <a:gd name="T47" fmla="*/ 166 h 185"/>
                  <a:gd name="T48" fmla="*/ 57 w 111"/>
                  <a:gd name="T49" fmla="*/ 179 h 185"/>
                  <a:gd name="T50" fmla="*/ 46 w 111"/>
                  <a:gd name="T51" fmla="*/ 185 h 185"/>
                  <a:gd name="T52" fmla="*/ 36 w 111"/>
                  <a:gd name="T53" fmla="*/ 183 h 185"/>
                  <a:gd name="T54" fmla="*/ 41 w 111"/>
                  <a:gd name="T55" fmla="*/ 175 h 185"/>
                  <a:gd name="T56" fmla="*/ 41 w 111"/>
                  <a:gd name="T57" fmla="*/ 166 h 185"/>
                  <a:gd name="T58" fmla="*/ 44 w 111"/>
                  <a:gd name="T59" fmla="*/ 154 h 185"/>
                  <a:gd name="T60" fmla="*/ 47 w 111"/>
                  <a:gd name="T61" fmla="*/ 154 h 185"/>
                  <a:gd name="T62" fmla="*/ 44 w 111"/>
                  <a:gd name="T63" fmla="*/ 150 h 185"/>
                  <a:gd name="T64" fmla="*/ 46 w 111"/>
                  <a:gd name="T65" fmla="*/ 144 h 185"/>
                  <a:gd name="T66" fmla="*/ 43 w 111"/>
                  <a:gd name="T67" fmla="*/ 143 h 185"/>
                  <a:gd name="T68" fmla="*/ 41 w 111"/>
                  <a:gd name="T69" fmla="*/ 142 h 185"/>
                  <a:gd name="T70" fmla="*/ 35 w 111"/>
                  <a:gd name="T71" fmla="*/ 138 h 185"/>
                  <a:gd name="T72" fmla="*/ 37 w 111"/>
                  <a:gd name="T73" fmla="*/ 126 h 185"/>
                  <a:gd name="T74" fmla="*/ 38 w 111"/>
                  <a:gd name="T75" fmla="*/ 114 h 185"/>
                  <a:gd name="T76" fmla="*/ 33 w 111"/>
                  <a:gd name="T77" fmla="*/ 88 h 185"/>
                  <a:gd name="T78" fmla="*/ 28 w 111"/>
                  <a:gd name="T79" fmla="*/ 86 h 185"/>
                  <a:gd name="T80" fmla="*/ 28 w 111"/>
                  <a:gd name="T81" fmla="*/ 64 h 185"/>
                  <a:gd name="T82" fmla="*/ 14 w 111"/>
                  <a:gd name="T83" fmla="*/ 50 h 185"/>
                  <a:gd name="T84" fmla="*/ 8 w 111"/>
                  <a:gd name="T85" fmla="*/ 53 h 185"/>
                  <a:gd name="T86" fmla="*/ 3 w 111"/>
                  <a:gd name="T87" fmla="*/ 47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5">
                    <a:moveTo>
                      <a:pt x="3" y="47"/>
                    </a:moveTo>
                    <a:lnTo>
                      <a:pt x="5" y="43"/>
                    </a:lnTo>
                    <a:lnTo>
                      <a:pt x="0" y="36"/>
                    </a:lnTo>
                    <a:lnTo>
                      <a:pt x="5" y="35"/>
                    </a:lnTo>
                    <a:lnTo>
                      <a:pt x="10" y="25"/>
                    </a:lnTo>
                    <a:lnTo>
                      <a:pt x="16" y="25"/>
                    </a:lnTo>
                    <a:lnTo>
                      <a:pt x="11" y="16"/>
                    </a:lnTo>
                    <a:lnTo>
                      <a:pt x="12" y="10"/>
                    </a:lnTo>
                    <a:lnTo>
                      <a:pt x="17" y="10"/>
                    </a:lnTo>
                    <a:lnTo>
                      <a:pt x="19" y="1"/>
                    </a:lnTo>
                    <a:lnTo>
                      <a:pt x="28" y="5"/>
                    </a:lnTo>
                    <a:lnTo>
                      <a:pt x="41" y="0"/>
                    </a:lnTo>
                    <a:lnTo>
                      <a:pt x="52" y="16"/>
                    </a:lnTo>
                    <a:lnTo>
                      <a:pt x="52" y="38"/>
                    </a:lnTo>
                    <a:lnTo>
                      <a:pt x="65" y="58"/>
                    </a:lnTo>
                    <a:lnTo>
                      <a:pt x="72" y="59"/>
                    </a:lnTo>
                    <a:lnTo>
                      <a:pt x="84" y="71"/>
                    </a:lnTo>
                    <a:lnTo>
                      <a:pt x="85" y="88"/>
                    </a:lnTo>
                    <a:lnTo>
                      <a:pt x="104" y="93"/>
                    </a:lnTo>
                    <a:lnTo>
                      <a:pt x="111" y="102"/>
                    </a:lnTo>
                    <a:lnTo>
                      <a:pt x="98" y="147"/>
                    </a:lnTo>
                    <a:lnTo>
                      <a:pt x="85" y="147"/>
                    </a:lnTo>
                    <a:lnTo>
                      <a:pt x="81" y="155"/>
                    </a:lnTo>
                    <a:lnTo>
                      <a:pt x="70" y="166"/>
                    </a:lnTo>
                    <a:lnTo>
                      <a:pt x="57" y="179"/>
                    </a:lnTo>
                    <a:lnTo>
                      <a:pt x="46" y="185"/>
                    </a:lnTo>
                    <a:lnTo>
                      <a:pt x="36" y="183"/>
                    </a:lnTo>
                    <a:lnTo>
                      <a:pt x="41" y="175"/>
                    </a:lnTo>
                    <a:lnTo>
                      <a:pt x="41" y="166"/>
                    </a:lnTo>
                    <a:lnTo>
                      <a:pt x="44" y="154"/>
                    </a:lnTo>
                    <a:lnTo>
                      <a:pt x="47" y="154"/>
                    </a:lnTo>
                    <a:lnTo>
                      <a:pt x="44" y="150"/>
                    </a:lnTo>
                    <a:lnTo>
                      <a:pt x="46" y="144"/>
                    </a:lnTo>
                    <a:lnTo>
                      <a:pt x="43" y="143"/>
                    </a:lnTo>
                    <a:lnTo>
                      <a:pt x="41" y="142"/>
                    </a:lnTo>
                    <a:lnTo>
                      <a:pt x="35" y="138"/>
                    </a:lnTo>
                    <a:lnTo>
                      <a:pt x="37" y="126"/>
                    </a:lnTo>
                    <a:lnTo>
                      <a:pt x="38" y="114"/>
                    </a:lnTo>
                    <a:lnTo>
                      <a:pt x="33" y="88"/>
                    </a:lnTo>
                    <a:lnTo>
                      <a:pt x="28" y="86"/>
                    </a:lnTo>
                    <a:lnTo>
                      <a:pt x="28" y="64"/>
                    </a:lnTo>
                    <a:lnTo>
                      <a:pt x="14" y="50"/>
                    </a:lnTo>
                    <a:lnTo>
                      <a:pt x="8" y="53"/>
                    </a:lnTo>
                    <a:lnTo>
                      <a:pt x="3" y="47"/>
                    </a:lnTo>
                    <a:close/>
                  </a:path>
                </a:pathLst>
              </a:custGeom>
              <a:grpFill/>
              <a:ln w="9525" cap="flat" cmpd="sng">
                <a:solidFill>
                  <a:srgbClr val="000000"/>
                </a:solidFill>
                <a:prstDash val="solid"/>
                <a:round/>
                <a:headEnd/>
                <a:tailEnd/>
              </a:ln>
            </p:spPr>
            <p:txBody>
              <a:bodyPr/>
              <a:lstStyle/>
              <a:p>
                <a:endParaRPr lang="ja-JP" altLang="en-US"/>
              </a:p>
            </p:txBody>
          </p:sp>
          <p:sp>
            <p:nvSpPr>
              <p:cNvPr id="102" name="Freeform 45"/>
              <p:cNvSpPr>
                <a:spLocks noChangeAspect="1"/>
              </p:cNvSpPr>
              <p:nvPr/>
            </p:nvSpPr>
            <p:spPr bwMode="auto">
              <a:xfrm>
                <a:off x="499" y="760"/>
                <a:ext cx="107" cy="171"/>
              </a:xfrm>
              <a:custGeom>
                <a:avLst/>
                <a:gdLst>
                  <a:gd name="T0" fmla="*/ 15 w 107"/>
                  <a:gd name="T1" fmla="*/ 0 h 171"/>
                  <a:gd name="T2" fmla="*/ 62 w 107"/>
                  <a:gd name="T3" fmla="*/ 31 h 171"/>
                  <a:gd name="T4" fmla="*/ 67 w 107"/>
                  <a:gd name="T5" fmla="*/ 38 h 171"/>
                  <a:gd name="T6" fmla="*/ 73 w 107"/>
                  <a:gd name="T7" fmla="*/ 35 h 171"/>
                  <a:gd name="T8" fmla="*/ 89 w 107"/>
                  <a:gd name="T9" fmla="*/ 50 h 171"/>
                  <a:gd name="T10" fmla="*/ 88 w 107"/>
                  <a:gd name="T11" fmla="*/ 71 h 171"/>
                  <a:gd name="T12" fmla="*/ 92 w 107"/>
                  <a:gd name="T13" fmla="*/ 72 h 171"/>
                  <a:gd name="T14" fmla="*/ 98 w 107"/>
                  <a:gd name="T15" fmla="*/ 101 h 171"/>
                  <a:gd name="T16" fmla="*/ 96 w 107"/>
                  <a:gd name="T17" fmla="*/ 114 h 171"/>
                  <a:gd name="T18" fmla="*/ 95 w 107"/>
                  <a:gd name="T19" fmla="*/ 123 h 171"/>
                  <a:gd name="T20" fmla="*/ 104 w 107"/>
                  <a:gd name="T21" fmla="*/ 129 h 171"/>
                  <a:gd name="T22" fmla="*/ 106 w 107"/>
                  <a:gd name="T23" fmla="*/ 129 h 171"/>
                  <a:gd name="T24" fmla="*/ 104 w 107"/>
                  <a:gd name="T25" fmla="*/ 135 h 171"/>
                  <a:gd name="T26" fmla="*/ 107 w 107"/>
                  <a:gd name="T27" fmla="*/ 140 h 171"/>
                  <a:gd name="T28" fmla="*/ 103 w 107"/>
                  <a:gd name="T29" fmla="*/ 140 h 171"/>
                  <a:gd name="T30" fmla="*/ 100 w 107"/>
                  <a:gd name="T31" fmla="*/ 151 h 171"/>
                  <a:gd name="T32" fmla="*/ 101 w 107"/>
                  <a:gd name="T33" fmla="*/ 160 h 171"/>
                  <a:gd name="T34" fmla="*/ 95 w 107"/>
                  <a:gd name="T35" fmla="*/ 169 h 171"/>
                  <a:gd name="T36" fmla="*/ 88 w 107"/>
                  <a:gd name="T37" fmla="*/ 171 h 171"/>
                  <a:gd name="T38" fmla="*/ 77 w 107"/>
                  <a:gd name="T39" fmla="*/ 170 h 171"/>
                  <a:gd name="T40" fmla="*/ 74 w 107"/>
                  <a:gd name="T41" fmla="*/ 152 h 171"/>
                  <a:gd name="T42" fmla="*/ 74 w 107"/>
                  <a:gd name="T43" fmla="*/ 144 h 171"/>
                  <a:gd name="T44" fmla="*/ 67 w 107"/>
                  <a:gd name="T45" fmla="*/ 136 h 171"/>
                  <a:gd name="T46" fmla="*/ 64 w 107"/>
                  <a:gd name="T47" fmla="*/ 136 h 171"/>
                  <a:gd name="T48" fmla="*/ 49 w 107"/>
                  <a:gd name="T49" fmla="*/ 110 h 171"/>
                  <a:gd name="T50" fmla="*/ 52 w 107"/>
                  <a:gd name="T51" fmla="*/ 104 h 171"/>
                  <a:gd name="T52" fmla="*/ 52 w 107"/>
                  <a:gd name="T53" fmla="*/ 98 h 171"/>
                  <a:gd name="T54" fmla="*/ 44 w 107"/>
                  <a:gd name="T55" fmla="*/ 98 h 171"/>
                  <a:gd name="T56" fmla="*/ 43 w 107"/>
                  <a:gd name="T57" fmla="*/ 92 h 171"/>
                  <a:gd name="T58" fmla="*/ 38 w 107"/>
                  <a:gd name="T59" fmla="*/ 91 h 171"/>
                  <a:gd name="T60" fmla="*/ 34 w 107"/>
                  <a:gd name="T61" fmla="*/ 93 h 171"/>
                  <a:gd name="T62" fmla="*/ 26 w 107"/>
                  <a:gd name="T63" fmla="*/ 80 h 171"/>
                  <a:gd name="T64" fmla="*/ 26 w 107"/>
                  <a:gd name="T65" fmla="*/ 75 h 171"/>
                  <a:gd name="T66" fmla="*/ 24 w 107"/>
                  <a:gd name="T67" fmla="*/ 71 h 171"/>
                  <a:gd name="T68" fmla="*/ 26 w 107"/>
                  <a:gd name="T69" fmla="*/ 64 h 171"/>
                  <a:gd name="T70" fmla="*/ 6 w 107"/>
                  <a:gd name="T71" fmla="*/ 45 h 171"/>
                  <a:gd name="T72" fmla="*/ 0 w 107"/>
                  <a:gd name="T73" fmla="*/ 41 h 171"/>
                  <a:gd name="T74" fmla="*/ 6 w 107"/>
                  <a:gd name="T75" fmla="*/ 34 h 171"/>
                  <a:gd name="T76" fmla="*/ 8 w 107"/>
                  <a:gd name="T77" fmla="*/ 31 h 171"/>
                  <a:gd name="T78" fmla="*/ 10 w 107"/>
                  <a:gd name="T79" fmla="*/ 35 h 171"/>
                  <a:gd name="T80" fmla="*/ 9 w 107"/>
                  <a:gd name="T81" fmla="*/ 40 h 171"/>
                  <a:gd name="T82" fmla="*/ 13 w 107"/>
                  <a:gd name="T83" fmla="*/ 39 h 171"/>
                  <a:gd name="T84" fmla="*/ 17 w 107"/>
                  <a:gd name="T85" fmla="*/ 40 h 171"/>
                  <a:gd name="T86" fmla="*/ 20 w 107"/>
                  <a:gd name="T87" fmla="*/ 37 h 171"/>
                  <a:gd name="T88" fmla="*/ 17 w 107"/>
                  <a:gd name="T89" fmla="*/ 32 h 171"/>
                  <a:gd name="T90" fmla="*/ 12 w 107"/>
                  <a:gd name="T91" fmla="*/ 32 h 171"/>
                  <a:gd name="T92" fmla="*/ 9 w 107"/>
                  <a:gd name="T93" fmla="*/ 26 h 171"/>
                  <a:gd name="T94" fmla="*/ 12 w 107"/>
                  <a:gd name="T95" fmla="*/ 23 h 171"/>
                  <a:gd name="T96" fmla="*/ 22 w 107"/>
                  <a:gd name="T97" fmla="*/ 32 h 171"/>
                  <a:gd name="T98" fmla="*/ 23 w 107"/>
                  <a:gd name="T99" fmla="*/ 26 h 171"/>
                  <a:gd name="T100" fmla="*/ 21 w 107"/>
                  <a:gd name="T101" fmla="*/ 20 h 171"/>
                  <a:gd name="T102" fmla="*/ 24 w 107"/>
                  <a:gd name="T103" fmla="*/ 19 h 171"/>
                  <a:gd name="T104" fmla="*/ 22 w 107"/>
                  <a:gd name="T105" fmla="*/ 15 h 171"/>
                  <a:gd name="T106" fmla="*/ 19 w 107"/>
                  <a:gd name="T107" fmla="*/ 15 h 171"/>
                  <a:gd name="T108" fmla="*/ 16 w 107"/>
                  <a:gd name="T109" fmla="*/ 12 h 171"/>
                  <a:gd name="T110" fmla="*/ 15 w 107"/>
                  <a:gd name="T111" fmla="*/ 0 h 1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7" h="171">
                    <a:moveTo>
                      <a:pt x="15" y="0"/>
                    </a:moveTo>
                    <a:lnTo>
                      <a:pt x="62" y="31"/>
                    </a:lnTo>
                    <a:lnTo>
                      <a:pt x="67" y="38"/>
                    </a:lnTo>
                    <a:lnTo>
                      <a:pt x="73" y="35"/>
                    </a:lnTo>
                    <a:lnTo>
                      <a:pt x="89" y="50"/>
                    </a:lnTo>
                    <a:lnTo>
                      <a:pt x="88" y="71"/>
                    </a:lnTo>
                    <a:lnTo>
                      <a:pt x="92" y="72"/>
                    </a:lnTo>
                    <a:lnTo>
                      <a:pt x="98" y="101"/>
                    </a:lnTo>
                    <a:lnTo>
                      <a:pt x="96" y="114"/>
                    </a:lnTo>
                    <a:lnTo>
                      <a:pt x="95" y="123"/>
                    </a:lnTo>
                    <a:lnTo>
                      <a:pt x="104" y="129"/>
                    </a:lnTo>
                    <a:lnTo>
                      <a:pt x="106" y="129"/>
                    </a:lnTo>
                    <a:lnTo>
                      <a:pt x="104" y="135"/>
                    </a:lnTo>
                    <a:lnTo>
                      <a:pt x="107" y="140"/>
                    </a:lnTo>
                    <a:lnTo>
                      <a:pt x="103" y="140"/>
                    </a:lnTo>
                    <a:lnTo>
                      <a:pt x="100" y="151"/>
                    </a:lnTo>
                    <a:lnTo>
                      <a:pt x="101" y="160"/>
                    </a:lnTo>
                    <a:lnTo>
                      <a:pt x="95" y="169"/>
                    </a:lnTo>
                    <a:lnTo>
                      <a:pt x="88" y="171"/>
                    </a:lnTo>
                    <a:lnTo>
                      <a:pt x="77" y="170"/>
                    </a:lnTo>
                    <a:lnTo>
                      <a:pt x="74" y="152"/>
                    </a:lnTo>
                    <a:lnTo>
                      <a:pt x="74" y="144"/>
                    </a:lnTo>
                    <a:lnTo>
                      <a:pt x="67" y="136"/>
                    </a:lnTo>
                    <a:lnTo>
                      <a:pt x="64" y="136"/>
                    </a:lnTo>
                    <a:lnTo>
                      <a:pt x="49" y="110"/>
                    </a:lnTo>
                    <a:lnTo>
                      <a:pt x="52" y="104"/>
                    </a:lnTo>
                    <a:lnTo>
                      <a:pt x="52" y="98"/>
                    </a:lnTo>
                    <a:lnTo>
                      <a:pt x="44" y="98"/>
                    </a:lnTo>
                    <a:lnTo>
                      <a:pt x="43" y="92"/>
                    </a:lnTo>
                    <a:lnTo>
                      <a:pt x="38" y="91"/>
                    </a:lnTo>
                    <a:lnTo>
                      <a:pt x="34" y="93"/>
                    </a:lnTo>
                    <a:lnTo>
                      <a:pt x="26" y="80"/>
                    </a:lnTo>
                    <a:lnTo>
                      <a:pt x="26" y="75"/>
                    </a:lnTo>
                    <a:lnTo>
                      <a:pt x="24" y="71"/>
                    </a:lnTo>
                    <a:lnTo>
                      <a:pt x="26" y="64"/>
                    </a:lnTo>
                    <a:lnTo>
                      <a:pt x="6" y="45"/>
                    </a:lnTo>
                    <a:lnTo>
                      <a:pt x="0" y="41"/>
                    </a:lnTo>
                    <a:lnTo>
                      <a:pt x="6" y="34"/>
                    </a:lnTo>
                    <a:lnTo>
                      <a:pt x="8" y="31"/>
                    </a:lnTo>
                    <a:lnTo>
                      <a:pt x="10" y="35"/>
                    </a:lnTo>
                    <a:lnTo>
                      <a:pt x="9" y="40"/>
                    </a:lnTo>
                    <a:lnTo>
                      <a:pt x="13" y="39"/>
                    </a:lnTo>
                    <a:lnTo>
                      <a:pt x="17" y="40"/>
                    </a:lnTo>
                    <a:lnTo>
                      <a:pt x="20" y="37"/>
                    </a:lnTo>
                    <a:lnTo>
                      <a:pt x="17" y="32"/>
                    </a:lnTo>
                    <a:lnTo>
                      <a:pt x="12" y="32"/>
                    </a:lnTo>
                    <a:lnTo>
                      <a:pt x="9" y="26"/>
                    </a:lnTo>
                    <a:lnTo>
                      <a:pt x="12" y="23"/>
                    </a:lnTo>
                    <a:lnTo>
                      <a:pt x="22" y="32"/>
                    </a:lnTo>
                    <a:lnTo>
                      <a:pt x="23" y="26"/>
                    </a:lnTo>
                    <a:lnTo>
                      <a:pt x="21" y="20"/>
                    </a:lnTo>
                    <a:lnTo>
                      <a:pt x="24" y="19"/>
                    </a:lnTo>
                    <a:lnTo>
                      <a:pt x="22" y="15"/>
                    </a:lnTo>
                    <a:lnTo>
                      <a:pt x="19" y="15"/>
                    </a:lnTo>
                    <a:lnTo>
                      <a:pt x="16" y="12"/>
                    </a:lnTo>
                    <a:lnTo>
                      <a:pt x="15" y="0"/>
                    </a:lnTo>
                    <a:close/>
                  </a:path>
                </a:pathLst>
              </a:custGeom>
              <a:grpFill/>
              <a:ln w="9525" cap="flat" cmpd="sng">
                <a:solidFill>
                  <a:srgbClr val="000000"/>
                </a:solidFill>
                <a:prstDash val="solid"/>
                <a:round/>
                <a:headEnd/>
                <a:tailEnd/>
              </a:ln>
            </p:spPr>
            <p:txBody>
              <a:bodyPr/>
              <a:lstStyle/>
              <a:p>
                <a:endParaRPr lang="ja-JP" altLang="en-US"/>
              </a:p>
            </p:txBody>
          </p:sp>
          <p:sp>
            <p:nvSpPr>
              <p:cNvPr id="103" name="Freeform 46"/>
              <p:cNvSpPr>
                <a:spLocks noChangeAspect="1"/>
              </p:cNvSpPr>
              <p:nvPr/>
            </p:nvSpPr>
            <p:spPr bwMode="auto">
              <a:xfrm>
                <a:off x="473" y="799"/>
                <a:ext cx="104" cy="140"/>
              </a:xfrm>
              <a:custGeom>
                <a:avLst/>
                <a:gdLst>
                  <a:gd name="T0" fmla="*/ 31 w 104"/>
                  <a:gd name="T1" fmla="*/ 7 h 140"/>
                  <a:gd name="T2" fmla="*/ 25 w 104"/>
                  <a:gd name="T3" fmla="*/ 17 h 140"/>
                  <a:gd name="T4" fmla="*/ 23 w 104"/>
                  <a:gd name="T5" fmla="*/ 14 h 140"/>
                  <a:gd name="T6" fmla="*/ 19 w 104"/>
                  <a:gd name="T7" fmla="*/ 19 h 140"/>
                  <a:gd name="T8" fmla="*/ 15 w 104"/>
                  <a:gd name="T9" fmla="*/ 16 h 140"/>
                  <a:gd name="T10" fmla="*/ 20 w 104"/>
                  <a:gd name="T11" fmla="*/ 8 h 140"/>
                  <a:gd name="T12" fmla="*/ 12 w 104"/>
                  <a:gd name="T13" fmla="*/ 0 h 140"/>
                  <a:gd name="T14" fmla="*/ 7 w 104"/>
                  <a:gd name="T15" fmla="*/ 9 h 140"/>
                  <a:gd name="T16" fmla="*/ 0 w 104"/>
                  <a:gd name="T17" fmla="*/ 17 h 140"/>
                  <a:gd name="T18" fmla="*/ 6 w 104"/>
                  <a:gd name="T19" fmla="*/ 24 h 140"/>
                  <a:gd name="T20" fmla="*/ 12 w 104"/>
                  <a:gd name="T21" fmla="*/ 20 h 140"/>
                  <a:gd name="T22" fmla="*/ 11 w 104"/>
                  <a:gd name="T23" fmla="*/ 26 h 140"/>
                  <a:gd name="T24" fmla="*/ 8 w 104"/>
                  <a:gd name="T25" fmla="*/ 31 h 140"/>
                  <a:gd name="T26" fmla="*/ 5 w 104"/>
                  <a:gd name="T27" fmla="*/ 37 h 140"/>
                  <a:gd name="T28" fmla="*/ 29 w 104"/>
                  <a:gd name="T29" fmla="*/ 53 h 140"/>
                  <a:gd name="T30" fmla="*/ 34 w 104"/>
                  <a:gd name="T31" fmla="*/ 53 h 140"/>
                  <a:gd name="T32" fmla="*/ 54 w 104"/>
                  <a:gd name="T33" fmla="*/ 80 h 140"/>
                  <a:gd name="T34" fmla="*/ 58 w 104"/>
                  <a:gd name="T35" fmla="*/ 95 h 140"/>
                  <a:gd name="T36" fmla="*/ 55 w 104"/>
                  <a:gd name="T37" fmla="*/ 112 h 140"/>
                  <a:gd name="T38" fmla="*/ 66 w 104"/>
                  <a:gd name="T39" fmla="*/ 131 h 140"/>
                  <a:gd name="T40" fmla="*/ 79 w 104"/>
                  <a:gd name="T41" fmla="*/ 130 h 140"/>
                  <a:gd name="T42" fmla="*/ 78 w 104"/>
                  <a:gd name="T43" fmla="*/ 135 h 140"/>
                  <a:gd name="T44" fmla="*/ 81 w 104"/>
                  <a:gd name="T45" fmla="*/ 138 h 140"/>
                  <a:gd name="T46" fmla="*/ 88 w 104"/>
                  <a:gd name="T47" fmla="*/ 136 h 140"/>
                  <a:gd name="T48" fmla="*/ 91 w 104"/>
                  <a:gd name="T49" fmla="*/ 139 h 140"/>
                  <a:gd name="T50" fmla="*/ 95 w 104"/>
                  <a:gd name="T51" fmla="*/ 140 h 140"/>
                  <a:gd name="T52" fmla="*/ 104 w 104"/>
                  <a:gd name="T53" fmla="*/ 132 h 140"/>
                  <a:gd name="T54" fmla="*/ 100 w 104"/>
                  <a:gd name="T55" fmla="*/ 116 h 140"/>
                  <a:gd name="T56" fmla="*/ 100 w 104"/>
                  <a:gd name="T57" fmla="*/ 105 h 140"/>
                  <a:gd name="T58" fmla="*/ 93 w 104"/>
                  <a:gd name="T59" fmla="*/ 96 h 140"/>
                  <a:gd name="T60" fmla="*/ 90 w 104"/>
                  <a:gd name="T61" fmla="*/ 96 h 140"/>
                  <a:gd name="T62" fmla="*/ 75 w 104"/>
                  <a:gd name="T63" fmla="*/ 71 h 140"/>
                  <a:gd name="T64" fmla="*/ 78 w 104"/>
                  <a:gd name="T65" fmla="*/ 65 h 140"/>
                  <a:gd name="T66" fmla="*/ 78 w 104"/>
                  <a:gd name="T67" fmla="*/ 58 h 140"/>
                  <a:gd name="T68" fmla="*/ 70 w 104"/>
                  <a:gd name="T69" fmla="*/ 58 h 140"/>
                  <a:gd name="T70" fmla="*/ 69 w 104"/>
                  <a:gd name="T71" fmla="*/ 53 h 140"/>
                  <a:gd name="T72" fmla="*/ 65 w 104"/>
                  <a:gd name="T73" fmla="*/ 51 h 140"/>
                  <a:gd name="T74" fmla="*/ 60 w 104"/>
                  <a:gd name="T75" fmla="*/ 54 h 140"/>
                  <a:gd name="T76" fmla="*/ 52 w 104"/>
                  <a:gd name="T77" fmla="*/ 42 h 140"/>
                  <a:gd name="T78" fmla="*/ 52 w 104"/>
                  <a:gd name="T79" fmla="*/ 34 h 140"/>
                  <a:gd name="T80" fmla="*/ 50 w 104"/>
                  <a:gd name="T81" fmla="*/ 31 h 140"/>
                  <a:gd name="T82" fmla="*/ 53 w 104"/>
                  <a:gd name="T83" fmla="*/ 24 h 140"/>
                  <a:gd name="T84" fmla="*/ 31 w 104"/>
                  <a:gd name="T85" fmla="*/ 5 h 140"/>
                  <a:gd name="T86" fmla="*/ 31 w 104"/>
                  <a:gd name="T87" fmla="*/ 7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4" h="140">
                    <a:moveTo>
                      <a:pt x="31" y="7"/>
                    </a:moveTo>
                    <a:lnTo>
                      <a:pt x="25" y="17"/>
                    </a:lnTo>
                    <a:lnTo>
                      <a:pt x="23" y="14"/>
                    </a:lnTo>
                    <a:lnTo>
                      <a:pt x="19" y="19"/>
                    </a:lnTo>
                    <a:lnTo>
                      <a:pt x="15" y="16"/>
                    </a:lnTo>
                    <a:lnTo>
                      <a:pt x="20" y="8"/>
                    </a:lnTo>
                    <a:lnTo>
                      <a:pt x="12" y="0"/>
                    </a:lnTo>
                    <a:lnTo>
                      <a:pt x="7" y="9"/>
                    </a:lnTo>
                    <a:lnTo>
                      <a:pt x="0" y="17"/>
                    </a:lnTo>
                    <a:lnTo>
                      <a:pt x="6" y="24"/>
                    </a:lnTo>
                    <a:lnTo>
                      <a:pt x="12" y="20"/>
                    </a:lnTo>
                    <a:lnTo>
                      <a:pt x="11" y="26"/>
                    </a:lnTo>
                    <a:lnTo>
                      <a:pt x="8" y="31"/>
                    </a:lnTo>
                    <a:lnTo>
                      <a:pt x="5" y="37"/>
                    </a:lnTo>
                    <a:lnTo>
                      <a:pt x="29" y="53"/>
                    </a:lnTo>
                    <a:lnTo>
                      <a:pt x="34" y="53"/>
                    </a:lnTo>
                    <a:lnTo>
                      <a:pt x="54" y="80"/>
                    </a:lnTo>
                    <a:lnTo>
                      <a:pt x="58" y="95"/>
                    </a:lnTo>
                    <a:lnTo>
                      <a:pt x="55" y="112"/>
                    </a:lnTo>
                    <a:lnTo>
                      <a:pt x="66" y="131"/>
                    </a:lnTo>
                    <a:lnTo>
                      <a:pt x="79" y="130"/>
                    </a:lnTo>
                    <a:lnTo>
                      <a:pt x="78" y="135"/>
                    </a:lnTo>
                    <a:lnTo>
                      <a:pt x="81" y="138"/>
                    </a:lnTo>
                    <a:lnTo>
                      <a:pt x="88" y="136"/>
                    </a:lnTo>
                    <a:lnTo>
                      <a:pt x="91" y="139"/>
                    </a:lnTo>
                    <a:lnTo>
                      <a:pt x="95" y="140"/>
                    </a:lnTo>
                    <a:lnTo>
                      <a:pt x="104" y="132"/>
                    </a:lnTo>
                    <a:lnTo>
                      <a:pt x="100" y="116"/>
                    </a:lnTo>
                    <a:lnTo>
                      <a:pt x="100" y="105"/>
                    </a:lnTo>
                    <a:lnTo>
                      <a:pt x="93" y="96"/>
                    </a:lnTo>
                    <a:lnTo>
                      <a:pt x="90" y="96"/>
                    </a:lnTo>
                    <a:lnTo>
                      <a:pt x="75" y="71"/>
                    </a:lnTo>
                    <a:lnTo>
                      <a:pt x="78" y="65"/>
                    </a:lnTo>
                    <a:lnTo>
                      <a:pt x="78" y="58"/>
                    </a:lnTo>
                    <a:lnTo>
                      <a:pt x="70" y="58"/>
                    </a:lnTo>
                    <a:lnTo>
                      <a:pt x="69" y="53"/>
                    </a:lnTo>
                    <a:lnTo>
                      <a:pt x="65" y="51"/>
                    </a:lnTo>
                    <a:lnTo>
                      <a:pt x="60" y="54"/>
                    </a:lnTo>
                    <a:lnTo>
                      <a:pt x="52" y="42"/>
                    </a:lnTo>
                    <a:lnTo>
                      <a:pt x="52" y="34"/>
                    </a:lnTo>
                    <a:lnTo>
                      <a:pt x="50" y="31"/>
                    </a:lnTo>
                    <a:lnTo>
                      <a:pt x="53" y="24"/>
                    </a:lnTo>
                    <a:lnTo>
                      <a:pt x="31" y="5"/>
                    </a:lnTo>
                    <a:lnTo>
                      <a:pt x="31" y="7"/>
                    </a:lnTo>
                    <a:close/>
                  </a:path>
                </a:pathLst>
              </a:custGeom>
              <a:grpFill/>
              <a:ln w="9525" cap="flat" cmpd="sng">
                <a:solidFill>
                  <a:srgbClr val="000000"/>
                </a:solidFill>
                <a:prstDash val="solid"/>
                <a:round/>
                <a:headEnd/>
                <a:tailEnd/>
              </a:ln>
            </p:spPr>
            <p:txBody>
              <a:bodyPr/>
              <a:lstStyle/>
              <a:p>
                <a:endParaRPr lang="ja-JP" altLang="en-US"/>
              </a:p>
            </p:txBody>
          </p:sp>
          <p:sp>
            <p:nvSpPr>
              <p:cNvPr id="104" name="Freeform 47"/>
              <p:cNvSpPr>
                <a:spLocks noChangeAspect="1"/>
              </p:cNvSpPr>
              <p:nvPr/>
            </p:nvSpPr>
            <p:spPr bwMode="auto">
              <a:xfrm>
                <a:off x="481" y="851"/>
                <a:ext cx="54" cy="72"/>
              </a:xfrm>
              <a:custGeom>
                <a:avLst/>
                <a:gdLst>
                  <a:gd name="T0" fmla="*/ 20 w 54"/>
                  <a:gd name="T1" fmla="*/ 0 h 72"/>
                  <a:gd name="T2" fmla="*/ 19 w 54"/>
                  <a:gd name="T3" fmla="*/ 4 h 72"/>
                  <a:gd name="T4" fmla="*/ 19 w 54"/>
                  <a:gd name="T5" fmla="*/ 9 h 72"/>
                  <a:gd name="T6" fmla="*/ 16 w 54"/>
                  <a:gd name="T7" fmla="*/ 12 h 72"/>
                  <a:gd name="T8" fmla="*/ 13 w 54"/>
                  <a:gd name="T9" fmla="*/ 10 h 72"/>
                  <a:gd name="T10" fmla="*/ 4 w 54"/>
                  <a:gd name="T11" fmla="*/ 13 h 72"/>
                  <a:gd name="T12" fmla="*/ 0 w 54"/>
                  <a:gd name="T13" fmla="*/ 21 h 72"/>
                  <a:gd name="T14" fmla="*/ 8 w 54"/>
                  <a:gd name="T15" fmla="*/ 36 h 72"/>
                  <a:gd name="T16" fmla="*/ 16 w 54"/>
                  <a:gd name="T17" fmla="*/ 46 h 72"/>
                  <a:gd name="T18" fmla="*/ 27 w 54"/>
                  <a:gd name="T19" fmla="*/ 56 h 72"/>
                  <a:gd name="T20" fmla="*/ 33 w 54"/>
                  <a:gd name="T21" fmla="*/ 61 h 72"/>
                  <a:gd name="T22" fmla="*/ 38 w 54"/>
                  <a:gd name="T23" fmla="*/ 59 h 72"/>
                  <a:gd name="T24" fmla="*/ 41 w 54"/>
                  <a:gd name="T25" fmla="*/ 60 h 72"/>
                  <a:gd name="T26" fmla="*/ 43 w 54"/>
                  <a:gd name="T27" fmla="*/ 69 h 72"/>
                  <a:gd name="T28" fmla="*/ 49 w 54"/>
                  <a:gd name="T29" fmla="*/ 72 h 72"/>
                  <a:gd name="T30" fmla="*/ 54 w 54"/>
                  <a:gd name="T31" fmla="*/ 71 h 72"/>
                  <a:gd name="T32" fmla="*/ 47 w 54"/>
                  <a:gd name="T33" fmla="*/ 60 h 72"/>
                  <a:gd name="T34" fmla="*/ 50 w 54"/>
                  <a:gd name="T35" fmla="*/ 42 h 72"/>
                  <a:gd name="T36" fmla="*/ 47 w 54"/>
                  <a:gd name="T37" fmla="*/ 27 h 72"/>
                  <a:gd name="T38" fmla="*/ 26 w 54"/>
                  <a:gd name="T39" fmla="*/ 0 h 72"/>
                  <a:gd name="T40" fmla="*/ 20 w 54"/>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72">
                    <a:moveTo>
                      <a:pt x="20" y="0"/>
                    </a:moveTo>
                    <a:lnTo>
                      <a:pt x="19" y="4"/>
                    </a:lnTo>
                    <a:lnTo>
                      <a:pt x="19" y="9"/>
                    </a:lnTo>
                    <a:lnTo>
                      <a:pt x="16" y="12"/>
                    </a:lnTo>
                    <a:lnTo>
                      <a:pt x="13" y="10"/>
                    </a:lnTo>
                    <a:lnTo>
                      <a:pt x="4" y="13"/>
                    </a:lnTo>
                    <a:lnTo>
                      <a:pt x="0" y="21"/>
                    </a:lnTo>
                    <a:lnTo>
                      <a:pt x="8" y="36"/>
                    </a:lnTo>
                    <a:lnTo>
                      <a:pt x="16" y="46"/>
                    </a:lnTo>
                    <a:lnTo>
                      <a:pt x="27" y="56"/>
                    </a:lnTo>
                    <a:lnTo>
                      <a:pt x="33" y="61"/>
                    </a:lnTo>
                    <a:lnTo>
                      <a:pt x="38" y="59"/>
                    </a:lnTo>
                    <a:lnTo>
                      <a:pt x="41" y="60"/>
                    </a:lnTo>
                    <a:lnTo>
                      <a:pt x="43" y="69"/>
                    </a:lnTo>
                    <a:lnTo>
                      <a:pt x="49" y="72"/>
                    </a:lnTo>
                    <a:lnTo>
                      <a:pt x="54" y="71"/>
                    </a:lnTo>
                    <a:lnTo>
                      <a:pt x="47" y="60"/>
                    </a:lnTo>
                    <a:lnTo>
                      <a:pt x="50" y="42"/>
                    </a:lnTo>
                    <a:lnTo>
                      <a:pt x="47" y="27"/>
                    </a:lnTo>
                    <a:lnTo>
                      <a:pt x="26" y="0"/>
                    </a:lnTo>
                    <a:lnTo>
                      <a:pt x="20" y="0"/>
                    </a:lnTo>
                    <a:close/>
                  </a:path>
                </a:pathLst>
              </a:custGeom>
              <a:grpFill/>
              <a:ln w="9525" cap="flat" cmpd="sng">
                <a:solidFill>
                  <a:srgbClr val="000000"/>
                </a:solidFill>
                <a:prstDash val="solid"/>
                <a:round/>
                <a:headEnd/>
                <a:tailEnd/>
              </a:ln>
            </p:spPr>
            <p:txBody>
              <a:bodyPr/>
              <a:lstStyle/>
              <a:p>
                <a:endParaRPr lang="ja-JP" altLang="en-US"/>
              </a:p>
            </p:txBody>
          </p:sp>
          <p:sp>
            <p:nvSpPr>
              <p:cNvPr id="105" name="Freeform 48"/>
              <p:cNvSpPr>
                <a:spLocks noChangeAspect="1"/>
              </p:cNvSpPr>
              <p:nvPr/>
            </p:nvSpPr>
            <p:spPr bwMode="auto">
              <a:xfrm>
                <a:off x="436" y="830"/>
                <a:ext cx="118" cy="121"/>
              </a:xfrm>
              <a:custGeom>
                <a:avLst/>
                <a:gdLst>
                  <a:gd name="T0" fmla="*/ 43 w 118"/>
                  <a:gd name="T1" fmla="*/ 7 h 121"/>
                  <a:gd name="T2" fmla="*/ 36 w 118"/>
                  <a:gd name="T3" fmla="*/ 0 h 121"/>
                  <a:gd name="T4" fmla="*/ 22 w 118"/>
                  <a:gd name="T5" fmla="*/ 12 h 121"/>
                  <a:gd name="T6" fmla="*/ 25 w 118"/>
                  <a:gd name="T7" fmla="*/ 16 h 121"/>
                  <a:gd name="T8" fmla="*/ 34 w 118"/>
                  <a:gd name="T9" fmla="*/ 13 h 121"/>
                  <a:gd name="T10" fmla="*/ 31 w 118"/>
                  <a:gd name="T11" fmla="*/ 9 h 121"/>
                  <a:gd name="T12" fmla="*/ 34 w 118"/>
                  <a:gd name="T13" fmla="*/ 7 h 121"/>
                  <a:gd name="T14" fmla="*/ 37 w 118"/>
                  <a:gd name="T15" fmla="*/ 11 h 121"/>
                  <a:gd name="T16" fmla="*/ 30 w 118"/>
                  <a:gd name="T17" fmla="*/ 19 h 121"/>
                  <a:gd name="T18" fmla="*/ 25 w 118"/>
                  <a:gd name="T19" fmla="*/ 18 h 121"/>
                  <a:gd name="T20" fmla="*/ 22 w 118"/>
                  <a:gd name="T21" fmla="*/ 23 h 121"/>
                  <a:gd name="T22" fmla="*/ 19 w 118"/>
                  <a:gd name="T23" fmla="*/ 21 h 121"/>
                  <a:gd name="T24" fmla="*/ 1 w 118"/>
                  <a:gd name="T25" fmla="*/ 25 h 121"/>
                  <a:gd name="T26" fmla="*/ 4 w 118"/>
                  <a:gd name="T27" fmla="*/ 36 h 121"/>
                  <a:gd name="T28" fmla="*/ 1 w 118"/>
                  <a:gd name="T29" fmla="*/ 38 h 121"/>
                  <a:gd name="T30" fmla="*/ 11 w 118"/>
                  <a:gd name="T31" fmla="*/ 55 h 121"/>
                  <a:gd name="T32" fmla="*/ 0 w 118"/>
                  <a:gd name="T33" fmla="*/ 60 h 121"/>
                  <a:gd name="T34" fmla="*/ 3 w 118"/>
                  <a:gd name="T35" fmla="*/ 65 h 121"/>
                  <a:gd name="T36" fmla="*/ 19 w 118"/>
                  <a:gd name="T37" fmla="*/ 63 h 121"/>
                  <a:gd name="T38" fmla="*/ 36 w 118"/>
                  <a:gd name="T39" fmla="*/ 87 h 121"/>
                  <a:gd name="T40" fmla="*/ 36 w 118"/>
                  <a:gd name="T41" fmla="*/ 98 h 121"/>
                  <a:gd name="T42" fmla="*/ 42 w 118"/>
                  <a:gd name="T43" fmla="*/ 109 h 121"/>
                  <a:gd name="T44" fmla="*/ 45 w 118"/>
                  <a:gd name="T45" fmla="*/ 106 h 121"/>
                  <a:gd name="T46" fmla="*/ 52 w 118"/>
                  <a:gd name="T47" fmla="*/ 110 h 121"/>
                  <a:gd name="T48" fmla="*/ 51 w 118"/>
                  <a:gd name="T49" fmla="*/ 115 h 121"/>
                  <a:gd name="T50" fmla="*/ 62 w 118"/>
                  <a:gd name="T51" fmla="*/ 119 h 121"/>
                  <a:gd name="T52" fmla="*/ 68 w 118"/>
                  <a:gd name="T53" fmla="*/ 117 h 121"/>
                  <a:gd name="T54" fmla="*/ 73 w 118"/>
                  <a:gd name="T55" fmla="*/ 120 h 121"/>
                  <a:gd name="T56" fmla="*/ 81 w 118"/>
                  <a:gd name="T57" fmla="*/ 120 h 121"/>
                  <a:gd name="T58" fmla="*/ 87 w 118"/>
                  <a:gd name="T59" fmla="*/ 119 h 121"/>
                  <a:gd name="T60" fmla="*/ 98 w 118"/>
                  <a:gd name="T61" fmla="*/ 121 h 121"/>
                  <a:gd name="T62" fmla="*/ 103 w 118"/>
                  <a:gd name="T63" fmla="*/ 118 h 121"/>
                  <a:gd name="T64" fmla="*/ 114 w 118"/>
                  <a:gd name="T65" fmla="*/ 113 h 121"/>
                  <a:gd name="T66" fmla="*/ 118 w 118"/>
                  <a:gd name="T67" fmla="*/ 106 h 121"/>
                  <a:gd name="T68" fmla="*/ 115 w 118"/>
                  <a:gd name="T69" fmla="*/ 102 h 121"/>
                  <a:gd name="T70" fmla="*/ 117 w 118"/>
                  <a:gd name="T71" fmla="*/ 98 h 121"/>
                  <a:gd name="T72" fmla="*/ 102 w 118"/>
                  <a:gd name="T73" fmla="*/ 99 h 121"/>
                  <a:gd name="T74" fmla="*/ 100 w 118"/>
                  <a:gd name="T75" fmla="*/ 92 h 121"/>
                  <a:gd name="T76" fmla="*/ 95 w 118"/>
                  <a:gd name="T77" fmla="*/ 93 h 121"/>
                  <a:gd name="T78" fmla="*/ 88 w 118"/>
                  <a:gd name="T79" fmla="*/ 90 h 121"/>
                  <a:gd name="T80" fmla="*/ 86 w 118"/>
                  <a:gd name="T81" fmla="*/ 81 h 121"/>
                  <a:gd name="T82" fmla="*/ 83 w 118"/>
                  <a:gd name="T83" fmla="*/ 80 h 121"/>
                  <a:gd name="T84" fmla="*/ 79 w 118"/>
                  <a:gd name="T85" fmla="*/ 82 h 121"/>
                  <a:gd name="T86" fmla="*/ 62 w 118"/>
                  <a:gd name="T87" fmla="*/ 68 h 121"/>
                  <a:gd name="T88" fmla="*/ 52 w 118"/>
                  <a:gd name="T89" fmla="*/ 54 h 121"/>
                  <a:gd name="T90" fmla="*/ 45 w 118"/>
                  <a:gd name="T91" fmla="*/ 41 h 121"/>
                  <a:gd name="T92" fmla="*/ 49 w 118"/>
                  <a:gd name="T93" fmla="*/ 34 h 121"/>
                  <a:gd name="T94" fmla="*/ 58 w 118"/>
                  <a:gd name="T95" fmla="*/ 31 h 121"/>
                  <a:gd name="T96" fmla="*/ 62 w 118"/>
                  <a:gd name="T97" fmla="*/ 33 h 121"/>
                  <a:gd name="T98" fmla="*/ 65 w 118"/>
                  <a:gd name="T99" fmla="*/ 29 h 121"/>
                  <a:gd name="T100" fmla="*/ 64 w 118"/>
                  <a:gd name="T101" fmla="*/ 21 h 121"/>
                  <a:gd name="T102" fmla="*/ 55 w 118"/>
                  <a:gd name="T103" fmla="*/ 14 h 121"/>
                  <a:gd name="T104" fmla="*/ 43 w 118"/>
                  <a:gd name="T105" fmla="*/ 7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 h="121">
                    <a:moveTo>
                      <a:pt x="43" y="7"/>
                    </a:moveTo>
                    <a:lnTo>
                      <a:pt x="36" y="0"/>
                    </a:lnTo>
                    <a:lnTo>
                      <a:pt x="22" y="12"/>
                    </a:lnTo>
                    <a:lnTo>
                      <a:pt x="25" y="16"/>
                    </a:lnTo>
                    <a:lnTo>
                      <a:pt x="34" y="13"/>
                    </a:lnTo>
                    <a:lnTo>
                      <a:pt x="31" y="9"/>
                    </a:lnTo>
                    <a:lnTo>
                      <a:pt x="34" y="7"/>
                    </a:lnTo>
                    <a:lnTo>
                      <a:pt x="37" y="11"/>
                    </a:lnTo>
                    <a:lnTo>
                      <a:pt x="30" y="19"/>
                    </a:lnTo>
                    <a:lnTo>
                      <a:pt x="25" y="18"/>
                    </a:lnTo>
                    <a:lnTo>
                      <a:pt x="22" y="23"/>
                    </a:lnTo>
                    <a:lnTo>
                      <a:pt x="19" y="21"/>
                    </a:lnTo>
                    <a:lnTo>
                      <a:pt x="1" y="25"/>
                    </a:lnTo>
                    <a:lnTo>
                      <a:pt x="4" y="36"/>
                    </a:lnTo>
                    <a:lnTo>
                      <a:pt x="1" y="38"/>
                    </a:lnTo>
                    <a:lnTo>
                      <a:pt x="11" y="55"/>
                    </a:lnTo>
                    <a:lnTo>
                      <a:pt x="0" y="60"/>
                    </a:lnTo>
                    <a:lnTo>
                      <a:pt x="3" y="65"/>
                    </a:lnTo>
                    <a:lnTo>
                      <a:pt x="19" y="63"/>
                    </a:lnTo>
                    <a:lnTo>
                      <a:pt x="36" y="87"/>
                    </a:lnTo>
                    <a:lnTo>
                      <a:pt x="36" y="98"/>
                    </a:lnTo>
                    <a:lnTo>
                      <a:pt x="42" y="109"/>
                    </a:lnTo>
                    <a:lnTo>
                      <a:pt x="45" y="106"/>
                    </a:lnTo>
                    <a:lnTo>
                      <a:pt x="52" y="110"/>
                    </a:lnTo>
                    <a:lnTo>
                      <a:pt x="51" y="115"/>
                    </a:lnTo>
                    <a:lnTo>
                      <a:pt x="62" y="119"/>
                    </a:lnTo>
                    <a:lnTo>
                      <a:pt x="68" y="117"/>
                    </a:lnTo>
                    <a:lnTo>
                      <a:pt x="73" y="120"/>
                    </a:lnTo>
                    <a:lnTo>
                      <a:pt x="81" y="120"/>
                    </a:lnTo>
                    <a:lnTo>
                      <a:pt x="87" y="119"/>
                    </a:lnTo>
                    <a:lnTo>
                      <a:pt x="98" y="121"/>
                    </a:lnTo>
                    <a:lnTo>
                      <a:pt x="103" y="118"/>
                    </a:lnTo>
                    <a:lnTo>
                      <a:pt x="114" y="113"/>
                    </a:lnTo>
                    <a:lnTo>
                      <a:pt x="118" y="106"/>
                    </a:lnTo>
                    <a:lnTo>
                      <a:pt x="115" y="102"/>
                    </a:lnTo>
                    <a:lnTo>
                      <a:pt x="117" y="98"/>
                    </a:lnTo>
                    <a:lnTo>
                      <a:pt x="102" y="99"/>
                    </a:lnTo>
                    <a:lnTo>
                      <a:pt x="100" y="92"/>
                    </a:lnTo>
                    <a:lnTo>
                      <a:pt x="95" y="93"/>
                    </a:lnTo>
                    <a:lnTo>
                      <a:pt x="88" y="90"/>
                    </a:lnTo>
                    <a:lnTo>
                      <a:pt x="86" y="81"/>
                    </a:lnTo>
                    <a:lnTo>
                      <a:pt x="83" y="80"/>
                    </a:lnTo>
                    <a:lnTo>
                      <a:pt x="79" y="82"/>
                    </a:lnTo>
                    <a:lnTo>
                      <a:pt x="62" y="68"/>
                    </a:lnTo>
                    <a:lnTo>
                      <a:pt x="52" y="54"/>
                    </a:lnTo>
                    <a:lnTo>
                      <a:pt x="45" y="41"/>
                    </a:lnTo>
                    <a:lnTo>
                      <a:pt x="49" y="34"/>
                    </a:lnTo>
                    <a:lnTo>
                      <a:pt x="58" y="31"/>
                    </a:lnTo>
                    <a:lnTo>
                      <a:pt x="62" y="33"/>
                    </a:lnTo>
                    <a:lnTo>
                      <a:pt x="65" y="29"/>
                    </a:lnTo>
                    <a:lnTo>
                      <a:pt x="64" y="21"/>
                    </a:lnTo>
                    <a:lnTo>
                      <a:pt x="55" y="14"/>
                    </a:lnTo>
                    <a:lnTo>
                      <a:pt x="43" y="7"/>
                    </a:lnTo>
                    <a:close/>
                  </a:path>
                </a:pathLst>
              </a:custGeom>
              <a:grpFill/>
              <a:ln w="9525" cap="flat" cmpd="sng">
                <a:solidFill>
                  <a:srgbClr val="000000"/>
                </a:solidFill>
                <a:prstDash val="solid"/>
                <a:round/>
                <a:headEnd/>
                <a:tailEnd/>
              </a:ln>
            </p:spPr>
            <p:txBody>
              <a:bodyPr/>
              <a:lstStyle/>
              <a:p>
                <a:endParaRPr lang="ja-JP" altLang="en-US"/>
              </a:p>
            </p:txBody>
          </p:sp>
          <p:sp>
            <p:nvSpPr>
              <p:cNvPr id="106" name="Freeform 49"/>
              <p:cNvSpPr>
                <a:spLocks noChangeAspect="1"/>
              </p:cNvSpPr>
              <p:nvPr/>
            </p:nvSpPr>
            <p:spPr bwMode="auto">
              <a:xfrm>
                <a:off x="428" y="868"/>
                <a:ext cx="19" cy="22"/>
              </a:xfrm>
              <a:custGeom>
                <a:avLst/>
                <a:gdLst>
                  <a:gd name="T0" fmla="*/ 8 w 19"/>
                  <a:gd name="T1" fmla="*/ 0 h 22"/>
                  <a:gd name="T2" fmla="*/ 19 w 19"/>
                  <a:gd name="T3" fmla="*/ 17 h 22"/>
                  <a:gd name="T4" fmla="*/ 7 w 19"/>
                  <a:gd name="T5" fmla="*/ 22 h 22"/>
                  <a:gd name="T6" fmla="*/ 0 w 19"/>
                  <a:gd name="T7" fmla="*/ 16 h 22"/>
                  <a:gd name="T8" fmla="*/ 3 w 19"/>
                  <a:gd name="T9" fmla="*/ 13 h 22"/>
                  <a:gd name="T10" fmla="*/ 0 w 19"/>
                  <a:gd name="T11" fmla="*/ 8 h 22"/>
                  <a:gd name="T12" fmla="*/ 4 w 19"/>
                  <a:gd name="T13" fmla="*/ 5 h 22"/>
                  <a:gd name="T14" fmla="*/ 5 w 19"/>
                  <a:gd name="T15" fmla="*/ 1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19" y="17"/>
                    </a:lnTo>
                    <a:lnTo>
                      <a:pt x="7" y="22"/>
                    </a:lnTo>
                    <a:lnTo>
                      <a:pt x="0" y="16"/>
                    </a:lnTo>
                    <a:lnTo>
                      <a:pt x="3" y="13"/>
                    </a:lnTo>
                    <a:lnTo>
                      <a:pt x="0" y="8"/>
                    </a:lnTo>
                    <a:lnTo>
                      <a:pt x="4" y="5"/>
                    </a:lnTo>
                    <a:lnTo>
                      <a:pt x="5" y="1"/>
                    </a:lnTo>
                    <a:lnTo>
                      <a:pt x="8" y="0"/>
                    </a:lnTo>
                    <a:close/>
                  </a:path>
                </a:pathLst>
              </a:custGeom>
              <a:grpFill/>
              <a:ln w="9525" cap="flat" cmpd="sng">
                <a:solidFill>
                  <a:srgbClr val="000000"/>
                </a:solidFill>
                <a:prstDash val="solid"/>
                <a:round/>
                <a:headEnd/>
                <a:tailEnd/>
              </a:ln>
            </p:spPr>
            <p:txBody>
              <a:bodyPr/>
              <a:lstStyle/>
              <a:p>
                <a:endParaRPr lang="ja-JP" altLang="en-US"/>
              </a:p>
            </p:txBody>
          </p:sp>
          <p:sp>
            <p:nvSpPr>
              <p:cNvPr id="107" name="Freeform 50"/>
              <p:cNvSpPr>
                <a:spLocks noChangeAspect="1"/>
              </p:cNvSpPr>
              <p:nvPr/>
            </p:nvSpPr>
            <p:spPr bwMode="auto">
              <a:xfrm>
                <a:off x="397" y="876"/>
                <a:ext cx="92" cy="109"/>
              </a:xfrm>
              <a:custGeom>
                <a:avLst/>
                <a:gdLst>
                  <a:gd name="T0" fmla="*/ 31 w 92"/>
                  <a:gd name="T1" fmla="*/ 0 h 109"/>
                  <a:gd name="T2" fmla="*/ 35 w 92"/>
                  <a:gd name="T3" fmla="*/ 5 h 109"/>
                  <a:gd name="T4" fmla="*/ 31 w 92"/>
                  <a:gd name="T5" fmla="*/ 9 h 109"/>
                  <a:gd name="T6" fmla="*/ 39 w 92"/>
                  <a:gd name="T7" fmla="*/ 14 h 109"/>
                  <a:gd name="T8" fmla="*/ 42 w 92"/>
                  <a:gd name="T9" fmla="*/ 19 h 109"/>
                  <a:gd name="T10" fmla="*/ 58 w 92"/>
                  <a:gd name="T11" fmla="*/ 16 h 109"/>
                  <a:gd name="T12" fmla="*/ 75 w 92"/>
                  <a:gd name="T13" fmla="*/ 41 h 109"/>
                  <a:gd name="T14" fmla="*/ 75 w 92"/>
                  <a:gd name="T15" fmla="*/ 52 h 109"/>
                  <a:gd name="T16" fmla="*/ 81 w 92"/>
                  <a:gd name="T17" fmla="*/ 62 h 109"/>
                  <a:gd name="T18" fmla="*/ 83 w 92"/>
                  <a:gd name="T19" fmla="*/ 59 h 109"/>
                  <a:gd name="T20" fmla="*/ 92 w 92"/>
                  <a:gd name="T21" fmla="*/ 64 h 109"/>
                  <a:gd name="T22" fmla="*/ 90 w 92"/>
                  <a:gd name="T23" fmla="*/ 69 h 109"/>
                  <a:gd name="T24" fmla="*/ 84 w 92"/>
                  <a:gd name="T25" fmla="*/ 76 h 109"/>
                  <a:gd name="T26" fmla="*/ 79 w 92"/>
                  <a:gd name="T27" fmla="*/ 80 h 109"/>
                  <a:gd name="T28" fmla="*/ 79 w 92"/>
                  <a:gd name="T29" fmla="*/ 89 h 109"/>
                  <a:gd name="T30" fmla="*/ 73 w 92"/>
                  <a:gd name="T31" fmla="*/ 86 h 109"/>
                  <a:gd name="T32" fmla="*/ 65 w 92"/>
                  <a:gd name="T33" fmla="*/ 89 h 109"/>
                  <a:gd name="T34" fmla="*/ 54 w 92"/>
                  <a:gd name="T35" fmla="*/ 91 h 109"/>
                  <a:gd name="T36" fmla="*/ 54 w 92"/>
                  <a:gd name="T37" fmla="*/ 100 h 109"/>
                  <a:gd name="T38" fmla="*/ 43 w 92"/>
                  <a:gd name="T39" fmla="*/ 109 h 109"/>
                  <a:gd name="T40" fmla="*/ 10 w 92"/>
                  <a:gd name="T41" fmla="*/ 48 h 109"/>
                  <a:gd name="T42" fmla="*/ 1 w 92"/>
                  <a:gd name="T43" fmla="*/ 35 h 109"/>
                  <a:gd name="T44" fmla="*/ 1 w 92"/>
                  <a:gd name="T45" fmla="*/ 30 h 109"/>
                  <a:gd name="T46" fmla="*/ 0 w 92"/>
                  <a:gd name="T47" fmla="*/ 23 h 109"/>
                  <a:gd name="T48" fmla="*/ 8 w 92"/>
                  <a:gd name="T49" fmla="*/ 14 h 109"/>
                  <a:gd name="T50" fmla="*/ 14 w 92"/>
                  <a:gd name="T51" fmla="*/ 17 h 109"/>
                  <a:gd name="T52" fmla="*/ 20 w 92"/>
                  <a:gd name="T53" fmla="*/ 9 h 109"/>
                  <a:gd name="T54" fmla="*/ 31 w 92"/>
                  <a:gd name="T55" fmla="*/ 0 h 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2" h="109">
                    <a:moveTo>
                      <a:pt x="31" y="0"/>
                    </a:moveTo>
                    <a:lnTo>
                      <a:pt x="35" y="5"/>
                    </a:lnTo>
                    <a:lnTo>
                      <a:pt x="31" y="9"/>
                    </a:lnTo>
                    <a:lnTo>
                      <a:pt x="39" y="14"/>
                    </a:lnTo>
                    <a:lnTo>
                      <a:pt x="42" y="19"/>
                    </a:lnTo>
                    <a:lnTo>
                      <a:pt x="58" y="16"/>
                    </a:lnTo>
                    <a:lnTo>
                      <a:pt x="75" y="41"/>
                    </a:lnTo>
                    <a:lnTo>
                      <a:pt x="75" y="52"/>
                    </a:lnTo>
                    <a:lnTo>
                      <a:pt x="81" y="62"/>
                    </a:lnTo>
                    <a:lnTo>
                      <a:pt x="83" y="59"/>
                    </a:lnTo>
                    <a:lnTo>
                      <a:pt x="92" y="64"/>
                    </a:lnTo>
                    <a:lnTo>
                      <a:pt x="90" y="69"/>
                    </a:lnTo>
                    <a:lnTo>
                      <a:pt x="84" y="76"/>
                    </a:lnTo>
                    <a:lnTo>
                      <a:pt x="79" y="80"/>
                    </a:lnTo>
                    <a:lnTo>
                      <a:pt x="79" y="89"/>
                    </a:lnTo>
                    <a:lnTo>
                      <a:pt x="73" y="86"/>
                    </a:lnTo>
                    <a:lnTo>
                      <a:pt x="65" y="89"/>
                    </a:lnTo>
                    <a:lnTo>
                      <a:pt x="54" y="91"/>
                    </a:lnTo>
                    <a:lnTo>
                      <a:pt x="54" y="100"/>
                    </a:lnTo>
                    <a:lnTo>
                      <a:pt x="43" y="109"/>
                    </a:lnTo>
                    <a:lnTo>
                      <a:pt x="10" y="48"/>
                    </a:lnTo>
                    <a:lnTo>
                      <a:pt x="1" y="35"/>
                    </a:lnTo>
                    <a:lnTo>
                      <a:pt x="1" y="30"/>
                    </a:lnTo>
                    <a:lnTo>
                      <a:pt x="0" y="23"/>
                    </a:lnTo>
                    <a:lnTo>
                      <a:pt x="8" y="14"/>
                    </a:lnTo>
                    <a:lnTo>
                      <a:pt x="14" y="17"/>
                    </a:lnTo>
                    <a:lnTo>
                      <a:pt x="20" y="9"/>
                    </a:lnTo>
                    <a:lnTo>
                      <a:pt x="31" y="0"/>
                    </a:lnTo>
                    <a:close/>
                  </a:path>
                </a:pathLst>
              </a:custGeom>
              <a:grpFill/>
              <a:ln w="9525" cap="flat" cmpd="sng">
                <a:solidFill>
                  <a:srgbClr val="000000"/>
                </a:solidFill>
                <a:prstDash val="solid"/>
                <a:round/>
                <a:headEnd/>
                <a:tailEnd/>
              </a:ln>
            </p:spPr>
            <p:txBody>
              <a:bodyPr/>
              <a:lstStyle/>
              <a:p>
                <a:endParaRPr lang="ja-JP" altLang="en-US"/>
              </a:p>
            </p:txBody>
          </p:sp>
          <p:sp>
            <p:nvSpPr>
              <p:cNvPr id="108" name="Freeform 51"/>
              <p:cNvSpPr>
                <a:spLocks noChangeAspect="1"/>
              </p:cNvSpPr>
              <p:nvPr/>
            </p:nvSpPr>
            <p:spPr bwMode="auto">
              <a:xfrm>
                <a:off x="246" y="939"/>
                <a:ext cx="113" cy="73"/>
              </a:xfrm>
              <a:custGeom>
                <a:avLst/>
                <a:gdLst>
                  <a:gd name="T0" fmla="*/ 100 w 113"/>
                  <a:gd name="T1" fmla="*/ 3 h 73"/>
                  <a:gd name="T2" fmla="*/ 95 w 113"/>
                  <a:gd name="T3" fmla="*/ 0 h 73"/>
                  <a:gd name="T4" fmla="*/ 89 w 113"/>
                  <a:gd name="T5" fmla="*/ 3 h 73"/>
                  <a:gd name="T6" fmla="*/ 81 w 113"/>
                  <a:gd name="T7" fmla="*/ 3 h 73"/>
                  <a:gd name="T8" fmla="*/ 80 w 113"/>
                  <a:gd name="T9" fmla="*/ 1 h 73"/>
                  <a:gd name="T10" fmla="*/ 66 w 113"/>
                  <a:gd name="T11" fmla="*/ 9 h 73"/>
                  <a:gd name="T12" fmla="*/ 57 w 113"/>
                  <a:gd name="T13" fmla="*/ 9 h 73"/>
                  <a:gd name="T14" fmla="*/ 52 w 113"/>
                  <a:gd name="T15" fmla="*/ 11 h 73"/>
                  <a:gd name="T16" fmla="*/ 55 w 113"/>
                  <a:gd name="T17" fmla="*/ 15 h 73"/>
                  <a:gd name="T18" fmla="*/ 48 w 113"/>
                  <a:gd name="T19" fmla="*/ 19 h 73"/>
                  <a:gd name="T20" fmla="*/ 44 w 113"/>
                  <a:gd name="T21" fmla="*/ 24 h 73"/>
                  <a:gd name="T22" fmla="*/ 41 w 113"/>
                  <a:gd name="T23" fmla="*/ 22 h 73"/>
                  <a:gd name="T24" fmla="*/ 36 w 113"/>
                  <a:gd name="T25" fmla="*/ 22 h 73"/>
                  <a:gd name="T26" fmla="*/ 39 w 113"/>
                  <a:gd name="T27" fmla="*/ 18 h 73"/>
                  <a:gd name="T28" fmla="*/ 36 w 113"/>
                  <a:gd name="T29" fmla="*/ 14 h 73"/>
                  <a:gd name="T30" fmla="*/ 29 w 113"/>
                  <a:gd name="T31" fmla="*/ 14 h 73"/>
                  <a:gd name="T32" fmla="*/ 26 w 113"/>
                  <a:gd name="T33" fmla="*/ 17 h 73"/>
                  <a:gd name="T34" fmla="*/ 28 w 113"/>
                  <a:gd name="T35" fmla="*/ 22 h 73"/>
                  <a:gd name="T36" fmla="*/ 19 w 113"/>
                  <a:gd name="T37" fmla="*/ 18 h 73"/>
                  <a:gd name="T38" fmla="*/ 6 w 113"/>
                  <a:gd name="T39" fmla="*/ 21 h 73"/>
                  <a:gd name="T40" fmla="*/ 5 w 113"/>
                  <a:gd name="T41" fmla="*/ 27 h 73"/>
                  <a:gd name="T42" fmla="*/ 0 w 113"/>
                  <a:gd name="T43" fmla="*/ 26 h 73"/>
                  <a:gd name="T44" fmla="*/ 0 w 113"/>
                  <a:gd name="T45" fmla="*/ 31 h 73"/>
                  <a:gd name="T46" fmla="*/ 6 w 113"/>
                  <a:gd name="T47" fmla="*/ 34 h 73"/>
                  <a:gd name="T48" fmla="*/ 11 w 113"/>
                  <a:gd name="T49" fmla="*/ 33 h 73"/>
                  <a:gd name="T50" fmla="*/ 10 w 113"/>
                  <a:gd name="T51" fmla="*/ 37 h 73"/>
                  <a:gd name="T52" fmla="*/ 3 w 113"/>
                  <a:gd name="T53" fmla="*/ 49 h 73"/>
                  <a:gd name="T54" fmla="*/ 10 w 113"/>
                  <a:gd name="T55" fmla="*/ 59 h 73"/>
                  <a:gd name="T56" fmla="*/ 17 w 113"/>
                  <a:gd name="T57" fmla="*/ 62 h 73"/>
                  <a:gd name="T58" fmla="*/ 17 w 113"/>
                  <a:gd name="T59" fmla="*/ 72 h 73"/>
                  <a:gd name="T60" fmla="*/ 29 w 113"/>
                  <a:gd name="T61" fmla="*/ 70 h 73"/>
                  <a:gd name="T62" fmla="*/ 32 w 113"/>
                  <a:gd name="T63" fmla="*/ 68 h 73"/>
                  <a:gd name="T64" fmla="*/ 41 w 113"/>
                  <a:gd name="T65" fmla="*/ 73 h 73"/>
                  <a:gd name="T66" fmla="*/ 45 w 113"/>
                  <a:gd name="T67" fmla="*/ 69 h 73"/>
                  <a:gd name="T68" fmla="*/ 47 w 113"/>
                  <a:gd name="T69" fmla="*/ 63 h 73"/>
                  <a:gd name="T70" fmla="*/ 58 w 113"/>
                  <a:gd name="T71" fmla="*/ 63 h 73"/>
                  <a:gd name="T72" fmla="*/ 60 w 113"/>
                  <a:gd name="T73" fmla="*/ 66 h 73"/>
                  <a:gd name="T74" fmla="*/ 60 w 113"/>
                  <a:gd name="T75" fmla="*/ 72 h 73"/>
                  <a:gd name="T76" fmla="*/ 76 w 113"/>
                  <a:gd name="T77" fmla="*/ 65 h 73"/>
                  <a:gd name="T78" fmla="*/ 82 w 113"/>
                  <a:gd name="T79" fmla="*/ 68 h 73"/>
                  <a:gd name="T80" fmla="*/ 88 w 113"/>
                  <a:gd name="T81" fmla="*/ 67 h 73"/>
                  <a:gd name="T82" fmla="*/ 92 w 113"/>
                  <a:gd name="T83" fmla="*/ 61 h 73"/>
                  <a:gd name="T84" fmla="*/ 102 w 113"/>
                  <a:gd name="T85" fmla="*/ 55 h 73"/>
                  <a:gd name="T86" fmla="*/ 108 w 113"/>
                  <a:gd name="T87" fmla="*/ 55 h 73"/>
                  <a:gd name="T88" fmla="*/ 108 w 113"/>
                  <a:gd name="T89" fmla="*/ 41 h 73"/>
                  <a:gd name="T90" fmla="*/ 113 w 113"/>
                  <a:gd name="T91" fmla="*/ 35 h 73"/>
                  <a:gd name="T92" fmla="*/ 100 w 113"/>
                  <a:gd name="T93" fmla="*/ 3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3" h="73">
                    <a:moveTo>
                      <a:pt x="100" y="3"/>
                    </a:moveTo>
                    <a:lnTo>
                      <a:pt x="95" y="0"/>
                    </a:lnTo>
                    <a:lnTo>
                      <a:pt x="89" y="3"/>
                    </a:lnTo>
                    <a:lnTo>
                      <a:pt x="81" y="3"/>
                    </a:lnTo>
                    <a:lnTo>
                      <a:pt x="80" y="1"/>
                    </a:lnTo>
                    <a:lnTo>
                      <a:pt x="66" y="9"/>
                    </a:lnTo>
                    <a:lnTo>
                      <a:pt x="57" y="9"/>
                    </a:lnTo>
                    <a:lnTo>
                      <a:pt x="52" y="11"/>
                    </a:lnTo>
                    <a:lnTo>
                      <a:pt x="55" y="15"/>
                    </a:lnTo>
                    <a:lnTo>
                      <a:pt x="48" y="19"/>
                    </a:lnTo>
                    <a:lnTo>
                      <a:pt x="44" y="24"/>
                    </a:lnTo>
                    <a:lnTo>
                      <a:pt x="41" y="22"/>
                    </a:lnTo>
                    <a:lnTo>
                      <a:pt x="36" y="22"/>
                    </a:lnTo>
                    <a:lnTo>
                      <a:pt x="39" y="18"/>
                    </a:lnTo>
                    <a:lnTo>
                      <a:pt x="36" y="14"/>
                    </a:lnTo>
                    <a:lnTo>
                      <a:pt x="29" y="14"/>
                    </a:lnTo>
                    <a:lnTo>
                      <a:pt x="26" y="17"/>
                    </a:lnTo>
                    <a:lnTo>
                      <a:pt x="28" y="22"/>
                    </a:lnTo>
                    <a:lnTo>
                      <a:pt x="19" y="18"/>
                    </a:lnTo>
                    <a:lnTo>
                      <a:pt x="6" y="21"/>
                    </a:lnTo>
                    <a:lnTo>
                      <a:pt x="5" y="27"/>
                    </a:lnTo>
                    <a:lnTo>
                      <a:pt x="0" y="26"/>
                    </a:lnTo>
                    <a:lnTo>
                      <a:pt x="0" y="31"/>
                    </a:lnTo>
                    <a:lnTo>
                      <a:pt x="6" y="34"/>
                    </a:lnTo>
                    <a:lnTo>
                      <a:pt x="11" y="33"/>
                    </a:lnTo>
                    <a:lnTo>
                      <a:pt x="10" y="37"/>
                    </a:lnTo>
                    <a:lnTo>
                      <a:pt x="3" y="49"/>
                    </a:lnTo>
                    <a:lnTo>
                      <a:pt x="10" y="59"/>
                    </a:lnTo>
                    <a:lnTo>
                      <a:pt x="17" y="62"/>
                    </a:lnTo>
                    <a:lnTo>
                      <a:pt x="17" y="72"/>
                    </a:lnTo>
                    <a:lnTo>
                      <a:pt x="29" y="70"/>
                    </a:lnTo>
                    <a:lnTo>
                      <a:pt x="32" y="68"/>
                    </a:lnTo>
                    <a:lnTo>
                      <a:pt x="41" y="73"/>
                    </a:lnTo>
                    <a:lnTo>
                      <a:pt x="45" y="69"/>
                    </a:lnTo>
                    <a:lnTo>
                      <a:pt x="47" y="63"/>
                    </a:lnTo>
                    <a:lnTo>
                      <a:pt x="58" y="63"/>
                    </a:lnTo>
                    <a:lnTo>
                      <a:pt x="60" y="66"/>
                    </a:lnTo>
                    <a:lnTo>
                      <a:pt x="60" y="72"/>
                    </a:lnTo>
                    <a:lnTo>
                      <a:pt x="76" y="65"/>
                    </a:lnTo>
                    <a:lnTo>
                      <a:pt x="82" y="68"/>
                    </a:lnTo>
                    <a:lnTo>
                      <a:pt x="88" y="67"/>
                    </a:lnTo>
                    <a:lnTo>
                      <a:pt x="92" y="61"/>
                    </a:lnTo>
                    <a:lnTo>
                      <a:pt x="102" y="55"/>
                    </a:lnTo>
                    <a:lnTo>
                      <a:pt x="108" y="55"/>
                    </a:lnTo>
                    <a:lnTo>
                      <a:pt x="108" y="41"/>
                    </a:lnTo>
                    <a:lnTo>
                      <a:pt x="113" y="35"/>
                    </a:lnTo>
                    <a:lnTo>
                      <a:pt x="100" y="3"/>
                    </a:lnTo>
                    <a:close/>
                  </a:path>
                </a:pathLst>
              </a:custGeom>
              <a:grpFill/>
              <a:ln w="9525" cap="flat" cmpd="sng">
                <a:solidFill>
                  <a:srgbClr val="000000"/>
                </a:solidFill>
                <a:prstDash val="solid"/>
                <a:round/>
                <a:headEnd/>
                <a:tailEnd/>
              </a:ln>
            </p:spPr>
            <p:txBody>
              <a:bodyPr/>
              <a:lstStyle/>
              <a:p>
                <a:endParaRPr lang="ja-JP" altLang="en-US"/>
              </a:p>
            </p:txBody>
          </p:sp>
          <p:sp>
            <p:nvSpPr>
              <p:cNvPr id="109" name="Freeform 52"/>
              <p:cNvSpPr>
                <a:spLocks noChangeAspect="1"/>
              </p:cNvSpPr>
              <p:nvPr/>
            </p:nvSpPr>
            <p:spPr bwMode="auto">
              <a:xfrm>
                <a:off x="339" y="898"/>
                <a:ext cx="90" cy="83"/>
              </a:xfrm>
              <a:custGeom>
                <a:avLst/>
                <a:gdLst>
                  <a:gd name="T0" fmla="*/ 58 w 90"/>
                  <a:gd name="T1" fmla="*/ 0 h 82"/>
                  <a:gd name="T2" fmla="*/ 59 w 90"/>
                  <a:gd name="T3" fmla="*/ 6 h 82"/>
                  <a:gd name="T4" fmla="*/ 59 w 90"/>
                  <a:gd name="T5" fmla="*/ 14 h 82"/>
                  <a:gd name="T6" fmla="*/ 68 w 90"/>
                  <a:gd name="T7" fmla="*/ 26 h 82"/>
                  <a:gd name="T8" fmla="*/ 90 w 90"/>
                  <a:gd name="T9" fmla="*/ 76 h 82"/>
                  <a:gd name="T10" fmla="*/ 79 w 90"/>
                  <a:gd name="T11" fmla="*/ 82 h 82"/>
                  <a:gd name="T12" fmla="*/ 72 w 90"/>
                  <a:gd name="T13" fmla="*/ 80 h 82"/>
                  <a:gd name="T14" fmla="*/ 66 w 90"/>
                  <a:gd name="T15" fmla="*/ 77 h 82"/>
                  <a:gd name="T16" fmla="*/ 56 w 90"/>
                  <a:gd name="T17" fmla="*/ 79 h 82"/>
                  <a:gd name="T18" fmla="*/ 47 w 90"/>
                  <a:gd name="T19" fmla="*/ 88 h 82"/>
                  <a:gd name="T20" fmla="*/ 35 w 90"/>
                  <a:gd name="T21" fmla="*/ 92 h 82"/>
                  <a:gd name="T22" fmla="*/ 16 w 90"/>
                  <a:gd name="T23" fmla="*/ 85 h 82"/>
                  <a:gd name="T24" fmla="*/ 12 w 90"/>
                  <a:gd name="T25" fmla="*/ 81 h 82"/>
                  <a:gd name="T26" fmla="*/ 4 w 90"/>
                  <a:gd name="T27" fmla="*/ 83 h 82"/>
                  <a:gd name="T28" fmla="*/ 0 w 90"/>
                  <a:gd name="T29" fmla="*/ 75 h 82"/>
                  <a:gd name="T30" fmla="*/ 6 w 90"/>
                  <a:gd name="T31" fmla="*/ 70 h 82"/>
                  <a:gd name="T32" fmla="*/ 0 w 90"/>
                  <a:gd name="T33" fmla="*/ 60 h 82"/>
                  <a:gd name="T34" fmla="*/ 2 w 90"/>
                  <a:gd name="T35" fmla="*/ 56 h 82"/>
                  <a:gd name="T36" fmla="*/ 8 w 90"/>
                  <a:gd name="T37" fmla="*/ 53 h 82"/>
                  <a:gd name="T38" fmla="*/ 13 w 90"/>
                  <a:gd name="T39" fmla="*/ 35 h 82"/>
                  <a:gd name="T40" fmla="*/ 24 w 90"/>
                  <a:gd name="T41" fmla="*/ 37 h 82"/>
                  <a:gd name="T42" fmla="*/ 35 w 90"/>
                  <a:gd name="T43" fmla="*/ 32 h 82"/>
                  <a:gd name="T44" fmla="*/ 40 w 90"/>
                  <a:gd name="T45" fmla="*/ 26 h 82"/>
                  <a:gd name="T46" fmla="*/ 40 w 90"/>
                  <a:gd name="T47" fmla="*/ 22 h 82"/>
                  <a:gd name="T48" fmla="*/ 48 w 90"/>
                  <a:gd name="T49" fmla="*/ 11 h 82"/>
                  <a:gd name="T50" fmla="*/ 52 w 90"/>
                  <a:gd name="T51" fmla="*/ 11 h 82"/>
                  <a:gd name="T52" fmla="*/ 58 w 90"/>
                  <a:gd name="T53" fmla="*/ 0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82">
                    <a:moveTo>
                      <a:pt x="58" y="0"/>
                    </a:moveTo>
                    <a:lnTo>
                      <a:pt x="59" y="6"/>
                    </a:lnTo>
                    <a:lnTo>
                      <a:pt x="59" y="14"/>
                    </a:lnTo>
                    <a:lnTo>
                      <a:pt x="68" y="26"/>
                    </a:lnTo>
                    <a:lnTo>
                      <a:pt x="90" y="66"/>
                    </a:lnTo>
                    <a:lnTo>
                      <a:pt x="79" y="72"/>
                    </a:lnTo>
                    <a:lnTo>
                      <a:pt x="72" y="70"/>
                    </a:lnTo>
                    <a:lnTo>
                      <a:pt x="66" y="67"/>
                    </a:lnTo>
                    <a:lnTo>
                      <a:pt x="56" y="69"/>
                    </a:lnTo>
                    <a:lnTo>
                      <a:pt x="47" y="78"/>
                    </a:lnTo>
                    <a:lnTo>
                      <a:pt x="35" y="82"/>
                    </a:lnTo>
                    <a:lnTo>
                      <a:pt x="16" y="75"/>
                    </a:lnTo>
                    <a:lnTo>
                      <a:pt x="12" y="71"/>
                    </a:lnTo>
                    <a:lnTo>
                      <a:pt x="4" y="73"/>
                    </a:lnTo>
                    <a:lnTo>
                      <a:pt x="0" y="65"/>
                    </a:lnTo>
                    <a:lnTo>
                      <a:pt x="6" y="60"/>
                    </a:lnTo>
                    <a:lnTo>
                      <a:pt x="0" y="50"/>
                    </a:lnTo>
                    <a:lnTo>
                      <a:pt x="2" y="46"/>
                    </a:lnTo>
                    <a:lnTo>
                      <a:pt x="8" y="43"/>
                    </a:lnTo>
                    <a:lnTo>
                      <a:pt x="13" y="35"/>
                    </a:lnTo>
                    <a:lnTo>
                      <a:pt x="24" y="37"/>
                    </a:lnTo>
                    <a:lnTo>
                      <a:pt x="35" y="32"/>
                    </a:lnTo>
                    <a:lnTo>
                      <a:pt x="40" y="26"/>
                    </a:lnTo>
                    <a:lnTo>
                      <a:pt x="40" y="22"/>
                    </a:lnTo>
                    <a:lnTo>
                      <a:pt x="48" y="11"/>
                    </a:lnTo>
                    <a:lnTo>
                      <a:pt x="52" y="11"/>
                    </a:lnTo>
                    <a:lnTo>
                      <a:pt x="58" y="0"/>
                    </a:lnTo>
                    <a:close/>
                  </a:path>
                </a:pathLst>
              </a:custGeom>
              <a:grpFill/>
              <a:ln w="9525" cap="flat" cmpd="sng">
                <a:solidFill>
                  <a:srgbClr val="000000"/>
                </a:solidFill>
                <a:prstDash val="solid"/>
                <a:round/>
                <a:headEnd/>
                <a:tailEnd/>
              </a:ln>
            </p:spPr>
            <p:txBody>
              <a:bodyPr/>
              <a:lstStyle/>
              <a:p>
                <a:endParaRPr lang="ja-JP" altLang="en-US"/>
              </a:p>
            </p:txBody>
          </p:sp>
          <p:sp>
            <p:nvSpPr>
              <p:cNvPr id="110" name="Freeform 53"/>
              <p:cNvSpPr>
                <a:spLocks noChangeAspect="1"/>
              </p:cNvSpPr>
              <p:nvPr/>
            </p:nvSpPr>
            <p:spPr bwMode="auto">
              <a:xfrm>
                <a:off x="364" y="823"/>
                <a:ext cx="51" cy="37"/>
              </a:xfrm>
              <a:custGeom>
                <a:avLst/>
                <a:gdLst>
                  <a:gd name="T0" fmla="*/ 0 w 51"/>
                  <a:gd name="T1" fmla="*/ 25 h 37"/>
                  <a:gd name="T2" fmla="*/ 11 w 51"/>
                  <a:gd name="T3" fmla="*/ 37 h 37"/>
                  <a:gd name="T4" fmla="*/ 26 w 51"/>
                  <a:gd name="T5" fmla="*/ 26 h 37"/>
                  <a:gd name="T6" fmla="*/ 36 w 51"/>
                  <a:gd name="T7" fmla="*/ 18 h 37"/>
                  <a:gd name="T8" fmla="*/ 51 w 51"/>
                  <a:gd name="T9" fmla="*/ 7 h 37"/>
                  <a:gd name="T10" fmla="*/ 45 w 51"/>
                  <a:gd name="T11" fmla="*/ 0 h 37"/>
                  <a:gd name="T12" fmla="*/ 34 w 51"/>
                  <a:gd name="T13" fmla="*/ 0 h 37"/>
                  <a:gd name="T14" fmla="*/ 25 w 51"/>
                  <a:gd name="T15" fmla="*/ 6 h 37"/>
                  <a:gd name="T16" fmla="*/ 14 w 51"/>
                  <a:gd name="T17" fmla="*/ 14 h 37"/>
                  <a:gd name="T18" fmla="*/ 0 w 51"/>
                  <a:gd name="T19" fmla="*/ 25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37">
                    <a:moveTo>
                      <a:pt x="0" y="25"/>
                    </a:moveTo>
                    <a:lnTo>
                      <a:pt x="11" y="37"/>
                    </a:lnTo>
                    <a:lnTo>
                      <a:pt x="26" y="26"/>
                    </a:lnTo>
                    <a:lnTo>
                      <a:pt x="36" y="18"/>
                    </a:lnTo>
                    <a:lnTo>
                      <a:pt x="51" y="7"/>
                    </a:lnTo>
                    <a:lnTo>
                      <a:pt x="45" y="0"/>
                    </a:lnTo>
                    <a:lnTo>
                      <a:pt x="34" y="0"/>
                    </a:lnTo>
                    <a:lnTo>
                      <a:pt x="25" y="6"/>
                    </a:lnTo>
                    <a:lnTo>
                      <a:pt x="14" y="14"/>
                    </a:lnTo>
                    <a:lnTo>
                      <a:pt x="0" y="25"/>
                    </a:lnTo>
                    <a:close/>
                  </a:path>
                </a:pathLst>
              </a:custGeom>
              <a:grpFill/>
              <a:ln w="9525" cap="flat" cmpd="sng">
                <a:solidFill>
                  <a:srgbClr val="000000"/>
                </a:solidFill>
                <a:prstDash val="solid"/>
                <a:round/>
                <a:headEnd/>
                <a:tailEnd/>
              </a:ln>
            </p:spPr>
            <p:txBody>
              <a:bodyPr/>
              <a:lstStyle/>
              <a:p>
                <a:endParaRPr lang="ja-JP" altLang="en-US"/>
              </a:p>
            </p:txBody>
          </p:sp>
          <p:sp>
            <p:nvSpPr>
              <p:cNvPr id="111" name="Freeform 54"/>
              <p:cNvSpPr>
                <a:spLocks noChangeAspect="1"/>
              </p:cNvSpPr>
              <p:nvPr/>
            </p:nvSpPr>
            <p:spPr bwMode="auto">
              <a:xfrm>
                <a:off x="363" y="837"/>
                <a:ext cx="26" cy="23"/>
              </a:xfrm>
              <a:custGeom>
                <a:avLst/>
                <a:gdLst>
                  <a:gd name="T0" fmla="*/ 0 w 26"/>
                  <a:gd name="T1" fmla="*/ 11 h 23"/>
                  <a:gd name="T2" fmla="*/ 12 w 26"/>
                  <a:gd name="T3" fmla="*/ 23 h 23"/>
                  <a:gd name="T4" fmla="*/ 26 w 26"/>
                  <a:gd name="T5" fmla="*/ 13 h 23"/>
                  <a:gd name="T6" fmla="*/ 15 w 26"/>
                  <a:gd name="T7" fmla="*/ 0 h 23"/>
                  <a:gd name="T8" fmla="*/ 0 w 26"/>
                  <a:gd name="T9" fmla="*/ 1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11"/>
                    </a:moveTo>
                    <a:lnTo>
                      <a:pt x="12" y="23"/>
                    </a:lnTo>
                    <a:lnTo>
                      <a:pt x="26" y="13"/>
                    </a:lnTo>
                    <a:lnTo>
                      <a:pt x="15" y="0"/>
                    </a:lnTo>
                    <a:lnTo>
                      <a:pt x="0" y="11"/>
                    </a:lnTo>
                    <a:close/>
                  </a:path>
                </a:pathLst>
              </a:custGeom>
              <a:grpFill/>
              <a:ln w="9525" cap="flat" cmpd="sng">
                <a:solidFill>
                  <a:srgbClr val="000000"/>
                </a:solidFill>
                <a:prstDash val="solid"/>
                <a:round/>
                <a:headEnd/>
                <a:tailEnd/>
              </a:ln>
            </p:spPr>
            <p:txBody>
              <a:bodyPr/>
              <a:lstStyle/>
              <a:p>
                <a:endParaRPr lang="ja-JP" altLang="en-US"/>
              </a:p>
            </p:txBody>
          </p:sp>
          <p:sp>
            <p:nvSpPr>
              <p:cNvPr id="112" name="Freeform 55"/>
              <p:cNvSpPr>
                <a:spLocks noChangeAspect="1"/>
              </p:cNvSpPr>
              <p:nvPr/>
            </p:nvSpPr>
            <p:spPr bwMode="auto">
              <a:xfrm>
                <a:off x="389" y="823"/>
                <a:ext cx="27" cy="18"/>
              </a:xfrm>
              <a:custGeom>
                <a:avLst/>
                <a:gdLst>
                  <a:gd name="T0" fmla="*/ 0 w 27"/>
                  <a:gd name="T1" fmla="*/ 6 h 18"/>
                  <a:gd name="T2" fmla="*/ 11 w 27"/>
                  <a:gd name="T3" fmla="*/ 18 h 18"/>
                  <a:gd name="T4" fmla="*/ 27 w 27"/>
                  <a:gd name="T5" fmla="*/ 7 h 18"/>
                  <a:gd name="T6" fmla="*/ 21 w 27"/>
                  <a:gd name="T7" fmla="*/ 0 h 18"/>
                  <a:gd name="T8" fmla="*/ 8 w 27"/>
                  <a:gd name="T9" fmla="*/ 0 h 18"/>
                  <a:gd name="T10" fmla="*/ 0 w 27"/>
                  <a:gd name="T11" fmla="*/ 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8">
                    <a:moveTo>
                      <a:pt x="0" y="6"/>
                    </a:moveTo>
                    <a:lnTo>
                      <a:pt x="11" y="18"/>
                    </a:lnTo>
                    <a:lnTo>
                      <a:pt x="27" y="7"/>
                    </a:lnTo>
                    <a:lnTo>
                      <a:pt x="21" y="0"/>
                    </a:lnTo>
                    <a:lnTo>
                      <a:pt x="8" y="0"/>
                    </a:lnTo>
                    <a:lnTo>
                      <a:pt x="0" y="6"/>
                    </a:lnTo>
                    <a:close/>
                  </a:path>
                </a:pathLst>
              </a:custGeom>
              <a:grpFill/>
              <a:ln w="9525" cap="flat" cmpd="sng">
                <a:solidFill>
                  <a:srgbClr val="000000"/>
                </a:solidFill>
                <a:prstDash val="solid"/>
                <a:round/>
                <a:headEnd/>
                <a:tailEnd/>
              </a:ln>
            </p:spPr>
            <p:txBody>
              <a:bodyPr/>
              <a:lstStyle/>
              <a:p>
                <a:endParaRPr lang="ja-JP" altLang="en-US"/>
              </a:p>
            </p:txBody>
          </p:sp>
          <p:sp>
            <p:nvSpPr>
              <p:cNvPr id="113" name="Freeform 56"/>
              <p:cNvSpPr>
                <a:spLocks noChangeAspect="1"/>
              </p:cNvSpPr>
              <p:nvPr/>
            </p:nvSpPr>
            <p:spPr bwMode="auto">
              <a:xfrm>
                <a:off x="583" y="402"/>
                <a:ext cx="65" cy="106"/>
              </a:xfrm>
              <a:custGeom>
                <a:avLst/>
                <a:gdLst>
                  <a:gd name="T0" fmla="*/ 0 w 65"/>
                  <a:gd name="T1" fmla="*/ 37 h 106"/>
                  <a:gd name="T2" fmla="*/ 11 w 65"/>
                  <a:gd name="T3" fmla="*/ 21 h 106"/>
                  <a:gd name="T4" fmla="*/ 35 w 65"/>
                  <a:gd name="T5" fmla="*/ 3 h 106"/>
                  <a:gd name="T6" fmla="*/ 48 w 65"/>
                  <a:gd name="T7" fmla="*/ 11 h 106"/>
                  <a:gd name="T8" fmla="*/ 57 w 65"/>
                  <a:gd name="T9" fmla="*/ 0 h 106"/>
                  <a:gd name="T10" fmla="*/ 65 w 65"/>
                  <a:gd name="T11" fmla="*/ 19 h 106"/>
                  <a:gd name="T12" fmla="*/ 61 w 65"/>
                  <a:gd name="T13" fmla="*/ 31 h 106"/>
                  <a:gd name="T14" fmla="*/ 50 w 65"/>
                  <a:gd name="T15" fmla="*/ 42 h 106"/>
                  <a:gd name="T16" fmla="*/ 58 w 65"/>
                  <a:gd name="T17" fmla="*/ 56 h 106"/>
                  <a:gd name="T18" fmla="*/ 48 w 65"/>
                  <a:gd name="T19" fmla="*/ 60 h 106"/>
                  <a:gd name="T20" fmla="*/ 45 w 65"/>
                  <a:gd name="T21" fmla="*/ 83 h 106"/>
                  <a:gd name="T22" fmla="*/ 40 w 65"/>
                  <a:gd name="T23" fmla="*/ 97 h 106"/>
                  <a:gd name="T24" fmla="*/ 27 w 65"/>
                  <a:gd name="T25" fmla="*/ 106 h 106"/>
                  <a:gd name="T26" fmla="*/ 19 w 65"/>
                  <a:gd name="T27" fmla="*/ 102 h 106"/>
                  <a:gd name="T28" fmla="*/ 15 w 65"/>
                  <a:gd name="T29" fmla="*/ 76 h 106"/>
                  <a:gd name="T30" fmla="*/ 4 w 65"/>
                  <a:gd name="T31" fmla="*/ 64 h 106"/>
                  <a:gd name="T32" fmla="*/ 6 w 65"/>
                  <a:gd name="T33" fmla="*/ 57 h 106"/>
                  <a:gd name="T34" fmla="*/ 0 w 65"/>
                  <a:gd name="T35" fmla="*/ 3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06">
                    <a:moveTo>
                      <a:pt x="0" y="37"/>
                    </a:moveTo>
                    <a:lnTo>
                      <a:pt x="11" y="21"/>
                    </a:lnTo>
                    <a:lnTo>
                      <a:pt x="35" y="3"/>
                    </a:lnTo>
                    <a:lnTo>
                      <a:pt x="48" y="11"/>
                    </a:lnTo>
                    <a:lnTo>
                      <a:pt x="57" y="0"/>
                    </a:lnTo>
                    <a:lnTo>
                      <a:pt x="65" y="19"/>
                    </a:lnTo>
                    <a:lnTo>
                      <a:pt x="61" y="31"/>
                    </a:lnTo>
                    <a:lnTo>
                      <a:pt x="50" y="42"/>
                    </a:lnTo>
                    <a:lnTo>
                      <a:pt x="58" y="56"/>
                    </a:lnTo>
                    <a:lnTo>
                      <a:pt x="48" y="60"/>
                    </a:lnTo>
                    <a:lnTo>
                      <a:pt x="45" y="83"/>
                    </a:lnTo>
                    <a:lnTo>
                      <a:pt x="40" y="97"/>
                    </a:lnTo>
                    <a:lnTo>
                      <a:pt x="27" y="106"/>
                    </a:lnTo>
                    <a:lnTo>
                      <a:pt x="19" y="102"/>
                    </a:lnTo>
                    <a:lnTo>
                      <a:pt x="15" y="76"/>
                    </a:lnTo>
                    <a:lnTo>
                      <a:pt x="4" y="64"/>
                    </a:lnTo>
                    <a:lnTo>
                      <a:pt x="6" y="57"/>
                    </a:lnTo>
                    <a:lnTo>
                      <a:pt x="0" y="37"/>
                    </a:lnTo>
                    <a:close/>
                  </a:path>
                </a:pathLst>
              </a:custGeom>
              <a:grpFill/>
              <a:ln w="9525" cap="flat" cmpd="sng">
                <a:solidFill>
                  <a:srgbClr val="000000"/>
                </a:solidFill>
                <a:prstDash val="solid"/>
                <a:round/>
                <a:headEnd/>
                <a:tailEnd/>
              </a:ln>
            </p:spPr>
            <p:txBody>
              <a:bodyPr/>
              <a:lstStyle/>
              <a:p>
                <a:endParaRPr lang="ja-JP" altLang="en-US"/>
              </a:p>
            </p:txBody>
          </p:sp>
        </p:grpSp>
        <p:sp>
          <p:nvSpPr>
            <p:cNvPr id="52" name="Line 83"/>
            <p:cNvSpPr>
              <a:spLocks noChangeAspect="1" noChangeShapeType="1"/>
            </p:cNvSpPr>
            <p:nvPr/>
          </p:nvSpPr>
          <p:spPr bwMode="auto">
            <a:xfrm>
              <a:off x="3313" y="3000"/>
              <a:ext cx="77" cy="14"/>
            </a:xfrm>
            <a:prstGeom prst="line">
              <a:avLst/>
            </a:prstGeom>
            <a:grpFill/>
            <a:ln w="9525">
              <a:solidFill>
                <a:srgbClr val="000000"/>
              </a:solidFill>
              <a:round/>
              <a:headEnd/>
              <a:tailEnd/>
            </a:ln>
            <a:extLst/>
          </p:spPr>
          <p:txBody>
            <a:bodyPr/>
            <a:lstStyle/>
            <a:p>
              <a:endParaRPr lang="ja-JP" altLang="en-US"/>
            </a:p>
          </p:txBody>
        </p:sp>
      </p:grpSp>
      <p:sp>
        <p:nvSpPr>
          <p:cNvPr id="117" name="角丸四角形 116"/>
          <p:cNvSpPr/>
          <p:nvPr/>
        </p:nvSpPr>
        <p:spPr>
          <a:xfrm>
            <a:off x="343383" y="1507406"/>
            <a:ext cx="1260000" cy="540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b="1" dirty="0" smtClean="0">
                <a:latin typeface="Meiryo UI" panose="020B0604030504040204" pitchFamily="50" charset="-128"/>
                <a:ea typeface="Meiryo UI" panose="020B0604030504040204" pitchFamily="50" charset="-128"/>
              </a:rPr>
              <a:t>27</a:t>
            </a:r>
            <a:r>
              <a:rPr lang="ja-JP" altLang="en-US" sz="1400" b="1" dirty="0" smtClean="0">
                <a:latin typeface="Meiryo UI" panose="020B0604030504040204" pitchFamily="50" charset="-128"/>
                <a:ea typeface="Meiryo UI" panose="020B0604030504040204" pitchFamily="50" charset="-128"/>
              </a:rPr>
              <a:t>消防本部</a:t>
            </a:r>
            <a:endParaRPr lang="en-US" altLang="ja-JP" sz="1400" b="1" dirty="0">
              <a:latin typeface="Meiryo UI" panose="020B0604030504040204" pitchFamily="50" charset="-128"/>
              <a:ea typeface="Meiryo UI" panose="020B0604030504040204" pitchFamily="50" charset="-128"/>
            </a:endParaRPr>
          </a:p>
        </p:txBody>
      </p:sp>
      <p:sp>
        <p:nvSpPr>
          <p:cNvPr id="118" name="角丸四角形 117"/>
          <p:cNvSpPr/>
          <p:nvPr/>
        </p:nvSpPr>
        <p:spPr>
          <a:xfrm>
            <a:off x="2124359" y="1514133"/>
            <a:ext cx="1260000" cy="54000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８ブロック</a:t>
            </a:r>
            <a:endParaRPr lang="en-US" altLang="ja-JP" sz="1400" b="1" dirty="0">
              <a:latin typeface="Meiryo UI" panose="020B0604030504040204" pitchFamily="50" charset="-128"/>
              <a:ea typeface="Meiryo UI" panose="020B0604030504040204" pitchFamily="50" charset="-128"/>
            </a:endParaRPr>
          </a:p>
        </p:txBody>
      </p:sp>
      <p:sp>
        <p:nvSpPr>
          <p:cNvPr id="119" name="角丸四角形 118"/>
          <p:cNvSpPr/>
          <p:nvPr/>
        </p:nvSpPr>
        <p:spPr>
          <a:xfrm>
            <a:off x="3962050" y="1491758"/>
            <a:ext cx="1260000" cy="540000"/>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ja-JP" altLang="en-US" sz="1400" b="1" dirty="0" smtClean="0">
                <a:latin typeface="Meiryo UI" panose="020B0604030504040204" pitchFamily="50" charset="-128"/>
                <a:ea typeface="Meiryo UI" panose="020B0604030504040204" pitchFamily="50" charset="-128"/>
              </a:rPr>
              <a:t>１ブロックへ</a:t>
            </a:r>
            <a:endParaRPr lang="en-US" altLang="ja-JP" sz="14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3339299" y="2079073"/>
            <a:ext cx="3122971" cy="253916"/>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rPr>
              <a:t>大阪府消防広域化推進計画</a:t>
            </a:r>
            <a:r>
              <a:rPr lang="ja-JP" altLang="en-US"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2019</a:t>
            </a:r>
            <a:r>
              <a:rPr lang="en-US" altLang="ja-JP" sz="1050" dirty="0" smtClean="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再策定</a:t>
            </a:r>
            <a:r>
              <a:rPr lang="ja-JP" altLang="en-US" sz="1050" dirty="0" smtClean="0">
                <a:latin typeface="Meiryo UI" panose="020B0604030504040204" pitchFamily="50" charset="-128"/>
                <a:ea typeface="Meiryo UI" panose="020B0604030504040204" pitchFamily="50" charset="-128"/>
              </a:rPr>
              <a:t>）より</a:t>
            </a:r>
            <a:endParaRPr lang="en-US" altLang="ja-JP" sz="1050" dirty="0">
              <a:latin typeface="Meiryo UI" panose="020B0604030504040204" pitchFamily="50" charset="-128"/>
              <a:ea typeface="Meiryo UI" panose="020B0604030504040204" pitchFamily="50" charset="-128"/>
            </a:endParaRPr>
          </a:p>
        </p:txBody>
      </p:sp>
      <p:sp>
        <p:nvSpPr>
          <p:cNvPr id="121" name="二等辺三角形 120"/>
          <p:cNvSpPr/>
          <p:nvPr/>
        </p:nvSpPr>
        <p:spPr>
          <a:xfrm rot="5400000">
            <a:off x="2231693" y="2917277"/>
            <a:ext cx="1492431" cy="34662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角丸四角形 123"/>
          <p:cNvSpPr/>
          <p:nvPr/>
        </p:nvSpPr>
        <p:spPr>
          <a:xfrm>
            <a:off x="2135042" y="4430091"/>
            <a:ext cx="1224000" cy="468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浄水場の</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最適配置</a:t>
            </a:r>
            <a:endParaRPr lang="en-US" altLang="ja-JP" sz="1400" b="1" dirty="0">
              <a:latin typeface="Meiryo UI" panose="020B0604030504040204" pitchFamily="50" charset="-128"/>
              <a:ea typeface="Meiryo UI" panose="020B0604030504040204" pitchFamily="50" charset="-128"/>
            </a:endParaRPr>
          </a:p>
        </p:txBody>
      </p:sp>
      <p:sp>
        <p:nvSpPr>
          <p:cNvPr id="125" name="二等辺三角形 124"/>
          <p:cNvSpPr/>
          <p:nvPr/>
        </p:nvSpPr>
        <p:spPr>
          <a:xfrm rot="5400000">
            <a:off x="2522547" y="5995609"/>
            <a:ext cx="1132555" cy="34662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角丸四角形 125"/>
          <p:cNvSpPr/>
          <p:nvPr/>
        </p:nvSpPr>
        <p:spPr>
          <a:xfrm>
            <a:off x="2135042" y="4986645"/>
            <a:ext cx="1224000" cy="468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市町村水道の広域化</a:t>
            </a:r>
            <a:endParaRPr lang="en-US" altLang="ja-JP" sz="1400" b="1" dirty="0">
              <a:latin typeface="Meiryo UI" panose="020B0604030504040204" pitchFamily="50" charset="-128"/>
              <a:ea typeface="Meiryo UI" panose="020B0604030504040204" pitchFamily="50" charset="-128"/>
            </a:endParaRPr>
          </a:p>
        </p:txBody>
      </p:sp>
      <p:sp>
        <p:nvSpPr>
          <p:cNvPr id="12" name="ストライプ矢印 11"/>
          <p:cNvSpPr/>
          <p:nvPr/>
        </p:nvSpPr>
        <p:spPr>
          <a:xfrm>
            <a:off x="3541006" y="4700675"/>
            <a:ext cx="382922" cy="678366"/>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右矢印 126"/>
          <p:cNvSpPr/>
          <p:nvPr/>
        </p:nvSpPr>
        <p:spPr>
          <a:xfrm>
            <a:off x="1691720" y="4702124"/>
            <a:ext cx="360000" cy="50523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角丸四角形 127"/>
          <p:cNvSpPr/>
          <p:nvPr/>
        </p:nvSpPr>
        <p:spPr>
          <a:xfrm>
            <a:off x="344495" y="4401548"/>
            <a:ext cx="1260000" cy="496543"/>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sz="1400" b="1" dirty="0" smtClean="0">
                <a:latin typeface="Meiryo UI" panose="020B0604030504040204" pitchFamily="50" charset="-128"/>
                <a:ea typeface="Meiryo UI" panose="020B0604030504040204" pitchFamily="50" charset="-128"/>
              </a:rPr>
              <a:t>稼働率の低い浄水場</a:t>
            </a:r>
            <a:endParaRPr lang="en-US" altLang="ja-JP" sz="1400" b="1" dirty="0">
              <a:latin typeface="Meiryo UI" panose="020B0604030504040204" pitchFamily="50" charset="-128"/>
              <a:ea typeface="Meiryo UI" panose="020B0604030504040204" pitchFamily="50" charset="-128"/>
            </a:endParaRPr>
          </a:p>
        </p:txBody>
      </p:sp>
      <p:sp>
        <p:nvSpPr>
          <p:cNvPr id="129" name="角丸四角形 128"/>
          <p:cNvSpPr/>
          <p:nvPr/>
        </p:nvSpPr>
        <p:spPr>
          <a:xfrm>
            <a:off x="3943972" y="4805455"/>
            <a:ext cx="1402158" cy="46800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府域一水道へ</a:t>
            </a:r>
            <a:endParaRPr lang="en-US" altLang="ja-JP" sz="1400" b="1" dirty="0">
              <a:latin typeface="Meiryo UI" panose="020B0604030504040204" pitchFamily="50" charset="-128"/>
              <a:ea typeface="Meiryo UI" panose="020B0604030504040204" pitchFamily="50" charset="-128"/>
            </a:endParaRPr>
          </a:p>
        </p:txBody>
      </p:sp>
      <p:sp>
        <p:nvSpPr>
          <p:cNvPr id="130" name="角丸四角形 129"/>
          <p:cNvSpPr/>
          <p:nvPr/>
        </p:nvSpPr>
        <p:spPr>
          <a:xfrm>
            <a:off x="348301" y="4958278"/>
            <a:ext cx="1260000" cy="49654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市町村ごとの水道経営</a:t>
            </a:r>
            <a:endParaRPr lang="en-US" altLang="ja-JP" sz="1400" b="1" dirty="0">
              <a:latin typeface="Meiryo UI" panose="020B0604030504040204" pitchFamily="50" charset="-128"/>
              <a:ea typeface="Meiryo UI" panose="020B0604030504040204" pitchFamily="50" charset="-128"/>
            </a:endParaRPr>
          </a:p>
        </p:txBody>
      </p:sp>
      <p:sp>
        <p:nvSpPr>
          <p:cNvPr id="132" name="ストライプ矢印 131"/>
          <p:cNvSpPr/>
          <p:nvPr/>
        </p:nvSpPr>
        <p:spPr>
          <a:xfrm>
            <a:off x="1679306" y="1440567"/>
            <a:ext cx="382922" cy="678366"/>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ストライプ矢印 133"/>
          <p:cNvSpPr/>
          <p:nvPr/>
        </p:nvSpPr>
        <p:spPr>
          <a:xfrm>
            <a:off x="3500635" y="1454490"/>
            <a:ext cx="382922" cy="678366"/>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タイトル 1"/>
          <p:cNvSpPr txBox="1">
            <a:spLocks/>
          </p:cNvSpPr>
          <p:nvPr/>
        </p:nvSpPr>
        <p:spPr>
          <a:xfrm>
            <a:off x="0" y="116632"/>
            <a:ext cx="9204672" cy="56302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■機能再編に向け、現在も取り組んでいる項目（主なもの）</a:t>
            </a:r>
            <a:endParaRPr lang="ja-JP" altLang="en-US" sz="2800" dirty="0">
              <a:latin typeface="Meiryo UI" panose="020B0604030504040204" pitchFamily="50" charset="-128"/>
              <a:ea typeface="Meiryo UI" panose="020B0604030504040204" pitchFamily="50" charset="-128"/>
            </a:endParaRPr>
          </a:p>
        </p:txBody>
      </p:sp>
      <p:sp>
        <p:nvSpPr>
          <p:cNvPr id="3" name="フローチャート: 端子 2"/>
          <p:cNvSpPr/>
          <p:nvPr/>
        </p:nvSpPr>
        <p:spPr>
          <a:xfrm>
            <a:off x="3966732" y="1361057"/>
            <a:ext cx="828000" cy="252000"/>
          </a:xfrm>
          <a:prstGeom prst="flowChartTermina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めざす姿</a:t>
            </a:r>
          </a:p>
        </p:txBody>
      </p:sp>
      <p:sp>
        <p:nvSpPr>
          <p:cNvPr id="94" name="フローチャート: 端子 93"/>
          <p:cNvSpPr/>
          <p:nvPr/>
        </p:nvSpPr>
        <p:spPr>
          <a:xfrm>
            <a:off x="3958211" y="4524306"/>
            <a:ext cx="828000" cy="252000"/>
          </a:xfrm>
          <a:prstGeom prst="flowChartTermina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めざす姿</a:t>
            </a:r>
          </a:p>
        </p:txBody>
      </p:sp>
      <p:sp>
        <p:nvSpPr>
          <p:cNvPr id="84" name="フローチャート: 代替処理 83"/>
          <p:cNvSpPr/>
          <p:nvPr/>
        </p:nvSpPr>
        <p:spPr>
          <a:xfrm>
            <a:off x="6479681" y="3360978"/>
            <a:ext cx="2541529" cy="1299037"/>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府</a:t>
            </a:r>
            <a:r>
              <a:rPr lang="ja-JP" altLang="en-US" sz="1400" b="1" dirty="0">
                <a:solidFill>
                  <a:schemeClr val="tx1"/>
                </a:solidFill>
                <a:latin typeface="Meiryo UI" panose="020B0604030504040204" pitchFamily="50" charset="-128"/>
                <a:ea typeface="Meiryo UI" panose="020B0604030504040204" pitchFamily="50" charset="-128"/>
              </a:rPr>
              <a:t>市連携を契機に、</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府域全体の機能再編を</a:t>
            </a:r>
            <a:r>
              <a:rPr lang="ja-JP" altLang="en-US" sz="1400" b="1" dirty="0" smtClean="0">
                <a:solidFill>
                  <a:schemeClr val="tx1"/>
                </a:solidFill>
                <a:latin typeface="Meiryo UI" panose="020B0604030504040204" pitchFamily="50" charset="-128"/>
                <a:ea typeface="Meiryo UI" panose="020B0604030504040204" pitchFamily="50" charset="-128"/>
              </a:rPr>
              <a:t>加速</a:t>
            </a:r>
            <a:endParaRPr lang="en-US" altLang="ja-JP" sz="1400" b="1" dirty="0" smtClean="0">
              <a:solidFill>
                <a:schemeClr val="tx1"/>
              </a:solidFill>
              <a:latin typeface="Meiryo UI" panose="020B0604030504040204" pitchFamily="50" charset="-128"/>
              <a:ea typeface="Meiryo UI" panose="020B0604030504040204" pitchFamily="50" charset="-128"/>
            </a:endParaRPr>
          </a:p>
          <a:p>
            <a:endParaRPr lang="en-US" altLang="ja-JP" sz="1400" b="1" dirty="0" smtClean="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特別</a:t>
            </a:r>
            <a:r>
              <a:rPr lang="ja-JP" altLang="en-US" sz="1400" dirty="0">
                <a:solidFill>
                  <a:schemeClr val="tx1"/>
                </a:solidFill>
                <a:latin typeface="Meiryo UI" panose="020B0604030504040204" pitchFamily="50" charset="-128"/>
                <a:ea typeface="Meiryo UI" panose="020B0604030504040204" pitchFamily="50" charset="-128"/>
              </a:rPr>
              <a:t>区の設置に伴い、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大阪市の消防・水道は府に</a:t>
            </a:r>
            <a:r>
              <a:rPr lang="ja-JP" altLang="en-US" sz="1400" dirty="0" smtClean="0">
                <a:solidFill>
                  <a:schemeClr val="tx1"/>
                </a:solidFill>
                <a:latin typeface="Meiryo UI" panose="020B0604030504040204" pitchFamily="50" charset="-128"/>
                <a:ea typeface="Meiryo UI" panose="020B0604030504040204" pitchFamily="50" charset="-128"/>
              </a:rPr>
              <a:t>移管</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64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スライド番号プレースホルダー 2"/>
          <p:cNvSpPr>
            <a:spLocks noGrp="1"/>
          </p:cNvSpPr>
          <p:nvPr>
            <p:ph type="sldNum" sz="quarter" idx="12"/>
          </p:nvPr>
        </p:nvSpPr>
        <p:spPr>
          <a:xfrm>
            <a:off x="7071072" y="6487244"/>
            <a:ext cx="2133600" cy="365125"/>
          </a:xfrm>
        </p:spPr>
        <p:txBody>
          <a:bodyPr/>
          <a:lstStyle/>
          <a:p>
            <a:r>
              <a:rPr lang="en-US" altLang="ja-JP" sz="1600" b="1" dirty="0" smtClean="0"/>
              <a:t>10</a:t>
            </a:r>
            <a:endParaRPr lang="ja-JP" altLang="en-US" sz="1600" b="1" dirty="0"/>
          </a:p>
        </p:txBody>
      </p:sp>
      <p:sp>
        <p:nvSpPr>
          <p:cNvPr id="42" name="テキスト ボックス 41"/>
          <p:cNvSpPr txBox="1"/>
          <p:nvPr/>
        </p:nvSpPr>
        <p:spPr>
          <a:xfrm>
            <a:off x="92470" y="1780506"/>
            <a:ext cx="6631507" cy="503590"/>
          </a:xfrm>
          <a:prstGeom prst="rect">
            <a:avLst/>
          </a:prstGeom>
          <a:noFill/>
          <a:ln>
            <a:noFill/>
          </a:ln>
        </p:spPr>
        <p:txBody>
          <a:bodyPr wrap="square" lIns="36000" tIns="36000" rIns="36000" bIns="36000" rtlCol="0" anchor="ctr" anchorCtr="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投資（教育・子育て環境の充実）</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9654" y="117098"/>
            <a:ext cx="3806073" cy="503590"/>
          </a:xfrm>
          <a:prstGeom prst="rect">
            <a:avLst/>
          </a:prstGeom>
          <a:noFill/>
          <a:ln>
            <a:noFill/>
          </a:ln>
        </p:spPr>
        <p:txBody>
          <a:bodyPr wrap="square" lIns="36000" tIns="36000" rIns="36000" bIns="36000" rtlCol="0" anchor="ctr" anchorCtr="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■財政効果の</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発現</a:t>
            </a:r>
          </a:p>
        </p:txBody>
      </p:sp>
      <p:sp>
        <p:nvSpPr>
          <p:cNvPr id="45" name="テキスト ボックス 44"/>
          <p:cNvSpPr txBox="1"/>
          <p:nvPr/>
        </p:nvSpPr>
        <p:spPr>
          <a:xfrm>
            <a:off x="1118525" y="2343376"/>
            <a:ext cx="5393235" cy="560153"/>
          </a:xfrm>
          <a:prstGeom prst="rect">
            <a:avLst/>
          </a:prstGeom>
          <a:noFill/>
          <a:ln>
            <a:noFill/>
          </a:ln>
        </p:spPr>
        <p:txBody>
          <a:bodyPr wrap="square" lIns="128016" tIns="64008" rIns="100800" bIns="64008"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在住の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中学生に学校外教育に利用できる「塾代助成カード」を交付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（月額１万円を上限に助成、市内在住中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学生の約５割が助成対象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16056" y="2502555"/>
            <a:ext cx="1080000" cy="8306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400" b="1" dirty="0" smtClean="0">
                <a:latin typeface="Meiryo UI" panose="020B0604030504040204" pitchFamily="50" charset="-128"/>
                <a:ea typeface="Meiryo UI" panose="020B0604030504040204" pitchFamily="50" charset="-128"/>
              </a:rPr>
              <a:t>塾代</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助成</a:t>
            </a:r>
            <a:endParaRPr kumimoji="1" lang="ja-JP" altLang="en-US" sz="1400" b="1" dirty="0">
              <a:latin typeface="Meiryo UI" panose="020B0604030504040204" pitchFamily="50" charset="-128"/>
              <a:ea typeface="Meiryo UI" panose="020B0604030504040204" pitchFamily="50" charset="-128"/>
            </a:endParaRPr>
          </a:p>
        </p:txBody>
      </p:sp>
      <p:sp>
        <p:nvSpPr>
          <p:cNvPr id="50" name="角丸四角形 49"/>
          <p:cNvSpPr/>
          <p:nvPr/>
        </p:nvSpPr>
        <p:spPr>
          <a:xfrm>
            <a:off x="122431" y="3516010"/>
            <a:ext cx="1080000" cy="8442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smtClean="0">
                <a:latin typeface="Meiryo UI" panose="020B0604030504040204" pitchFamily="50" charset="-128"/>
                <a:ea typeface="Meiryo UI" panose="020B0604030504040204" pitchFamily="50" charset="-128"/>
              </a:rPr>
              <a:t>学校</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給食</a:t>
            </a:r>
            <a:endParaRPr kumimoji="1" lang="ja-JP" altLang="en-US" sz="1400"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1275089" y="4052439"/>
            <a:ext cx="4839897" cy="307777"/>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400" b="1" kern="0" dirty="0">
                <a:solidFill>
                  <a:srgbClr val="FF0000"/>
                </a:solidFill>
                <a:latin typeface="Meiryo UI" panose="020B0604030504040204" pitchFamily="50" charset="-128"/>
                <a:ea typeface="Meiryo UI" panose="020B0604030504040204" pitchFamily="50" charset="-128"/>
              </a:rPr>
              <a:t>小学校・中学校の９年間で学校給食を教材とした食育を推進</a:t>
            </a:r>
          </a:p>
        </p:txBody>
      </p:sp>
      <p:sp>
        <p:nvSpPr>
          <p:cNvPr id="68" name="テキスト ボックス 67"/>
          <p:cNvSpPr txBox="1"/>
          <p:nvPr/>
        </p:nvSpPr>
        <p:spPr>
          <a:xfrm>
            <a:off x="1202430" y="3495517"/>
            <a:ext cx="6393905" cy="560153"/>
          </a:xfrm>
          <a:prstGeom prst="rect">
            <a:avLst/>
          </a:prstGeom>
          <a:noFill/>
          <a:ln>
            <a:noFill/>
          </a:ln>
        </p:spPr>
        <p:txBody>
          <a:bodyPr wrap="square" lIns="128016" tIns="64008" rIns="100800" bIns="64008" rtlCol="0" anchor="ctr" anchorCtr="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年度に市立全中学校の給食提供方法を学校調理方式へ移行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新型コロナウイルス感染症を踏まえ、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年度の小中学校の学校給食を無償化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1261649" y="2869070"/>
            <a:ext cx="4853337" cy="523220"/>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400" b="1" kern="0" dirty="0">
                <a:solidFill>
                  <a:srgbClr val="FF0000"/>
                </a:solidFill>
                <a:latin typeface="Meiryo UI" panose="020B0604030504040204" pitchFamily="50" charset="-128"/>
                <a:ea typeface="Meiryo UI" panose="020B0604030504040204" pitchFamily="50" charset="-128"/>
              </a:rPr>
              <a:t>子育て世帯の経済的負担を</a:t>
            </a:r>
            <a:r>
              <a:rPr kumimoji="0" lang="ja-JP" altLang="en-US" sz="1400" b="1" kern="0" dirty="0" smtClean="0">
                <a:solidFill>
                  <a:srgbClr val="FF0000"/>
                </a:solidFill>
                <a:latin typeface="Meiryo UI" panose="020B0604030504040204" pitchFamily="50" charset="-128"/>
                <a:ea typeface="Meiryo UI" panose="020B0604030504040204" pitchFamily="50" charset="-128"/>
              </a:rPr>
              <a:t>軽減</a:t>
            </a:r>
            <a:endParaRPr kumimoji="0" lang="en-US" altLang="ja-JP" sz="1400" b="1" kern="0" dirty="0" smtClean="0">
              <a:solidFill>
                <a:srgbClr val="FF0000"/>
              </a:solidFill>
              <a:latin typeface="Meiryo UI" panose="020B0604030504040204" pitchFamily="50" charset="-128"/>
              <a:ea typeface="Meiryo UI" panose="020B0604030504040204" pitchFamily="50" charset="-128"/>
            </a:endParaRPr>
          </a:p>
          <a:p>
            <a:pPr lvl="0" algn="ctr" defTabSz="914400">
              <a:defRPr/>
            </a:pPr>
            <a:r>
              <a:rPr kumimoji="0" lang="ja-JP" altLang="en-US" sz="1400" b="1" kern="0" dirty="0" smtClean="0">
                <a:solidFill>
                  <a:srgbClr val="FF0000"/>
                </a:solidFill>
                <a:latin typeface="Meiryo UI" panose="020B0604030504040204" pitchFamily="50" charset="-128"/>
                <a:ea typeface="Meiryo UI" panose="020B0604030504040204" pitchFamily="50" charset="-128"/>
              </a:rPr>
              <a:t>こどもたちの学力</a:t>
            </a:r>
            <a:r>
              <a:rPr kumimoji="0" lang="ja-JP" altLang="en-US" sz="1400" b="1" kern="0" dirty="0">
                <a:solidFill>
                  <a:srgbClr val="FF0000"/>
                </a:solidFill>
                <a:latin typeface="Meiryo UI" panose="020B0604030504040204" pitchFamily="50" charset="-128"/>
                <a:ea typeface="Meiryo UI" panose="020B0604030504040204" pitchFamily="50" charset="-128"/>
              </a:rPr>
              <a:t>や学習意欲、個性や才能を伸ばす機会</a:t>
            </a:r>
            <a:r>
              <a:rPr kumimoji="0" lang="ja-JP" altLang="en-US" sz="1400" b="1" kern="0" dirty="0" smtClean="0">
                <a:solidFill>
                  <a:srgbClr val="FF0000"/>
                </a:solidFill>
                <a:latin typeface="Meiryo UI" panose="020B0604030504040204" pitchFamily="50" charset="-128"/>
                <a:ea typeface="Meiryo UI" panose="020B0604030504040204" pitchFamily="50" charset="-128"/>
              </a:rPr>
              <a:t>を提供</a:t>
            </a:r>
            <a:endParaRPr kumimoji="0" lang="ja-JP" altLang="en-US" sz="1400" b="1" kern="0" dirty="0">
              <a:solidFill>
                <a:srgbClr val="FF0000"/>
              </a:solidFill>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6545794" y="2538341"/>
            <a:ext cx="2537530" cy="274312"/>
          </a:xfrm>
          <a:prstGeom prst="rect">
            <a:avLst/>
          </a:prstGeom>
          <a:noFill/>
          <a:ln w="19050">
            <a:noFill/>
          </a:ln>
        </p:spPr>
        <p:txBody>
          <a:bodyPr wrap="square" rtlCol="0" anchor="ctr" anchorCtr="1">
            <a:noAutofit/>
          </a:bodyPr>
          <a:lstStyle/>
          <a:p>
            <a:pPr algn="ctr" defTabSz="685165">
              <a:tabLst>
                <a:tab pos="1142365" algn="l"/>
              </a:tabLst>
            </a:pPr>
            <a:r>
              <a:rPr lang="ja-JP" altLang="en-US" sz="1100" b="1" dirty="0" smtClean="0">
                <a:solidFill>
                  <a:prstClr val="black"/>
                </a:solidFill>
                <a:latin typeface="Meiryo UI" panose="020B0604030504040204" pitchFamily="50" charset="-128"/>
                <a:ea typeface="Meiryo UI" panose="020B0604030504040204" pitchFamily="50" charset="-128"/>
              </a:rPr>
              <a:t>保護者へのアンケート</a:t>
            </a:r>
            <a:r>
              <a:rPr lang="en-US" altLang="ja-JP" sz="1100" b="1" dirty="0" smtClean="0">
                <a:solidFill>
                  <a:prstClr val="black"/>
                </a:solidFill>
                <a:latin typeface="Meiryo UI" panose="020B0604030504040204" pitchFamily="50" charset="-128"/>
                <a:ea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rPr>
              <a:t>塾代助成）</a:t>
            </a:r>
            <a:endParaRPr lang="en-US" altLang="ja-JP" sz="1100" b="1" dirty="0" smtClean="0">
              <a:solidFill>
                <a:prstClr val="black"/>
              </a:solidFill>
              <a:latin typeface="Meiryo UI" panose="020B0604030504040204" pitchFamily="50" charset="-128"/>
              <a:ea typeface="Meiryo UI" panose="020B0604030504040204" pitchFamily="50" charset="-128"/>
            </a:endParaRPr>
          </a:p>
        </p:txBody>
      </p:sp>
      <p:sp>
        <p:nvSpPr>
          <p:cNvPr id="75" name="右矢印 74"/>
          <p:cNvSpPr/>
          <p:nvPr/>
        </p:nvSpPr>
        <p:spPr>
          <a:xfrm rot="20478285">
            <a:off x="6381006" y="4805731"/>
            <a:ext cx="2772000" cy="575945"/>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テキスト ボックス 77"/>
          <p:cNvSpPr txBox="1"/>
          <p:nvPr/>
        </p:nvSpPr>
        <p:spPr>
          <a:xfrm>
            <a:off x="1234706" y="5350835"/>
            <a:ext cx="4794962" cy="344710"/>
          </a:xfrm>
          <a:prstGeom prst="rect">
            <a:avLst/>
          </a:prstGeom>
          <a:noFill/>
          <a:ln>
            <a:noFill/>
          </a:ln>
        </p:spPr>
        <p:txBody>
          <a:bodyPr wrap="square" lIns="128016" tIns="64008" rIns="100800" bIns="64008" rtlCol="0" anchor="ctr" anchorCtr="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歳までの入・通院医療費助成を実施（</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79" name="テキスト ボックス 78"/>
          <p:cNvSpPr txBox="1"/>
          <p:nvPr/>
        </p:nvSpPr>
        <p:spPr>
          <a:xfrm>
            <a:off x="1207112" y="4398614"/>
            <a:ext cx="4265309" cy="560153"/>
          </a:xfrm>
          <a:prstGeom prst="rect">
            <a:avLst/>
          </a:prstGeom>
          <a:noFill/>
          <a:ln>
            <a:noFill/>
          </a:ln>
        </p:spPr>
        <p:txBody>
          <a:bodyPr wrap="square" lIns="128016" tIns="64008" rIns="100800" bIns="64008" rtlCol="0" anchor="ctr" anchorCtr="0">
            <a:spAutoFit/>
          </a:bodyPr>
          <a:lstStyle/>
          <a:p>
            <a:r>
              <a:rPr lang="ja-JP" altLang="en-US" sz="1400" dirty="0">
                <a:latin typeface="Meiryo UI" panose="020B0604030504040204" pitchFamily="50" charset="-128"/>
                <a:ea typeface="Meiryo UI" panose="020B0604030504040204" pitchFamily="50" charset="-128"/>
                <a:sym typeface="+mn-ea"/>
              </a:rPr>
              <a:t>区役所庁舎・市役所本庁舎、市営住宅などを活用した保育施設の整備（</a:t>
            </a:r>
            <a:r>
              <a:rPr lang="en-US" altLang="ja-JP" sz="1400" dirty="0">
                <a:latin typeface="Meiryo UI" panose="020B0604030504040204" pitchFamily="50" charset="-128"/>
                <a:ea typeface="Meiryo UI" panose="020B0604030504040204" pitchFamily="50" charset="-128"/>
                <a:sym typeface="+mn-ea"/>
              </a:rPr>
              <a:t>2017</a:t>
            </a:r>
            <a:r>
              <a:rPr lang="ja-JP" altLang="en-US" sz="1400" dirty="0">
                <a:latin typeface="Meiryo UI" panose="020B0604030504040204" pitchFamily="50" charset="-128"/>
                <a:ea typeface="Meiryo UI" panose="020B0604030504040204" pitchFamily="50" charset="-128"/>
                <a:sym typeface="+mn-ea"/>
              </a:rPr>
              <a:t>年度～）　等</a:t>
            </a:r>
          </a:p>
        </p:txBody>
      </p:sp>
      <p:sp>
        <p:nvSpPr>
          <p:cNvPr id="80" name="角丸四角形 79"/>
          <p:cNvSpPr/>
          <p:nvPr/>
        </p:nvSpPr>
        <p:spPr>
          <a:xfrm>
            <a:off x="114544" y="5446835"/>
            <a:ext cx="1080000" cy="75935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400" b="1" dirty="0" smtClean="0">
                <a:latin typeface="Meiryo UI" panose="020B0604030504040204" pitchFamily="50" charset="-128"/>
                <a:ea typeface="Meiryo UI" panose="020B0604030504040204" pitchFamily="50" charset="-128"/>
              </a:rPr>
              <a:t>こども</a:t>
            </a:r>
          </a:p>
          <a:p>
            <a:pPr algn="ctr"/>
            <a:r>
              <a:rPr kumimoji="1" lang="ja-JP" altLang="en-US" sz="1400" b="1" dirty="0" smtClean="0">
                <a:latin typeface="Meiryo UI" panose="020B0604030504040204" pitchFamily="50" charset="-128"/>
                <a:ea typeface="Meiryo UI" panose="020B0604030504040204" pitchFamily="50" charset="-128"/>
              </a:rPr>
              <a:t>医療費助成</a:t>
            </a:r>
            <a:endParaRPr kumimoji="1" lang="ja-JP" altLang="en-US" sz="1400" b="1" dirty="0">
              <a:latin typeface="Meiryo UI" panose="020B0604030504040204" pitchFamily="50" charset="-128"/>
              <a:ea typeface="Meiryo UI" panose="020B0604030504040204" pitchFamily="50" charset="-128"/>
            </a:endParaRPr>
          </a:p>
        </p:txBody>
      </p:sp>
      <p:sp>
        <p:nvSpPr>
          <p:cNvPr id="82" name="角丸四角形 81"/>
          <p:cNvSpPr/>
          <p:nvPr/>
        </p:nvSpPr>
        <p:spPr>
          <a:xfrm>
            <a:off x="114544" y="4497336"/>
            <a:ext cx="1080000" cy="7666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smtClean="0">
                <a:latin typeface="Meiryo UI" panose="020B0604030504040204" pitchFamily="50" charset="-128"/>
                <a:ea typeface="Meiryo UI" panose="020B0604030504040204" pitchFamily="50" charset="-128"/>
              </a:rPr>
              <a:t>待機</a:t>
            </a:r>
            <a:r>
              <a:rPr lang="ja-JP" altLang="en-US" sz="1400" b="1" dirty="0">
                <a:latin typeface="Meiryo UI" panose="020B0604030504040204" pitchFamily="50" charset="-128"/>
                <a:ea typeface="Meiryo UI" panose="020B0604030504040204" pitchFamily="50" charset="-128"/>
              </a:rPr>
              <a:t>児童</a:t>
            </a:r>
            <a:endParaRPr lang="ja-JP" altLang="en-US" sz="1400" b="1" dirty="0" smtClean="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対策</a:t>
            </a:r>
            <a:endParaRPr lang="ja-JP" altLang="en-US" sz="1400" b="1" dirty="0" smtClean="0">
              <a:latin typeface="Meiryo UI" panose="020B0604030504040204" pitchFamily="50" charset="-128"/>
              <a:ea typeface="Meiryo UI" panose="020B0604030504040204" pitchFamily="50" charset="-128"/>
            </a:endParaRPr>
          </a:p>
        </p:txBody>
      </p:sp>
      <p:sp>
        <p:nvSpPr>
          <p:cNvPr id="89" name="正方形/長方形 88"/>
          <p:cNvSpPr/>
          <p:nvPr/>
        </p:nvSpPr>
        <p:spPr>
          <a:xfrm>
            <a:off x="1297835" y="5682966"/>
            <a:ext cx="4793773" cy="523220"/>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400" b="1" kern="0" dirty="0">
                <a:solidFill>
                  <a:srgbClr val="FF0000"/>
                </a:solidFill>
                <a:latin typeface="Meiryo UI" panose="020B0604030504040204" pitchFamily="50" charset="-128"/>
                <a:ea typeface="Meiryo UI" panose="020B0604030504040204" pitchFamily="50" charset="-128"/>
              </a:rPr>
              <a:t>こどもの医療に係る負担を軽減</a:t>
            </a:r>
          </a:p>
          <a:p>
            <a:pPr lvl="0" algn="ctr" defTabSz="914400">
              <a:defRPr/>
            </a:pPr>
            <a:r>
              <a:rPr kumimoji="0" lang="ja-JP" altLang="en-US" sz="1400" b="1" kern="0" dirty="0">
                <a:solidFill>
                  <a:srgbClr val="FF0000"/>
                </a:solidFill>
                <a:latin typeface="Meiryo UI" panose="020B0604030504040204" pitchFamily="50" charset="-128"/>
                <a:ea typeface="Meiryo UI" panose="020B0604030504040204" pitchFamily="50" charset="-128"/>
              </a:rPr>
              <a:t>安心してこどもを生み・</a:t>
            </a:r>
            <a:r>
              <a:rPr kumimoji="0" lang="ja-JP" altLang="en-US" sz="1400" b="1" kern="0" dirty="0" smtClean="0">
                <a:solidFill>
                  <a:srgbClr val="FF0000"/>
                </a:solidFill>
                <a:latin typeface="Meiryo UI" panose="020B0604030504040204" pitchFamily="50" charset="-128"/>
                <a:ea typeface="Meiryo UI" panose="020B0604030504040204" pitchFamily="50" charset="-128"/>
              </a:rPr>
              <a:t>育てることのできる環境</a:t>
            </a:r>
            <a:r>
              <a:rPr kumimoji="0" lang="ja-JP" altLang="en-US" sz="1400" b="1" kern="0" dirty="0">
                <a:solidFill>
                  <a:srgbClr val="FF0000"/>
                </a:solidFill>
                <a:latin typeface="Meiryo UI" panose="020B0604030504040204" pitchFamily="50" charset="-128"/>
                <a:ea typeface="Meiryo UI" panose="020B0604030504040204" pitchFamily="50" charset="-128"/>
              </a:rPr>
              <a:t>を整備</a:t>
            </a:r>
          </a:p>
        </p:txBody>
      </p:sp>
      <p:sp>
        <p:nvSpPr>
          <p:cNvPr id="90" name="正方形/長方形 89"/>
          <p:cNvSpPr/>
          <p:nvPr/>
        </p:nvSpPr>
        <p:spPr>
          <a:xfrm>
            <a:off x="1297396" y="4972696"/>
            <a:ext cx="4770271" cy="307777"/>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400" b="1" kern="0" dirty="0">
                <a:solidFill>
                  <a:srgbClr val="FF0000"/>
                </a:solidFill>
                <a:latin typeface="Meiryo UI" panose="020B0604030504040204" pitchFamily="50" charset="-128"/>
                <a:ea typeface="Meiryo UI" panose="020B0604030504040204" pitchFamily="50" charset="-128"/>
              </a:rPr>
              <a:t>従来</a:t>
            </a:r>
            <a:r>
              <a:rPr kumimoji="0" lang="ja-JP" altLang="en-US" sz="1400" b="1" kern="0" dirty="0" smtClean="0">
                <a:solidFill>
                  <a:srgbClr val="FF0000"/>
                </a:solidFill>
                <a:latin typeface="Meiryo UI" panose="020B0604030504040204" pitchFamily="50" charset="-128"/>
                <a:ea typeface="Meiryo UI" panose="020B0604030504040204" pitchFamily="50" charset="-128"/>
              </a:rPr>
              <a:t>の手法にとらわれない特別対策の取組み</a:t>
            </a:r>
            <a:endParaRPr kumimoji="0" lang="ja-JP" altLang="en-US" sz="1400" b="1" kern="0" dirty="0">
              <a:solidFill>
                <a:srgbClr val="FF0000"/>
              </a:solidFill>
              <a:latin typeface="Meiryo UI" panose="020B0604030504040204" pitchFamily="50" charset="-128"/>
              <a:ea typeface="Meiryo UI" panose="020B0604030504040204" pitchFamily="50" charset="-128"/>
            </a:endParaRPr>
          </a:p>
        </p:txBody>
      </p:sp>
      <p:sp>
        <p:nvSpPr>
          <p:cNvPr id="98" name="テキスト ボックス 48"/>
          <p:cNvSpPr txBox="1"/>
          <p:nvPr/>
        </p:nvSpPr>
        <p:spPr>
          <a:xfrm>
            <a:off x="6723977" y="4142349"/>
            <a:ext cx="2135358" cy="234315"/>
          </a:xfrm>
          <a:prstGeom prst="rect">
            <a:avLst/>
          </a:prstGeom>
          <a:noFill/>
          <a:ln w="19050">
            <a:noFill/>
          </a:ln>
        </p:spPr>
        <p:txBody>
          <a:bodyPr wrap="square" rtlCol="0" anchor="ctr" anchorCtr="1">
            <a:noAutofit/>
          </a:bodyPr>
          <a:lstStyle/>
          <a:p>
            <a:pPr algn="ctr" defTabSz="685165">
              <a:tabLst>
                <a:tab pos="1142365" algn="l"/>
              </a:tabLst>
            </a:pPr>
            <a:r>
              <a:rPr lang="ja-JP" altLang="en-US" sz="1100" b="1" dirty="0" smtClean="0">
                <a:solidFill>
                  <a:prstClr val="black"/>
                </a:solidFill>
                <a:latin typeface="Meiryo UI" panose="020B0604030504040204" pitchFamily="50" charset="-128"/>
                <a:ea typeface="Meiryo UI" panose="020B0604030504040204" pitchFamily="50" charset="-128"/>
              </a:rPr>
              <a:t>大阪市の保育所利用児童数</a:t>
            </a:r>
            <a:endParaRPr lang="zh-TW" altLang="en-US" sz="1100" b="1" dirty="0">
              <a:solidFill>
                <a:prstClr val="black"/>
              </a:solidFill>
              <a:latin typeface="Meiryo UI" panose="020B0604030504040204" pitchFamily="50" charset="-128"/>
              <a:ea typeface="Meiryo UI" panose="020B0604030504040204" pitchFamily="50" charset="-128"/>
            </a:endParaRPr>
          </a:p>
        </p:txBody>
      </p:sp>
      <p:sp>
        <p:nvSpPr>
          <p:cNvPr id="99" name="正方形/長方形 118"/>
          <p:cNvSpPr/>
          <p:nvPr/>
        </p:nvSpPr>
        <p:spPr>
          <a:xfrm>
            <a:off x="6459669" y="4439909"/>
            <a:ext cx="1778723" cy="415498"/>
          </a:xfrm>
          <a:prstGeom prst="rect">
            <a:avLst/>
          </a:prstGeom>
          <a:solidFill>
            <a:schemeClr val="tx2">
              <a:lumMod val="20000"/>
              <a:lumOff val="80000"/>
            </a:schemeClr>
          </a:solidFill>
          <a:ln>
            <a:noFill/>
          </a:ln>
        </p:spPr>
        <p:txBody>
          <a:bodyPr wrap="square" anchor="ctr" anchorCtr="0">
            <a:spAutoFit/>
          </a:bodyPr>
          <a:lstStyle/>
          <a:p>
            <a:pPr lvl="0" algn="ctr" defTabSz="914400">
              <a:defRPr/>
            </a:pPr>
            <a:r>
              <a:rPr lang="ja-JP" altLang="en-US" sz="1050" b="1" dirty="0" smtClean="0">
                <a:solidFill>
                  <a:srgbClr val="000000"/>
                </a:solidFill>
                <a:latin typeface="Meiryo UI" panose="020B0604030504040204" pitchFamily="50" charset="-128"/>
                <a:ea typeface="Meiryo UI" panose="020B0604030504040204" pitchFamily="50" charset="-128"/>
                <a:sym typeface="+mn-ea"/>
              </a:rPr>
              <a:t>保育所等入所枠を毎年</a:t>
            </a:r>
            <a:r>
              <a:rPr lang="ja-JP" altLang="en-US" sz="1050" b="1" dirty="0">
                <a:solidFill>
                  <a:srgbClr val="000000"/>
                </a:solidFill>
                <a:latin typeface="Meiryo UI" panose="020B0604030504040204" pitchFamily="50" charset="-128"/>
                <a:ea typeface="Meiryo UI" panose="020B0604030504040204" pitchFamily="50" charset="-128"/>
                <a:sym typeface="+mn-ea"/>
              </a:rPr>
              <a:t>増やし</a:t>
            </a:r>
            <a:r>
              <a:rPr lang="ja-JP" altLang="en-US" sz="1050" b="1" dirty="0" smtClean="0">
                <a:solidFill>
                  <a:srgbClr val="000000"/>
                </a:solidFill>
                <a:latin typeface="Meiryo UI" panose="020B0604030504040204" pitchFamily="50" charset="-128"/>
                <a:ea typeface="Meiryo UI" panose="020B0604030504040204" pitchFamily="50" charset="-128"/>
                <a:sym typeface="+mn-ea"/>
              </a:rPr>
              <a:t>、利用者数は大幅に増加</a:t>
            </a:r>
          </a:p>
        </p:txBody>
      </p:sp>
      <p:sp>
        <p:nvSpPr>
          <p:cNvPr id="30" name="正方形/長方形 29"/>
          <p:cNvSpPr/>
          <p:nvPr/>
        </p:nvSpPr>
        <p:spPr>
          <a:xfrm>
            <a:off x="6435007" y="2812653"/>
            <a:ext cx="2664000" cy="600164"/>
          </a:xfrm>
          <a:prstGeom prst="rect">
            <a:avLst/>
          </a:prstGeom>
          <a:solidFill>
            <a:schemeClr val="tx2">
              <a:lumMod val="20000"/>
              <a:lumOff val="80000"/>
            </a:schemeClr>
          </a:solidFill>
          <a:ln>
            <a:noFill/>
          </a:ln>
        </p:spPr>
        <p:txBody>
          <a:bodyPr wrap="square" anchor="ctr" anchorCtr="0">
            <a:spAutoFit/>
          </a:bodyPr>
          <a:lstStyle/>
          <a:p>
            <a:pPr lvl="0" defTabSz="914400">
              <a:defRPr/>
            </a:pPr>
            <a:r>
              <a:rPr kumimoji="0" lang="ja-JP" altLang="en-US" sz="1100" b="1" kern="0" dirty="0" smtClean="0">
                <a:latin typeface="Meiryo UI" panose="020B0604030504040204" pitchFamily="50" charset="-128"/>
                <a:ea typeface="Meiryo UI" panose="020B0604030504040204" pitchFamily="50" charset="-128"/>
              </a:rPr>
              <a:t>★成績がよくなった　</a:t>
            </a:r>
            <a:r>
              <a:rPr kumimoji="0" lang="en-US" altLang="ja-JP" sz="1100" b="1" kern="0" dirty="0" smtClean="0">
                <a:latin typeface="Meiryo UI" panose="020B0604030504040204" pitchFamily="50" charset="-128"/>
                <a:ea typeface="Meiryo UI" panose="020B0604030504040204" pitchFamily="50" charset="-128"/>
              </a:rPr>
              <a:t>67.3%</a:t>
            </a:r>
          </a:p>
          <a:p>
            <a:pPr lvl="0" defTabSz="914400">
              <a:defRPr/>
            </a:pPr>
            <a:r>
              <a:rPr kumimoji="0" lang="ja-JP" altLang="en-US" sz="1100" b="1" kern="0" dirty="0">
                <a:latin typeface="Meiryo UI" panose="020B0604030504040204" pitchFamily="50" charset="-128"/>
                <a:ea typeface="Meiryo UI" panose="020B0604030504040204" pitchFamily="50" charset="-128"/>
              </a:rPr>
              <a:t>★</a:t>
            </a:r>
            <a:r>
              <a:rPr kumimoji="0" lang="ja-JP" altLang="en-US" sz="1100" b="1" kern="0" dirty="0" smtClean="0">
                <a:latin typeface="Meiryo UI" panose="020B0604030504040204" pitchFamily="50" charset="-128"/>
                <a:ea typeface="Meiryo UI" panose="020B0604030504040204" pitchFamily="50" charset="-128"/>
              </a:rPr>
              <a:t>新たに通塾できた、冬期講習等に参加</a:t>
            </a:r>
            <a:endParaRPr kumimoji="0" lang="en-US" altLang="ja-JP" sz="1100" b="1" kern="0" dirty="0" smtClean="0">
              <a:latin typeface="Meiryo UI" panose="020B0604030504040204" pitchFamily="50" charset="-128"/>
              <a:ea typeface="Meiryo UI" panose="020B0604030504040204" pitchFamily="50" charset="-128"/>
            </a:endParaRPr>
          </a:p>
          <a:p>
            <a:pPr lvl="0" defTabSz="914400">
              <a:defRPr/>
            </a:pPr>
            <a:r>
              <a:rPr kumimoji="0" lang="ja-JP" altLang="en-US" sz="1100" b="1" kern="0" dirty="0">
                <a:latin typeface="Meiryo UI" panose="020B0604030504040204" pitchFamily="50" charset="-128"/>
                <a:ea typeface="Meiryo UI" panose="020B0604030504040204" pitchFamily="50" charset="-128"/>
              </a:rPr>
              <a:t>　</a:t>
            </a:r>
            <a:r>
              <a:rPr kumimoji="0" lang="ja-JP" altLang="en-US" sz="1100" b="1" kern="0" dirty="0" smtClean="0">
                <a:latin typeface="Meiryo UI" panose="020B0604030504040204" pitchFamily="50" charset="-128"/>
                <a:ea typeface="Meiryo UI" panose="020B0604030504040204" pitchFamily="50" charset="-128"/>
              </a:rPr>
              <a:t>　した、受講科目を増やせた等　</a:t>
            </a:r>
            <a:r>
              <a:rPr kumimoji="0" lang="en-US" altLang="ja-JP" sz="1100" b="1" kern="0" dirty="0" smtClean="0">
                <a:latin typeface="Meiryo UI" panose="020B0604030504040204" pitchFamily="50" charset="-128"/>
                <a:ea typeface="Meiryo UI" panose="020B0604030504040204" pitchFamily="50" charset="-128"/>
              </a:rPr>
              <a:t>69.5</a:t>
            </a:r>
            <a:r>
              <a:rPr kumimoji="0" lang="ja-JP" altLang="en-US" sz="1100" b="1" kern="0" dirty="0" smtClean="0">
                <a:latin typeface="Meiryo UI" panose="020B0604030504040204" pitchFamily="50" charset="-128"/>
                <a:ea typeface="Meiryo UI" panose="020B0604030504040204" pitchFamily="50" charset="-128"/>
              </a:rPr>
              <a:t>％</a:t>
            </a:r>
            <a:endParaRPr kumimoji="0" lang="en-US" altLang="ja-JP" sz="1100" b="1" i="0" u="none" kern="0" cap="none" spc="0"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4A669DE5-C967-41E2-BC6B-E5E7F6F74C2E}"/>
              </a:ext>
            </a:extLst>
          </p:cNvPr>
          <p:cNvSpPr/>
          <p:nvPr/>
        </p:nvSpPr>
        <p:spPr>
          <a:xfrm>
            <a:off x="107504" y="634617"/>
            <a:ext cx="8958849" cy="107388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28"/>
          <p:cNvSpPr>
            <a:spLocks noChangeArrowheads="1"/>
          </p:cNvSpPr>
          <p:nvPr/>
        </p:nvSpPr>
        <p:spPr bwMode="auto">
          <a:xfrm>
            <a:off x="5987299" y="4483899"/>
            <a:ext cx="524461" cy="263275"/>
          </a:xfrm>
          <a:prstGeom prst="rect">
            <a:avLst/>
          </a:prstGeom>
          <a:noFill/>
          <a:ln w="0">
            <a:noFill/>
            <a:miter lim="800000"/>
          </a:ln>
        </p:spPr>
        <p:txBody>
          <a:bodyPr wrap="none" tIns="0"/>
          <a:lstStyle/>
          <a:p>
            <a:pPr>
              <a:lnSpc>
                <a:spcPct val="1350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7F08FB94-00D2-44BD-ADB1-36525C76A3A4}"/>
              </a:ext>
            </a:extLst>
          </p:cNvPr>
          <p:cNvSpPr/>
          <p:nvPr/>
        </p:nvSpPr>
        <p:spPr>
          <a:xfrm>
            <a:off x="186270" y="692696"/>
            <a:ext cx="8880083" cy="957561"/>
          </a:xfrm>
          <a:prstGeom prst="rect">
            <a:avLst/>
          </a:prstGeom>
        </p:spPr>
        <p:txBody>
          <a:bodyPr wrap="square" lIns="36000" tIns="36000" rIns="36000" bIns="36000">
            <a:spAutoFit/>
          </a:bodyPr>
          <a:lstStyle/>
          <a:p>
            <a:pPr marL="285750" indent="-285750">
              <a:buFont typeface="Wingdings" panose="05000000000000000000" pitchFamily="2" charset="2"/>
              <a:buChar char="u"/>
            </a:pPr>
            <a:r>
              <a:rPr lang="en-US" altLang="ja-JP" sz="1400" dirty="0" smtClean="0">
                <a:latin typeface="Meiryo UI" panose="020B0604030504040204" pitchFamily="50" charset="-128"/>
                <a:ea typeface="Meiryo UI" panose="020B0604030504040204" pitchFamily="50" charset="-128"/>
              </a:rPr>
              <a:t>2011</a:t>
            </a:r>
            <a:r>
              <a:rPr lang="ja-JP" altLang="en-US" sz="1400" dirty="0" smtClean="0">
                <a:latin typeface="Meiryo UI" panose="020B0604030504040204" pitchFamily="50" charset="-128"/>
                <a:ea typeface="Meiryo UI" panose="020B0604030504040204" pitchFamily="50" charset="-128"/>
              </a:rPr>
              <a:t>年の府市統合本部設置以降の大阪府・大阪市の二重</a:t>
            </a:r>
            <a:r>
              <a:rPr lang="ja-JP" altLang="en-US" sz="1400" dirty="0">
                <a:latin typeface="Meiryo UI" panose="020B0604030504040204" pitchFamily="50" charset="-128"/>
                <a:ea typeface="Meiryo UI" panose="020B0604030504040204" pitchFamily="50" charset="-128"/>
              </a:rPr>
              <a:t>行政の解消等で生み出された</a:t>
            </a:r>
            <a:r>
              <a:rPr lang="ja-JP" altLang="en-US" sz="1400" dirty="0" smtClean="0">
                <a:latin typeface="Meiryo UI" panose="020B0604030504040204" pitchFamily="50" charset="-128"/>
                <a:ea typeface="Meiryo UI" panose="020B0604030504040204" pitchFamily="50" charset="-128"/>
              </a:rPr>
              <a:t>財政的効果は</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1,994</a:t>
            </a:r>
            <a:r>
              <a:rPr lang="ja-JP" altLang="en-US" sz="1400" b="1" dirty="0">
                <a:latin typeface="Meiryo UI" panose="020B0604030504040204" pitchFamily="50" charset="-128"/>
                <a:ea typeface="Meiryo UI" panose="020B0604030504040204" pitchFamily="50" charset="-128"/>
              </a:rPr>
              <a:t>億</a:t>
            </a:r>
            <a:r>
              <a:rPr lang="ja-JP" altLang="en-US" sz="1400" b="1" dirty="0" smtClean="0">
                <a:latin typeface="Meiryo UI" panose="020B0604030504040204" pitchFamily="50" charset="-128"/>
                <a:ea typeface="Meiryo UI" panose="020B0604030504040204" pitchFamily="50" charset="-128"/>
              </a:rPr>
              <a:t>円</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年度から</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年度までの累計</a:t>
            </a:r>
            <a:r>
              <a:rPr lang="ja-JP" altLang="en-US" sz="1400" dirty="0" smtClean="0">
                <a:latin typeface="Meiryo UI" panose="020B0604030504040204" pitchFamily="50" charset="-128"/>
                <a:ea typeface="Meiryo UI" panose="020B0604030504040204" pitchFamily="50" charset="-128"/>
              </a:rPr>
              <a:t>）（一般財源ベース）</a:t>
            </a:r>
            <a:endParaRPr lang="en-US" altLang="ja-JP" sz="1400" dirty="0" smtClean="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年度当初予算ベースでは</a:t>
            </a:r>
            <a:r>
              <a:rPr lang="en-US" altLang="ja-JP" sz="1400" dirty="0" smtClean="0">
                <a:latin typeface="Meiryo UI" panose="020B0604030504040204" pitchFamily="50" charset="-128"/>
                <a:ea typeface="Meiryo UI" panose="020B0604030504040204" pitchFamily="50" charset="-128"/>
              </a:rPr>
              <a:t>370</a:t>
            </a:r>
            <a:r>
              <a:rPr lang="ja-JP" altLang="en-US" sz="1400" dirty="0">
                <a:latin typeface="Meiryo UI" panose="020B0604030504040204" pitchFamily="50" charset="-128"/>
                <a:ea typeface="Meiryo UI" panose="020B0604030504040204" pitchFamily="50" charset="-128"/>
              </a:rPr>
              <a:t>億</a:t>
            </a:r>
            <a:r>
              <a:rPr lang="ja-JP" altLang="en-US" sz="1400" dirty="0" smtClean="0">
                <a:latin typeface="Meiryo UI" panose="020B0604030504040204" pitchFamily="50" charset="-128"/>
                <a:ea typeface="Meiryo UI" panose="020B0604030504040204" pitchFamily="50" charset="-128"/>
              </a:rPr>
              <a:t>円、</a:t>
            </a:r>
            <a:r>
              <a:rPr lang="en-US" altLang="ja-JP" sz="1400" dirty="0" smtClean="0">
                <a:latin typeface="Meiryo UI" panose="020B0604030504040204" pitchFamily="50" charset="-128"/>
                <a:ea typeface="Meiryo UI" panose="020B0604030504040204" pitchFamily="50" charset="-128"/>
              </a:rPr>
              <a:t>2039</a:t>
            </a:r>
            <a:r>
              <a:rPr lang="ja-JP" altLang="en-US" sz="1400" dirty="0" smtClean="0">
                <a:latin typeface="Meiryo UI" panose="020B0604030504040204" pitchFamily="50" charset="-128"/>
                <a:ea typeface="Meiryo UI" panose="020B0604030504040204" pitchFamily="50" charset="-128"/>
              </a:rPr>
              <a:t>年度推計値は</a:t>
            </a:r>
            <a:r>
              <a:rPr lang="en-US" altLang="ja-JP" sz="1400" dirty="0" smtClean="0">
                <a:latin typeface="Meiryo UI" panose="020B0604030504040204" pitchFamily="50" charset="-128"/>
                <a:ea typeface="Meiryo UI" panose="020B0604030504040204" pitchFamily="50" charset="-128"/>
              </a:rPr>
              <a:t>492</a:t>
            </a:r>
            <a:r>
              <a:rPr lang="ja-JP" altLang="en-US" sz="1400" dirty="0" smtClean="0">
                <a:latin typeface="Meiryo UI" panose="020B0604030504040204" pitchFamily="50" charset="-128"/>
                <a:ea typeface="Meiryo UI" panose="020B0604030504040204" pitchFamily="50" charset="-128"/>
              </a:rPr>
              <a:t>億円</a:t>
            </a:r>
            <a:endParaRPr lang="en-US" altLang="ja-JP" sz="14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071056" y="4767410"/>
            <a:ext cx="3133616" cy="1719221"/>
          </a:xfrm>
          <a:prstGeom prst="rect">
            <a:avLst/>
          </a:prstGeom>
        </p:spPr>
      </p:pic>
    </p:spTree>
    <p:extLst>
      <p:ext uri="{BB962C8B-B14F-4D97-AF65-F5344CB8AC3E}">
        <p14:creationId xmlns:p14="http://schemas.microsoft.com/office/powerpoint/2010/main" val="4280146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二等辺三角形 51"/>
          <p:cNvSpPr/>
          <p:nvPr/>
        </p:nvSpPr>
        <p:spPr>
          <a:xfrm rot="10800000">
            <a:off x="2502001" y="4499671"/>
            <a:ext cx="4140000" cy="288000"/>
          </a:xfrm>
          <a:prstGeom prst="triangle">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6" name="角丸四角形 45"/>
          <p:cNvSpPr/>
          <p:nvPr/>
        </p:nvSpPr>
        <p:spPr>
          <a:xfrm>
            <a:off x="6099470" y="1124744"/>
            <a:ext cx="2084946" cy="872922"/>
          </a:xfrm>
          <a:prstGeom prst="roundRect">
            <a:avLst>
              <a:gd name="adj" fmla="val 50000"/>
            </a:avLst>
          </a:prstGeom>
          <a:solidFill>
            <a:schemeClr val="accent5">
              <a:lumMod val="20000"/>
              <a:lumOff val="8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3590002" y="1126372"/>
            <a:ext cx="2353046" cy="872922"/>
          </a:xfrm>
          <a:prstGeom prst="roundRect">
            <a:avLst>
              <a:gd name="adj" fmla="val 50000"/>
            </a:avLst>
          </a:prstGeom>
          <a:solidFill>
            <a:schemeClr val="accent5">
              <a:lumMod val="20000"/>
              <a:lumOff val="8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991316" y="1135807"/>
            <a:ext cx="2382272" cy="872922"/>
          </a:xfrm>
          <a:prstGeom prst="roundRect">
            <a:avLst>
              <a:gd name="adj" fmla="val 50000"/>
            </a:avLst>
          </a:prstGeom>
          <a:solidFill>
            <a:schemeClr val="accent5">
              <a:lumMod val="20000"/>
              <a:lumOff val="8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97189" y="753303"/>
            <a:ext cx="8774440" cy="1332000"/>
          </a:xfrm>
          <a:prstGeom prst="roundRect">
            <a:avLst>
              <a:gd name="adj" fmla="val 242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ja-JP" altLang="en-US" sz="1600" b="1" dirty="0"/>
          </a:p>
        </p:txBody>
      </p:sp>
      <p:sp>
        <p:nvSpPr>
          <p:cNvPr id="13" name="正方形/長方形 12"/>
          <p:cNvSpPr/>
          <p:nvPr/>
        </p:nvSpPr>
        <p:spPr>
          <a:xfrm>
            <a:off x="1979712" y="692696"/>
            <a:ext cx="5555385" cy="442035"/>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大阪府・大阪市の連携・協調による二重行政の解消等が進展</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1423145" y="1163629"/>
            <a:ext cx="1806409" cy="863803"/>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rPr>
              <a:t>経営</a:t>
            </a:r>
            <a:r>
              <a:rPr lang="ja-JP" altLang="en-US" sz="1400" b="1" dirty="0">
                <a:solidFill>
                  <a:schemeClr val="tx1"/>
                </a:solidFill>
                <a:latin typeface="Meiryo UI" panose="020B0604030504040204" pitchFamily="50" charset="-128"/>
                <a:ea typeface="Meiryo UI" panose="020B0604030504040204" pitchFamily="50" charset="-128"/>
              </a:rPr>
              <a:t>形態の</a:t>
            </a:r>
            <a:r>
              <a:rPr lang="ja-JP" altLang="en-US" sz="1400" b="1" dirty="0" smtClean="0">
                <a:solidFill>
                  <a:schemeClr val="tx1"/>
                </a:solidFill>
                <a:latin typeface="Meiryo UI" panose="020B0604030504040204" pitchFamily="50" charset="-128"/>
                <a:ea typeface="Meiryo UI" panose="020B0604030504040204" pitchFamily="50" charset="-128"/>
              </a:rPr>
              <a:t>見直し</a:t>
            </a:r>
            <a:endParaRPr lang="en-US" altLang="ja-JP" sz="1400" b="1"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　サービス向上</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・地下鉄の民営化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等</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6366476" y="1160413"/>
            <a:ext cx="1694299" cy="753941"/>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rPr>
              <a:t>新た</a:t>
            </a:r>
            <a:r>
              <a:rPr lang="ja-JP" altLang="en-US" sz="1400" b="1" dirty="0">
                <a:solidFill>
                  <a:schemeClr val="tx1"/>
                </a:solidFill>
                <a:latin typeface="Meiryo UI" panose="020B0604030504040204" pitchFamily="50" charset="-128"/>
                <a:ea typeface="Meiryo UI" panose="020B0604030504040204" pitchFamily="50" charset="-128"/>
              </a:rPr>
              <a:t>なサービスの展開</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・中学校給食　等</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013430" y="1138864"/>
            <a:ext cx="1761197" cy="872922"/>
          </a:xfrm>
          <a:prstGeom prst="rect">
            <a:avLst/>
          </a:prstGeom>
        </p:spPr>
        <p:txBody>
          <a:bodyPr wrap="square" lIns="36000" tIns="36000" rIns="36000" bIns="36000">
            <a:spAutoFit/>
          </a:bodyPr>
          <a:lstStyle/>
          <a:p>
            <a:r>
              <a:rPr lang="ja-JP" altLang="en-US" sz="1400" b="1" dirty="0" smtClean="0">
                <a:latin typeface="Meiryo UI" panose="020B0604030504040204" pitchFamily="50" charset="-128"/>
                <a:ea typeface="Meiryo UI" panose="020B0604030504040204" pitchFamily="50" charset="-128"/>
              </a:rPr>
              <a:t>機関統合</a:t>
            </a:r>
            <a:endParaRPr lang="en-US" altLang="ja-JP" sz="1400" b="1"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機能強化</a:t>
            </a:r>
            <a:endParaRPr lang="en-US" altLang="ja-JP" sz="14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・大阪健康安全基盤</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研究所の設立　　等</a:t>
            </a:r>
            <a:endParaRPr lang="en-US" altLang="ja-JP" sz="1400" dirty="0">
              <a:latin typeface="Meiryo UI" panose="020B0604030504040204" pitchFamily="50" charset="-128"/>
              <a:ea typeface="Meiryo UI" panose="020B0604030504040204" pitchFamily="50" charset="-128"/>
            </a:endParaRPr>
          </a:p>
        </p:txBody>
      </p:sp>
      <p:sp>
        <p:nvSpPr>
          <p:cNvPr id="26" name="角丸四角形 25"/>
          <p:cNvSpPr/>
          <p:nvPr/>
        </p:nvSpPr>
        <p:spPr>
          <a:xfrm>
            <a:off x="179512" y="620728"/>
            <a:ext cx="1399594" cy="360000"/>
          </a:xfrm>
          <a:prstGeom prst="roundRect">
            <a:avLst>
              <a:gd name="adj" fmla="val 50000"/>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現在</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262798" y="2138272"/>
            <a:ext cx="8480225" cy="442035"/>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ct val="150000"/>
              </a:lnSpc>
            </a:pPr>
            <a:r>
              <a:rPr lang="ja-JP" altLang="en-US" sz="1600" spc="-150" dirty="0" smtClean="0">
                <a:solidFill>
                  <a:schemeClr val="tx1"/>
                </a:solidFill>
                <a:latin typeface="Meiryo UI" panose="020B0604030504040204" pitchFamily="50" charset="-128"/>
                <a:ea typeface="Meiryo UI" panose="020B0604030504040204" pitchFamily="50" charset="-128"/>
              </a:rPr>
              <a:t>・・・・・　府市の連携・協調で進んでいるため</a:t>
            </a:r>
            <a:r>
              <a:rPr lang="ja-JP" altLang="en-US" sz="1600" spc="-150" dirty="0">
                <a:solidFill>
                  <a:schemeClr val="tx1"/>
                </a:solidFill>
                <a:latin typeface="Meiryo UI" panose="020B0604030504040204" pitchFamily="50" charset="-128"/>
                <a:ea typeface="Meiryo UI" panose="020B0604030504040204" pitchFamily="50" charset="-128"/>
              </a:rPr>
              <a:t>、特別区制度（いわゆる「大阪都構想」）は</a:t>
            </a:r>
            <a:r>
              <a:rPr lang="ja-JP" altLang="en-US" sz="1600" spc="-150" dirty="0" smtClean="0">
                <a:solidFill>
                  <a:schemeClr val="tx1"/>
                </a:solidFill>
                <a:latin typeface="Meiryo UI" panose="020B0604030504040204" pitchFamily="50" charset="-128"/>
                <a:ea typeface="Meiryo UI" panose="020B0604030504040204" pitchFamily="50" charset="-128"/>
              </a:rPr>
              <a:t>必要ないとの声もありますが、</a:t>
            </a:r>
            <a:endParaRPr lang="en-US" altLang="ja-JP" sz="1500" spc="-150"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357714" y="3015438"/>
            <a:ext cx="8678782" cy="1396142"/>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rPr>
              <a:t>（地理）</a:t>
            </a:r>
            <a:r>
              <a:rPr lang="ja-JP" altLang="en-US" sz="1400" dirty="0" smtClean="0">
                <a:solidFill>
                  <a:schemeClr val="tx1"/>
                </a:solidFill>
                <a:latin typeface="Meiryo UI" panose="020B0604030504040204" pitchFamily="50" charset="-128"/>
                <a:ea typeface="Meiryo UI" panose="020B0604030504040204" pitchFamily="50" charset="-128"/>
              </a:rPr>
              <a:t>狭隘な大阪府域の中心に、集積力のある大阪市が存在</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rPr>
              <a:t>（歴史）</a:t>
            </a:r>
            <a:r>
              <a:rPr lang="ja-JP" altLang="en-US" sz="1400" dirty="0" smtClean="0">
                <a:solidFill>
                  <a:schemeClr val="tx1"/>
                </a:solidFill>
                <a:latin typeface="Meiryo UI" panose="020B0604030504040204" pitchFamily="50" charset="-128"/>
                <a:ea typeface="Meiryo UI" panose="020B0604030504040204" pitchFamily="50" charset="-128"/>
              </a:rPr>
              <a:t>大阪府・大阪市の関係は、</a:t>
            </a:r>
            <a:r>
              <a:rPr lang="en-US" altLang="ja-JP" sz="1400" dirty="0" smtClean="0">
                <a:solidFill>
                  <a:schemeClr val="tx1"/>
                </a:solidFill>
                <a:latin typeface="Meiryo UI" panose="020B0604030504040204" pitchFamily="50" charset="-128"/>
                <a:ea typeface="Meiryo UI" panose="020B0604030504040204" pitchFamily="50" charset="-128"/>
              </a:rPr>
              <a:t>100</a:t>
            </a:r>
            <a:r>
              <a:rPr lang="ja-JP" altLang="en-US" sz="1400" dirty="0" smtClean="0">
                <a:solidFill>
                  <a:schemeClr val="tx1"/>
                </a:solidFill>
                <a:latin typeface="Meiryo UI" panose="020B0604030504040204" pitchFamily="50" charset="-128"/>
                <a:ea typeface="Meiryo UI" panose="020B0604030504040204" pitchFamily="50" charset="-128"/>
              </a:rPr>
              <a:t>年前からの論争の歴史（</a:t>
            </a:r>
            <a:r>
              <a:rPr lang="ja-JP" altLang="en-US" sz="1400" dirty="0">
                <a:solidFill>
                  <a:schemeClr val="tx1"/>
                </a:solidFill>
                <a:latin typeface="Meiryo UI" panose="020B0604030504040204" pitchFamily="50" charset="-128"/>
                <a:ea typeface="Meiryo UI" panose="020B0604030504040204" pitchFamily="50" charset="-128"/>
              </a:rPr>
              <a:t>大阪府からの独立をめざす特別市運動。市域拡張）</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　連携・協調ではなく、「府市は別々」という意識が定着</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rPr>
              <a:t>（仕事）</a:t>
            </a:r>
            <a:r>
              <a:rPr lang="ja-JP" altLang="en-US" sz="1400" dirty="0" smtClean="0">
                <a:solidFill>
                  <a:schemeClr val="tx1"/>
                </a:solidFill>
                <a:latin typeface="Meiryo UI" panose="020B0604030504040204" pitchFamily="50" charset="-128"/>
                <a:ea typeface="Meiryo UI" panose="020B0604030504040204" pitchFamily="50" charset="-128"/>
              </a:rPr>
              <a:t>仕事が重複し、共に広域的な都市経営（交通インフラ整備、まちづくり等）を担う同規模（お金、マンパワー）</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の役所が並立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269430" y="2638643"/>
            <a:ext cx="7488000" cy="318924"/>
          </a:xfrm>
          <a:prstGeom prst="rect">
            <a:avLst/>
          </a:prstGeom>
          <a:ln>
            <a:noFill/>
          </a:ln>
        </p:spPr>
        <p:txBody>
          <a:bodyPr wrap="square" lIns="36000" tIns="36000" rIns="36000" bIns="36000">
            <a:spAutoFit/>
          </a:bodyPr>
          <a:lstStyle/>
          <a:p>
            <a:r>
              <a:rPr lang="ja-JP" altLang="en-US" sz="1600" b="1" dirty="0" smtClean="0">
                <a:latin typeface="Meiryo UI" panose="020B0604030504040204" pitchFamily="50" charset="-128"/>
                <a:ea typeface="Meiryo UI" panose="020B0604030504040204" pitchFamily="50" charset="-128"/>
              </a:rPr>
              <a:t>府</a:t>
            </a:r>
            <a:r>
              <a:rPr lang="ja-JP" altLang="en-US" sz="1600" b="1" dirty="0">
                <a:latin typeface="Meiryo UI" panose="020B0604030504040204" pitchFamily="50" charset="-128"/>
                <a:ea typeface="Meiryo UI" panose="020B0604030504040204" pitchFamily="50" charset="-128"/>
              </a:rPr>
              <a:t>市の二重行政の</a:t>
            </a:r>
            <a:r>
              <a:rPr lang="ja-JP" altLang="en-US" sz="1600" b="1" dirty="0" smtClean="0">
                <a:latin typeface="Meiryo UI" panose="020B0604030504040204" pitchFamily="50" charset="-128"/>
                <a:ea typeface="Meiryo UI" panose="020B0604030504040204" pitchFamily="50" charset="-128"/>
              </a:rPr>
              <a:t>要因</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～以下</a:t>
            </a:r>
            <a:r>
              <a:rPr lang="ja-JP" altLang="en-US" sz="1400" dirty="0">
                <a:latin typeface="Meiryo UI" panose="020B0604030504040204" pitchFamily="50" charset="-128"/>
                <a:ea typeface="Meiryo UI" panose="020B0604030504040204" pitchFamily="50" charset="-128"/>
              </a:rPr>
              <a:t>の要因が積み重なった構造的な</a:t>
            </a:r>
            <a:r>
              <a:rPr lang="ja-JP" altLang="en-US" sz="1400" dirty="0" smtClean="0">
                <a:latin typeface="Meiryo UI" panose="020B0604030504040204" pitchFamily="50" charset="-128"/>
                <a:ea typeface="Meiryo UI" panose="020B0604030504040204" pitchFamily="50" charset="-128"/>
              </a:rPr>
              <a:t>もの～</a:t>
            </a:r>
            <a:endParaRPr lang="en-US" altLang="ja-JP" sz="1600" dirty="0">
              <a:latin typeface="Meiryo UI" panose="020B0604030504040204" pitchFamily="50" charset="-128"/>
              <a:ea typeface="Meiryo UI" panose="020B0604030504040204" pitchFamily="50" charset="-128"/>
            </a:endParaRPr>
          </a:p>
        </p:txBody>
      </p:sp>
      <p:sp>
        <p:nvSpPr>
          <p:cNvPr id="6" name="正方形/長方形 5"/>
          <p:cNvSpPr/>
          <p:nvPr/>
        </p:nvSpPr>
        <p:spPr>
          <a:xfrm>
            <a:off x="184779" y="2620870"/>
            <a:ext cx="8701643" cy="1799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118920" y="6525344"/>
            <a:ext cx="2133600" cy="365125"/>
          </a:xfrm>
        </p:spPr>
        <p:txBody>
          <a:bodyPr/>
          <a:lstStyle/>
          <a:p>
            <a:pPr>
              <a:defRPr/>
            </a:pPr>
            <a:r>
              <a:rPr lang="en-US" altLang="ja-JP" sz="1600" dirty="0" smtClean="0"/>
              <a:t>11</a:t>
            </a:r>
            <a:endParaRPr lang="ja-JP" altLang="en-US" sz="1600" dirty="0"/>
          </a:p>
        </p:txBody>
      </p:sp>
      <p:sp>
        <p:nvSpPr>
          <p:cNvPr id="36" name="テキスト ボックス 35"/>
          <p:cNvSpPr txBox="1"/>
          <p:nvPr/>
        </p:nvSpPr>
        <p:spPr>
          <a:xfrm>
            <a:off x="-6979" y="8601"/>
            <a:ext cx="9279505" cy="503590"/>
          </a:xfrm>
          <a:prstGeom prst="rect">
            <a:avLst/>
          </a:prstGeom>
          <a:noFill/>
          <a:ln>
            <a:noFill/>
          </a:ln>
        </p:spPr>
        <p:txBody>
          <a:bodyPr wrap="square" lIns="36000" tIns="36000" rIns="36000" bIns="36000" rtlCol="0" anchor="ctr" anchorCtr="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■特別区制度（いわゆる「大阪都構想」）により</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実現すること</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a:off x="0" y="488625"/>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197189" y="4805557"/>
            <a:ext cx="8714202" cy="315354"/>
          </a:xfrm>
          <a:prstGeom prst="rect">
            <a:avLst/>
          </a:prstGeom>
          <a:noFill/>
          <a:ln w="9525">
            <a:noFill/>
          </a:ln>
        </p:spPr>
        <p:style>
          <a:lnRef idx="2">
            <a:schemeClr val="dk1"/>
          </a:lnRef>
          <a:fillRef idx="1">
            <a:schemeClr val="lt1"/>
          </a:fillRef>
          <a:effectRef idx="0">
            <a:schemeClr val="dk1"/>
          </a:effectRef>
          <a:fontRef idx="minor">
            <a:schemeClr val="dk1"/>
          </a:fontRef>
        </p:style>
        <p:txBody>
          <a:bodyPr vert="horz" lIns="36000" tIns="36000" rIns="36000" bIns="36000" rtlCol="0" anchor="ctr">
            <a:noAutofit/>
          </a:bodyPr>
          <a:lstStyle/>
          <a:p>
            <a:pPr algn="ct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206062" y="5066247"/>
            <a:ext cx="8711650" cy="1720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51520" y="5410159"/>
            <a:ext cx="8702199" cy="1292662"/>
          </a:xfrm>
          <a:prstGeom prst="rect">
            <a:avLst/>
          </a:prstGeom>
        </p:spPr>
        <p:txBody>
          <a:bodyPr wrap="square">
            <a:spAutoFit/>
          </a:bodyPr>
          <a:lstStyle/>
          <a:p>
            <a:pPr>
              <a:lnSpc>
                <a:spcPct val="120000"/>
              </a:lnSpc>
            </a:pPr>
            <a:r>
              <a:rPr lang="ja-JP" altLang="en-US" sz="1600" b="1" dirty="0" smtClean="0">
                <a:latin typeface="Meiryo UI" panose="020B0604030504040204" pitchFamily="50" charset="-128"/>
                <a:ea typeface="Meiryo UI" panose="020B0604030504040204" pitchFamily="50" charset="-128"/>
              </a:rPr>
              <a:t>府</a:t>
            </a:r>
            <a:r>
              <a:rPr lang="ja-JP" altLang="en-US" sz="1600" b="1" dirty="0">
                <a:latin typeface="Meiryo UI" panose="020B0604030504040204" pitchFamily="50" charset="-128"/>
                <a:ea typeface="Meiryo UI" panose="020B0604030504040204" pitchFamily="50" charset="-128"/>
              </a:rPr>
              <a:t>市の連携・協調を知事・市長の人間関係によるものではなく、制度として担保すること</a:t>
            </a:r>
            <a:r>
              <a:rPr lang="ja-JP" altLang="en-US" sz="1600" b="1" dirty="0" smtClean="0">
                <a:latin typeface="Meiryo UI" panose="020B0604030504040204" pitchFamily="50" charset="-128"/>
                <a:ea typeface="Meiryo UI" panose="020B0604030504040204" pitchFamily="50" charset="-128"/>
              </a:rPr>
              <a:t>で</a:t>
            </a:r>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二重</a:t>
            </a:r>
            <a:r>
              <a:rPr lang="ja-JP" altLang="en-US" sz="1600" b="1" dirty="0">
                <a:latin typeface="Meiryo UI" panose="020B0604030504040204" pitchFamily="50" charset="-128"/>
                <a:ea typeface="Meiryo UI" panose="020B0604030504040204" pitchFamily="50" charset="-128"/>
              </a:rPr>
              <a:t>行政の無駄</a:t>
            </a:r>
            <a:r>
              <a:rPr lang="ja-JP" altLang="en-US" sz="1600" b="1" dirty="0" smtClean="0">
                <a:latin typeface="Meiryo UI" panose="020B0604030504040204" pitchFamily="50" charset="-128"/>
                <a:ea typeface="Meiryo UI" panose="020B0604030504040204" pitchFamily="50" charset="-128"/>
              </a:rPr>
              <a:t>を未来</a:t>
            </a:r>
            <a:r>
              <a:rPr lang="ja-JP" altLang="en-US" sz="1600" b="1" dirty="0">
                <a:latin typeface="Meiryo UI" panose="020B0604030504040204" pitchFamily="50" charset="-128"/>
                <a:ea typeface="Meiryo UI" panose="020B0604030504040204" pitchFamily="50" charset="-128"/>
              </a:rPr>
              <a:t>に向けて</a:t>
            </a:r>
            <a:r>
              <a:rPr lang="ja-JP" altLang="en-US" sz="1600" b="1" dirty="0" smtClean="0">
                <a:latin typeface="Meiryo UI" panose="020B0604030504040204" pitchFamily="50" charset="-128"/>
                <a:ea typeface="Meiryo UI" panose="020B0604030504040204" pitchFamily="50" charset="-128"/>
              </a:rPr>
              <a:t>なくす　</a:t>
            </a:r>
            <a:r>
              <a:rPr lang="ja-JP" altLang="en-US" sz="1600" dirty="0" smtClean="0">
                <a:latin typeface="Meiryo UI" panose="020B0604030504040204" pitchFamily="50" charset="-128"/>
                <a:ea typeface="Meiryo UI" panose="020B0604030504040204" pitchFamily="50" charset="-128"/>
              </a:rPr>
              <a:t>＜二重行政を制度的に解消し、最適</a:t>
            </a:r>
            <a:r>
              <a:rPr lang="ja-JP" altLang="en-US" sz="1600" dirty="0">
                <a:latin typeface="Meiryo UI" panose="020B0604030504040204" pitchFamily="50" charset="-128"/>
                <a:ea typeface="Meiryo UI" panose="020B0604030504040204" pitchFamily="50" charset="-128"/>
              </a:rPr>
              <a:t>な行政サービスを持続的に</a:t>
            </a:r>
            <a:r>
              <a:rPr lang="ja-JP" altLang="en-US" sz="1600" dirty="0" smtClean="0">
                <a:latin typeface="Meiryo UI" panose="020B0604030504040204" pitchFamily="50" charset="-128"/>
                <a:ea typeface="Meiryo UI" panose="020B0604030504040204" pitchFamily="50" charset="-128"/>
              </a:rPr>
              <a:t>提供＞</a:t>
            </a:r>
            <a:endParaRPr lang="en-US" altLang="ja-JP" sz="1600" dirty="0" smtClean="0">
              <a:latin typeface="Meiryo UI" panose="020B0604030504040204" pitchFamily="50" charset="-128"/>
              <a:ea typeface="Meiryo UI" panose="020B0604030504040204" pitchFamily="50" charset="-128"/>
            </a:endParaRPr>
          </a:p>
          <a:p>
            <a:pPr>
              <a:lnSpc>
                <a:spcPct val="120000"/>
              </a:lnSpc>
            </a:pPr>
            <a:endParaRPr lang="en-US" altLang="ja-JP" sz="500" b="1" dirty="0" smtClean="0">
              <a:latin typeface="Meiryo UI" panose="020B0604030504040204" pitchFamily="50" charset="-128"/>
              <a:ea typeface="Meiryo UI" panose="020B0604030504040204" pitchFamily="50" charset="-128"/>
            </a:endParaRPr>
          </a:p>
          <a:p>
            <a:pPr>
              <a:lnSpc>
                <a:spcPct val="120000"/>
              </a:lnSpc>
            </a:pP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地理的関係は変わらないが、府市を再編して、</a:t>
            </a:r>
            <a:r>
              <a:rPr lang="ja-JP" altLang="en-US" sz="1400" dirty="0">
                <a:latin typeface="Meiryo UI" panose="020B0604030504040204" pitchFamily="50" charset="-128"/>
                <a:ea typeface="Meiryo UI" panose="020B0604030504040204" pitchFamily="50" charset="-128"/>
              </a:rPr>
              <a:t>広域的な都市経営の仕事は大阪府に</a:t>
            </a:r>
            <a:r>
              <a:rPr lang="ja-JP" altLang="en-US" sz="1400" dirty="0" smtClean="0">
                <a:latin typeface="Meiryo UI" panose="020B0604030504040204" pitchFamily="50" charset="-128"/>
                <a:ea typeface="Meiryo UI" panose="020B0604030504040204" pitchFamily="50" charset="-128"/>
              </a:rPr>
              <a:t>一元化し、</a:t>
            </a:r>
            <a:endParaRPr lang="en-US" altLang="ja-JP" sz="1400" dirty="0" smtClean="0">
              <a:latin typeface="Meiryo UI" panose="020B0604030504040204" pitchFamily="50" charset="-128"/>
              <a:ea typeface="Meiryo UI" panose="020B0604030504040204" pitchFamily="50" charset="-128"/>
            </a:endParaRPr>
          </a:p>
          <a:p>
            <a:pPr>
              <a:lnSpc>
                <a:spcPct val="1200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大阪市をなくして</a:t>
            </a:r>
            <a:r>
              <a:rPr lang="en-US" altLang="ja-JP" sz="1400" dirty="0" smtClean="0">
                <a:latin typeface="Meiryo UI" panose="020B0604030504040204" pitchFamily="50" charset="-128"/>
                <a:ea typeface="Meiryo UI" panose="020B0604030504040204" pitchFamily="50" charset="-128"/>
              </a:rPr>
              <a:t>4</a:t>
            </a:r>
            <a:r>
              <a:rPr lang="ja-JP" altLang="en-US" sz="1400" dirty="0" err="1" smtClean="0">
                <a:latin typeface="Meiryo UI" panose="020B0604030504040204" pitchFamily="50" charset="-128"/>
                <a:ea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rPr>
              <a:t>特別区を設置　　～今後、大阪府と特別区の新たな関係の歴史を作っていく～</a:t>
            </a:r>
            <a:endParaRPr lang="en-US" altLang="ja-JP" sz="1400" dirty="0">
              <a:latin typeface="Meiryo UI" panose="020B0604030504040204" pitchFamily="50" charset="-128"/>
              <a:ea typeface="Meiryo UI" panose="020B0604030504040204" pitchFamily="50" charset="-128"/>
            </a:endParaRPr>
          </a:p>
        </p:txBody>
      </p:sp>
      <p:sp>
        <p:nvSpPr>
          <p:cNvPr id="23" name="角丸四角形 22"/>
          <p:cNvSpPr/>
          <p:nvPr/>
        </p:nvSpPr>
        <p:spPr>
          <a:xfrm>
            <a:off x="179512" y="4896575"/>
            <a:ext cx="4464496" cy="360000"/>
          </a:xfrm>
          <a:prstGeom prst="roundRect">
            <a:avLst>
              <a:gd name="adj" fmla="val 50000"/>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r>
              <a:rPr lang="ja-JP" altLang="en-US" sz="1600" b="1" dirty="0" smtClean="0">
                <a:solidFill>
                  <a:schemeClr val="bg1"/>
                </a:solidFill>
                <a:latin typeface="Meiryo UI" panose="020B0604030504040204" pitchFamily="50" charset="-128"/>
                <a:ea typeface="Meiryo UI" panose="020B0604030504040204" pitchFamily="50" charset="-128"/>
              </a:rPr>
              <a:t>　特別</a:t>
            </a:r>
            <a:r>
              <a:rPr lang="ja-JP" altLang="en-US" sz="1600" b="1" dirty="0">
                <a:solidFill>
                  <a:schemeClr val="bg1"/>
                </a:solidFill>
                <a:latin typeface="Meiryo UI" panose="020B0604030504040204" pitchFamily="50" charset="-128"/>
                <a:ea typeface="Meiryo UI" panose="020B0604030504040204" pitchFamily="50" charset="-128"/>
              </a:rPr>
              <a:t>区制度（いわゆる「大阪都構想」</a:t>
            </a:r>
            <a:r>
              <a:rPr lang="ja-JP" altLang="en-US" sz="1600" b="1" dirty="0" smtClean="0">
                <a:solidFill>
                  <a:schemeClr val="bg1"/>
                </a:solidFill>
                <a:latin typeface="Meiryo UI" panose="020B0604030504040204" pitchFamily="50" charset="-128"/>
                <a:ea typeface="Meiryo UI" panose="020B0604030504040204" pitchFamily="50" charset="-128"/>
              </a:rPr>
              <a:t>）の実現</a:t>
            </a:r>
            <a:endParaRPr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1776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109840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04906" y="2838651"/>
            <a:ext cx="4566166" cy="1180699"/>
          </a:xfrm>
        </p:spPr>
        <p:txBody>
          <a:bodyPr lIns="36000" tIns="36000" rIns="36000" bIns="36000">
            <a:spAutoFit/>
          </a:bodyPr>
          <a:lstStyle/>
          <a:p>
            <a:pPr>
              <a:lnSpc>
                <a:spcPct val="150000"/>
              </a:lnSpc>
            </a:pP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参考資料</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566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743538"/>
            <a:ext cx="5410200" cy="6107112"/>
          </a:xfrm>
          <a:prstGeom prst="rect">
            <a:avLst/>
          </a:prstGeom>
          <a:solidFill>
            <a:schemeClr val="accent3">
              <a:lumMod val="60000"/>
              <a:lumOff val="40000"/>
            </a:schemeClr>
          </a:solidFill>
          <a:ln w="9525">
            <a:noFill/>
            <a:miter lim="800000"/>
            <a:headEnd/>
            <a:tailEnd/>
          </a:ln>
          <a:effec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475" name="Freeform 3"/>
          <p:cNvSpPr>
            <a:spLocks/>
          </p:cNvSpPr>
          <p:nvPr/>
        </p:nvSpPr>
        <p:spPr bwMode="auto">
          <a:xfrm>
            <a:off x="0" y="2672350"/>
            <a:ext cx="3200400" cy="3657600"/>
          </a:xfrm>
          <a:custGeom>
            <a:avLst/>
            <a:gdLst>
              <a:gd name="T0" fmla="*/ 0 w 2016"/>
              <a:gd name="T1" fmla="*/ 0 h 2304"/>
              <a:gd name="T2" fmla="*/ 2147483647 w 2016"/>
              <a:gd name="T3" fmla="*/ 0 h 2304"/>
              <a:gd name="T4" fmla="*/ 2147483647 w 2016"/>
              <a:gd name="T5" fmla="*/ 2147483647 h 2304"/>
              <a:gd name="T6" fmla="*/ 2147483647 w 2016"/>
              <a:gd name="T7" fmla="*/ 2147483647 h 2304"/>
              <a:gd name="T8" fmla="*/ 2147483647 w 2016"/>
              <a:gd name="T9" fmla="*/ 2147483647 h 2304"/>
              <a:gd name="T10" fmla="*/ 2147483647 w 2016"/>
              <a:gd name="T11" fmla="*/ 2147483647 h 2304"/>
              <a:gd name="T12" fmla="*/ 2147483647 w 2016"/>
              <a:gd name="T13" fmla="*/ 2147483647 h 2304"/>
              <a:gd name="T14" fmla="*/ 2147483647 w 2016"/>
              <a:gd name="T15" fmla="*/ 2147483647 h 2304"/>
              <a:gd name="T16" fmla="*/ 2147483647 w 2016"/>
              <a:gd name="T17" fmla="*/ 2147483647 h 2304"/>
              <a:gd name="T18" fmla="*/ 2147483647 w 2016"/>
              <a:gd name="T19" fmla="*/ 2147483647 h 2304"/>
              <a:gd name="T20" fmla="*/ 2147483647 w 2016"/>
              <a:gd name="T21" fmla="*/ 2147483647 h 2304"/>
              <a:gd name="T22" fmla="*/ 2147483647 w 2016"/>
              <a:gd name="T23" fmla="*/ 2147483647 h 2304"/>
              <a:gd name="T24" fmla="*/ 2147483647 w 2016"/>
              <a:gd name="T25" fmla="*/ 2147483647 h 2304"/>
              <a:gd name="T26" fmla="*/ 0 w 2016"/>
              <a:gd name="T27" fmla="*/ 0 h 2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6" h="2304">
                <a:moveTo>
                  <a:pt x="0" y="0"/>
                </a:moveTo>
                <a:lnTo>
                  <a:pt x="384" y="0"/>
                </a:lnTo>
                <a:lnTo>
                  <a:pt x="864" y="96"/>
                </a:lnTo>
                <a:lnTo>
                  <a:pt x="1392" y="96"/>
                </a:lnTo>
                <a:lnTo>
                  <a:pt x="1440" y="192"/>
                </a:lnTo>
                <a:lnTo>
                  <a:pt x="1536" y="288"/>
                </a:lnTo>
                <a:lnTo>
                  <a:pt x="1584" y="288"/>
                </a:lnTo>
                <a:lnTo>
                  <a:pt x="2016" y="624"/>
                </a:lnTo>
                <a:lnTo>
                  <a:pt x="1872" y="1584"/>
                </a:lnTo>
                <a:lnTo>
                  <a:pt x="912" y="2112"/>
                </a:lnTo>
                <a:lnTo>
                  <a:pt x="288" y="2304"/>
                </a:lnTo>
                <a:lnTo>
                  <a:pt x="112" y="2264"/>
                </a:lnTo>
                <a:lnTo>
                  <a:pt x="8" y="2288"/>
                </a:lnTo>
                <a:lnTo>
                  <a:pt x="0" y="0"/>
                </a:lnTo>
                <a:close/>
              </a:path>
            </a:pathLst>
          </a:custGeom>
          <a:solidFill>
            <a:schemeClr val="accent5">
              <a:lumMod val="20000"/>
              <a:lumOff val="80000"/>
            </a:schemeClr>
          </a:solidFill>
          <a:ln w="9525">
            <a:noFill/>
            <a:round/>
            <a:headEnd/>
            <a:tailEnd/>
          </a:ln>
          <a:effectLst/>
        </p:spPr>
        <p:txBody>
          <a:bodyPr/>
          <a:lstStyle/>
          <a:p>
            <a:endParaRPr lang="ja-JP" altLang="en-US"/>
          </a:p>
        </p:txBody>
      </p:sp>
      <p:grpSp>
        <p:nvGrpSpPr>
          <p:cNvPr id="105476" name="Group 4"/>
          <p:cNvGrpSpPr>
            <a:grpSpLocks/>
          </p:cNvGrpSpPr>
          <p:nvPr/>
        </p:nvGrpSpPr>
        <p:grpSpPr bwMode="auto">
          <a:xfrm>
            <a:off x="152400" y="94250"/>
            <a:ext cx="4848225" cy="6540500"/>
            <a:chOff x="1296" y="56"/>
            <a:chExt cx="3054" cy="4120"/>
          </a:xfrm>
        </p:grpSpPr>
        <p:sp>
          <p:nvSpPr>
            <p:cNvPr id="105546" name="Rectangle 5"/>
            <p:cNvSpPr>
              <a:spLocks noChangeAspect="1" noChangeArrowheads="1"/>
            </p:cNvSpPr>
            <p:nvPr/>
          </p:nvSpPr>
          <p:spPr bwMode="auto">
            <a:xfrm>
              <a:off x="2314" y="2918"/>
              <a:ext cx="2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忠岡町</a:t>
              </a:r>
            </a:p>
          </p:txBody>
        </p:sp>
        <p:grpSp>
          <p:nvGrpSpPr>
            <p:cNvPr id="105547" name="Group 6"/>
            <p:cNvGrpSpPr>
              <a:grpSpLocks noChangeAspect="1"/>
            </p:cNvGrpSpPr>
            <p:nvPr/>
          </p:nvGrpSpPr>
          <p:grpSpPr bwMode="auto">
            <a:xfrm>
              <a:off x="1296" y="56"/>
              <a:ext cx="3054" cy="4120"/>
              <a:chOff x="246" y="154"/>
              <a:chExt cx="636" cy="858"/>
            </a:xfrm>
          </p:grpSpPr>
          <p:sp>
            <p:nvSpPr>
              <p:cNvPr id="105592" name="Freeform 7"/>
              <p:cNvSpPr>
                <a:spLocks noChangeAspect="1"/>
              </p:cNvSpPr>
              <p:nvPr/>
            </p:nvSpPr>
            <p:spPr bwMode="auto">
              <a:xfrm>
                <a:off x="478" y="154"/>
                <a:ext cx="156" cy="136"/>
              </a:xfrm>
              <a:custGeom>
                <a:avLst/>
                <a:gdLst>
                  <a:gd name="T0" fmla="*/ 0 w 156"/>
                  <a:gd name="T1" fmla="*/ 19 h 136"/>
                  <a:gd name="T2" fmla="*/ 9 w 156"/>
                  <a:gd name="T3" fmla="*/ 29 h 136"/>
                  <a:gd name="T4" fmla="*/ 22 w 156"/>
                  <a:gd name="T5" fmla="*/ 29 h 136"/>
                  <a:gd name="T6" fmla="*/ 20 w 156"/>
                  <a:gd name="T7" fmla="*/ 53 h 136"/>
                  <a:gd name="T8" fmla="*/ 26 w 156"/>
                  <a:gd name="T9" fmla="*/ 77 h 136"/>
                  <a:gd name="T10" fmla="*/ 16 w 156"/>
                  <a:gd name="T11" fmla="*/ 79 h 136"/>
                  <a:gd name="T12" fmla="*/ 14 w 156"/>
                  <a:gd name="T13" fmla="*/ 94 h 136"/>
                  <a:gd name="T14" fmla="*/ 29 w 156"/>
                  <a:gd name="T15" fmla="*/ 106 h 136"/>
                  <a:gd name="T16" fmla="*/ 50 w 156"/>
                  <a:gd name="T17" fmla="*/ 107 h 136"/>
                  <a:gd name="T18" fmla="*/ 58 w 156"/>
                  <a:gd name="T19" fmla="*/ 120 h 136"/>
                  <a:gd name="T20" fmla="*/ 76 w 156"/>
                  <a:gd name="T21" fmla="*/ 119 h 136"/>
                  <a:gd name="T22" fmla="*/ 87 w 156"/>
                  <a:gd name="T23" fmla="*/ 128 h 136"/>
                  <a:gd name="T24" fmla="*/ 108 w 156"/>
                  <a:gd name="T25" fmla="*/ 124 h 136"/>
                  <a:gd name="T26" fmla="*/ 124 w 156"/>
                  <a:gd name="T27" fmla="*/ 136 h 136"/>
                  <a:gd name="T28" fmla="*/ 137 w 156"/>
                  <a:gd name="T29" fmla="*/ 135 h 136"/>
                  <a:gd name="T30" fmla="*/ 147 w 156"/>
                  <a:gd name="T31" fmla="*/ 115 h 136"/>
                  <a:gd name="T32" fmla="*/ 150 w 156"/>
                  <a:gd name="T33" fmla="*/ 105 h 136"/>
                  <a:gd name="T34" fmla="*/ 145 w 156"/>
                  <a:gd name="T35" fmla="*/ 97 h 136"/>
                  <a:gd name="T36" fmla="*/ 154 w 156"/>
                  <a:gd name="T37" fmla="*/ 90 h 136"/>
                  <a:gd name="T38" fmla="*/ 147 w 156"/>
                  <a:gd name="T39" fmla="*/ 77 h 136"/>
                  <a:gd name="T40" fmla="*/ 156 w 156"/>
                  <a:gd name="T41" fmla="*/ 70 h 136"/>
                  <a:gd name="T42" fmla="*/ 146 w 156"/>
                  <a:gd name="T43" fmla="*/ 62 h 136"/>
                  <a:gd name="T44" fmla="*/ 134 w 156"/>
                  <a:gd name="T45" fmla="*/ 62 h 136"/>
                  <a:gd name="T46" fmla="*/ 105 w 156"/>
                  <a:gd name="T47" fmla="*/ 48 h 136"/>
                  <a:gd name="T48" fmla="*/ 86 w 156"/>
                  <a:gd name="T49" fmla="*/ 55 h 136"/>
                  <a:gd name="T50" fmla="*/ 80 w 156"/>
                  <a:gd name="T51" fmla="*/ 51 h 136"/>
                  <a:gd name="T52" fmla="*/ 76 w 156"/>
                  <a:gd name="T53" fmla="*/ 44 h 136"/>
                  <a:gd name="T54" fmla="*/ 69 w 156"/>
                  <a:gd name="T55" fmla="*/ 49 h 136"/>
                  <a:gd name="T56" fmla="*/ 65 w 156"/>
                  <a:gd name="T57" fmla="*/ 46 h 136"/>
                  <a:gd name="T58" fmla="*/ 55 w 156"/>
                  <a:gd name="T59" fmla="*/ 46 h 136"/>
                  <a:gd name="T60" fmla="*/ 47 w 156"/>
                  <a:gd name="T61" fmla="*/ 42 h 136"/>
                  <a:gd name="T62" fmla="*/ 46 w 156"/>
                  <a:gd name="T63" fmla="*/ 36 h 136"/>
                  <a:gd name="T64" fmla="*/ 48 w 156"/>
                  <a:gd name="T65" fmla="*/ 27 h 136"/>
                  <a:gd name="T66" fmla="*/ 48 w 156"/>
                  <a:gd name="T67" fmla="*/ 22 h 136"/>
                  <a:gd name="T68" fmla="*/ 47 w 156"/>
                  <a:gd name="T69" fmla="*/ 15 h 136"/>
                  <a:gd name="T70" fmla="*/ 39 w 156"/>
                  <a:gd name="T71" fmla="*/ 7 h 136"/>
                  <a:gd name="T72" fmla="*/ 20 w 156"/>
                  <a:gd name="T73" fmla="*/ 0 h 136"/>
                  <a:gd name="T74" fmla="*/ 14 w 156"/>
                  <a:gd name="T75" fmla="*/ 8 h 136"/>
                  <a:gd name="T76" fmla="*/ 4 w 156"/>
                  <a:gd name="T77" fmla="*/ 10 h 136"/>
                  <a:gd name="T78" fmla="*/ 0 w 156"/>
                  <a:gd name="T79" fmla="*/ 19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6" h="136">
                    <a:moveTo>
                      <a:pt x="0" y="19"/>
                    </a:moveTo>
                    <a:lnTo>
                      <a:pt x="9" y="29"/>
                    </a:lnTo>
                    <a:lnTo>
                      <a:pt x="22" y="29"/>
                    </a:lnTo>
                    <a:lnTo>
                      <a:pt x="20" y="53"/>
                    </a:lnTo>
                    <a:lnTo>
                      <a:pt x="26" y="77"/>
                    </a:lnTo>
                    <a:lnTo>
                      <a:pt x="16" y="79"/>
                    </a:lnTo>
                    <a:lnTo>
                      <a:pt x="14" y="94"/>
                    </a:lnTo>
                    <a:lnTo>
                      <a:pt x="29" y="106"/>
                    </a:lnTo>
                    <a:lnTo>
                      <a:pt x="50" y="107"/>
                    </a:lnTo>
                    <a:lnTo>
                      <a:pt x="58" y="120"/>
                    </a:lnTo>
                    <a:lnTo>
                      <a:pt x="76" y="119"/>
                    </a:lnTo>
                    <a:lnTo>
                      <a:pt x="87" y="128"/>
                    </a:lnTo>
                    <a:lnTo>
                      <a:pt x="108" y="124"/>
                    </a:lnTo>
                    <a:lnTo>
                      <a:pt x="124" y="136"/>
                    </a:lnTo>
                    <a:lnTo>
                      <a:pt x="137" y="135"/>
                    </a:lnTo>
                    <a:lnTo>
                      <a:pt x="147" y="115"/>
                    </a:lnTo>
                    <a:lnTo>
                      <a:pt x="150" y="105"/>
                    </a:lnTo>
                    <a:lnTo>
                      <a:pt x="145" y="97"/>
                    </a:lnTo>
                    <a:lnTo>
                      <a:pt x="154" y="90"/>
                    </a:lnTo>
                    <a:lnTo>
                      <a:pt x="147" y="77"/>
                    </a:lnTo>
                    <a:lnTo>
                      <a:pt x="156" y="70"/>
                    </a:lnTo>
                    <a:lnTo>
                      <a:pt x="146" y="62"/>
                    </a:lnTo>
                    <a:lnTo>
                      <a:pt x="134" y="62"/>
                    </a:lnTo>
                    <a:lnTo>
                      <a:pt x="105" y="48"/>
                    </a:lnTo>
                    <a:lnTo>
                      <a:pt x="86" y="55"/>
                    </a:lnTo>
                    <a:lnTo>
                      <a:pt x="80" y="51"/>
                    </a:lnTo>
                    <a:lnTo>
                      <a:pt x="76" y="44"/>
                    </a:lnTo>
                    <a:lnTo>
                      <a:pt x="69" y="49"/>
                    </a:lnTo>
                    <a:lnTo>
                      <a:pt x="65" y="46"/>
                    </a:lnTo>
                    <a:lnTo>
                      <a:pt x="55" y="46"/>
                    </a:lnTo>
                    <a:lnTo>
                      <a:pt x="47" y="42"/>
                    </a:lnTo>
                    <a:lnTo>
                      <a:pt x="46" y="36"/>
                    </a:lnTo>
                    <a:lnTo>
                      <a:pt x="48" y="27"/>
                    </a:lnTo>
                    <a:lnTo>
                      <a:pt x="48" y="22"/>
                    </a:lnTo>
                    <a:lnTo>
                      <a:pt x="47" y="15"/>
                    </a:lnTo>
                    <a:lnTo>
                      <a:pt x="39" y="7"/>
                    </a:lnTo>
                    <a:lnTo>
                      <a:pt x="20" y="0"/>
                    </a:lnTo>
                    <a:lnTo>
                      <a:pt x="14" y="8"/>
                    </a:lnTo>
                    <a:lnTo>
                      <a:pt x="4" y="10"/>
                    </a:lnTo>
                    <a:lnTo>
                      <a:pt x="0" y="19"/>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593" name="Freeform 8"/>
              <p:cNvSpPr>
                <a:spLocks noChangeAspect="1"/>
              </p:cNvSpPr>
              <p:nvPr/>
            </p:nvSpPr>
            <p:spPr bwMode="auto">
              <a:xfrm>
                <a:off x="560" y="347"/>
                <a:ext cx="41" cy="92"/>
              </a:xfrm>
              <a:custGeom>
                <a:avLst/>
                <a:gdLst>
                  <a:gd name="T0" fmla="*/ 19 w 41"/>
                  <a:gd name="T1" fmla="*/ 0 h 92"/>
                  <a:gd name="T2" fmla="*/ 41 w 41"/>
                  <a:gd name="T3" fmla="*/ 15 h 92"/>
                  <a:gd name="T4" fmla="*/ 41 w 41"/>
                  <a:gd name="T5" fmla="*/ 36 h 92"/>
                  <a:gd name="T6" fmla="*/ 34 w 41"/>
                  <a:gd name="T7" fmla="*/ 42 h 92"/>
                  <a:gd name="T8" fmla="*/ 31 w 41"/>
                  <a:gd name="T9" fmla="*/ 76 h 92"/>
                  <a:gd name="T10" fmla="*/ 34 w 41"/>
                  <a:gd name="T11" fmla="*/ 77 h 92"/>
                  <a:gd name="T12" fmla="*/ 23 w 41"/>
                  <a:gd name="T13" fmla="*/ 92 h 92"/>
                  <a:gd name="T14" fmla="*/ 12 w 41"/>
                  <a:gd name="T15" fmla="*/ 82 h 92"/>
                  <a:gd name="T16" fmla="*/ 7 w 41"/>
                  <a:gd name="T17" fmla="*/ 82 h 92"/>
                  <a:gd name="T18" fmla="*/ 0 w 41"/>
                  <a:gd name="T19" fmla="*/ 65 h 92"/>
                  <a:gd name="T20" fmla="*/ 7 w 41"/>
                  <a:gd name="T21" fmla="*/ 42 h 92"/>
                  <a:gd name="T22" fmla="*/ 2 w 41"/>
                  <a:gd name="T23" fmla="*/ 24 h 92"/>
                  <a:gd name="T24" fmla="*/ 16 w 41"/>
                  <a:gd name="T25" fmla="*/ 20 h 92"/>
                  <a:gd name="T26" fmla="*/ 21 w 41"/>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92">
                    <a:moveTo>
                      <a:pt x="19" y="0"/>
                    </a:moveTo>
                    <a:lnTo>
                      <a:pt x="41" y="15"/>
                    </a:lnTo>
                    <a:lnTo>
                      <a:pt x="41" y="36"/>
                    </a:lnTo>
                    <a:lnTo>
                      <a:pt x="34" y="42"/>
                    </a:lnTo>
                    <a:lnTo>
                      <a:pt x="31" y="76"/>
                    </a:lnTo>
                    <a:lnTo>
                      <a:pt x="34" y="77"/>
                    </a:lnTo>
                    <a:lnTo>
                      <a:pt x="23" y="92"/>
                    </a:lnTo>
                    <a:lnTo>
                      <a:pt x="12" y="82"/>
                    </a:lnTo>
                    <a:lnTo>
                      <a:pt x="7" y="82"/>
                    </a:lnTo>
                    <a:lnTo>
                      <a:pt x="0" y="65"/>
                    </a:lnTo>
                    <a:lnTo>
                      <a:pt x="7" y="42"/>
                    </a:lnTo>
                    <a:lnTo>
                      <a:pt x="2" y="24"/>
                    </a:lnTo>
                    <a:lnTo>
                      <a:pt x="16" y="20"/>
                    </a:lnTo>
                    <a:lnTo>
                      <a:pt x="21" y="0"/>
                    </a:lnTo>
                  </a:path>
                </a:pathLst>
              </a:custGeom>
              <a:solidFill>
                <a:srgbClr val="FFFF99"/>
              </a:solidFill>
              <a:ln w="9525" cap="flat" cmpd="sng">
                <a:solidFill>
                  <a:srgbClr val="000000"/>
                </a:solidFill>
                <a:prstDash val="solid"/>
                <a:round/>
                <a:headEnd type="none" w="med" len="med"/>
                <a:tailEnd type="none" w="med" len="med"/>
              </a:ln>
            </p:spPr>
            <p:txBody>
              <a:bodyPr/>
              <a:lstStyle/>
              <a:p>
                <a:endParaRPr lang="ja-JP" altLang="en-US"/>
              </a:p>
            </p:txBody>
          </p:sp>
          <p:sp>
            <p:nvSpPr>
              <p:cNvPr id="105594" name="Freeform 9"/>
              <p:cNvSpPr>
                <a:spLocks noChangeAspect="1"/>
              </p:cNvSpPr>
              <p:nvPr/>
            </p:nvSpPr>
            <p:spPr bwMode="auto">
              <a:xfrm>
                <a:off x="562" y="269"/>
                <a:ext cx="112" cy="80"/>
              </a:xfrm>
              <a:custGeom>
                <a:avLst/>
                <a:gdLst>
                  <a:gd name="T0" fmla="*/ 63 w 112"/>
                  <a:gd name="T1" fmla="*/ 0 h 80"/>
                  <a:gd name="T2" fmla="*/ 53 w 112"/>
                  <a:gd name="T3" fmla="*/ 19 h 80"/>
                  <a:gd name="T4" fmla="*/ 48 w 112"/>
                  <a:gd name="T5" fmla="*/ 21 h 80"/>
                  <a:gd name="T6" fmla="*/ 45 w 112"/>
                  <a:gd name="T7" fmla="*/ 31 h 80"/>
                  <a:gd name="T8" fmla="*/ 35 w 112"/>
                  <a:gd name="T9" fmla="*/ 32 h 80"/>
                  <a:gd name="T10" fmla="*/ 29 w 112"/>
                  <a:gd name="T11" fmla="*/ 30 h 80"/>
                  <a:gd name="T12" fmla="*/ 18 w 112"/>
                  <a:gd name="T13" fmla="*/ 30 h 80"/>
                  <a:gd name="T14" fmla="*/ 0 w 112"/>
                  <a:gd name="T15" fmla="*/ 43 h 80"/>
                  <a:gd name="T16" fmla="*/ 9 w 112"/>
                  <a:gd name="T17" fmla="*/ 49 h 80"/>
                  <a:gd name="T18" fmla="*/ 11 w 112"/>
                  <a:gd name="T19" fmla="*/ 59 h 80"/>
                  <a:gd name="T20" fmla="*/ 14 w 112"/>
                  <a:gd name="T21" fmla="*/ 60 h 80"/>
                  <a:gd name="T22" fmla="*/ 26 w 112"/>
                  <a:gd name="T23" fmla="*/ 53 h 80"/>
                  <a:gd name="T24" fmla="*/ 26 w 112"/>
                  <a:gd name="T25" fmla="*/ 58 h 80"/>
                  <a:gd name="T26" fmla="*/ 34 w 112"/>
                  <a:gd name="T27" fmla="*/ 57 h 80"/>
                  <a:gd name="T28" fmla="*/ 52 w 112"/>
                  <a:gd name="T29" fmla="*/ 40 h 80"/>
                  <a:gd name="T30" fmla="*/ 56 w 112"/>
                  <a:gd name="T31" fmla="*/ 49 h 80"/>
                  <a:gd name="T32" fmla="*/ 67 w 112"/>
                  <a:gd name="T33" fmla="*/ 53 h 80"/>
                  <a:gd name="T34" fmla="*/ 58 w 112"/>
                  <a:gd name="T35" fmla="*/ 62 h 80"/>
                  <a:gd name="T36" fmla="*/ 61 w 112"/>
                  <a:gd name="T37" fmla="*/ 69 h 80"/>
                  <a:gd name="T38" fmla="*/ 61 w 112"/>
                  <a:gd name="T39" fmla="*/ 77 h 80"/>
                  <a:gd name="T40" fmla="*/ 65 w 112"/>
                  <a:gd name="T41" fmla="*/ 80 h 80"/>
                  <a:gd name="T42" fmla="*/ 79 w 112"/>
                  <a:gd name="T43" fmla="*/ 69 h 80"/>
                  <a:gd name="T44" fmla="*/ 81 w 112"/>
                  <a:gd name="T45" fmla="*/ 56 h 80"/>
                  <a:gd name="T46" fmla="*/ 112 w 112"/>
                  <a:gd name="T47" fmla="*/ 61 h 80"/>
                  <a:gd name="T48" fmla="*/ 107 w 112"/>
                  <a:gd name="T49" fmla="*/ 19 h 80"/>
                  <a:gd name="T50" fmla="*/ 98 w 112"/>
                  <a:gd name="T51" fmla="*/ 15 h 80"/>
                  <a:gd name="T52" fmla="*/ 92 w 112"/>
                  <a:gd name="T53" fmla="*/ 2 h 80"/>
                  <a:gd name="T54" fmla="*/ 83 w 112"/>
                  <a:gd name="T55" fmla="*/ 1 h 80"/>
                  <a:gd name="T56" fmla="*/ 77 w 112"/>
                  <a:gd name="T57" fmla="*/ 8 h 80"/>
                  <a:gd name="T58" fmla="*/ 63 w 112"/>
                  <a:gd name="T59" fmla="*/ 0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80">
                    <a:moveTo>
                      <a:pt x="63" y="0"/>
                    </a:moveTo>
                    <a:lnTo>
                      <a:pt x="53" y="19"/>
                    </a:lnTo>
                    <a:lnTo>
                      <a:pt x="48" y="21"/>
                    </a:lnTo>
                    <a:lnTo>
                      <a:pt x="45" y="31"/>
                    </a:lnTo>
                    <a:lnTo>
                      <a:pt x="35" y="32"/>
                    </a:lnTo>
                    <a:lnTo>
                      <a:pt x="29" y="30"/>
                    </a:lnTo>
                    <a:lnTo>
                      <a:pt x="18" y="30"/>
                    </a:lnTo>
                    <a:lnTo>
                      <a:pt x="0" y="43"/>
                    </a:lnTo>
                    <a:lnTo>
                      <a:pt x="9" y="49"/>
                    </a:lnTo>
                    <a:lnTo>
                      <a:pt x="11" y="59"/>
                    </a:lnTo>
                    <a:lnTo>
                      <a:pt x="14" y="60"/>
                    </a:lnTo>
                    <a:lnTo>
                      <a:pt x="26" y="53"/>
                    </a:lnTo>
                    <a:lnTo>
                      <a:pt x="26" y="58"/>
                    </a:lnTo>
                    <a:lnTo>
                      <a:pt x="34" y="57"/>
                    </a:lnTo>
                    <a:lnTo>
                      <a:pt x="52" y="40"/>
                    </a:lnTo>
                    <a:lnTo>
                      <a:pt x="56" y="49"/>
                    </a:lnTo>
                    <a:lnTo>
                      <a:pt x="67" y="53"/>
                    </a:lnTo>
                    <a:lnTo>
                      <a:pt x="58" y="62"/>
                    </a:lnTo>
                    <a:lnTo>
                      <a:pt x="61" y="69"/>
                    </a:lnTo>
                    <a:lnTo>
                      <a:pt x="61" y="77"/>
                    </a:lnTo>
                    <a:lnTo>
                      <a:pt x="65" y="80"/>
                    </a:lnTo>
                    <a:lnTo>
                      <a:pt x="79" y="69"/>
                    </a:lnTo>
                    <a:lnTo>
                      <a:pt x="81" y="56"/>
                    </a:lnTo>
                    <a:lnTo>
                      <a:pt x="112" y="61"/>
                    </a:lnTo>
                    <a:lnTo>
                      <a:pt x="107" y="19"/>
                    </a:lnTo>
                    <a:lnTo>
                      <a:pt x="98" y="15"/>
                    </a:lnTo>
                    <a:lnTo>
                      <a:pt x="92" y="2"/>
                    </a:lnTo>
                    <a:lnTo>
                      <a:pt x="83" y="1"/>
                    </a:lnTo>
                    <a:lnTo>
                      <a:pt x="77" y="8"/>
                    </a:lnTo>
                    <a:lnTo>
                      <a:pt x="63"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595" name="Freeform 10"/>
              <p:cNvSpPr>
                <a:spLocks noChangeAspect="1"/>
              </p:cNvSpPr>
              <p:nvPr/>
            </p:nvSpPr>
            <p:spPr bwMode="auto">
              <a:xfrm>
                <a:off x="759" y="280"/>
                <a:ext cx="60" cy="82"/>
              </a:xfrm>
              <a:custGeom>
                <a:avLst/>
                <a:gdLst>
                  <a:gd name="T0" fmla="*/ 5 w 60"/>
                  <a:gd name="T1" fmla="*/ 2 h 82"/>
                  <a:gd name="T2" fmla="*/ 5 w 60"/>
                  <a:gd name="T3" fmla="*/ 4 h 82"/>
                  <a:gd name="T4" fmla="*/ 0 w 60"/>
                  <a:gd name="T5" fmla="*/ 46 h 82"/>
                  <a:gd name="T6" fmla="*/ 37 w 60"/>
                  <a:gd name="T7" fmla="*/ 82 h 82"/>
                  <a:gd name="T8" fmla="*/ 51 w 60"/>
                  <a:gd name="T9" fmla="*/ 72 h 82"/>
                  <a:gd name="T10" fmla="*/ 60 w 60"/>
                  <a:gd name="T11" fmla="*/ 53 h 82"/>
                  <a:gd name="T12" fmla="*/ 44 w 60"/>
                  <a:gd name="T13" fmla="*/ 35 h 82"/>
                  <a:gd name="T14" fmla="*/ 40 w 60"/>
                  <a:gd name="T15" fmla="*/ 37 h 82"/>
                  <a:gd name="T16" fmla="*/ 28 w 60"/>
                  <a:gd name="T17" fmla="*/ 30 h 82"/>
                  <a:gd name="T18" fmla="*/ 28 w 60"/>
                  <a:gd name="T19" fmla="*/ 22 h 82"/>
                  <a:gd name="T20" fmla="*/ 31 w 60"/>
                  <a:gd name="T21" fmla="*/ 19 h 82"/>
                  <a:gd name="T22" fmla="*/ 21 w 60"/>
                  <a:gd name="T23" fmla="*/ 5 h 82"/>
                  <a:gd name="T24" fmla="*/ 5 w 60"/>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82">
                    <a:moveTo>
                      <a:pt x="5" y="2"/>
                    </a:moveTo>
                    <a:cubicBezTo>
                      <a:pt x="5" y="3"/>
                      <a:pt x="5" y="3"/>
                      <a:pt x="5" y="4"/>
                    </a:cubicBezTo>
                    <a:lnTo>
                      <a:pt x="0" y="46"/>
                    </a:lnTo>
                    <a:lnTo>
                      <a:pt x="37" y="82"/>
                    </a:lnTo>
                    <a:lnTo>
                      <a:pt x="51" y="72"/>
                    </a:lnTo>
                    <a:lnTo>
                      <a:pt x="60" y="53"/>
                    </a:lnTo>
                    <a:lnTo>
                      <a:pt x="44" y="35"/>
                    </a:lnTo>
                    <a:lnTo>
                      <a:pt x="40" y="37"/>
                    </a:lnTo>
                    <a:lnTo>
                      <a:pt x="28" y="30"/>
                    </a:lnTo>
                    <a:lnTo>
                      <a:pt x="28" y="22"/>
                    </a:lnTo>
                    <a:lnTo>
                      <a:pt x="31" y="19"/>
                    </a:lnTo>
                    <a:lnTo>
                      <a:pt x="21" y="5"/>
                    </a:lnTo>
                    <a:lnTo>
                      <a:pt x="5" y="0"/>
                    </a:lnTo>
                  </a:path>
                </a:pathLst>
              </a:custGeom>
              <a:solidFill>
                <a:srgbClr val="FFFF99"/>
              </a:solidFill>
              <a:ln w="9525" cap="flat" cmpd="sng">
                <a:solidFill>
                  <a:srgbClr val="000000"/>
                </a:solidFill>
                <a:prstDash val="solid"/>
                <a:round/>
                <a:headEnd type="none" w="med" len="med"/>
                <a:tailEnd type="none" w="med" len="med"/>
              </a:ln>
            </p:spPr>
            <p:txBody>
              <a:bodyPr/>
              <a:lstStyle/>
              <a:p>
                <a:endParaRPr lang="ja-JP" altLang="en-US"/>
              </a:p>
            </p:txBody>
          </p:sp>
          <p:sp>
            <p:nvSpPr>
              <p:cNvPr id="105596" name="Freeform 11"/>
              <p:cNvSpPr>
                <a:spLocks noChangeAspect="1"/>
              </p:cNvSpPr>
              <p:nvPr/>
            </p:nvSpPr>
            <p:spPr bwMode="auto">
              <a:xfrm>
                <a:off x="753" y="341"/>
                <a:ext cx="129" cy="119"/>
              </a:xfrm>
              <a:custGeom>
                <a:avLst/>
                <a:gdLst>
                  <a:gd name="T0" fmla="*/ 62 w 129"/>
                  <a:gd name="T1" fmla="*/ 0 h 119"/>
                  <a:gd name="T2" fmla="*/ 57 w 129"/>
                  <a:gd name="T3" fmla="*/ 11 h 119"/>
                  <a:gd name="T4" fmla="*/ 48 w 129"/>
                  <a:gd name="T5" fmla="*/ 31 h 119"/>
                  <a:gd name="T6" fmla="*/ 37 w 129"/>
                  <a:gd name="T7" fmla="*/ 34 h 119"/>
                  <a:gd name="T8" fmla="*/ 29 w 129"/>
                  <a:gd name="T9" fmla="*/ 52 h 119"/>
                  <a:gd name="T10" fmla="*/ 25 w 129"/>
                  <a:gd name="T11" fmla="*/ 73 h 119"/>
                  <a:gd name="T12" fmla="*/ 8 w 129"/>
                  <a:gd name="T13" fmla="*/ 79 h 119"/>
                  <a:gd name="T14" fmla="*/ 0 w 129"/>
                  <a:gd name="T15" fmla="*/ 98 h 119"/>
                  <a:gd name="T16" fmla="*/ 17 w 129"/>
                  <a:gd name="T17" fmla="*/ 102 h 119"/>
                  <a:gd name="T18" fmla="*/ 18 w 129"/>
                  <a:gd name="T19" fmla="*/ 107 h 119"/>
                  <a:gd name="T20" fmla="*/ 31 w 129"/>
                  <a:gd name="T21" fmla="*/ 107 h 119"/>
                  <a:gd name="T22" fmla="*/ 37 w 129"/>
                  <a:gd name="T23" fmla="*/ 119 h 119"/>
                  <a:gd name="T24" fmla="*/ 56 w 129"/>
                  <a:gd name="T25" fmla="*/ 112 h 119"/>
                  <a:gd name="T26" fmla="*/ 50 w 129"/>
                  <a:gd name="T27" fmla="*/ 95 h 119"/>
                  <a:gd name="T28" fmla="*/ 63 w 129"/>
                  <a:gd name="T29" fmla="*/ 87 h 119"/>
                  <a:gd name="T30" fmla="*/ 67 w 129"/>
                  <a:gd name="T31" fmla="*/ 92 h 119"/>
                  <a:gd name="T32" fmla="*/ 93 w 129"/>
                  <a:gd name="T33" fmla="*/ 93 h 119"/>
                  <a:gd name="T34" fmla="*/ 99 w 129"/>
                  <a:gd name="T35" fmla="*/ 105 h 119"/>
                  <a:gd name="T36" fmla="*/ 93 w 129"/>
                  <a:gd name="T37" fmla="*/ 113 h 119"/>
                  <a:gd name="T38" fmla="*/ 103 w 129"/>
                  <a:gd name="T39" fmla="*/ 117 h 119"/>
                  <a:gd name="T40" fmla="*/ 117 w 129"/>
                  <a:gd name="T41" fmla="*/ 110 h 119"/>
                  <a:gd name="T42" fmla="*/ 129 w 129"/>
                  <a:gd name="T43" fmla="*/ 89 h 119"/>
                  <a:gd name="T44" fmla="*/ 115 w 129"/>
                  <a:gd name="T45" fmla="*/ 64 h 119"/>
                  <a:gd name="T46" fmla="*/ 109 w 129"/>
                  <a:gd name="T47" fmla="*/ 64 h 119"/>
                  <a:gd name="T48" fmla="*/ 100 w 129"/>
                  <a:gd name="T49" fmla="*/ 54 h 119"/>
                  <a:gd name="T50" fmla="*/ 88 w 129"/>
                  <a:gd name="T51" fmla="*/ 34 h 119"/>
                  <a:gd name="T52" fmla="*/ 83 w 129"/>
                  <a:gd name="T53" fmla="*/ 34 h 119"/>
                  <a:gd name="T54" fmla="*/ 80 w 129"/>
                  <a:gd name="T55" fmla="*/ 36 h 119"/>
                  <a:gd name="T56" fmla="*/ 76 w 129"/>
                  <a:gd name="T57" fmla="*/ 33 h 119"/>
                  <a:gd name="T58" fmla="*/ 76 w 129"/>
                  <a:gd name="T59" fmla="*/ 27 h 119"/>
                  <a:gd name="T60" fmla="*/ 77 w 129"/>
                  <a:gd name="T61" fmla="*/ 22 h 119"/>
                  <a:gd name="T62" fmla="*/ 75 w 129"/>
                  <a:gd name="T63" fmla="*/ 21 h 119"/>
                  <a:gd name="T64" fmla="*/ 72 w 129"/>
                  <a:gd name="T65" fmla="*/ 14 h 119"/>
                  <a:gd name="T66" fmla="*/ 65 w 129"/>
                  <a:gd name="T67" fmla="*/ 11 h 119"/>
                  <a:gd name="T68" fmla="*/ 66 w 129"/>
                  <a:gd name="T69" fmla="*/ 4 h 119"/>
                  <a:gd name="T70" fmla="*/ 62 w 129"/>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9" h="119">
                    <a:moveTo>
                      <a:pt x="62" y="0"/>
                    </a:moveTo>
                    <a:lnTo>
                      <a:pt x="57" y="11"/>
                    </a:lnTo>
                    <a:lnTo>
                      <a:pt x="48" y="31"/>
                    </a:lnTo>
                    <a:lnTo>
                      <a:pt x="37" y="34"/>
                    </a:lnTo>
                    <a:lnTo>
                      <a:pt x="29" y="52"/>
                    </a:lnTo>
                    <a:lnTo>
                      <a:pt x="25" y="73"/>
                    </a:lnTo>
                    <a:lnTo>
                      <a:pt x="8" y="79"/>
                    </a:lnTo>
                    <a:lnTo>
                      <a:pt x="0" y="98"/>
                    </a:lnTo>
                    <a:lnTo>
                      <a:pt x="17" y="102"/>
                    </a:lnTo>
                    <a:lnTo>
                      <a:pt x="18" y="107"/>
                    </a:lnTo>
                    <a:lnTo>
                      <a:pt x="31" y="107"/>
                    </a:lnTo>
                    <a:lnTo>
                      <a:pt x="37" y="119"/>
                    </a:lnTo>
                    <a:lnTo>
                      <a:pt x="56" y="112"/>
                    </a:lnTo>
                    <a:lnTo>
                      <a:pt x="50" y="95"/>
                    </a:lnTo>
                    <a:lnTo>
                      <a:pt x="63" y="87"/>
                    </a:lnTo>
                    <a:lnTo>
                      <a:pt x="67" y="92"/>
                    </a:lnTo>
                    <a:lnTo>
                      <a:pt x="93" y="93"/>
                    </a:lnTo>
                    <a:lnTo>
                      <a:pt x="99" y="105"/>
                    </a:lnTo>
                    <a:lnTo>
                      <a:pt x="93" y="113"/>
                    </a:lnTo>
                    <a:lnTo>
                      <a:pt x="103" y="117"/>
                    </a:lnTo>
                    <a:lnTo>
                      <a:pt x="117" y="110"/>
                    </a:lnTo>
                    <a:lnTo>
                      <a:pt x="129" y="89"/>
                    </a:lnTo>
                    <a:lnTo>
                      <a:pt x="115" y="64"/>
                    </a:lnTo>
                    <a:lnTo>
                      <a:pt x="109" y="64"/>
                    </a:lnTo>
                    <a:lnTo>
                      <a:pt x="100" y="54"/>
                    </a:lnTo>
                    <a:lnTo>
                      <a:pt x="88" y="34"/>
                    </a:lnTo>
                    <a:lnTo>
                      <a:pt x="83" y="34"/>
                    </a:lnTo>
                    <a:lnTo>
                      <a:pt x="80" y="36"/>
                    </a:lnTo>
                    <a:lnTo>
                      <a:pt x="76" y="33"/>
                    </a:lnTo>
                    <a:lnTo>
                      <a:pt x="76" y="27"/>
                    </a:lnTo>
                    <a:lnTo>
                      <a:pt x="77" y="22"/>
                    </a:lnTo>
                    <a:lnTo>
                      <a:pt x="75" y="21"/>
                    </a:lnTo>
                    <a:lnTo>
                      <a:pt x="72" y="14"/>
                    </a:lnTo>
                    <a:lnTo>
                      <a:pt x="65" y="11"/>
                    </a:lnTo>
                    <a:lnTo>
                      <a:pt x="66" y="4"/>
                    </a:lnTo>
                    <a:lnTo>
                      <a:pt x="62"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597" name="Freeform 12"/>
              <p:cNvSpPr>
                <a:spLocks noChangeAspect="1"/>
              </p:cNvSpPr>
              <p:nvPr/>
            </p:nvSpPr>
            <p:spPr bwMode="auto">
              <a:xfrm>
                <a:off x="580" y="307"/>
                <a:ext cx="86" cy="118"/>
              </a:xfrm>
              <a:custGeom>
                <a:avLst/>
                <a:gdLst>
                  <a:gd name="T0" fmla="*/ 8 w 86"/>
                  <a:gd name="T1" fmla="*/ 20 h 118"/>
                  <a:gd name="T2" fmla="*/ 0 w 86"/>
                  <a:gd name="T3" fmla="*/ 42 h 118"/>
                  <a:gd name="T4" fmla="*/ 21 w 86"/>
                  <a:gd name="T5" fmla="*/ 55 h 118"/>
                  <a:gd name="T6" fmla="*/ 20 w 86"/>
                  <a:gd name="T7" fmla="*/ 77 h 118"/>
                  <a:gd name="T8" fmla="*/ 13 w 86"/>
                  <a:gd name="T9" fmla="*/ 82 h 118"/>
                  <a:gd name="T10" fmla="*/ 10 w 86"/>
                  <a:gd name="T11" fmla="*/ 116 h 118"/>
                  <a:gd name="T12" fmla="*/ 14 w 86"/>
                  <a:gd name="T13" fmla="*/ 118 h 118"/>
                  <a:gd name="T14" fmla="*/ 38 w 86"/>
                  <a:gd name="T15" fmla="*/ 99 h 118"/>
                  <a:gd name="T16" fmla="*/ 51 w 86"/>
                  <a:gd name="T17" fmla="*/ 106 h 118"/>
                  <a:gd name="T18" fmla="*/ 64 w 86"/>
                  <a:gd name="T19" fmla="*/ 89 h 118"/>
                  <a:gd name="T20" fmla="*/ 86 w 86"/>
                  <a:gd name="T21" fmla="*/ 96 h 118"/>
                  <a:gd name="T22" fmla="*/ 86 w 86"/>
                  <a:gd name="T23" fmla="*/ 85 h 118"/>
                  <a:gd name="T24" fmla="*/ 80 w 86"/>
                  <a:gd name="T25" fmla="*/ 81 h 118"/>
                  <a:gd name="T26" fmla="*/ 85 w 86"/>
                  <a:gd name="T27" fmla="*/ 68 h 118"/>
                  <a:gd name="T28" fmla="*/ 75 w 86"/>
                  <a:gd name="T29" fmla="*/ 57 h 118"/>
                  <a:gd name="T30" fmla="*/ 72 w 86"/>
                  <a:gd name="T31" fmla="*/ 41 h 118"/>
                  <a:gd name="T32" fmla="*/ 64 w 86"/>
                  <a:gd name="T33" fmla="*/ 43 h 118"/>
                  <a:gd name="T34" fmla="*/ 58 w 86"/>
                  <a:gd name="T35" fmla="*/ 33 h 118"/>
                  <a:gd name="T36" fmla="*/ 46 w 86"/>
                  <a:gd name="T37" fmla="*/ 42 h 118"/>
                  <a:gd name="T38" fmla="*/ 50 w 86"/>
                  <a:gd name="T39" fmla="*/ 16 h 118"/>
                  <a:gd name="T40" fmla="*/ 33 w 86"/>
                  <a:gd name="T41" fmla="*/ 0 h 118"/>
                  <a:gd name="T42" fmla="*/ 8 w 86"/>
                  <a:gd name="T43" fmla="*/ 2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118">
                    <a:moveTo>
                      <a:pt x="8" y="20"/>
                    </a:moveTo>
                    <a:lnTo>
                      <a:pt x="0" y="42"/>
                    </a:lnTo>
                    <a:lnTo>
                      <a:pt x="21" y="55"/>
                    </a:lnTo>
                    <a:lnTo>
                      <a:pt x="20" y="77"/>
                    </a:lnTo>
                    <a:lnTo>
                      <a:pt x="13" y="82"/>
                    </a:lnTo>
                    <a:lnTo>
                      <a:pt x="10" y="116"/>
                    </a:lnTo>
                    <a:lnTo>
                      <a:pt x="14" y="118"/>
                    </a:lnTo>
                    <a:lnTo>
                      <a:pt x="38" y="99"/>
                    </a:lnTo>
                    <a:lnTo>
                      <a:pt x="51" y="106"/>
                    </a:lnTo>
                    <a:lnTo>
                      <a:pt x="64" y="89"/>
                    </a:lnTo>
                    <a:lnTo>
                      <a:pt x="86" y="96"/>
                    </a:lnTo>
                    <a:lnTo>
                      <a:pt x="86" y="85"/>
                    </a:lnTo>
                    <a:lnTo>
                      <a:pt x="80" y="81"/>
                    </a:lnTo>
                    <a:lnTo>
                      <a:pt x="85" y="68"/>
                    </a:lnTo>
                    <a:lnTo>
                      <a:pt x="75" y="57"/>
                    </a:lnTo>
                    <a:lnTo>
                      <a:pt x="72" y="41"/>
                    </a:lnTo>
                    <a:lnTo>
                      <a:pt x="64" y="43"/>
                    </a:lnTo>
                    <a:lnTo>
                      <a:pt x="58" y="33"/>
                    </a:lnTo>
                    <a:lnTo>
                      <a:pt x="46" y="42"/>
                    </a:lnTo>
                    <a:lnTo>
                      <a:pt x="50" y="16"/>
                    </a:lnTo>
                    <a:lnTo>
                      <a:pt x="33" y="0"/>
                    </a:lnTo>
                    <a:lnTo>
                      <a:pt x="8" y="2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598" name="Freeform 13"/>
              <p:cNvSpPr>
                <a:spLocks noChangeAspect="1"/>
              </p:cNvSpPr>
              <p:nvPr/>
            </p:nvSpPr>
            <p:spPr bwMode="auto">
              <a:xfrm>
                <a:off x="668" y="425"/>
                <a:ext cx="74" cy="56"/>
              </a:xfrm>
              <a:custGeom>
                <a:avLst/>
                <a:gdLst>
                  <a:gd name="T0" fmla="*/ 21 w 74"/>
                  <a:gd name="T1" fmla="*/ 42 h 56"/>
                  <a:gd name="T2" fmla="*/ 24 w 74"/>
                  <a:gd name="T3" fmla="*/ 53 h 56"/>
                  <a:gd name="T4" fmla="*/ 33 w 74"/>
                  <a:gd name="T5" fmla="*/ 56 h 56"/>
                  <a:gd name="T6" fmla="*/ 57 w 74"/>
                  <a:gd name="T7" fmla="*/ 42 h 56"/>
                  <a:gd name="T8" fmla="*/ 73 w 74"/>
                  <a:gd name="T9" fmla="*/ 29 h 56"/>
                  <a:gd name="T10" fmla="*/ 74 w 74"/>
                  <a:gd name="T11" fmla="*/ 0 h 56"/>
                  <a:gd name="T12" fmla="*/ 19 w 74"/>
                  <a:gd name="T13" fmla="*/ 0 h 56"/>
                  <a:gd name="T14" fmla="*/ 0 w 74"/>
                  <a:gd name="T15" fmla="*/ 17 h 56"/>
                  <a:gd name="T16" fmla="*/ 3 w 74"/>
                  <a:gd name="T17" fmla="*/ 40 h 56"/>
                  <a:gd name="T18" fmla="*/ 21 w 74"/>
                  <a:gd name="T19" fmla="*/ 4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56">
                    <a:moveTo>
                      <a:pt x="21" y="42"/>
                    </a:moveTo>
                    <a:lnTo>
                      <a:pt x="24" y="53"/>
                    </a:lnTo>
                    <a:lnTo>
                      <a:pt x="33" y="56"/>
                    </a:lnTo>
                    <a:lnTo>
                      <a:pt x="57" y="42"/>
                    </a:lnTo>
                    <a:lnTo>
                      <a:pt x="73" y="29"/>
                    </a:lnTo>
                    <a:lnTo>
                      <a:pt x="74" y="0"/>
                    </a:lnTo>
                    <a:lnTo>
                      <a:pt x="19" y="0"/>
                    </a:lnTo>
                    <a:lnTo>
                      <a:pt x="0" y="17"/>
                    </a:lnTo>
                    <a:lnTo>
                      <a:pt x="3" y="40"/>
                    </a:lnTo>
                    <a:lnTo>
                      <a:pt x="21" y="42"/>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599" name="Freeform 14"/>
              <p:cNvSpPr>
                <a:spLocks noChangeAspect="1"/>
              </p:cNvSpPr>
              <p:nvPr/>
            </p:nvSpPr>
            <p:spPr bwMode="auto">
              <a:xfrm>
                <a:off x="698" y="236"/>
                <a:ext cx="112" cy="219"/>
              </a:xfrm>
              <a:custGeom>
                <a:avLst/>
                <a:gdLst>
                  <a:gd name="T0" fmla="*/ 10 w 112"/>
                  <a:gd name="T1" fmla="*/ 67 h 219"/>
                  <a:gd name="T2" fmla="*/ 24 w 112"/>
                  <a:gd name="T3" fmla="*/ 57 h 219"/>
                  <a:gd name="T4" fmla="*/ 20 w 112"/>
                  <a:gd name="T5" fmla="*/ 42 h 219"/>
                  <a:gd name="T6" fmla="*/ 8 w 112"/>
                  <a:gd name="T7" fmla="*/ 42 h 219"/>
                  <a:gd name="T8" fmla="*/ 4 w 112"/>
                  <a:gd name="T9" fmla="*/ 48 h 219"/>
                  <a:gd name="T10" fmla="*/ 0 w 112"/>
                  <a:gd name="T11" fmla="*/ 42 h 219"/>
                  <a:gd name="T12" fmla="*/ 9 w 112"/>
                  <a:gd name="T13" fmla="*/ 24 h 219"/>
                  <a:gd name="T14" fmla="*/ 19 w 112"/>
                  <a:gd name="T15" fmla="*/ 22 h 219"/>
                  <a:gd name="T16" fmla="*/ 12 w 112"/>
                  <a:gd name="T17" fmla="*/ 8 h 219"/>
                  <a:gd name="T18" fmla="*/ 26 w 112"/>
                  <a:gd name="T19" fmla="*/ 0 h 219"/>
                  <a:gd name="T20" fmla="*/ 31 w 112"/>
                  <a:gd name="T21" fmla="*/ 12 h 219"/>
                  <a:gd name="T22" fmla="*/ 41 w 112"/>
                  <a:gd name="T23" fmla="*/ 5 h 219"/>
                  <a:gd name="T24" fmla="*/ 53 w 112"/>
                  <a:gd name="T25" fmla="*/ 5 h 219"/>
                  <a:gd name="T26" fmla="*/ 56 w 112"/>
                  <a:gd name="T27" fmla="*/ 24 h 219"/>
                  <a:gd name="T28" fmla="*/ 52 w 112"/>
                  <a:gd name="T29" fmla="*/ 39 h 219"/>
                  <a:gd name="T30" fmla="*/ 43 w 112"/>
                  <a:gd name="T31" fmla="*/ 49 h 219"/>
                  <a:gd name="T32" fmla="*/ 41 w 112"/>
                  <a:gd name="T33" fmla="*/ 54 h 219"/>
                  <a:gd name="T34" fmla="*/ 59 w 112"/>
                  <a:gd name="T35" fmla="*/ 52 h 219"/>
                  <a:gd name="T36" fmla="*/ 67 w 112"/>
                  <a:gd name="T37" fmla="*/ 44 h 219"/>
                  <a:gd name="T38" fmla="*/ 71 w 112"/>
                  <a:gd name="T39" fmla="*/ 59 h 219"/>
                  <a:gd name="T40" fmla="*/ 69 w 112"/>
                  <a:gd name="T41" fmla="*/ 79 h 219"/>
                  <a:gd name="T42" fmla="*/ 74 w 112"/>
                  <a:gd name="T43" fmla="*/ 74 h 219"/>
                  <a:gd name="T44" fmla="*/ 74 w 112"/>
                  <a:gd name="T45" fmla="*/ 93 h 219"/>
                  <a:gd name="T46" fmla="*/ 85 w 112"/>
                  <a:gd name="T47" fmla="*/ 100 h 219"/>
                  <a:gd name="T48" fmla="*/ 95 w 112"/>
                  <a:gd name="T49" fmla="*/ 114 h 219"/>
                  <a:gd name="T50" fmla="*/ 112 w 112"/>
                  <a:gd name="T51" fmla="*/ 116 h 219"/>
                  <a:gd name="T52" fmla="*/ 104 w 112"/>
                  <a:gd name="T53" fmla="*/ 135 h 219"/>
                  <a:gd name="T54" fmla="*/ 93 w 112"/>
                  <a:gd name="T55" fmla="*/ 139 h 219"/>
                  <a:gd name="T56" fmla="*/ 84 w 112"/>
                  <a:gd name="T57" fmla="*/ 156 h 219"/>
                  <a:gd name="T58" fmla="*/ 81 w 112"/>
                  <a:gd name="T59" fmla="*/ 177 h 219"/>
                  <a:gd name="T60" fmla="*/ 64 w 112"/>
                  <a:gd name="T61" fmla="*/ 184 h 219"/>
                  <a:gd name="T62" fmla="*/ 55 w 112"/>
                  <a:gd name="T63" fmla="*/ 204 h 219"/>
                  <a:gd name="T64" fmla="*/ 42 w 112"/>
                  <a:gd name="T65" fmla="*/ 219 h 219"/>
                  <a:gd name="T66" fmla="*/ 38 w 112"/>
                  <a:gd name="T67" fmla="*/ 183 h 219"/>
                  <a:gd name="T68" fmla="*/ 47 w 112"/>
                  <a:gd name="T69" fmla="*/ 176 h 219"/>
                  <a:gd name="T70" fmla="*/ 28 w 112"/>
                  <a:gd name="T71" fmla="*/ 169 h 219"/>
                  <a:gd name="T72" fmla="*/ 23 w 112"/>
                  <a:gd name="T73" fmla="*/ 152 h 219"/>
                  <a:gd name="T74" fmla="*/ 23 w 112"/>
                  <a:gd name="T75" fmla="*/ 143 h 219"/>
                  <a:gd name="T76" fmla="*/ 12 w 112"/>
                  <a:gd name="T77" fmla="*/ 137 h 219"/>
                  <a:gd name="T78" fmla="*/ 8 w 112"/>
                  <a:gd name="T79" fmla="*/ 120 h 219"/>
                  <a:gd name="T80" fmla="*/ 5 w 112"/>
                  <a:gd name="T81" fmla="*/ 116 h 219"/>
                  <a:gd name="T82" fmla="*/ 13 w 112"/>
                  <a:gd name="T83" fmla="*/ 105 h 219"/>
                  <a:gd name="T84" fmla="*/ 7 w 112"/>
                  <a:gd name="T85" fmla="*/ 100 h 219"/>
                  <a:gd name="T86" fmla="*/ 16 w 112"/>
                  <a:gd name="T87" fmla="*/ 72 h 219"/>
                  <a:gd name="T88" fmla="*/ 10 w 112"/>
                  <a:gd name="T89" fmla="*/ 67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2" h="219">
                    <a:moveTo>
                      <a:pt x="10" y="67"/>
                    </a:moveTo>
                    <a:lnTo>
                      <a:pt x="24" y="57"/>
                    </a:lnTo>
                    <a:lnTo>
                      <a:pt x="20" y="42"/>
                    </a:lnTo>
                    <a:lnTo>
                      <a:pt x="8" y="42"/>
                    </a:lnTo>
                    <a:lnTo>
                      <a:pt x="4" y="48"/>
                    </a:lnTo>
                    <a:lnTo>
                      <a:pt x="0" y="42"/>
                    </a:lnTo>
                    <a:lnTo>
                      <a:pt x="9" y="24"/>
                    </a:lnTo>
                    <a:lnTo>
                      <a:pt x="19" y="22"/>
                    </a:lnTo>
                    <a:lnTo>
                      <a:pt x="12" y="8"/>
                    </a:lnTo>
                    <a:lnTo>
                      <a:pt x="26" y="0"/>
                    </a:lnTo>
                    <a:lnTo>
                      <a:pt x="31" y="12"/>
                    </a:lnTo>
                    <a:lnTo>
                      <a:pt x="41" y="5"/>
                    </a:lnTo>
                    <a:lnTo>
                      <a:pt x="53" y="5"/>
                    </a:lnTo>
                    <a:lnTo>
                      <a:pt x="56" y="24"/>
                    </a:lnTo>
                    <a:lnTo>
                      <a:pt x="52" y="39"/>
                    </a:lnTo>
                    <a:lnTo>
                      <a:pt x="43" y="49"/>
                    </a:lnTo>
                    <a:lnTo>
                      <a:pt x="41" y="54"/>
                    </a:lnTo>
                    <a:lnTo>
                      <a:pt x="59" y="52"/>
                    </a:lnTo>
                    <a:lnTo>
                      <a:pt x="67" y="44"/>
                    </a:lnTo>
                    <a:lnTo>
                      <a:pt x="71" y="59"/>
                    </a:lnTo>
                    <a:lnTo>
                      <a:pt x="69" y="79"/>
                    </a:lnTo>
                    <a:lnTo>
                      <a:pt x="74" y="74"/>
                    </a:lnTo>
                    <a:lnTo>
                      <a:pt x="74" y="93"/>
                    </a:lnTo>
                    <a:lnTo>
                      <a:pt x="85" y="100"/>
                    </a:lnTo>
                    <a:lnTo>
                      <a:pt x="95" y="114"/>
                    </a:lnTo>
                    <a:lnTo>
                      <a:pt x="112" y="116"/>
                    </a:lnTo>
                    <a:lnTo>
                      <a:pt x="104" y="135"/>
                    </a:lnTo>
                    <a:lnTo>
                      <a:pt x="93" y="139"/>
                    </a:lnTo>
                    <a:lnTo>
                      <a:pt x="84" y="156"/>
                    </a:lnTo>
                    <a:lnTo>
                      <a:pt x="81" y="177"/>
                    </a:lnTo>
                    <a:lnTo>
                      <a:pt x="64" y="184"/>
                    </a:lnTo>
                    <a:lnTo>
                      <a:pt x="55" y="204"/>
                    </a:lnTo>
                    <a:lnTo>
                      <a:pt x="42" y="219"/>
                    </a:lnTo>
                    <a:lnTo>
                      <a:pt x="38" y="183"/>
                    </a:lnTo>
                    <a:lnTo>
                      <a:pt x="47" y="176"/>
                    </a:lnTo>
                    <a:lnTo>
                      <a:pt x="28" y="169"/>
                    </a:lnTo>
                    <a:lnTo>
                      <a:pt x="23" y="152"/>
                    </a:lnTo>
                    <a:lnTo>
                      <a:pt x="23" y="143"/>
                    </a:lnTo>
                    <a:lnTo>
                      <a:pt x="12" y="137"/>
                    </a:lnTo>
                    <a:lnTo>
                      <a:pt x="8" y="120"/>
                    </a:lnTo>
                    <a:lnTo>
                      <a:pt x="5" y="116"/>
                    </a:lnTo>
                    <a:lnTo>
                      <a:pt x="13" y="105"/>
                    </a:lnTo>
                    <a:lnTo>
                      <a:pt x="7" y="100"/>
                    </a:lnTo>
                    <a:lnTo>
                      <a:pt x="16" y="72"/>
                    </a:lnTo>
                    <a:lnTo>
                      <a:pt x="10" y="67"/>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0" name="Freeform 15"/>
              <p:cNvSpPr>
                <a:spLocks noChangeAspect="1"/>
              </p:cNvSpPr>
              <p:nvPr/>
            </p:nvSpPr>
            <p:spPr bwMode="auto">
              <a:xfrm>
                <a:off x="627" y="392"/>
                <a:ext cx="68" cy="99"/>
              </a:xfrm>
              <a:custGeom>
                <a:avLst/>
                <a:gdLst>
                  <a:gd name="T0" fmla="*/ 0 w 68"/>
                  <a:gd name="T1" fmla="*/ 94 h 99"/>
                  <a:gd name="T2" fmla="*/ 3 w 68"/>
                  <a:gd name="T3" fmla="*/ 9 h 99"/>
                  <a:gd name="T4" fmla="*/ 15 w 68"/>
                  <a:gd name="T5" fmla="*/ 0 h 99"/>
                  <a:gd name="T6" fmla="*/ 52 w 68"/>
                  <a:gd name="T7" fmla="*/ 11 h 99"/>
                  <a:gd name="T8" fmla="*/ 68 w 68"/>
                  <a:gd name="T9" fmla="*/ 31 h 99"/>
                  <a:gd name="T10" fmla="*/ 64 w 68"/>
                  <a:gd name="T11" fmla="*/ 47 h 99"/>
                  <a:gd name="T12" fmla="*/ 52 w 68"/>
                  <a:gd name="T13" fmla="*/ 54 h 99"/>
                  <a:gd name="T14" fmla="*/ 64 w 68"/>
                  <a:gd name="T15" fmla="*/ 74 h 99"/>
                  <a:gd name="T16" fmla="*/ 54 w 68"/>
                  <a:gd name="T17" fmla="*/ 76 h 99"/>
                  <a:gd name="T18" fmla="*/ 42 w 68"/>
                  <a:gd name="T19" fmla="*/ 90 h 99"/>
                  <a:gd name="T20" fmla="*/ 45 w 68"/>
                  <a:gd name="T21" fmla="*/ 92 h 99"/>
                  <a:gd name="T22" fmla="*/ 34 w 68"/>
                  <a:gd name="T23" fmla="*/ 96 h 99"/>
                  <a:gd name="T24" fmla="*/ 26 w 68"/>
                  <a:gd name="T25" fmla="*/ 95 h 99"/>
                  <a:gd name="T26" fmla="*/ 20 w 68"/>
                  <a:gd name="T27" fmla="*/ 99 h 99"/>
                  <a:gd name="T28" fmla="*/ 14 w 68"/>
                  <a:gd name="T29" fmla="*/ 94 h 99"/>
                  <a:gd name="T30" fmla="*/ 0 w 68"/>
                  <a:gd name="T31" fmla="*/ 94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99">
                    <a:moveTo>
                      <a:pt x="0" y="94"/>
                    </a:moveTo>
                    <a:lnTo>
                      <a:pt x="3" y="9"/>
                    </a:lnTo>
                    <a:lnTo>
                      <a:pt x="15" y="0"/>
                    </a:lnTo>
                    <a:lnTo>
                      <a:pt x="52" y="11"/>
                    </a:lnTo>
                    <a:lnTo>
                      <a:pt x="68" y="31"/>
                    </a:lnTo>
                    <a:lnTo>
                      <a:pt x="64" y="47"/>
                    </a:lnTo>
                    <a:lnTo>
                      <a:pt x="52" y="54"/>
                    </a:lnTo>
                    <a:lnTo>
                      <a:pt x="64" y="74"/>
                    </a:lnTo>
                    <a:lnTo>
                      <a:pt x="54" y="76"/>
                    </a:lnTo>
                    <a:lnTo>
                      <a:pt x="42" y="90"/>
                    </a:lnTo>
                    <a:lnTo>
                      <a:pt x="45" y="92"/>
                    </a:lnTo>
                    <a:lnTo>
                      <a:pt x="34" y="96"/>
                    </a:lnTo>
                    <a:lnTo>
                      <a:pt x="26" y="95"/>
                    </a:lnTo>
                    <a:lnTo>
                      <a:pt x="20" y="99"/>
                    </a:lnTo>
                    <a:lnTo>
                      <a:pt x="14" y="94"/>
                    </a:lnTo>
                    <a:lnTo>
                      <a:pt x="0" y="94"/>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1" name="Freeform 16"/>
              <p:cNvSpPr>
                <a:spLocks noChangeAspect="1"/>
              </p:cNvSpPr>
              <p:nvPr/>
            </p:nvSpPr>
            <p:spPr bwMode="auto">
              <a:xfrm>
                <a:off x="638" y="288"/>
                <a:ext cx="108" cy="167"/>
              </a:xfrm>
              <a:custGeom>
                <a:avLst/>
                <a:gdLst>
                  <a:gd name="T0" fmla="*/ 30 w 108"/>
                  <a:gd name="T1" fmla="*/ 0 h 167"/>
                  <a:gd name="T2" fmla="*/ 19 w 108"/>
                  <a:gd name="T3" fmla="*/ 30 h 167"/>
                  <a:gd name="T4" fmla="*/ 5 w 108"/>
                  <a:gd name="T5" fmla="*/ 36 h 167"/>
                  <a:gd name="T6" fmla="*/ 3 w 108"/>
                  <a:gd name="T7" fmla="*/ 51 h 167"/>
                  <a:gd name="T8" fmla="*/ 0 w 108"/>
                  <a:gd name="T9" fmla="*/ 52 h 167"/>
                  <a:gd name="T10" fmla="*/ 6 w 108"/>
                  <a:gd name="T11" fmla="*/ 62 h 167"/>
                  <a:gd name="T12" fmla="*/ 14 w 108"/>
                  <a:gd name="T13" fmla="*/ 60 h 167"/>
                  <a:gd name="T14" fmla="*/ 17 w 108"/>
                  <a:gd name="T15" fmla="*/ 77 h 167"/>
                  <a:gd name="T16" fmla="*/ 26 w 108"/>
                  <a:gd name="T17" fmla="*/ 87 h 167"/>
                  <a:gd name="T18" fmla="*/ 21 w 108"/>
                  <a:gd name="T19" fmla="*/ 100 h 167"/>
                  <a:gd name="T20" fmla="*/ 26 w 108"/>
                  <a:gd name="T21" fmla="*/ 104 h 167"/>
                  <a:gd name="T22" fmla="*/ 28 w 108"/>
                  <a:gd name="T23" fmla="*/ 116 h 167"/>
                  <a:gd name="T24" fmla="*/ 33 w 108"/>
                  <a:gd name="T25" fmla="*/ 127 h 167"/>
                  <a:gd name="T26" fmla="*/ 54 w 108"/>
                  <a:gd name="T27" fmla="*/ 133 h 167"/>
                  <a:gd name="T28" fmla="*/ 53 w 108"/>
                  <a:gd name="T29" fmla="*/ 150 h 167"/>
                  <a:gd name="T30" fmla="*/ 65 w 108"/>
                  <a:gd name="T31" fmla="*/ 151 h 167"/>
                  <a:gd name="T32" fmla="*/ 63 w 108"/>
                  <a:gd name="T33" fmla="*/ 162 h 167"/>
                  <a:gd name="T34" fmla="*/ 71 w 108"/>
                  <a:gd name="T35" fmla="*/ 167 h 167"/>
                  <a:gd name="T36" fmla="*/ 99 w 108"/>
                  <a:gd name="T37" fmla="*/ 144 h 167"/>
                  <a:gd name="T38" fmla="*/ 98 w 108"/>
                  <a:gd name="T39" fmla="*/ 131 h 167"/>
                  <a:gd name="T40" fmla="*/ 108 w 108"/>
                  <a:gd name="T41" fmla="*/ 124 h 167"/>
                  <a:gd name="T42" fmla="*/ 89 w 108"/>
                  <a:gd name="T43" fmla="*/ 116 h 167"/>
                  <a:gd name="T44" fmla="*/ 84 w 108"/>
                  <a:gd name="T45" fmla="*/ 100 h 167"/>
                  <a:gd name="T46" fmla="*/ 83 w 108"/>
                  <a:gd name="T47" fmla="*/ 91 h 167"/>
                  <a:gd name="T48" fmla="*/ 73 w 108"/>
                  <a:gd name="T49" fmla="*/ 86 h 167"/>
                  <a:gd name="T50" fmla="*/ 68 w 108"/>
                  <a:gd name="T51" fmla="*/ 68 h 167"/>
                  <a:gd name="T52" fmla="*/ 65 w 108"/>
                  <a:gd name="T53" fmla="*/ 64 h 167"/>
                  <a:gd name="T54" fmla="*/ 73 w 108"/>
                  <a:gd name="T55" fmla="*/ 53 h 167"/>
                  <a:gd name="T56" fmla="*/ 67 w 108"/>
                  <a:gd name="T57" fmla="*/ 49 h 167"/>
                  <a:gd name="T58" fmla="*/ 76 w 108"/>
                  <a:gd name="T59" fmla="*/ 20 h 167"/>
                  <a:gd name="T60" fmla="*/ 68 w 108"/>
                  <a:gd name="T61" fmla="*/ 13 h 167"/>
                  <a:gd name="T62" fmla="*/ 43 w 108"/>
                  <a:gd name="T63" fmla="*/ 15 h 167"/>
                  <a:gd name="T64" fmla="*/ 36 w 108"/>
                  <a:gd name="T65" fmla="*/ 11 h 167"/>
                  <a:gd name="T66" fmla="*/ 40 w 108"/>
                  <a:gd name="T67" fmla="*/ 5 h 167"/>
                  <a:gd name="T68" fmla="*/ 30 w 108"/>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167">
                    <a:moveTo>
                      <a:pt x="30" y="0"/>
                    </a:moveTo>
                    <a:lnTo>
                      <a:pt x="19" y="30"/>
                    </a:lnTo>
                    <a:lnTo>
                      <a:pt x="5" y="36"/>
                    </a:lnTo>
                    <a:lnTo>
                      <a:pt x="3" y="51"/>
                    </a:lnTo>
                    <a:lnTo>
                      <a:pt x="0" y="52"/>
                    </a:lnTo>
                    <a:lnTo>
                      <a:pt x="6" y="62"/>
                    </a:lnTo>
                    <a:lnTo>
                      <a:pt x="14" y="60"/>
                    </a:lnTo>
                    <a:lnTo>
                      <a:pt x="17" y="77"/>
                    </a:lnTo>
                    <a:lnTo>
                      <a:pt x="26" y="87"/>
                    </a:lnTo>
                    <a:lnTo>
                      <a:pt x="21" y="100"/>
                    </a:lnTo>
                    <a:lnTo>
                      <a:pt x="26" y="104"/>
                    </a:lnTo>
                    <a:lnTo>
                      <a:pt x="28" y="116"/>
                    </a:lnTo>
                    <a:lnTo>
                      <a:pt x="33" y="127"/>
                    </a:lnTo>
                    <a:lnTo>
                      <a:pt x="54" y="133"/>
                    </a:lnTo>
                    <a:lnTo>
                      <a:pt x="53" y="150"/>
                    </a:lnTo>
                    <a:lnTo>
                      <a:pt x="65" y="151"/>
                    </a:lnTo>
                    <a:lnTo>
                      <a:pt x="63" y="162"/>
                    </a:lnTo>
                    <a:lnTo>
                      <a:pt x="71" y="167"/>
                    </a:lnTo>
                    <a:lnTo>
                      <a:pt x="99" y="144"/>
                    </a:lnTo>
                    <a:lnTo>
                      <a:pt x="98" y="131"/>
                    </a:lnTo>
                    <a:lnTo>
                      <a:pt x="108" y="124"/>
                    </a:lnTo>
                    <a:lnTo>
                      <a:pt x="89" y="116"/>
                    </a:lnTo>
                    <a:lnTo>
                      <a:pt x="84" y="100"/>
                    </a:lnTo>
                    <a:lnTo>
                      <a:pt x="83" y="91"/>
                    </a:lnTo>
                    <a:lnTo>
                      <a:pt x="73" y="86"/>
                    </a:lnTo>
                    <a:lnTo>
                      <a:pt x="68" y="68"/>
                    </a:lnTo>
                    <a:lnTo>
                      <a:pt x="65" y="64"/>
                    </a:lnTo>
                    <a:lnTo>
                      <a:pt x="73" y="53"/>
                    </a:lnTo>
                    <a:lnTo>
                      <a:pt x="67" y="49"/>
                    </a:lnTo>
                    <a:lnTo>
                      <a:pt x="76" y="20"/>
                    </a:lnTo>
                    <a:lnTo>
                      <a:pt x="68" y="13"/>
                    </a:lnTo>
                    <a:lnTo>
                      <a:pt x="43" y="15"/>
                    </a:lnTo>
                    <a:lnTo>
                      <a:pt x="36" y="11"/>
                    </a:lnTo>
                    <a:lnTo>
                      <a:pt x="40" y="5"/>
                    </a:lnTo>
                    <a:lnTo>
                      <a:pt x="30"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2" name="Freeform 17"/>
              <p:cNvSpPr>
                <a:spLocks noChangeAspect="1"/>
              </p:cNvSpPr>
              <p:nvPr/>
            </p:nvSpPr>
            <p:spPr bwMode="auto">
              <a:xfrm>
                <a:off x="550" y="466"/>
                <a:ext cx="190" cy="201"/>
              </a:xfrm>
              <a:custGeom>
                <a:avLst/>
                <a:gdLst>
                  <a:gd name="T0" fmla="*/ 60 w 190"/>
                  <a:gd name="T1" fmla="*/ 41 h 201"/>
                  <a:gd name="T2" fmla="*/ 77 w 190"/>
                  <a:gd name="T3" fmla="*/ 20 h 201"/>
                  <a:gd name="T4" fmla="*/ 98 w 190"/>
                  <a:gd name="T5" fmla="*/ 24 h 201"/>
                  <a:gd name="T6" fmla="*/ 110 w 190"/>
                  <a:gd name="T7" fmla="*/ 22 h 201"/>
                  <a:gd name="T8" fmla="*/ 119 w 190"/>
                  <a:gd name="T9" fmla="*/ 15 h 201"/>
                  <a:gd name="T10" fmla="*/ 141 w 190"/>
                  <a:gd name="T11" fmla="*/ 0 h 201"/>
                  <a:gd name="T12" fmla="*/ 152 w 190"/>
                  <a:gd name="T13" fmla="*/ 15 h 201"/>
                  <a:gd name="T14" fmla="*/ 150 w 190"/>
                  <a:gd name="T15" fmla="*/ 30 h 201"/>
                  <a:gd name="T16" fmla="*/ 149 w 190"/>
                  <a:gd name="T17" fmla="*/ 47 h 201"/>
                  <a:gd name="T18" fmla="*/ 160 w 190"/>
                  <a:gd name="T19" fmla="*/ 67 h 201"/>
                  <a:gd name="T20" fmla="*/ 176 w 190"/>
                  <a:gd name="T21" fmla="*/ 51 h 201"/>
                  <a:gd name="T22" fmla="*/ 190 w 190"/>
                  <a:gd name="T23" fmla="*/ 59 h 201"/>
                  <a:gd name="T24" fmla="*/ 180 w 190"/>
                  <a:gd name="T25" fmla="*/ 67 h 201"/>
                  <a:gd name="T26" fmla="*/ 172 w 190"/>
                  <a:gd name="T27" fmla="*/ 78 h 201"/>
                  <a:gd name="T28" fmla="*/ 155 w 190"/>
                  <a:gd name="T29" fmla="*/ 88 h 201"/>
                  <a:gd name="T30" fmla="*/ 153 w 190"/>
                  <a:gd name="T31" fmla="*/ 110 h 201"/>
                  <a:gd name="T32" fmla="*/ 153 w 190"/>
                  <a:gd name="T33" fmla="*/ 122 h 201"/>
                  <a:gd name="T34" fmla="*/ 150 w 190"/>
                  <a:gd name="T35" fmla="*/ 135 h 201"/>
                  <a:gd name="T36" fmla="*/ 164 w 190"/>
                  <a:gd name="T37" fmla="*/ 148 h 201"/>
                  <a:gd name="T38" fmla="*/ 155 w 190"/>
                  <a:gd name="T39" fmla="*/ 163 h 201"/>
                  <a:gd name="T40" fmla="*/ 159 w 190"/>
                  <a:gd name="T41" fmla="*/ 170 h 201"/>
                  <a:gd name="T42" fmla="*/ 177 w 190"/>
                  <a:gd name="T43" fmla="*/ 176 h 201"/>
                  <a:gd name="T44" fmla="*/ 159 w 190"/>
                  <a:gd name="T45" fmla="*/ 199 h 201"/>
                  <a:gd name="T46" fmla="*/ 137 w 190"/>
                  <a:gd name="T47" fmla="*/ 192 h 201"/>
                  <a:gd name="T48" fmla="*/ 127 w 190"/>
                  <a:gd name="T49" fmla="*/ 187 h 201"/>
                  <a:gd name="T50" fmla="*/ 114 w 190"/>
                  <a:gd name="T51" fmla="*/ 192 h 201"/>
                  <a:gd name="T52" fmla="*/ 92 w 190"/>
                  <a:gd name="T53" fmla="*/ 201 h 201"/>
                  <a:gd name="T54" fmla="*/ 57 w 190"/>
                  <a:gd name="T55" fmla="*/ 182 h 201"/>
                  <a:gd name="T56" fmla="*/ 31 w 190"/>
                  <a:gd name="T57" fmla="*/ 176 h 201"/>
                  <a:gd name="T58" fmla="*/ 23 w 190"/>
                  <a:gd name="T59" fmla="*/ 176 h 201"/>
                  <a:gd name="T60" fmla="*/ 16 w 190"/>
                  <a:gd name="T61" fmla="*/ 164 h 201"/>
                  <a:gd name="T62" fmla="*/ 22 w 190"/>
                  <a:gd name="T63" fmla="*/ 172 h 201"/>
                  <a:gd name="T64" fmla="*/ 27 w 190"/>
                  <a:gd name="T65" fmla="*/ 166 h 201"/>
                  <a:gd name="T66" fmla="*/ 34 w 190"/>
                  <a:gd name="T67" fmla="*/ 155 h 201"/>
                  <a:gd name="T68" fmla="*/ 40 w 190"/>
                  <a:gd name="T69" fmla="*/ 169 h 201"/>
                  <a:gd name="T70" fmla="*/ 45 w 190"/>
                  <a:gd name="T71" fmla="*/ 144 h 201"/>
                  <a:gd name="T72" fmla="*/ 39 w 190"/>
                  <a:gd name="T73" fmla="*/ 137 h 201"/>
                  <a:gd name="T74" fmla="*/ 16 w 190"/>
                  <a:gd name="T75" fmla="*/ 123 h 201"/>
                  <a:gd name="T76" fmla="*/ 9 w 190"/>
                  <a:gd name="T77" fmla="*/ 117 h 201"/>
                  <a:gd name="T78" fmla="*/ 12 w 190"/>
                  <a:gd name="T79" fmla="*/ 109 h 201"/>
                  <a:gd name="T80" fmla="*/ 19 w 190"/>
                  <a:gd name="T81" fmla="*/ 100 h 201"/>
                  <a:gd name="T82" fmla="*/ 2 w 190"/>
                  <a:gd name="T83" fmla="*/ 106 h 201"/>
                  <a:gd name="T84" fmla="*/ 15 w 190"/>
                  <a:gd name="T85" fmla="*/ 97 h 201"/>
                  <a:gd name="T86" fmla="*/ 5 w 190"/>
                  <a:gd name="T87" fmla="*/ 86 h 201"/>
                  <a:gd name="T88" fmla="*/ 38 w 190"/>
                  <a:gd name="T89" fmla="*/ 55 h 201"/>
                  <a:gd name="T90" fmla="*/ 52 w 190"/>
                  <a:gd name="T91" fmla="*/ 37 h 2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0" h="201">
                    <a:moveTo>
                      <a:pt x="52" y="37"/>
                    </a:moveTo>
                    <a:lnTo>
                      <a:pt x="60" y="41"/>
                    </a:lnTo>
                    <a:lnTo>
                      <a:pt x="73" y="32"/>
                    </a:lnTo>
                    <a:lnTo>
                      <a:pt x="77" y="20"/>
                    </a:lnTo>
                    <a:lnTo>
                      <a:pt x="92" y="19"/>
                    </a:lnTo>
                    <a:lnTo>
                      <a:pt x="98" y="24"/>
                    </a:lnTo>
                    <a:lnTo>
                      <a:pt x="103" y="19"/>
                    </a:lnTo>
                    <a:lnTo>
                      <a:pt x="110" y="22"/>
                    </a:lnTo>
                    <a:lnTo>
                      <a:pt x="120" y="18"/>
                    </a:lnTo>
                    <a:lnTo>
                      <a:pt x="119" y="15"/>
                    </a:lnTo>
                    <a:lnTo>
                      <a:pt x="131" y="1"/>
                    </a:lnTo>
                    <a:lnTo>
                      <a:pt x="141" y="0"/>
                    </a:lnTo>
                    <a:lnTo>
                      <a:pt x="143" y="11"/>
                    </a:lnTo>
                    <a:lnTo>
                      <a:pt x="152" y="15"/>
                    </a:lnTo>
                    <a:lnTo>
                      <a:pt x="146" y="24"/>
                    </a:lnTo>
                    <a:lnTo>
                      <a:pt x="150" y="30"/>
                    </a:lnTo>
                    <a:lnTo>
                      <a:pt x="143" y="45"/>
                    </a:lnTo>
                    <a:lnTo>
                      <a:pt x="149" y="47"/>
                    </a:lnTo>
                    <a:lnTo>
                      <a:pt x="158" y="57"/>
                    </a:lnTo>
                    <a:lnTo>
                      <a:pt x="160" y="67"/>
                    </a:lnTo>
                    <a:lnTo>
                      <a:pt x="167" y="56"/>
                    </a:lnTo>
                    <a:lnTo>
                      <a:pt x="176" y="51"/>
                    </a:lnTo>
                    <a:lnTo>
                      <a:pt x="176" y="63"/>
                    </a:lnTo>
                    <a:lnTo>
                      <a:pt x="190" y="59"/>
                    </a:lnTo>
                    <a:lnTo>
                      <a:pt x="187" y="67"/>
                    </a:lnTo>
                    <a:lnTo>
                      <a:pt x="180" y="67"/>
                    </a:lnTo>
                    <a:lnTo>
                      <a:pt x="184" y="72"/>
                    </a:lnTo>
                    <a:lnTo>
                      <a:pt x="172" y="78"/>
                    </a:lnTo>
                    <a:lnTo>
                      <a:pt x="169" y="87"/>
                    </a:lnTo>
                    <a:lnTo>
                      <a:pt x="155" y="88"/>
                    </a:lnTo>
                    <a:lnTo>
                      <a:pt x="155" y="95"/>
                    </a:lnTo>
                    <a:lnTo>
                      <a:pt x="153" y="110"/>
                    </a:lnTo>
                    <a:lnTo>
                      <a:pt x="147" y="114"/>
                    </a:lnTo>
                    <a:lnTo>
                      <a:pt x="153" y="122"/>
                    </a:lnTo>
                    <a:lnTo>
                      <a:pt x="147" y="127"/>
                    </a:lnTo>
                    <a:lnTo>
                      <a:pt x="150" y="135"/>
                    </a:lnTo>
                    <a:lnTo>
                      <a:pt x="155" y="147"/>
                    </a:lnTo>
                    <a:lnTo>
                      <a:pt x="164" y="148"/>
                    </a:lnTo>
                    <a:lnTo>
                      <a:pt x="163" y="163"/>
                    </a:lnTo>
                    <a:lnTo>
                      <a:pt x="155" y="163"/>
                    </a:lnTo>
                    <a:lnTo>
                      <a:pt x="151" y="164"/>
                    </a:lnTo>
                    <a:lnTo>
                      <a:pt x="159" y="170"/>
                    </a:lnTo>
                    <a:lnTo>
                      <a:pt x="165" y="169"/>
                    </a:lnTo>
                    <a:lnTo>
                      <a:pt x="177" y="176"/>
                    </a:lnTo>
                    <a:lnTo>
                      <a:pt x="168" y="190"/>
                    </a:lnTo>
                    <a:lnTo>
                      <a:pt x="159" y="199"/>
                    </a:lnTo>
                    <a:lnTo>
                      <a:pt x="157" y="192"/>
                    </a:lnTo>
                    <a:lnTo>
                      <a:pt x="137" y="192"/>
                    </a:lnTo>
                    <a:lnTo>
                      <a:pt x="135" y="187"/>
                    </a:lnTo>
                    <a:lnTo>
                      <a:pt x="127" y="187"/>
                    </a:lnTo>
                    <a:lnTo>
                      <a:pt x="120" y="191"/>
                    </a:lnTo>
                    <a:lnTo>
                      <a:pt x="114" y="192"/>
                    </a:lnTo>
                    <a:lnTo>
                      <a:pt x="97" y="200"/>
                    </a:lnTo>
                    <a:lnTo>
                      <a:pt x="92" y="201"/>
                    </a:lnTo>
                    <a:lnTo>
                      <a:pt x="88" y="194"/>
                    </a:lnTo>
                    <a:lnTo>
                      <a:pt x="57" y="182"/>
                    </a:lnTo>
                    <a:lnTo>
                      <a:pt x="41" y="178"/>
                    </a:lnTo>
                    <a:lnTo>
                      <a:pt x="31" y="176"/>
                    </a:lnTo>
                    <a:lnTo>
                      <a:pt x="26" y="176"/>
                    </a:lnTo>
                    <a:lnTo>
                      <a:pt x="23" y="176"/>
                    </a:lnTo>
                    <a:lnTo>
                      <a:pt x="17" y="176"/>
                    </a:lnTo>
                    <a:lnTo>
                      <a:pt x="16" y="164"/>
                    </a:lnTo>
                    <a:lnTo>
                      <a:pt x="20" y="164"/>
                    </a:lnTo>
                    <a:lnTo>
                      <a:pt x="22" y="172"/>
                    </a:lnTo>
                    <a:lnTo>
                      <a:pt x="27" y="172"/>
                    </a:lnTo>
                    <a:lnTo>
                      <a:pt x="27" y="166"/>
                    </a:lnTo>
                    <a:lnTo>
                      <a:pt x="24" y="161"/>
                    </a:lnTo>
                    <a:lnTo>
                      <a:pt x="34" y="155"/>
                    </a:lnTo>
                    <a:lnTo>
                      <a:pt x="35" y="168"/>
                    </a:lnTo>
                    <a:lnTo>
                      <a:pt x="40" y="169"/>
                    </a:lnTo>
                    <a:lnTo>
                      <a:pt x="45" y="153"/>
                    </a:lnTo>
                    <a:lnTo>
                      <a:pt x="45" y="144"/>
                    </a:lnTo>
                    <a:lnTo>
                      <a:pt x="43" y="134"/>
                    </a:lnTo>
                    <a:lnTo>
                      <a:pt x="39" y="137"/>
                    </a:lnTo>
                    <a:lnTo>
                      <a:pt x="20" y="127"/>
                    </a:lnTo>
                    <a:lnTo>
                      <a:pt x="16" y="123"/>
                    </a:lnTo>
                    <a:lnTo>
                      <a:pt x="11" y="127"/>
                    </a:lnTo>
                    <a:lnTo>
                      <a:pt x="9" y="117"/>
                    </a:lnTo>
                    <a:lnTo>
                      <a:pt x="15" y="115"/>
                    </a:lnTo>
                    <a:lnTo>
                      <a:pt x="12" y="109"/>
                    </a:lnTo>
                    <a:lnTo>
                      <a:pt x="20" y="104"/>
                    </a:lnTo>
                    <a:lnTo>
                      <a:pt x="19" y="100"/>
                    </a:lnTo>
                    <a:lnTo>
                      <a:pt x="11" y="105"/>
                    </a:lnTo>
                    <a:lnTo>
                      <a:pt x="2" y="106"/>
                    </a:lnTo>
                    <a:lnTo>
                      <a:pt x="2" y="103"/>
                    </a:lnTo>
                    <a:lnTo>
                      <a:pt x="15" y="97"/>
                    </a:lnTo>
                    <a:lnTo>
                      <a:pt x="11" y="87"/>
                    </a:lnTo>
                    <a:lnTo>
                      <a:pt x="5" y="86"/>
                    </a:lnTo>
                    <a:lnTo>
                      <a:pt x="0" y="79"/>
                    </a:lnTo>
                    <a:lnTo>
                      <a:pt x="38" y="55"/>
                    </a:lnTo>
                    <a:lnTo>
                      <a:pt x="40" y="37"/>
                    </a:lnTo>
                    <a:lnTo>
                      <a:pt x="52" y="37"/>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3" name="Freeform 18"/>
              <p:cNvSpPr>
                <a:spLocks noChangeAspect="1"/>
              </p:cNvSpPr>
              <p:nvPr/>
            </p:nvSpPr>
            <p:spPr bwMode="auto">
              <a:xfrm>
                <a:off x="690" y="467"/>
                <a:ext cx="55" cy="68"/>
              </a:xfrm>
              <a:custGeom>
                <a:avLst/>
                <a:gdLst>
                  <a:gd name="T0" fmla="*/ 12 w 55"/>
                  <a:gd name="T1" fmla="*/ 13 h 68"/>
                  <a:gd name="T2" fmla="*/ 36 w 55"/>
                  <a:gd name="T3" fmla="*/ 0 h 68"/>
                  <a:gd name="T4" fmla="*/ 44 w 55"/>
                  <a:gd name="T5" fmla="*/ 3 h 68"/>
                  <a:gd name="T6" fmla="*/ 44 w 55"/>
                  <a:gd name="T7" fmla="*/ 10 h 68"/>
                  <a:gd name="T8" fmla="*/ 52 w 55"/>
                  <a:gd name="T9" fmla="*/ 13 h 68"/>
                  <a:gd name="T10" fmla="*/ 55 w 55"/>
                  <a:gd name="T11" fmla="*/ 21 h 68"/>
                  <a:gd name="T12" fmla="*/ 49 w 55"/>
                  <a:gd name="T13" fmla="*/ 26 h 68"/>
                  <a:gd name="T14" fmla="*/ 39 w 55"/>
                  <a:gd name="T15" fmla="*/ 21 h 68"/>
                  <a:gd name="T16" fmla="*/ 33 w 55"/>
                  <a:gd name="T17" fmla="*/ 21 h 68"/>
                  <a:gd name="T18" fmla="*/ 20 w 55"/>
                  <a:gd name="T19" fmla="*/ 31 h 68"/>
                  <a:gd name="T20" fmla="*/ 35 w 55"/>
                  <a:gd name="T21" fmla="*/ 50 h 68"/>
                  <a:gd name="T22" fmla="*/ 27 w 55"/>
                  <a:gd name="T23" fmla="*/ 56 h 68"/>
                  <a:gd name="T24" fmla="*/ 20 w 55"/>
                  <a:gd name="T25" fmla="*/ 68 h 68"/>
                  <a:gd name="T26" fmla="*/ 18 w 55"/>
                  <a:gd name="T27" fmla="*/ 56 h 68"/>
                  <a:gd name="T28" fmla="*/ 9 w 55"/>
                  <a:gd name="T29" fmla="*/ 46 h 68"/>
                  <a:gd name="T30" fmla="*/ 0 w 55"/>
                  <a:gd name="T31" fmla="*/ 45 h 68"/>
                  <a:gd name="T32" fmla="*/ 9 w 55"/>
                  <a:gd name="T33" fmla="*/ 28 h 68"/>
                  <a:gd name="T34" fmla="*/ 5 w 55"/>
                  <a:gd name="T35" fmla="*/ 23 h 68"/>
                  <a:gd name="T36" fmla="*/ 12 w 55"/>
                  <a:gd name="T37" fmla="*/ 13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68">
                    <a:moveTo>
                      <a:pt x="12" y="13"/>
                    </a:moveTo>
                    <a:lnTo>
                      <a:pt x="36" y="0"/>
                    </a:lnTo>
                    <a:lnTo>
                      <a:pt x="44" y="3"/>
                    </a:lnTo>
                    <a:lnTo>
                      <a:pt x="44" y="10"/>
                    </a:lnTo>
                    <a:lnTo>
                      <a:pt x="52" y="13"/>
                    </a:lnTo>
                    <a:lnTo>
                      <a:pt x="55" y="21"/>
                    </a:lnTo>
                    <a:lnTo>
                      <a:pt x="49" y="26"/>
                    </a:lnTo>
                    <a:lnTo>
                      <a:pt x="39" y="21"/>
                    </a:lnTo>
                    <a:lnTo>
                      <a:pt x="33" y="21"/>
                    </a:lnTo>
                    <a:lnTo>
                      <a:pt x="20" y="31"/>
                    </a:lnTo>
                    <a:lnTo>
                      <a:pt x="35" y="50"/>
                    </a:lnTo>
                    <a:lnTo>
                      <a:pt x="27" y="56"/>
                    </a:lnTo>
                    <a:lnTo>
                      <a:pt x="20" y="68"/>
                    </a:lnTo>
                    <a:lnTo>
                      <a:pt x="18" y="56"/>
                    </a:lnTo>
                    <a:lnTo>
                      <a:pt x="9" y="46"/>
                    </a:lnTo>
                    <a:lnTo>
                      <a:pt x="0" y="45"/>
                    </a:lnTo>
                    <a:lnTo>
                      <a:pt x="9" y="28"/>
                    </a:lnTo>
                    <a:lnTo>
                      <a:pt x="5" y="23"/>
                    </a:lnTo>
                    <a:lnTo>
                      <a:pt x="12" y="13"/>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4" name="Freeform 19"/>
              <p:cNvSpPr>
                <a:spLocks noChangeAspect="1"/>
              </p:cNvSpPr>
              <p:nvPr/>
            </p:nvSpPr>
            <p:spPr bwMode="auto">
              <a:xfrm>
                <a:off x="726" y="439"/>
                <a:ext cx="72" cy="73"/>
              </a:xfrm>
              <a:custGeom>
                <a:avLst/>
                <a:gdLst>
                  <a:gd name="T0" fmla="*/ 0 w 72"/>
                  <a:gd name="T1" fmla="*/ 28 h 73"/>
                  <a:gd name="T2" fmla="*/ 15 w 72"/>
                  <a:gd name="T3" fmla="*/ 14 h 73"/>
                  <a:gd name="T4" fmla="*/ 28 w 72"/>
                  <a:gd name="T5" fmla="*/ 0 h 73"/>
                  <a:gd name="T6" fmla="*/ 44 w 72"/>
                  <a:gd name="T7" fmla="*/ 3 h 73"/>
                  <a:gd name="T8" fmla="*/ 44 w 72"/>
                  <a:gd name="T9" fmla="*/ 9 h 73"/>
                  <a:gd name="T10" fmla="*/ 58 w 72"/>
                  <a:gd name="T11" fmla="*/ 9 h 73"/>
                  <a:gd name="T12" fmla="*/ 64 w 72"/>
                  <a:gd name="T13" fmla="*/ 22 h 73"/>
                  <a:gd name="T14" fmla="*/ 72 w 72"/>
                  <a:gd name="T15" fmla="*/ 19 h 73"/>
                  <a:gd name="T16" fmla="*/ 71 w 72"/>
                  <a:gd name="T17" fmla="*/ 48 h 73"/>
                  <a:gd name="T18" fmla="*/ 68 w 72"/>
                  <a:gd name="T19" fmla="*/ 52 h 73"/>
                  <a:gd name="T20" fmla="*/ 57 w 72"/>
                  <a:gd name="T21" fmla="*/ 51 h 73"/>
                  <a:gd name="T22" fmla="*/ 54 w 72"/>
                  <a:gd name="T23" fmla="*/ 47 h 73"/>
                  <a:gd name="T24" fmla="*/ 44 w 72"/>
                  <a:gd name="T25" fmla="*/ 47 h 73"/>
                  <a:gd name="T26" fmla="*/ 37 w 72"/>
                  <a:gd name="T27" fmla="*/ 59 h 73"/>
                  <a:gd name="T28" fmla="*/ 44 w 72"/>
                  <a:gd name="T29" fmla="*/ 69 h 73"/>
                  <a:gd name="T30" fmla="*/ 32 w 72"/>
                  <a:gd name="T31" fmla="*/ 73 h 73"/>
                  <a:gd name="T32" fmla="*/ 32 w 72"/>
                  <a:gd name="T33" fmla="*/ 66 h 73"/>
                  <a:gd name="T34" fmla="*/ 34 w 72"/>
                  <a:gd name="T35" fmla="*/ 59 h 73"/>
                  <a:gd name="T36" fmla="*/ 32 w 72"/>
                  <a:gd name="T37" fmla="*/ 54 h 73"/>
                  <a:gd name="T38" fmla="*/ 28 w 72"/>
                  <a:gd name="T39" fmla="*/ 54 h 73"/>
                  <a:gd name="T40" fmla="*/ 18 w 72"/>
                  <a:gd name="T41" fmla="*/ 49 h 73"/>
                  <a:gd name="T42" fmla="*/ 17 w 72"/>
                  <a:gd name="T43" fmla="*/ 41 h 73"/>
                  <a:gd name="T44" fmla="*/ 8 w 72"/>
                  <a:gd name="T45" fmla="*/ 38 h 73"/>
                  <a:gd name="T46" fmla="*/ 8 w 72"/>
                  <a:gd name="T47" fmla="*/ 31 h 73"/>
                  <a:gd name="T48" fmla="*/ 0 w 72"/>
                  <a:gd name="T49" fmla="*/ 28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73">
                    <a:moveTo>
                      <a:pt x="0" y="28"/>
                    </a:moveTo>
                    <a:lnTo>
                      <a:pt x="15" y="14"/>
                    </a:lnTo>
                    <a:lnTo>
                      <a:pt x="28" y="0"/>
                    </a:lnTo>
                    <a:lnTo>
                      <a:pt x="44" y="3"/>
                    </a:lnTo>
                    <a:lnTo>
                      <a:pt x="44" y="9"/>
                    </a:lnTo>
                    <a:lnTo>
                      <a:pt x="58" y="9"/>
                    </a:lnTo>
                    <a:lnTo>
                      <a:pt x="64" y="22"/>
                    </a:lnTo>
                    <a:lnTo>
                      <a:pt x="72" y="19"/>
                    </a:lnTo>
                    <a:lnTo>
                      <a:pt x="71" y="48"/>
                    </a:lnTo>
                    <a:lnTo>
                      <a:pt x="68" y="52"/>
                    </a:lnTo>
                    <a:lnTo>
                      <a:pt x="57" y="51"/>
                    </a:lnTo>
                    <a:lnTo>
                      <a:pt x="54" y="47"/>
                    </a:lnTo>
                    <a:lnTo>
                      <a:pt x="44" y="47"/>
                    </a:lnTo>
                    <a:lnTo>
                      <a:pt x="37" y="59"/>
                    </a:lnTo>
                    <a:lnTo>
                      <a:pt x="44" y="69"/>
                    </a:lnTo>
                    <a:lnTo>
                      <a:pt x="32" y="73"/>
                    </a:lnTo>
                    <a:lnTo>
                      <a:pt x="32" y="66"/>
                    </a:lnTo>
                    <a:lnTo>
                      <a:pt x="34" y="59"/>
                    </a:lnTo>
                    <a:lnTo>
                      <a:pt x="32" y="54"/>
                    </a:lnTo>
                    <a:lnTo>
                      <a:pt x="28" y="54"/>
                    </a:lnTo>
                    <a:lnTo>
                      <a:pt x="18" y="49"/>
                    </a:lnTo>
                    <a:lnTo>
                      <a:pt x="17" y="41"/>
                    </a:lnTo>
                    <a:lnTo>
                      <a:pt x="8" y="38"/>
                    </a:lnTo>
                    <a:lnTo>
                      <a:pt x="8" y="31"/>
                    </a:lnTo>
                    <a:lnTo>
                      <a:pt x="0" y="28"/>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5" name="Freeform 20"/>
              <p:cNvSpPr>
                <a:spLocks noChangeAspect="1"/>
              </p:cNvSpPr>
              <p:nvPr/>
            </p:nvSpPr>
            <p:spPr bwMode="auto">
              <a:xfrm>
                <a:off x="710" y="488"/>
                <a:ext cx="53" cy="42"/>
              </a:xfrm>
              <a:custGeom>
                <a:avLst/>
                <a:gdLst>
                  <a:gd name="T0" fmla="*/ 0 w 53"/>
                  <a:gd name="T1" fmla="*/ 10 h 42"/>
                  <a:gd name="T2" fmla="*/ 15 w 53"/>
                  <a:gd name="T3" fmla="*/ 30 h 42"/>
                  <a:gd name="T4" fmla="*/ 16 w 53"/>
                  <a:gd name="T5" fmla="*/ 42 h 42"/>
                  <a:gd name="T6" fmla="*/ 31 w 53"/>
                  <a:gd name="T7" fmla="*/ 36 h 42"/>
                  <a:gd name="T8" fmla="*/ 36 w 53"/>
                  <a:gd name="T9" fmla="*/ 29 h 42"/>
                  <a:gd name="T10" fmla="*/ 41 w 53"/>
                  <a:gd name="T11" fmla="*/ 29 h 42"/>
                  <a:gd name="T12" fmla="*/ 42 w 53"/>
                  <a:gd name="T13" fmla="*/ 32 h 42"/>
                  <a:gd name="T14" fmla="*/ 50 w 53"/>
                  <a:gd name="T15" fmla="*/ 31 h 42"/>
                  <a:gd name="T16" fmla="*/ 53 w 53"/>
                  <a:gd name="T17" fmla="*/ 26 h 42"/>
                  <a:gd name="T18" fmla="*/ 51 w 53"/>
                  <a:gd name="T19" fmla="*/ 23 h 42"/>
                  <a:gd name="T20" fmla="*/ 48 w 53"/>
                  <a:gd name="T21" fmla="*/ 24 h 42"/>
                  <a:gd name="T22" fmla="*/ 47 w 53"/>
                  <a:gd name="T23" fmla="*/ 18 h 42"/>
                  <a:gd name="T24" fmla="*/ 50 w 53"/>
                  <a:gd name="T25" fmla="*/ 10 h 42"/>
                  <a:gd name="T26" fmla="*/ 48 w 53"/>
                  <a:gd name="T27" fmla="*/ 5 h 42"/>
                  <a:gd name="T28" fmla="*/ 44 w 53"/>
                  <a:gd name="T29" fmla="*/ 5 h 42"/>
                  <a:gd name="T30" fmla="*/ 34 w 53"/>
                  <a:gd name="T31" fmla="*/ 0 h 42"/>
                  <a:gd name="T32" fmla="*/ 29 w 53"/>
                  <a:gd name="T33" fmla="*/ 4 h 42"/>
                  <a:gd name="T34" fmla="*/ 20 w 53"/>
                  <a:gd name="T35" fmla="*/ 0 h 42"/>
                  <a:gd name="T36" fmla="*/ 13 w 53"/>
                  <a:gd name="T37" fmla="*/ 0 h 42"/>
                  <a:gd name="T38" fmla="*/ 0 w 53"/>
                  <a:gd name="T39" fmla="*/ 1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 h="42">
                    <a:moveTo>
                      <a:pt x="0" y="10"/>
                    </a:moveTo>
                    <a:lnTo>
                      <a:pt x="15" y="30"/>
                    </a:lnTo>
                    <a:lnTo>
                      <a:pt x="16" y="42"/>
                    </a:lnTo>
                    <a:lnTo>
                      <a:pt x="31" y="36"/>
                    </a:lnTo>
                    <a:lnTo>
                      <a:pt x="36" y="29"/>
                    </a:lnTo>
                    <a:lnTo>
                      <a:pt x="41" y="29"/>
                    </a:lnTo>
                    <a:lnTo>
                      <a:pt x="42" y="32"/>
                    </a:lnTo>
                    <a:lnTo>
                      <a:pt x="50" y="31"/>
                    </a:lnTo>
                    <a:lnTo>
                      <a:pt x="53" y="26"/>
                    </a:lnTo>
                    <a:lnTo>
                      <a:pt x="51" y="23"/>
                    </a:lnTo>
                    <a:lnTo>
                      <a:pt x="48" y="24"/>
                    </a:lnTo>
                    <a:lnTo>
                      <a:pt x="47" y="18"/>
                    </a:lnTo>
                    <a:lnTo>
                      <a:pt x="50" y="10"/>
                    </a:lnTo>
                    <a:lnTo>
                      <a:pt x="48" y="5"/>
                    </a:lnTo>
                    <a:lnTo>
                      <a:pt x="44" y="5"/>
                    </a:lnTo>
                    <a:lnTo>
                      <a:pt x="34" y="0"/>
                    </a:lnTo>
                    <a:lnTo>
                      <a:pt x="29" y="4"/>
                    </a:lnTo>
                    <a:lnTo>
                      <a:pt x="20" y="0"/>
                    </a:lnTo>
                    <a:lnTo>
                      <a:pt x="13" y="0"/>
                    </a:lnTo>
                    <a:lnTo>
                      <a:pt x="0" y="1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6" name="Freeform 21"/>
              <p:cNvSpPr>
                <a:spLocks noChangeAspect="1"/>
              </p:cNvSpPr>
              <p:nvPr/>
            </p:nvSpPr>
            <p:spPr bwMode="auto">
              <a:xfrm>
                <a:off x="796" y="427"/>
                <a:ext cx="56" cy="67"/>
              </a:xfrm>
              <a:custGeom>
                <a:avLst/>
                <a:gdLst>
                  <a:gd name="T0" fmla="*/ 5 w 56"/>
                  <a:gd name="T1" fmla="*/ 8 h 67"/>
                  <a:gd name="T2" fmla="*/ 12 w 56"/>
                  <a:gd name="T3" fmla="*/ 27 h 67"/>
                  <a:gd name="T4" fmla="*/ 1 w 56"/>
                  <a:gd name="T5" fmla="*/ 31 h 67"/>
                  <a:gd name="T6" fmla="*/ 0 w 56"/>
                  <a:gd name="T7" fmla="*/ 59 h 67"/>
                  <a:gd name="T8" fmla="*/ 14 w 56"/>
                  <a:gd name="T9" fmla="*/ 66 h 67"/>
                  <a:gd name="T10" fmla="*/ 34 w 56"/>
                  <a:gd name="T11" fmla="*/ 67 h 67"/>
                  <a:gd name="T12" fmla="*/ 40 w 56"/>
                  <a:gd name="T13" fmla="*/ 64 h 67"/>
                  <a:gd name="T14" fmla="*/ 38 w 56"/>
                  <a:gd name="T15" fmla="*/ 61 h 67"/>
                  <a:gd name="T16" fmla="*/ 43 w 56"/>
                  <a:gd name="T17" fmla="*/ 58 h 67"/>
                  <a:gd name="T18" fmla="*/ 47 w 56"/>
                  <a:gd name="T19" fmla="*/ 60 h 67"/>
                  <a:gd name="T20" fmla="*/ 51 w 56"/>
                  <a:gd name="T21" fmla="*/ 55 h 67"/>
                  <a:gd name="T22" fmla="*/ 50 w 56"/>
                  <a:gd name="T23" fmla="*/ 45 h 67"/>
                  <a:gd name="T24" fmla="*/ 47 w 56"/>
                  <a:gd name="T25" fmla="*/ 45 h 67"/>
                  <a:gd name="T26" fmla="*/ 47 w 56"/>
                  <a:gd name="T27" fmla="*/ 33 h 67"/>
                  <a:gd name="T28" fmla="*/ 50 w 56"/>
                  <a:gd name="T29" fmla="*/ 25 h 67"/>
                  <a:gd name="T30" fmla="*/ 56 w 56"/>
                  <a:gd name="T31" fmla="*/ 17 h 67"/>
                  <a:gd name="T32" fmla="*/ 51 w 56"/>
                  <a:gd name="T33" fmla="*/ 7 h 67"/>
                  <a:gd name="T34" fmla="*/ 25 w 56"/>
                  <a:gd name="T35" fmla="*/ 6 h 67"/>
                  <a:gd name="T36" fmla="*/ 20 w 56"/>
                  <a:gd name="T37" fmla="*/ 0 h 67"/>
                  <a:gd name="T38" fmla="*/ 5 w 56"/>
                  <a:gd name="T39" fmla="*/ 8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67">
                    <a:moveTo>
                      <a:pt x="5" y="8"/>
                    </a:moveTo>
                    <a:lnTo>
                      <a:pt x="12" y="27"/>
                    </a:lnTo>
                    <a:lnTo>
                      <a:pt x="1" y="31"/>
                    </a:lnTo>
                    <a:lnTo>
                      <a:pt x="0" y="59"/>
                    </a:lnTo>
                    <a:lnTo>
                      <a:pt x="14" y="66"/>
                    </a:lnTo>
                    <a:lnTo>
                      <a:pt x="34" y="67"/>
                    </a:lnTo>
                    <a:lnTo>
                      <a:pt x="40" y="64"/>
                    </a:lnTo>
                    <a:lnTo>
                      <a:pt x="38" y="61"/>
                    </a:lnTo>
                    <a:lnTo>
                      <a:pt x="43" y="58"/>
                    </a:lnTo>
                    <a:lnTo>
                      <a:pt x="47" y="60"/>
                    </a:lnTo>
                    <a:lnTo>
                      <a:pt x="51" y="55"/>
                    </a:lnTo>
                    <a:lnTo>
                      <a:pt x="50" y="45"/>
                    </a:lnTo>
                    <a:lnTo>
                      <a:pt x="47" y="45"/>
                    </a:lnTo>
                    <a:lnTo>
                      <a:pt x="47" y="33"/>
                    </a:lnTo>
                    <a:lnTo>
                      <a:pt x="50" y="25"/>
                    </a:lnTo>
                    <a:lnTo>
                      <a:pt x="56" y="17"/>
                    </a:lnTo>
                    <a:lnTo>
                      <a:pt x="51" y="7"/>
                    </a:lnTo>
                    <a:lnTo>
                      <a:pt x="25" y="6"/>
                    </a:lnTo>
                    <a:lnTo>
                      <a:pt x="20" y="0"/>
                    </a:lnTo>
                    <a:lnTo>
                      <a:pt x="5" y="8"/>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7" name="Freeform 22"/>
              <p:cNvSpPr>
                <a:spLocks noChangeAspect="1"/>
              </p:cNvSpPr>
              <p:nvPr/>
            </p:nvSpPr>
            <p:spPr bwMode="auto">
              <a:xfrm>
                <a:off x="762" y="485"/>
                <a:ext cx="79" cy="55"/>
              </a:xfrm>
              <a:custGeom>
                <a:avLst/>
                <a:gdLst>
                  <a:gd name="T0" fmla="*/ 7 w 79"/>
                  <a:gd name="T1" fmla="*/ 0 h 55"/>
                  <a:gd name="T2" fmla="*/ 20 w 79"/>
                  <a:gd name="T3" fmla="*/ 0 h 55"/>
                  <a:gd name="T4" fmla="*/ 22 w 79"/>
                  <a:gd name="T5" fmla="*/ 5 h 55"/>
                  <a:gd name="T6" fmla="*/ 30 w 79"/>
                  <a:gd name="T7" fmla="*/ 6 h 55"/>
                  <a:gd name="T8" fmla="*/ 35 w 79"/>
                  <a:gd name="T9" fmla="*/ 0 h 55"/>
                  <a:gd name="T10" fmla="*/ 50 w 79"/>
                  <a:gd name="T11" fmla="*/ 8 h 55"/>
                  <a:gd name="T12" fmla="*/ 67 w 79"/>
                  <a:gd name="T13" fmla="*/ 9 h 55"/>
                  <a:gd name="T14" fmla="*/ 70 w 79"/>
                  <a:gd name="T15" fmla="*/ 8 h 55"/>
                  <a:gd name="T16" fmla="*/ 79 w 79"/>
                  <a:gd name="T17" fmla="*/ 31 h 55"/>
                  <a:gd name="T18" fmla="*/ 48 w 79"/>
                  <a:gd name="T19" fmla="*/ 55 h 55"/>
                  <a:gd name="T20" fmla="*/ 46 w 79"/>
                  <a:gd name="T21" fmla="*/ 38 h 55"/>
                  <a:gd name="T22" fmla="*/ 34 w 79"/>
                  <a:gd name="T23" fmla="*/ 31 h 55"/>
                  <a:gd name="T24" fmla="*/ 29 w 79"/>
                  <a:gd name="T25" fmla="*/ 27 h 55"/>
                  <a:gd name="T26" fmla="*/ 18 w 79"/>
                  <a:gd name="T27" fmla="*/ 22 h 55"/>
                  <a:gd name="T28" fmla="*/ 7 w 79"/>
                  <a:gd name="T29" fmla="*/ 21 h 55"/>
                  <a:gd name="T30" fmla="*/ 0 w 79"/>
                  <a:gd name="T31" fmla="*/ 13 h 55"/>
                  <a:gd name="T32" fmla="*/ 7 w 79"/>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9" h="55">
                    <a:moveTo>
                      <a:pt x="7" y="0"/>
                    </a:moveTo>
                    <a:lnTo>
                      <a:pt x="20" y="0"/>
                    </a:lnTo>
                    <a:lnTo>
                      <a:pt x="22" y="5"/>
                    </a:lnTo>
                    <a:lnTo>
                      <a:pt x="30" y="6"/>
                    </a:lnTo>
                    <a:lnTo>
                      <a:pt x="35" y="0"/>
                    </a:lnTo>
                    <a:lnTo>
                      <a:pt x="50" y="8"/>
                    </a:lnTo>
                    <a:lnTo>
                      <a:pt x="67" y="9"/>
                    </a:lnTo>
                    <a:lnTo>
                      <a:pt x="70" y="8"/>
                    </a:lnTo>
                    <a:lnTo>
                      <a:pt x="79" y="31"/>
                    </a:lnTo>
                    <a:lnTo>
                      <a:pt x="48" y="55"/>
                    </a:lnTo>
                    <a:lnTo>
                      <a:pt x="46" y="38"/>
                    </a:lnTo>
                    <a:lnTo>
                      <a:pt x="34" y="31"/>
                    </a:lnTo>
                    <a:lnTo>
                      <a:pt x="29" y="27"/>
                    </a:lnTo>
                    <a:lnTo>
                      <a:pt x="18" y="22"/>
                    </a:lnTo>
                    <a:lnTo>
                      <a:pt x="7" y="21"/>
                    </a:lnTo>
                    <a:lnTo>
                      <a:pt x="0" y="13"/>
                    </a:lnTo>
                    <a:lnTo>
                      <a:pt x="7"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8" name="Freeform 23"/>
              <p:cNvSpPr>
                <a:spLocks noChangeAspect="1"/>
              </p:cNvSpPr>
              <p:nvPr/>
            </p:nvSpPr>
            <p:spPr bwMode="auto">
              <a:xfrm>
                <a:off x="729" y="505"/>
                <a:ext cx="82" cy="42"/>
              </a:xfrm>
              <a:custGeom>
                <a:avLst/>
                <a:gdLst>
                  <a:gd name="T0" fmla="*/ 16 w 82"/>
                  <a:gd name="T1" fmla="*/ 12 h 42"/>
                  <a:gd name="T2" fmla="*/ 23 w 82"/>
                  <a:gd name="T3" fmla="*/ 12 h 42"/>
                  <a:gd name="T4" fmla="*/ 24 w 82"/>
                  <a:gd name="T5" fmla="*/ 15 h 42"/>
                  <a:gd name="T6" fmla="*/ 31 w 82"/>
                  <a:gd name="T7" fmla="*/ 13 h 42"/>
                  <a:gd name="T8" fmla="*/ 34 w 82"/>
                  <a:gd name="T9" fmla="*/ 9 h 42"/>
                  <a:gd name="T10" fmla="*/ 31 w 82"/>
                  <a:gd name="T11" fmla="*/ 5 h 42"/>
                  <a:gd name="T12" fmla="*/ 43 w 82"/>
                  <a:gd name="T13" fmla="*/ 3 h 42"/>
                  <a:gd name="T14" fmla="*/ 41 w 82"/>
                  <a:gd name="T15" fmla="*/ 0 h 42"/>
                  <a:gd name="T16" fmla="*/ 54 w 82"/>
                  <a:gd name="T17" fmla="*/ 1 h 42"/>
                  <a:gd name="T18" fmla="*/ 64 w 82"/>
                  <a:gd name="T19" fmla="*/ 7 h 42"/>
                  <a:gd name="T20" fmla="*/ 68 w 82"/>
                  <a:gd name="T21" fmla="*/ 11 h 42"/>
                  <a:gd name="T22" fmla="*/ 80 w 82"/>
                  <a:gd name="T23" fmla="*/ 18 h 42"/>
                  <a:gd name="T24" fmla="*/ 82 w 82"/>
                  <a:gd name="T25" fmla="*/ 36 h 42"/>
                  <a:gd name="T26" fmla="*/ 72 w 82"/>
                  <a:gd name="T27" fmla="*/ 38 h 42"/>
                  <a:gd name="T28" fmla="*/ 68 w 82"/>
                  <a:gd name="T29" fmla="*/ 34 h 42"/>
                  <a:gd name="T30" fmla="*/ 60 w 82"/>
                  <a:gd name="T31" fmla="*/ 34 h 42"/>
                  <a:gd name="T32" fmla="*/ 58 w 82"/>
                  <a:gd name="T33" fmla="*/ 33 h 42"/>
                  <a:gd name="T34" fmla="*/ 47 w 82"/>
                  <a:gd name="T35" fmla="*/ 33 h 42"/>
                  <a:gd name="T36" fmla="*/ 42 w 82"/>
                  <a:gd name="T37" fmla="*/ 38 h 42"/>
                  <a:gd name="T38" fmla="*/ 36 w 82"/>
                  <a:gd name="T39" fmla="*/ 33 h 42"/>
                  <a:gd name="T40" fmla="*/ 33 w 82"/>
                  <a:gd name="T41" fmla="*/ 33 h 42"/>
                  <a:gd name="T42" fmla="*/ 28 w 82"/>
                  <a:gd name="T43" fmla="*/ 35 h 42"/>
                  <a:gd name="T44" fmla="*/ 26 w 82"/>
                  <a:gd name="T45" fmla="*/ 42 h 42"/>
                  <a:gd name="T46" fmla="*/ 10 w 82"/>
                  <a:gd name="T47" fmla="*/ 36 h 42"/>
                  <a:gd name="T48" fmla="*/ 3 w 82"/>
                  <a:gd name="T49" fmla="*/ 32 h 42"/>
                  <a:gd name="T50" fmla="*/ 0 w 82"/>
                  <a:gd name="T51" fmla="*/ 28 h 42"/>
                  <a:gd name="T52" fmla="*/ 7 w 82"/>
                  <a:gd name="T53" fmla="*/ 28 h 42"/>
                  <a:gd name="T54" fmla="*/ 10 w 82"/>
                  <a:gd name="T55" fmla="*/ 18 h 42"/>
                  <a:gd name="T56" fmla="*/ 16 w 82"/>
                  <a:gd name="T57" fmla="*/ 12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2" h="42">
                    <a:moveTo>
                      <a:pt x="16" y="12"/>
                    </a:moveTo>
                    <a:lnTo>
                      <a:pt x="23" y="12"/>
                    </a:lnTo>
                    <a:lnTo>
                      <a:pt x="24" y="15"/>
                    </a:lnTo>
                    <a:lnTo>
                      <a:pt x="31" y="13"/>
                    </a:lnTo>
                    <a:lnTo>
                      <a:pt x="34" y="9"/>
                    </a:lnTo>
                    <a:lnTo>
                      <a:pt x="31" y="5"/>
                    </a:lnTo>
                    <a:lnTo>
                      <a:pt x="43" y="3"/>
                    </a:lnTo>
                    <a:lnTo>
                      <a:pt x="41" y="0"/>
                    </a:lnTo>
                    <a:lnTo>
                      <a:pt x="54" y="1"/>
                    </a:lnTo>
                    <a:lnTo>
                      <a:pt x="64" y="7"/>
                    </a:lnTo>
                    <a:lnTo>
                      <a:pt x="68" y="11"/>
                    </a:lnTo>
                    <a:lnTo>
                      <a:pt x="80" y="18"/>
                    </a:lnTo>
                    <a:lnTo>
                      <a:pt x="82" y="36"/>
                    </a:lnTo>
                    <a:lnTo>
                      <a:pt x="72" y="38"/>
                    </a:lnTo>
                    <a:lnTo>
                      <a:pt x="68" y="34"/>
                    </a:lnTo>
                    <a:lnTo>
                      <a:pt x="60" y="34"/>
                    </a:lnTo>
                    <a:lnTo>
                      <a:pt x="58" y="33"/>
                    </a:lnTo>
                    <a:lnTo>
                      <a:pt x="47" y="33"/>
                    </a:lnTo>
                    <a:lnTo>
                      <a:pt x="42" y="38"/>
                    </a:lnTo>
                    <a:lnTo>
                      <a:pt x="36" y="33"/>
                    </a:lnTo>
                    <a:lnTo>
                      <a:pt x="33" y="33"/>
                    </a:lnTo>
                    <a:lnTo>
                      <a:pt x="28" y="35"/>
                    </a:lnTo>
                    <a:lnTo>
                      <a:pt x="26" y="42"/>
                    </a:lnTo>
                    <a:lnTo>
                      <a:pt x="10" y="36"/>
                    </a:lnTo>
                    <a:lnTo>
                      <a:pt x="3" y="32"/>
                    </a:lnTo>
                    <a:lnTo>
                      <a:pt x="0" y="28"/>
                    </a:lnTo>
                    <a:lnTo>
                      <a:pt x="7" y="28"/>
                    </a:lnTo>
                    <a:lnTo>
                      <a:pt x="10" y="18"/>
                    </a:lnTo>
                    <a:lnTo>
                      <a:pt x="16" y="12"/>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09" name="Freeform 24"/>
              <p:cNvSpPr>
                <a:spLocks noChangeAspect="1"/>
              </p:cNvSpPr>
              <p:nvPr/>
            </p:nvSpPr>
            <p:spPr bwMode="auto">
              <a:xfrm>
                <a:off x="695" y="537"/>
                <a:ext cx="120" cy="80"/>
              </a:xfrm>
              <a:custGeom>
                <a:avLst/>
                <a:gdLst>
                  <a:gd name="T0" fmla="*/ 9 w 120"/>
                  <a:gd name="T1" fmla="*/ 17 h 80"/>
                  <a:gd name="T2" fmla="*/ 24 w 120"/>
                  <a:gd name="T3" fmla="*/ 16 h 80"/>
                  <a:gd name="T4" fmla="*/ 26 w 120"/>
                  <a:gd name="T5" fmla="*/ 7 h 80"/>
                  <a:gd name="T6" fmla="*/ 38 w 120"/>
                  <a:gd name="T7" fmla="*/ 0 h 80"/>
                  <a:gd name="T8" fmla="*/ 44 w 120"/>
                  <a:gd name="T9" fmla="*/ 4 h 80"/>
                  <a:gd name="T10" fmla="*/ 60 w 120"/>
                  <a:gd name="T11" fmla="*/ 10 h 80"/>
                  <a:gd name="T12" fmla="*/ 62 w 120"/>
                  <a:gd name="T13" fmla="*/ 2 h 80"/>
                  <a:gd name="T14" fmla="*/ 69 w 120"/>
                  <a:gd name="T15" fmla="*/ 0 h 80"/>
                  <a:gd name="T16" fmla="*/ 76 w 120"/>
                  <a:gd name="T17" fmla="*/ 5 h 80"/>
                  <a:gd name="T18" fmla="*/ 81 w 120"/>
                  <a:gd name="T19" fmla="*/ 1 h 80"/>
                  <a:gd name="T20" fmla="*/ 93 w 120"/>
                  <a:gd name="T21" fmla="*/ 0 h 80"/>
                  <a:gd name="T22" fmla="*/ 96 w 120"/>
                  <a:gd name="T23" fmla="*/ 2 h 80"/>
                  <a:gd name="T24" fmla="*/ 103 w 120"/>
                  <a:gd name="T25" fmla="*/ 1 h 80"/>
                  <a:gd name="T26" fmla="*/ 106 w 120"/>
                  <a:gd name="T27" fmla="*/ 7 h 80"/>
                  <a:gd name="T28" fmla="*/ 115 w 120"/>
                  <a:gd name="T29" fmla="*/ 1 h 80"/>
                  <a:gd name="T30" fmla="*/ 117 w 120"/>
                  <a:gd name="T31" fmla="*/ 12 h 80"/>
                  <a:gd name="T32" fmla="*/ 120 w 120"/>
                  <a:gd name="T33" fmla="*/ 20 h 80"/>
                  <a:gd name="T34" fmla="*/ 120 w 120"/>
                  <a:gd name="T35" fmla="*/ 26 h 80"/>
                  <a:gd name="T36" fmla="*/ 118 w 120"/>
                  <a:gd name="T37" fmla="*/ 31 h 80"/>
                  <a:gd name="T38" fmla="*/ 118 w 120"/>
                  <a:gd name="T39" fmla="*/ 36 h 80"/>
                  <a:gd name="T40" fmla="*/ 114 w 120"/>
                  <a:gd name="T41" fmla="*/ 41 h 80"/>
                  <a:gd name="T42" fmla="*/ 113 w 120"/>
                  <a:gd name="T43" fmla="*/ 48 h 80"/>
                  <a:gd name="T44" fmla="*/ 108 w 120"/>
                  <a:gd name="T45" fmla="*/ 60 h 80"/>
                  <a:gd name="T46" fmla="*/ 107 w 120"/>
                  <a:gd name="T47" fmla="*/ 69 h 80"/>
                  <a:gd name="T48" fmla="*/ 91 w 120"/>
                  <a:gd name="T49" fmla="*/ 67 h 80"/>
                  <a:gd name="T50" fmla="*/ 90 w 120"/>
                  <a:gd name="T51" fmla="*/ 65 h 80"/>
                  <a:gd name="T52" fmla="*/ 79 w 120"/>
                  <a:gd name="T53" fmla="*/ 66 h 80"/>
                  <a:gd name="T54" fmla="*/ 77 w 120"/>
                  <a:gd name="T55" fmla="*/ 64 h 80"/>
                  <a:gd name="T56" fmla="*/ 74 w 120"/>
                  <a:gd name="T57" fmla="*/ 71 h 80"/>
                  <a:gd name="T58" fmla="*/ 66 w 120"/>
                  <a:gd name="T59" fmla="*/ 58 h 80"/>
                  <a:gd name="T60" fmla="*/ 63 w 120"/>
                  <a:gd name="T61" fmla="*/ 61 h 80"/>
                  <a:gd name="T62" fmla="*/ 61 w 120"/>
                  <a:gd name="T63" fmla="*/ 61 h 80"/>
                  <a:gd name="T64" fmla="*/ 40 w 120"/>
                  <a:gd name="T65" fmla="*/ 60 h 80"/>
                  <a:gd name="T66" fmla="*/ 38 w 120"/>
                  <a:gd name="T67" fmla="*/ 63 h 80"/>
                  <a:gd name="T68" fmla="*/ 42 w 120"/>
                  <a:gd name="T69" fmla="*/ 66 h 80"/>
                  <a:gd name="T70" fmla="*/ 41 w 120"/>
                  <a:gd name="T71" fmla="*/ 69 h 80"/>
                  <a:gd name="T72" fmla="*/ 30 w 120"/>
                  <a:gd name="T73" fmla="*/ 71 h 80"/>
                  <a:gd name="T74" fmla="*/ 30 w 120"/>
                  <a:gd name="T75" fmla="*/ 75 h 80"/>
                  <a:gd name="T76" fmla="*/ 32 w 120"/>
                  <a:gd name="T77" fmla="*/ 76 h 80"/>
                  <a:gd name="T78" fmla="*/ 32 w 120"/>
                  <a:gd name="T79" fmla="*/ 80 h 80"/>
                  <a:gd name="T80" fmla="*/ 18 w 120"/>
                  <a:gd name="T81" fmla="*/ 80 h 80"/>
                  <a:gd name="T82" fmla="*/ 17 w 120"/>
                  <a:gd name="T83" fmla="*/ 77 h 80"/>
                  <a:gd name="T84" fmla="*/ 8 w 120"/>
                  <a:gd name="T85" fmla="*/ 77 h 80"/>
                  <a:gd name="T86" fmla="*/ 0 w 120"/>
                  <a:gd name="T87" fmla="*/ 56 h 80"/>
                  <a:gd name="T88" fmla="*/ 6 w 120"/>
                  <a:gd name="T89" fmla="*/ 50 h 80"/>
                  <a:gd name="T90" fmla="*/ 0 w 120"/>
                  <a:gd name="T91" fmla="*/ 42 h 80"/>
                  <a:gd name="T92" fmla="*/ 6 w 120"/>
                  <a:gd name="T93" fmla="*/ 37 h 80"/>
                  <a:gd name="T94" fmla="*/ 10 w 120"/>
                  <a:gd name="T95" fmla="*/ 24 h 80"/>
                  <a:gd name="T96" fmla="*/ 9 w 120"/>
                  <a:gd name="T97" fmla="*/ 17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 h="80">
                    <a:moveTo>
                      <a:pt x="9" y="17"/>
                    </a:moveTo>
                    <a:lnTo>
                      <a:pt x="24" y="16"/>
                    </a:lnTo>
                    <a:lnTo>
                      <a:pt x="26" y="7"/>
                    </a:lnTo>
                    <a:lnTo>
                      <a:pt x="38" y="0"/>
                    </a:lnTo>
                    <a:lnTo>
                      <a:pt x="44" y="4"/>
                    </a:lnTo>
                    <a:lnTo>
                      <a:pt x="60" y="10"/>
                    </a:lnTo>
                    <a:lnTo>
                      <a:pt x="62" y="2"/>
                    </a:lnTo>
                    <a:lnTo>
                      <a:pt x="69" y="0"/>
                    </a:lnTo>
                    <a:lnTo>
                      <a:pt x="76" y="5"/>
                    </a:lnTo>
                    <a:lnTo>
                      <a:pt x="81" y="1"/>
                    </a:lnTo>
                    <a:lnTo>
                      <a:pt x="93" y="0"/>
                    </a:lnTo>
                    <a:lnTo>
                      <a:pt x="96" y="2"/>
                    </a:lnTo>
                    <a:lnTo>
                      <a:pt x="103" y="1"/>
                    </a:lnTo>
                    <a:lnTo>
                      <a:pt x="106" y="7"/>
                    </a:lnTo>
                    <a:lnTo>
                      <a:pt x="115" y="1"/>
                    </a:lnTo>
                    <a:lnTo>
                      <a:pt x="117" y="12"/>
                    </a:lnTo>
                    <a:lnTo>
                      <a:pt x="120" y="20"/>
                    </a:lnTo>
                    <a:lnTo>
                      <a:pt x="120" y="26"/>
                    </a:lnTo>
                    <a:lnTo>
                      <a:pt x="118" y="31"/>
                    </a:lnTo>
                    <a:lnTo>
                      <a:pt x="118" y="36"/>
                    </a:lnTo>
                    <a:lnTo>
                      <a:pt x="114" y="41"/>
                    </a:lnTo>
                    <a:lnTo>
                      <a:pt x="113" y="48"/>
                    </a:lnTo>
                    <a:lnTo>
                      <a:pt x="108" y="60"/>
                    </a:lnTo>
                    <a:lnTo>
                      <a:pt x="107" y="69"/>
                    </a:lnTo>
                    <a:lnTo>
                      <a:pt x="91" y="67"/>
                    </a:lnTo>
                    <a:lnTo>
                      <a:pt x="90" y="65"/>
                    </a:lnTo>
                    <a:lnTo>
                      <a:pt x="79" y="66"/>
                    </a:lnTo>
                    <a:lnTo>
                      <a:pt x="77" y="64"/>
                    </a:lnTo>
                    <a:lnTo>
                      <a:pt x="74" y="71"/>
                    </a:lnTo>
                    <a:lnTo>
                      <a:pt x="66" y="58"/>
                    </a:lnTo>
                    <a:lnTo>
                      <a:pt x="63" y="61"/>
                    </a:lnTo>
                    <a:lnTo>
                      <a:pt x="61" y="61"/>
                    </a:lnTo>
                    <a:lnTo>
                      <a:pt x="40" y="60"/>
                    </a:lnTo>
                    <a:lnTo>
                      <a:pt x="38" y="63"/>
                    </a:lnTo>
                    <a:lnTo>
                      <a:pt x="42" y="66"/>
                    </a:lnTo>
                    <a:lnTo>
                      <a:pt x="41" y="69"/>
                    </a:lnTo>
                    <a:lnTo>
                      <a:pt x="30" y="71"/>
                    </a:lnTo>
                    <a:lnTo>
                      <a:pt x="30" y="75"/>
                    </a:lnTo>
                    <a:lnTo>
                      <a:pt x="32" y="76"/>
                    </a:lnTo>
                    <a:lnTo>
                      <a:pt x="32" y="80"/>
                    </a:lnTo>
                    <a:lnTo>
                      <a:pt x="18" y="80"/>
                    </a:lnTo>
                    <a:lnTo>
                      <a:pt x="17" y="77"/>
                    </a:lnTo>
                    <a:lnTo>
                      <a:pt x="8" y="77"/>
                    </a:lnTo>
                    <a:lnTo>
                      <a:pt x="0" y="56"/>
                    </a:lnTo>
                    <a:lnTo>
                      <a:pt x="6" y="50"/>
                    </a:lnTo>
                    <a:lnTo>
                      <a:pt x="0" y="42"/>
                    </a:lnTo>
                    <a:lnTo>
                      <a:pt x="6" y="37"/>
                    </a:lnTo>
                    <a:lnTo>
                      <a:pt x="10" y="24"/>
                    </a:lnTo>
                    <a:lnTo>
                      <a:pt x="9" y="17"/>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0" name="Freeform 25"/>
              <p:cNvSpPr>
                <a:spLocks noChangeAspect="1"/>
              </p:cNvSpPr>
              <p:nvPr/>
            </p:nvSpPr>
            <p:spPr bwMode="auto">
              <a:xfrm>
                <a:off x="699" y="594"/>
                <a:ext cx="103" cy="75"/>
              </a:xfrm>
              <a:custGeom>
                <a:avLst/>
                <a:gdLst>
                  <a:gd name="T0" fmla="*/ 14 w 103"/>
                  <a:gd name="T1" fmla="*/ 23 h 75"/>
                  <a:gd name="T2" fmla="*/ 13 w 103"/>
                  <a:gd name="T3" fmla="*/ 34 h 75"/>
                  <a:gd name="T4" fmla="*/ 5 w 103"/>
                  <a:gd name="T5" fmla="*/ 34 h 75"/>
                  <a:gd name="T6" fmla="*/ 0 w 103"/>
                  <a:gd name="T7" fmla="*/ 36 h 75"/>
                  <a:gd name="T8" fmla="*/ 9 w 103"/>
                  <a:gd name="T9" fmla="*/ 43 h 75"/>
                  <a:gd name="T10" fmla="*/ 16 w 103"/>
                  <a:gd name="T11" fmla="*/ 43 h 75"/>
                  <a:gd name="T12" fmla="*/ 26 w 103"/>
                  <a:gd name="T13" fmla="*/ 48 h 75"/>
                  <a:gd name="T14" fmla="*/ 18 w 103"/>
                  <a:gd name="T15" fmla="*/ 61 h 75"/>
                  <a:gd name="T16" fmla="*/ 16 w 103"/>
                  <a:gd name="T17" fmla="*/ 64 h 75"/>
                  <a:gd name="T18" fmla="*/ 28 w 103"/>
                  <a:gd name="T19" fmla="*/ 73 h 75"/>
                  <a:gd name="T20" fmla="*/ 44 w 103"/>
                  <a:gd name="T21" fmla="*/ 75 h 75"/>
                  <a:gd name="T22" fmla="*/ 50 w 103"/>
                  <a:gd name="T23" fmla="*/ 65 h 75"/>
                  <a:gd name="T24" fmla="*/ 63 w 103"/>
                  <a:gd name="T25" fmla="*/ 62 h 75"/>
                  <a:gd name="T26" fmla="*/ 63 w 103"/>
                  <a:gd name="T27" fmla="*/ 59 h 75"/>
                  <a:gd name="T28" fmla="*/ 77 w 103"/>
                  <a:gd name="T29" fmla="*/ 59 h 75"/>
                  <a:gd name="T30" fmla="*/ 88 w 103"/>
                  <a:gd name="T31" fmla="*/ 57 h 75"/>
                  <a:gd name="T32" fmla="*/ 91 w 103"/>
                  <a:gd name="T33" fmla="*/ 52 h 75"/>
                  <a:gd name="T34" fmla="*/ 89 w 103"/>
                  <a:gd name="T35" fmla="*/ 46 h 75"/>
                  <a:gd name="T36" fmla="*/ 97 w 103"/>
                  <a:gd name="T37" fmla="*/ 42 h 75"/>
                  <a:gd name="T38" fmla="*/ 97 w 103"/>
                  <a:gd name="T39" fmla="*/ 34 h 75"/>
                  <a:gd name="T40" fmla="*/ 103 w 103"/>
                  <a:gd name="T41" fmla="*/ 11 h 75"/>
                  <a:gd name="T42" fmla="*/ 87 w 103"/>
                  <a:gd name="T43" fmla="*/ 9 h 75"/>
                  <a:gd name="T44" fmla="*/ 87 w 103"/>
                  <a:gd name="T45" fmla="*/ 7 h 75"/>
                  <a:gd name="T46" fmla="*/ 75 w 103"/>
                  <a:gd name="T47" fmla="*/ 8 h 75"/>
                  <a:gd name="T48" fmla="*/ 72 w 103"/>
                  <a:gd name="T49" fmla="*/ 5 h 75"/>
                  <a:gd name="T50" fmla="*/ 70 w 103"/>
                  <a:gd name="T51" fmla="*/ 12 h 75"/>
                  <a:gd name="T52" fmla="*/ 62 w 103"/>
                  <a:gd name="T53" fmla="*/ 0 h 75"/>
                  <a:gd name="T54" fmla="*/ 58 w 103"/>
                  <a:gd name="T55" fmla="*/ 3 h 75"/>
                  <a:gd name="T56" fmla="*/ 35 w 103"/>
                  <a:gd name="T57" fmla="*/ 2 h 75"/>
                  <a:gd name="T58" fmla="*/ 33 w 103"/>
                  <a:gd name="T59" fmla="*/ 6 h 75"/>
                  <a:gd name="T60" fmla="*/ 37 w 103"/>
                  <a:gd name="T61" fmla="*/ 9 h 75"/>
                  <a:gd name="T62" fmla="*/ 36 w 103"/>
                  <a:gd name="T63" fmla="*/ 12 h 75"/>
                  <a:gd name="T64" fmla="*/ 26 w 103"/>
                  <a:gd name="T65" fmla="*/ 13 h 75"/>
                  <a:gd name="T66" fmla="*/ 25 w 103"/>
                  <a:gd name="T67" fmla="*/ 18 h 75"/>
                  <a:gd name="T68" fmla="*/ 28 w 103"/>
                  <a:gd name="T69" fmla="*/ 20 h 75"/>
                  <a:gd name="T70" fmla="*/ 27 w 103"/>
                  <a:gd name="T71" fmla="*/ 23 h 75"/>
                  <a:gd name="T72" fmla="*/ 15 w 103"/>
                  <a:gd name="T73" fmla="*/ 21 h 75"/>
                  <a:gd name="T74" fmla="*/ 14 w 103"/>
                  <a:gd name="T75" fmla="*/ 23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75">
                    <a:moveTo>
                      <a:pt x="14" y="23"/>
                    </a:moveTo>
                    <a:lnTo>
                      <a:pt x="13" y="34"/>
                    </a:lnTo>
                    <a:lnTo>
                      <a:pt x="5" y="34"/>
                    </a:lnTo>
                    <a:lnTo>
                      <a:pt x="0" y="36"/>
                    </a:lnTo>
                    <a:lnTo>
                      <a:pt x="9" y="43"/>
                    </a:lnTo>
                    <a:lnTo>
                      <a:pt x="16" y="43"/>
                    </a:lnTo>
                    <a:lnTo>
                      <a:pt x="26" y="48"/>
                    </a:lnTo>
                    <a:lnTo>
                      <a:pt x="18" y="61"/>
                    </a:lnTo>
                    <a:lnTo>
                      <a:pt x="16" y="64"/>
                    </a:lnTo>
                    <a:lnTo>
                      <a:pt x="28" y="73"/>
                    </a:lnTo>
                    <a:lnTo>
                      <a:pt x="44" y="75"/>
                    </a:lnTo>
                    <a:lnTo>
                      <a:pt x="50" y="65"/>
                    </a:lnTo>
                    <a:lnTo>
                      <a:pt x="63" y="62"/>
                    </a:lnTo>
                    <a:lnTo>
                      <a:pt x="63" y="59"/>
                    </a:lnTo>
                    <a:lnTo>
                      <a:pt x="77" y="59"/>
                    </a:lnTo>
                    <a:lnTo>
                      <a:pt x="88" y="57"/>
                    </a:lnTo>
                    <a:lnTo>
                      <a:pt x="91" y="52"/>
                    </a:lnTo>
                    <a:lnTo>
                      <a:pt x="89" y="46"/>
                    </a:lnTo>
                    <a:lnTo>
                      <a:pt x="97" y="42"/>
                    </a:lnTo>
                    <a:lnTo>
                      <a:pt x="97" y="34"/>
                    </a:lnTo>
                    <a:lnTo>
                      <a:pt x="103" y="11"/>
                    </a:lnTo>
                    <a:lnTo>
                      <a:pt x="87" y="9"/>
                    </a:lnTo>
                    <a:lnTo>
                      <a:pt x="87" y="7"/>
                    </a:lnTo>
                    <a:lnTo>
                      <a:pt x="75" y="8"/>
                    </a:lnTo>
                    <a:lnTo>
                      <a:pt x="72" y="5"/>
                    </a:lnTo>
                    <a:lnTo>
                      <a:pt x="70" y="12"/>
                    </a:lnTo>
                    <a:lnTo>
                      <a:pt x="62" y="0"/>
                    </a:lnTo>
                    <a:lnTo>
                      <a:pt x="58" y="3"/>
                    </a:lnTo>
                    <a:lnTo>
                      <a:pt x="35" y="2"/>
                    </a:lnTo>
                    <a:lnTo>
                      <a:pt x="33" y="6"/>
                    </a:lnTo>
                    <a:lnTo>
                      <a:pt x="37" y="9"/>
                    </a:lnTo>
                    <a:lnTo>
                      <a:pt x="36" y="12"/>
                    </a:lnTo>
                    <a:lnTo>
                      <a:pt x="26" y="13"/>
                    </a:lnTo>
                    <a:lnTo>
                      <a:pt x="25" y="18"/>
                    </a:lnTo>
                    <a:lnTo>
                      <a:pt x="28" y="20"/>
                    </a:lnTo>
                    <a:lnTo>
                      <a:pt x="27" y="23"/>
                    </a:lnTo>
                    <a:lnTo>
                      <a:pt x="15" y="21"/>
                    </a:lnTo>
                    <a:lnTo>
                      <a:pt x="14" y="23"/>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1" name="Freeform 26"/>
              <p:cNvSpPr>
                <a:spLocks noChangeAspect="1"/>
              </p:cNvSpPr>
              <p:nvPr/>
            </p:nvSpPr>
            <p:spPr bwMode="auto">
              <a:xfrm>
                <a:off x="745" y="644"/>
                <a:ext cx="74" cy="68"/>
              </a:xfrm>
              <a:custGeom>
                <a:avLst/>
                <a:gdLst>
                  <a:gd name="T0" fmla="*/ 16 w 74"/>
                  <a:gd name="T1" fmla="*/ 8 h 68"/>
                  <a:gd name="T2" fmla="*/ 30 w 74"/>
                  <a:gd name="T3" fmla="*/ 8 h 68"/>
                  <a:gd name="T4" fmla="*/ 42 w 74"/>
                  <a:gd name="T5" fmla="*/ 6 h 68"/>
                  <a:gd name="T6" fmla="*/ 44 w 74"/>
                  <a:gd name="T7" fmla="*/ 0 h 68"/>
                  <a:gd name="T8" fmla="*/ 54 w 74"/>
                  <a:gd name="T9" fmla="*/ 6 h 68"/>
                  <a:gd name="T10" fmla="*/ 59 w 74"/>
                  <a:gd name="T11" fmla="*/ 2 h 68"/>
                  <a:gd name="T12" fmla="*/ 64 w 74"/>
                  <a:gd name="T13" fmla="*/ 3 h 68"/>
                  <a:gd name="T14" fmla="*/ 74 w 74"/>
                  <a:gd name="T15" fmla="*/ 25 h 68"/>
                  <a:gd name="T16" fmla="*/ 65 w 74"/>
                  <a:gd name="T17" fmla="*/ 31 h 68"/>
                  <a:gd name="T18" fmla="*/ 66 w 74"/>
                  <a:gd name="T19" fmla="*/ 42 h 68"/>
                  <a:gd name="T20" fmla="*/ 52 w 74"/>
                  <a:gd name="T21" fmla="*/ 48 h 68"/>
                  <a:gd name="T22" fmla="*/ 44 w 74"/>
                  <a:gd name="T23" fmla="*/ 68 h 68"/>
                  <a:gd name="T24" fmla="*/ 37 w 74"/>
                  <a:gd name="T25" fmla="*/ 66 h 68"/>
                  <a:gd name="T26" fmla="*/ 32 w 74"/>
                  <a:gd name="T27" fmla="*/ 65 h 68"/>
                  <a:gd name="T28" fmla="*/ 27 w 74"/>
                  <a:gd name="T29" fmla="*/ 56 h 68"/>
                  <a:gd name="T30" fmla="*/ 19 w 74"/>
                  <a:gd name="T31" fmla="*/ 60 h 68"/>
                  <a:gd name="T32" fmla="*/ 14 w 74"/>
                  <a:gd name="T33" fmla="*/ 63 h 68"/>
                  <a:gd name="T34" fmla="*/ 16 w 74"/>
                  <a:gd name="T35" fmla="*/ 49 h 68"/>
                  <a:gd name="T36" fmla="*/ 14 w 74"/>
                  <a:gd name="T37" fmla="*/ 44 h 68"/>
                  <a:gd name="T38" fmla="*/ 21 w 74"/>
                  <a:gd name="T39" fmla="*/ 31 h 68"/>
                  <a:gd name="T40" fmla="*/ 0 w 74"/>
                  <a:gd name="T41" fmla="*/ 19 h 68"/>
                  <a:gd name="T42" fmla="*/ 4 w 74"/>
                  <a:gd name="T43" fmla="*/ 12 h 68"/>
                  <a:gd name="T44" fmla="*/ 16 w 74"/>
                  <a:gd name="T45" fmla="*/ 11 h 68"/>
                  <a:gd name="T46" fmla="*/ 16 w 74"/>
                  <a:gd name="T47" fmla="*/ 8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 h="68">
                    <a:moveTo>
                      <a:pt x="16" y="8"/>
                    </a:moveTo>
                    <a:lnTo>
                      <a:pt x="30" y="8"/>
                    </a:lnTo>
                    <a:lnTo>
                      <a:pt x="42" y="6"/>
                    </a:lnTo>
                    <a:lnTo>
                      <a:pt x="44" y="0"/>
                    </a:lnTo>
                    <a:lnTo>
                      <a:pt x="54" y="6"/>
                    </a:lnTo>
                    <a:lnTo>
                      <a:pt x="59" y="2"/>
                    </a:lnTo>
                    <a:lnTo>
                      <a:pt x="64" y="3"/>
                    </a:lnTo>
                    <a:lnTo>
                      <a:pt x="74" y="25"/>
                    </a:lnTo>
                    <a:lnTo>
                      <a:pt x="65" y="31"/>
                    </a:lnTo>
                    <a:lnTo>
                      <a:pt x="66" y="42"/>
                    </a:lnTo>
                    <a:lnTo>
                      <a:pt x="52" y="48"/>
                    </a:lnTo>
                    <a:lnTo>
                      <a:pt x="44" y="68"/>
                    </a:lnTo>
                    <a:lnTo>
                      <a:pt x="37" y="66"/>
                    </a:lnTo>
                    <a:lnTo>
                      <a:pt x="32" y="65"/>
                    </a:lnTo>
                    <a:lnTo>
                      <a:pt x="27" y="56"/>
                    </a:lnTo>
                    <a:lnTo>
                      <a:pt x="19" y="60"/>
                    </a:lnTo>
                    <a:lnTo>
                      <a:pt x="14" y="63"/>
                    </a:lnTo>
                    <a:lnTo>
                      <a:pt x="16" y="49"/>
                    </a:lnTo>
                    <a:lnTo>
                      <a:pt x="14" y="44"/>
                    </a:lnTo>
                    <a:lnTo>
                      <a:pt x="21" y="31"/>
                    </a:lnTo>
                    <a:lnTo>
                      <a:pt x="0" y="19"/>
                    </a:lnTo>
                    <a:lnTo>
                      <a:pt x="4" y="12"/>
                    </a:lnTo>
                    <a:lnTo>
                      <a:pt x="16" y="11"/>
                    </a:lnTo>
                    <a:lnTo>
                      <a:pt x="16" y="8"/>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2" name="Freeform 27"/>
              <p:cNvSpPr>
                <a:spLocks noChangeAspect="1"/>
              </p:cNvSpPr>
              <p:nvPr/>
            </p:nvSpPr>
            <p:spPr bwMode="auto">
              <a:xfrm>
                <a:off x="720" y="662"/>
                <a:ext cx="47" cy="42"/>
              </a:xfrm>
              <a:custGeom>
                <a:avLst/>
                <a:gdLst>
                  <a:gd name="T0" fmla="*/ 2 w 47"/>
                  <a:gd name="T1" fmla="*/ 2 h 42"/>
                  <a:gd name="T2" fmla="*/ 0 w 47"/>
                  <a:gd name="T3" fmla="*/ 8 h 42"/>
                  <a:gd name="T4" fmla="*/ 12 w 47"/>
                  <a:gd name="T5" fmla="*/ 32 h 42"/>
                  <a:gd name="T6" fmla="*/ 18 w 47"/>
                  <a:gd name="T7" fmla="*/ 42 h 42"/>
                  <a:gd name="T8" fmla="*/ 25 w 47"/>
                  <a:gd name="T9" fmla="*/ 35 h 42"/>
                  <a:gd name="T10" fmla="*/ 24 w 47"/>
                  <a:gd name="T11" fmla="*/ 26 h 42"/>
                  <a:gd name="T12" fmla="*/ 29 w 47"/>
                  <a:gd name="T13" fmla="*/ 26 h 42"/>
                  <a:gd name="T14" fmla="*/ 33 w 47"/>
                  <a:gd name="T15" fmla="*/ 29 h 42"/>
                  <a:gd name="T16" fmla="*/ 42 w 47"/>
                  <a:gd name="T17" fmla="*/ 28 h 42"/>
                  <a:gd name="T18" fmla="*/ 47 w 47"/>
                  <a:gd name="T19" fmla="*/ 12 h 42"/>
                  <a:gd name="T20" fmla="*/ 25 w 47"/>
                  <a:gd name="T21" fmla="*/ 0 h 42"/>
                  <a:gd name="T22" fmla="*/ 21 w 47"/>
                  <a:gd name="T23" fmla="*/ 6 h 42"/>
                  <a:gd name="T24" fmla="*/ 10 w 47"/>
                  <a:gd name="T25" fmla="*/ 4 h 42"/>
                  <a:gd name="T26" fmla="*/ 2 w 47"/>
                  <a:gd name="T27" fmla="*/ 2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7" h="42">
                    <a:moveTo>
                      <a:pt x="2" y="2"/>
                    </a:moveTo>
                    <a:lnTo>
                      <a:pt x="0" y="8"/>
                    </a:lnTo>
                    <a:lnTo>
                      <a:pt x="12" y="32"/>
                    </a:lnTo>
                    <a:lnTo>
                      <a:pt x="18" y="42"/>
                    </a:lnTo>
                    <a:lnTo>
                      <a:pt x="25" y="35"/>
                    </a:lnTo>
                    <a:lnTo>
                      <a:pt x="24" y="26"/>
                    </a:lnTo>
                    <a:lnTo>
                      <a:pt x="29" y="26"/>
                    </a:lnTo>
                    <a:lnTo>
                      <a:pt x="33" y="29"/>
                    </a:lnTo>
                    <a:lnTo>
                      <a:pt x="42" y="28"/>
                    </a:lnTo>
                    <a:lnTo>
                      <a:pt x="47" y="12"/>
                    </a:lnTo>
                    <a:lnTo>
                      <a:pt x="25" y="0"/>
                    </a:lnTo>
                    <a:lnTo>
                      <a:pt x="21" y="6"/>
                    </a:lnTo>
                    <a:lnTo>
                      <a:pt x="10" y="4"/>
                    </a:lnTo>
                    <a:lnTo>
                      <a:pt x="2" y="2"/>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3" name="Freeform 28"/>
              <p:cNvSpPr>
                <a:spLocks noChangeAspect="1"/>
              </p:cNvSpPr>
              <p:nvPr/>
            </p:nvSpPr>
            <p:spPr bwMode="auto">
              <a:xfrm>
                <a:off x="706" y="671"/>
                <a:ext cx="91" cy="64"/>
              </a:xfrm>
              <a:custGeom>
                <a:avLst/>
                <a:gdLst>
                  <a:gd name="T0" fmla="*/ 14 w 91"/>
                  <a:gd name="T1" fmla="*/ 0 h 64"/>
                  <a:gd name="T2" fmla="*/ 32 w 91"/>
                  <a:gd name="T3" fmla="*/ 32 h 64"/>
                  <a:gd name="T4" fmla="*/ 39 w 91"/>
                  <a:gd name="T5" fmla="*/ 25 h 64"/>
                  <a:gd name="T6" fmla="*/ 38 w 91"/>
                  <a:gd name="T7" fmla="*/ 17 h 64"/>
                  <a:gd name="T8" fmla="*/ 45 w 91"/>
                  <a:gd name="T9" fmla="*/ 17 h 64"/>
                  <a:gd name="T10" fmla="*/ 49 w 91"/>
                  <a:gd name="T11" fmla="*/ 20 h 64"/>
                  <a:gd name="T12" fmla="*/ 56 w 91"/>
                  <a:gd name="T13" fmla="*/ 18 h 64"/>
                  <a:gd name="T14" fmla="*/ 55 w 91"/>
                  <a:gd name="T15" fmla="*/ 22 h 64"/>
                  <a:gd name="T16" fmla="*/ 54 w 91"/>
                  <a:gd name="T17" fmla="*/ 36 h 64"/>
                  <a:gd name="T18" fmla="*/ 65 w 91"/>
                  <a:gd name="T19" fmla="*/ 29 h 64"/>
                  <a:gd name="T20" fmla="*/ 72 w 91"/>
                  <a:gd name="T21" fmla="*/ 39 h 64"/>
                  <a:gd name="T22" fmla="*/ 83 w 91"/>
                  <a:gd name="T23" fmla="*/ 40 h 64"/>
                  <a:gd name="T24" fmla="*/ 84 w 91"/>
                  <a:gd name="T25" fmla="*/ 44 h 64"/>
                  <a:gd name="T26" fmla="*/ 91 w 91"/>
                  <a:gd name="T27" fmla="*/ 44 h 64"/>
                  <a:gd name="T28" fmla="*/ 79 w 91"/>
                  <a:gd name="T29" fmla="*/ 56 h 64"/>
                  <a:gd name="T30" fmla="*/ 56 w 91"/>
                  <a:gd name="T31" fmla="*/ 64 h 64"/>
                  <a:gd name="T32" fmla="*/ 18 w 91"/>
                  <a:gd name="T33" fmla="*/ 56 h 64"/>
                  <a:gd name="T34" fmla="*/ 4 w 91"/>
                  <a:gd name="T35" fmla="*/ 39 h 64"/>
                  <a:gd name="T36" fmla="*/ 0 w 91"/>
                  <a:gd name="T37" fmla="*/ 23 h 64"/>
                  <a:gd name="T38" fmla="*/ 1 w 91"/>
                  <a:gd name="T39" fmla="*/ 7 h 64"/>
                  <a:gd name="T40" fmla="*/ 7 w 91"/>
                  <a:gd name="T41" fmla="*/ 6 h 64"/>
                  <a:gd name="T42" fmla="*/ 14 w 91"/>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64">
                    <a:moveTo>
                      <a:pt x="14" y="0"/>
                    </a:moveTo>
                    <a:lnTo>
                      <a:pt x="32" y="32"/>
                    </a:lnTo>
                    <a:lnTo>
                      <a:pt x="39" y="25"/>
                    </a:lnTo>
                    <a:lnTo>
                      <a:pt x="38" y="17"/>
                    </a:lnTo>
                    <a:lnTo>
                      <a:pt x="45" y="17"/>
                    </a:lnTo>
                    <a:lnTo>
                      <a:pt x="49" y="20"/>
                    </a:lnTo>
                    <a:lnTo>
                      <a:pt x="56" y="18"/>
                    </a:lnTo>
                    <a:lnTo>
                      <a:pt x="55" y="22"/>
                    </a:lnTo>
                    <a:lnTo>
                      <a:pt x="54" y="36"/>
                    </a:lnTo>
                    <a:lnTo>
                      <a:pt x="65" y="29"/>
                    </a:lnTo>
                    <a:lnTo>
                      <a:pt x="72" y="39"/>
                    </a:lnTo>
                    <a:lnTo>
                      <a:pt x="83" y="40"/>
                    </a:lnTo>
                    <a:lnTo>
                      <a:pt x="84" y="44"/>
                    </a:lnTo>
                    <a:lnTo>
                      <a:pt x="91" y="44"/>
                    </a:lnTo>
                    <a:lnTo>
                      <a:pt x="79" y="56"/>
                    </a:lnTo>
                    <a:lnTo>
                      <a:pt x="56" y="64"/>
                    </a:lnTo>
                    <a:lnTo>
                      <a:pt x="18" y="56"/>
                    </a:lnTo>
                    <a:lnTo>
                      <a:pt x="4" y="39"/>
                    </a:lnTo>
                    <a:lnTo>
                      <a:pt x="0" y="23"/>
                    </a:lnTo>
                    <a:lnTo>
                      <a:pt x="1" y="7"/>
                    </a:lnTo>
                    <a:lnTo>
                      <a:pt x="7" y="6"/>
                    </a:lnTo>
                    <a:lnTo>
                      <a:pt x="14"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4" name="Freeform 29"/>
              <p:cNvSpPr>
                <a:spLocks noChangeAspect="1"/>
              </p:cNvSpPr>
              <p:nvPr/>
            </p:nvSpPr>
            <p:spPr bwMode="auto">
              <a:xfrm>
                <a:off x="660" y="653"/>
                <a:ext cx="63" cy="51"/>
              </a:xfrm>
              <a:custGeom>
                <a:avLst/>
                <a:gdLst>
                  <a:gd name="T0" fmla="*/ 56 w 63"/>
                  <a:gd name="T1" fmla="*/ 5 h 51"/>
                  <a:gd name="T2" fmla="*/ 63 w 63"/>
                  <a:gd name="T3" fmla="*/ 10 h 51"/>
                  <a:gd name="T4" fmla="*/ 60 w 63"/>
                  <a:gd name="T5" fmla="*/ 19 h 51"/>
                  <a:gd name="T6" fmla="*/ 54 w 63"/>
                  <a:gd name="T7" fmla="*/ 24 h 51"/>
                  <a:gd name="T8" fmla="*/ 47 w 63"/>
                  <a:gd name="T9" fmla="*/ 25 h 51"/>
                  <a:gd name="T10" fmla="*/ 46 w 63"/>
                  <a:gd name="T11" fmla="*/ 42 h 51"/>
                  <a:gd name="T12" fmla="*/ 40 w 63"/>
                  <a:gd name="T13" fmla="*/ 42 h 51"/>
                  <a:gd name="T14" fmla="*/ 41 w 63"/>
                  <a:gd name="T15" fmla="*/ 49 h 51"/>
                  <a:gd name="T16" fmla="*/ 38 w 63"/>
                  <a:gd name="T17" fmla="*/ 51 h 51"/>
                  <a:gd name="T18" fmla="*/ 28 w 63"/>
                  <a:gd name="T19" fmla="*/ 43 h 51"/>
                  <a:gd name="T20" fmla="*/ 28 w 63"/>
                  <a:gd name="T21" fmla="*/ 35 h 51"/>
                  <a:gd name="T22" fmla="*/ 17 w 63"/>
                  <a:gd name="T23" fmla="*/ 35 h 51"/>
                  <a:gd name="T24" fmla="*/ 9 w 63"/>
                  <a:gd name="T25" fmla="*/ 24 h 51"/>
                  <a:gd name="T26" fmla="*/ 3 w 63"/>
                  <a:gd name="T27" fmla="*/ 24 h 51"/>
                  <a:gd name="T28" fmla="*/ 3 w 63"/>
                  <a:gd name="T29" fmla="*/ 10 h 51"/>
                  <a:gd name="T30" fmla="*/ 0 w 63"/>
                  <a:gd name="T31" fmla="*/ 7 h 51"/>
                  <a:gd name="T32" fmla="*/ 6 w 63"/>
                  <a:gd name="T33" fmla="*/ 4 h 51"/>
                  <a:gd name="T34" fmla="*/ 9 w 63"/>
                  <a:gd name="T35" fmla="*/ 4 h 51"/>
                  <a:gd name="T36" fmla="*/ 15 w 63"/>
                  <a:gd name="T37" fmla="*/ 0 h 51"/>
                  <a:gd name="T38" fmla="*/ 25 w 63"/>
                  <a:gd name="T39" fmla="*/ 0 h 51"/>
                  <a:gd name="T40" fmla="*/ 28 w 63"/>
                  <a:gd name="T41" fmla="*/ 5 h 51"/>
                  <a:gd name="T42" fmla="*/ 47 w 63"/>
                  <a:gd name="T43" fmla="*/ 5 h 51"/>
                  <a:gd name="T44" fmla="*/ 49 w 63"/>
                  <a:gd name="T45" fmla="*/ 12 h 51"/>
                  <a:gd name="T46" fmla="*/ 56 w 63"/>
                  <a:gd name="T47" fmla="*/ 5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 h="51">
                    <a:moveTo>
                      <a:pt x="56" y="5"/>
                    </a:moveTo>
                    <a:lnTo>
                      <a:pt x="63" y="10"/>
                    </a:lnTo>
                    <a:lnTo>
                      <a:pt x="60" y="19"/>
                    </a:lnTo>
                    <a:lnTo>
                      <a:pt x="54" y="24"/>
                    </a:lnTo>
                    <a:lnTo>
                      <a:pt x="47" y="25"/>
                    </a:lnTo>
                    <a:lnTo>
                      <a:pt x="46" y="42"/>
                    </a:lnTo>
                    <a:lnTo>
                      <a:pt x="40" y="42"/>
                    </a:lnTo>
                    <a:lnTo>
                      <a:pt x="41" y="49"/>
                    </a:lnTo>
                    <a:lnTo>
                      <a:pt x="38" y="51"/>
                    </a:lnTo>
                    <a:lnTo>
                      <a:pt x="28" y="43"/>
                    </a:lnTo>
                    <a:lnTo>
                      <a:pt x="28" y="35"/>
                    </a:lnTo>
                    <a:lnTo>
                      <a:pt x="17" y="35"/>
                    </a:lnTo>
                    <a:lnTo>
                      <a:pt x="9" y="24"/>
                    </a:lnTo>
                    <a:lnTo>
                      <a:pt x="3" y="24"/>
                    </a:lnTo>
                    <a:lnTo>
                      <a:pt x="3" y="10"/>
                    </a:lnTo>
                    <a:lnTo>
                      <a:pt x="0" y="7"/>
                    </a:lnTo>
                    <a:lnTo>
                      <a:pt x="6" y="4"/>
                    </a:lnTo>
                    <a:lnTo>
                      <a:pt x="9" y="4"/>
                    </a:lnTo>
                    <a:lnTo>
                      <a:pt x="15" y="0"/>
                    </a:lnTo>
                    <a:lnTo>
                      <a:pt x="25" y="0"/>
                    </a:lnTo>
                    <a:lnTo>
                      <a:pt x="28" y="5"/>
                    </a:lnTo>
                    <a:lnTo>
                      <a:pt x="47" y="5"/>
                    </a:lnTo>
                    <a:lnTo>
                      <a:pt x="49" y="12"/>
                    </a:lnTo>
                    <a:lnTo>
                      <a:pt x="56" y="5"/>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5" name="Freeform 30"/>
              <p:cNvSpPr>
                <a:spLocks noChangeAspect="1"/>
              </p:cNvSpPr>
              <p:nvPr/>
            </p:nvSpPr>
            <p:spPr bwMode="auto">
              <a:xfrm>
                <a:off x="545" y="641"/>
                <a:ext cx="182" cy="197"/>
              </a:xfrm>
              <a:custGeom>
                <a:avLst/>
                <a:gdLst>
                  <a:gd name="T0" fmla="*/ 60 w 182"/>
                  <a:gd name="T1" fmla="*/ 5 h 197"/>
                  <a:gd name="T2" fmla="*/ 98 w 182"/>
                  <a:gd name="T3" fmla="*/ 27 h 197"/>
                  <a:gd name="T4" fmla="*/ 115 w 182"/>
                  <a:gd name="T5" fmla="*/ 19 h 197"/>
                  <a:gd name="T6" fmla="*/ 118 w 182"/>
                  <a:gd name="T7" fmla="*/ 36 h 197"/>
                  <a:gd name="T8" fmla="*/ 132 w 182"/>
                  <a:gd name="T9" fmla="*/ 47 h 197"/>
                  <a:gd name="T10" fmla="*/ 143 w 182"/>
                  <a:gd name="T11" fmla="*/ 55 h 197"/>
                  <a:gd name="T12" fmla="*/ 156 w 182"/>
                  <a:gd name="T13" fmla="*/ 60 h 197"/>
                  <a:gd name="T14" fmla="*/ 161 w 182"/>
                  <a:gd name="T15" fmla="*/ 53 h 197"/>
                  <a:gd name="T16" fmla="*/ 179 w 182"/>
                  <a:gd name="T17" fmla="*/ 86 h 197"/>
                  <a:gd name="T18" fmla="*/ 174 w 182"/>
                  <a:gd name="T19" fmla="*/ 110 h 197"/>
                  <a:gd name="T20" fmla="*/ 154 w 182"/>
                  <a:gd name="T21" fmla="*/ 90 h 197"/>
                  <a:gd name="T22" fmla="*/ 147 w 182"/>
                  <a:gd name="T23" fmla="*/ 97 h 197"/>
                  <a:gd name="T24" fmla="*/ 139 w 182"/>
                  <a:gd name="T25" fmla="*/ 109 h 197"/>
                  <a:gd name="T26" fmla="*/ 128 w 182"/>
                  <a:gd name="T27" fmla="*/ 111 h 197"/>
                  <a:gd name="T28" fmla="*/ 135 w 182"/>
                  <a:gd name="T29" fmla="*/ 120 h 197"/>
                  <a:gd name="T30" fmla="*/ 131 w 182"/>
                  <a:gd name="T31" fmla="*/ 149 h 197"/>
                  <a:gd name="T32" fmla="*/ 139 w 182"/>
                  <a:gd name="T33" fmla="*/ 160 h 197"/>
                  <a:gd name="T34" fmla="*/ 113 w 182"/>
                  <a:gd name="T35" fmla="*/ 197 h 197"/>
                  <a:gd name="T36" fmla="*/ 95 w 182"/>
                  <a:gd name="T37" fmla="*/ 175 h 197"/>
                  <a:gd name="T38" fmla="*/ 77 w 182"/>
                  <a:gd name="T39" fmla="*/ 161 h 197"/>
                  <a:gd name="T40" fmla="*/ 65 w 182"/>
                  <a:gd name="T41" fmla="*/ 120 h 197"/>
                  <a:gd name="T42" fmla="*/ 55 w 182"/>
                  <a:gd name="T43" fmla="*/ 97 h 197"/>
                  <a:gd name="T44" fmla="*/ 50 w 182"/>
                  <a:gd name="T45" fmla="*/ 89 h 197"/>
                  <a:gd name="T46" fmla="*/ 44 w 182"/>
                  <a:gd name="T47" fmla="*/ 60 h 197"/>
                  <a:gd name="T48" fmla="*/ 9 w 182"/>
                  <a:gd name="T49" fmla="*/ 53 h 197"/>
                  <a:gd name="T50" fmla="*/ 13 w 182"/>
                  <a:gd name="T51" fmla="*/ 17 h 197"/>
                  <a:gd name="T52" fmla="*/ 27 w 182"/>
                  <a:gd name="T53" fmla="*/ 44 h 197"/>
                  <a:gd name="T54" fmla="*/ 32 w 182"/>
                  <a:gd name="T55" fmla="*/ 26 h 197"/>
                  <a:gd name="T56" fmla="*/ 37 w 182"/>
                  <a:gd name="T57" fmla="*/ 28 h 197"/>
                  <a:gd name="T58" fmla="*/ 46 w 182"/>
                  <a:gd name="T59" fmla="*/ 48 h 197"/>
                  <a:gd name="T60" fmla="*/ 48 w 182"/>
                  <a:gd name="T61" fmla="*/ 29 h 197"/>
                  <a:gd name="T62" fmla="*/ 49 w 182"/>
                  <a:gd name="T63" fmla="*/ 20 h 197"/>
                  <a:gd name="T64" fmla="*/ 25 w 182"/>
                  <a:gd name="T65" fmla="*/ 18 h 197"/>
                  <a:gd name="T66" fmla="*/ 32 w 182"/>
                  <a:gd name="T67" fmla="*/ 10 h 197"/>
                  <a:gd name="T68" fmla="*/ 45 w 182"/>
                  <a:gd name="T69" fmla="*/ 9 h 197"/>
                  <a:gd name="T70" fmla="*/ 36 w 182"/>
                  <a:gd name="T71" fmla="*/ 0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2" h="197">
                    <a:moveTo>
                      <a:pt x="35" y="1"/>
                    </a:moveTo>
                    <a:lnTo>
                      <a:pt x="60" y="5"/>
                    </a:lnTo>
                    <a:lnTo>
                      <a:pt x="94" y="19"/>
                    </a:lnTo>
                    <a:lnTo>
                      <a:pt x="98" y="27"/>
                    </a:lnTo>
                    <a:lnTo>
                      <a:pt x="103" y="24"/>
                    </a:lnTo>
                    <a:lnTo>
                      <a:pt x="115" y="19"/>
                    </a:lnTo>
                    <a:lnTo>
                      <a:pt x="118" y="22"/>
                    </a:lnTo>
                    <a:lnTo>
                      <a:pt x="118" y="36"/>
                    </a:lnTo>
                    <a:lnTo>
                      <a:pt x="124" y="36"/>
                    </a:lnTo>
                    <a:lnTo>
                      <a:pt x="132" y="47"/>
                    </a:lnTo>
                    <a:lnTo>
                      <a:pt x="143" y="46"/>
                    </a:lnTo>
                    <a:lnTo>
                      <a:pt x="143" y="55"/>
                    </a:lnTo>
                    <a:lnTo>
                      <a:pt x="153" y="63"/>
                    </a:lnTo>
                    <a:lnTo>
                      <a:pt x="156" y="60"/>
                    </a:lnTo>
                    <a:lnTo>
                      <a:pt x="155" y="54"/>
                    </a:lnTo>
                    <a:lnTo>
                      <a:pt x="161" y="53"/>
                    </a:lnTo>
                    <a:lnTo>
                      <a:pt x="165" y="70"/>
                    </a:lnTo>
                    <a:lnTo>
                      <a:pt x="179" y="86"/>
                    </a:lnTo>
                    <a:lnTo>
                      <a:pt x="182" y="87"/>
                    </a:lnTo>
                    <a:lnTo>
                      <a:pt x="174" y="110"/>
                    </a:lnTo>
                    <a:lnTo>
                      <a:pt x="160" y="105"/>
                    </a:lnTo>
                    <a:lnTo>
                      <a:pt x="154" y="90"/>
                    </a:lnTo>
                    <a:lnTo>
                      <a:pt x="150" y="90"/>
                    </a:lnTo>
                    <a:lnTo>
                      <a:pt x="147" y="97"/>
                    </a:lnTo>
                    <a:lnTo>
                      <a:pt x="142" y="103"/>
                    </a:lnTo>
                    <a:lnTo>
                      <a:pt x="139" y="109"/>
                    </a:lnTo>
                    <a:lnTo>
                      <a:pt x="132" y="105"/>
                    </a:lnTo>
                    <a:lnTo>
                      <a:pt x="128" y="111"/>
                    </a:lnTo>
                    <a:lnTo>
                      <a:pt x="131" y="116"/>
                    </a:lnTo>
                    <a:lnTo>
                      <a:pt x="135" y="120"/>
                    </a:lnTo>
                    <a:lnTo>
                      <a:pt x="131" y="128"/>
                    </a:lnTo>
                    <a:lnTo>
                      <a:pt x="131" y="149"/>
                    </a:lnTo>
                    <a:lnTo>
                      <a:pt x="138" y="157"/>
                    </a:lnTo>
                    <a:lnTo>
                      <a:pt x="139" y="160"/>
                    </a:lnTo>
                    <a:lnTo>
                      <a:pt x="130" y="174"/>
                    </a:lnTo>
                    <a:lnTo>
                      <a:pt x="113" y="197"/>
                    </a:lnTo>
                    <a:lnTo>
                      <a:pt x="97" y="192"/>
                    </a:lnTo>
                    <a:lnTo>
                      <a:pt x="95" y="175"/>
                    </a:lnTo>
                    <a:lnTo>
                      <a:pt x="84" y="164"/>
                    </a:lnTo>
                    <a:lnTo>
                      <a:pt x="77" y="161"/>
                    </a:lnTo>
                    <a:lnTo>
                      <a:pt x="65" y="142"/>
                    </a:lnTo>
                    <a:lnTo>
                      <a:pt x="65" y="120"/>
                    </a:lnTo>
                    <a:lnTo>
                      <a:pt x="54" y="104"/>
                    </a:lnTo>
                    <a:lnTo>
                      <a:pt x="55" y="97"/>
                    </a:lnTo>
                    <a:lnTo>
                      <a:pt x="43" y="92"/>
                    </a:lnTo>
                    <a:lnTo>
                      <a:pt x="50" y="89"/>
                    </a:lnTo>
                    <a:lnTo>
                      <a:pt x="37" y="76"/>
                    </a:lnTo>
                    <a:lnTo>
                      <a:pt x="44" y="60"/>
                    </a:lnTo>
                    <a:lnTo>
                      <a:pt x="30" y="53"/>
                    </a:lnTo>
                    <a:lnTo>
                      <a:pt x="9" y="53"/>
                    </a:lnTo>
                    <a:lnTo>
                      <a:pt x="0" y="9"/>
                    </a:lnTo>
                    <a:lnTo>
                      <a:pt x="13" y="17"/>
                    </a:lnTo>
                    <a:lnTo>
                      <a:pt x="19" y="43"/>
                    </a:lnTo>
                    <a:lnTo>
                      <a:pt x="27" y="44"/>
                    </a:lnTo>
                    <a:lnTo>
                      <a:pt x="24" y="22"/>
                    </a:lnTo>
                    <a:lnTo>
                      <a:pt x="32" y="26"/>
                    </a:lnTo>
                    <a:lnTo>
                      <a:pt x="34" y="30"/>
                    </a:lnTo>
                    <a:lnTo>
                      <a:pt x="37" y="28"/>
                    </a:lnTo>
                    <a:lnTo>
                      <a:pt x="41" y="43"/>
                    </a:lnTo>
                    <a:lnTo>
                      <a:pt x="46" y="48"/>
                    </a:lnTo>
                    <a:lnTo>
                      <a:pt x="50" y="38"/>
                    </a:lnTo>
                    <a:lnTo>
                      <a:pt x="48" y="29"/>
                    </a:lnTo>
                    <a:lnTo>
                      <a:pt x="58" y="22"/>
                    </a:lnTo>
                    <a:lnTo>
                      <a:pt x="49" y="20"/>
                    </a:lnTo>
                    <a:lnTo>
                      <a:pt x="37" y="23"/>
                    </a:lnTo>
                    <a:lnTo>
                      <a:pt x="25" y="18"/>
                    </a:lnTo>
                    <a:lnTo>
                      <a:pt x="22" y="6"/>
                    </a:lnTo>
                    <a:lnTo>
                      <a:pt x="32" y="10"/>
                    </a:lnTo>
                    <a:lnTo>
                      <a:pt x="44" y="14"/>
                    </a:lnTo>
                    <a:lnTo>
                      <a:pt x="45" y="9"/>
                    </a:lnTo>
                    <a:lnTo>
                      <a:pt x="36" y="6"/>
                    </a:lnTo>
                    <a:lnTo>
                      <a:pt x="36" y="0"/>
                    </a:lnTo>
                    <a:lnTo>
                      <a:pt x="35" y="1"/>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6" name="Freeform 31"/>
              <p:cNvSpPr>
                <a:spLocks noChangeAspect="1"/>
              </p:cNvSpPr>
              <p:nvPr/>
            </p:nvSpPr>
            <p:spPr bwMode="auto">
              <a:xfrm>
                <a:off x="672" y="731"/>
                <a:ext cx="33" cy="67"/>
              </a:xfrm>
              <a:custGeom>
                <a:avLst/>
                <a:gdLst>
                  <a:gd name="T0" fmla="*/ 22 w 33"/>
                  <a:gd name="T1" fmla="*/ 0 h 67"/>
                  <a:gd name="T2" fmla="*/ 28 w 33"/>
                  <a:gd name="T3" fmla="*/ 0 h 67"/>
                  <a:gd name="T4" fmla="*/ 33 w 33"/>
                  <a:gd name="T5" fmla="*/ 15 h 67"/>
                  <a:gd name="T6" fmla="*/ 28 w 33"/>
                  <a:gd name="T7" fmla="*/ 18 h 67"/>
                  <a:gd name="T8" fmla="*/ 28 w 33"/>
                  <a:gd name="T9" fmla="*/ 24 h 67"/>
                  <a:gd name="T10" fmla="*/ 31 w 33"/>
                  <a:gd name="T11" fmla="*/ 40 h 67"/>
                  <a:gd name="T12" fmla="*/ 24 w 33"/>
                  <a:gd name="T13" fmla="*/ 43 h 67"/>
                  <a:gd name="T14" fmla="*/ 27 w 33"/>
                  <a:gd name="T15" fmla="*/ 53 h 67"/>
                  <a:gd name="T16" fmla="*/ 20 w 33"/>
                  <a:gd name="T17" fmla="*/ 59 h 67"/>
                  <a:gd name="T18" fmla="*/ 20 w 33"/>
                  <a:gd name="T19" fmla="*/ 62 h 67"/>
                  <a:gd name="T20" fmla="*/ 10 w 33"/>
                  <a:gd name="T21" fmla="*/ 67 h 67"/>
                  <a:gd name="T22" fmla="*/ 3 w 33"/>
                  <a:gd name="T23" fmla="*/ 58 h 67"/>
                  <a:gd name="T24" fmla="*/ 3 w 33"/>
                  <a:gd name="T25" fmla="*/ 36 h 67"/>
                  <a:gd name="T26" fmla="*/ 7 w 33"/>
                  <a:gd name="T27" fmla="*/ 30 h 67"/>
                  <a:gd name="T28" fmla="*/ 0 w 33"/>
                  <a:gd name="T29" fmla="*/ 22 h 67"/>
                  <a:gd name="T30" fmla="*/ 0 w 33"/>
                  <a:gd name="T31" fmla="*/ 18 h 67"/>
                  <a:gd name="T32" fmla="*/ 7 w 33"/>
                  <a:gd name="T33" fmla="*/ 13 h 67"/>
                  <a:gd name="T34" fmla="*/ 12 w 33"/>
                  <a:gd name="T35" fmla="*/ 19 h 67"/>
                  <a:gd name="T36" fmla="*/ 15 w 33"/>
                  <a:gd name="T37" fmla="*/ 9 h 67"/>
                  <a:gd name="T38" fmla="*/ 20 w 33"/>
                  <a:gd name="T39" fmla="*/ 6 h 67"/>
                  <a:gd name="T40" fmla="*/ 22 w 33"/>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67">
                    <a:moveTo>
                      <a:pt x="22" y="0"/>
                    </a:moveTo>
                    <a:lnTo>
                      <a:pt x="28" y="0"/>
                    </a:lnTo>
                    <a:lnTo>
                      <a:pt x="33" y="15"/>
                    </a:lnTo>
                    <a:lnTo>
                      <a:pt x="28" y="18"/>
                    </a:lnTo>
                    <a:lnTo>
                      <a:pt x="28" y="24"/>
                    </a:lnTo>
                    <a:lnTo>
                      <a:pt x="31" y="40"/>
                    </a:lnTo>
                    <a:lnTo>
                      <a:pt x="24" y="43"/>
                    </a:lnTo>
                    <a:lnTo>
                      <a:pt x="27" y="53"/>
                    </a:lnTo>
                    <a:lnTo>
                      <a:pt x="20" y="59"/>
                    </a:lnTo>
                    <a:lnTo>
                      <a:pt x="20" y="62"/>
                    </a:lnTo>
                    <a:lnTo>
                      <a:pt x="10" y="67"/>
                    </a:lnTo>
                    <a:lnTo>
                      <a:pt x="3" y="58"/>
                    </a:lnTo>
                    <a:lnTo>
                      <a:pt x="3" y="36"/>
                    </a:lnTo>
                    <a:lnTo>
                      <a:pt x="7" y="30"/>
                    </a:lnTo>
                    <a:lnTo>
                      <a:pt x="0" y="22"/>
                    </a:lnTo>
                    <a:lnTo>
                      <a:pt x="0" y="18"/>
                    </a:lnTo>
                    <a:lnTo>
                      <a:pt x="7" y="13"/>
                    </a:lnTo>
                    <a:lnTo>
                      <a:pt x="12" y="19"/>
                    </a:lnTo>
                    <a:lnTo>
                      <a:pt x="15" y="9"/>
                    </a:lnTo>
                    <a:lnTo>
                      <a:pt x="20" y="6"/>
                    </a:lnTo>
                    <a:lnTo>
                      <a:pt x="22"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7" name="Freeform 32"/>
              <p:cNvSpPr>
                <a:spLocks noChangeAspect="1"/>
              </p:cNvSpPr>
              <p:nvPr/>
            </p:nvSpPr>
            <p:spPr bwMode="auto">
              <a:xfrm>
                <a:off x="695" y="728"/>
                <a:ext cx="70" cy="103"/>
              </a:xfrm>
              <a:custGeom>
                <a:avLst/>
                <a:gdLst>
                  <a:gd name="T0" fmla="*/ 32 w 70"/>
                  <a:gd name="T1" fmla="*/ 0 h 103"/>
                  <a:gd name="T2" fmla="*/ 69 w 70"/>
                  <a:gd name="T3" fmla="*/ 7 h 103"/>
                  <a:gd name="T4" fmla="*/ 63 w 70"/>
                  <a:gd name="T5" fmla="*/ 16 h 103"/>
                  <a:gd name="T6" fmla="*/ 63 w 70"/>
                  <a:gd name="T7" fmla="*/ 23 h 103"/>
                  <a:gd name="T8" fmla="*/ 61 w 70"/>
                  <a:gd name="T9" fmla="*/ 27 h 103"/>
                  <a:gd name="T10" fmla="*/ 70 w 70"/>
                  <a:gd name="T11" fmla="*/ 38 h 103"/>
                  <a:gd name="T12" fmla="*/ 70 w 70"/>
                  <a:gd name="T13" fmla="*/ 51 h 103"/>
                  <a:gd name="T14" fmla="*/ 64 w 70"/>
                  <a:gd name="T15" fmla="*/ 41 h 103"/>
                  <a:gd name="T16" fmla="*/ 58 w 70"/>
                  <a:gd name="T17" fmla="*/ 45 h 103"/>
                  <a:gd name="T18" fmla="*/ 61 w 70"/>
                  <a:gd name="T19" fmla="*/ 60 h 103"/>
                  <a:gd name="T20" fmla="*/ 60 w 70"/>
                  <a:gd name="T21" fmla="*/ 80 h 103"/>
                  <a:gd name="T22" fmla="*/ 57 w 70"/>
                  <a:gd name="T23" fmla="*/ 88 h 103"/>
                  <a:gd name="T24" fmla="*/ 44 w 70"/>
                  <a:gd name="T25" fmla="*/ 103 h 103"/>
                  <a:gd name="T26" fmla="*/ 30 w 70"/>
                  <a:gd name="T27" fmla="*/ 90 h 103"/>
                  <a:gd name="T28" fmla="*/ 22 w 70"/>
                  <a:gd name="T29" fmla="*/ 76 h 103"/>
                  <a:gd name="T30" fmla="*/ 27 w 70"/>
                  <a:gd name="T31" fmla="*/ 69 h 103"/>
                  <a:gd name="T32" fmla="*/ 17 w 70"/>
                  <a:gd name="T33" fmla="*/ 61 h 103"/>
                  <a:gd name="T34" fmla="*/ 5 w 70"/>
                  <a:gd name="T35" fmla="*/ 61 h 103"/>
                  <a:gd name="T36" fmla="*/ 0 w 70"/>
                  <a:gd name="T37" fmla="*/ 46 h 103"/>
                  <a:gd name="T38" fmla="*/ 7 w 70"/>
                  <a:gd name="T39" fmla="*/ 42 h 103"/>
                  <a:gd name="T40" fmla="*/ 4 w 70"/>
                  <a:gd name="T41" fmla="*/ 28 h 103"/>
                  <a:gd name="T42" fmla="*/ 4 w 70"/>
                  <a:gd name="T43" fmla="*/ 20 h 103"/>
                  <a:gd name="T44" fmla="*/ 12 w 70"/>
                  <a:gd name="T45" fmla="*/ 18 h 103"/>
                  <a:gd name="T46" fmla="*/ 23 w 70"/>
                  <a:gd name="T47" fmla="*/ 21 h 103"/>
                  <a:gd name="T48" fmla="*/ 32 w 70"/>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103">
                    <a:moveTo>
                      <a:pt x="32" y="0"/>
                    </a:moveTo>
                    <a:lnTo>
                      <a:pt x="69" y="7"/>
                    </a:lnTo>
                    <a:lnTo>
                      <a:pt x="63" y="16"/>
                    </a:lnTo>
                    <a:lnTo>
                      <a:pt x="63" y="23"/>
                    </a:lnTo>
                    <a:lnTo>
                      <a:pt x="61" y="27"/>
                    </a:lnTo>
                    <a:lnTo>
                      <a:pt x="70" y="38"/>
                    </a:lnTo>
                    <a:lnTo>
                      <a:pt x="70" y="51"/>
                    </a:lnTo>
                    <a:lnTo>
                      <a:pt x="64" y="41"/>
                    </a:lnTo>
                    <a:lnTo>
                      <a:pt x="58" y="45"/>
                    </a:lnTo>
                    <a:lnTo>
                      <a:pt x="61" y="60"/>
                    </a:lnTo>
                    <a:lnTo>
                      <a:pt x="60" y="80"/>
                    </a:lnTo>
                    <a:lnTo>
                      <a:pt x="57" y="88"/>
                    </a:lnTo>
                    <a:lnTo>
                      <a:pt x="44" y="103"/>
                    </a:lnTo>
                    <a:lnTo>
                      <a:pt x="30" y="90"/>
                    </a:lnTo>
                    <a:lnTo>
                      <a:pt x="22" y="76"/>
                    </a:lnTo>
                    <a:lnTo>
                      <a:pt x="27" y="69"/>
                    </a:lnTo>
                    <a:lnTo>
                      <a:pt x="17" y="61"/>
                    </a:lnTo>
                    <a:lnTo>
                      <a:pt x="5" y="61"/>
                    </a:lnTo>
                    <a:lnTo>
                      <a:pt x="0" y="46"/>
                    </a:lnTo>
                    <a:lnTo>
                      <a:pt x="7" y="42"/>
                    </a:lnTo>
                    <a:lnTo>
                      <a:pt x="4" y="28"/>
                    </a:lnTo>
                    <a:lnTo>
                      <a:pt x="4" y="20"/>
                    </a:lnTo>
                    <a:lnTo>
                      <a:pt x="12" y="18"/>
                    </a:lnTo>
                    <a:lnTo>
                      <a:pt x="23" y="21"/>
                    </a:lnTo>
                    <a:lnTo>
                      <a:pt x="32"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8" name="Freeform 33"/>
              <p:cNvSpPr>
                <a:spLocks noChangeAspect="1"/>
              </p:cNvSpPr>
              <p:nvPr/>
            </p:nvSpPr>
            <p:spPr bwMode="auto">
              <a:xfrm>
                <a:off x="758" y="715"/>
                <a:ext cx="57" cy="49"/>
              </a:xfrm>
              <a:custGeom>
                <a:avLst/>
                <a:gdLst>
                  <a:gd name="T0" fmla="*/ 4 w 57"/>
                  <a:gd name="T1" fmla="*/ 19 h 49"/>
                  <a:gd name="T2" fmla="*/ 16 w 57"/>
                  <a:gd name="T3" fmla="*/ 15 h 49"/>
                  <a:gd name="T4" fmla="*/ 28 w 57"/>
                  <a:gd name="T5" fmla="*/ 11 h 49"/>
                  <a:gd name="T6" fmla="*/ 38 w 57"/>
                  <a:gd name="T7" fmla="*/ 0 h 49"/>
                  <a:gd name="T8" fmla="*/ 41 w 57"/>
                  <a:gd name="T9" fmla="*/ 3 h 49"/>
                  <a:gd name="T10" fmla="*/ 42 w 57"/>
                  <a:gd name="T11" fmla="*/ 12 h 49"/>
                  <a:gd name="T12" fmla="*/ 47 w 57"/>
                  <a:gd name="T13" fmla="*/ 14 h 49"/>
                  <a:gd name="T14" fmla="*/ 48 w 57"/>
                  <a:gd name="T15" fmla="*/ 12 h 49"/>
                  <a:gd name="T16" fmla="*/ 55 w 57"/>
                  <a:gd name="T17" fmla="*/ 15 h 49"/>
                  <a:gd name="T18" fmla="*/ 53 w 57"/>
                  <a:gd name="T19" fmla="*/ 26 h 49"/>
                  <a:gd name="T20" fmla="*/ 57 w 57"/>
                  <a:gd name="T21" fmla="*/ 30 h 49"/>
                  <a:gd name="T22" fmla="*/ 55 w 57"/>
                  <a:gd name="T23" fmla="*/ 39 h 49"/>
                  <a:gd name="T24" fmla="*/ 52 w 57"/>
                  <a:gd name="T25" fmla="*/ 44 h 49"/>
                  <a:gd name="T26" fmla="*/ 47 w 57"/>
                  <a:gd name="T27" fmla="*/ 42 h 49"/>
                  <a:gd name="T28" fmla="*/ 38 w 57"/>
                  <a:gd name="T29" fmla="*/ 48 h 49"/>
                  <a:gd name="T30" fmla="*/ 29 w 57"/>
                  <a:gd name="T31" fmla="*/ 49 h 49"/>
                  <a:gd name="T32" fmla="*/ 25 w 57"/>
                  <a:gd name="T33" fmla="*/ 44 h 49"/>
                  <a:gd name="T34" fmla="*/ 19 w 57"/>
                  <a:gd name="T35" fmla="*/ 44 h 49"/>
                  <a:gd name="T36" fmla="*/ 17 w 57"/>
                  <a:gd name="T37" fmla="*/ 37 h 49"/>
                  <a:gd name="T38" fmla="*/ 5 w 57"/>
                  <a:gd name="T39" fmla="*/ 30 h 49"/>
                  <a:gd name="T40" fmla="*/ 0 w 57"/>
                  <a:gd name="T41" fmla="*/ 30 h 49"/>
                  <a:gd name="T42" fmla="*/ 4 w 57"/>
                  <a:gd name="T43" fmla="*/ 19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 y="19"/>
                    </a:moveTo>
                    <a:lnTo>
                      <a:pt x="16" y="15"/>
                    </a:lnTo>
                    <a:lnTo>
                      <a:pt x="28" y="11"/>
                    </a:lnTo>
                    <a:lnTo>
                      <a:pt x="38" y="0"/>
                    </a:lnTo>
                    <a:lnTo>
                      <a:pt x="41" y="3"/>
                    </a:lnTo>
                    <a:lnTo>
                      <a:pt x="42" y="12"/>
                    </a:lnTo>
                    <a:lnTo>
                      <a:pt x="47" y="14"/>
                    </a:lnTo>
                    <a:lnTo>
                      <a:pt x="48" y="12"/>
                    </a:lnTo>
                    <a:lnTo>
                      <a:pt x="55" y="15"/>
                    </a:lnTo>
                    <a:lnTo>
                      <a:pt x="53" y="26"/>
                    </a:lnTo>
                    <a:lnTo>
                      <a:pt x="57" y="30"/>
                    </a:lnTo>
                    <a:lnTo>
                      <a:pt x="55" y="39"/>
                    </a:lnTo>
                    <a:lnTo>
                      <a:pt x="52" y="44"/>
                    </a:lnTo>
                    <a:lnTo>
                      <a:pt x="47" y="42"/>
                    </a:lnTo>
                    <a:lnTo>
                      <a:pt x="38" y="48"/>
                    </a:lnTo>
                    <a:lnTo>
                      <a:pt x="29" y="49"/>
                    </a:lnTo>
                    <a:lnTo>
                      <a:pt x="25" y="44"/>
                    </a:lnTo>
                    <a:lnTo>
                      <a:pt x="19" y="44"/>
                    </a:lnTo>
                    <a:lnTo>
                      <a:pt x="17" y="37"/>
                    </a:lnTo>
                    <a:lnTo>
                      <a:pt x="5" y="30"/>
                    </a:lnTo>
                    <a:lnTo>
                      <a:pt x="0" y="30"/>
                    </a:lnTo>
                    <a:lnTo>
                      <a:pt x="4" y="19"/>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19" name="Freeform 34"/>
              <p:cNvSpPr>
                <a:spLocks noChangeAspect="1"/>
              </p:cNvSpPr>
              <p:nvPr/>
            </p:nvSpPr>
            <p:spPr bwMode="auto">
              <a:xfrm>
                <a:off x="753" y="744"/>
                <a:ext cx="70" cy="75"/>
              </a:xfrm>
              <a:custGeom>
                <a:avLst/>
                <a:gdLst>
                  <a:gd name="T0" fmla="*/ 5 w 70"/>
                  <a:gd name="T1" fmla="*/ 0 h 75"/>
                  <a:gd name="T2" fmla="*/ 11 w 70"/>
                  <a:gd name="T3" fmla="*/ 0 h 75"/>
                  <a:gd name="T4" fmla="*/ 23 w 70"/>
                  <a:gd name="T5" fmla="*/ 8 h 75"/>
                  <a:gd name="T6" fmla="*/ 24 w 70"/>
                  <a:gd name="T7" fmla="*/ 13 h 75"/>
                  <a:gd name="T8" fmla="*/ 24 w 70"/>
                  <a:gd name="T9" fmla="*/ 15 h 75"/>
                  <a:gd name="T10" fmla="*/ 29 w 70"/>
                  <a:gd name="T11" fmla="*/ 14 h 75"/>
                  <a:gd name="T12" fmla="*/ 35 w 70"/>
                  <a:gd name="T13" fmla="*/ 20 h 75"/>
                  <a:gd name="T14" fmla="*/ 44 w 70"/>
                  <a:gd name="T15" fmla="*/ 18 h 75"/>
                  <a:gd name="T16" fmla="*/ 52 w 70"/>
                  <a:gd name="T17" fmla="*/ 13 h 75"/>
                  <a:gd name="T18" fmla="*/ 57 w 70"/>
                  <a:gd name="T19" fmla="*/ 15 h 75"/>
                  <a:gd name="T20" fmla="*/ 70 w 70"/>
                  <a:gd name="T21" fmla="*/ 36 h 75"/>
                  <a:gd name="T22" fmla="*/ 67 w 70"/>
                  <a:gd name="T23" fmla="*/ 36 h 75"/>
                  <a:gd name="T24" fmla="*/ 64 w 70"/>
                  <a:gd name="T25" fmla="*/ 56 h 75"/>
                  <a:gd name="T26" fmla="*/ 56 w 70"/>
                  <a:gd name="T27" fmla="*/ 53 h 75"/>
                  <a:gd name="T28" fmla="*/ 50 w 70"/>
                  <a:gd name="T29" fmla="*/ 53 h 75"/>
                  <a:gd name="T30" fmla="*/ 45 w 70"/>
                  <a:gd name="T31" fmla="*/ 54 h 75"/>
                  <a:gd name="T32" fmla="*/ 38 w 70"/>
                  <a:gd name="T33" fmla="*/ 64 h 75"/>
                  <a:gd name="T34" fmla="*/ 47 w 70"/>
                  <a:gd name="T35" fmla="*/ 65 h 75"/>
                  <a:gd name="T36" fmla="*/ 49 w 70"/>
                  <a:gd name="T37" fmla="*/ 75 h 75"/>
                  <a:gd name="T38" fmla="*/ 39 w 70"/>
                  <a:gd name="T39" fmla="*/ 68 h 75"/>
                  <a:gd name="T40" fmla="*/ 32 w 70"/>
                  <a:gd name="T41" fmla="*/ 67 h 75"/>
                  <a:gd name="T42" fmla="*/ 25 w 70"/>
                  <a:gd name="T43" fmla="*/ 58 h 75"/>
                  <a:gd name="T44" fmla="*/ 20 w 70"/>
                  <a:gd name="T45" fmla="*/ 53 h 75"/>
                  <a:gd name="T46" fmla="*/ 14 w 70"/>
                  <a:gd name="T47" fmla="*/ 53 h 75"/>
                  <a:gd name="T48" fmla="*/ 13 w 70"/>
                  <a:gd name="T49" fmla="*/ 46 h 75"/>
                  <a:gd name="T50" fmla="*/ 9 w 70"/>
                  <a:gd name="T51" fmla="*/ 42 h 75"/>
                  <a:gd name="T52" fmla="*/ 3 w 70"/>
                  <a:gd name="T53" fmla="*/ 47 h 75"/>
                  <a:gd name="T54" fmla="*/ 0 w 70"/>
                  <a:gd name="T55" fmla="*/ 27 h 75"/>
                  <a:gd name="T56" fmla="*/ 6 w 70"/>
                  <a:gd name="T57" fmla="*/ 25 h 75"/>
                  <a:gd name="T58" fmla="*/ 12 w 70"/>
                  <a:gd name="T59" fmla="*/ 35 h 75"/>
                  <a:gd name="T60" fmla="*/ 10 w 70"/>
                  <a:gd name="T61" fmla="*/ 21 h 75"/>
                  <a:gd name="T62" fmla="*/ 3 w 70"/>
                  <a:gd name="T63" fmla="*/ 11 h 75"/>
                  <a:gd name="T64" fmla="*/ 6 w 70"/>
                  <a:gd name="T65" fmla="*/ 5 h 75"/>
                  <a:gd name="T66" fmla="*/ 5 w 70"/>
                  <a:gd name="T67" fmla="*/ 0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0" h="75">
                    <a:moveTo>
                      <a:pt x="5" y="0"/>
                    </a:moveTo>
                    <a:lnTo>
                      <a:pt x="11" y="0"/>
                    </a:lnTo>
                    <a:lnTo>
                      <a:pt x="23" y="8"/>
                    </a:lnTo>
                    <a:lnTo>
                      <a:pt x="24" y="13"/>
                    </a:lnTo>
                    <a:lnTo>
                      <a:pt x="24" y="15"/>
                    </a:lnTo>
                    <a:lnTo>
                      <a:pt x="29" y="14"/>
                    </a:lnTo>
                    <a:lnTo>
                      <a:pt x="35" y="20"/>
                    </a:lnTo>
                    <a:lnTo>
                      <a:pt x="44" y="18"/>
                    </a:lnTo>
                    <a:lnTo>
                      <a:pt x="52" y="13"/>
                    </a:lnTo>
                    <a:lnTo>
                      <a:pt x="57" y="15"/>
                    </a:lnTo>
                    <a:lnTo>
                      <a:pt x="70" y="36"/>
                    </a:lnTo>
                    <a:lnTo>
                      <a:pt x="67" y="36"/>
                    </a:lnTo>
                    <a:lnTo>
                      <a:pt x="64" y="56"/>
                    </a:lnTo>
                    <a:lnTo>
                      <a:pt x="56" y="53"/>
                    </a:lnTo>
                    <a:lnTo>
                      <a:pt x="50" y="53"/>
                    </a:lnTo>
                    <a:lnTo>
                      <a:pt x="45" y="54"/>
                    </a:lnTo>
                    <a:lnTo>
                      <a:pt x="38" y="64"/>
                    </a:lnTo>
                    <a:lnTo>
                      <a:pt x="47" y="65"/>
                    </a:lnTo>
                    <a:lnTo>
                      <a:pt x="49" y="75"/>
                    </a:lnTo>
                    <a:lnTo>
                      <a:pt x="39" y="68"/>
                    </a:lnTo>
                    <a:lnTo>
                      <a:pt x="32" y="67"/>
                    </a:lnTo>
                    <a:lnTo>
                      <a:pt x="25" y="58"/>
                    </a:lnTo>
                    <a:lnTo>
                      <a:pt x="20" y="53"/>
                    </a:lnTo>
                    <a:lnTo>
                      <a:pt x="14" y="53"/>
                    </a:lnTo>
                    <a:lnTo>
                      <a:pt x="13" y="46"/>
                    </a:lnTo>
                    <a:lnTo>
                      <a:pt x="9" y="42"/>
                    </a:lnTo>
                    <a:cubicBezTo>
                      <a:pt x="4" y="48"/>
                      <a:pt x="7" y="47"/>
                      <a:pt x="3" y="47"/>
                    </a:cubicBezTo>
                    <a:lnTo>
                      <a:pt x="0" y="27"/>
                    </a:lnTo>
                    <a:lnTo>
                      <a:pt x="6" y="25"/>
                    </a:lnTo>
                    <a:lnTo>
                      <a:pt x="12" y="35"/>
                    </a:lnTo>
                    <a:lnTo>
                      <a:pt x="10" y="21"/>
                    </a:lnTo>
                    <a:lnTo>
                      <a:pt x="3" y="11"/>
                    </a:lnTo>
                    <a:lnTo>
                      <a:pt x="6" y="5"/>
                    </a:lnTo>
                    <a:lnTo>
                      <a:pt x="5"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0" name="Freeform 35"/>
              <p:cNvSpPr>
                <a:spLocks noChangeAspect="1"/>
              </p:cNvSpPr>
              <p:nvPr/>
            </p:nvSpPr>
            <p:spPr bwMode="auto">
              <a:xfrm>
                <a:off x="738" y="786"/>
                <a:ext cx="85" cy="89"/>
              </a:xfrm>
              <a:custGeom>
                <a:avLst/>
                <a:gdLst>
                  <a:gd name="T0" fmla="*/ 17 w 85"/>
                  <a:gd name="T1" fmla="*/ 5 h 89"/>
                  <a:gd name="T2" fmla="*/ 20 w 85"/>
                  <a:gd name="T3" fmla="*/ 5 h 89"/>
                  <a:gd name="T4" fmla="*/ 24 w 85"/>
                  <a:gd name="T5" fmla="*/ 0 h 89"/>
                  <a:gd name="T6" fmla="*/ 30 w 85"/>
                  <a:gd name="T7" fmla="*/ 5 h 89"/>
                  <a:gd name="T8" fmla="*/ 30 w 85"/>
                  <a:gd name="T9" fmla="*/ 11 h 89"/>
                  <a:gd name="T10" fmla="*/ 35 w 85"/>
                  <a:gd name="T11" fmla="*/ 11 h 89"/>
                  <a:gd name="T12" fmla="*/ 41 w 85"/>
                  <a:gd name="T13" fmla="*/ 16 h 89"/>
                  <a:gd name="T14" fmla="*/ 47 w 85"/>
                  <a:gd name="T15" fmla="*/ 25 h 89"/>
                  <a:gd name="T16" fmla="*/ 53 w 85"/>
                  <a:gd name="T17" fmla="*/ 25 h 89"/>
                  <a:gd name="T18" fmla="*/ 64 w 85"/>
                  <a:gd name="T19" fmla="*/ 32 h 89"/>
                  <a:gd name="T20" fmla="*/ 62 w 85"/>
                  <a:gd name="T21" fmla="*/ 23 h 89"/>
                  <a:gd name="T22" fmla="*/ 54 w 85"/>
                  <a:gd name="T23" fmla="*/ 22 h 89"/>
                  <a:gd name="T24" fmla="*/ 60 w 85"/>
                  <a:gd name="T25" fmla="*/ 12 h 89"/>
                  <a:gd name="T26" fmla="*/ 69 w 85"/>
                  <a:gd name="T27" fmla="*/ 10 h 89"/>
                  <a:gd name="T28" fmla="*/ 81 w 85"/>
                  <a:gd name="T29" fmla="*/ 14 h 89"/>
                  <a:gd name="T30" fmla="*/ 85 w 85"/>
                  <a:gd name="T31" fmla="*/ 28 h 89"/>
                  <a:gd name="T32" fmla="*/ 82 w 85"/>
                  <a:gd name="T33" fmla="*/ 39 h 89"/>
                  <a:gd name="T34" fmla="*/ 73 w 85"/>
                  <a:gd name="T35" fmla="*/ 52 h 89"/>
                  <a:gd name="T36" fmla="*/ 63 w 85"/>
                  <a:gd name="T37" fmla="*/ 59 h 89"/>
                  <a:gd name="T38" fmla="*/ 68 w 85"/>
                  <a:gd name="T39" fmla="*/ 67 h 89"/>
                  <a:gd name="T40" fmla="*/ 75 w 85"/>
                  <a:gd name="T41" fmla="*/ 72 h 89"/>
                  <a:gd name="T42" fmla="*/ 78 w 85"/>
                  <a:gd name="T43" fmla="*/ 78 h 89"/>
                  <a:gd name="T44" fmla="*/ 74 w 85"/>
                  <a:gd name="T45" fmla="*/ 87 h 89"/>
                  <a:gd name="T46" fmla="*/ 54 w 85"/>
                  <a:gd name="T47" fmla="*/ 89 h 89"/>
                  <a:gd name="T48" fmla="*/ 41 w 85"/>
                  <a:gd name="T49" fmla="*/ 66 h 89"/>
                  <a:gd name="T50" fmla="*/ 36 w 85"/>
                  <a:gd name="T51" fmla="*/ 64 h 89"/>
                  <a:gd name="T52" fmla="*/ 32 w 85"/>
                  <a:gd name="T53" fmla="*/ 66 h 89"/>
                  <a:gd name="T54" fmla="*/ 22 w 85"/>
                  <a:gd name="T55" fmla="*/ 56 h 89"/>
                  <a:gd name="T56" fmla="*/ 14 w 85"/>
                  <a:gd name="T57" fmla="*/ 54 h 89"/>
                  <a:gd name="T58" fmla="*/ 0 w 85"/>
                  <a:gd name="T59" fmla="*/ 44 h 89"/>
                  <a:gd name="T60" fmla="*/ 14 w 85"/>
                  <a:gd name="T61" fmla="*/ 28 h 89"/>
                  <a:gd name="T62" fmla="*/ 17 w 85"/>
                  <a:gd name="T63" fmla="*/ 20 h 89"/>
                  <a:gd name="T64" fmla="*/ 17 w 85"/>
                  <a:gd name="T65" fmla="*/ 5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89">
                    <a:moveTo>
                      <a:pt x="17" y="5"/>
                    </a:moveTo>
                    <a:lnTo>
                      <a:pt x="20" y="5"/>
                    </a:lnTo>
                    <a:lnTo>
                      <a:pt x="24" y="0"/>
                    </a:lnTo>
                    <a:lnTo>
                      <a:pt x="30" y="5"/>
                    </a:lnTo>
                    <a:lnTo>
                      <a:pt x="30" y="11"/>
                    </a:lnTo>
                    <a:lnTo>
                      <a:pt x="35" y="11"/>
                    </a:lnTo>
                    <a:lnTo>
                      <a:pt x="41" y="16"/>
                    </a:lnTo>
                    <a:lnTo>
                      <a:pt x="47" y="25"/>
                    </a:lnTo>
                    <a:lnTo>
                      <a:pt x="53" y="25"/>
                    </a:lnTo>
                    <a:lnTo>
                      <a:pt x="64" y="32"/>
                    </a:lnTo>
                    <a:lnTo>
                      <a:pt x="62" y="23"/>
                    </a:lnTo>
                    <a:lnTo>
                      <a:pt x="54" y="22"/>
                    </a:lnTo>
                    <a:lnTo>
                      <a:pt x="60" y="12"/>
                    </a:lnTo>
                    <a:lnTo>
                      <a:pt x="69" y="10"/>
                    </a:lnTo>
                    <a:lnTo>
                      <a:pt x="81" y="14"/>
                    </a:lnTo>
                    <a:lnTo>
                      <a:pt x="85" y="28"/>
                    </a:lnTo>
                    <a:lnTo>
                      <a:pt x="82" y="39"/>
                    </a:lnTo>
                    <a:lnTo>
                      <a:pt x="73" y="52"/>
                    </a:lnTo>
                    <a:lnTo>
                      <a:pt x="63" y="59"/>
                    </a:lnTo>
                    <a:lnTo>
                      <a:pt x="68" y="67"/>
                    </a:lnTo>
                    <a:lnTo>
                      <a:pt x="75" y="72"/>
                    </a:lnTo>
                    <a:lnTo>
                      <a:pt x="78" y="78"/>
                    </a:lnTo>
                    <a:lnTo>
                      <a:pt x="74" y="87"/>
                    </a:lnTo>
                    <a:lnTo>
                      <a:pt x="54" y="89"/>
                    </a:lnTo>
                    <a:cubicBezTo>
                      <a:pt x="49" y="85"/>
                      <a:pt x="45" y="70"/>
                      <a:pt x="41" y="66"/>
                    </a:cubicBezTo>
                    <a:cubicBezTo>
                      <a:pt x="38" y="62"/>
                      <a:pt x="37" y="64"/>
                      <a:pt x="36" y="64"/>
                    </a:cubicBezTo>
                    <a:lnTo>
                      <a:pt x="32" y="66"/>
                    </a:lnTo>
                    <a:lnTo>
                      <a:pt x="22" y="56"/>
                    </a:lnTo>
                    <a:lnTo>
                      <a:pt x="14" y="54"/>
                    </a:lnTo>
                    <a:lnTo>
                      <a:pt x="0" y="44"/>
                    </a:lnTo>
                    <a:lnTo>
                      <a:pt x="14" y="28"/>
                    </a:lnTo>
                    <a:lnTo>
                      <a:pt x="17" y="20"/>
                    </a:lnTo>
                    <a:lnTo>
                      <a:pt x="17" y="5"/>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1" name="Freeform 36"/>
              <p:cNvSpPr>
                <a:spLocks noChangeAspect="1"/>
              </p:cNvSpPr>
              <p:nvPr/>
            </p:nvSpPr>
            <p:spPr bwMode="auto">
              <a:xfrm>
                <a:off x="628" y="784"/>
                <a:ext cx="172" cy="158"/>
              </a:xfrm>
              <a:custGeom>
                <a:avLst/>
                <a:gdLst>
                  <a:gd name="T0" fmla="*/ 70 w 172"/>
                  <a:gd name="T1" fmla="*/ 0 h 158"/>
                  <a:gd name="T2" fmla="*/ 64 w 172"/>
                  <a:gd name="T3" fmla="*/ 5 h 158"/>
                  <a:gd name="T4" fmla="*/ 64 w 172"/>
                  <a:gd name="T5" fmla="*/ 9 h 158"/>
                  <a:gd name="T6" fmla="*/ 54 w 172"/>
                  <a:gd name="T7" fmla="*/ 13 h 158"/>
                  <a:gd name="T8" fmla="*/ 55 w 172"/>
                  <a:gd name="T9" fmla="*/ 18 h 158"/>
                  <a:gd name="T10" fmla="*/ 29 w 172"/>
                  <a:gd name="T11" fmla="*/ 55 h 158"/>
                  <a:gd name="T12" fmla="*/ 34 w 172"/>
                  <a:gd name="T13" fmla="*/ 56 h 158"/>
                  <a:gd name="T14" fmla="*/ 40 w 172"/>
                  <a:gd name="T15" fmla="*/ 63 h 158"/>
                  <a:gd name="T16" fmla="*/ 28 w 172"/>
                  <a:gd name="T17" fmla="*/ 106 h 158"/>
                  <a:gd name="T18" fmla="*/ 15 w 172"/>
                  <a:gd name="T19" fmla="*/ 108 h 158"/>
                  <a:gd name="T20" fmla="*/ 11 w 172"/>
                  <a:gd name="T21" fmla="*/ 115 h 158"/>
                  <a:gd name="T22" fmla="*/ 7 w 172"/>
                  <a:gd name="T23" fmla="*/ 118 h 158"/>
                  <a:gd name="T24" fmla="*/ 0 w 172"/>
                  <a:gd name="T25" fmla="*/ 127 h 158"/>
                  <a:gd name="T26" fmla="*/ 6 w 172"/>
                  <a:gd name="T27" fmla="*/ 139 h 158"/>
                  <a:gd name="T28" fmla="*/ 14 w 172"/>
                  <a:gd name="T29" fmla="*/ 141 h 158"/>
                  <a:gd name="T30" fmla="*/ 14 w 172"/>
                  <a:gd name="T31" fmla="*/ 146 h 158"/>
                  <a:gd name="T32" fmla="*/ 15 w 172"/>
                  <a:gd name="T33" fmla="*/ 154 h 158"/>
                  <a:gd name="T34" fmla="*/ 16 w 172"/>
                  <a:gd name="T35" fmla="*/ 158 h 158"/>
                  <a:gd name="T36" fmla="*/ 20 w 172"/>
                  <a:gd name="T37" fmla="*/ 158 h 158"/>
                  <a:gd name="T38" fmla="*/ 42 w 172"/>
                  <a:gd name="T39" fmla="*/ 142 h 158"/>
                  <a:gd name="T40" fmla="*/ 62 w 172"/>
                  <a:gd name="T41" fmla="*/ 133 h 158"/>
                  <a:gd name="T42" fmla="*/ 65 w 172"/>
                  <a:gd name="T43" fmla="*/ 133 h 158"/>
                  <a:gd name="T44" fmla="*/ 81 w 172"/>
                  <a:gd name="T45" fmla="*/ 119 h 158"/>
                  <a:gd name="T46" fmla="*/ 85 w 172"/>
                  <a:gd name="T47" fmla="*/ 119 h 158"/>
                  <a:gd name="T48" fmla="*/ 96 w 172"/>
                  <a:gd name="T49" fmla="*/ 114 h 158"/>
                  <a:gd name="T50" fmla="*/ 101 w 172"/>
                  <a:gd name="T51" fmla="*/ 117 h 158"/>
                  <a:gd name="T52" fmla="*/ 112 w 172"/>
                  <a:gd name="T53" fmla="*/ 109 h 158"/>
                  <a:gd name="T54" fmla="*/ 114 w 172"/>
                  <a:gd name="T55" fmla="*/ 113 h 158"/>
                  <a:gd name="T56" fmla="*/ 125 w 172"/>
                  <a:gd name="T57" fmla="*/ 113 h 158"/>
                  <a:gd name="T58" fmla="*/ 129 w 172"/>
                  <a:gd name="T59" fmla="*/ 107 h 158"/>
                  <a:gd name="T60" fmla="*/ 135 w 172"/>
                  <a:gd name="T61" fmla="*/ 105 h 158"/>
                  <a:gd name="T62" fmla="*/ 144 w 172"/>
                  <a:gd name="T63" fmla="*/ 106 h 158"/>
                  <a:gd name="T64" fmla="*/ 164 w 172"/>
                  <a:gd name="T65" fmla="*/ 106 h 158"/>
                  <a:gd name="T66" fmla="*/ 172 w 172"/>
                  <a:gd name="T67" fmla="*/ 90 h 158"/>
                  <a:gd name="T68" fmla="*/ 164 w 172"/>
                  <a:gd name="T69" fmla="*/ 91 h 158"/>
                  <a:gd name="T70" fmla="*/ 159 w 172"/>
                  <a:gd name="T71" fmla="*/ 84 h 158"/>
                  <a:gd name="T72" fmla="*/ 155 w 172"/>
                  <a:gd name="T73" fmla="*/ 71 h 158"/>
                  <a:gd name="T74" fmla="*/ 147 w 172"/>
                  <a:gd name="T75" fmla="*/ 64 h 158"/>
                  <a:gd name="T76" fmla="*/ 143 w 172"/>
                  <a:gd name="T77" fmla="*/ 68 h 158"/>
                  <a:gd name="T78" fmla="*/ 133 w 172"/>
                  <a:gd name="T79" fmla="*/ 58 h 158"/>
                  <a:gd name="T80" fmla="*/ 124 w 172"/>
                  <a:gd name="T81" fmla="*/ 56 h 158"/>
                  <a:gd name="T82" fmla="*/ 112 w 172"/>
                  <a:gd name="T83" fmla="*/ 46 h 158"/>
                  <a:gd name="T84" fmla="*/ 99 w 172"/>
                  <a:gd name="T85" fmla="*/ 33 h 158"/>
                  <a:gd name="T86" fmla="*/ 89 w 172"/>
                  <a:gd name="T87" fmla="*/ 19 h 158"/>
                  <a:gd name="T88" fmla="*/ 95 w 172"/>
                  <a:gd name="T89" fmla="*/ 13 h 158"/>
                  <a:gd name="T90" fmla="*/ 84 w 172"/>
                  <a:gd name="T91" fmla="*/ 4 h 158"/>
                  <a:gd name="T92" fmla="*/ 72 w 172"/>
                  <a:gd name="T93" fmla="*/ 4 h 158"/>
                  <a:gd name="T94" fmla="*/ 70 w 172"/>
                  <a:gd name="T95" fmla="*/ 0 h 1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2" h="158">
                    <a:moveTo>
                      <a:pt x="70" y="0"/>
                    </a:moveTo>
                    <a:lnTo>
                      <a:pt x="64" y="5"/>
                    </a:lnTo>
                    <a:lnTo>
                      <a:pt x="64" y="9"/>
                    </a:lnTo>
                    <a:lnTo>
                      <a:pt x="54" y="13"/>
                    </a:lnTo>
                    <a:lnTo>
                      <a:pt x="55" y="18"/>
                    </a:lnTo>
                    <a:lnTo>
                      <a:pt x="29" y="55"/>
                    </a:lnTo>
                    <a:lnTo>
                      <a:pt x="34" y="56"/>
                    </a:lnTo>
                    <a:lnTo>
                      <a:pt x="40" y="63"/>
                    </a:lnTo>
                    <a:lnTo>
                      <a:pt x="28" y="106"/>
                    </a:lnTo>
                    <a:lnTo>
                      <a:pt x="15" y="108"/>
                    </a:lnTo>
                    <a:lnTo>
                      <a:pt x="11" y="115"/>
                    </a:lnTo>
                    <a:lnTo>
                      <a:pt x="7" y="118"/>
                    </a:lnTo>
                    <a:lnTo>
                      <a:pt x="0" y="127"/>
                    </a:lnTo>
                    <a:lnTo>
                      <a:pt x="6" y="139"/>
                    </a:lnTo>
                    <a:lnTo>
                      <a:pt x="14" y="141"/>
                    </a:lnTo>
                    <a:lnTo>
                      <a:pt x="14" y="146"/>
                    </a:lnTo>
                    <a:lnTo>
                      <a:pt x="15" y="154"/>
                    </a:lnTo>
                    <a:lnTo>
                      <a:pt x="16" y="158"/>
                    </a:lnTo>
                    <a:lnTo>
                      <a:pt x="20" y="158"/>
                    </a:lnTo>
                    <a:lnTo>
                      <a:pt x="42" y="142"/>
                    </a:lnTo>
                    <a:lnTo>
                      <a:pt x="62" y="133"/>
                    </a:lnTo>
                    <a:lnTo>
                      <a:pt x="65" y="133"/>
                    </a:lnTo>
                    <a:lnTo>
                      <a:pt x="81" y="119"/>
                    </a:lnTo>
                    <a:lnTo>
                      <a:pt x="85" y="119"/>
                    </a:lnTo>
                    <a:lnTo>
                      <a:pt x="96" y="114"/>
                    </a:lnTo>
                    <a:lnTo>
                      <a:pt x="101" y="117"/>
                    </a:lnTo>
                    <a:lnTo>
                      <a:pt x="112" y="109"/>
                    </a:lnTo>
                    <a:lnTo>
                      <a:pt x="114" y="113"/>
                    </a:lnTo>
                    <a:lnTo>
                      <a:pt x="125" y="113"/>
                    </a:lnTo>
                    <a:lnTo>
                      <a:pt x="129" y="107"/>
                    </a:lnTo>
                    <a:lnTo>
                      <a:pt x="135" y="105"/>
                    </a:lnTo>
                    <a:lnTo>
                      <a:pt x="144" y="106"/>
                    </a:lnTo>
                    <a:lnTo>
                      <a:pt x="164" y="106"/>
                    </a:lnTo>
                    <a:lnTo>
                      <a:pt x="172" y="90"/>
                    </a:lnTo>
                    <a:lnTo>
                      <a:pt x="164" y="91"/>
                    </a:lnTo>
                    <a:lnTo>
                      <a:pt x="159" y="84"/>
                    </a:lnTo>
                    <a:lnTo>
                      <a:pt x="155" y="71"/>
                    </a:lnTo>
                    <a:lnTo>
                      <a:pt x="147" y="64"/>
                    </a:lnTo>
                    <a:lnTo>
                      <a:pt x="143" y="68"/>
                    </a:lnTo>
                    <a:lnTo>
                      <a:pt x="133" y="58"/>
                    </a:lnTo>
                    <a:lnTo>
                      <a:pt x="124" y="56"/>
                    </a:lnTo>
                    <a:lnTo>
                      <a:pt x="112" y="46"/>
                    </a:lnTo>
                    <a:lnTo>
                      <a:pt x="99" y="33"/>
                    </a:lnTo>
                    <a:lnTo>
                      <a:pt x="89" y="19"/>
                    </a:lnTo>
                    <a:lnTo>
                      <a:pt x="95" y="13"/>
                    </a:lnTo>
                    <a:lnTo>
                      <a:pt x="84" y="4"/>
                    </a:lnTo>
                    <a:lnTo>
                      <a:pt x="72" y="4"/>
                    </a:lnTo>
                    <a:lnTo>
                      <a:pt x="70"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2" name="Freeform 37"/>
              <p:cNvSpPr>
                <a:spLocks noChangeAspect="1"/>
              </p:cNvSpPr>
              <p:nvPr/>
            </p:nvSpPr>
            <p:spPr bwMode="auto">
              <a:xfrm>
                <a:off x="562" y="717"/>
                <a:ext cx="38" cy="33"/>
              </a:xfrm>
              <a:custGeom>
                <a:avLst/>
                <a:gdLst>
                  <a:gd name="T0" fmla="*/ 20 w 38"/>
                  <a:gd name="T1" fmla="*/ 0 h 33"/>
                  <a:gd name="T2" fmla="*/ 12 w 38"/>
                  <a:gd name="T3" fmla="*/ 14 h 33"/>
                  <a:gd name="T4" fmla="*/ 0 w 38"/>
                  <a:gd name="T5" fmla="*/ 23 h 33"/>
                  <a:gd name="T6" fmla="*/ 6 w 38"/>
                  <a:gd name="T7" fmla="*/ 31 h 33"/>
                  <a:gd name="T8" fmla="*/ 12 w 38"/>
                  <a:gd name="T9" fmla="*/ 27 h 33"/>
                  <a:gd name="T10" fmla="*/ 23 w 38"/>
                  <a:gd name="T11" fmla="*/ 33 h 33"/>
                  <a:gd name="T12" fmla="*/ 37 w 38"/>
                  <a:gd name="T13" fmla="*/ 28 h 33"/>
                  <a:gd name="T14" fmla="*/ 38 w 38"/>
                  <a:gd name="T15" fmla="*/ 20 h 33"/>
                  <a:gd name="T16" fmla="*/ 28 w 38"/>
                  <a:gd name="T17" fmla="*/ 16 h 33"/>
                  <a:gd name="T18" fmla="*/ 34 w 38"/>
                  <a:gd name="T19" fmla="*/ 13 h 33"/>
                  <a:gd name="T20" fmla="*/ 20 w 38"/>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33">
                    <a:moveTo>
                      <a:pt x="20" y="0"/>
                    </a:moveTo>
                    <a:lnTo>
                      <a:pt x="12" y="14"/>
                    </a:lnTo>
                    <a:lnTo>
                      <a:pt x="0" y="23"/>
                    </a:lnTo>
                    <a:lnTo>
                      <a:pt x="6" y="31"/>
                    </a:lnTo>
                    <a:lnTo>
                      <a:pt x="12" y="27"/>
                    </a:lnTo>
                    <a:lnTo>
                      <a:pt x="23" y="33"/>
                    </a:lnTo>
                    <a:lnTo>
                      <a:pt x="37" y="28"/>
                    </a:lnTo>
                    <a:lnTo>
                      <a:pt x="38" y="20"/>
                    </a:lnTo>
                    <a:lnTo>
                      <a:pt x="28" y="16"/>
                    </a:lnTo>
                    <a:lnTo>
                      <a:pt x="34" y="13"/>
                    </a:lnTo>
                    <a:lnTo>
                      <a:pt x="20"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3" name="Freeform 38"/>
              <p:cNvSpPr>
                <a:spLocks noChangeAspect="1"/>
              </p:cNvSpPr>
              <p:nvPr/>
            </p:nvSpPr>
            <p:spPr bwMode="auto">
              <a:xfrm>
                <a:off x="541" y="709"/>
                <a:ext cx="39" cy="24"/>
              </a:xfrm>
              <a:custGeom>
                <a:avLst/>
                <a:gdLst>
                  <a:gd name="T0" fmla="*/ 28 w 39"/>
                  <a:gd name="T1" fmla="*/ 1 h 24"/>
                  <a:gd name="T2" fmla="*/ 39 w 39"/>
                  <a:gd name="T3" fmla="*/ 4 h 24"/>
                  <a:gd name="T4" fmla="*/ 30 w 39"/>
                  <a:gd name="T5" fmla="*/ 19 h 24"/>
                  <a:gd name="T6" fmla="*/ 24 w 39"/>
                  <a:gd name="T7" fmla="*/ 24 h 24"/>
                  <a:gd name="T8" fmla="*/ 19 w 39"/>
                  <a:gd name="T9" fmla="*/ 24 h 24"/>
                  <a:gd name="T10" fmla="*/ 9 w 39"/>
                  <a:gd name="T11" fmla="*/ 19 h 24"/>
                  <a:gd name="T12" fmla="*/ 11 w 39"/>
                  <a:gd name="T13" fmla="*/ 14 h 24"/>
                  <a:gd name="T14" fmla="*/ 7 w 39"/>
                  <a:gd name="T15" fmla="*/ 13 h 24"/>
                  <a:gd name="T16" fmla="*/ 3 w 39"/>
                  <a:gd name="T17" fmla="*/ 15 h 24"/>
                  <a:gd name="T18" fmla="*/ 0 w 39"/>
                  <a:gd name="T19" fmla="*/ 11 h 24"/>
                  <a:gd name="T20" fmla="*/ 7 w 39"/>
                  <a:gd name="T21" fmla="*/ 0 h 24"/>
                  <a:gd name="T22" fmla="*/ 16 w 39"/>
                  <a:gd name="T23" fmla="*/ 3 h 24"/>
                  <a:gd name="T24" fmla="*/ 13 w 39"/>
                  <a:gd name="T25" fmla="*/ 6 h 24"/>
                  <a:gd name="T26" fmla="*/ 23 w 39"/>
                  <a:gd name="T27" fmla="*/ 10 h 24"/>
                  <a:gd name="T28" fmla="*/ 28 w 39"/>
                  <a:gd name="T29" fmla="*/ 1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4">
                    <a:moveTo>
                      <a:pt x="28" y="1"/>
                    </a:moveTo>
                    <a:lnTo>
                      <a:pt x="39" y="4"/>
                    </a:lnTo>
                    <a:lnTo>
                      <a:pt x="30" y="19"/>
                    </a:lnTo>
                    <a:lnTo>
                      <a:pt x="24" y="24"/>
                    </a:lnTo>
                    <a:lnTo>
                      <a:pt x="19" y="24"/>
                    </a:lnTo>
                    <a:lnTo>
                      <a:pt x="9" y="19"/>
                    </a:lnTo>
                    <a:lnTo>
                      <a:pt x="11" y="14"/>
                    </a:lnTo>
                    <a:lnTo>
                      <a:pt x="7" y="13"/>
                    </a:lnTo>
                    <a:lnTo>
                      <a:pt x="3" y="15"/>
                    </a:lnTo>
                    <a:lnTo>
                      <a:pt x="0" y="11"/>
                    </a:lnTo>
                    <a:lnTo>
                      <a:pt x="7" y="0"/>
                    </a:lnTo>
                    <a:lnTo>
                      <a:pt x="16" y="3"/>
                    </a:lnTo>
                    <a:lnTo>
                      <a:pt x="13" y="6"/>
                    </a:lnTo>
                    <a:lnTo>
                      <a:pt x="23" y="10"/>
                    </a:lnTo>
                    <a:lnTo>
                      <a:pt x="28" y="1"/>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4" name="Freeform 39"/>
              <p:cNvSpPr>
                <a:spLocks noChangeAspect="1"/>
              </p:cNvSpPr>
              <p:nvPr/>
            </p:nvSpPr>
            <p:spPr bwMode="auto">
              <a:xfrm>
                <a:off x="548" y="702"/>
                <a:ext cx="13" cy="10"/>
              </a:xfrm>
              <a:custGeom>
                <a:avLst/>
                <a:gdLst>
                  <a:gd name="T0" fmla="*/ 0 w 13"/>
                  <a:gd name="T1" fmla="*/ 7 h 10"/>
                  <a:gd name="T2" fmla="*/ 4 w 13"/>
                  <a:gd name="T3" fmla="*/ 0 h 10"/>
                  <a:gd name="T4" fmla="*/ 13 w 13"/>
                  <a:gd name="T5" fmla="*/ 4 h 10"/>
                  <a:gd name="T6" fmla="*/ 9 w 13"/>
                  <a:gd name="T7" fmla="*/ 10 h 10"/>
                  <a:gd name="T8" fmla="*/ 0 w 13"/>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7"/>
                    </a:moveTo>
                    <a:lnTo>
                      <a:pt x="4" y="0"/>
                    </a:lnTo>
                    <a:lnTo>
                      <a:pt x="13" y="4"/>
                    </a:lnTo>
                    <a:lnTo>
                      <a:pt x="9" y="10"/>
                    </a:lnTo>
                    <a:lnTo>
                      <a:pt x="0" y="7"/>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5" name="Freeform 40"/>
              <p:cNvSpPr>
                <a:spLocks noChangeAspect="1"/>
              </p:cNvSpPr>
              <p:nvPr/>
            </p:nvSpPr>
            <p:spPr bwMode="auto">
              <a:xfrm>
                <a:off x="569" y="700"/>
                <a:ext cx="15" cy="13"/>
              </a:xfrm>
              <a:custGeom>
                <a:avLst/>
                <a:gdLst>
                  <a:gd name="T0" fmla="*/ 0 w 15"/>
                  <a:gd name="T1" fmla="*/ 10 h 13"/>
                  <a:gd name="T2" fmla="*/ 11 w 15"/>
                  <a:gd name="T3" fmla="*/ 13 h 13"/>
                  <a:gd name="T4" fmla="*/ 15 w 15"/>
                  <a:gd name="T5" fmla="*/ 4 h 13"/>
                  <a:gd name="T6" fmla="*/ 15 w 15"/>
                  <a:gd name="T7" fmla="*/ 1 h 13"/>
                  <a:gd name="T8" fmla="*/ 11 w 15"/>
                  <a:gd name="T9" fmla="*/ 0 h 13"/>
                  <a:gd name="T10" fmla="*/ 7 w 15"/>
                  <a:gd name="T11" fmla="*/ 4 h 13"/>
                  <a:gd name="T12" fmla="*/ 4 w 15"/>
                  <a:gd name="T13" fmla="*/ 2 h 13"/>
                  <a:gd name="T14" fmla="*/ 0 w 15"/>
                  <a:gd name="T15" fmla="*/ 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3">
                    <a:moveTo>
                      <a:pt x="0" y="10"/>
                    </a:moveTo>
                    <a:lnTo>
                      <a:pt x="11" y="13"/>
                    </a:lnTo>
                    <a:lnTo>
                      <a:pt x="15" y="4"/>
                    </a:lnTo>
                    <a:lnTo>
                      <a:pt x="15" y="1"/>
                    </a:lnTo>
                    <a:lnTo>
                      <a:pt x="11" y="0"/>
                    </a:lnTo>
                    <a:lnTo>
                      <a:pt x="7" y="4"/>
                    </a:lnTo>
                    <a:lnTo>
                      <a:pt x="4" y="2"/>
                    </a:lnTo>
                    <a:lnTo>
                      <a:pt x="0" y="1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6" name="Freeform 41"/>
              <p:cNvSpPr>
                <a:spLocks noChangeAspect="1"/>
              </p:cNvSpPr>
              <p:nvPr/>
            </p:nvSpPr>
            <p:spPr bwMode="auto">
              <a:xfrm>
                <a:off x="522" y="736"/>
                <a:ext cx="55" cy="45"/>
              </a:xfrm>
              <a:custGeom>
                <a:avLst/>
                <a:gdLst>
                  <a:gd name="T0" fmla="*/ 40 w 55"/>
                  <a:gd name="T1" fmla="*/ 4 h 45"/>
                  <a:gd name="T2" fmla="*/ 32 w 55"/>
                  <a:gd name="T3" fmla="*/ 0 h 45"/>
                  <a:gd name="T4" fmla="*/ 27 w 55"/>
                  <a:gd name="T5" fmla="*/ 8 h 45"/>
                  <a:gd name="T6" fmla="*/ 32 w 55"/>
                  <a:gd name="T7" fmla="*/ 12 h 45"/>
                  <a:gd name="T8" fmla="*/ 27 w 55"/>
                  <a:gd name="T9" fmla="*/ 15 h 45"/>
                  <a:gd name="T10" fmla="*/ 23 w 55"/>
                  <a:gd name="T11" fmla="*/ 8 h 45"/>
                  <a:gd name="T12" fmla="*/ 19 w 55"/>
                  <a:gd name="T13" fmla="*/ 10 h 45"/>
                  <a:gd name="T14" fmla="*/ 22 w 55"/>
                  <a:gd name="T15" fmla="*/ 17 h 45"/>
                  <a:gd name="T16" fmla="*/ 17 w 55"/>
                  <a:gd name="T17" fmla="*/ 17 h 45"/>
                  <a:gd name="T18" fmla="*/ 17 w 55"/>
                  <a:gd name="T19" fmla="*/ 13 h 45"/>
                  <a:gd name="T20" fmla="*/ 14 w 55"/>
                  <a:gd name="T21" fmla="*/ 12 h 45"/>
                  <a:gd name="T22" fmla="*/ 10 w 55"/>
                  <a:gd name="T23" fmla="*/ 10 h 45"/>
                  <a:gd name="T24" fmla="*/ 6 w 55"/>
                  <a:gd name="T25" fmla="*/ 14 h 45"/>
                  <a:gd name="T26" fmla="*/ 4 w 55"/>
                  <a:gd name="T27" fmla="*/ 11 h 45"/>
                  <a:gd name="T28" fmla="*/ 9 w 55"/>
                  <a:gd name="T29" fmla="*/ 4 h 45"/>
                  <a:gd name="T30" fmla="*/ 6 w 55"/>
                  <a:gd name="T31" fmla="*/ 2 h 45"/>
                  <a:gd name="T32" fmla="*/ 0 w 55"/>
                  <a:gd name="T33" fmla="*/ 17 h 45"/>
                  <a:gd name="T34" fmla="*/ 9 w 55"/>
                  <a:gd name="T35" fmla="*/ 24 h 45"/>
                  <a:gd name="T36" fmla="*/ 25 w 55"/>
                  <a:gd name="T37" fmla="*/ 31 h 45"/>
                  <a:gd name="T38" fmla="*/ 32 w 55"/>
                  <a:gd name="T39" fmla="*/ 45 h 45"/>
                  <a:gd name="T40" fmla="*/ 41 w 55"/>
                  <a:gd name="T41" fmla="*/ 45 h 45"/>
                  <a:gd name="T42" fmla="*/ 47 w 55"/>
                  <a:gd name="T43" fmla="*/ 35 h 45"/>
                  <a:gd name="T44" fmla="*/ 52 w 55"/>
                  <a:gd name="T45" fmla="*/ 34 h 45"/>
                  <a:gd name="T46" fmla="*/ 47 w 55"/>
                  <a:gd name="T47" fmla="*/ 25 h 45"/>
                  <a:gd name="T48" fmla="*/ 49 w 55"/>
                  <a:gd name="T49" fmla="*/ 20 h 45"/>
                  <a:gd name="T50" fmla="*/ 54 w 55"/>
                  <a:gd name="T51" fmla="*/ 20 h 45"/>
                  <a:gd name="T52" fmla="*/ 55 w 55"/>
                  <a:gd name="T53" fmla="*/ 9 h 45"/>
                  <a:gd name="T54" fmla="*/ 50 w 55"/>
                  <a:gd name="T55" fmla="*/ 7 h 45"/>
                  <a:gd name="T56" fmla="*/ 45 w 55"/>
                  <a:gd name="T57" fmla="*/ 10 h 45"/>
                  <a:gd name="T58" fmla="*/ 40 w 55"/>
                  <a:gd name="T59" fmla="*/ 4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 h="45">
                    <a:moveTo>
                      <a:pt x="40" y="4"/>
                    </a:moveTo>
                    <a:lnTo>
                      <a:pt x="32" y="0"/>
                    </a:lnTo>
                    <a:lnTo>
                      <a:pt x="27" y="8"/>
                    </a:lnTo>
                    <a:lnTo>
                      <a:pt x="32" y="12"/>
                    </a:lnTo>
                    <a:lnTo>
                      <a:pt x="27" y="15"/>
                    </a:lnTo>
                    <a:lnTo>
                      <a:pt x="23" y="8"/>
                    </a:lnTo>
                    <a:lnTo>
                      <a:pt x="19" y="10"/>
                    </a:lnTo>
                    <a:lnTo>
                      <a:pt x="22" y="17"/>
                    </a:lnTo>
                    <a:lnTo>
                      <a:pt x="17" y="17"/>
                    </a:lnTo>
                    <a:lnTo>
                      <a:pt x="17" y="13"/>
                    </a:lnTo>
                    <a:cubicBezTo>
                      <a:pt x="14" y="11"/>
                      <a:pt x="14" y="10"/>
                      <a:pt x="14" y="12"/>
                    </a:cubicBezTo>
                    <a:lnTo>
                      <a:pt x="10" y="10"/>
                    </a:lnTo>
                    <a:lnTo>
                      <a:pt x="6" y="14"/>
                    </a:lnTo>
                    <a:lnTo>
                      <a:pt x="4" y="11"/>
                    </a:lnTo>
                    <a:cubicBezTo>
                      <a:pt x="10" y="4"/>
                      <a:pt x="13" y="4"/>
                      <a:pt x="9" y="4"/>
                    </a:cubicBezTo>
                    <a:lnTo>
                      <a:pt x="6" y="2"/>
                    </a:lnTo>
                    <a:lnTo>
                      <a:pt x="0" y="17"/>
                    </a:lnTo>
                    <a:lnTo>
                      <a:pt x="9" y="24"/>
                    </a:lnTo>
                    <a:lnTo>
                      <a:pt x="25" y="31"/>
                    </a:lnTo>
                    <a:lnTo>
                      <a:pt x="32" y="45"/>
                    </a:lnTo>
                    <a:lnTo>
                      <a:pt x="41" y="45"/>
                    </a:lnTo>
                    <a:lnTo>
                      <a:pt x="47" y="35"/>
                    </a:lnTo>
                    <a:lnTo>
                      <a:pt x="52" y="34"/>
                    </a:lnTo>
                    <a:lnTo>
                      <a:pt x="47" y="25"/>
                    </a:lnTo>
                    <a:lnTo>
                      <a:pt x="49" y="20"/>
                    </a:lnTo>
                    <a:lnTo>
                      <a:pt x="54" y="20"/>
                    </a:lnTo>
                    <a:lnTo>
                      <a:pt x="55" y="9"/>
                    </a:lnTo>
                    <a:lnTo>
                      <a:pt x="50" y="7"/>
                    </a:lnTo>
                    <a:lnTo>
                      <a:pt x="45" y="10"/>
                    </a:lnTo>
                    <a:lnTo>
                      <a:pt x="40" y="4"/>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7" name="Freeform 42"/>
              <p:cNvSpPr>
                <a:spLocks noChangeAspect="1"/>
              </p:cNvSpPr>
              <p:nvPr/>
            </p:nvSpPr>
            <p:spPr bwMode="auto">
              <a:xfrm>
                <a:off x="533" y="724"/>
                <a:ext cx="15" cy="18"/>
              </a:xfrm>
              <a:custGeom>
                <a:avLst/>
                <a:gdLst>
                  <a:gd name="T0" fmla="*/ 6 w 15"/>
                  <a:gd name="T1" fmla="*/ 0 h 18"/>
                  <a:gd name="T2" fmla="*/ 0 w 15"/>
                  <a:gd name="T3" fmla="*/ 11 h 18"/>
                  <a:gd name="T4" fmla="*/ 6 w 15"/>
                  <a:gd name="T5" fmla="*/ 18 h 18"/>
                  <a:gd name="T6" fmla="*/ 15 w 15"/>
                  <a:gd name="T7" fmla="*/ 10 h 18"/>
                  <a:gd name="T8" fmla="*/ 6 w 15"/>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8">
                    <a:moveTo>
                      <a:pt x="6" y="0"/>
                    </a:moveTo>
                    <a:lnTo>
                      <a:pt x="0" y="11"/>
                    </a:lnTo>
                    <a:lnTo>
                      <a:pt x="6" y="18"/>
                    </a:lnTo>
                    <a:lnTo>
                      <a:pt x="15" y="10"/>
                    </a:lnTo>
                    <a:lnTo>
                      <a:pt x="6"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8" name="Freeform 43"/>
              <p:cNvSpPr>
                <a:spLocks noChangeAspect="1"/>
              </p:cNvSpPr>
              <p:nvPr/>
            </p:nvSpPr>
            <p:spPr bwMode="auto">
              <a:xfrm>
                <a:off x="514" y="753"/>
                <a:ext cx="49" cy="39"/>
              </a:xfrm>
              <a:custGeom>
                <a:avLst/>
                <a:gdLst>
                  <a:gd name="T0" fmla="*/ 8 w 49"/>
                  <a:gd name="T1" fmla="*/ 0 h 39"/>
                  <a:gd name="T2" fmla="*/ 2 w 49"/>
                  <a:gd name="T3" fmla="*/ 2 h 39"/>
                  <a:gd name="T4" fmla="*/ 0 w 49"/>
                  <a:gd name="T5" fmla="*/ 7 h 39"/>
                  <a:gd name="T6" fmla="*/ 47 w 49"/>
                  <a:gd name="T7" fmla="*/ 39 h 39"/>
                  <a:gd name="T8" fmla="*/ 49 w 49"/>
                  <a:gd name="T9" fmla="*/ 36 h 39"/>
                  <a:gd name="T10" fmla="*/ 43 w 49"/>
                  <a:gd name="T11" fmla="*/ 27 h 39"/>
                  <a:gd name="T12" fmla="*/ 40 w 49"/>
                  <a:gd name="T13" fmla="*/ 27 h 39"/>
                  <a:gd name="T14" fmla="*/ 34 w 49"/>
                  <a:gd name="T15" fmla="*/ 13 h 39"/>
                  <a:gd name="T16" fmla="*/ 16 w 49"/>
                  <a:gd name="T17" fmla="*/ 6 h 39"/>
                  <a:gd name="T18" fmla="*/ 8 w 4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39">
                    <a:moveTo>
                      <a:pt x="8" y="0"/>
                    </a:moveTo>
                    <a:lnTo>
                      <a:pt x="2" y="2"/>
                    </a:lnTo>
                    <a:lnTo>
                      <a:pt x="0" y="7"/>
                    </a:lnTo>
                    <a:lnTo>
                      <a:pt x="47" y="39"/>
                    </a:lnTo>
                    <a:lnTo>
                      <a:pt x="49" y="36"/>
                    </a:lnTo>
                    <a:lnTo>
                      <a:pt x="43" y="27"/>
                    </a:lnTo>
                    <a:lnTo>
                      <a:pt x="40" y="27"/>
                    </a:lnTo>
                    <a:lnTo>
                      <a:pt x="34" y="13"/>
                    </a:lnTo>
                    <a:lnTo>
                      <a:pt x="16" y="6"/>
                    </a:lnTo>
                    <a:lnTo>
                      <a:pt x="8"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29" name="Freeform 44"/>
              <p:cNvSpPr>
                <a:spLocks noChangeAspect="1"/>
              </p:cNvSpPr>
              <p:nvPr/>
            </p:nvSpPr>
            <p:spPr bwMode="auto">
              <a:xfrm>
                <a:off x="558" y="745"/>
                <a:ext cx="111" cy="185"/>
              </a:xfrm>
              <a:custGeom>
                <a:avLst/>
                <a:gdLst>
                  <a:gd name="T0" fmla="*/ 3 w 111"/>
                  <a:gd name="T1" fmla="*/ 47 h 185"/>
                  <a:gd name="T2" fmla="*/ 5 w 111"/>
                  <a:gd name="T3" fmla="*/ 43 h 185"/>
                  <a:gd name="T4" fmla="*/ 0 w 111"/>
                  <a:gd name="T5" fmla="*/ 36 h 185"/>
                  <a:gd name="T6" fmla="*/ 5 w 111"/>
                  <a:gd name="T7" fmla="*/ 35 h 185"/>
                  <a:gd name="T8" fmla="*/ 10 w 111"/>
                  <a:gd name="T9" fmla="*/ 25 h 185"/>
                  <a:gd name="T10" fmla="*/ 16 w 111"/>
                  <a:gd name="T11" fmla="*/ 25 h 185"/>
                  <a:gd name="T12" fmla="*/ 11 w 111"/>
                  <a:gd name="T13" fmla="*/ 16 h 185"/>
                  <a:gd name="T14" fmla="*/ 12 w 111"/>
                  <a:gd name="T15" fmla="*/ 10 h 185"/>
                  <a:gd name="T16" fmla="*/ 17 w 111"/>
                  <a:gd name="T17" fmla="*/ 10 h 185"/>
                  <a:gd name="T18" fmla="*/ 19 w 111"/>
                  <a:gd name="T19" fmla="*/ 1 h 185"/>
                  <a:gd name="T20" fmla="*/ 28 w 111"/>
                  <a:gd name="T21" fmla="*/ 5 h 185"/>
                  <a:gd name="T22" fmla="*/ 41 w 111"/>
                  <a:gd name="T23" fmla="*/ 0 h 185"/>
                  <a:gd name="T24" fmla="*/ 52 w 111"/>
                  <a:gd name="T25" fmla="*/ 16 h 185"/>
                  <a:gd name="T26" fmla="*/ 52 w 111"/>
                  <a:gd name="T27" fmla="*/ 38 h 185"/>
                  <a:gd name="T28" fmla="*/ 65 w 111"/>
                  <a:gd name="T29" fmla="*/ 58 h 185"/>
                  <a:gd name="T30" fmla="*/ 72 w 111"/>
                  <a:gd name="T31" fmla="*/ 59 h 185"/>
                  <a:gd name="T32" fmla="*/ 84 w 111"/>
                  <a:gd name="T33" fmla="*/ 71 h 185"/>
                  <a:gd name="T34" fmla="*/ 85 w 111"/>
                  <a:gd name="T35" fmla="*/ 88 h 185"/>
                  <a:gd name="T36" fmla="*/ 104 w 111"/>
                  <a:gd name="T37" fmla="*/ 93 h 185"/>
                  <a:gd name="T38" fmla="*/ 111 w 111"/>
                  <a:gd name="T39" fmla="*/ 102 h 185"/>
                  <a:gd name="T40" fmla="*/ 98 w 111"/>
                  <a:gd name="T41" fmla="*/ 147 h 185"/>
                  <a:gd name="T42" fmla="*/ 85 w 111"/>
                  <a:gd name="T43" fmla="*/ 147 h 185"/>
                  <a:gd name="T44" fmla="*/ 81 w 111"/>
                  <a:gd name="T45" fmla="*/ 155 h 185"/>
                  <a:gd name="T46" fmla="*/ 70 w 111"/>
                  <a:gd name="T47" fmla="*/ 166 h 185"/>
                  <a:gd name="T48" fmla="*/ 57 w 111"/>
                  <a:gd name="T49" fmla="*/ 179 h 185"/>
                  <a:gd name="T50" fmla="*/ 46 w 111"/>
                  <a:gd name="T51" fmla="*/ 185 h 185"/>
                  <a:gd name="T52" fmla="*/ 36 w 111"/>
                  <a:gd name="T53" fmla="*/ 183 h 185"/>
                  <a:gd name="T54" fmla="*/ 41 w 111"/>
                  <a:gd name="T55" fmla="*/ 175 h 185"/>
                  <a:gd name="T56" fmla="*/ 41 w 111"/>
                  <a:gd name="T57" fmla="*/ 166 h 185"/>
                  <a:gd name="T58" fmla="*/ 44 w 111"/>
                  <a:gd name="T59" fmla="*/ 154 h 185"/>
                  <a:gd name="T60" fmla="*/ 47 w 111"/>
                  <a:gd name="T61" fmla="*/ 154 h 185"/>
                  <a:gd name="T62" fmla="*/ 44 w 111"/>
                  <a:gd name="T63" fmla="*/ 150 h 185"/>
                  <a:gd name="T64" fmla="*/ 46 w 111"/>
                  <a:gd name="T65" fmla="*/ 144 h 185"/>
                  <a:gd name="T66" fmla="*/ 43 w 111"/>
                  <a:gd name="T67" fmla="*/ 143 h 185"/>
                  <a:gd name="T68" fmla="*/ 41 w 111"/>
                  <a:gd name="T69" fmla="*/ 142 h 185"/>
                  <a:gd name="T70" fmla="*/ 35 w 111"/>
                  <a:gd name="T71" fmla="*/ 138 h 185"/>
                  <a:gd name="T72" fmla="*/ 37 w 111"/>
                  <a:gd name="T73" fmla="*/ 126 h 185"/>
                  <a:gd name="T74" fmla="*/ 38 w 111"/>
                  <a:gd name="T75" fmla="*/ 114 h 185"/>
                  <a:gd name="T76" fmla="*/ 33 w 111"/>
                  <a:gd name="T77" fmla="*/ 88 h 185"/>
                  <a:gd name="T78" fmla="*/ 28 w 111"/>
                  <a:gd name="T79" fmla="*/ 86 h 185"/>
                  <a:gd name="T80" fmla="*/ 28 w 111"/>
                  <a:gd name="T81" fmla="*/ 64 h 185"/>
                  <a:gd name="T82" fmla="*/ 14 w 111"/>
                  <a:gd name="T83" fmla="*/ 50 h 185"/>
                  <a:gd name="T84" fmla="*/ 8 w 111"/>
                  <a:gd name="T85" fmla="*/ 53 h 185"/>
                  <a:gd name="T86" fmla="*/ 3 w 111"/>
                  <a:gd name="T87" fmla="*/ 47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5">
                    <a:moveTo>
                      <a:pt x="3" y="47"/>
                    </a:moveTo>
                    <a:lnTo>
                      <a:pt x="5" y="43"/>
                    </a:lnTo>
                    <a:lnTo>
                      <a:pt x="0" y="36"/>
                    </a:lnTo>
                    <a:lnTo>
                      <a:pt x="5" y="35"/>
                    </a:lnTo>
                    <a:lnTo>
                      <a:pt x="10" y="25"/>
                    </a:lnTo>
                    <a:lnTo>
                      <a:pt x="16" y="25"/>
                    </a:lnTo>
                    <a:lnTo>
                      <a:pt x="11" y="16"/>
                    </a:lnTo>
                    <a:lnTo>
                      <a:pt x="12" y="10"/>
                    </a:lnTo>
                    <a:lnTo>
                      <a:pt x="17" y="10"/>
                    </a:lnTo>
                    <a:lnTo>
                      <a:pt x="19" y="1"/>
                    </a:lnTo>
                    <a:lnTo>
                      <a:pt x="28" y="5"/>
                    </a:lnTo>
                    <a:lnTo>
                      <a:pt x="41" y="0"/>
                    </a:lnTo>
                    <a:lnTo>
                      <a:pt x="52" y="16"/>
                    </a:lnTo>
                    <a:lnTo>
                      <a:pt x="52" y="38"/>
                    </a:lnTo>
                    <a:lnTo>
                      <a:pt x="65" y="58"/>
                    </a:lnTo>
                    <a:lnTo>
                      <a:pt x="72" y="59"/>
                    </a:lnTo>
                    <a:lnTo>
                      <a:pt x="84" y="71"/>
                    </a:lnTo>
                    <a:lnTo>
                      <a:pt x="85" y="88"/>
                    </a:lnTo>
                    <a:lnTo>
                      <a:pt x="104" y="93"/>
                    </a:lnTo>
                    <a:lnTo>
                      <a:pt x="111" y="102"/>
                    </a:lnTo>
                    <a:lnTo>
                      <a:pt x="98" y="147"/>
                    </a:lnTo>
                    <a:lnTo>
                      <a:pt x="85" y="147"/>
                    </a:lnTo>
                    <a:lnTo>
                      <a:pt x="81" y="155"/>
                    </a:lnTo>
                    <a:lnTo>
                      <a:pt x="70" y="166"/>
                    </a:lnTo>
                    <a:lnTo>
                      <a:pt x="57" y="179"/>
                    </a:lnTo>
                    <a:lnTo>
                      <a:pt x="46" y="185"/>
                    </a:lnTo>
                    <a:lnTo>
                      <a:pt x="36" y="183"/>
                    </a:lnTo>
                    <a:lnTo>
                      <a:pt x="41" y="175"/>
                    </a:lnTo>
                    <a:lnTo>
                      <a:pt x="41" y="166"/>
                    </a:lnTo>
                    <a:lnTo>
                      <a:pt x="44" y="154"/>
                    </a:lnTo>
                    <a:lnTo>
                      <a:pt x="47" y="154"/>
                    </a:lnTo>
                    <a:lnTo>
                      <a:pt x="44" y="150"/>
                    </a:lnTo>
                    <a:lnTo>
                      <a:pt x="46" y="144"/>
                    </a:lnTo>
                    <a:lnTo>
                      <a:pt x="43" y="143"/>
                    </a:lnTo>
                    <a:lnTo>
                      <a:pt x="41" y="142"/>
                    </a:lnTo>
                    <a:lnTo>
                      <a:pt x="35" y="138"/>
                    </a:lnTo>
                    <a:lnTo>
                      <a:pt x="37" y="126"/>
                    </a:lnTo>
                    <a:lnTo>
                      <a:pt x="38" y="114"/>
                    </a:lnTo>
                    <a:lnTo>
                      <a:pt x="33" y="88"/>
                    </a:lnTo>
                    <a:lnTo>
                      <a:pt x="28" y="86"/>
                    </a:lnTo>
                    <a:lnTo>
                      <a:pt x="28" y="64"/>
                    </a:lnTo>
                    <a:lnTo>
                      <a:pt x="14" y="50"/>
                    </a:lnTo>
                    <a:lnTo>
                      <a:pt x="8" y="53"/>
                    </a:lnTo>
                    <a:lnTo>
                      <a:pt x="3" y="47"/>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0" name="Freeform 45"/>
              <p:cNvSpPr>
                <a:spLocks noChangeAspect="1"/>
              </p:cNvSpPr>
              <p:nvPr/>
            </p:nvSpPr>
            <p:spPr bwMode="auto">
              <a:xfrm>
                <a:off x="499" y="760"/>
                <a:ext cx="107" cy="171"/>
              </a:xfrm>
              <a:custGeom>
                <a:avLst/>
                <a:gdLst>
                  <a:gd name="T0" fmla="*/ 15 w 107"/>
                  <a:gd name="T1" fmla="*/ 0 h 171"/>
                  <a:gd name="T2" fmla="*/ 62 w 107"/>
                  <a:gd name="T3" fmla="*/ 31 h 171"/>
                  <a:gd name="T4" fmla="*/ 67 w 107"/>
                  <a:gd name="T5" fmla="*/ 38 h 171"/>
                  <a:gd name="T6" fmla="*/ 73 w 107"/>
                  <a:gd name="T7" fmla="*/ 35 h 171"/>
                  <a:gd name="T8" fmla="*/ 89 w 107"/>
                  <a:gd name="T9" fmla="*/ 50 h 171"/>
                  <a:gd name="T10" fmla="*/ 88 w 107"/>
                  <a:gd name="T11" fmla="*/ 71 h 171"/>
                  <a:gd name="T12" fmla="*/ 92 w 107"/>
                  <a:gd name="T13" fmla="*/ 72 h 171"/>
                  <a:gd name="T14" fmla="*/ 98 w 107"/>
                  <a:gd name="T15" fmla="*/ 101 h 171"/>
                  <a:gd name="T16" fmla="*/ 96 w 107"/>
                  <a:gd name="T17" fmla="*/ 114 h 171"/>
                  <a:gd name="T18" fmla="*/ 95 w 107"/>
                  <a:gd name="T19" fmla="*/ 123 h 171"/>
                  <a:gd name="T20" fmla="*/ 104 w 107"/>
                  <a:gd name="T21" fmla="*/ 129 h 171"/>
                  <a:gd name="T22" fmla="*/ 106 w 107"/>
                  <a:gd name="T23" fmla="*/ 129 h 171"/>
                  <a:gd name="T24" fmla="*/ 104 w 107"/>
                  <a:gd name="T25" fmla="*/ 135 h 171"/>
                  <a:gd name="T26" fmla="*/ 107 w 107"/>
                  <a:gd name="T27" fmla="*/ 140 h 171"/>
                  <a:gd name="T28" fmla="*/ 103 w 107"/>
                  <a:gd name="T29" fmla="*/ 140 h 171"/>
                  <a:gd name="T30" fmla="*/ 100 w 107"/>
                  <a:gd name="T31" fmla="*/ 151 h 171"/>
                  <a:gd name="T32" fmla="*/ 101 w 107"/>
                  <a:gd name="T33" fmla="*/ 160 h 171"/>
                  <a:gd name="T34" fmla="*/ 95 w 107"/>
                  <a:gd name="T35" fmla="*/ 169 h 171"/>
                  <a:gd name="T36" fmla="*/ 88 w 107"/>
                  <a:gd name="T37" fmla="*/ 171 h 171"/>
                  <a:gd name="T38" fmla="*/ 77 w 107"/>
                  <a:gd name="T39" fmla="*/ 170 h 171"/>
                  <a:gd name="T40" fmla="*/ 74 w 107"/>
                  <a:gd name="T41" fmla="*/ 152 h 171"/>
                  <a:gd name="T42" fmla="*/ 74 w 107"/>
                  <a:gd name="T43" fmla="*/ 144 h 171"/>
                  <a:gd name="T44" fmla="*/ 67 w 107"/>
                  <a:gd name="T45" fmla="*/ 136 h 171"/>
                  <a:gd name="T46" fmla="*/ 64 w 107"/>
                  <a:gd name="T47" fmla="*/ 136 h 171"/>
                  <a:gd name="T48" fmla="*/ 49 w 107"/>
                  <a:gd name="T49" fmla="*/ 110 h 171"/>
                  <a:gd name="T50" fmla="*/ 52 w 107"/>
                  <a:gd name="T51" fmla="*/ 104 h 171"/>
                  <a:gd name="T52" fmla="*/ 52 w 107"/>
                  <a:gd name="T53" fmla="*/ 98 h 171"/>
                  <a:gd name="T54" fmla="*/ 44 w 107"/>
                  <a:gd name="T55" fmla="*/ 98 h 171"/>
                  <a:gd name="T56" fmla="*/ 43 w 107"/>
                  <a:gd name="T57" fmla="*/ 92 h 171"/>
                  <a:gd name="T58" fmla="*/ 38 w 107"/>
                  <a:gd name="T59" fmla="*/ 91 h 171"/>
                  <a:gd name="T60" fmla="*/ 34 w 107"/>
                  <a:gd name="T61" fmla="*/ 93 h 171"/>
                  <a:gd name="T62" fmla="*/ 26 w 107"/>
                  <a:gd name="T63" fmla="*/ 80 h 171"/>
                  <a:gd name="T64" fmla="*/ 26 w 107"/>
                  <a:gd name="T65" fmla="*/ 75 h 171"/>
                  <a:gd name="T66" fmla="*/ 24 w 107"/>
                  <a:gd name="T67" fmla="*/ 71 h 171"/>
                  <a:gd name="T68" fmla="*/ 26 w 107"/>
                  <a:gd name="T69" fmla="*/ 64 h 171"/>
                  <a:gd name="T70" fmla="*/ 6 w 107"/>
                  <a:gd name="T71" fmla="*/ 45 h 171"/>
                  <a:gd name="T72" fmla="*/ 0 w 107"/>
                  <a:gd name="T73" fmla="*/ 41 h 171"/>
                  <a:gd name="T74" fmla="*/ 6 w 107"/>
                  <a:gd name="T75" fmla="*/ 34 h 171"/>
                  <a:gd name="T76" fmla="*/ 8 w 107"/>
                  <a:gd name="T77" fmla="*/ 31 h 171"/>
                  <a:gd name="T78" fmla="*/ 10 w 107"/>
                  <a:gd name="T79" fmla="*/ 35 h 171"/>
                  <a:gd name="T80" fmla="*/ 9 w 107"/>
                  <a:gd name="T81" fmla="*/ 40 h 171"/>
                  <a:gd name="T82" fmla="*/ 13 w 107"/>
                  <a:gd name="T83" fmla="*/ 39 h 171"/>
                  <a:gd name="T84" fmla="*/ 17 w 107"/>
                  <a:gd name="T85" fmla="*/ 40 h 171"/>
                  <a:gd name="T86" fmla="*/ 20 w 107"/>
                  <a:gd name="T87" fmla="*/ 37 h 171"/>
                  <a:gd name="T88" fmla="*/ 17 w 107"/>
                  <a:gd name="T89" fmla="*/ 32 h 171"/>
                  <a:gd name="T90" fmla="*/ 12 w 107"/>
                  <a:gd name="T91" fmla="*/ 32 h 171"/>
                  <a:gd name="T92" fmla="*/ 9 w 107"/>
                  <a:gd name="T93" fmla="*/ 26 h 171"/>
                  <a:gd name="T94" fmla="*/ 12 w 107"/>
                  <a:gd name="T95" fmla="*/ 23 h 171"/>
                  <a:gd name="T96" fmla="*/ 22 w 107"/>
                  <a:gd name="T97" fmla="*/ 32 h 171"/>
                  <a:gd name="T98" fmla="*/ 23 w 107"/>
                  <a:gd name="T99" fmla="*/ 26 h 171"/>
                  <a:gd name="T100" fmla="*/ 21 w 107"/>
                  <a:gd name="T101" fmla="*/ 20 h 171"/>
                  <a:gd name="T102" fmla="*/ 24 w 107"/>
                  <a:gd name="T103" fmla="*/ 19 h 171"/>
                  <a:gd name="T104" fmla="*/ 22 w 107"/>
                  <a:gd name="T105" fmla="*/ 15 h 171"/>
                  <a:gd name="T106" fmla="*/ 19 w 107"/>
                  <a:gd name="T107" fmla="*/ 15 h 171"/>
                  <a:gd name="T108" fmla="*/ 16 w 107"/>
                  <a:gd name="T109" fmla="*/ 12 h 171"/>
                  <a:gd name="T110" fmla="*/ 15 w 107"/>
                  <a:gd name="T111" fmla="*/ 0 h 1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7" h="171">
                    <a:moveTo>
                      <a:pt x="15" y="0"/>
                    </a:moveTo>
                    <a:lnTo>
                      <a:pt x="62" y="31"/>
                    </a:lnTo>
                    <a:lnTo>
                      <a:pt x="67" y="38"/>
                    </a:lnTo>
                    <a:lnTo>
                      <a:pt x="73" y="35"/>
                    </a:lnTo>
                    <a:lnTo>
                      <a:pt x="89" y="50"/>
                    </a:lnTo>
                    <a:lnTo>
                      <a:pt x="88" y="71"/>
                    </a:lnTo>
                    <a:lnTo>
                      <a:pt x="92" y="72"/>
                    </a:lnTo>
                    <a:lnTo>
                      <a:pt x="98" y="101"/>
                    </a:lnTo>
                    <a:lnTo>
                      <a:pt x="96" y="114"/>
                    </a:lnTo>
                    <a:lnTo>
                      <a:pt x="95" y="123"/>
                    </a:lnTo>
                    <a:lnTo>
                      <a:pt x="104" y="129"/>
                    </a:lnTo>
                    <a:lnTo>
                      <a:pt x="106" y="129"/>
                    </a:lnTo>
                    <a:lnTo>
                      <a:pt x="104" y="135"/>
                    </a:lnTo>
                    <a:lnTo>
                      <a:pt x="107" y="140"/>
                    </a:lnTo>
                    <a:lnTo>
                      <a:pt x="103" y="140"/>
                    </a:lnTo>
                    <a:lnTo>
                      <a:pt x="100" y="151"/>
                    </a:lnTo>
                    <a:lnTo>
                      <a:pt x="101" y="160"/>
                    </a:lnTo>
                    <a:lnTo>
                      <a:pt x="95" y="169"/>
                    </a:lnTo>
                    <a:lnTo>
                      <a:pt x="88" y="171"/>
                    </a:lnTo>
                    <a:lnTo>
                      <a:pt x="77" y="170"/>
                    </a:lnTo>
                    <a:lnTo>
                      <a:pt x="74" y="152"/>
                    </a:lnTo>
                    <a:lnTo>
                      <a:pt x="74" y="144"/>
                    </a:lnTo>
                    <a:lnTo>
                      <a:pt x="67" y="136"/>
                    </a:lnTo>
                    <a:lnTo>
                      <a:pt x="64" y="136"/>
                    </a:lnTo>
                    <a:lnTo>
                      <a:pt x="49" y="110"/>
                    </a:lnTo>
                    <a:lnTo>
                      <a:pt x="52" y="104"/>
                    </a:lnTo>
                    <a:lnTo>
                      <a:pt x="52" y="98"/>
                    </a:lnTo>
                    <a:lnTo>
                      <a:pt x="44" y="98"/>
                    </a:lnTo>
                    <a:lnTo>
                      <a:pt x="43" y="92"/>
                    </a:lnTo>
                    <a:lnTo>
                      <a:pt x="38" y="91"/>
                    </a:lnTo>
                    <a:lnTo>
                      <a:pt x="34" y="93"/>
                    </a:lnTo>
                    <a:lnTo>
                      <a:pt x="26" y="80"/>
                    </a:lnTo>
                    <a:lnTo>
                      <a:pt x="26" y="75"/>
                    </a:lnTo>
                    <a:lnTo>
                      <a:pt x="24" y="71"/>
                    </a:lnTo>
                    <a:lnTo>
                      <a:pt x="26" y="64"/>
                    </a:lnTo>
                    <a:lnTo>
                      <a:pt x="6" y="45"/>
                    </a:lnTo>
                    <a:lnTo>
                      <a:pt x="0" y="41"/>
                    </a:lnTo>
                    <a:lnTo>
                      <a:pt x="6" y="34"/>
                    </a:lnTo>
                    <a:lnTo>
                      <a:pt x="8" y="31"/>
                    </a:lnTo>
                    <a:lnTo>
                      <a:pt x="10" y="35"/>
                    </a:lnTo>
                    <a:lnTo>
                      <a:pt x="9" y="40"/>
                    </a:lnTo>
                    <a:lnTo>
                      <a:pt x="13" y="39"/>
                    </a:lnTo>
                    <a:lnTo>
                      <a:pt x="17" y="40"/>
                    </a:lnTo>
                    <a:lnTo>
                      <a:pt x="20" y="37"/>
                    </a:lnTo>
                    <a:lnTo>
                      <a:pt x="17" y="32"/>
                    </a:lnTo>
                    <a:lnTo>
                      <a:pt x="12" y="32"/>
                    </a:lnTo>
                    <a:lnTo>
                      <a:pt x="9" y="26"/>
                    </a:lnTo>
                    <a:lnTo>
                      <a:pt x="12" y="23"/>
                    </a:lnTo>
                    <a:lnTo>
                      <a:pt x="22" y="32"/>
                    </a:lnTo>
                    <a:lnTo>
                      <a:pt x="23" y="26"/>
                    </a:lnTo>
                    <a:lnTo>
                      <a:pt x="21" y="20"/>
                    </a:lnTo>
                    <a:lnTo>
                      <a:pt x="24" y="19"/>
                    </a:lnTo>
                    <a:lnTo>
                      <a:pt x="22" y="15"/>
                    </a:lnTo>
                    <a:lnTo>
                      <a:pt x="19" y="15"/>
                    </a:lnTo>
                    <a:lnTo>
                      <a:pt x="16" y="12"/>
                    </a:lnTo>
                    <a:lnTo>
                      <a:pt x="15"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1" name="Freeform 46"/>
              <p:cNvSpPr>
                <a:spLocks noChangeAspect="1"/>
              </p:cNvSpPr>
              <p:nvPr/>
            </p:nvSpPr>
            <p:spPr bwMode="auto">
              <a:xfrm>
                <a:off x="473" y="799"/>
                <a:ext cx="104" cy="140"/>
              </a:xfrm>
              <a:custGeom>
                <a:avLst/>
                <a:gdLst>
                  <a:gd name="T0" fmla="*/ 31 w 104"/>
                  <a:gd name="T1" fmla="*/ 7 h 140"/>
                  <a:gd name="T2" fmla="*/ 25 w 104"/>
                  <a:gd name="T3" fmla="*/ 17 h 140"/>
                  <a:gd name="T4" fmla="*/ 23 w 104"/>
                  <a:gd name="T5" fmla="*/ 14 h 140"/>
                  <a:gd name="T6" fmla="*/ 19 w 104"/>
                  <a:gd name="T7" fmla="*/ 19 h 140"/>
                  <a:gd name="T8" fmla="*/ 15 w 104"/>
                  <a:gd name="T9" fmla="*/ 16 h 140"/>
                  <a:gd name="T10" fmla="*/ 20 w 104"/>
                  <a:gd name="T11" fmla="*/ 8 h 140"/>
                  <a:gd name="T12" fmla="*/ 12 w 104"/>
                  <a:gd name="T13" fmla="*/ 0 h 140"/>
                  <a:gd name="T14" fmla="*/ 7 w 104"/>
                  <a:gd name="T15" fmla="*/ 9 h 140"/>
                  <a:gd name="T16" fmla="*/ 0 w 104"/>
                  <a:gd name="T17" fmla="*/ 17 h 140"/>
                  <a:gd name="T18" fmla="*/ 6 w 104"/>
                  <a:gd name="T19" fmla="*/ 24 h 140"/>
                  <a:gd name="T20" fmla="*/ 12 w 104"/>
                  <a:gd name="T21" fmla="*/ 20 h 140"/>
                  <a:gd name="T22" fmla="*/ 11 w 104"/>
                  <a:gd name="T23" fmla="*/ 26 h 140"/>
                  <a:gd name="T24" fmla="*/ 8 w 104"/>
                  <a:gd name="T25" fmla="*/ 31 h 140"/>
                  <a:gd name="T26" fmla="*/ 5 w 104"/>
                  <a:gd name="T27" fmla="*/ 37 h 140"/>
                  <a:gd name="T28" fmla="*/ 29 w 104"/>
                  <a:gd name="T29" fmla="*/ 53 h 140"/>
                  <a:gd name="T30" fmla="*/ 34 w 104"/>
                  <a:gd name="T31" fmla="*/ 53 h 140"/>
                  <a:gd name="T32" fmla="*/ 54 w 104"/>
                  <a:gd name="T33" fmla="*/ 80 h 140"/>
                  <a:gd name="T34" fmla="*/ 58 w 104"/>
                  <a:gd name="T35" fmla="*/ 95 h 140"/>
                  <a:gd name="T36" fmla="*/ 55 w 104"/>
                  <a:gd name="T37" fmla="*/ 112 h 140"/>
                  <a:gd name="T38" fmla="*/ 66 w 104"/>
                  <a:gd name="T39" fmla="*/ 131 h 140"/>
                  <a:gd name="T40" fmla="*/ 79 w 104"/>
                  <a:gd name="T41" fmla="*/ 130 h 140"/>
                  <a:gd name="T42" fmla="*/ 78 w 104"/>
                  <a:gd name="T43" fmla="*/ 135 h 140"/>
                  <a:gd name="T44" fmla="*/ 81 w 104"/>
                  <a:gd name="T45" fmla="*/ 138 h 140"/>
                  <a:gd name="T46" fmla="*/ 88 w 104"/>
                  <a:gd name="T47" fmla="*/ 136 h 140"/>
                  <a:gd name="T48" fmla="*/ 91 w 104"/>
                  <a:gd name="T49" fmla="*/ 139 h 140"/>
                  <a:gd name="T50" fmla="*/ 95 w 104"/>
                  <a:gd name="T51" fmla="*/ 140 h 140"/>
                  <a:gd name="T52" fmla="*/ 104 w 104"/>
                  <a:gd name="T53" fmla="*/ 132 h 140"/>
                  <a:gd name="T54" fmla="*/ 100 w 104"/>
                  <a:gd name="T55" fmla="*/ 116 h 140"/>
                  <a:gd name="T56" fmla="*/ 100 w 104"/>
                  <a:gd name="T57" fmla="*/ 105 h 140"/>
                  <a:gd name="T58" fmla="*/ 93 w 104"/>
                  <a:gd name="T59" fmla="*/ 96 h 140"/>
                  <a:gd name="T60" fmla="*/ 90 w 104"/>
                  <a:gd name="T61" fmla="*/ 96 h 140"/>
                  <a:gd name="T62" fmla="*/ 75 w 104"/>
                  <a:gd name="T63" fmla="*/ 71 h 140"/>
                  <a:gd name="T64" fmla="*/ 78 w 104"/>
                  <a:gd name="T65" fmla="*/ 65 h 140"/>
                  <a:gd name="T66" fmla="*/ 78 w 104"/>
                  <a:gd name="T67" fmla="*/ 58 h 140"/>
                  <a:gd name="T68" fmla="*/ 70 w 104"/>
                  <a:gd name="T69" fmla="*/ 58 h 140"/>
                  <a:gd name="T70" fmla="*/ 69 w 104"/>
                  <a:gd name="T71" fmla="*/ 53 h 140"/>
                  <a:gd name="T72" fmla="*/ 65 w 104"/>
                  <a:gd name="T73" fmla="*/ 51 h 140"/>
                  <a:gd name="T74" fmla="*/ 60 w 104"/>
                  <a:gd name="T75" fmla="*/ 54 h 140"/>
                  <a:gd name="T76" fmla="*/ 52 w 104"/>
                  <a:gd name="T77" fmla="*/ 42 h 140"/>
                  <a:gd name="T78" fmla="*/ 52 w 104"/>
                  <a:gd name="T79" fmla="*/ 34 h 140"/>
                  <a:gd name="T80" fmla="*/ 50 w 104"/>
                  <a:gd name="T81" fmla="*/ 31 h 140"/>
                  <a:gd name="T82" fmla="*/ 53 w 104"/>
                  <a:gd name="T83" fmla="*/ 24 h 140"/>
                  <a:gd name="T84" fmla="*/ 31 w 104"/>
                  <a:gd name="T85" fmla="*/ 5 h 140"/>
                  <a:gd name="T86" fmla="*/ 31 w 104"/>
                  <a:gd name="T87" fmla="*/ 7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4" h="140">
                    <a:moveTo>
                      <a:pt x="31" y="7"/>
                    </a:moveTo>
                    <a:lnTo>
                      <a:pt x="25" y="17"/>
                    </a:lnTo>
                    <a:lnTo>
                      <a:pt x="23" y="14"/>
                    </a:lnTo>
                    <a:lnTo>
                      <a:pt x="19" y="19"/>
                    </a:lnTo>
                    <a:lnTo>
                      <a:pt x="15" y="16"/>
                    </a:lnTo>
                    <a:lnTo>
                      <a:pt x="20" y="8"/>
                    </a:lnTo>
                    <a:lnTo>
                      <a:pt x="12" y="0"/>
                    </a:lnTo>
                    <a:lnTo>
                      <a:pt x="7" y="9"/>
                    </a:lnTo>
                    <a:lnTo>
                      <a:pt x="0" y="17"/>
                    </a:lnTo>
                    <a:lnTo>
                      <a:pt x="6" y="24"/>
                    </a:lnTo>
                    <a:lnTo>
                      <a:pt x="12" y="20"/>
                    </a:lnTo>
                    <a:lnTo>
                      <a:pt x="11" y="26"/>
                    </a:lnTo>
                    <a:lnTo>
                      <a:pt x="8" y="31"/>
                    </a:lnTo>
                    <a:lnTo>
                      <a:pt x="5" y="37"/>
                    </a:lnTo>
                    <a:lnTo>
                      <a:pt x="29" y="53"/>
                    </a:lnTo>
                    <a:lnTo>
                      <a:pt x="34" y="53"/>
                    </a:lnTo>
                    <a:lnTo>
                      <a:pt x="54" y="80"/>
                    </a:lnTo>
                    <a:lnTo>
                      <a:pt x="58" y="95"/>
                    </a:lnTo>
                    <a:lnTo>
                      <a:pt x="55" y="112"/>
                    </a:lnTo>
                    <a:lnTo>
                      <a:pt x="66" y="131"/>
                    </a:lnTo>
                    <a:lnTo>
                      <a:pt x="79" y="130"/>
                    </a:lnTo>
                    <a:lnTo>
                      <a:pt x="78" y="135"/>
                    </a:lnTo>
                    <a:lnTo>
                      <a:pt x="81" y="138"/>
                    </a:lnTo>
                    <a:lnTo>
                      <a:pt x="88" y="136"/>
                    </a:lnTo>
                    <a:lnTo>
                      <a:pt x="91" y="139"/>
                    </a:lnTo>
                    <a:lnTo>
                      <a:pt x="95" y="140"/>
                    </a:lnTo>
                    <a:lnTo>
                      <a:pt x="104" y="132"/>
                    </a:lnTo>
                    <a:lnTo>
                      <a:pt x="100" y="116"/>
                    </a:lnTo>
                    <a:lnTo>
                      <a:pt x="100" y="105"/>
                    </a:lnTo>
                    <a:lnTo>
                      <a:pt x="93" y="96"/>
                    </a:lnTo>
                    <a:lnTo>
                      <a:pt x="90" y="96"/>
                    </a:lnTo>
                    <a:lnTo>
                      <a:pt x="75" y="71"/>
                    </a:lnTo>
                    <a:lnTo>
                      <a:pt x="78" y="65"/>
                    </a:lnTo>
                    <a:lnTo>
                      <a:pt x="78" y="58"/>
                    </a:lnTo>
                    <a:lnTo>
                      <a:pt x="70" y="58"/>
                    </a:lnTo>
                    <a:lnTo>
                      <a:pt x="69" y="53"/>
                    </a:lnTo>
                    <a:lnTo>
                      <a:pt x="65" y="51"/>
                    </a:lnTo>
                    <a:lnTo>
                      <a:pt x="60" y="54"/>
                    </a:lnTo>
                    <a:lnTo>
                      <a:pt x="52" y="42"/>
                    </a:lnTo>
                    <a:lnTo>
                      <a:pt x="52" y="34"/>
                    </a:lnTo>
                    <a:lnTo>
                      <a:pt x="50" y="31"/>
                    </a:lnTo>
                    <a:lnTo>
                      <a:pt x="53" y="24"/>
                    </a:lnTo>
                    <a:lnTo>
                      <a:pt x="31" y="5"/>
                    </a:lnTo>
                    <a:lnTo>
                      <a:pt x="31" y="7"/>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2" name="Freeform 47"/>
              <p:cNvSpPr>
                <a:spLocks noChangeAspect="1"/>
              </p:cNvSpPr>
              <p:nvPr/>
            </p:nvSpPr>
            <p:spPr bwMode="auto">
              <a:xfrm>
                <a:off x="481" y="851"/>
                <a:ext cx="54" cy="72"/>
              </a:xfrm>
              <a:custGeom>
                <a:avLst/>
                <a:gdLst>
                  <a:gd name="T0" fmla="*/ 20 w 54"/>
                  <a:gd name="T1" fmla="*/ 0 h 72"/>
                  <a:gd name="T2" fmla="*/ 19 w 54"/>
                  <a:gd name="T3" fmla="*/ 4 h 72"/>
                  <a:gd name="T4" fmla="*/ 19 w 54"/>
                  <a:gd name="T5" fmla="*/ 9 h 72"/>
                  <a:gd name="T6" fmla="*/ 16 w 54"/>
                  <a:gd name="T7" fmla="*/ 12 h 72"/>
                  <a:gd name="T8" fmla="*/ 13 w 54"/>
                  <a:gd name="T9" fmla="*/ 10 h 72"/>
                  <a:gd name="T10" fmla="*/ 4 w 54"/>
                  <a:gd name="T11" fmla="*/ 13 h 72"/>
                  <a:gd name="T12" fmla="*/ 0 w 54"/>
                  <a:gd name="T13" fmla="*/ 21 h 72"/>
                  <a:gd name="T14" fmla="*/ 8 w 54"/>
                  <a:gd name="T15" fmla="*/ 36 h 72"/>
                  <a:gd name="T16" fmla="*/ 16 w 54"/>
                  <a:gd name="T17" fmla="*/ 46 h 72"/>
                  <a:gd name="T18" fmla="*/ 27 w 54"/>
                  <a:gd name="T19" fmla="*/ 56 h 72"/>
                  <a:gd name="T20" fmla="*/ 33 w 54"/>
                  <a:gd name="T21" fmla="*/ 61 h 72"/>
                  <a:gd name="T22" fmla="*/ 38 w 54"/>
                  <a:gd name="T23" fmla="*/ 59 h 72"/>
                  <a:gd name="T24" fmla="*/ 41 w 54"/>
                  <a:gd name="T25" fmla="*/ 60 h 72"/>
                  <a:gd name="T26" fmla="*/ 43 w 54"/>
                  <a:gd name="T27" fmla="*/ 69 h 72"/>
                  <a:gd name="T28" fmla="*/ 49 w 54"/>
                  <a:gd name="T29" fmla="*/ 72 h 72"/>
                  <a:gd name="T30" fmla="*/ 54 w 54"/>
                  <a:gd name="T31" fmla="*/ 71 h 72"/>
                  <a:gd name="T32" fmla="*/ 47 w 54"/>
                  <a:gd name="T33" fmla="*/ 60 h 72"/>
                  <a:gd name="T34" fmla="*/ 50 w 54"/>
                  <a:gd name="T35" fmla="*/ 42 h 72"/>
                  <a:gd name="T36" fmla="*/ 47 w 54"/>
                  <a:gd name="T37" fmla="*/ 27 h 72"/>
                  <a:gd name="T38" fmla="*/ 26 w 54"/>
                  <a:gd name="T39" fmla="*/ 0 h 72"/>
                  <a:gd name="T40" fmla="*/ 20 w 54"/>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72">
                    <a:moveTo>
                      <a:pt x="20" y="0"/>
                    </a:moveTo>
                    <a:lnTo>
                      <a:pt x="19" y="4"/>
                    </a:lnTo>
                    <a:lnTo>
                      <a:pt x="19" y="9"/>
                    </a:lnTo>
                    <a:lnTo>
                      <a:pt x="16" y="12"/>
                    </a:lnTo>
                    <a:lnTo>
                      <a:pt x="13" y="10"/>
                    </a:lnTo>
                    <a:lnTo>
                      <a:pt x="4" y="13"/>
                    </a:lnTo>
                    <a:lnTo>
                      <a:pt x="0" y="21"/>
                    </a:lnTo>
                    <a:lnTo>
                      <a:pt x="8" y="36"/>
                    </a:lnTo>
                    <a:lnTo>
                      <a:pt x="16" y="46"/>
                    </a:lnTo>
                    <a:lnTo>
                      <a:pt x="27" y="56"/>
                    </a:lnTo>
                    <a:lnTo>
                      <a:pt x="33" y="61"/>
                    </a:lnTo>
                    <a:lnTo>
                      <a:pt x="38" y="59"/>
                    </a:lnTo>
                    <a:lnTo>
                      <a:pt x="41" y="60"/>
                    </a:lnTo>
                    <a:lnTo>
                      <a:pt x="43" y="69"/>
                    </a:lnTo>
                    <a:lnTo>
                      <a:pt x="49" y="72"/>
                    </a:lnTo>
                    <a:lnTo>
                      <a:pt x="54" y="71"/>
                    </a:lnTo>
                    <a:lnTo>
                      <a:pt x="47" y="60"/>
                    </a:lnTo>
                    <a:lnTo>
                      <a:pt x="50" y="42"/>
                    </a:lnTo>
                    <a:lnTo>
                      <a:pt x="47" y="27"/>
                    </a:lnTo>
                    <a:lnTo>
                      <a:pt x="26" y="0"/>
                    </a:lnTo>
                    <a:lnTo>
                      <a:pt x="20"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3" name="Freeform 48"/>
              <p:cNvSpPr>
                <a:spLocks noChangeAspect="1"/>
              </p:cNvSpPr>
              <p:nvPr/>
            </p:nvSpPr>
            <p:spPr bwMode="auto">
              <a:xfrm>
                <a:off x="436" y="830"/>
                <a:ext cx="118" cy="121"/>
              </a:xfrm>
              <a:custGeom>
                <a:avLst/>
                <a:gdLst>
                  <a:gd name="T0" fmla="*/ 43 w 118"/>
                  <a:gd name="T1" fmla="*/ 7 h 121"/>
                  <a:gd name="T2" fmla="*/ 36 w 118"/>
                  <a:gd name="T3" fmla="*/ 0 h 121"/>
                  <a:gd name="T4" fmla="*/ 22 w 118"/>
                  <a:gd name="T5" fmla="*/ 12 h 121"/>
                  <a:gd name="T6" fmla="*/ 25 w 118"/>
                  <a:gd name="T7" fmla="*/ 16 h 121"/>
                  <a:gd name="T8" fmla="*/ 34 w 118"/>
                  <a:gd name="T9" fmla="*/ 13 h 121"/>
                  <a:gd name="T10" fmla="*/ 31 w 118"/>
                  <a:gd name="T11" fmla="*/ 9 h 121"/>
                  <a:gd name="T12" fmla="*/ 34 w 118"/>
                  <a:gd name="T13" fmla="*/ 7 h 121"/>
                  <a:gd name="T14" fmla="*/ 37 w 118"/>
                  <a:gd name="T15" fmla="*/ 11 h 121"/>
                  <a:gd name="T16" fmla="*/ 30 w 118"/>
                  <a:gd name="T17" fmla="*/ 19 h 121"/>
                  <a:gd name="T18" fmla="*/ 25 w 118"/>
                  <a:gd name="T19" fmla="*/ 18 h 121"/>
                  <a:gd name="T20" fmla="*/ 22 w 118"/>
                  <a:gd name="T21" fmla="*/ 23 h 121"/>
                  <a:gd name="T22" fmla="*/ 19 w 118"/>
                  <a:gd name="T23" fmla="*/ 21 h 121"/>
                  <a:gd name="T24" fmla="*/ 1 w 118"/>
                  <a:gd name="T25" fmla="*/ 25 h 121"/>
                  <a:gd name="T26" fmla="*/ 4 w 118"/>
                  <a:gd name="T27" fmla="*/ 36 h 121"/>
                  <a:gd name="T28" fmla="*/ 1 w 118"/>
                  <a:gd name="T29" fmla="*/ 38 h 121"/>
                  <a:gd name="T30" fmla="*/ 11 w 118"/>
                  <a:gd name="T31" fmla="*/ 55 h 121"/>
                  <a:gd name="T32" fmla="*/ 0 w 118"/>
                  <a:gd name="T33" fmla="*/ 60 h 121"/>
                  <a:gd name="T34" fmla="*/ 3 w 118"/>
                  <a:gd name="T35" fmla="*/ 65 h 121"/>
                  <a:gd name="T36" fmla="*/ 19 w 118"/>
                  <a:gd name="T37" fmla="*/ 63 h 121"/>
                  <a:gd name="T38" fmla="*/ 36 w 118"/>
                  <a:gd name="T39" fmla="*/ 87 h 121"/>
                  <a:gd name="T40" fmla="*/ 36 w 118"/>
                  <a:gd name="T41" fmla="*/ 98 h 121"/>
                  <a:gd name="T42" fmla="*/ 42 w 118"/>
                  <a:gd name="T43" fmla="*/ 109 h 121"/>
                  <a:gd name="T44" fmla="*/ 45 w 118"/>
                  <a:gd name="T45" fmla="*/ 106 h 121"/>
                  <a:gd name="T46" fmla="*/ 52 w 118"/>
                  <a:gd name="T47" fmla="*/ 110 h 121"/>
                  <a:gd name="T48" fmla="*/ 51 w 118"/>
                  <a:gd name="T49" fmla="*/ 115 h 121"/>
                  <a:gd name="T50" fmla="*/ 62 w 118"/>
                  <a:gd name="T51" fmla="*/ 119 h 121"/>
                  <a:gd name="T52" fmla="*/ 68 w 118"/>
                  <a:gd name="T53" fmla="*/ 117 h 121"/>
                  <a:gd name="T54" fmla="*/ 73 w 118"/>
                  <a:gd name="T55" fmla="*/ 120 h 121"/>
                  <a:gd name="T56" fmla="*/ 81 w 118"/>
                  <a:gd name="T57" fmla="*/ 120 h 121"/>
                  <a:gd name="T58" fmla="*/ 87 w 118"/>
                  <a:gd name="T59" fmla="*/ 119 h 121"/>
                  <a:gd name="T60" fmla="*/ 98 w 118"/>
                  <a:gd name="T61" fmla="*/ 121 h 121"/>
                  <a:gd name="T62" fmla="*/ 103 w 118"/>
                  <a:gd name="T63" fmla="*/ 118 h 121"/>
                  <a:gd name="T64" fmla="*/ 114 w 118"/>
                  <a:gd name="T65" fmla="*/ 113 h 121"/>
                  <a:gd name="T66" fmla="*/ 118 w 118"/>
                  <a:gd name="T67" fmla="*/ 106 h 121"/>
                  <a:gd name="T68" fmla="*/ 115 w 118"/>
                  <a:gd name="T69" fmla="*/ 102 h 121"/>
                  <a:gd name="T70" fmla="*/ 117 w 118"/>
                  <a:gd name="T71" fmla="*/ 98 h 121"/>
                  <a:gd name="T72" fmla="*/ 102 w 118"/>
                  <a:gd name="T73" fmla="*/ 99 h 121"/>
                  <a:gd name="T74" fmla="*/ 100 w 118"/>
                  <a:gd name="T75" fmla="*/ 92 h 121"/>
                  <a:gd name="T76" fmla="*/ 95 w 118"/>
                  <a:gd name="T77" fmla="*/ 93 h 121"/>
                  <a:gd name="T78" fmla="*/ 88 w 118"/>
                  <a:gd name="T79" fmla="*/ 90 h 121"/>
                  <a:gd name="T80" fmla="*/ 86 w 118"/>
                  <a:gd name="T81" fmla="*/ 81 h 121"/>
                  <a:gd name="T82" fmla="*/ 83 w 118"/>
                  <a:gd name="T83" fmla="*/ 80 h 121"/>
                  <a:gd name="T84" fmla="*/ 79 w 118"/>
                  <a:gd name="T85" fmla="*/ 82 h 121"/>
                  <a:gd name="T86" fmla="*/ 62 w 118"/>
                  <a:gd name="T87" fmla="*/ 68 h 121"/>
                  <a:gd name="T88" fmla="*/ 52 w 118"/>
                  <a:gd name="T89" fmla="*/ 54 h 121"/>
                  <a:gd name="T90" fmla="*/ 45 w 118"/>
                  <a:gd name="T91" fmla="*/ 41 h 121"/>
                  <a:gd name="T92" fmla="*/ 49 w 118"/>
                  <a:gd name="T93" fmla="*/ 34 h 121"/>
                  <a:gd name="T94" fmla="*/ 58 w 118"/>
                  <a:gd name="T95" fmla="*/ 31 h 121"/>
                  <a:gd name="T96" fmla="*/ 62 w 118"/>
                  <a:gd name="T97" fmla="*/ 33 h 121"/>
                  <a:gd name="T98" fmla="*/ 65 w 118"/>
                  <a:gd name="T99" fmla="*/ 29 h 121"/>
                  <a:gd name="T100" fmla="*/ 64 w 118"/>
                  <a:gd name="T101" fmla="*/ 21 h 121"/>
                  <a:gd name="T102" fmla="*/ 55 w 118"/>
                  <a:gd name="T103" fmla="*/ 14 h 121"/>
                  <a:gd name="T104" fmla="*/ 43 w 118"/>
                  <a:gd name="T105" fmla="*/ 7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 h="121">
                    <a:moveTo>
                      <a:pt x="43" y="7"/>
                    </a:moveTo>
                    <a:lnTo>
                      <a:pt x="36" y="0"/>
                    </a:lnTo>
                    <a:lnTo>
                      <a:pt x="22" y="12"/>
                    </a:lnTo>
                    <a:lnTo>
                      <a:pt x="25" y="16"/>
                    </a:lnTo>
                    <a:lnTo>
                      <a:pt x="34" y="13"/>
                    </a:lnTo>
                    <a:lnTo>
                      <a:pt x="31" y="9"/>
                    </a:lnTo>
                    <a:lnTo>
                      <a:pt x="34" y="7"/>
                    </a:lnTo>
                    <a:lnTo>
                      <a:pt x="37" y="11"/>
                    </a:lnTo>
                    <a:lnTo>
                      <a:pt x="30" y="19"/>
                    </a:lnTo>
                    <a:lnTo>
                      <a:pt x="25" y="18"/>
                    </a:lnTo>
                    <a:lnTo>
                      <a:pt x="22" y="23"/>
                    </a:lnTo>
                    <a:lnTo>
                      <a:pt x="19" y="21"/>
                    </a:lnTo>
                    <a:lnTo>
                      <a:pt x="1" y="25"/>
                    </a:lnTo>
                    <a:lnTo>
                      <a:pt x="4" y="36"/>
                    </a:lnTo>
                    <a:lnTo>
                      <a:pt x="1" y="38"/>
                    </a:lnTo>
                    <a:lnTo>
                      <a:pt x="11" y="55"/>
                    </a:lnTo>
                    <a:lnTo>
                      <a:pt x="0" y="60"/>
                    </a:lnTo>
                    <a:lnTo>
                      <a:pt x="3" y="65"/>
                    </a:lnTo>
                    <a:lnTo>
                      <a:pt x="19" y="63"/>
                    </a:lnTo>
                    <a:lnTo>
                      <a:pt x="36" y="87"/>
                    </a:lnTo>
                    <a:lnTo>
                      <a:pt x="36" y="98"/>
                    </a:lnTo>
                    <a:lnTo>
                      <a:pt x="42" y="109"/>
                    </a:lnTo>
                    <a:lnTo>
                      <a:pt x="45" y="106"/>
                    </a:lnTo>
                    <a:lnTo>
                      <a:pt x="52" y="110"/>
                    </a:lnTo>
                    <a:lnTo>
                      <a:pt x="51" y="115"/>
                    </a:lnTo>
                    <a:lnTo>
                      <a:pt x="62" y="119"/>
                    </a:lnTo>
                    <a:lnTo>
                      <a:pt x="68" y="117"/>
                    </a:lnTo>
                    <a:lnTo>
                      <a:pt x="73" y="120"/>
                    </a:lnTo>
                    <a:lnTo>
                      <a:pt x="81" y="120"/>
                    </a:lnTo>
                    <a:lnTo>
                      <a:pt x="87" y="119"/>
                    </a:lnTo>
                    <a:lnTo>
                      <a:pt x="98" y="121"/>
                    </a:lnTo>
                    <a:lnTo>
                      <a:pt x="103" y="118"/>
                    </a:lnTo>
                    <a:lnTo>
                      <a:pt x="114" y="113"/>
                    </a:lnTo>
                    <a:lnTo>
                      <a:pt x="118" y="106"/>
                    </a:lnTo>
                    <a:lnTo>
                      <a:pt x="115" y="102"/>
                    </a:lnTo>
                    <a:lnTo>
                      <a:pt x="117" y="98"/>
                    </a:lnTo>
                    <a:lnTo>
                      <a:pt x="102" y="99"/>
                    </a:lnTo>
                    <a:lnTo>
                      <a:pt x="100" y="92"/>
                    </a:lnTo>
                    <a:lnTo>
                      <a:pt x="95" y="93"/>
                    </a:lnTo>
                    <a:lnTo>
                      <a:pt x="88" y="90"/>
                    </a:lnTo>
                    <a:lnTo>
                      <a:pt x="86" y="81"/>
                    </a:lnTo>
                    <a:lnTo>
                      <a:pt x="83" y="80"/>
                    </a:lnTo>
                    <a:lnTo>
                      <a:pt x="79" y="82"/>
                    </a:lnTo>
                    <a:lnTo>
                      <a:pt x="62" y="68"/>
                    </a:lnTo>
                    <a:lnTo>
                      <a:pt x="52" y="54"/>
                    </a:lnTo>
                    <a:lnTo>
                      <a:pt x="45" y="41"/>
                    </a:lnTo>
                    <a:lnTo>
                      <a:pt x="49" y="34"/>
                    </a:lnTo>
                    <a:lnTo>
                      <a:pt x="58" y="31"/>
                    </a:lnTo>
                    <a:lnTo>
                      <a:pt x="62" y="33"/>
                    </a:lnTo>
                    <a:lnTo>
                      <a:pt x="65" y="29"/>
                    </a:lnTo>
                    <a:lnTo>
                      <a:pt x="64" y="21"/>
                    </a:lnTo>
                    <a:lnTo>
                      <a:pt x="55" y="14"/>
                    </a:lnTo>
                    <a:lnTo>
                      <a:pt x="43" y="7"/>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4" name="Freeform 49"/>
              <p:cNvSpPr>
                <a:spLocks noChangeAspect="1"/>
              </p:cNvSpPr>
              <p:nvPr/>
            </p:nvSpPr>
            <p:spPr bwMode="auto">
              <a:xfrm>
                <a:off x="428" y="868"/>
                <a:ext cx="19" cy="22"/>
              </a:xfrm>
              <a:custGeom>
                <a:avLst/>
                <a:gdLst>
                  <a:gd name="T0" fmla="*/ 8 w 19"/>
                  <a:gd name="T1" fmla="*/ 0 h 22"/>
                  <a:gd name="T2" fmla="*/ 19 w 19"/>
                  <a:gd name="T3" fmla="*/ 17 h 22"/>
                  <a:gd name="T4" fmla="*/ 7 w 19"/>
                  <a:gd name="T5" fmla="*/ 22 h 22"/>
                  <a:gd name="T6" fmla="*/ 0 w 19"/>
                  <a:gd name="T7" fmla="*/ 16 h 22"/>
                  <a:gd name="T8" fmla="*/ 3 w 19"/>
                  <a:gd name="T9" fmla="*/ 13 h 22"/>
                  <a:gd name="T10" fmla="*/ 0 w 19"/>
                  <a:gd name="T11" fmla="*/ 8 h 22"/>
                  <a:gd name="T12" fmla="*/ 4 w 19"/>
                  <a:gd name="T13" fmla="*/ 5 h 22"/>
                  <a:gd name="T14" fmla="*/ 5 w 19"/>
                  <a:gd name="T15" fmla="*/ 1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19" y="17"/>
                    </a:lnTo>
                    <a:lnTo>
                      <a:pt x="7" y="22"/>
                    </a:lnTo>
                    <a:lnTo>
                      <a:pt x="0" y="16"/>
                    </a:lnTo>
                    <a:lnTo>
                      <a:pt x="3" y="13"/>
                    </a:lnTo>
                    <a:lnTo>
                      <a:pt x="0" y="8"/>
                    </a:lnTo>
                    <a:lnTo>
                      <a:pt x="4" y="5"/>
                    </a:lnTo>
                    <a:lnTo>
                      <a:pt x="5" y="1"/>
                    </a:lnTo>
                    <a:lnTo>
                      <a:pt x="8"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5" name="Freeform 50"/>
              <p:cNvSpPr>
                <a:spLocks noChangeAspect="1"/>
              </p:cNvSpPr>
              <p:nvPr/>
            </p:nvSpPr>
            <p:spPr bwMode="auto">
              <a:xfrm>
                <a:off x="397" y="876"/>
                <a:ext cx="92" cy="109"/>
              </a:xfrm>
              <a:custGeom>
                <a:avLst/>
                <a:gdLst>
                  <a:gd name="T0" fmla="*/ 31 w 92"/>
                  <a:gd name="T1" fmla="*/ 0 h 109"/>
                  <a:gd name="T2" fmla="*/ 35 w 92"/>
                  <a:gd name="T3" fmla="*/ 5 h 109"/>
                  <a:gd name="T4" fmla="*/ 31 w 92"/>
                  <a:gd name="T5" fmla="*/ 9 h 109"/>
                  <a:gd name="T6" fmla="*/ 39 w 92"/>
                  <a:gd name="T7" fmla="*/ 14 h 109"/>
                  <a:gd name="T8" fmla="*/ 42 w 92"/>
                  <a:gd name="T9" fmla="*/ 19 h 109"/>
                  <a:gd name="T10" fmla="*/ 58 w 92"/>
                  <a:gd name="T11" fmla="*/ 16 h 109"/>
                  <a:gd name="T12" fmla="*/ 75 w 92"/>
                  <a:gd name="T13" fmla="*/ 41 h 109"/>
                  <a:gd name="T14" fmla="*/ 75 w 92"/>
                  <a:gd name="T15" fmla="*/ 52 h 109"/>
                  <a:gd name="T16" fmla="*/ 81 w 92"/>
                  <a:gd name="T17" fmla="*/ 62 h 109"/>
                  <a:gd name="T18" fmla="*/ 83 w 92"/>
                  <a:gd name="T19" fmla="*/ 59 h 109"/>
                  <a:gd name="T20" fmla="*/ 92 w 92"/>
                  <a:gd name="T21" fmla="*/ 64 h 109"/>
                  <a:gd name="T22" fmla="*/ 90 w 92"/>
                  <a:gd name="T23" fmla="*/ 69 h 109"/>
                  <a:gd name="T24" fmla="*/ 84 w 92"/>
                  <a:gd name="T25" fmla="*/ 76 h 109"/>
                  <a:gd name="T26" fmla="*/ 79 w 92"/>
                  <a:gd name="T27" fmla="*/ 80 h 109"/>
                  <a:gd name="T28" fmla="*/ 79 w 92"/>
                  <a:gd name="T29" fmla="*/ 89 h 109"/>
                  <a:gd name="T30" fmla="*/ 73 w 92"/>
                  <a:gd name="T31" fmla="*/ 86 h 109"/>
                  <a:gd name="T32" fmla="*/ 65 w 92"/>
                  <a:gd name="T33" fmla="*/ 89 h 109"/>
                  <a:gd name="T34" fmla="*/ 54 w 92"/>
                  <a:gd name="T35" fmla="*/ 91 h 109"/>
                  <a:gd name="T36" fmla="*/ 54 w 92"/>
                  <a:gd name="T37" fmla="*/ 100 h 109"/>
                  <a:gd name="T38" fmla="*/ 43 w 92"/>
                  <a:gd name="T39" fmla="*/ 109 h 109"/>
                  <a:gd name="T40" fmla="*/ 10 w 92"/>
                  <a:gd name="T41" fmla="*/ 48 h 109"/>
                  <a:gd name="T42" fmla="*/ 1 w 92"/>
                  <a:gd name="T43" fmla="*/ 35 h 109"/>
                  <a:gd name="T44" fmla="*/ 1 w 92"/>
                  <a:gd name="T45" fmla="*/ 30 h 109"/>
                  <a:gd name="T46" fmla="*/ 0 w 92"/>
                  <a:gd name="T47" fmla="*/ 23 h 109"/>
                  <a:gd name="T48" fmla="*/ 8 w 92"/>
                  <a:gd name="T49" fmla="*/ 14 h 109"/>
                  <a:gd name="T50" fmla="*/ 14 w 92"/>
                  <a:gd name="T51" fmla="*/ 17 h 109"/>
                  <a:gd name="T52" fmla="*/ 20 w 92"/>
                  <a:gd name="T53" fmla="*/ 9 h 109"/>
                  <a:gd name="T54" fmla="*/ 31 w 92"/>
                  <a:gd name="T55" fmla="*/ 0 h 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2" h="109">
                    <a:moveTo>
                      <a:pt x="31" y="0"/>
                    </a:moveTo>
                    <a:lnTo>
                      <a:pt x="35" y="5"/>
                    </a:lnTo>
                    <a:lnTo>
                      <a:pt x="31" y="9"/>
                    </a:lnTo>
                    <a:lnTo>
                      <a:pt x="39" y="14"/>
                    </a:lnTo>
                    <a:lnTo>
                      <a:pt x="42" y="19"/>
                    </a:lnTo>
                    <a:lnTo>
                      <a:pt x="58" y="16"/>
                    </a:lnTo>
                    <a:lnTo>
                      <a:pt x="75" y="41"/>
                    </a:lnTo>
                    <a:lnTo>
                      <a:pt x="75" y="52"/>
                    </a:lnTo>
                    <a:lnTo>
                      <a:pt x="81" y="62"/>
                    </a:lnTo>
                    <a:lnTo>
                      <a:pt x="83" y="59"/>
                    </a:lnTo>
                    <a:lnTo>
                      <a:pt x="92" y="64"/>
                    </a:lnTo>
                    <a:lnTo>
                      <a:pt x="90" y="69"/>
                    </a:lnTo>
                    <a:lnTo>
                      <a:pt x="84" y="76"/>
                    </a:lnTo>
                    <a:lnTo>
                      <a:pt x="79" y="80"/>
                    </a:lnTo>
                    <a:lnTo>
                      <a:pt x="79" y="89"/>
                    </a:lnTo>
                    <a:lnTo>
                      <a:pt x="73" y="86"/>
                    </a:lnTo>
                    <a:lnTo>
                      <a:pt x="65" y="89"/>
                    </a:lnTo>
                    <a:lnTo>
                      <a:pt x="54" y="91"/>
                    </a:lnTo>
                    <a:lnTo>
                      <a:pt x="54" y="100"/>
                    </a:lnTo>
                    <a:lnTo>
                      <a:pt x="43" y="109"/>
                    </a:lnTo>
                    <a:lnTo>
                      <a:pt x="10" y="48"/>
                    </a:lnTo>
                    <a:lnTo>
                      <a:pt x="1" y="35"/>
                    </a:lnTo>
                    <a:lnTo>
                      <a:pt x="1" y="30"/>
                    </a:lnTo>
                    <a:lnTo>
                      <a:pt x="0" y="23"/>
                    </a:lnTo>
                    <a:lnTo>
                      <a:pt x="8" y="14"/>
                    </a:lnTo>
                    <a:lnTo>
                      <a:pt x="14" y="17"/>
                    </a:lnTo>
                    <a:lnTo>
                      <a:pt x="20" y="9"/>
                    </a:lnTo>
                    <a:lnTo>
                      <a:pt x="31"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6" name="Freeform 51"/>
              <p:cNvSpPr>
                <a:spLocks noChangeAspect="1"/>
              </p:cNvSpPr>
              <p:nvPr/>
            </p:nvSpPr>
            <p:spPr bwMode="auto">
              <a:xfrm>
                <a:off x="246" y="939"/>
                <a:ext cx="113" cy="73"/>
              </a:xfrm>
              <a:custGeom>
                <a:avLst/>
                <a:gdLst>
                  <a:gd name="T0" fmla="*/ 100 w 113"/>
                  <a:gd name="T1" fmla="*/ 3 h 73"/>
                  <a:gd name="T2" fmla="*/ 95 w 113"/>
                  <a:gd name="T3" fmla="*/ 0 h 73"/>
                  <a:gd name="T4" fmla="*/ 89 w 113"/>
                  <a:gd name="T5" fmla="*/ 3 h 73"/>
                  <a:gd name="T6" fmla="*/ 81 w 113"/>
                  <a:gd name="T7" fmla="*/ 3 h 73"/>
                  <a:gd name="T8" fmla="*/ 80 w 113"/>
                  <a:gd name="T9" fmla="*/ 1 h 73"/>
                  <a:gd name="T10" fmla="*/ 66 w 113"/>
                  <a:gd name="T11" fmla="*/ 9 h 73"/>
                  <a:gd name="T12" fmla="*/ 57 w 113"/>
                  <a:gd name="T13" fmla="*/ 9 h 73"/>
                  <a:gd name="T14" fmla="*/ 52 w 113"/>
                  <a:gd name="T15" fmla="*/ 11 h 73"/>
                  <a:gd name="T16" fmla="*/ 55 w 113"/>
                  <a:gd name="T17" fmla="*/ 15 h 73"/>
                  <a:gd name="T18" fmla="*/ 48 w 113"/>
                  <a:gd name="T19" fmla="*/ 19 h 73"/>
                  <a:gd name="T20" fmla="*/ 44 w 113"/>
                  <a:gd name="T21" fmla="*/ 24 h 73"/>
                  <a:gd name="T22" fmla="*/ 41 w 113"/>
                  <a:gd name="T23" fmla="*/ 22 h 73"/>
                  <a:gd name="T24" fmla="*/ 36 w 113"/>
                  <a:gd name="T25" fmla="*/ 22 h 73"/>
                  <a:gd name="T26" fmla="*/ 39 w 113"/>
                  <a:gd name="T27" fmla="*/ 18 h 73"/>
                  <a:gd name="T28" fmla="*/ 36 w 113"/>
                  <a:gd name="T29" fmla="*/ 14 h 73"/>
                  <a:gd name="T30" fmla="*/ 29 w 113"/>
                  <a:gd name="T31" fmla="*/ 14 h 73"/>
                  <a:gd name="T32" fmla="*/ 26 w 113"/>
                  <a:gd name="T33" fmla="*/ 17 h 73"/>
                  <a:gd name="T34" fmla="*/ 28 w 113"/>
                  <a:gd name="T35" fmla="*/ 22 h 73"/>
                  <a:gd name="T36" fmla="*/ 19 w 113"/>
                  <a:gd name="T37" fmla="*/ 18 h 73"/>
                  <a:gd name="T38" fmla="*/ 6 w 113"/>
                  <a:gd name="T39" fmla="*/ 21 h 73"/>
                  <a:gd name="T40" fmla="*/ 5 w 113"/>
                  <a:gd name="T41" fmla="*/ 27 h 73"/>
                  <a:gd name="T42" fmla="*/ 0 w 113"/>
                  <a:gd name="T43" fmla="*/ 26 h 73"/>
                  <a:gd name="T44" fmla="*/ 0 w 113"/>
                  <a:gd name="T45" fmla="*/ 31 h 73"/>
                  <a:gd name="T46" fmla="*/ 6 w 113"/>
                  <a:gd name="T47" fmla="*/ 34 h 73"/>
                  <a:gd name="T48" fmla="*/ 11 w 113"/>
                  <a:gd name="T49" fmla="*/ 33 h 73"/>
                  <a:gd name="T50" fmla="*/ 10 w 113"/>
                  <a:gd name="T51" fmla="*/ 37 h 73"/>
                  <a:gd name="T52" fmla="*/ 3 w 113"/>
                  <a:gd name="T53" fmla="*/ 49 h 73"/>
                  <a:gd name="T54" fmla="*/ 10 w 113"/>
                  <a:gd name="T55" fmla="*/ 59 h 73"/>
                  <a:gd name="T56" fmla="*/ 17 w 113"/>
                  <a:gd name="T57" fmla="*/ 62 h 73"/>
                  <a:gd name="T58" fmla="*/ 17 w 113"/>
                  <a:gd name="T59" fmla="*/ 72 h 73"/>
                  <a:gd name="T60" fmla="*/ 29 w 113"/>
                  <a:gd name="T61" fmla="*/ 70 h 73"/>
                  <a:gd name="T62" fmla="*/ 32 w 113"/>
                  <a:gd name="T63" fmla="*/ 68 h 73"/>
                  <a:gd name="T64" fmla="*/ 41 w 113"/>
                  <a:gd name="T65" fmla="*/ 73 h 73"/>
                  <a:gd name="T66" fmla="*/ 45 w 113"/>
                  <a:gd name="T67" fmla="*/ 69 h 73"/>
                  <a:gd name="T68" fmla="*/ 47 w 113"/>
                  <a:gd name="T69" fmla="*/ 63 h 73"/>
                  <a:gd name="T70" fmla="*/ 58 w 113"/>
                  <a:gd name="T71" fmla="*/ 63 h 73"/>
                  <a:gd name="T72" fmla="*/ 60 w 113"/>
                  <a:gd name="T73" fmla="*/ 66 h 73"/>
                  <a:gd name="T74" fmla="*/ 60 w 113"/>
                  <a:gd name="T75" fmla="*/ 72 h 73"/>
                  <a:gd name="T76" fmla="*/ 76 w 113"/>
                  <a:gd name="T77" fmla="*/ 65 h 73"/>
                  <a:gd name="T78" fmla="*/ 82 w 113"/>
                  <a:gd name="T79" fmla="*/ 68 h 73"/>
                  <a:gd name="T80" fmla="*/ 88 w 113"/>
                  <a:gd name="T81" fmla="*/ 67 h 73"/>
                  <a:gd name="T82" fmla="*/ 92 w 113"/>
                  <a:gd name="T83" fmla="*/ 61 h 73"/>
                  <a:gd name="T84" fmla="*/ 102 w 113"/>
                  <a:gd name="T85" fmla="*/ 55 h 73"/>
                  <a:gd name="T86" fmla="*/ 108 w 113"/>
                  <a:gd name="T87" fmla="*/ 55 h 73"/>
                  <a:gd name="T88" fmla="*/ 108 w 113"/>
                  <a:gd name="T89" fmla="*/ 41 h 73"/>
                  <a:gd name="T90" fmla="*/ 113 w 113"/>
                  <a:gd name="T91" fmla="*/ 35 h 73"/>
                  <a:gd name="T92" fmla="*/ 100 w 113"/>
                  <a:gd name="T93" fmla="*/ 3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3" h="73">
                    <a:moveTo>
                      <a:pt x="100" y="3"/>
                    </a:moveTo>
                    <a:lnTo>
                      <a:pt x="95" y="0"/>
                    </a:lnTo>
                    <a:lnTo>
                      <a:pt x="89" y="3"/>
                    </a:lnTo>
                    <a:lnTo>
                      <a:pt x="81" y="3"/>
                    </a:lnTo>
                    <a:lnTo>
                      <a:pt x="80" y="1"/>
                    </a:lnTo>
                    <a:lnTo>
                      <a:pt x="66" y="9"/>
                    </a:lnTo>
                    <a:lnTo>
                      <a:pt x="57" y="9"/>
                    </a:lnTo>
                    <a:lnTo>
                      <a:pt x="52" y="11"/>
                    </a:lnTo>
                    <a:lnTo>
                      <a:pt x="55" y="15"/>
                    </a:lnTo>
                    <a:lnTo>
                      <a:pt x="48" y="19"/>
                    </a:lnTo>
                    <a:lnTo>
                      <a:pt x="44" y="24"/>
                    </a:lnTo>
                    <a:lnTo>
                      <a:pt x="41" y="22"/>
                    </a:lnTo>
                    <a:lnTo>
                      <a:pt x="36" y="22"/>
                    </a:lnTo>
                    <a:lnTo>
                      <a:pt x="39" y="18"/>
                    </a:lnTo>
                    <a:lnTo>
                      <a:pt x="36" y="14"/>
                    </a:lnTo>
                    <a:lnTo>
                      <a:pt x="29" y="14"/>
                    </a:lnTo>
                    <a:lnTo>
                      <a:pt x="26" y="17"/>
                    </a:lnTo>
                    <a:lnTo>
                      <a:pt x="28" y="22"/>
                    </a:lnTo>
                    <a:lnTo>
                      <a:pt x="19" y="18"/>
                    </a:lnTo>
                    <a:lnTo>
                      <a:pt x="6" y="21"/>
                    </a:lnTo>
                    <a:lnTo>
                      <a:pt x="5" y="27"/>
                    </a:lnTo>
                    <a:lnTo>
                      <a:pt x="0" y="26"/>
                    </a:lnTo>
                    <a:lnTo>
                      <a:pt x="0" y="31"/>
                    </a:lnTo>
                    <a:lnTo>
                      <a:pt x="6" y="34"/>
                    </a:lnTo>
                    <a:lnTo>
                      <a:pt x="11" y="33"/>
                    </a:lnTo>
                    <a:lnTo>
                      <a:pt x="10" y="37"/>
                    </a:lnTo>
                    <a:lnTo>
                      <a:pt x="3" y="49"/>
                    </a:lnTo>
                    <a:lnTo>
                      <a:pt x="10" y="59"/>
                    </a:lnTo>
                    <a:lnTo>
                      <a:pt x="17" y="62"/>
                    </a:lnTo>
                    <a:lnTo>
                      <a:pt x="17" y="72"/>
                    </a:lnTo>
                    <a:lnTo>
                      <a:pt x="29" y="70"/>
                    </a:lnTo>
                    <a:lnTo>
                      <a:pt x="32" y="68"/>
                    </a:lnTo>
                    <a:lnTo>
                      <a:pt x="41" y="73"/>
                    </a:lnTo>
                    <a:lnTo>
                      <a:pt x="45" y="69"/>
                    </a:lnTo>
                    <a:lnTo>
                      <a:pt x="47" y="63"/>
                    </a:lnTo>
                    <a:lnTo>
                      <a:pt x="58" y="63"/>
                    </a:lnTo>
                    <a:lnTo>
                      <a:pt x="60" y="66"/>
                    </a:lnTo>
                    <a:lnTo>
                      <a:pt x="60" y="72"/>
                    </a:lnTo>
                    <a:lnTo>
                      <a:pt x="76" y="65"/>
                    </a:lnTo>
                    <a:lnTo>
                      <a:pt x="82" y="68"/>
                    </a:lnTo>
                    <a:lnTo>
                      <a:pt x="88" y="67"/>
                    </a:lnTo>
                    <a:lnTo>
                      <a:pt x="92" y="61"/>
                    </a:lnTo>
                    <a:lnTo>
                      <a:pt x="102" y="55"/>
                    </a:lnTo>
                    <a:lnTo>
                      <a:pt x="108" y="55"/>
                    </a:lnTo>
                    <a:lnTo>
                      <a:pt x="108" y="41"/>
                    </a:lnTo>
                    <a:lnTo>
                      <a:pt x="113" y="35"/>
                    </a:lnTo>
                    <a:lnTo>
                      <a:pt x="100" y="3"/>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7" name="Freeform 52"/>
              <p:cNvSpPr>
                <a:spLocks noChangeAspect="1"/>
              </p:cNvSpPr>
              <p:nvPr/>
            </p:nvSpPr>
            <p:spPr bwMode="auto">
              <a:xfrm>
                <a:off x="339" y="898"/>
                <a:ext cx="90" cy="83"/>
              </a:xfrm>
              <a:custGeom>
                <a:avLst/>
                <a:gdLst>
                  <a:gd name="T0" fmla="*/ 58 w 90"/>
                  <a:gd name="T1" fmla="*/ 0 h 82"/>
                  <a:gd name="T2" fmla="*/ 59 w 90"/>
                  <a:gd name="T3" fmla="*/ 6 h 82"/>
                  <a:gd name="T4" fmla="*/ 59 w 90"/>
                  <a:gd name="T5" fmla="*/ 14 h 82"/>
                  <a:gd name="T6" fmla="*/ 68 w 90"/>
                  <a:gd name="T7" fmla="*/ 26 h 82"/>
                  <a:gd name="T8" fmla="*/ 90 w 90"/>
                  <a:gd name="T9" fmla="*/ 76 h 82"/>
                  <a:gd name="T10" fmla="*/ 79 w 90"/>
                  <a:gd name="T11" fmla="*/ 82 h 82"/>
                  <a:gd name="T12" fmla="*/ 72 w 90"/>
                  <a:gd name="T13" fmla="*/ 80 h 82"/>
                  <a:gd name="T14" fmla="*/ 66 w 90"/>
                  <a:gd name="T15" fmla="*/ 77 h 82"/>
                  <a:gd name="T16" fmla="*/ 56 w 90"/>
                  <a:gd name="T17" fmla="*/ 79 h 82"/>
                  <a:gd name="T18" fmla="*/ 47 w 90"/>
                  <a:gd name="T19" fmla="*/ 88 h 82"/>
                  <a:gd name="T20" fmla="*/ 35 w 90"/>
                  <a:gd name="T21" fmla="*/ 92 h 82"/>
                  <a:gd name="T22" fmla="*/ 16 w 90"/>
                  <a:gd name="T23" fmla="*/ 85 h 82"/>
                  <a:gd name="T24" fmla="*/ 12 w 90"/>
                  <a:gd name="T25" fmla="*/ 81 h 82"/>
                  <a:gd name="T26" fmla="*/ 4 w 90"/>
                  <a:gd name="T27" fmla="*/ 83 h 82"/>
                  <a:gd name="T28" fmla="*/ 0 w 90"/>
                  <a:gd name="T29" fmla="*/ 75 h 82"/>
                  <a:gd name="T30" fmla="*/ 6 w 90"/>
                  <a:gd name="T31" fmla="*/ 70 h 82"/>
                  <a:gd name="T32" fmla="*/ 0 w 90"/>
                  <a:gd name="T33" fmla="*/ 60 h 82"/>
                  <a:gd name="T34" fmla="*/ 2 w 90"/>
                  <a:gd name="T35" fmla="*/ 56 h 82"/>
                  <a:gd name="T36" fmla="*/ 8 w 90"/>
                  <a:gd name="T37" fmla="*/ 53 h 82"/>
                  <a:gd name="T38" fmla="*/ 13 w 90"/>
                  <a:gd name="T39" fmla="*/ 35 h 82"/>
                  <a:gd name="T40" fmla="*/ 24 w 90"/>
                  <a:gd name="T41" fmla="*/ 37 h 82"/>
                  <a:gd name="T42" fmla="*/ 35 w 90"/>
                  <a:gd name="T43" fmla="*/ 32 h 82"/>
                  <a:gd name="T44" fmla="*/ 40 w 90"/>
                  <a:gd name="T45" fmla="*/ 26 h 82"/>
                  <a:gd name="T46" fmla="*/ 40 w 90"/>
                  <a:gd name="T47" fmla="*/ 22 h 82"/>
                  <a:gd name="T48" fmla="*/ 48 w 90"/>
                  <a:gd name="T49" fmla="*/ 11 h 82"/>
                  <a:gd name="T50" fmla="*/ 52 w 90"/>
                  <a:gd name="T51" fmla="*/ 11 h 82"/>
                  <a:gd name="T52" fmla="*/ 58 w 90"/>
                  <a:gd name="T53" fmla="*/ 0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82">
                    <a:moveTo>
                      <a:pt x="58" y="0"/>
                    </a:moveTo>
                    <a:lnTo>
                      <a:pt x="59" y="6"/>
                    </a:lnTo>
                    <a:lnTo>
                      <a:pt x="59" y="14"/>
                    </a:lnTo>
                    <a:lnTo>
                      <a:pt x="68" y="26"/>
                    </a:lnTo>
                    <a:lnTo>
                      <a:pt x="90" y="66"/>
                    </a:lnTo>
                    <a:lnTo>
                      <a:pt x="79" y="72"/>
                    </a:lnTo>
                    <a:lnTo>
                      <a:pt x="72" y="70"/>
                    </a:lnTo>
                    <a:lnTo>
                      <a:pt x="66" y="67"/>
                    </a:lnTo>
                    <a:lnTo>
                      <a:pt x="56" y="69"/>
                    </a:lnTo>
                    <a:lnTo>
                      <a:pt x="47" y="78"/>
                    </a:lnTo>
                    <a:lnTo>
                      <a:pt x="35" y="82"/>
                    </a:lnTo>
                    <a:lnTo>
                      <a:pt x="16" y="75"/>
                    </a:lnTo>
                    <a:lnTo>
                      <a:pt x="12" y="71"/>
                    </a:lnTo>
                    <a:lnTo>
                      <a:pt x="4" y="73"/>
                    </a:lnTo>
                    <a:lnTo>
                      <a:pt x="0" y="65"/>
                    </a:lnTo>
                    <a:lnTo>
                      <a:pt x="6" y="60"/>
                    </a:lnTo>
                    <a:lnTo>
                      <a:pt x="0" y="50"/>
                    </a:lnTo>
                    <a:lnTo>
                      <a:pt x="2" y="46"/>
                    </a:lnTo>
                    <a:lnTo>
                      <a:pt x="8" y="43"/>
                    </a:lnTo>
                    <a:lnTo>
                      <a:pt x="13" y="35"/>
                    </a:lnTo>
                    <a:lnTo>
                      <a:pt x="24" y="37"/>
                    </a:lnTo>
                    <a:lnTo>
                      <a:pt x="35" y="32"/>
                    </a:lnTo>
                    <a:lnTo>
                      <a:pt x="40" y="26"/>
                    </a:lnTo>
                    <a:lnTo>
                      <a:pt x="40" y="22"/>
                    </a:lnTo>
                    <a:lnTo>
                      <a:pt x="48" y="11"/>
                    </a:lnTo>
                    <a:lnTo>
                      <a:pt x="52" y="11"/>
                    </a:lnTo>
                    <a:lnTo>
                      <a:pt x="58" y="0"/>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8" name="Freeform 53"/>
              <p:cNvSpPr>
                <a:spLocks noChangeAspect="1"/>
              </p:cNvSpPr>
              <p:nvPr/>
            </p:nvSpPr>
            <p:spPr bwMode="auto">
              <a:xfrm>
                <a:off x="364" y="823"/>
                <a:ext cx="51" cy="37"/>
              </a:xfrm>
              <a:custGeom>
                <a:avLst/>
                <a:gdLst>
                  <a:gd name="T0" fmla="*/ 0 w 51"/>
                  <a:gd name="T1" fmla="*/ 25 h 37"/>
                  <a:gd name="T2" fmla="*/ 11 w 51"/>
                  <a:gd name="T3" fmla="*/ 37 h 37"/>
                  <a:gd name="T4" fmla="*/ 26 w 51"/>
                  <a:gd name="T5" fmla="*/ 26 h 37"/>
                  <a:gd name="T6" fmla="*/ 36 w 51"/>
                  <a:gd name="T7" fmla="*/ 18 h 37"/>
                  <a:gd name="T8" fmla="*/ 51 w 51"/>
                  <a:gd name="T9" fmla="*/ 7 h 37"/>
                  <a:gd name="T10" fmla="*/ 45 w 51"/>
                  <a:gd name="T11" fmla="*/ 0 h 37"/>
                  <a:gd name="T12" fmla="*/ 34 w 51"/>
                  <a:gd name="T13" fmla="*/ 0 h 37"/>
                  <a:gd name="T14" fmla="*/ 25 w 51"/>
                  <a:gd name="T15" fmla="*/ 6 h 37"/>
                  <a:gd name="T16" fmla="*/ 14 w 51"/>
                  <a:gd name="T17" fmla="*/ 14 h 37"/>
                  <a:gd name="T18" fmla="*/ 0 w 51"/>
                  <a:gd name="T19" fmla="*/ 25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37">
                    <a:moveTo>
                      <a:pt x="0" y="25"/>
                    </a:moveTo>
                    <a:lnTo>
                      <a:pt x="11" y="37"/>
                    </a:lnTo>
                    <a:lnTo>
                      <a:pt x="26" y="26"/>
                    </a:lnTo>
                    <a:lnTo>
                      <a:pt x="36" y="18"/>
                    </a:lnTo>
                    <a:lnTo>
                      <a:pt x="51" y="7"/>
                    </a:lnTo>
                    <a:lnTo>
                      <a:pt x="45" y="0"/>
                    </a:lnTo>
                    <a:lnTo>
                      <a:pt x="34" y="0"/>
                    </a:lnTo>
                    <a:lnTo>
                      <a:pt x="25" y="6"/>
                    </a:lnTo>
                    <a:lnTo>
                      <a:pt x="14" y="14"/>
                    </a:lnTo>
                    <a:lnTo>
                      <a:pt x="0" y="25"/>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39" name="Freeform 54"/>
              <p:cNvSpPr>
                <a:spLocks noChangeAspect="1"/>
              </p:cNvSpPr>
              <p:nvPr/>
            </p:nvSpPr>
            <p:spPr bwMode="auto">
              <a:xfrm>
                <a:off x="363" y="837"/>
                <a:ext cx="26" cy="23"/>
              </a:xfrm>
              <a:custGeom>
                <a:avLst/>
                <a:gdLst>
                  <a:gd name="T0" fmla="*/ 0 w 26"/>
                  <a:gd name="T1" fmla="*/ 11 h 23"/>
                  <a:gd name="T2" fmla="*/ 12 w 26"/>
                  <a:gd name="T3" fmla="*/ 23 h 23"/>
                  <a:gd name="T4" fmla="*/ 26 w 26"/>
                  <a:gd name="T5" fmla="*/ 13 h 23"/>
                  <a:gd name="T6" fmla="*/ 15 w 26"/>
                  <a:gd name="T7" fmla="*/ 0 h 23"/>
                  <a:gd name="T8" fmla="*/ 0 w 26"/>
                  <a:gd name="T9" fmla="*/ 1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11"/>
                    </a:moveTo>
                    <a:lnTo>
                      <a:pt x="12" y="23"/>
                    </a:lnTo>
                    <a:lnTo>
                      <a:pt x="26" y="13"/>
                    </a:lnTo>
                    <a:lnTo>
                      <a:pt x="15" y="0"/>
                    </a:lnTo>
                    <a:lnTo>
                      <a:pt x="0" y="11"/>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40" name="Freeform 55"/>
              <p:cNvSpPr>
                <a:spLocks noChangeAspect="1"/>
              </p:cNvSpPr>
              <p:nvPr/>
            </p:nvSpPr>
            <p:spPr bwMode="auto">
              <a:xfrm>
                <a:off x="389" y="823"/>
                <a:ext cx="27" cy="18"/>
              </a:xfrm>
              <a:custGeom>
                <a:avLst/>
                <a:gdLst>
                  <a:gd name="T0" fmla="*/ 0 w 27"/>
                  <a:gd name="T1" fmla="*/ 6 h 18"/>
                  <a:gd name="T2" fmla="*/ 11 w 27"/>
                  <a:gd name="T3" fmla="*/ 18 h 18"/>
                  <a:gd name="T4" fmla="*/ 27 w 27"/>
                  <a:gd name="T5" fmla="*/ 7 h 18"/>
                  <a:gd name="T6" fmla="*/ 21 w 27"/>
                  <a:gd name="T7" fmla="*/ 0 h 18"/>
                  <a:gd name="T8" fmla="*/ 8 w 27"/>
                  <a:gd name="T9" fmla="*/ 0 h 18"/>
                  <a:gd name="T10" fmla="*/ 0 w 27"/>
                  <a:gd name="T11" fmla="*/ 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8">
                    <a:moveTo>
                      <a:pt x="0" y="6"/>
                    </a:moveTo>
                    <a:lnTo>
                      <a:pt x="11" y="18"/>
                    </a:lnTo>
                    <a:lnTo>
                      <a:pt x="27" y="7"/>
                    </a:lnTo>
                    <a:lnTo>
                      <a:pt x="21" y="0"/>
                    </a:lnTo>
                    <a:lnTo>
                      <a:pt x="8" y="0"/>
                    </a:lnTo>
                    <a:lnTo>
                      <a:pt x="0" y="6"/>
                    </a:lnTo>
                    <a:close/>
                  </a:path>
                </a:pathLst>
              </a:custGeom>
              <a:solidFill>
                <a:srgbClr val="FFFF99"/>
              </a:solidFill>
              <a:ln w="9525" cap="flat" cmpd="sng">
                <a:solidFill>
                  <a:srgbClr val="000000"/>
                </a:solidFill>
                <a:prstDash val="solid"/>
                <a:round/>
                <a:headEnd/>
                <a:tailEnd/>
              </a:ln>
            </p:spPr>
            <p:txBody>
              <a:bodyPr/>
              <a:lstStyle/>
              <a:p>
                <a:endParaRPr lang="ja-JP" altLang="en-US"/>
              </a:p>
            </p:txBody>
          </p:sp>
          <p:sp>
            <p:nvSpPr>
              <p:cNvPr id="105641" name="Freeform 56"/>
              <p:cNvSpPr>
                <a:spLocks noChangeAspect="1"/>
              </p:cNvSpPr>
              <p:nvPr/>
            </p:nvSpPr>
            <p:spPr bwMode="auto">
              <a:xfrm>
                <a:off x="583" y="402"/>
                <a:ext cx="65" cy="106"/>
              </a:xfrm>
              <a:custGeom>
                <a:avLst/>
                <a:gdLst>
                  <a:gd name="T0" fmla="*/ 0 w 65"/>
                  <a:gd name="T1" fmla="*/ 37 h 106"/>
                  <a:gd name="T2" fmla="*/ 11 w 65"/>
                  <a:gd name="T3" fmla="*/ 21 h 106"/>
                  <a:gd name="T4" fmla="*/ 35 w 65"/>
                  <a:gd name="T5" fmla="*/ 3 h 106"/>
                  <a:gd name="T6" fmla="*/ 48 w 65"/>
                  <a:gd name="T7" fmla="*/ 11 h 106"/>
                  <a:gd name="T8" fmla="*/ 57 w 65"/>
                  <a:gd name="T9" fmla="*/ 0 h 106"/>
                  <a:gd name="T10" fmla="*/ 65 w 65"/>
                  <a:gd name="T11" fmla="*/ 19 h 106"/>
                  <a:gd name="T12" fmla="*/ 61 w 65"/>
                  <a:gd name="T13" fmla="*/ 31 h 106"/>
                  <a:gd name="T14" fmla="*/ 50 w 65"/>
                  <a:gd name="T15" fmla="*/ 42 h 106"/>
                  <a:gd name="T16" fmla="*/ 58 w 65"/>
                  <a:gd name="T17" fmla="*/ 56 h 106"/>
                  <a:gd name="T18" fmla="*/ 48 w 65"/>
                  <a:gd name="T19" fmla="*/ 60 h 106"/>
                  <a:gd name="T20" fmla="*/ 45 w 65"/>
                  <a:gd name="T21" fmla="*/ 83 h 106"/>
                  <a:gd name="T22" fmla="*/ 40 w 65"/>
                  <a:gd name="T23" fmla="*/ 97 h 106"/>
                  <a:gd name="T24" fmla="*/ 27 w 65"/>
                  <a:gd name="T25" fmla="*/ 106 h 106"/>
                  <a:gd name="T26" fmla="*/ 19 w 65"/>
                  <a:gd name="T27" fmla="*/ 102 h 106"/>
                  <a:gd name="T28" fmla="*/ 15 w 65"/>
                  <a:gd name="T29" fmla="*/ 76 h 106"/>
                  <a:gd name="T30" fmla="*/ 4 w 65"/>
                  <a:gd name="T31" fmla="*/ 64 h 106"/>
                  <a:gd name="T32" fmla="*/ 6 w 65"/>
                  <a:gd name="T33" fmla="*/ 57 h 106"/>
                  <a:gd name="T34" fmla="*/ 0 w 65"/>
                  <a:gd name="T35" fmla="*/ 3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06">
                    <a:moveTo>
                      <a:pt x="0" y="37"/>
                    </a:moveTo>
                    <a:lnTo>
                      <a:pt x="11" y="21"/>
                    </a:lnTo>
                    <a:lnTo>
                      <a:pt x="35" y="3"/>
                    </a:lnTo>
                    <a:lnTo>
                      <a:pt x="48" y="11"/>
                    </a:lnTo>
                    <a:lnTo>
                      <a:pt x="57" y="0"/>
                    </a:lnTo>
                    <a:lnTo>
                      <a:pt x="65" y="19"/>
                    </a:lnTo>
                    <a:lnTo>
                      <a:pt x="61" y="31"/>
                    </a:lnTo>
                    <a:lnTo>
                      <a:pt x="50" y="42"/>
                    </a:lnTo>
                    <a:lnTo>
                      <a:pt x="58" y="56"/>
                    </a:lnTo>
                    <a:lnTo>
                      <a:pt x="48" y="60"/>
                    </a:lnTo>
                    <a:lnTo>
                      <a:pt x="45" y="83"/>
                    </a:lnTo>
                    <a:lnTo>
                      <a:pt x="40" y="97"/>
                    </a:lnTo>
                    <a:lnTo>
                      <a:pt x="27" y="106"/>
                    </a:lnTo>
                    <a:lnTo>
                      <a:pt x="19" y="102"/>
                    </a:lnTo>
                    <a:lnTo>
                      <a:pt x="15" y="76"/>
                    </a:lnTo>
                    <a:lnTo>
                      <a:pt x="4" y="64"/>
                    </a:lnTo>
                    <a:lnTo>
                      <a:pt x="6" y="57"/>
                    </a:lnTo>
                    <a:lnTo>
                      <a:pt x="0" y="37"/>
                    </a:lnTo>
                    <a:close/>
                  </a:path>
                </a:pathLst>
              </a:custGeom>
              <a:solidFill>
                <a:srgbClr val="FFFF99"/>
              </a:solidFill>
              <a:ln w="9525" cap="flat" cmpd="sng">
                <a:solidFill>
                  <a:srgbClr val="000000"/>
                </a:solidFill>
                <a:prstDash val="solid"/>
                <a:round/>
                <a:headEnd/>
                <a:tailEnd/>
              </a:ln>
            </p:spPr>
            <p:txBody>
              <a:bodyPr/>
              <a:lstStyle/>
              <a:p>
                <a:endParaRPr lang="ja-JP" altLang="en-US"/>
              </a:p>
            </p:txBody>
          </p:sp>
        </p:grpSp>
        <p:sp>
          <p:nvSpPr>
            <p:cNvPr id="105548" name="Rectangle 57"/>
            <p:cNvSpPr>
              <a:spLocks noChangeAspect="1" noChangeArrowheads="1"/>
            </p:cNvSpPr>
            <p:nvPr/>
          </p:nvSpPr>
          <p:spPr bwMode="auto">
            <a:xfrm>
              <a:off x="2684" y="402"/>
              <a:ext cx="32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能勢町</a:t>
              </a:r>
            </a:p>
          </p:txBody>
        </p:sp>
        <p:sp>
          <p:nvSpPr>
            <p:cNvPr id="105549" name="Rectangle 58"/>
            <p:cNvSpPr>
              <a:spLocks noChangeAspect="1" noChangeArrowheads="1"/>
            </p:cNvSpPr>
            <p:nvPr/>
          </p:nvSpPr>
          <p:spPr bwMode="auto">
            <a:xfrm>
              <a:off x="3044" y="709"/>
              <a:ext cx="31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豊能町</a:t>
              </a:r>
            </a:p>
          </p:txBody>
        </p:sp>
        <p:sp>
          <p:nvSpPr>
            <p:cNvPr id="105550" name="Rectangle 59"/>
            <p:cNvSpPr>
              <a:spLocks noChangeAspect="1" noChangeArrowheads="1"/>
            </p:cNvSpPr>
            <p:nvPr/>
          </p:nvSpPr>
          <p:spPr bwMode="auto">
            <a:xfrm>
              <a:off x="3289" y="1132"/>
              <a:ext cx="32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茨木市</a:t>
              </a:r>
            </a:p>
          </p:txBody>
        </p:sp>
        <p:sp>
          <p:nvSpPr>
            <p:cNvPr id="105551" name="Rectangle 60"/>
            <p:cNvSpPr>
              <a:spLocks noChangeAspect="1" noChangeArrowheads="1"/>
            </p:cNvSpPr>
            <p:nvPr/>
          </p:nvSpPr>
          <p:spPr bwMode="auto">
            <a:xfrm>
              <a:off x="3567" y="973"/>
              <a:ext cx="3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高槻市</a:t>
              </a:r>
            </a:p>
          </p:txBody>
        </p:sp>
        <p:sp>
          <p:nvSpPr>
            <p:cNvPr id="105552" name="Rectangle 61"/>
            <p:cNvSpPr>
              <a:spLocks noChangeAspect="1" noChangeArrowheads="1"/>
            </p:cNvSpPr>
            <p:nvPr/>
          </p:nvSpPr>
          <p:spPr bwMode="auto">
            <a:xfrm>
              <a:off x="2977" y="1045"/>
              <a:ext cx="32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箕面市</a:t>
              </a:r>
            </a:p>
          </p:txBody>
        </p:sp>
        <p:sp>
          <p:nvSpPr>
            <p:cNvPr id="105553" name="Rectangle 62"/>
            <p:cNvSpPr>
              <a:spLocks noChangeAspect="1" noChangeArrowheads="1"/>
            </p:cNvSpPr>
            <p:nvPr/>
          </p:nvSpPr>
          <p:spPr bwMode="auto">
            <a:xfrm>
              <a:off x="2909" y="1381"/>
              <a:ext cx="3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豊中市</a:t>
              </a:r>
            </a:p>
          </p:txBody>
        </p:sp>
        <p:sp>
          <p:nvSpPr>
            <p:cNvPr id="105554" name="Rectangle 63"/>
            <p:cNvSpPr>
              <a:spLocks noChangeAspect="1" noChangeArrowheads="1"/>
            </p:cNvSpPr>
            <p:nvPr/>
          </p:nvSpPr>
          <p:spPr bwMode="auto">
            <a:xfrm>
              <a:off x="3135" y="1492"/>
              <a:ext cx="32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吹田市</a:t>
              </a:r>
            </a:p>
          </p:txBody>
        </p:sp>
        <p:sp>
          <p:nvSpPr>
            <p:cNvPr id="105555" name="Rectangle 64"/>
            <p:cNvSpPr>
              <a:spLocks noChangeAspect="1" noChangeArrowheads="1"/>
            </p:cNvSpPr>
            <p:nvPr/>
          </p:nvSpPr>
          <p:spPr bwMode="auto">
            <a:xfrm>
              <a:off x="2713" y="1156"/>
              <a:ext cx="32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池田市</a:t>
              </a:r>
            </a:p>
          </p:txBody>
        </p:sp>
        <p:sp>
          <p:nvSpPr>
            <p:cNvPr id="105556" name="Rectangle 65"/>
            <p:cNvSpPr>
              <a:spLocks noChangeAspect="1" noChangeArrowheads="1"/>
            </p:cNvSpPr>
            <p:nvPr/>
          </p:nvSpPr>
          <p:spPr bwMode="auto">
            <a:xfrm>
              <a:off x="3827" y="839"/>
              <a:ext cx="32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島本町</a:t>
              </a:r>
            </a:p>
          </p:txBody>
        </p:sp>
        <p:sp>
          <p:nvSpPr>
            <p:cNvPr id="105557" name="Rectangle 66"/>
            <p:cNvSpPr>
              <a:spLocks noChangeAspect="1" noChangeArrowheads="1"/>
            </p:cNvSpPr>
            <p:nvPr/>
          </p:nvSpPr>
          <p:spPr bwMode="auto">
            <a:xfrm>
              <a:off x="3899" y="1208"/>
              <a:ext cx="32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枚方市</a:t>
              </a:r>
            </a:p>
          </p:txBody>
        </p:sp>
        <p:sp>
          <p:nvSpPr>
            <p:cNvPr id="105558" name="Rectangle 67"/>
            <p:cNvSpPr>
              <a:spLocks noChangeAspect="1" noChangeArrowheads="1"/>
            </p:cNvSpPr>
            <p:nvPr/>
          </p:nvSpPr>
          <p:spPr bwMode="auto">
            <a:xfrm>
              <a:off x="3024" y="2160"/>
              <a:ext cx="32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b="1" dirty="0"/>
                <a:t>大阪市</a:t>
              </a:r>
            </a:p>
          </p:txBody>
        </p:sp>
        <p:sp>
          <p:nvSpPr>
            <p:cNvPr id="105559" name="Rectangle 68"/>
            <p:cNvSpPr>
              <a:spLocks noChangeAspect="1" noChangeArrowheads="1"/>
            </p:cNvSpPr>
            <p:nvPr/>
          </p:nvSpPr>
          <p:spPr bwMode="auto">
            <a:xfrm>
              <a:off x="3390" y="1473"/>
              <a:ext cx="321" cy="105"/>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摂津市</a:t>
              </a:r>
            </a:p>
          </p:txBody>
        </p:sp>
        <p:sp>
          <p:nvSpPr>
            <p:cNvPr id="105560" name="Rectangle 69"/>
            <p:cNvSpPr>
              <a:spLocks noChangeAspect="1" noChangeArrowheads="1"/>
            </p:cNvSpPr>
            <p:nvPr/>
          </p:nvSpPr>
          <p:spPr bwMode="auto">
            <a:xfrm>
              <a:off x="3543" y="1540"/>
              <a:ext cx="49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寝屋川市</a:t>
              </a:r>
            </a:p>
          </p:txBody>
        </p:sp>
        <p:sp>
          <p:nvSpPr>
            <p:cNvPr id="105561" name="Rectangle 70"/>
            <p:cNvSpPr>
              <a:spLocks noChangeAspect="1" noChangeArrowheads="1"/>
            </p:cNvSpPr>
            <p:nvPr/>
          </p:nvSpPr>
          <p:spPr bwMode="auto">
            <a:xfrm>
              <a:off x="3951" y="1540"/>
              <a:ext cx="22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交野市</a:t>
              </a:r>
            </a:p>
          </p:txBody>
        </p:sp>
        <p:sp>
          <p:nvSpPr>
            <p:cNvPr id="105562" name="Rectangle 71"/>
            <p:cNvSpPr>
              <a:spLocks noChangeAspect="1" noChangeArrowheads="1"/>
            </p:cNvSpPr>
            <p:nvPr/>
          </p:nvSpPr>
          <p:spPr bwMode="auto">
            <a:xfrm rot="10800000" flipV="1">
              <a:off x="3860" y="1698"/>
              <a:ext cx="30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四条畷市</a:t>
              </a:r>
            </a:p>
          </p:txBody>
        </p:sp>
        <p:sp>
          <p:nvSpPr>
            <p:cNvPr id="105563" name="Rectangle 72"/>
            <p:cNvSpPr>
              <a:spLocks noChangeAspect="1" noChangeArrowheads="1"/>
            </p:cNvSpPr>
            <p:nvPr/>
          </p:nvSpPr>
          <p:spPr bwMode="auto">
            <a:xfrm>
              <a:off x="3687" y="1794"/>
              <a:ext cx="3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大東市</a:t>
              </a:r>
            </a:p>
          </p:txBody>
        </p:sp>
        <p:sp>
          <p:nvSpPr>
            <p:cNvPr id="105564" name="Rectangle 73"/>
            <p:cNvSpPr>
              <a:spLocks noChangeAspect="1" noChangeArrowheads="1"/>
            </p:cNvSpPr>
            <p:nvPr/>
          </p:nvSpPr>
          <p:spPr bwMode="auto">
            <a:xfrm>
              <a:off x="3510" y="1703"/>
              <a:ext cx="32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門真市</a:t>
              </a:r>
            </a:p>
          </p:txBody>
        </p:sp>
        <p:sp>
          <p:nvSpPr>
            <p:cNvPr id="105565" name="Rectangle 74"/>
            <p:cNvSpPr>
              <a:spLocks noChangeAspect="1" noChangeArrowheads="1"/>
            </p:cNvSpPr>
            <p:nvPr/>
          </p:nvSpPr>
          <p:spPr bwMode="auto">
            <a:xfrm>
              <a:off x="3312" y="1632"/>
              <a:ext cx="29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守口市</a:t>
              </a:r>
            </a:p>
          </p:txBody>
        </p:sp>
        <p:sp>
          <p:nvSpPr>
            <p:cNvPr id="105566" name="Rectangle 75"/>
            <p:cNvSpPr>
              <a:spLocks noChangeAspect="1" noChangeArrowheads="1"/>
            </p:cNvSpPr>
            <p:nvPr/>
          </p:nvSpPr>
          <p:spPr bwMode="auto">
            <a:xfrm>
              <a:off x="3552" y="2016"/>
              <a:ext cx="42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東大阪市</a:t>
              </a:r>
            </a:p>
          </p:txBody>
        </p:sp>
        <p:sp>
          <p:nvSpPr>
            <p:cNvPr id="105567" name="Rectangle 76"/>
            <p:cNvSpPr>
              <a:spLocks noChangeAspect="1" noChangeArrowheads="1"/>
            </p:cNvSpPr>
            <p:nvPr/>
          </p:nvSpPr>
          <p:spPr bwMode="auto">
            <a:xfrm>
              <a:off x="3534" y="2294"/>
              <a:ext cx="42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八尾市</a:t>
              </a:r>
            </a:p>
          </p:txBody>
        </p:sp>
        <p:sp>
          <p:nvSpPr>
            <p:cNvPr id="105568" name="Rectangle 77"/>
            <p:cNvSpPr>
              <a:spLocks noChangeAspect="1" noChangeArrowheads="1"/>
            </p:cNvSpPr>
            <p:nvPr/>
          </p:nvSpPr>
          <p:spPr bwMode="auto">
            <a:xfrm>
              <a:off x="3750" y="2486"/>
              <a:ext cx="28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柏原市</a:t>
              </a:r>
            </a:p>
          </p:txBody>
        </p:sp>
        <p:sp>
          <p:nvSpPr>
            <p:cNvPr id="105569" name="Rectangle 78"/>
            <p:cNvSpPr>
              <a:spLocks noChangeAspect="1" noChangeArrowheads="1"/>
            </p:cNvSpPr>
            <p:nvPr/>
          </p:nvSpPr>
          <p:spPr bwMode="auto">
            <a:xfrm>
              <a:off x="3572" y="2539"/>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藤井寺市</a:t>
              </a:r>
            </a:p>
          </p:txBody>
        </p:sp>
        <p:sp>
          <p:nvSpPr>
            <p:cNvPr id="105570" name="Rectangle 79"/>
            <p:cNvSpPr>
              <a:spLocks noChangeAspect="1" noChangeArrowheads="1"/>
            </p:cNvSpPr>
            <p:nvPr/>
          </p:nvSpPr>
          <p:spPr bwMode="auto">
            <a:xfrm>
              <a:off x="3543" y="2716"/>
              <a:ext cx="37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羽曳野市</a:t>
              </a:r>
            </a:p>
          </p:txBody>
        </p:sp>
        <p:sp>
          <p:nvSpPr>
            <p:cNvPr id="105571" name="Rectangle 80"/>
            <p:cNvSpPr>
              <a:spLocks noChangeAspect="1" noChangeArrowheads="1"/>
            </p:cNvSpPr>
            <p:nvPr/>
          </p:nvSpPr>
          <p:spPr bwMode="auto">
            <a:xfrm>
              <a:off x="2996" y="2779"/>
              <a:ext cx="42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堺市</a:t>
              </a:r>
            </a:p>
          </p:txBody>
        </p:sp>
        <p:sp>
          <p:nvSpPr>
            <p:cNvPr id="105572" name="Rectangle 81"/>
            <p:cNvSpPr>
              <a:spLocks noChangeAspect="1" noChangeArrowheads="1"/>
            </p:cNvSpPr>
            <p:nvPr/>
          </p:nvSpPr>
          <p:spPr bwMode="auto">
            <a:xfrm>
              <a:off x="3217" y="2495"/>
              <a:ext cx="42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松原市</a:t>
              </a:r>
            </a:p>
          </p:txBody>
        </p:sp>
        <p:sp>
          <p:nvSpPr>
            <p:cNvPr id="105573" name="Rectangle 82"/>
            <p:cNvSpPr>
              <a:spLocks noChangeAspect="1" noChangeArrowheads="1"/>
            </p:cNvSpPr>
            <p:nvPr/>
          </p:nvSpPr>
          <p:spPr bwMode="auto">
            <a:xfrm>
              <a:off x="2957" y="2942"/>
              <a:ext cx="4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大阪狭山市</a:t>
              </a:r>
            </a:p>
          </p:txBody>
        </p:sp>
        <p:sp>
          <p:nvSpPr>
            <p:cNvPr id="105574" name="Line 83"/>
            <p:cNvSpPr>
              <a:spLocks noChangeAspect="1" noChangeShapeType="1"/>
            </p:cNvSpPr>
            <p:nvPr/>
          </p:nvSpPr>
          <p:spPr bwMode="auto">
            <a:xfrm>
              <a:off x="3313" y="3000"/>
              <a:ext cx="77" cy="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575" name="Rectangle 84"/>
            <p:cNvSpPr>
              <a:spLocks noChangeAspect="1" noChangeArrowheads="1"/>
            </p:cNvSpPr>
            <p:nvPr/>
          </p:nvSpPr>
          <p:spPr bwMode="auto">
            <a:xfrm>
              <a:off x="3779" y="2831"/>
              <a:ext cx="2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太子町</a:t>
              </a:r>
            </a:p>
          </p:txBody>
        </p:sp>
        <p:sp>
          <p:nvSpPr>
            <p:cNvPr id="105576" name="Rectangle 85"/>
            <p:cNvSpPr>
              <a:spLocks noChangeAspect="1" noChangeArrowheads="1"/>
            </p:cNvSpPr>
            <p:nvPr/>
          </p:nvSpPr>
          <p:spPr bwMode="auto">
            <a:xfrm>
              <a:off x="3486" y="2952"/>
              <a:ext cx="29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富田林市</a:t>
              </a:r>
            </a:p>
          </p:txBody>
        </p:sp>
        <p:sp>
          <p:nvSpPr>
            <p:cNvPr id="105577" name="Rectangle 86"/>
            <p:cNvSpPr>
              <a:spLocks noChangeAspect="1" noChangeArrowheads="1"/>
            </p:cNvSpPr>
            <p:nvPr/>
          </p:nvSpPr>
          <p:spPr bwMode="auto">
            <a:xfrm>
              <a:off x="3803" y="3009"/>
              <a:ext cx="2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河南町</a:t>
              </a:r>
            </a:p>
          </p:txBody>
        </p:sp>
        <p:sp>
          <p:nvSpPr>
            <p:cNvPr id="105578" name="Rectangle 87"/>
            <p:cNvSpPr>
              <a:spLocks noChangeAspect="1" noChangeArrowheads="1"/>
            </p:cNvSpPr>
            <p:nvPr/>
          </p:nvSpPr>
          <p:spPr bwMode="auto">
            <a:xfrm>
              <a:off x="3721" y="3244"/>
              <a:ext cx="34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千早赤阪村</a:t>
              </a:r>
            </a:p>
          </p:txBody>
        </p:sp>
        <p:sp>
          <p:nvSpPr>
            <p:cNvPr id="105579" name="Rectangle 88"/>
            <p:cNvSpPr>
              <a:spLocks noChangeAspect="1" noChangeArrowheads="1"/>
            </p:cNvSpPr>
            <p:nvPr/>
          </p:nvSpPr>
          <p:spPr bwMode="auto">
            <a:xfrm>
              <a:off x="3289" y="3398"/>
              <a:ext cx="57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河内長野市</a:t>
              </a:r>
            </a:p>
          </p:txBody>
        </p:sp>
        <p:sp>
          <p:nvSpPr>
            <p:cNvPr id="105580" name="Rectangle 89"/>
            <p:cNvSpPr>
              <a:spLocks noChangeAspect="1" noChangeArrowheads="1"/>
            </p:cNvSpPr>
            <p:nvPr/>
          </p:nvSpPr>
          <p:spPr bwMode="auto">
            <a:xfrm>
              <a:off x="2924" y="3355"/>
              <a:ext cx="42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和泉市</a:t>
              </a:r>
            </a:p>
          </p:txBody>
        </p:sp>
        <p:sp>
          <p:nvSpPr>
            <p:cNvPr id="105581" name="Rectangle 90"/>
            <p:cNvSpPr>
              <a:spLocks noChangeAspect="1" noChangeArrowheads="1"/>
            </p:cNvSpPr>
            <p:nvPr/>
          </p:nvSpPr>
          <p:spPr bwMode="auto">
            <a:xfrm>
              <a:off x="2612" y="2904"/>
              <a:ext cx="32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泉大津市</a:t>
              </a:r>
            </a:p>
          </p:txBody>
        </p:sp>
        <p:sp>
          <p:nvSpPr>
            <p:cNvPr id="105582" name="Rectangle 91"/>
            <p:cNvSpPr>
              <a:spLocks noChangeAspect="1" noChangeArrowheads="1"/>
            </p:cNvSpPr>
            <p:nvPr/>
          </p:nvSpPr>
          <p:spPr bwMode="auto">
            <a:xfrm>
              <a:off x="2650" y="2774"/>
              <a:ext cx="2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高石市</a:t>
              </a:r>
            </a:p>
          </p:txBody>
        </p:sp>
        <p:sp>
          <p:nvSpPr>
            <p:cNvPr id="105583" name="Rectangle 92"/>
            <p:cNvSpPr>
              <a:spLocks noChangeAspect="1" noChangeArrowheads="1"/>
            </p:cNvSpPr>
            <p:nvPr/>
          </p:nvSpPr>
          <p:spPr bwMode="auto">
            <a:xfrm>
              <a:off x="2400" y="3456"/>
              <a:ext cx="22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熊取町</a:t>
              </a:r>
            </a:p>
          </p:txBody>
        </p:sp>
        <p:sp>
          <p:nvSpPr>
            <p:cNvPr id="105584" name="Rectangle 93"/>
            <p:cNvSpPr>
              <a:spLocks noChangeAspect="1" noChangeArrowheads="1"/>
            </p:cNvSpPr>
            <p:nvPr/>
          </p:nvSpPr>
          <p:spPr bwMode="auto">
            <a:xfrm>
              <a:off x="2256" y="3552"/>
              <a:ext cx="33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泉佐野市</a:t>
              </a:r>
            </a:p>
          </p:txBody>
        </p:sp>
        <p:sp>
          <p:nvSpPr>
            <p:cNvPr id="105585" name="Rectangle 94"/>
            <p:cNvSpPr>
              <a:spLocks noChangeAspect="1" noChangeArrowheads="1"/>
            </p:cNvSpPr>
            <p:nvPr/>
          </p:nvSpPr>
          <p:spPr bwMode="auto">
            <a:xfrm>
              <a:off x="2093" y="3705"/>
              <a:ext cx="3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t>泉南市</a:t>
              </a:r>
            </a:p>
          </p:txBody>
        </p:sp>
        <p:sp>
          <p:nvSpPr>
            <p:cNvPr id="105586" name="Rectangle 95"/>
            <p:cNvSpPr>
              <a:spLocks noChangeAspect="1" noChangeArrowheads="1"/>
            </p:cNvSpPr>
            <p:nvPr/>
          </p:nvSpPr>
          <p:spPr bwMode="auto">
            <a:xfrm>
              <a:off x="1824" y="374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阪南市</a:t>
              </a:r>
            </a:p>
          </p:txBody>
        </p:sp>
        <p:sp>
          <p:nvSpPr>
            <p:cNvPr id="105587" name="Rectangle 96"/>
            <p:cNvSpPr>
              <a:spLocks noChangeAspect="1" noChangeArrowheads="1"/>
            </p:cNvSpPr>
            <p:nvPr/>
          </p:nvSpPr>
          <p:spPr bwMode="auto">
            <a:xfrm>
              <a:off x="1426" y="3970"/>
              <a:ext cx="32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岬町</a:t>
              </a:r>
            </a:p>
          </p:txBody>
        </p:sp>
        <p:sp>
          <p:nvSpPr>
            <p:cNvPr id="105588" name="Rectangle 97"/>
            <p:cNvSpPr>
              <a:spLocks noChangeAspect="1" noChangeArrowheads="1"/>
            </p:cNvSpPr>
            <p:nvPr/>
          </p:nvSpPr>
          <p:spPr bwMode="auto">
            <a:xfrm>
              <a:off x="1651" y="3461"/>
              <a:ext cx="47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dirty="0"/>
                <a:t>田尻町</a:t>
              </a:r>
            </a:p>
          </p:txBody>
        </p:sp>
        <p:sp>
          <p:nvSpPr>
            <p:cNvPr id="105589" name="Line 98"/>
            <p:cNvSpPr>
              <a:spLocks noChangeAspect="1" noChangeShapeType="1"/>
            </p:cNvSpPr>
            <p:nvPr/>
          </p:nvSpPr>
          <p:spPr bwMode="auto">
            <a:xfrm flipH="1" flipV="1">
              <a:off x="2011" y="3509"/>
              <a:ext cx="207" cy="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590" name="Rectangle 99"/>
            <p:cNvSpPr>
              <a:spLocks noChangeAspect="1" noChangeArrowheads="1"/>
            </p:cNvSpPr>
            <p:nvPr/>
          </p:nvSpPr>
          <p:spPr bwMode="auto">
            <a:xfrm>
              <a:off x="2640" y="3168"/>
              <a:ext cx="42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岸和田市</a:t>
              </a:r>
            </a:p>
          </p:txBody>
        </p:sp>
        <p:sp>
          <p:nvSpPr>
            <p:cNvPr id="105591" name="Rectangle 100"/>
            <p:cNvSpPr>
              <a:spLocks noChangeAspect="1" noChangeArrowheads="1"/>
            </p:cNvSpPr>
            <p:nvPr/>
          </p:nvSpPr>
          <p:spPr bwMode="auto">
            <a:xfrm>
              <a:off x="2415" y="3268"/>
              <a:ext cx="23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貝塚市</a:t>
              </a:r>
            </a:p>
          </p:txBody>
        </p:sp>
      </p:grpSp>
      <p:sp>
        <p:nvSpPr>
          <p:cNvPr id="105483" name="Oval 107"/>
          <p:cNvSpPr>
            <a:spLocks noChangeAspect="1" noChangeArrowheads="1"/>
          </p:cNvSpPr>
          <p:nvPr/>
        </p:nvSpPr>
        <p:spPr bwMode="auto">
          <a:xfrm>
            <a:off x="2895600" y="5110750"/>
            <a:ext cx="144463" cy="1444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484" name="Oval 108"/>
          <p:cNvSpPr>
            <a:spLocks noChangeAspect="1" noChangeArrowheads="1"/>
          </p:cNvSpPr>
          <p:nvPr/>
        </p:nvSpPr>
        <p:spPr bwMode="auto">
          <a:xfrm>
            <a:off x="2514600" y="5339350"/>
            <a:ext cx="144463" cy="1444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485" name="Line 109"/>
          <p:cNvSpPr>
            <a:spLocks noChangeShapeType="1"/>
          </p:cNvSpPr>
          <p:nvPr/>
        </p:nvSpPr>
        <p:spPr bwMode="auto">
          <a:xfrm>
            <a:off x="3048000" y="5263150"/>
            <a:ext cx="990600" cy="68580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86" name="Line 110"/>
          <p:cNvSpPr>
            <a:spLocks noChangeShapeType="1"/>
          </p:cNvSpPr>
          <p:nvPr/>
        </p:nvSpPr>
        <p:spPr bwMode="auto">
          <a:xfrm>
            <a:off x="2667000" y="5491750"/>
            <a:ext cx="1295400" cy="91440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87" name="Line 111"/>
          <p:cNvSpPr>
            <a:spLocks noChangeShapeType="1"/>
          </p:cNvSpPr>
          <p:nvPr/>
        </p:nvSpPr>
        <p:spPr bwMode="auto">
          <a:xfrm>
            <a:off x="2057400" y="5948950"/>
            <a:ext cx="533400" cy="45720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88" name="AutoShape 112"/>
          <p:cNvSpPr>
            <a:spLocks noChangeArrowheads="1"/>
          </p:cNvSpPr>
          <p:nvPr/>
        </p:nvSpPr>
        <p:spPr bwMode="auto">
          <a:xfrm>
            <a:off x="1946275" y="6314075"/>
            <a:ext cx="1676400" cy="252000"/>
          </a:xfrm>
          <a:prstGeom prst="roundRect">
            <a:avLst>
              <a:gd name="adj" fmla="val 16667"/>
            </a:avLst>
          </a:prstGeom>
          <a:solidFill>
            <a:schemeClr val="bg1"/>
          </a:solidFill>
          <a:ln w="25400">
            <a:solidFill>
              <a:schemeClr val="tx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a:latin typeface="Meiryo UI" panose="020B0604030504040204" pitchFamily="50" charset="-128"/>
                <a:ea typeface="Meiryo UI" panose="020B0604030504040204" pitchFamily="50" charset="-128"/>
              </a:rPr>
              <a:t>泉佐野コスモポリス</a:t>
            </a:r>
          </a:p>
        </p:txBody>
      </p:sp>
      <p:sp>
        <p:nvSpPr>
          <p:cNvPr id="105489" name="Oval 113"/>
          <p:cNvSpPr>
            <a:spLocks noChangeAspect="1" noChangeArrowheads="1"/>
          </p:cNvSpPr>
          <p:nvPr/>
        </p:nvSpPr>
        <p:spPr bwMode="auto">
          <a:xfrm>
            <a:off x="1905000" y="5796550"/>
            <a:ext cx="144463" cy="1444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491" name="AutoShape 115"/>
          <p:cNvSpPr>
            <a:spLocks noChangeArrowheads="1"/>
          </p:cNvSpPr>
          <p:nvPr/>
        </p:nvSpPr>
        <p:spPr bwMode="auto">
          <a:xfrm>
            <a:off x="290543" y="5052469"/>
            <a:ext cx="1447800" cy="252000"/>
          </a:xfrm>
          <a:prstGeom prst="roundRect">
            <a:avLst>
              <a:gd name="adj" fmla="val 16667"/>
            </a:avLst>
          </a:prstGeom>
          <a:solidFill>
            <a:schemeClr val="bg1"/>
          </a:solidFill>
          <a:ln w="25400">
            <a:solidFill>
              <a:schemeClr val="tx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a:latin typeface="Meiryo UI" panose="020B0604030504040204" pitchFamily="50" charset="-128"/>
                <a:ea typeface="Meiryo UI" panose="020B0604030504040204" pitchFamily="50" charset="-128"/>
              </a:rPr>
              <a:t>りんくうタウン</a:t>
            </a:r>
          </a:p>
        </p:txBody>
      </p:sp>
      <p:sp>
        <p:nvSpPr>
          <p:cNvPr id="105492" name="AutoShape 116"/>
          <p:cNvSpPr>
            <a:spLocks noChangeArrowheads="1"/>
          </p:cNvSpPr>
          <p:nvPr/>
        </p:nvSpPr>
        <p:spPr bwMode="auto">
          <a:xfrm>
            <a:off x="162675" y="6302133"/>
            <a:ext cx="1676400" cy="252000"/>
          </a:xfrm>
          <a:prstGeom prst="roundRect">
            <a:avLst>
              <a:gd name="adj" fmla="val 16667"/>
            </a:avLst>
          </a:prstGeom>
          <a:solidFill>
            <a:schemeClr val="bg1"/>
          </a:solidFill>
          <a:ln w="25400">
            <a:solidFill>
              <a:schemeClr val="tx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a:latin typeface="Meiryo UI" panose="020B0604030504040204" pitchFamily="50" charset="-128"/>
                <a:ea typeface="Meiryo UI" panose="020B0604030504040204" pitchFamily="50" charset="-128"/>
              </a:rPr>
              <a:t>阪南スカイタウン</a:t>
            </a:r>
          </a:p>
        </p:txBody>
      </p:sp>
      <p:sp>
        <p:nvSpPr>
          <p:cNvPr id="105493" name="Oval 117"/>
          <p:cNvSpPr>
            <a:spLocks noChangeAspect="1" noChangeArrowheads="1"/>
          </p:cNvSpPr>
          <p:nvPr/>
        </p:nvSpPr>
        <p:spPr bwMode="auto">
          <a:xfrm>
            <a:off x="1066800" y="6101350"/>
            <a:ext cx="144463" cy="14446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495" name="Oval 119"/>
          <p:cNvSpPr>
            <a:spLocks noChangeAspect="1" noChangeArrowheads="1"/>
          </p:cNvSpPr>
          <p:nvPr/>
        </p:nvSpPr>
        <p:spPr bwMode="auto">
          <a:xfrm>
            <a:off x="1600200" y="5415550"/>
            <a:ext cx="144463" cy="14446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496" name="Oval 120"/>
          <p:cNvSpPr>
            <a:spLocks noChangeAspect="1" noChangeArrowheads="1"/>
          </p:cNvSpPr>
          <p:nvPr/>
        </p:nvSpPr>
        <p:spPr bwMode="auto">
          <a:xfrm>
            <a:off x="2832100" y="1376950"/>
            <a:ext cx="144463" cy="1444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498" name="AutoShape 122"/>
          <p:cNvSpPr>
            <a:spLocks noChangeArrowheads="1"/>
          </p:cNvSpPr>
          <p:nvPr/>
        </p:nvSpPr>
        <p:spPr bwMode="auto">
          <a:xfrm>
            <a:off x="1920448" y="1092737"/>
            <a:ext cx="900000" cy="252000"/>
          </a:xfrm>
          <a:prstGeom prst="roundRect">
            <a:avLst>
              <a:gd name="adj" fmla="val 16667"/>
            </a:avLst>
          </a:prstGeom>
          <a:solidFill>
            <a:schemeClr val="bg1"/>
          </a:solidFill>
          <a:ln w="25400">
            <a:solidFill>
              <a:schemeClr val="tx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箕面森町</a:t>
            </a:r>
            <a:endParaRPr lang="en-US" altLang="ja-JP" sz="1200" b="1" dirty="0">
              <a:latin typeface="Meiryo UI" panose="020B0604030504040204" pitchFamily="50" charset="-128"/>
              <a:ea typeface="Meiryo UI" panose="020B0604030504040204" pitchFamily="50" charset="-128"/>
            </a:endParaRPr>
          </a:p>
        </p:txBody>
      </p:sp>
      <p:sp>
        <p:nvSpPr>
          <p:cNvPr id="105501" name="Line 125"/>
          <p:cNvSpPr>
            <a:spLocks noChangeShapeType="1"/>
          </p:cNvSpPr>
          <p:nvPr/>
        </p:nvSpPr>
        <p:spPr bwMode="auto">
          <a:xfrm flipH="1">
            <a:off x="1417638" y="3205750"/>
            <a:ext cx="1096962" cy="334079"/>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03" name="Line 127"/>
          <p:cNvSpPr>
            <a:spLocks noChangeShapeType="1"/>
          </p:cNvSpPr>
          <p:nvPr/>
        </p:nvSpPr>
        <p:spPr bwMode="auto">
          <a:xfrm flipH="1">
            <a:off x="1303472" y="2977150"/>
            <a:ext cx="1363528" cy="74807"/>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04" name="Line 128"/>
          <p:cNvSpPr>
            <a:spLocks noChangeShapeType="1"/>
          </p:cNvSpPr>
          <p:nvPr/>
        </p:nvSpPr>
        <p:spPr bwMode="auto">
          <a:xfrm>
            <a:off x="3276600" y="3358150"/>
            <a:ext cx="297295" cy="135468"/>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07" name="AutoShape 131"/>
          <p:cNvSpPr>
            <a:spLocks noChangeArrowheads="1"/>
          </p:cNvSpPr>
          <p:nvPr/>
        </p:nvSpPr>
        <p:spPr bwMode="auto">
          <a:xfrm>
            <a:off x="228600" y="3559220"/>
            <a:ext cx="1481812" cy="252000"/>
          </a:xfrm>
          <a:prstGeom prst="roundRect">
            <a:avLst>
              <a:gd name="adj" fmla="val 16667"/>
            </a:avLst>
          </a:prstGeom>
          <a:solidFill>
            <a:srgbClr val="FFFFFF"/>
          </a:soli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b="1" dirty="0">
                <a:latin typeface="Meiryo UI" panose="020B0604030504040204" pitchFamily="50" charset="-128"/>
                <a:ea typeface="Meiryo UI" panose="020B0604030504040204" pitchFamily="50" charset="-128"/>
              </a:rPr>
              <a:t>ATC</a:t>
            </a:r>
            <a:r>
              <a:rPr lang="ja-JP" altLang="en-US" sz="1200" b="1" dirty="0">
                <a:latin typeface="Meiryo UI" panose="020B0604030504040204" pitchFamily="50" charset="-128"/>
                <a:ea typeface="Meiryo UI" panose="020B0604030504040204" pitchFamily="50" charset="-128"/>
              </a:rPr>
              <a:t>ビル／</a:t>
            </a:r>
            <a:r>
              <a:rPr lang="en-US" altLang="ja-JP" sz="1200" b="1" dirty="0">
                <a:latin typeface="Meiryo UI" panose="020B0604030504040204" pitchFamily="50" charset="-128"/>
                <a:ea typeface="Meiryo UI" panose="020B0604030504040204" pitchFamily="50" charset="-128"/>
              </a:rPr>
              <a:t>WTC</a:t>
            </a:r>
            <a:r>
              <a:rPr lang="ja-JP" altLang="en-US" sz="1200" b="1" dirty="0">
                <a:latin typeface="Meiryo UI" panose="020B0604030504040204" pitchFamily="50" charset="-128"/>
                <a:ea typeface="Meiryo UI" panose="020B0604030504040204" pitchFamily="50" charset="-128"/>
              </a:rPr>
              <a:t>ビル</a:t>
            </a:r>
          </a:p>
        </p:txBody>
      </p:sp>
      <p:sp>
        <p:nvSpPr>
          <p:cNvPr id="105509" name="AutoShape 133"/>
          <p:cNvSpPr>
            <a:spLocks noChangeArrowheads="1"/>
          </p:cNvSpPr>
          <p:nvPr/>
        </p:nvSpPr>
        <p:spPr bwMode="auto">
          <a:xfrm>
            <a:off x="287632" y="2937462"/>
            <a:ext cx="972000" cy="252000"/>
          </a:xfrm>
          <a:prstGeom prst="roundRect">
            <a:avLst>
              <a:gd name="adj" fmla="val 16667"/>
            </a:avLst>
          </a:prstGeom>
          <a:solidFill>
            <a:srgbClr val="FFFFFF"/>
          </a:soli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オーク２００</a:t>
            </a:r>
          </a:p>
        </p:txBody>
      </p:sp>
      <p:sp>
        <p:nvSpPr>
          <p:cNvPr id="105510" name="AutoShape 134"/>
          <p:cNvSpPr>
            <a:spLocks noChangeArrowheads="1"/>
          </p:cNvSpPr>
          <p:nvPr/>
        </p:nvSpPr>
        <p:spPr bwMode="auto">
          <a:xfrm>
            <a:off x="3835099" y="2854829"/>
            <a:ext cx="972000" cy="252000"/>
          </a:xfrm>
          <a:prstGeom prst="roundRect">
            <a:avLst>
              <a:gd name="adj" fmla="val 16667"/>
            </a:avLst>
          </a:prstGeom>
          <a:solidFill>
            <a:srgbClr val="FFFFFF"/>
          </a:soli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クリスタ長堀</a:t>
            </a:r>
          </a:p>
        </p:txBody>
      </p:sp>
      <p:sp>
        <p:nvSpPr>
          <p:cNvPr id="105511" name="AutoShape 135"/>
          <p:cNvSpPr>
            <a:spLocks noChangeArrowheads="1"/>
          </p:cNvSpPr>
          <p:nvPr/>
        </p:nvSpPr>
        <p:spPr bwMode="auto">
          <a:xfrm>
            <a:off x="3605617" y="3399245"/>
            <a:ext cx="1332000" cy="252000"/>
          </a:xfrm>
          <a:prstGeom prst="roundRect">
            <a:avLst>
              <a:gd name="adj" fmla="val 16667"/>
            </a:avLst>
          </a:prstGeom>
          <a:solidFill>
            <a:srgbClr val="FFFFFF"/>
          </a:soli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フェスティバルゲート</a:t>
            </a:r>
          </a:p>
        </p:txBody>
      </p:sp>
      <p:sp>
        <p:nvSpPr>
          <p:cNvPr id="105514" name="Freeform 139"/>
          <p:cNvSpPr>
            <a:spLocks/>
          </p:cNvSpPr>
          <p:nvPr/>
        </p:nvSpPr>
        <p:spPr bwMode="auto">
          <a:xfrm>
            <a:off x="0" y="2672350"/>
            <a:ext cx="2514600" cy="457200"/>
          </a:xfrm>
          <a:custGeom>
            <a:avLst/>
            <a:gdLst>
              <a:gd name="T0" fmla="*/ 2147483647 w 1584"/>
              <a:gd name="T1" fmla="*/ 2147483647 h 288"/>
              <a:gd name="T2" fmla="*/ 2147483647 w 1584"/>
              <a:gd name="T3" fmla="*/ 2147483647 h 288"/>
              <a:gd name="T4" fmla="*/ 2147483647 w 1584"/>
              <a:gd name="T5" fmla="*/ 2147483647 h 288"/>
              <a:gd name="T6" fmla="*/ 2147483647 w 1584"/>
              <a:gd name="T7" fmla="*/ 2147483647 h 288"/>
              <a:gd name="T8" fmla="*/ 2147483647 w 1584"/>
              <a:gd name="T9" fmla="*/ 2147483647 h 288"/>
              <a:gd name="T10" fmla="*/ 2147483647 w 1584"/>
              <a:gd name="T11" fmla="*/ 2147483647 h 288"/>
              <a:gd name="T12" fmla="*/ 2147483647 w 1584"/>
              <a:gd name="T13" fmla="*/ 2147483647 h 288"/>
              <a:gd name="T14" fmla="*/ 2147483647 w 1584"/>
              <a:gd name="T15" fmla="*/ 0 h 288"/>
              <a:gd name="T16" fmla="*/ 0 w 1584"/>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84" h="288">
                <a:moveTo>
                  <a:pt x="1584" y="288"/>
                </a:moveTo>
                <a:lnTo>
                  <a:pt x="1536" y="288"/>
                </a:lnTo>
                <a:lnTo>
                  <a:pt x="1440" y="192"/>
                </a:lnTo>
                <a:lnTo>
                  <a:pt x="1392" y="96"/>
                </a:lnTo>
                <a:lnTo>
                  <a:pt x="1344" y="96"/>
                </a:lnTo>
                <a:lnTo>
                  <a:pt x="1200" y="96"/>
                </a:lnTo>
                <a:lnTo>
                  <a:pt x="864" y="96"/>
                </a:lnTo>
                <a:lnTo>
                  <a:pt x="384" y="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15" name="Freeform 140"/>
          <p:cNvSpPr>
            <a:spLocks/>
          </p:cNvSpPr>
          <p:nvPr/>
        </p:nvSpPr>
        <p:spPr bwMode="auto">
          <a:xfrm>
            <a:off x="4724400" y="2367550"/>
            <a:ext cx="685800" cy="457200"/>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Lst>
            <a:ahLst/>
            <a:cxnLst>
              <a:cxn ang="T6">
                <a:pos x="T0" y="T1"/>
              </a:cxn>
              <a:cxn ang="T7">
                <a:pos x="T2" y="T3"/>
              </a:cxn>
              <a:cxn ang="T8">
                <a:pos x="T4" y="T5"/>
              </a:cxn>
            </a:cxnLst>
            <a:rect l="0" t="0" r="r" b="b"/>
            <a:pathLst>
              <a:path w="144" h="240">
                <a:moveTo>
                  <a:pt x="0" y="0"/>
                </a:moveTo>
                <a:lnTo>
                  <a:pt x="48" y="144"/>
                </a:lnTo>
                <a:lnTo>
                  <a:pt x="144" y="24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16" name="Freeform 141"/>
          <p:cNvSpPr>
            <a:spLocks/>
          </p:cNvSpPr>
          <p:nvPr/>
        </p:nvSpPr>
        <p:spPr bwMode="auto">
          <a:xfrm>
            <a:off x="2159000" y="-7350"/>
            <a:ext cx="1588" cy="114300"/>
          </a:xfrm>
          <a:custGeom>
            <a:avLst/>
            <a:gdLst>
              <a:gd name="T0" fmla="*/ 0 w 1"/>
              <a:gd name="T1" fmla="*/ 2147483647 h 72"/>
              <a:gd name="T2" fmla="*/ 0 w 1"/>
              <a:gd name="T3" fmla="*/ 0 h 72"/>
              <a:gd name="T4" fmla="*/ 0 60000 65536"/>
              <a:gd name="T5" fmla="*/ 0 60000 65536"/>
            </a:gdLst>
            <a:ahLst/>
            <a:cxnLst>
              <a:cxn ang="T4">
                <a:pos x="T0" y="T1"/>
              </a:cxn>
              <a:cxn ang="T5">
                <a:pos x="T2" y="T3"/>
              </a:cxn>
            </a:cxnLst>
            <a:rect l="0" t="0" r="r" b="b"/>
            <a:pathLst>
              <a:path w="1" h="72">
                <a:moveTo>
                  <a:pt x="0" y="72"/>
                </a:moveTo>
                <a:lnTo>
                  <a:pt x="0"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17" name="Freeform 142"/>
          <p:cNvSpPr>
            <a:spLocks/>
          </p:cNvSpPr>
          <p:nvPr/>
        </p:nvSpPr>
        <p:spPr bwMode="auto">
          <a:xfrm>
            <a:off x="4343400" y="5644150"/>
            <a:ext cx="114300" cy="1206500"/>
          </a:xfrm>
          <a:custGeom>
            <a:avLst/>
            <a:gdLst>
              <a:gd name="T0" fmla="*/ 0 w 72"/>
              <a:gd name="T1" fmla="*/ 0 h 760"/>
              <a:gd name="T2" fmla="*/ 0 w 72"/>
              <a:gd name="T3" fmla="*/ 2147483647 h 760"/>
              <a:gd name="T4" fmla="*/ 0 w 72"/>
              <a:gd name="T5" fmla="*/ 2147483647 h 760"/>
              <a:gd name="T6" fmla="*/ 0 w 72"/>
              <a:gd name="T7" fmla="*/ 2147483647 h 760"/>
              <a:gd name="T8" fmla="*/ 2147483647 w 72"/>
              <a:gd name="T9" fmla="*/ 2147483647 h 760"/>
              <a:gd name="T10" fmla="*/ 0 w 72"/>
              <a:gd name="T11" fmla="*/ 2147483647 h 760"/>
              <a:gd name="T12" fmla="*/ 0 w 72"/>
              <a:gd name="T13" fmla="*/ 2147483647 h 760"/>
              <a:gd name="T14" fmla="*/ 2147483647 w 72"/>
              <a:gd name="T15" fmla="*/ 2147483647 h 760"/>
              <a:gd name="T16" fmla="*/ 2147483647 w 72"/>
              <a:gd name="T17" fmla="*/ 2147483647 h 7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60">
                <a:moveTo>
                  <a:pt x="0" y="0"/>
                </a:moveTo>
                <a:lnTo>
                  <a:pt x="0" y="96"/>
                </a:lnTo>
                <a:lnTo>
                  <a:pt x="0" y="144"/>
                </a:lnTo>
                <a:lnTo>
                  <a:pt x="0" y="240"/>
                </a:lnTo>
                <a:lnTo>
                  <a:pt x="48" y="288"/>
                </a:lnTo>
                <a:lnTo>
                  <a:pt x="0" y="384"/>
                </a:lnTo>
                <a:lnTo>
                  <a:pt x="0" y="432"/>
                </a:lnTo>
                <a:lnTo>
                  <a:pt x="48" y="528"/>
                </a:lnTo>
                <a:lnTo>
                  <a:pt x="72" y="760"/>
                </a:lnTo>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18" name="Rectangle 143"/>
          <p:cNvSpPr>
            <a:spLocks noChangeArrowheads="1"/>
          </p:cNvSpPr>
          <p:nvPr/>
        </p:nvSpPr>
        <p:spPr bwMode="auto">
          <a:xfrm>
            <a:off x="1998683" y="6535957"/>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ea typeface="ＭＳ ゴシック" panose="020B0609070205080204" pitchFamily="49" charset="-128"/>
              </a:rPr>
              <a:t>和歌山県</a:t>
            </a:r>
          </a:p>
        </p:txBody>
      </p:sp>
      <p:sp>
        <p:nvSpPr>
          <p:cNvPr id="105519" name="Line 144"/>
          <p:cNvSpPr>
            <a:spLocks noChangeShapeType="1"/>
          </p:cNvSpPr>
          <p:nvPr/>
        </p:nvSpPr>
        <p:spPr bwMode="auto">
          <a:xfrm flipH="1">
            <a:off x="0" y="6253750"/>
            <a:ext cx="228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20" name="Rectangle 145"/>
          <p:cNvSpPr>
            <a:spLocks noChangeArrowheads="1"/>
          </p:cNvSpPr>
          <p:nvPr/>
        </p:nvSpPr>
        <p:spPr bwMode="auto">
          <a:xfrm>
            <a:off x="4572000" y="419635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ea typeface="ＭＳ ゴシック" panose="020B0609070205080204" pitchFamily="49" charset="-128"/>
              </a:rPr>
              <a:t>奈良県</a:t>
            </a:r>
          </a:p>
        </p:txBody>
      </p:sp>
      <p:sp>
        <p:nvSpPr>
          <p:cNvPr id="105521" name="Rectangle 146"/>
          <p:cNvSpPr>
            <a:spLocks noChangeArrowheads="1"/>
          </p:cNvSpPr>
          <p:nvPr/>
        </p:nvSpPr>
        <p:spPr bwMode="auto">
          <a:xfrm>
            <a:off x="742111" y="1354901"/>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ea typeface="ＭＳ ゴシック" panose="020B0609070205080204" pitchFamily="49" charset="-128"/>
              </a:rPr>
              <a:t>兵庫県</a:t>
            </a:r>
          </a:p>
        </p:txBody>
      </p:sp>
      <p:sp>
        <p:nvSpPr>
          <p:cNvPr id="105522" name="Rectangle 147"/>
          <p:cNvSpPr>
            <a:spLocks noChangeArrowheads="1"/>
          </p:cNvSpPr>
          <p:nvPr/>
        </p:nvSpPr>
        <p:spPr bwMode="auto">
          <a:xfrm>
            <a:off x="4634158" y="994218"/>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a:ea typeface="ＭＳ ゴシック" panose="020B0609070205080204" pitchFamily="49" charset="-128"/>
              </a:rPr>
              <a:t>京都府</a:t>
            </a:r>
          </a:p>
        </p:txBody>
      </p:sp>
      <p:sp>
        <p:nvSpPr>
          <p:cNvPr id="105524" name="AutoShape 149"/>
          <p:cNvSpPr>
            <a:spLocks noChangeArrowheads="1"/>
          </p:cNvSpPr>
          <p:nvPr/>
        </p:nvSpPr>
        <p:spPr bwMode="auto">
          <a:xfrm>
            <a:off x="3962400" y="6253750"/>
            <a:ext cx="1676400" cy="252000"/>
          </a:xfrm>
          <a:prstGeom prst="roundRect">
            <a:avLst>
              <a:gd name="adj" fmla="val 16667"/>
            </a:avLst>
          </a:prstGeom>
          <a:solidFill>
            <a:schemeClr val="bg1"/>
          </a:solidFill>
          <a:ln w="25400">
            <a:solidFill>
              <a:schemeClr val="tx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a:latin typeface="Meiryo UI" panose="020B0604030504040204" pitchFamily="50" charset="-128"/>
                <a:ea typeface="Meiryo UI" panose="020B0604030504040204" pitchFamily="50" charset="-128"/>
              </a:rPr>
              <a:t>岸和田コスモポリス</a:t>
            </a:r>
          </a:p>
        </p:txBody>
      </p:sp>
      <p:sp>
        <p:nvSpPr>
          <p:cNvPr id="105525" name="AutoShape 150"/>
          <p:cNvSpPr>
            <a:spLocks noChangeArrowheads="1"/>
          </p:cNvSpPr>
          <p:nvPr/>
        </p:nvSpPr>
        <p:spPr bwMode="auto">
          <a:xfrm>
            <a:off x="4038600" y="5796550"/>
            <a:ext cx="1676400" cy="252000"/>
          </a:xfrm>
          <a:prstGeom prst="roundRect">
            <a:avLst>
              <a:gd name="adj" fmla="val 16667"/>
            </a:avLst>
          </a:prstGeom>
          <a:solidFill>
            <a:schemeClr val="bg1"/>
          </a:solidFill>
          <a:ln w="25400">
            <a:solidFill>
              <a:schemeClr val="tx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和泉コスモポリス</a:t>
            </a:r>
          </a:p>
        </p:txBody>
      </p:sp>
      <p:sp>
        <p:nvSpPr>
          <p:cNvPr id="105529" name="Line 154"/>
          <p:cNvSpPr>
            <a:spLocks noChangeShapeType="1"/>
          </p:cNvSpPr>
          <p:nvPr/>
        </p:nvSpPr>
        <p:spPr bwMode="auto">
          <a:xfrm flipV="1">
            <a:off x="3200401" y="2975322"/>
            <a:ext cx="633801" cy="78028"/>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05530" name="Group 155"/>
          <p:cNvGrpSpPr>
            <a:grpSpLocks/>
          </p:cNvGrpSpPr>
          <p:nvPr/>
        </p:nvGrpSpPr>
        <p:grpSpPr bwMode="auto">
          <a:xfrm>
            <a:off x="2514597" y="2900954"/>
            <a:ext cx="762000" cy="525463"/>
            <a:chOff x="2784" y="1824"/>
            <a:chExt cx="480" cy="331"/>
          </a:xfrm>
        </p:grpSpPr>
        <p:sp>
          <p:nvSpPr>
            <p:cNvPr id="105539" name="Oval 156"/>
            <p:cNvSpPr>
              <a:spLocks noChangeAspect="1" noChangeArrowheads="1"/>
            </p:cNvSpPr>
            <p:nvPr/>
          </p:nvSpPr>
          <p:spPr bwMode="auto">
            <a:xfrm>
              <a:off x="2784" y="1968"/>
              <a:ext cx="91" cy="91"/>
            </a:xfrm>
            <a:prstGeom prst="ellipse">
              <a:avLst/>
            </a:prstGeom>
            <a:solidFill>
              <a:srgbClr val="FFCC00"/>
            </a:solidFill>
            <a:ln w="254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541" name="Oval 158"/>
            <p:cNvSpPr>
              <a:spLocks noChangeAspect="1" noChangeArrowheads="1"/>
            </p:cNvSpPr>
            <p:nvPr/>
          </p:nvSpPr>
          <p:spPr bwMode="auto">
            <a:xfrm>
              <a:off x="2880" y="1824"/>
              <a:ext cx="91" cy="91"/>
            </a:xfrm>
            <a:prstGeom prst="ellipse">
              <a:avLst/>
            </a:prstGeom>
            <a:solidFill>
              <a:srgbClr val="FFCC00"/>
            </a:solidFill>
            <a:ln w="254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542" name="Oval 159"/>
            <p:cNvSpPr>
              <a:spLocks noChangeAspect="1" noChangeArrowheads="1"/>
            </p:cNvSpPr>
            <p:nvPr/>
          </p:nvSpPr>
          <p:spPr bwMode="auto">
            <a:xfrm>
              <a:off x="3168" y="1872"/>
              <a:ext cx="91" cy="91"/>
            </a:xfrm>
            <a:prstGeom prst="ellipse">
              <a:avLst/>
            </a:prstGeom>
            <a:solidFill>
              <a:srgbClr val="FFCC00"/>
            </a:solidFill>
            <a:ln w="254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5543" name="Oval 160"/>
            <p:cNvSpPr>
              <a:spLocks noChangeAspect="1" noChangeArrowheads="1"/>
            </p:cNvSpPr>
            <p:nvPr/>
          </p:nvSpPr>
          <p:spPr bwMode="auto">
            <a:xfrm>
              <a:off x="3173" y="2064"/>
              <a:ext cx="91" cy="91"/>
            </a:xfrm>
            <a:prstGeom prst="ellipse">
              <a:avLst/>
            </a:prstGeom>
            <a:solidFill>
              <a:srgbClr val="FFCC00"/>
            </a:solidFill>
            <a:ln w="254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3" name="正方形/長方形 2"/>
          <p:cNvSpPr/>
          <p:nvPr/>
        </p:nvSpPr>
        <p:spPr>
          <a:xfrm>
            <a:off x="5716277" y="1119525"/>
            <a:ext cx="3024336" cy="216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895485" y="1156679"/>
            <a:ext cx="2697932" cy="2011695"/>
          </a:xfrm>
          <a:prstGeom prst="rect">
            <a:avLst/>
          </a:prstGeom>
        </p:spPr>
        <p:txBody>
          <a:bodyPr wrap="square" lIns="36000" tIns="36000" rIns="36000" bIns="36000">
            <a:spAutoFit/>
          </a:bodyPr>
          <a:lstStyle/>
          <a:p>
            <a:r>
              <a:rPr lang="ja-JP" altLang="en-US" sz="1400" b="1" dirty="0">
                <a:latin typeface="Meiryo UI" panose="020B0604030504040204" pitchFamily="50" charset="-128"/>
                <a:ea typeface="Meiryo UI" panose="020B0604030504040204" pitchFamily="50" charset="-128"/>
              </a:rPr>
              <a:t>・ＡＴＣビル　　　：</a:t>
            </a:r>
            <a:r>
              <a:rPr lang="en-US" altLang="ja-JP" sz="1400" b="1" dirty="0">
                <a:latin typeface="Meiryo UI" panose="020B0604030504040204" pitchFamily="50" charset="-128"/>
                <a:ea typeface="Meiryo UI" panose="020B0604030504040204" pitchFamily="50" charset="-128"/>
              </a:rPr>
              <a:t>1,500</a:t>
            </a:r>
            <a:r>
              <a:rPr lang="ja-JP" altLang="en-US" sz="1400" b="1" dirty="0">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・ＷＴＣビル　　　：</a:t>
            </a:r>
            <a:r>
              <a:rPr lang="en-US" altLang="ja-JP" sz="1400" b="1" dirty="0">
                <a:latin typeface="Meiryo UI" panose="020B0604030504040204" pitchFamily="50" charset="-128"/>
                <a:ea typeface="Meiryo UI" panose="020B0604030504040204" pitchFamily="50" charset="-128"/>
              </a:rPr>
              <a:t>1,193</a:t>
            </a:r>
            <a:r>
              <a:rPr lang="ja-JP" altLang="en-US" sz="1400" b="1" dirty="0">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・クリスタ長堀　　：　　</a:t>
            </a:r>
            <a:r>
              <a:rPr lang="en-US" altLang="ja-JP" sz="1400" b="1" dirty="0">
                <a:latin typeface="Meiryo UI" panose="020B0604030504040204" pitchFamily="50" charset="-128"/>
                <a:ea typeface="Meiryo UI" panose="020B0604030504040204" pitchFamily="50" charset="-128"/>
              </a:rPr>
              <a:t>440</a:t>
            </a:r>
            <a:r>
              <a:rPr lang="ja-JP" altLang="en-US" sz="1400" b="1" dirty="0">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・オーク２００　　：</a:t>
            </a:r>
            <a:r>
              <a:rPr lang="en-US" altLang="ja-JP" sz="1400" b="1" dirty="0">
                <a:latin typeface="Meiryo UI" panose="020B0604030504040204" pitchFamily="50" charset="-128"/>
                <a:ea typeface="Meiryo UI" panose="020B0604030504040204" pitchFamily="50" charset="-128"/>
              </a:rPr>
              <a:t>1,027</a:t>
            </a:r>
            <a:r>
              <a:rPr lang="ja-JP" altLang="en-US" sz="1400" b="1" dirty="0">
                <a:latin typeface="Meiryo UI" panose="020B0604030504040204" pitchFamily="50" charset="-128"/>
                <a:ea typeface="Meiryo UI" panose="020B0604030504040204" pitchFamily="50" charset="-128"/>
              </a:rPr>
              <a:t>億円</a:t>
            </a:r>
          </a:p>
          <a:p>
            <a:r>
              <a:rPr lang="ja-JP" altLang="en-US" sz="1400" b="1" dirty="0">
                <a:latin typeface="Meiryo UI" panose="020B0604030504040204" pitchFamily="50" charset="-128"/>
                <a:ea typeface="Meiryo UI" panose="020B0604030504040204" pitchFamily="50" charset="-128"/>
              </a:rPr>
              <a:t>・フェスティバルゲート：</a:t>
            </a:r>
            <a:r>
              <a:rPr lang="en-US" altLang="ja-JP" sz="1400" b="1" dirty="0">
                <a:latin typeface="Meiryo UI" panose="020B0604030504040204" pitchFamily="50" charset="-128"/>
                <a:ea typeface="Meiryo UI" panose="020B0604030504040204" pitchFamily="50" charset="-128"/>
              </a:rPr>
              <a:t>340</a:t>
            </a:r>
            <a:r>
              <a:rPr lang="ja-JP" altLang="en-US" sz="1400" b="1" dirty="0">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・オスカードリーム　：　</a:t>
            </a:r>
            <a:r>
              <a:rPr lang="en-US" altLang="ja-JP" sz="1400" b="1" dirty="0">
                <a:latin typeface="Meiryo UI" panose="020B0604030504040204" pitchFamily="50" charset="-128"/>
                <a:ea typeface="Meiryo UI" panose="020B0604030504040204" pitchFamily="50" charset="-128"/>
              </a:rPr>
              <a:t>225</a:t>
            </a:r>
            <a:r>
              <a:rPr lang="ja-JP" altLang="en-US" sz="1400" b="1" dirty="0">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・キッズパーク　　　：　</a:t>
            </a:r>
            <a:r>
              <a:rPr lang="en-US" altLang="ja-JP" sz="1400" b="1" dirty="0">
                <a:latin typeface="Meiryo UI" panose="020B0604030504040204" pitchFamily="50" charset="-128"/>
                <a:ea typeface="Meiryo UI" panose="020B0604030504040204" pitchFamily="50" charset="-128"/>
              </a:rPr>
              <a:t>256</a:t>
            </a:r>
            <a:r>
              <a:rPr lang="ja-JP" altLang="en-US" sz="1400" b="1" dirty="0">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・ビッグステップ　　：　</a:t>
            </a:r>
            <a:r>
              <a:rPr lang="en-US" altLang="ja-JP" sz="1400" b="1" dirty="0">
                <a:latin typeface="Meiryo UI" panose="020B0604030504040204" pitchFamily="50" charset="-128"/>
                <a:ea typeface="Meiryo UI" panose="020B0604030504040204" pitchFamily="50" charset="-128"/>
              </a:rPr>
              <a:t>131</a:t>
            </a:r>
            <a:r>
              <a:rPr lang="ja-JP" altLang="en-US" sz="1400" b="1" dirty="0">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pPr>
              <a:defRPr/>
            </a:pPr>
            <a:r>
              <a:rPr lang="ja-JP" altLang="en-US" sz="1400" b="1" dirty="0">
                <a:latin typeface="Meiryo UI" panose="020B0604030504040204" pitchFamily="50" charset="-128"/>
                <a:ea typeface="Meiryo UI" panose="020B0604030504040204" pitchFamily="50" charset="-128"/>
              </a:rPr>
              <a:t>・ｿｰﾗ新大阪</a:t>
            </a:r>
            <a:r>
              <a:rPr lang="en-US" altLang="ja-JP" sz="1400" b="1" dirty="0">
                <a:latin typeface="Meiryo UI" panose="020B0604030504040204" pitchFamily="50" charset="-128"/>
                <a:ea typeface="Meiryo UI" panose="020B0604030504040204" pitchFamily="50" charset="-128"/>
              </a:rPr>
              <a:t>21</a:t>
            </a: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178</a:t>
            </a:r>
            <a:r>
              <a:rPr lang="ja-JP" altLang="en-US" sz="1400" b="1" dirty="0">
                <a:latin typeface="Meiryo UI" panose="020B0604030504040204" pitchFamily="50" charset="-128"/>
                <a:ea typeface="Meiryo UI" panose="020B0604030504040204" pitchFamily="50" charset="-128"/>
              </a:rPr>
              <a:t>億円</a:t>
            </a:r>
          </a:p>
        </p:txBody>
      </p:sp>
      <p:sp>
        <p:nvSpPr>
          <p:cNvPr id="174" name="Oval 159"/>
          <p:cNvSpPr>
            <a:spLocks noChangeAspect="1" noChangeArrowheads="1"/>
          </p:cNvSpPr>
          <p:nvPr/>
        </p:nvSpPr>
        <p:spPr bwMode="auto">
          <a:xfrm>
            <a:off x="2843808" y="2996952"/>
            <a:ext cx="144463" cy="144463"/>
          </a:xfrm>
          <a:prstGeom prst="ellipse">
            <a:avLst/>
          </a:prstGeom>
          <a:solidFill>
            <a:srgbClr val="FFCC00"/>
          </a:solidFill>
          <a:ln w="254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5" name="Oval 159"/>
          <p:cNvSpPr>
            <a:spLocks noChangeAspect="1" noChangeArrowheads="1"/>
          </p:cNvSpPr>
          <p:nvPr/>
        </p:nvSpPr>
        <p:spPr bwMode="auto">
          <a:xfrm>
            <a:off x="3059832" y="2708920"/>
            <a:ext cx="144463" cy="144463"/>
          </a:xfrm>
          <a:prstGeom prst="ellipse">
            <a:avLst/>
          </a:prstGeom>
          <a:solidFill>
            <a:srgbClr val="FFCC00"/>
          </a:solidFill>
          <a:ln w="254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6" name="正方形/長方形 175"/>
          <p:cNvSpPr/>
          <p:nvPr/>
        </p:nvSpPr>
        <p:spPr>
          <a:xfrm>
            <a:off x="5895485" y="3707747"/>
            <a:ext cx="2959741" cy="2011695"/>
          </a:xfrm>
          <a:prstGeom prst="rect">
            <a:avLst/>
          </a:prstGeom>
        </p:spPr>
        <p:txBody>
          <a:bodyPr wrap="square" lIns="36000" tIns="36000" rIns="36000" bIns="36000">
            <a:spAutoFit/>
          </a:bodyPr>
          <a:lstStyle/>
          <a:p>
            <a:pPr lvl="0">
              <a:defRPr/>
            </a:pPr>
            <a:r>
              <a:rPr lang="ja-JP" altLang="en-US" sz="1400" b="1" dirty="0">
                <a:latin typeface="Meiryo UI" panose="020B0604030504040204" pitchFamily="50" charset="-128"/>
                <a:ea typeface="Meiryo UI" panose="020B0604030504040204" pitchFamily="50" charset="-128"/>
              </a:rPr>
              <a:t>・りんくうタウン整備　：　</a:t>
            </a:r>
            <a:r>
              <a:rPr lang="en-US" altLang="ja-JP" sz="1400" b="1" dirty="0">
                <a:solidFill>
                  <a:schemeClr val="dk1"/>
                </a:solidFill>
                <a:latin typeface="Meiryo UI" panose="020B0604030504040204" pitchFamily="50" charset="-128"/>
                <a:ea typeface="Meiryo UI" panose="020B0604030504040204" pitchFamily="50" charset="-128"/>
              </a:rPr>
              <a:t>5,672</a:t>
            </a:r>
            <a:r>
              <a:rPr lang="ja-JP" altLang="en-US" sz="1400" b="1" dirty="0">
                <a:solidFill>
                  <a:schemeClr val="dk1"/>
                </a:solidFill>
                <a:latin typeface="Meiryo UI" panose="020B0604030504040204" pitchFamily="50" charset="-128"/>
                <a:ea typeface="Meiryo UI" panose="020B0604030504040204" pitchFamily="50" charset="-128"/>
              </a:rPr>
              <a:t>億円</a:t>
            </a:r>
            <a:endParaRPr lang="en-US" altLang="ja-JP" sz="1400" b="1" dirty="0">
              <a:solidFill>
                <a:schemeClr val="dk1"/>
              </a:solidFill>
              <a:latin typeface="Meiryo UI" panose="020B0604030504040204" pitchFamily="50" charset="-128"/>
              <a:ea typeface="Meiryo UI" panose="020B0604030504040204" pitchFamily="50" charset="-128"/>
            </a:endParaRPr>
          </a:p>
          <a:p>
            <a:pPr lvl="0">
              <a:defRPr/>
            </a:pPr>
            <a:r>
              <a:rPr lang="ja-JP" altLang="en-US" sz="1400" b="1" dirty="0">
                <a:latin typeface="Meiryo UI" panose="020B0604030504040204" pitchFamily="50" charset="-128"/>
                <a:ea typeface="Meiryo UI" panose="020B0604030504040204" pitchFamily="50" charset="-128"/>
              </a:rPr>
              <a:t>・りんくうｹﾞｰﾄﾀﾜｰﾋﾞﾙ：　</a:t>
            </a:r>
            <a:r>
              <a:rPr lang="en-US" altLang="ja-JP" sz="1400" b="1" dirty="0">
                <a:latin typeface="Meiryo UI" panose="020B0604030504040204" pitchFamily="50" charset="-128"/>
                <a:ea typeface="Meiryo UI" panose="020B0604030504040204" pitchFamily="50" charset="-128"/>
              </a:rPr>
              <a:t>659</a:t>
            </a:r>
            <a:r>
              <a:rPr lang="ja-JP" altLang="en-US" sz="1400" b="1" dirty="0">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pPr lvl="0">
              <a:defRPr/>
            </a:pPr>
            <a:r>
              <a:rPr lang="ja-JP" altLang="en-US" sz="1400" b="1" dirty="0">
                <a:solidFill>
                  <a:schemeClr val="dk1"/>
                </a:solidFill>
                <a:latin typeface="Meiryo UI" panose="020B0604030504040204" pitchFamily="50" charset="-128"/>
                <a:ea typeface="Meiryo UI" panose="020B0604030504040204" pitchFamily="50" charset="-128"/>
              </a:rPr>
              <a:t>・和泉コスモポリス　　：　</a:t>
            </a:r>
            <a:r>
              <a:rPr lang="en-US" altLang="ja-JP" sz="1400" b="1" dirty="0">
                <a:solidFill>
                  <a:schemeClr val="dk1"/>
                </a:solidFill>
                <a:latin typeface="Meiryo UI" panose="020B0604030504040204" pitchFamily="50" charset="-128"/>
                <a:ea typeface="Meiryo UI" panose="020B0604030504040204" pitchFamily="50" charset="-128"/>
              </a:rPr>
              <a:t>614</a:t>
            </a:r>
            <a:r>
              <a:rPr lang="ja-JP" altLang="en-US" sz="1400" b="1" dirty="0">
                <a:solidFill>
                  <a:schemeClr val="dk1"/>
                </a:solidFill>
                <a:latin typeface="Meiryo UI" panose="020B0604030504040204" pitchFamily="50" charset="-128"/>
                <a:ea typeface="Meiryo UI" panose="020B0604030504040204" pitchFamily="50" charset="-128"/>
              </a:rPr>
              <a:t>億円</a:t>
            </a:r>
            <a:endParaRPr lang="ja-JP" altLang="en-US" sz="1400" b="1" dirty="0">
              <a:latin typeface="Meiryo UI" panose="020B0604030504040204" pitchFamily="50" charset="-128"/>
              <a:ea typeface="Meiryo UI" panose="020B0604030504040204" pitchFamily="50" charset="-128"/>
            </a:endParaRPr>
          </a:p>
          <a:p>
            <a:pPr lvl="0">
              <a:defRPr/>
            </a:pPr>
            <a:r>
              <a:rPr lang="ja-JP" altLang="en-US" sz="1400" b="1" dirty="0">
                <a:latin typeface="Meiryo UI" panose="020B0604030504040204" pitchFamily="50" charset="-128"/>
                <a:ea typeface="Meiryo UI" panose="020B0604030504040204" pitchFamily="50" charset="-128"/>
              </a:rPr>
              <a:t>・泉佐野コスモポリス　：</a:t>
            </a:r>
            <a:r>
              <a:rPr lang="en-US" altLang="ja-JP" sz="1400" b="1" dirty="0">
                <a:solidFill>
                  <a:schemeClr val="dk1"/>
                </a:solidFill>
                <a:latin typeface="Meiryo UI" panose="020B0604030504040204" pitchFamily="50" charset="-128"/>
                <a:ea typeface="Meiryo UI" panose="020B0604030504040204" pitchFamily="50" charset="-128"/>
              </a:rPr>
              <a:t>1,014</a:t>
            </a:r>
            <a:r>
              <a:rPr lang="ja-JP" altLang="en-US" sz="1400" b="1" dirty="0">
                <a:solidFill>
                  <a:schemeClr val="dk1"/>
                </a:solidFill>
                <a:latin typeface="Meiryo UI" panose="020B0604030504040204" pitchFamily="50" charset="-128"/>
                <a:ea typeface="Meiryo UI" panose="020B0604030504040204" pitchFamily="50" charset="-128"/>
              </a:rPr>
              <a:t>億円</a:t>
            </a:r>
            <a:endParaRPr lang="ja-JP" altLang="en-US" sz="1400" b="1" dirty="0">
              <a:latin typeface="Meiryo UI" panose="020B0604030504040204" pitchFamily="50" charset="-128"/>
              <a:ea typeface="Meiryo UI" panose="020B0604030504040204" pitchFamily="50" charset="-128"/>
            </a:endParaRPr>
          </a:p>
          <a:p>
            <a:pPr lvl="0">
              <a:defRPr/>
            </a:pPr>
            <a:r>
              <a:rPr lang="ja-JP" altLang="en-US" sz="1400" b="1" dirty="0">
                <a:latin typeface="Meiryo UI" panose="020B0604030504040204" pitchFamily="50" charset="-128"/>
                <a:ea typeface="Meiryo UI" panose="020B0604030504040204" pitchFamily="50" charset="-128"/>
              </a:rPr>
              <a:t>・岸和田コスモポリス　：</a:t>
            </a:r>
            <a:r>
              <a:rPr lang="en-US" altLang="ja-JP" sz="1400" b="1" dirty="0">
                <a:solidFill>
                  <a:schemeClr val="dk1"/>
                </a:solidFill>
                <a:latin typeface="Meiryo UI" panose="020B0604030504040204" pitchFamily="50" charset="-128"/>
                <a:ea typeface="Meiryo UI" panose="020B0604030504040204" pitchFamily="50" charset="-128"/>
              </a:rPr>
              <a:t> 486</a:t>
            </a:r>
            <a:r>
              <a:rPr lang="ja-JP" altLang="en-US" sz="1400" b="1" dirty="0">
                <a:solidFill>
                  <a:schemeClr val="dk1"/>
                </a:solidFill>
                <a:latin typeface="Meiryo UI" panose="020B0604030504040204" pitchFamily="50" charset="-128"/>
                <a:ea typeface="Meiryo UI" panose="020B0604030504040204" pitchFamily="50" charset="-128"/>
              </a:rPr>
              <a:t>億円</a:t>
            </a:r>
            <a:endParaRPr lang="ja-JP" altLang="en-US" sz="1400" b="1" dirty="0">
              <a:latin typeface="Meiryo UI" panose="020B0604030504040204" pitchFamily="50" charset="-128"/>
              <a:ea typeface="Meiryo UI" panose="020B0604030504040204" pitchFamily="50" charset="-128"/>
            </a:endParaRPr>
          </a:p>
          <a:p>
            <a:pPr lvl="0">
              <a:defRPr/>
            </a:pPr>
            <a:r>
              <a:rPr lang="ja-JP" altLang="en-US" sz="1400" b="1" dirty="0">
                <a:solidFill>
                  <a:schemeClr val="dk1"/>
                </a:solidFill>
                <a:latin typeface="Meiryo UI" panose="020B0604030504040204" pitchFamily="50" charset="-128"/>
                <a:ea typeface="Meiryo UI" panose="020B0604030504040204" pitchFamily="50" charset="-128"/>
              </a:rPr>
              <a:t>・阪南スカイタウン　　：</a:t>
            </a:r>
            <a:r>
              <a:rPr lang="en-US" altLang="ja-JP" sz="1400" b="1" dirty="0">
                <a:solidFill>
                  <a:schemeClr val="dk1"/>
                </a:solidFill>
                <a:latin typeface="Meiryo UI" panose="020B0604030504040204" pitchFamily="50" charset="-128"/>
                <a:ea typeface="Meiryo UI" panose="020B0604030504040204" pitchFamily="50" charset="-128"/>
              </a:rPr>
              <a:t>1,325</a:t>
            </a:r>
            <a:r>
              <a:rPr lang="ja-JP" altLang="en-US" sz="1400" b="1" dirty="0">
                <a:solidFill>
                  <a:schemeClr val="dk1"/>
                </a:solidFill>
                <a:latin typeface="Meiryo UI" panose="020B0604030504040204" pitchFamily="50" charset="-128"/>
                <a:ea typeface="Meiryo UI" panose="020B0604030504040204" pitchFamily="50" charset="-128"/>
              </a:rPr>
              <a:t>億円</a:t>
            </a:r>
          </a:p>
          <a:p>
            <a:pPr lvl="0">
              <a:defRPr/>
            </a:pPr>
            <a:r>
              <a:rPr lang="ja-JP" altLang="en-US" sz="1400" b="1" dirty="0">
                <a:solidFill>
                  <a:schemeClr val="dk1"/>
                </a:solidFill>
                <a:latin typeface="Meiryo UI" panose="020B0604030504040204" pitchFamily="50" charset="-128"/>
                <a:ea typeface="Meiryo UI" panose="020B0604030504040204" pitchFamily="50" charset="-128"/>
              </a:rPr>
              <a:t>・箕面森町　　　　　　：　</a:t>
            </a:r>
            <a:r>
              <a:rPr lang="en-US" altLang="ja-JP" sz="1400" b="1" dirty="0">
                <a:solidFill>
                  <a:schemeClr val="dk1"/>
                </a:solidFill>
                <a:latin typeface="Meiryo UI" panose="020B0604030504040204" pitchFamily="50" charset="-128"/>
                <a:ea typeface="Meiryo UI" panose="020B0604030504040204" pitchFamily="50" charset="-128"/>
              </a:rPr>
              <a:t>868</a:t>
            </a:r>
            <a:r>
              <a:rPr lang="zh-TW" altLang="en-US" sz="1400" b="1" dirty="0">
                <a:solidFill>
                  <a:schemeClr val="dk1"/>
                </a:solidFill>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・港湾整備事業　　　：　</a:t>
            </a:r>
            <a:r>
              <a:rPr lang="en-US" altLang="ja-JP" sz="1400" b="1" dirty="0">
                <a:solidFill>
                  <a:schemeClr val="dk1"/>
                </a:solidFill>
                <a:latin typeface="Meiryo UI" panose="020B0604030504040204" pitchFamily="50" charset="-128"/>
                <a:ea typeface="Meiryo UI" panose="020B0604030504040204" pitchFamily="50" charset="-128"/>
              </a:rPr>
              <a:t>952</a:t>
            </a:r>
            <a:r>
              <a:rPr lang="zh-TW" altLang="en-US" sz="1400" b="1" dirty="0">
                <a:solidFill>
                  <a:schemeClr val="dk1"/>
                </a:solidFill>
                <a:latin typeface="Meiryo UI" panose="020B0604030504040204" pitchFamily="50" charset="-128"/>
                <a:ea typeface="Meiryo UI" panose="020B0604030504040204" pitchFamily="50" charset="-128"/>
              </a:rPr>
              <a:t>億円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（阪南２区・泉大津フェニックス）</a:t>
            </a:r>
          </a:p>
        </p:txBody>
      </p:sp>
      <p:sp>
        <p:nvSpPr>
          <p:cNvPr id="177" name="Oval 156"/>
          <p:cNvSpPr>
            <a:spLocks noChangeAspect="1" noChangeArrowheads="1"/>
          </p:cNvSpPr>
          <p:nvPr/>
        </p:nvSpPr>
        <p:spPr bwMode="auto">
          <a:xfrm>
            <a:off x="2771353" y="3212529"/>
            <a:ext cx="144463" cy="144463"/>
          </a:xfrm>
          <a:prstGeom prst="ellipse">
            <a:avLst/>
          </a:prstGeom>
          <a:solidFill>
            <a:srgbClr val="FFCC00"/>
          </a:solidFill>
          <a:ln w="254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8" name="Oval 159"/>
          <p:cNvSpPr>
            <a:spLocks noChangeAspect="1" noChangeArrowheads="1"/>
          </p:cNvSpPr>
          <p:nvPr/>
        </p:nvSpPr>
        <p:spPr bwMode="auto">
          <a:xfrm>
            <a:off x="2915816" y="2780928"/>
            <a:ext cx="144463" cy="144463"/>
          </a:xfrm>
          <a:prstGeom prst="ellipse">
            <a:avLst/>
          </a:prstGeom>
          <a:solidFill>
            <a:srgbClr val="FFCC00"/>
          </a:solidFill>
          <a:ln w="254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9" name="AutoShape 135"/>
          <p:cNvSpPr>
            <a:spLocks noChangeArrowheads="1"/>
          </p:cNvSpPr>
          <p:nvPr/>
        </p:nvSpPr>
        <p:spPr bwMode="auto">
          <a:xfrm>
            <a:off x="1915778" y="3632924"/>
            <a:ext cx="1224000" cy="252000"/>
          </a:xfrm>
          <a:prstGeom prst="roundRect">
            <a:avLst>
              <a:gd name="adj" fmla="val 16667"/>
            </a:avLst>
          </a:prstGeom>
          <a:solidFill>
            <a:srgbClr val="FFFFFF"/>
          </a:soli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オスカードリーム</a:t>
            </a:r>
          </a:p>
        </p:txBody>
      </p:sp>
      <p:sp>
        <p:nvSpPr>
          <p:cNvPr id="180" name="Line 128"/>
          <p:cNvSpPr>
            <a:spLocks noChangeShapeType="1"/>
          </p:cNvSpPr>
          <p:nvPr/>
        </p:nvSpPr>
        <p:spPr bwMode="auto">
          <a:xfrm flipH="1">
            <a:off x="2465897" y="3361488"/>
            <a:ext cx="330844" cy="231305"/>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AutoShape 135"/>
          <p:cNvSpPr>
            <a:spLocks noChangeArrowheads="1"/>
          </p:cNvSpPr>
          <p:nvPr/>
        </p:nvSpPr>
        <p:spPr bwMode="auto">
          <a:xfrm>
            <a:off x="1274632" y="2547937"/>
            <a:ext cx="1224000" cy="252000"/>
          </a:xfrm>
          <a:prstGeom prst="roundRect">
            <a:avLst>
              <a:gd name="adj" fmla="val 16667"/>
            </a:avLst>
          </a:prstGeom>
          <a:solidFill>
            <a:srgbClr val="FFFFFF"/>
          </a:soli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キッズパーク</a:t>
            </a:r>
          </a:p>
        </p:txBody>
      </p:sp>
      <p:sp>
        <p:nvSpPr>
          <p:cNvPr id="182" name="AutoShape 135"/>
          <p:cNvSpPr>
            <a:spLocks noChangeArrowheads="1"/>
          </p:cNvSpPr>
          <p:nvPr/>
        </p:nvSpPr>
        <p:spPr bwMode="auto">
          <a:xfrm>
            <a:off x="1469018" y="2189471"/>
            <a:ext cx="1224000" cy="252000"/>
          </a:xfrm>
          <a:prstGeom prst="roundRect">
            <a:avLst>
              <a:gd name="adj" fmla="val 16667"/>
            </a:avLst>
          </a:prstGeom>
          <a:solidFill>
            <a:srgbClr val="FFFFFF"/>
          </a:soli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ソーラ新大阪２１</a:t>
            </a:r>
          </a:p>
        </p:txBody>
      </p:sp>
      <p:sp>
        <p:nvSpPr>
          <p:cNvPr id="183" name="Line 128"/>
          <p:cNvSpPr>
            <a:spLocks noChangeShapeType="1"/>
          </p:cNvSpPr>
          <p:nvPr/>
        </p:nvSpPr>
        <p:spPr bwMode="auto">
          <a:xfrm flipH="1" flipV="1">
            <a:off x="2584135" y="2460764"/>
            <a:ext cx="480249" cy="25657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128"/>
          <p:cNvSpPr>
            <a:spLocks noChangeShapeType="1"/>
          </p:cNvSpPr>
          <p:nvPr/>
        </p:nvSpPr>
        <p:spPr bwMode="auto">
          <a:xfrm flipH="1" flipV="1">
            <a:off x="2494819" y="2706419"/>
            <a:ext cx="435421" cy="119091"/>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AutoShape 135"/>
          <p:cNvSpPr>
            <a:spLocks noChangeArrowheads="1"/>
          </p:cNvSpPr>
          <p:nvPr/>
        </p:nvSpPr>
        <p:spPr bwMode="auto">
          <a:xfrm>
            <a:off x="3280153" y="2297067"/>
            <a:ext cx="1224000" cy="252000"/>
          </a:xfrm>
          <a:prstGeom prst="roundRect">
            <a:avLst>
              <a:gd name="adj" fmla="val 16667"/>
            </a:avLst>
          </a:prstGeom>
          <a:solidFill>
            <a:srgbClr val="FFFFFF"/>
          </a:soli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ビッグステップ</a:t>
            </a:r>
          </a:p>
        </p:txBody>
      </p:sp>
      <p:sp>
        <p:nvSpPr>
          <p:cNvPr id="186" name="Line 128"/>
          <p:cNvSpPr>
            <a:spLocks noChangeShapeType="1"/>
          </p:cNvSpPr>
          <p:nvPr/>
        </p:nvSpPr>
        <p:spPr bwMode="auto">
          <a:xfrm flipV="1">
            <a:off x="2947416" y="2547959"/>
            <a:ext cx="571042" cy="448785"/>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7" name="正方形/長方形 186"/>
          <p:cNvSpPr/>
          <p:nvPr/>
        </p:nvSpPr>
        <p:spPr>
          <a:xfrm>
            <a:off x="5728929" y="3661743"/>
            <a:ext cx="3024000" cy="2126783"/>
          </a:xfrm>
          <a:prstGeom prst="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rot="18379613">
            <a:off x="1589870" y="4618188"/>
            <a:ext cx="1303828" cy="181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AutoShape 115"/>
          <p:cNvSpPr>
            <a:spLocks noChangeArrowheads="1"/>
          </p:cNvSpPr>
          <p:nvPr/>
        </p:nvSpPr>
        <p:spPr bwMode="auto">
          <a:xfrm>
            <a:off x="576195" y="4356577"/>
            <a:ext cx="1447800" cy="252000"/>
          </a:xfrm>
          <a:prstGeom prst="roundRect">
            <a:avLst>
              <a:gd name="adj" fmla="val 16667"/>
            </a:avLst>
          </a:prstGeom>
          <a:solidFill>
            <a:schemeClr val="bg1"/>
          </a:solidFill>
          <a:ln w="25400">
            <a:solidFill>
              <a:schemeClr val="tx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dirty="0">
                <a:latin typeface="Meiryo UI" panose="020B0604030504040204" pitchFamily="50" charset="-128"/>
                <a:ea typeface="Meiryo UI" panose="020B0604030504040204" pitchFamily="50" charset="-128"/>
              </a:rPr>
              <a:t>港湾整備事業</a:t>
            </a:r>
          </a:p>
        </p:txBody>
      </p:sp>
      <p:cxnSp>
        <p:nvCxnSpPr>
          <p:cNvPr id="191" name="直線コネクタ 190"/>
          <p:cNvCxnSpPr/>
          <p:nvPr/>
        </p:nvCxnSpPr>
        <p:spPr>
          <a:xfrm>
            <a:off x="-8376" y="548680"/>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0" y="116632"/>
            <a:ext cx="9144000" cy="400110"/>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大阪市・大阪府の主な</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開発（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年代、</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年代）</a:t>
            </a:r>
          </a:p>
        </p:txBody>
      </p:sp>
      <p:sp>
        <p:nvSpPr>
          <p:cNvPr id="193" name="正方形/長方形 192"/>
          <p:cNvSpPr/>
          <p:nvPr/>
        </p:nvSpPr>
        <p:spPr>
          <a:xfrm>
            <a:off x="5720522" y="743538"/>
            <a:ext cx="2697932" cy="288147"/>
          </a:xfrm>
          <a:prstGeom prst="rect">
            <a:avLst/>
          </a:prstGeom>
        </p:spPr>
        <p:txBody>
          <a:bodyPr wrap="square" lIns="36000" tIns="36000" rIns="36000" bIns="3600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大阪市</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195" name="正方形/長方形 194"/>
          <p:cNvSpPr/>
          <p:nvPr/>
        </p:nvSpPr>
        <p:spPr>
          <a:xfrm>
            <a:off x="5771051" y="3327593"/>
            <a:ext cx="2697932" cy="288147"/>
          </a:xfrm>
          <a:prstGeom prst="rect">
            <a:avLst/>
          </a:prstGeom>
        </p:spPr>
        <p:txBody>
          <a:bodyPr wrap="square" lIns="36000" tIns="36000" rIns="36000" bIns="3600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197" name="正方形/長方形 196"/>
          <p:cNvSpPr/>
          <p:nvPr/>
        </p:nvSpPr>
        <p:spPr>
          <a:xfrm>
            <a:off x="5714999" y="5860723"/>
            <a:ext cx="3037929" cy="862254"/>
          </a:xfrm>
          <a:prstGeom prst="rect">
            <a:avLst/>
          </a:prstGeom>
          <a:solidFill>
            <a:schemeClr val="accent6"/>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ja-JP" altLang="en-US" sz="1600" b="1" dirty="0">
                <a:solidFill>
                  <a:schemeClr val="tx1"/>
                </a:solidFill>
                <a:latin typeface="Meiryo UI" panose="020B0604030504040204" pitchFamily="50" charset="-128"/>
                <a:ea typeface="Meiryo UI" panose="020B0604030504040204" pitchFamily="50" charset="-128"/>
              </a:rPr>
              <a:t>◆バブル経済崩壊後も、府</a:t>
            </a:r>
            <a:r>
              <a:rPr lang="ja-JP" altLang="en-US" sz="1600" b="1" dirty="0" smtClean="0">
                <a:solidFill>
                  <a:schemeClr val="tx1"/>
                </a:solidFill>
                <a:latin typeface="Meiryo UI" panose="020B0604030504040204" pitchFamily="50" charset="-128"/>
                <a:ea typeface="Meiryo UI" panose="020B0604030504040204" pitchFamily="50" charset="-128"/>
              </a:rPr>
              <a:t>市とも</a:t>
            </a:r>
            <a:endParaRPr lang="en-US" altLang="ja-JP" sz="1600" b="1"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 に大型開発</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161" name="正方形/長方形 160"/>
          <p:cNvSpPr/>
          <p:nvPr/>
        </p:nvSpPr>
        <p:spPr>
          <a:xfrm>
            <a:off x="7448024" y="854842"/>
            <a:ext cx="1145393" cy="288147"/>
          </a:xfrm>
          <a:prstGeom prst="rect">
            <a:avLst/>
          </a:prstGeom>
        </p:spPr>
        <p:txBody>
          <a:bodyPr wrap="square" lIns="36000" tIns="36000" rIns="36000" bIns="36000">
            <a:spAutoFit/>
          </a:bodyPr>
          <a:lstStyle/>
          <a:p>
            <a:r>
              <a:rPr lang="ja-JP" altLang="en-US" sz="1400" dirty="0">
                <a:latin typeface="Meiryo UI" panose="020B0604030504040204" pitchFamily="50" charset="-128"/>
                <a:ea typeface="Meiryo UI" panose="020B0604030504040204" pitchFamily="50" charset="-128"/>
              </a:rPr>
              <a:t>（事業費）</a:t>
            </a:r>
          </a:p>
        </p:txBody>
      </p:sp>
      <p:sp>
        <p:nvSpPr>
          <p:cNvPr id="162" name="正方形/長方形 161"/>
          <p:cNvSpPr/>
          <p:nvPr/>
        </p:nvSpPr>
        <p:spPr>
          <a:xfrm>
            <a:off x="7580257" y="3373597"/>
            <a:ext cx="1145393" cy="288147"/>
          </a:xfrm>
          <a:prstGeom prst="rect">
            <a:avLst/>
          </a:prstGeom>
        </p:spPr>
        <p:txBody>
          <a:bodyPr wrap="square" lIns="36000" tIns="36000" rIns="36000" bIns="36000">
            <a:spAutoFit/>
          </a:bodyPr>
          <a:lstStyle/>
          <a:p>
            <a:r>
              <a:rPr lang="ja-JP" altLang="en-US" sz="1400" dirty="0">
                <a:latin typeface="Meiryo UI" panose="020B0604030504040204" pitchFamily="50" charset="-128"/>
                <a:ea typeface="Meiryo UI" panose="020B0604030504040204" pitchFamily="50" charset="-128"/>
              </a:rPr>
              <a:t>（事業費）</a:t>
            </a:r>
          </a:p>
        </p:txBody>
      </p:sp>
      <p:sp>
        <p:nvSpPr>
          <p:cNvPr id="2" name="スライド番号プレースホルダー 1"/>
          <p:cNvSpPr>
            <a:spLocks noGrp="1"/>
          </p:cNvSpPr>
          <p:nvPr>
            <p:ph type="sldNum" sz="quarter" idx="12"/>
          </p:nvPr>
        </p:nvSpPr>
        <p:spPr/>
        <p:txBody>
          <a:bodyPr/>
          <a:lstStyle/>
          <a:p>
            <a:pPr>
              <a:defRPr/>
            </a:pPr>
            <a:r>
              <a:rPr lang="en-US" altLang="ja-JP" sz="1600" b="1" dirty="0" smtClean="0"/>
              <a:t>14</a:t>
            </a:r>
            <a:endParaRPr lang="ja-JP" altLang="en-US" sz="1600" b="1" dirty="0"/>
          </a:p>
        </p:txBody>
      </p:sp>
    </p:spTree>
    <p:extLst>
      <p:ext uri="{BB962C8B-B14F-4D97-AF65-F5344CB8AC3E}">
        <p14:creationId xmlns:p14="http://schemas.microsoft.com/office/powerpoint/2010/main" val="2358052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60401" y="735194"/>
            <a:ext cx="8997727" cy="6006174"/>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64246" y="146707"/>
            <a:ext cx="8993883"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】2011</a:t>
            </a:r>
            <a:r>
              <a:rPr lang="ja-JP" altLang="en-US" sz="2000" b="1" dirty="0" smtClean="0">
                <a:latin typeface="Meiryo UI" panose="020B0604030504040204" pitchFamily="50" charset="-128"/>
                <a:ea typeface="Meiryo UI" panose="020B0604030504040204" pitchFamily="50" charset="-128"/>
              </a:rPr>
              <a:t>年（</a:t>
            </a:r>
            <a:r>
              <a:rPr lang="ja-JP" altLang="en-US" sz="2000" b="1" dirty="0">
                <a:latin typeface="Meiryo UI" panose="020B0604030504040204" pitchFamily="50" charset="-128"/>
                <a:ea typeface="Meiryo UI" panose="020B0604030504040204" pitchFamily="50" charset="-128"/>
              </a:rPr>
              <a:t>大阪府市</a:t>
            </a:r>
            <a:r>
              <a:rPr lang="ja-JP" altLang="en-US" sz="2000" b="1" dirty="0" smtClean="0">
                <a:latin typeface="Meiryo UI" panose="020B0604030504040204" pitchFamily="50" charset="-128"/>
                <a:ea typeface="Meiryo UI" panose="020B0604030504040204" pitchFamily="50" charset="-128"/>
              </a:rPr>
              <a:t>統合本部）以前の府</a:t>
            </a:r>
            <a:r>
              <a:rPr lang="ja-JP" altLang="en-US" sz="2000" b="1" dirty="0">
                <a:latin typeface="Meiryo UI" panose="020B0604030504040204" pitchFamily="50" charset="-128"/>
                <a:ea typeface="Meiryo UI" panose="020B0604030504040204" pitchFamily="50" charset="-128"/>
              </a:rPr>
              <a:t>市の重複機能等</a:t>
            </a:r>
          </a:p>
        </p:txBody>
      </p:sp>
      <p:cxnSp>
        <p:nvCxnSpPr>
          <p:cNvPr id="15" name="直線コネクタ 14"/>
          <p:cNvCxnSpPr/>
          <p:nvPr/>
        </p:nvCxnSpPr>
        <p:spPr>
          <a:xfrm>
            <a:off x="-11905" y="57687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79512" y="1312183"/>
            <a:ext cx="1656184" cy="9469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産業振興</a:t>
            </a:r>
          </a:p>
        </p:txBody>
      </p:sp>
      <p:sp>
        <p:nvSpPr>
          <p:cNvPr id="20" name="テキスト ボックス 19"/>
          <p:cNvSpPr txBox="1"/>
          <p:nvPr/>
        </p:nvSpPr>
        <p:spPr>
          <a:xfrm>
            <a:off x="2016056" y="799227"/>
            <a:ext cx="3060000" cy="324000"/>
          </a:xfrm>
          <a:prstGeom prst="rect">
            <a:avLst/>
          </a:prstGeom>
          <a:solidFill>
            <a:schemeClr val="tx2"/>
          </a:solidFill>
        </p:spPr>
        <p:txBody>
          <a:bodyPr wrap="square" lIns="0" tIns="0" rIns="0" bIns="0" rtlCol="0" anchor="ctr" anchorCtr="0">
            <a:noAutofit/>
          </a:bodyPr>
          <a:lstStyle/>
          <a:p>
            <a:pPr algn="ctr"/>
            <a:r>
              <a:rPr lang="ja-JP" altLang="en-US" b="1" dirty="0">
                <a:solidFill>
                  <a:prstClr val="white"/>
                </a:solidFill>
                <a:latin typeface="Meiryo UI" panose="020B0604030504040204" pitchFamily="50" charset="-128"/>
                <a:ea typeface="Meiryo UI" panose="020B0604030504040204" pitchFamily="50" charset="-128"/>
              </a:rPr>
              <a:t>大阪府</a:t>
            </a:r>
          </a:p>
        </p:txBody>
      </p:sp>
      <p:sp>
        <p:nvSpPr>
          <p:cNvPr id="21" name="テキスト ボックス 20"/>
          <p:cNvSpPr txBox="1"/>
          <p:nvPr/>
        </p:nvSpPr>
        <p:spPr>
          <a:xfrm>
            <a:off x="5724128" y="799939"/>
            <a:ext cx="3060000" cy="324000"/>
          </a:xfrm>
          <a:prstGeom prst="rect">
            <a:avLst/>
          </a:prstGeom>
          <a:solidFill>
            <a:schemeClr val="tx2"/>
          </a:solidFill>
        </p:spPr>
        <p:txBody>
          <a:bodyPr wrap="square" lIns="0" tIns="0" rIns="0" bIns="0" rtlCol="0" anchor="ctr" anchorCtr="0">
            <a:noAutofit/>
          </a:bodyPr>
          <a:lstStyle/>
          <a:p>
            <a:pPr algn="ctr"/>
            <a:r>
              <a:rPr lang="ja-JP" altLang="en-US" b="1" dirty="0">
                <a:solidFill>
                  <a:prstClr val="white"/>
                </a:solidFill>
                <a:latin typeface="Meiryo UI" panose="020B0604030504040204" pitchFamily="50" charset="-128"/>
                <a:ea typeface="Meiryo UI" panose="020B0604030504040204" pitchFamily="50" charset="-128"/>
              </a:rPr>
              <a:t>大阪市</a:t>
            </a:r>
          </a:p>
        </p:txBody>
      </p:sp>
      <p:graphicFrame>
        <p:nvGraphicFramePr>
          <p:cNvPr id="6" name="表 5"/>
          <p:cNvGraphicFramePr>
            <a:graphicFrameLocks noGrp="1"/>
          </p:cNvGraphicFramePr>
          <p:nvPr>
            <p:extLst>
              <p:ext uri="{D42A27DB-BD31-4B8C-83A1-F6EECF244321}">
                <p14:modId xmlns:p14="http://schemas.microsoft.com/office/powerpoint/2010/main" val="3838020570"/>
              </p:ext>
            </p:extLst>
          </p:nvPr>
        </p:nvGraphicFramePr>
        <p:xfrm>
          <a:off x="2016056" y="1253502"/>
          <a:ext cx="6768072" cy="1112520"/>
        </p:xfrm>
        <a:graphic>
          <a:graphicData uri="http://schemas.openxmlformats.org/drawingml/2006/table">
            <a:tbl>
              <a:tblPr firstRow="1" bandRow="1">
                <a:tableStyleId>{2D5ABB26-0587-4C30-8999-92F81FD0307C}</a:tableStyleId>
              </a:tblPr>
              <a:tblGrid>
                <a:gridCol w="3060000">
                  <a:extLst>
                    <a:ext uri="{9D8B030D-6E8A-4147-A177-3AD203B41FA5}">
                      <a16:colId xmlns:a16="http://schemas.microsoft.com/office/drawing/2014/main" val="3728709910"/>
                    </a:ext>
                  </a:extLst>
                </a:gridCol>
                <a:gridCol w="648072">
                  <a:extLst>
                    <a:ext uri="{9D8B030D-6E8A-4147-A177-3AD203B41FA5}">
                      <a16:colId xmlns:a16="http://schemas.microsoft.com/office/drawing/2014/main" val="2332159435"/>
                    </a:ext>
                  </a:extLst>
                </a:gridCol>
                <a:gridCol w="3060000">
                  <a:extLst>
                    <a:ext uri="{9D8B030D-6E8A-4147-A177-3AD203B41FA5}">
                      <a16:colId xmlns:a16="http://schemas.microsoft.com/office/drawing/2014/main" val="129392969"/>
                    </a:ext>
                  </a:extLst>
                </a:gridCol>
              </a:tblGrid>
              <a:tr h="370840">
                <a:tc>
                  <a:txBody>
                    <a:bodyPr/>
                    <a:lstStyle/>
                    <a:p>
                      <a:pPr algn="ctr"/>
                      <a:r>
                        <a:rPr kumimoji="1" lang="ja-JP" altLang="en-US" sz="1600" dirty="0">
                          <a:latin typeface="Meiryo UI" panose="020B0604030504040204" pitchFamily="50" charset="-128"/>
                          <a:ea typeface="Meiryo UI" panose="020B0604030504040204" pitchFamily="50" charset="-128"/>
                        </a:rPr>
                        <a:t>大阪府中小企業信用保証協会</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大阪市信用保証協会</a:t>
                      </a:r>
                    </a:p>
                  </a:txBody>
                  <a:tcPr/>
                </a:tc>
                <a:extLst>
                  <a:ext uri="{0D108BD9-81ED-4DB2-BD59-A6C34878D82A}">
                    <a16:rowId xmlns:a16="http://schemas.microsoft.com/office/drawing/2014/main" val="2610050006"/>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大阪府立産業技術総合研究所</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大阪市立工業研究所</a:t>
                      </a:r>
                    </a:p>
                  </a:txBody>
                  <a:tcPr/>
                </a:tc>
                <a:extLst>
                  <a:ext uri="{0D108BD9-81ED-4DB2-BD59-A6C34878D82A}">
                    <a16:rowId xmlns:a16="http://schemas.microsoft.com/office/drawing/2014/main" val="3097230953"/>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大阪産業振興機構</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大阪市都市型産業振興センター</a:t>
                      </a:r>
                    </a:p>
                  </a:txBody>
                  <a:tcPr/>
                </a:tc>
                <a:extLst>
                  <a:ext uri="{0D108BD9-81ED-4DB2-BD59-A6C34878D82A}">
                    <a16:rowId xmlns:a16="http://schemas.microsoft.com/office/drawing/2014/main" val="1159443202"/>
                  </a:ext>
                </a:extLst>
              </a:tr>
            </a:tbl>
          </a:graphicData>
        </a:graphic>
      </p:graphicFrame>
      <p:sp>
        <p:nvSpPr>
          <p:cNvPr id="22" name="角丸四角形 21"/>
          <p:cNvSpPr/>
          <p:nvPr/>
        </p:nvSpPr>
        <p:spPr>
          <a:xfrm>
            <a:off x="179512" y="2636911"/>
            <a:ext cx="1656184" cy="6698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保健・福祉</a:t>
            </a:r>
            <a:endParaRPr kumimoji="1" lang="ja-JP" altLang="en-US" b="1" dirty="0">
              <a:latin typeface="Meiryo UI" panose="020B0604030504040204" pitchFamily="50" charset="-128"/>
              <a:ea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3063124"/>
              </p:ext>
            </p:extLst>
          </p:nvPr>
        </p:nvGraphicFramePr>
        <p:xfrm>
          <a:off x="2016056" y="2632454"/>
          <a:ext cx="6768072" cy="741680"/>
        </p:xfrm>
        <a:graphic>
          <a:graphicData uri="http://schemas.openxmlformats.org/drawingml/2006/table">
            <a:tbl>
              <a:tblPr firstRow="1" bandRow="1">
                <a:tableStyleId>{2D5ABB26-0587-4C30-8999-92F81FD0307C}</a:tableStyleId>
              </a:tblPr>
              <a:tblGrid>
                <a:gridCol w="3060000">
                  <a:extLst>
                    <a:ext uri="{9D8B030D-6E8A-4147-A177-3AD203B41FA5}">
                      <a16:colId xmlns:a16="http://schemas.microsoft.com/office/drawing/2014/main" val="3728709910"/>
                    </a:ext>
                  </a:extLst>
                </a:gridCol>
                <a:gridCol w="648072">
                  <a:extLst>
                    <a:ext uri="{9D8B030D-6E8A-4147-A177-3AD203B41FA5}">
                      <a16:colId xmlns:a16="http://schemas.microsoft.com/office/drawing/2014/main" val="2332159435"/>
                    </a:ext>
                  </a:extLst>
                </a:gridCol>
                <a:gridCol w="3060000">
                  <a:extLst>
                    <a:ext uri="{9D8B030D-6E8A-4147-A177-3AD203B41FA5}">
                      <a16:colId xmlns:a16="http://schemas.microsoft.com/office/drawing/2014/main" val="129392969"/>
                    </a:ext>
                  </a:extLst>
                </a:gridCol>
              </a:tblGrid>
              <a:tr h="370840">
                <a:tc>
                  <a:txBody>
                    <a:bodyPr/>
                    <a:lstStyle/>
                    <a:p>
                      <a:pPr algn="ctr"/>
                      <a:r>
                        <a:rPr kumimoji="1" lang="ja-JP" altLang="en-US" sz="1600" dirty="0">
                          <a:latin typeface="Meiryo UI" panose="020B0604030504040204" pitchFamily="50" charset="-128"/>
                          <a:ea typeface="Meiryo UI" panose="020B0604030504040204" pitchFamily="50" charset="-128"/>
                        </a:rPr>
                        <a:t>大阪府立病院</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大阪市立病院</a:t>
                      </a:r>
                    </a:p>
                  </a:txBody>
                  <a:tcPr/>
                </a:tc>
                <a:extLst>
                  <a:ext uri="{0D108BD9-81ED-4DB2-BD59-A6C34878D82A}">
                    <a16:rowId xmlns:a16="http://schemas.microsoft.com/office/drawing/2014/main" val="2610050006"/>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大阪府立公衆衛生研究所</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大阪市立環境科学研究所</a:t>
                      </a:r>
                    </a:p>
                  </a:txBody>
                  <a:tcPr/>
                </a:tc>
                <a:extLst>
                  <a:ext uri="{0D108BD9-81ED-4DB2-BD59-A6C34878D82A}">
                    <a16:rowId xmlns:a16="http://schemas.microsoft.com/office/drawing/2014/main" val="3097230953"/>
                  </a:ext>
                </a:extLst>
              </a:tr>
            </a:tbl>
          </a:graphicData>
        </a:graphic>
      </p:graphicFrame>
      <p:sp>
        <p:nvSpPr>
          <p:cNvPr id="24" name="角丸四角形 23"/>
          <p:cNvSpPr/>
          <p:nvPr/>
        </p:nvSpPr>
        <p:spPr>
          <a:xfrm>
            <a:off x="204798" y="3645023"/>
            <a:ext cx="1630898" cy="930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教育</a:t>
            </a:r>
            <a:endParaRPr kumimoji="1" lang="ja-JP" altLang="en-US" b="1" dirty="0">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2233601927"/>
              </p:ext>
            </p:extLst>
          </p:nvPr>
        </p:nvGraphicFramePr>
        <p:xfrm>
          <a:off x="2016056" y="3540616"/>
          <a:ext cx="6768072" cy="1112520"/>
        </p:xfrm>
        <a:graphic>
          <a:graphicData uri="http://schemas.openxmlformats.org/drawingml/2006/table">
            <a:tbl>
              <a:tblPr firstRow="1" bandRow="1">
                <a:tableStyleId>{2D5ABB26-0587-4C30-8999-92F81FD0307C}</a:tableStyleId>
              </a:tblPr>
              <a:tblGrid>
                <a:gridCol w="3060000">
                  <a:extLst>
                    <a:ext uri="{9D8B030D-6E8A-4147-A177-3AD203B41FA5}">
                      <a16:colId xmlns:a16="http://schemas.microsoft.com/office/drawing/2014/main" val="3728709910"/>
                    </a:ext>
                  </a:extLst>
                </a:gridCol>
                <a:gridCol w="648072">
                  <a:extLst>
                    <a:ext uri="{9D8B030D-6E8A-4147-A177-3AD203B41FA5}">
                      <a16:colId xmlns:a16="http://schemas.microsoft.com/office/drawing/2014/main" val="2332159435"/>
                    </a:ext>
                  </a:extLst>
                </a:gridCol>
                <a:gridCol w="3060000">
                  <a:extLst>
                    <a:ext uri="{9D8B030D-6E8A-4147-A177-3AD203B41FA5}">
                      <a16:colId xmlns:a16="http://schemas.microsoft.com/office/drawing/2014/main" val="129392969"/>
                    </a:ext>
                  </a:extLst>
                </a:gridCol>
              </a:tblGrid>
              <a:tr h="370840">
                <a:tc>
                  <a:txBody>
                    <a:bodyPr/>
                    <a:lstStyle/>
                    <a:p>
                      <a:pPr algn="ctr"/>
                      <a:r>
                        <a:rPr kumimoji="1" lang="ja-JP" altLang="en-US" sz="1600" dirty="0">
                          <a:latin typeface="Meiryo UI" panose="020B0604030504040204" pitchFamily="50" charset="-128"/>
                          <a:ea typeface="Meiryo UI" panose="020B0604030504040204" pitchFamily="50" charset="-128"/>
                        </a:rPr>
                        <a:t>大阪府立大学</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大阪市立大学</a:t>
                      </a:r>
                    </a:p>
                  </a:txBody>
                  <a:tcPr/>
                </a:tc>
                <a:extLst>
                  <a:ext uri="{0D108BD9-81ED-4DB2-BD59-A6C34878D82A}">
                    <a16:rowId xmlns:a16="http://schemas.microsoft.com/office/drawing/2014/main" val="2610050006"/>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大阪府立高校</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大阪市立高校</a:t>
                      </a:r>
                    </a:p>
                  </a:txBody>
                  <a:tcPr/>
                </a:tc>
                <a:extLst>
                  <a:ext uri="{0D108BD9-81ED-4DB2-BD59-A6C34878D82A}">
                    <a16:rowId xmlns:a16="http://schemas.microsoft.com/office/drawing/2014/main" val="614079623"/>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大阪</a:t>
                      </a:r>
                      <a:r>
                        <a:rPr kumimoji="1" lang="ja-JP" altLang="en-US" sz="1600" dirty="0" smtClean="0">
                          <a:latin typeface="Meiryo UI" panose="020B0604030504040204" pitchFamily="50" charset="-128"/>
                          <a:ea typeface="Meiryo UI" panose="020B0604030504040204" pitchFamily="50" charset="-128"/>
                        </a:rPr>
                        <a:t>府立支援</a:t>
                      </a:r>
                      <a:r>
                        <a:rPr kumimoji="1" lang="ja-JP" altLang="en-US" sz="1600" dirty="0">
                          <a:latin typeface="Meiryo UI" panose="020B0604030504040204" pitchFamily="50" charset="-128"/>
                          <a:ea typeface="Meiryo UI" panose="020B0604030504040204" pitchFamily="50" charset="-128"/>
                        </a:rPr>
                        <a:t>学校</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大阪市立特別支援学校</a:t>
                      </a:r>
                    </a:p>
                  </a:txBody>
                  <a:tcPr/>
                </a:tc>
                <a:extLst>
                  <a:ext uri="{0D108BD9-81ED-4DB2-BD59-A6C34878D82A}">
                    <a16:rowId xmlns:a16="http://schemas.microsoft.com/office/drawing/2014/main" val="3097230953"/>
                  </a:ext>
                </a:extLst>
              </a:tr>
            </a:tbl>
          </a:graphicData>
        </a:graphic>
      </p:graphicFrame>
      <p:sp>
        <p:nvSpPr>
          <p:cNvPr id="26" name="角丸四角形 25"/>
          <p:cNvSpPr/>
          <p:nvPr/>
        </p:nvSpPr>
        <p:spPr>
          <a:xfrm>
            <a:off x="204798" y="4841181"/>
            <a:ext cx="1630898" cy="10633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公共インフラ</a:t>
            </a:r>
            <a:endParaRPr kumimoji="1" lang="ja-JP" altLang="en-US" b="1" dirty="0">
              <a:latin typeface="Meiryo UI" panose="020B0604030504040204" pitchFamily="50" charset="-128"/>
              <a:ea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3456683394"/>
              </p:ext>
            </p:extLst>
          </p:nvPr>
        </p:nvGraphicFramePr>
        <p:xfrm>
          <a:off x="2016056" y="4854081"/>
          <a:ext cx="6768072" cy="1112520"/>
        </p:xfrm>
        <a:graphic>
          <a:graphicData uri="http://schemas.openxmlformats.org/drawingml/2006/table">
            <a:tbl>
              <a:tblPr firstRow="1" bandRow="1">
                <a:tableStyleId>{2D5ABB26-0587-4C30-8999-92F81FD0307C}</a:tableStyleId>
              </a:tblPr>
              <a:tblGrid>
                <a:gridCol w="3060000">
                  <a:extLst>
                    <a:ext uri="{9D8B030D-6E8A-4147-A177-3AD203B41FA5}">
                      <a16:colId xmlns:a16="http://schemas.microsoft.com/office/drawing/2014/main" val="3728709910"/>
                    </a:ext>
                  </a:extLst>
                </a:gridCol>
                <a:gridCol w="648072">
                  <a:extLst>
                    <a:ext uri="{9D8B030D-6E8A-4147-A177-3AD203B41FA5}">
                      <a16:colId xmlns:a16="http://schemas.microsoft.com/office/drawing/2014/main" val="2332159435"/>
                    </a:ext>
                  </a:extLst>
                </a:gridCol>
                <a:gridCol w="3060000">
                  <a:extLst>
                    <a:ext uri="{9D8B030D-6E8A-4147-A177-3AD203B41FA5}">
                      <a16:colId xmlns:a16="http://schemas.microsoft.com/office/drawing/2014/main" val="129392969"/>
                    </a:ext>
                  </a:extLst>
                </a:gridCol>
              </a:tblGrid>
              <a:tr h="370840">
                <a:tc>
                  <a:txBody>
                    <a:bodyPr/>
                    <a:lstStyle/>
                    <a:p>
                      <a:pPr algn="ctr"/>
                      <a:r>
                        <a:rPr kumimoji="1" lang="ja-JP" altLang="en-US" sz="1600" dirty="0">
                          <a:latin typeface="Meiryo UI" panose="020B0604030504040204" pitchFamily="50" charset="-128"/>
                          <a:ea typeface="Meiryo UI" panose="020B0604030504040204" pitchFamily="50" charset="-128"/>
                        </a:rPr>
                        <a:t>大阪府営港湾</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大阪港</a:t>
                      </a:r>
                    </a:p>
                  </a:txBody>
                  <a:tcPr/>
                </a:tc>
                <a:extLst>
                  <a:ext uri="{0D108BD9-81ED-4DB2-BD59-A6C34878D82A}">
                    <a16:rowId xmlns:a16="http://schemas.microsoft.com/office/drawing/2014/main" val="2610050006"/>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大阪府立消防学校</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大阪市消防学校</a:t>
                      </a:r>
                    </a:p>
                  </a:txBody>
                  <a:tcPr/>
                </a:tc>
                <a:extLst>
                  <a:ext uri="{0D108BD9-81ED-4DB2-BD59-A6C34878D82A}">
                    <a16:rowId xmlns:a16="http://schemas.microsoft.com/office/drawing/2014/main" val="3906768602"/>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大阪府営住宅（大阪市内）</a:t>
                      </a: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大阪市営住宅</a:t>
                      </a:r>
                    </a:p>
                  </a:txBody>
                  <a:tcPr/>
                </a:tc>
                <a:extLst>
                  <a:ext uri="{0D108BD9-81ED-4DB2-BD59-A6C34878D82A}">
                    <a16:rowId xmlns:a16="http://schemas.microsoft.com/office/drawing/2014/main" val="3198814082"/>
                  </a:ext>
                </a:extLst>
              </a:tr>
            </a:tbl>
          </a:graphicData>
        </a:graphic>
      </p:graphicFrame>
      <p:sp>
        <p:nvSpPr>
          <p:cNvPr id="28" name="角丸四角形 27"/>
          <p:cNvSpPr/>
          <p:nvPr/>
        </p:nvSpPr>
        <p:spPr>
          <a:xfrm>
            <a:off x="204798" y="6154504"/>
            <a:ext cx="1630898"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大規模施設</a:t>
            </a:r>
          </a:p>
        </p:txBody>
      </p:sp>
      <p:graphicFrame>
        <p:nvGraphicFramePr>
          <p:cNvPr id="29" name="表 28"/>
          <p:cNvGraphicFramePr>
            <a:graphicFrameLocks noGrp="1"/>
          </p:cNvGraphicFramePr>
          <p:nvPr>
            <p:extLst>
              <p:ext uri="{D42A27DB-BD31-4B8C-83A1-F6EECF244321}">
                <p14:modId xmlns:p14="http://schemas.microsoft.com/office/powerpoint/2010/main" val="3222953806"/>
              </p:ext>
            </p:extLst>
          </p:nvPr>
        </p:nvGraphicFramePr>
        <p:xfrm>
          <a:off x="2016056" y="6226512"/>
          <a:ext cx="6768072" cy="370840"/>
        </p:xfrm>
        <a:graphic>
          <a:graphicData uri="http://schemas.openxmlformats.org/drawingml/2006/table">
            <a:tbl>
              <a:tblPr firstRow="1" bandRow="1">
                <a:tableStyleId>{2D5ABB26-0587-4C30-8999-92F81FD0307C}</a:tableStyleId>
              </a:tblPr>
              <a:tblGrid>
                <a:gridCol w="3060000">
                  <a:extLst>
                    <a:ext uri="{9D8B030D-6E8A-4147-A177-3AD203B41FA5}">
                      <a16:colId xmlns:a16="http://schemas.microsoft.com/office/drawing/2014/main" val="3728709910"/>
                    </a:ext>
                  </a:extLst>
                </a:gridCol>
                <a:gridCol w="648072">
                  <a:extLst>
                    <a:ext uri="{9D8B030D-6E8A-4147-A177-3AD203B41FA5}">
                      <a16:colId xmlns:a16="http://schemas.microsoft.com/office/drawing/2014/main" val="2332159435"/>
                    </a:ext>
                  </a:extLst>
                </a:gridCol>
                <a:gridCol w="3060000">
                  <a:extLst>
                    <a:ext uri="{9D8B030D-6E8A-4147-A177-3AD203B41FA5}">
                      <a16:colId xmlns:a16="http://schemas.microsoft.com/office/drawing/2014/main" val="12939296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りんくうゲートタワービル</a:t>
                      </a:r>
                    </a:p>
                  </a:txBody>
                  <a:tcPr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ワールドトレードセンタービル</a:t>
                      </a:r>
                    </a:p>
                  </a:txBody>
                  <a:tcPr/>
                </a:tc>
                <a:extLst>
                  <a:ext uri="{0D108BD9-81ED-4DB2-BD59-A6C34878D82A}">
                    <a16:rowId xmlns:a16="http://schemas.microsoft.com/office/drawing/2014/main" val="2610050006"/>
                  </a:ext>
                </a:extLst>
              </a:tr>
            </a:tbl>
          </a:graphicData>
        </a:graphic>
      </p:graphicFrame>
      <p:cxnSp>
        <p:nvCxnSpPr>
          <p:cNvPr id="31" name="直線コネクタ 30"/>
          <p:cNvCxnSpPr/>
          <p:nvPr/>
        </p:nvCxnSpPr>
        <p:spPr>
          <a:xfrm>
            <a:off x="179512" y="2493330"/>
            <a:ext cx="8639945"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179511" y="3507677"/>
            <a:ext cx="8639945"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240122" y="4725144"/>
            <a:ext cx="8639945"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240122" y="6077246"/>
            <a:ext cx="863994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5" name="スライド番号プレースホルダー 2"/>
          <p:cNvSpPr>
            <a:spLocks noGrp="1"/>
          </p:cNvSpPr>
          <p:nvPr>
            <p:ph type="sldNum" sz="quarter" idx="12"/>
          </p:nvPr>
        </p:nvSpPr>
        <p:spPr>
          <a:xfrm>
            <a:off x="7071072" y="6487244"/>
            <a:ext cx="2133600" cy="365125"/>
          </a:xfrm>
        </p:spPr>
        <p:txBody>
          <a:bodyPr/>
          <a:lstStyle/>
          <a:p>
            <a:r>
              <a:rPr lang="en-US" altLang="ja-JP" sz="1600" b="1" dirty="0" smtClean="0"/>
              <a:t>15</a:t>
            </a:r>
            <a:endParaRPr lang="ja-JP" altLang="en-US" sz="1600" b="1" dirty="0"/>
          </a:p>
        </p:txBody>
      </p:sp>
    </p:spTree>
    <p:extLst>
      <p:ext uri="{BB962C8B-B14F-4D97-AF65-F5344CB8AC3E}">
        <p14:creationId xmlns:p14="http://schemas.microsoft.com/office/powerpoint/2010/main" val="730262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2059068-629A-4C3C-BD8C-6607645B4142}"/>
              </a:ext>
            </a:extLst>
          </p:cNvPr>
          <p:cNvSpPr/>
          <p:nvPr/>
        </p:nvSpPr>
        <p:spPr>
          <a:xfrm>
            <a:off x="107504" y="1124744"/>
            <a:ext cx="8866012" cy="5652000"/>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kumimoji="1"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11905" y="57687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7071072" y="6487244"/>
            <a:ext cx="2133600" cy="365125"/>
          </a:xfrm>
        </p:spPr>
        <p:txBody>
          <a:bodyPr/>
          <a:lstStyle/>
          <a:p>
            <a:r>
              <a:rPr lang="en-US" altLang="ja-JP" sz="1600" b="1" dirty="0" smtClean="0"/>
              <a:t>16</a:t>
            </a:r>
            <a:endParaRPr lang="ja-JP" altLang="en-US" sz="1600" b="1" dirty="0"/>
          </a:p>
        </p:txBody>
      </p:sp>
      <p:sp>
        <p:nvSpPr>
          <p:cNvPr id="19" name="タイトル 1">
            <a:extLst>
              <a:ext uri="{FF2B5EF4-FFF2-40B4-BE49-F238E27FC236}">
                <a16:creationId xmlns:a16="http://schemas.microsoft.com/office/drawing/2014/main" id="{0011045C-FBE9-4C29-B536-01C4602816C1}"/>
              </a:ext>
            </a:extLst>
          </p:cNvPr>
          <p:cNvSpPr txBox="1">
            <a:spLocks/>
          </p:cNvSpPr>
          <p:nvPr/>
        </p:nvSpPr>
        <p:spPr>
          <a:xfrm>
            <a:off x="90819" y="118706"/>
            <a:ext cx="8993883"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参考</a:t>
            </a:r>
            <a:r>
              <a:rPr lang="en-US" altLang="ja-JP" sz="2000" b="1" dirty="0">
                <a:latin typeface="Meiryo UI" panose="020B0604030504040204" pitchFamily="50" charset="-128"/>
                <a:ea typeface="Meiryo UI" panose="020B0604030504040204" pitchFamily="50" charset="-128"/>
              </a:rPr>
              <a:t>】 2011</a:t>
            </a:r>
            <a:r>
              <a:rPr lang="ja-JP" altLang="en-US" sz="2000" b="1" dirty="0">
                <a:latin typeface="Meiryo UI" panose="020B0604030504040204" pitchFamily="50" charset="-128"/>
                <a:ea typeface="Meiryo UI" panose="020B0604030504040204" pitchFamily="50" charset="-128"/>
              </a:rPr>
              <a:t>年（大阪府市統合本部）以前の府市の二重行政に係る</a:t>
            </a:r>
            <a:r>
              <a:rPr lang="ja-JP" altLang="en-US" sz="2000" b="1" dirty="0" smtClean="0">
                <a:latin typeface="Meiryo UI" panose="020B0604030504040204" pitchFamily="50" charset="-128"/>
                <a:ea typeface="Meiryo UI" panose="020B0604030504040204" pitchFamily="50" charset="-128"/>
              </a:rPr>
              <a:t>協議</a:t>
            </a:r>
            <a:endParaRPr lang="ja-JP" altLang="en-US" sz="20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62DF2F4F-C4B5-433F-9A9F-8DF80D1E9A24}"/>
              </a:ext>
            </a:extLst>
          </p:cNvPr>
          <p:cNvSpPr/>
          <p:nvPr/>
        </p:nvSpPr>
        <p:spPr>
          <a:xfrm>
            <a:off x="168921" y="621154"/>
            <a:ext cx="9083599" cy="503590"/>
          </a:xfrm>
          <a:prstGeom prst="rect">
            <a:avLst/>
          </a:prstGeom>
        </p:spPr>
        <p:txBody>
          <a:bodyPr wrap="square" lIns="36000" tIns="36000" rIns="36000" bIns="36000">
            <a:spAutoFit/>
          </a:bodyPr>
          <a:lstStyle/>
          <a:p>
            <a:r>
              <a:rPr lang="ja-JP" altLang="en-US" sz="1400" dirty="0">
                <a:solidFill>
                  <a:srgbClr val="222222"/>
                </a:solidFill>
                <a:latin typeface="Meiryo UI" panose="020B0604030504040204" pitchFamily="50" charset="-128"/>
                <a:ea typeface="Meiryo UI" panose="020B0604030504040204" pitchFamily="50" charset="-128"/>
              </a:rPr>
              <a:t>◆「</a:t>
            </a:r>
            <a:r>
              <a:rPr lang="ja-JP" altLang="en-US" sz="1400" b="1" dirty="0">
                <a:solidFill>
                  <a:srgbClr val="222222"/>
                </a:solidFill>
                <a:latin typeface="Meiryo UI" panose="020B0604030504040204" pitchFamily="50" charset="-128"/>
                <a:ea typeface="Meiryo UI" panose="020B0604030504040204" pitchFamily="50" charset="-128"/>
              </a:rPr>
              <a:t>大都市制度（総合区設置及び特別区設置）の経済効果に関する調査検討</a:t>
            </a:r>
            <a:r>
              <a:rPr lang="ja-JP" altLang="en-US" sz="1400" b="1" dirty="0" smtClean="0">
                <a:solidFill>
                  <a:srgbClr val="222222"/>
                </a:solidFill>
                <a:latin typeface="Meiryo UI" panose="020B0604030504040204" pitchFamily="50" charset="-128"/>
                <a:ea typeface="Meiryo UI" panose="020B0604030504040204" pitchFamily="50" charset="-128"/>
              </a:rPr>
              <a:t>業務</a:t>
            </a:r>
            <a:endParaRPr lang="en-US" altLang="ja-JP" sz="1400" b="1" dirty="0" smtClean="0">
              <a:solidFill>
                <a:srgbClr val="222222"/>
              </a:solidFill>
              <a:latin typeface="Meiryo UI" panose="020B0604030504040204" pitchFamily="50" charset="-128"/>
              <a:ea typeface="Meiryo UI" panose="020B0604030504040204" pitchFamily="50" charset="-128"/>
            </a:endParaRPr>
          </a:p>
          <a:p>
            <a:r>
              <a:rPr lang="ja-JP" altLang="en-US" sz="1400" b="1" dirty="0">
                <a:solidFill>
                  <a:srgbClr val="222222"/>
                </a:solidFill>
                <a:latin typeface="Meiryo UI" panose="020B0604030504040204" pitchFamily="50" charset="-128"/>
                <a:ea typeface="Meiryo UI" panose="020B0604030504040204" pitchFamily="50" charset="-128"/>
              </a:rPr>
              <a:t>　</a:t>
            </a:r>
            <a:r>
              <a:rPr lang="ja-JP" altLang="en-US" sz="1400" b="1" dirty="0" smtClean="0">
                <a:solidFill>
                  <a:srgbClr val="222222"/>
                </a:solidFill>
                <a:latin typeface="Meiryo UI" panose="020B0604030504040204" pitchFamily="50" charset="-128"/>
                <a:ea typeface="Meiryo UI" panose="020B0604030504040204" pitchFamily="50" charset="-128"/>
              </a:rPr>
              <a:t>　</a:t>
            </a:r>
            <a:r>
              <a:rPr lang="ja-JP" altLang="en-US" sz="1200" dirty="0" smtClean="0">
                <a:solidFill>
                  <a:srgbClr val="222222"/>
                </a:solidFill>
                <a:latin typeface="Meiryo UI" panose="020B0604030504040204" pitchFamily="50" charset="-128"/>
                <a:ea typeface="Meiryo UI" panose="020B0604030504040204" pitchFamily="50" charset="-128"/>
              </a:rPr>
              <a:t>（</a:t>
            </a:r>
            <a:r>
              <a:rPr lang="zh-CN" altLang="en-US" sz="1200" i="1" dirty="0" smtClean="0">
                <a:solidFill>
                  <a:srgbClr val="222222"/>
                </a:solidFill>
                <a:latin typeface="Meiryo UI" panose="020B0604030504040204" pitchFamily="50" charset="-128"/>
                <a:ea typeface="Meiryo UI" panose="020B0604030504040204" pitchFamily="50" charset="-128"/>
              </a:rPr>
              <a:t>学校</a:t>
            </a:r>
            <a:r>
              <a:rPr lang="zh-CN" altLang="en-US" sz="1200" i="1" dirty="0">
                <a:solidFill>
                  <a:srgbClr val="222222"/>
                </a:solidFill>
                <a:latin typeface="Meiryo UI" panose="020B0604030504040204" pitchFamily="50" charset="-128"/>
                <a:ea typeface="Meiryo UI" panose="020B0604030504040204" pitchFamily="50" charset="-128"/>
              </a:rPr>
              <a:t>法人嘉悦学園（嘉悦大学付属経営経済研究所</a:t>
            </a:r>
            <a:r>
              <a:rPr lang="zh-CN" altLang="en-US" sz="1200" i="1" dirty="0" smtClean="0">
                <a:solidFill>
                  <a:srgbClr val="222222"/>
                </a:solidFill>
                <a:latin typeface="Meiryo UI" panose="020B0604030504040204" pitchFamily="50" charset="-128"/>
                <a:ea typeface="Meiryo UI" panose="020B0604030504040204" pitchFamily="50" charset="-128"/>
              </a:rPr>
              <a:t>）</a:t>
            </a:r>
            <a:r>
              <a:rPr lang="ja-JP" altLang="en-US" sz="1200" i="1" dirty="0" smtClean="0">
                <a:solidFill>
                  <a:srgbClr val="222222"/>
                </a:solidFill>
                <a:latin typeface="Meiryo UI" panose="020B0604030504040204" pitchFamily="50" charset="-128"/>
                <a:ea typeface="Meiryo UI" panose="020B0604030504040204" pitchFamily="50" charset="-128"/>
              </a:rPr>
              <a:t>）</a:t>
            </a:r>
            <a:r>
              <a:rPr lang="ja-JP" altLang="en-US" sz="1400" i="1" dirty="0" smtClean="0">
                <a:solidFill>
                  <a:srgbClr val="222222"/>
                </a:solidFill>
                <a:latin typeface="Meiryo UI" panose="020B0604030504040204" pitchFamily="50" charset="-128"/>
                <a:ea typeface="Meiryo UI" panose="020B0604030504040204" pitchFamily="50" charset="-128"/>
              </a:rPr>
              <a:t>」　より</a:t>
            </a:r>
            <a:endParaRPr lang="ja-JP" altLang="en-US" sz="1400" i="1" dirty="0">
              <a:solidFill>
                <a:srgbClr val="222222"/>
              </a:solidFill>
              <a:effectLst/>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CD1E5D58-56CE-4192-B6CC-67D2BBF0241E}"/>
              </a:ext>
            </a:extLst>
          </p:cNvPr>
          <p:cNvGraphicFramePr>
            <a:graphicFrameLocks noGrp="1"/>
          </p:cNvGraphicFramePr>
          <p:nvPr>
            <p:extLst>
              <p:ext uri="{D42A27DB-BD31-4B8C-83A1-F6EECF244321}">
                <p14:modId xmlns:p14="http://schemas.microsoft.com/office/powerpoint/2010/main" val="4285264012"/>
              </p:ext>
            </p:extLst>
          </p:nvPr>
        </p:nvGraphicFramePr>
        <p:xfrm>
          <a:off x="309398" y="2038273"/>
          <a:ext cx="4184009" cy="4640400"/>
        </p:xfrm>
        <a:graphic>
          <a:graphicData uri="http://schemas.openxmlformats.org/drawingml/2006/table">
            <a:tbl>
              <a:tblPr>
                <a:tableStyleId>{5C22544A-7EE6-4342-B048-85BDC9FD1C3A}</a:tableStyleId>
              </a:tblPr>
              <a:tblGrid>
                <a:gridCol w="224009">
                  <a:extLst>
                    <a:ext uri="{9D8B030D-6E8A-4147-A177-3AD203B41FA5}">
                      <a16:colId xmlns:a16="http://schemas.microsoft.com/office/drawing/2014/main" val="1577681360"/>
                    </a:ext>
                  </a:extLst>
                </a:gridCol>
                <a:gridCol w="1368000">
                  <a:extLst>
                    <a:ext uri="{9D8B030D-6E8A-4147-A177-3AD203B41FA5}">
                      <a16:colId xmlns:a16="http://schemas.microsoft.com/office/drawing/2014/main" val="3958798490"/>
                    </a:ext>
                  </a:extLst>
                </a:gridCol>
                <a:gridCol w="648000">
                  <a:extLst>
                    <a:ext uri="{9D8B030D-6E8A-4147-A177-3AD203B41FA5}">
                      <a16:colId xmlns:a16="http://schemas.microsoft.com/office/drawing/2014/main" val="505958308"/>
                    </a:ext>
                  </a:extLst>
                </a:gridCol>
                <a:gridCol w="648000">
                  <a:extLst>
                    <a:ext uri="{9D8B030D-6E8A-4147-A177-3AD203B41FA5}">
                      <a16:colId xmlns:a16="http://schemas.microsoft.com/office/drawing/2014/main" val="76700312"/>
                    </a:ext>
                  </a:extLst>
                </a:gridCol>
                <a:gridCol w="648000">
                  <a:extLst>
                    <a:ext uri="{9D8B030D-6E8A-4147-A177-3AD203B41FA5}">
                      <a16:colId xmlns:a16="http://schemas.microsoft.com/office/drawing/2014/main" val="3572686253"/>
                    </a:ext>
                  </a:extLst>
                </a:gridCol>
                <a:gridCol w="648000">
                  <a:extLst>
                    <a:ext uri="{9D8B030D-6E8A-4147-A177-3AD203B41FA5}">
                      <a16:colId xmlns:a16="http://schemas.microsoft.com/office/drawing/2014/main" val="971396754"/>
                    </a:ext>
                  </a:extLst>
                </a:gridCol>
              </a:tblGrid>
              <a:tr h="288848">
                <a:tc gridSpan="2">
                  <a:txBody>
                    <a:bodyPr/>
                    <a:lstStyle/>
                    <a:p>
                      <a:pPr algn="ctr" fontAlgn="ctr"/>
                      <a:r>
                        <a:rPr lang="ja-JP" sz="1000" b="1" u="none" strike="noStrike" dirty="0" smtClean="0">
                          <a:effectLst/>
                          <a:latin typeface="Meiryo UI" panose="020B0604030504040204" pitchFamily="50" charset="-128"/>
                          <a:ea typeface="Meiryo UI" panose="020B0604030504040204" pitchFamily="50" charset="-128"/>
                        </a:rPr>
                        <a:t>項目名</a:t>
                      </a:r>
                      <a:endParaRPr lang="ja-JP"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fontAlgn="ct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2000</a:t>
                      </a:r>
                    </a:p>
                    <a:p>
                      <a:pPr algn="ctr" fontAlgn="ct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-2003</a:t>
                      </a:r>
                      <a:endParaRPr 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2004</a:t>
                      </a:r>
                    </a:p>
                    <a:p>
                      <a:pPr algn="ctr" fontAlgn="ct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-2007</a:t>
                      </a:r>
                      <a:endParaRPr 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2008</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-2011</a:t>
                      </a:r>
                      <a:endParaRPr lang="ja-JP"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rPr>
                        <a:t>2011</a:t>
                      </a:r>
                    </a:p>
                    <a:p>
                      <a:pPr algn="ctr" fontAlgn="ctr"/>
                      <a:r>
                        <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rPr>
                        <a:t>‐2015</a:t>
                      </a:r>
                      <a:endParaRPr 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1403613"/>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①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住宅施策（公営住宅）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127768"/>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②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港湾施策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6152106"/>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③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交通施策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0168705"/>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④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道路施策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1780650"/>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⑤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鉄道施策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7423822"/>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⑥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まちづくり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849589"/>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⑦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公園・緑地等の整備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716215"/>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⑧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情報基盤の整備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82580"/>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⑨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ストックの有効活用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462126"/>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⑩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学校教育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2321961"/>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⑪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社会教育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288406"/>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⑫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文化振興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092536"/>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⑬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男女共同参画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0679377"/>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⑭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消費者行政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471649"/>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⑮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児童・青少年施策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186161"/>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⑯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900" u="none" strike="noStrike" dirty="0">
                          <a:effectLst/>
                          <a:latin typeface="Meiryo UI" panose="020B0604030504040204" pitchFamily="50" charset="-128"/>
                          <a:ea typeface="Meiryo UI" panose="020B0604030504040204" pitchFamily="50" charset="-128"/>
                        </a:rPr>
                        <a:t>スポーツ施設の整備・活用 </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651618"/>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⑰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ボランティア活動の支援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8766390"/>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⑱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a:effectLst/>
                          <a:latin typeface="Meiryo UI" panose="020B0604030504040204" pitchFamily="50" charset="-128"/>
                          <a:ea typeface="Meiryo UI" panose="020B0604030504040204" pitchFamily="50" charset="-128"/>
                        </a:rPr>
                        <a:t>水道事業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072564"/>
                  </a:ext>
                </a:extLst>
              </a:tr>
              <a:tr h="172021">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⑲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公立大学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414684"/>
                  </a:ext>
                </a:extLst>
              </a:tr>
            </a:tbl>
          </a:graphicData>
        </a:graphic>
      </p:graphicFrame>
      <p:graphicFrame>
        <p:nvGraphicFramePr>
          <p:cNvPr id="2" name="表 1">
            <a:extLst>
              <a:ext uri="{FF2B5EF4-FFF2-40B4-BE49-F238E27FC236}">
                <a16:creationId xmlns:a16="http://schemas.microsoft.com/office/drawing/2014/main" id="{6B254062-A4F6-4981-8F52-4C3C56104CAB}"/>
              </a:ext>
            </a:extLst>
          </p:cNvPr>
          <p:cNvGraphicFramePr>
            <a:graphicFrameLocks noGrp="1"/>
          </p:cNvGraphicFramePr>
          <p:nvPr>
            <p:extLst>
              <p:ext uri="{D42A27DB-BD31-4B8C-83A1-F6EECF244321}">
                <p14:modId xmlns:p14="http://schemas.microsoft.com/office/powerpoint/2010/main" val="159710506"/>
              </p:ext>
            </p:extLst>
          </p:nvPr>
        </p:nvGraphicFramePr>
        <p:xfrm>
          <a:off x="323528" y="1268760"/>
          <a:ext cx="6473943" cy="648000"/>
        </p:xfrm>
        <a:graphic>
          <a:graphicData uri="http://schemas.openxmlformats.org/drawingml/2006/table">
            <a:tbl>
              <a:tblPr>
                <a:tableStyleId>{5C22544A-7EE6-4342-B048-85BDC9FD1C3A}</a:tableStyleId>
              </a:tblPr>
              <a:tblGrid>
                <a:gridCol w="1681824">
                  <a:extLst>
                    <a:ext uri="{9D8B030D-6E8A-4147-A177-3AD203B41FA5}">
                      <a16:colId xmlns:a16="http://schemas.microsoft.com/office/drawing/2014/main" val="225318026"/>
                    </a:ext>
                  </a:extLst>
                </a:gridCol>
                <a:gridCol w="1597373">
                  <a:extLst>
                    <a:ext uri="{9D8B030D-6E8A-4147-A177-3AD203B41FA5}">
                      <a16:colId xmlns:a16="http://schemas.microsoft.com/office/drawing/2014/main" val="1553328380"/>
                    </a:ext>
                  </a:extLst>
                </a:gridCol>
                <a:gridCol w="1597373">
                  <a:extLst>
                    <a:ext uri="{9D8B030D-6E8A-4147-A177-3AD203B41FA5}">
                      <a16:colId xmlns:a16="http://schemas.microsoft.com/office/drawing/2014/main" val="3555730387"/>
                    </a:ext>
                  </a:extLst>
                </a:gridCol>
                <a:gridCol w="1597373">
                  <a:extLst>
                    <a:ext uri="{9D8B030D-6E8A-4147-A177-3AD203B41FA5}">
                      <a16:colId xmlns:a16="http://schemas.microsoft.com/office/drawing/2014/main" val="363281864"/>
                    </a:ext>
                  </a:extLst>
                </a:gridCol>
              </a:tblGrid>
              <a:tr h="324000">
                <a:tc>
                  <a:txBody>
                    <a:bodyPr/>
                    <a:lstStyle/>
                    <a:p>
                      <a:pPr algn="ctr" fontAlgn="ctr"/>
                      <a:endParaRPr lang="ja-JP" sz="14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altLang="ja-JP" sz="1400" b="1" u="none" strike="noStrike" dirty="0" smtClean="0">
                          <a:solidFill>
                            <a:schemeClr val="bg1"/>
                          </a:solidFill>
                          <a:effectLst/>
                          <a:latin typeface="Meiryo UI" panose="020B0604030504040204" pitchFamily="50" charset="-128"/>
                          <a:ea typeface="Meiryo UI" panose="020B0604030504040204" pitchFamily="50" charset="-128"/>
                        </a:rPr>
                        <a:t>2000-2003</a:t>
                      </a:r>
                      <a:endParaRPr lang="ja-JP" sz="14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altLang="ja-JP" sz="1400" b="1" u="none" strike="noStrike" dirty="0" smtClean="0">
                          <a:solidFill>
                            <a:schemeClr val="bg1"/>
                          </a:solidFill>
                          <a:effectLst/>
                          <a:latin typeface="Meiryo UI" panose="020B0604030504040204" pitchFamily="50" charset="-128"/>
                          <a:ea typeface="Meiryo UI" panose="020B0604030504040204" pitchFamily="50" charset="-128"/>
                        </a:rPr>
                        <a:t>2004-2007</a:t>
                      </a:r>
                      <a:endParaRPr lang="ja-JP" sz="14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1" u="none" strike="noStrike" dirty="0" smtClean="0">
                          <a:solidFill>
                            <a:schemeClr val="bg1"/>
                          </a:solidFill>
                          <a:effectLst/>
                          <a:latin typeface="Meiryo UI" panose="020B0604030504040204" pitchFamily="50" charset="-128"/>
                          <a:ea typeface="Meiryo UI" panose="020B0604030504040204" pitchFamily="50" charset="-128"/>
                        </a:rPr>
                        <a:t>2008-2011</a:t>
                      </a:r>
                      <a:endParaRPr lang="ja-JP" altLang="ja-JP" sz="14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62897827"/>
                  </a:ext>
                </a:extLst>
              </a:tr>
              <a:tr h="324000">
                <a:tc>
                  <a:txBody>
                    <a:bodyPr/>
                    <a:lstStyle/>
                    <a:p>
                      <a:pPr algn="ctr" fontAlgn="ctr"/>
                      <a:r>
                        <a:rPr lang="en-US" sz="1400" b="1" u="none" strike="noStrike" dirty="0" err="1">
                          <a:solidFill>
                            <a:schemeClr val="tx1"/>
                          </a:solidFill>
                          <a:effectLst/>
                          <a:latin typeface="Meiryo UI" panose="020B0604030504040204" pitchFamily="50" charset="-128"/>
                          <a:ea typeface="Meiryo UI" panose="020B0604030504040204" pitchFamily="50" charset="-128"/>
                        </a:rPr>
                        <a:t>成果項目／協議項目</a:t>
                      </a:r>
                      <a:endParaRPr 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chemeClr val="tx1"/>
                          </a:solidFill>
                          <a:effectLst/>
                          <a:latin typeface="Meiryo UI" panose="020B0604030504040204" pitchFamily="50" charset="-128"/>
                          <a:ea typeface="Meiryo UI" panose="020B0604030504040204" pitchFamily="50" charset="-128"/>
                        </a:rPr>
                        <a:t>2/33 </a:t>
                      </a:r>
                      <a:endParaRPr 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chemeClr val="tx1"/>
                          </a:solidFill>
                          <a:effectLst/>
                          <a:latin typeface="Meiryo UI" panose="020B0604030504040204" pitchFamily="50" charset="-128"/>
                          <a:ea typeface="Meiryo UI" panose="020B0604030504040204" pitchFamily="50" charset="-128"/>
                        </a:rPr>
                        <a:t>0/11 </a:t>
                      </a:r>
                      <a:endParaRPr 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chemeClr val="tx1"/>
                          </a:solidFill>
                          <a:effectLst/>
                          <a:latin typeface="Meiryo UI" panose="020B0604030504040204" pitchFamily="50" charset="-128"/>
                          <a:ea typeface="Meiryo UI" panose="020B0604030504040204" pitchFamily="50" charset="-128"/>
                        </a:rPr>
                        <a:t>3</a:t>
                      </a:r>
                      <a:r>
                        <a:rPr lang="en-US" altLang="ja-JP" sz="1400" b="1" u="none" strike="noStrike" dirty="0">
                          <a:solidFill>
                            <a:schemeClr val="tx1"/>
                          </a:solidFill>
                          <a:effectLst/>
                          <a:latin typeface="Meiryo UI" panose="020B0604030504040204" pitchFamily="50" charset="-128"/>
                          <a:ea typeface="Meiryo UI" panose="020B0604030504040204" pitchFamily="50" charset="-128"/>
                        </a:rPr>
                        <a:t>/</a:t>
                      </a:r>
                      <a:r>
                        <a:rPr lang="en-US" sz="1400" b="1" u="none" strike="noStrike" dirty="0">
                          <a:solidFill>
                            <a:schemeClr val="tx1"/>
                          </a:solidFill>
                          <a:effectLst/>
                          <a:latin typeface="Meiryo UI" panose="020B0604030504040204" pitchFamily="50" charset="-128"/>
                          <a:ea typeface="Meiryo UI" panose="020B0604030504040204" pitchFamily="50" charset="-128"/>
                        </a:rPr>
                        <a:t>5</a:t>
                      </a:r>
                      <a:endParaRPr 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698201"/>
                  </a:ext>
                </a:extLst>
              </a:tr>
            </a:tbl>
          </a:graphicData>
        </a:graphic>
      </p:graphicFrame>
      <p:graphicFrame>
        <p:nvGraphicFramePr>
          <p:cNvPr id="10" name="表 9">
            <a:extLst>
              <a:ext uri="{FF2B5EF4-FFF2-40B4-BE49-F238E27FC236}">
                <a16:creationId xmlns:a16="http://schemas.microsoft.com/office/drawing/2014/main" id="{E9A1BF77-3601-46F4-9D46-879D91994D9E}"/>
              </a:ext>
            </a:extLst>
          </p:cNvPr>
          <p:cNvGraphicFramePr>
            <a:graphicFrameLocks noGrp="1"/>
          </p:cNvGraphicFramePr>
          <p:nvPr>
            <p:extLst>
              <p:ext uri="{D42A27DB-BD31-4B8C-83A1-F6EECF244321}">
                <p14:modId xmlns:p14="http://schemas.microsoft.com/office/powerpoint/2010/main" val="1792920676"/>
              </p:ext>
            </p:extLst>
          </p:nvPr>
        </p:nvGraphicFramePr>
        <p:xfrm>
          <a:off x="4602199" y="2038273"/>
          <a:ext cx="4177827" cy="4640400"/>
        </p:xfrm>
        <a:graphic>
          <a:graphicData uri="http://schemas.openxmlformats.org/drawingml/2006/table">
            <a:tbl>
              <a:tblPr>
                <a:tableStyleId>{5C22544A-7EE6-4342-B048-85BDC9FD1C3A}</a:tableStyleId>
              </a:tblPr>
              <a:tblGrid>
                <a:gridCol w="224009">
                  <a:extLst>
                    <a:ext uri="{9D8B030D-6E8A-4147-A177-3AD203B41FA5}">
                      <a16:colId xmlns:a16="http://schemas.microsoft.com/office/drawing/2014/main" val="1577681360"/>
                    </a:ext>
                  </a:extLst>
                </a:gridCol>
                <a:gridCol w="1368000">
                  <a:extLst>
                    <a:ext uri="{9D8B030D-6E8A-4147-A177-3AD203B41FA5}">
                      <a16:colId xmlns:a16="http://schemas.microsoft.com/office/drawing/2014/main" val="3958798490"/>
                    </a:ext>
                  </a:extLst>
                </a:gridCol>
                <a:gridCol w="648000">
                  <a:extLst>
                    <a:ext uri="{9D8B030D-6E8A-4147-A177-3AD203B41FA5}">
                      <a16:colId xmlns:a16="http://schemas.microsoft.com/office/drawing/2014/main" val="505958308"/>
                    </a:ext>
                  </a:extLst>
                </a:gridCol>
                <a:gridCol w="641818">
                  <a:extLst>
                    <a:ext uri="{9D8B030D-6E8A-4147-A177-3AD203B41FA5}">
                      <a16:colId xmlns:a16="http://schemas.microsoft.com/office/drawing/2014/main" val="76700312"/>
                    </a:ext>
                  </a:extLst>
                </a:gridCol>
                <a:gridCol w="648000">
                  <a:extLst>
                    <a:ext uri="{9D8B030D-6E8A-4147-A177-3AD203B41FA5}">
                      <a16:colId xmlns:a16="http://schemas.microsoft.com/office/drawing/2014/main" val="3572686253"/>
                    </a:ext>
                  </a:extLst>
                </a:gridCol>
                <a:gridCol w="648000">
                  <a:extLst>
                    <a:ext uri="{9D8B030D-6E8A-4147-A177-3AD203B41FA5}">
                      <a16:colId xmlns:a16="http://schemas.microsoft.com/office/drawing/2014/main" val="971396754"/>
                    </a:ext>
                  </a:extLst>
                </a:gridCol>
              </a:tblGrid>
              <a:tr h="368602">
                <a:tc gridSpan="2">
                  <a:txBody>
                    <a:bodyPr/>
                    <a:lstStyle/>
                    <a:p>
                      <a:pPr algn="ctr" fontAlgn="ctr"/>
                      <a:r>
                        <a:rPr lang="ja-JP" sz="1000" b="1" u="none" strike="noStrike" dirty="0" smtClean="0">
                          <a:effectLst/>
                          <a:latin typeface="Meiryo UI" panose="020B0604030504040204" pitchFamily="50" charset="-128"/>
                          <a:ea typeface="Meiryo UI" panose="020B0604030504040204" pitchFamily="50" charset="-128"/>
                        </a:rPr>
                        <a:t>項目名</a:t>
                      </a:r>
                      <a:endParaRPr lang="ja-JP"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fontAlgn="ct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2000</a:t>
                      </a:r>
                    </a:p>
                    <a:p>
                      <a:pPr algn="ctr" fontAlgn="ct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-2003</a:t>
                      </a:r>
                      <a:endParaRPr 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2004</a:t>
                      </a:r>
                    </a:p>
                    <a:p>
                      <a:pPr algn="ctr" fontAlgn="ct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-2007</a:t>
                      </a:r>
                      <a:endParaRPr 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2008</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u="none" strike="noStrike" dirty="0" smtClean="0">
                          <a:solidFill>
                            <a:schemeClr val="tx1"/>
                          </a:solidFill>
                          <a:effectLst/>
                          <a:latin typeface="Meiryo UI" panose="020B0604030504040204" pitchFamily="50" charset="-128"/>
                          <a:ea typeface="Meiryo UI" panose="020B0604030504040204" pitchFamily="50" charset="-128"/>
                        </a:rPr>
                        <a:t>-2011</a:t>
                      </a:r>
                      <a:endParaRPr lang="ja-JP"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rPr>
                        <a:t>2011</a:t>
                      </a:r>
                    </a:p>
                    <a:p>
                      <a:pPr algn="ctr" fontAlgn="ctr"/>
                      <a:r>
                        <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rPr>
                        <a:t>‐2015</a:t>
                      </a:r>
                      <a:endParaRPr 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81403613"/>
                  </a:ext>
                </a:extLst>
              </a:tr>
              <a:tr h="145685">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⑳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中小企業金融支援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7823483"/>
                  </a:ext>
                </a:extLst>
              </a:tr>
              <a:tr h="145685">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㉑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中小企業経営支援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545070"/>
                  </a:ext>
                </a:extLst>
              </a:tr>
              <a:tr h="145685">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㉒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産業技術支援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73950"/>
                  </a:ext>
                </a:extLst>
              </a:tr>
              <a:tr h="145685">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㉓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新産業創出支援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8820198"/>
                  </a:ext>
                </a:extLst>
              </a:tr>
              <a:tr h="145685">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㉔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観光振興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559976"/>
                  </a:ext>
                </a:extLst>
              </a:tr>
              <a:tr h="145685">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㉕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海外事務所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033585"/>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㉖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国際交流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916295"/>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㉗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商店街振興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5037852"/>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㉘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労働施策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106393"/>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㉙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高齢者福祉施策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807001"/>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㉚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母子福祉施策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682671"/>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㉛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福祉人材育成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69378"/>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㉜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保健医療体制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125861"/>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㉝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公衆衛生施策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782709"/>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㉞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公立病院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9624344"/>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㉟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自動車公害対策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187490"/>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㊱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防災・危機管理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2843116"/>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㊲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安全なまちづくり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1157261"/>
                  </a:ext>
                </a:extLst>
              </a:tr>
              <a:tr h="145685">
                <a:tc>
                  <a:txBody>
                    <a:bodyPr/>
                    <a:lstStyle/>
                    <a:p>
                      <a:pPr algn="ctr" fontAlgn="ctr"/>
                      <a:r>
                        <a:rPr lang="ja-JP" sz="1000" u="none" strike="noStrike">
                          <a:effectLst/>
                          <a:latin typeface="Meiryo UI" panose="020B0604030504040204" pitchFamily="50" charset="-128"/>
                          <a:ea typeface="Meiryo UI" panose="020B0604030504040204" pitchFamily="50" charset="-128"/>
                        </a:rPr>
                        <a:t>㊳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sz="1000" u="none" strike="noStrike" dirty="0">
                          <a:effectLst/>
                          <a:latin typeface="Meiryo UI" panose="020B0604030504040204" pitchFamily="50" charset="-128"/>
                          <a:ea typeface="Meiryo UI" panose="020B0604030504040204" pitchFamily="50" charset="-128"/>
                        </a:rPr>
                        <a:t>消防教育訓練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Meiryo UI" panose="020B0604030504040204" pitchFamily="50" charset="-128"/>
                          <a:ea typeface="Meiryo UI" panose="020B0604030504040204" pitchFamily="50" charset="-128"/>
                        </a:rPr>
                        <a:t>  </a:t>
                      </a:r>
                      <a:endParaRPr lang="ja-JP" sz="10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Meiryo UI" panose="020B0604030504040204" pitchFamily="50" charset="-128"/>
                          <a:ea typeface="Meiryo UI" panose="020B0604030504040204" pitchFamily="50" charset="-128"/>
                        </a:rPr>
                        <a:t>○ </a:t>
                      </a:r>
                      <a:endParaRPr 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0759516"/>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960892550"/>
              </p:ext>
            </p:extLst>
          </p:nvPr>
        </p:nvGraphicFramePr>
        <p:xfrm>
          <a:off x="6876256" y="1278145"/>
          <a:ext cx="1597373" cy="648000"/>
        </p:xfrm>
        <a:graphic>
          <a:graphicData uri="http://schemas.openxmlformats.org/drawingml/2006/table">
            <a:tbl>
              <a:tblPr>
                <a:tableStyleId>{5C22544A-7EE6-4342-B048-85BDC9FD1C3A}</a:tableStyleId>
              </a:tblPr>
              <a:tblGrid>
                <a:gridCol w="1597373">
                  <a:extLst>
                    <a:ext uri="{9D8B030D-6E8A-4147-A177-3AD203B41FA5}">
                      <a16:colId xmlns:a16="http://schemas.microsoft.com/office/drawing/2014/main" val="2726904325"/>
                    </a:ext>
                  </a:extLst>
                </a:gridCol>
              </a:tblGrid>
              <a:tr h="324000">
                <a:tc>
                  <a:txBody>
                    <a:bodyPr/>
                    <a:lstStyle/>
                    <a:p>
                      <a:pPr algn="ctr" fontAlgn="ctr"/>
                      <a:r>
                        <a:rPr lang="en-US" altLang="ja-JP" sz="1400" b="1" i="0" u="none" strike="noStrike" dirty="0" smtClean="0">
                          <a:solidFill>
                            <a:schemeClr val="bg1"/>
                          </a:solidFill>
                          <a:effectLst/>
                          <a:latin typeface="Meiryo UI" panose="020B0604030504040204" pitchFamily="50" charset="-128"/>
                          <a:ea typeface="Meiryo UI" panose="020B0604030504040204" pitchFamily="50" charset="-128"/>
                        </a:rPr>
                        <a:t>2011-2015</a:t>
                      </a:r>
                      <a:endParaRPr lang="ja-JP" sz="14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709863021"/>
                  </a:ext>
                </a:extLst>
              </a:tr>
              <a:tr h="324000">
                <a:tc>
                  <a:txBody>
                    <a:bodyPr/>
                    <a:lstStyle/>
                    <a:p>
                      <a:pPr algn="ctr" fontAlgn="ctr"/>
                      <a:r>
                        <a:rPr lang="en-US" sz="1400" b="1" u="none" strike="noStrike" dirty="0">
                          <a:solidFill>
                            <a:schemeClr val="tx1"/>
                          </a:solidFill>
                          <a:effectLst/>
                          <a:latin typeface="Meiryo UI" panose="020B0604030504040204" pitchFamily="50" charset="-128"/>
                          <a:ea typeface="Meiryo UI" panose="020B0604030504040204" pitchFamily="50" charset="-128"/>
                        </a:rPr>
                        <a:t>15/26 </a:t>
                      </a:r>
                      <a:endParaRPr 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639850"/>
                  </a:ext>
                </a:extLst>
              </a:tr>
            </a:tbl>
          </a:graphicData>
        </a:graphic>
      </p:graphicFrame>
    </p:spTree>
    <p:extLst>
      <p:ext uri="{BB962C8B-B14F-4D97-AF65-F5344CB8AC3E}">
        <p14:creationId xmlns:p14="http://schemas.microsoft.com/office/powerpoint/2010/main" val="4167133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899354" y="6367406"/>
            <a:ext cx="2167581" cy="262829"/>
          </a:xfrm>
          <a:prstGeom prst="rect">
            <a:avLst/>
          </a:prstGeom>
          <a:noFill/>
        </p:spPr>
        <p:txBody>
          <a:bodyPr wrap="none" rtlCol="0">
            <a:spAutoFit/>
          </a:bodyPr>
          <a:lstStyle/>
          <a:p>
            <a:r>
              <a:rPr lang="ja-JP" altLang="en-US" sz="1108" dirty="0">
                <a:latin typeface="Meiryo UI" panose="020B0604030504040204" pitchFamily="50" charset="-128"/>
                <a:ea typeface="Meiryo UI" panose="020B0604030504040204" pitchFamily="50" charset="-128"/>
              </a:rPr>
              <a:t>凡例：　　　　実施済みの取組み　</a:t>
            </a:r>
          </a:p>
        </p:txBody>
      </p:sp>
      <p:graphicFrame>
        <p:nvGraphicFramePr>
          <p:cNvPr id="5" name="表 4"/>
          <p:cNvGraphicFramePr>
            <a:graphicFrameLocks noGrp="1"/>
          </p:cNvGraphicFramePr>
          <p:nvPr>
            <p:extLst>
              <p:ext uri="{D42A27DB-BD31-4B8C-83A1-F6EECF244321}">
                <p14:modId xmlns:p14="http://schemas.microsoft.com/office/powerpoint/2010/main" val="2829785177"/>
              </p:ext>
            </p:extLst>
          </p:nvPr>
        </p:nvGraphicFramePr>
        <p:xfrm>
          <a:off x="108025" y="743107"/>
          <a:ext cx="4401482" cy="5680420"/>
        </p:xfrm>
        <a:graphic>
          <a:graphicData uri="http://schemas.openxmlformats.org/drawingml/2006/table">
            <a:tbl>
              <a:tblPr firstRow="1" bandRow="1">
                <a:tableStyleId>{5940675A-B579-460E-94D1-54222C63F5DA}</a:tableStyleId>
              </a:tblPr>
              <a:tblGrid>
                <a:gridCol w="183074">
                  <a:extLst>
                    <a:ext uri="{9D8B030D-6E8A-4147-A177-3AD203B41FA5}">
                      <a16:colId xmlns:a16="http://schemas.microsoft.com/office/drawing/2014/main" val="20000"/>
                    </a:ext>
                  </a:extLst>
                </a:gridCol>
                <a:gridCol w="771814">
                  <a:extLst>
                    <a:ext uri="{9D8B030D-6E8A-4147-A177-3AD203B41FA5}">
                      <a16:colId xmlns:a16="http://schemas.microsoft.com/office/drawing/2014/main" val="20004"/>
                    </a:ext>
                  </a:extLst>
                </a:gridCol>
                <a:gridCol w="278594">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1944000">
                  <a:extLst>
                    <a:ext uri="{9D8B030D-6E8A-4147-A177-3AD203B41FA5}">
                      <a16:colId xmlns:a16="http://schemas.microsoft.com/office/drawing/2014/main" val="20003"/>
                    </a:ext>
                  </a:extLst>
                </a:gridCol>
              </a:tblGrid>
              <a:tr h="324000">
                <a:tc gridSpan="3">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a:txBody>
                  <a:tcPr marL="36000" marR="36000" marT="33231" marB="33231" anchor="ctr">
                    <a:noFill/>
                  </a:tcPr>
                </a:tc>
                <a:tc hMerge="1">
                  <a:txBody>
                    <a:bodyPr/>
                    <a:lstStyle/>
                    <a:p>
                      <a:endParaRPr kumimoji="1" lang="ja-JP" altLang="en-US"/>
                    </a:p>
                  </a:txBody>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方針等</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R w="9525" cap="flat" cmpd="sng" algn="ctr">
                      <a:solidFill>
                        <a:schemeClr val="tx1"/>
                      </a:solidFill>
                      <a:prstDash val="sysDot"/>
                      <a:round/>
                      <a:headEnd type="none" w="med" len="med"/>
                      <a:tailEnd type="none" w="med" len="med"/>
                    </a:lnR>
                    <a:noFill/>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取組み／検討状況</a:t>
                      </a:r>
                    </a:p>
                  </a:txBody>
                  <a:tcPr marL="36000" marR="36000" marT="33231" marB="33231"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val="10000"/>
                  </a:ext>
                </a:extLst>
              </a:tr>
              <a:tr h="333583">
                <a:tc gridSpan="2">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R w="12700" cap="flat" cmpd="sng" algn="ctr">
                      <a:solidFill>
                        <a:schemeClr val="tx1"/>
                      </a:solidFill>
                      <a:prstDash val="dash"/>
                      <a:round/>
                      <a:headEnd type="none" w="med" len="med"/>
                      <a:tailEnd type="none" w="med" len="med"/>
                    </a:lnR>
                    <a:solidFill>
                      <a:schemeClr val="accent6">
                        <a:lumMod val="40000"/>
                        <a:lumOff val="60000"/>
                      </a:schemeClr>
                    </a:solidFill>
                  </a:tcPr>
                </a:tc>
                <a:tc hMerge="1">
                  <a:txBody>
                    <a:bodyPr/>
                    <a:lstStyle/>
                    <a:p>
                      <a:endParaRPr kumimoji="1" lang="ja-JP" altLang="en-US"/>
                    </a:p>
                  </a:txBody>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3231" marR="33231" marT="30675" marB="30675" anchor="ctr">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市内の府営住宅を大阪市へ移管</a:t>
                      </a:r>
                    </a:p>
                  </a:txBody>
                  <a:tcPr marL="33231" marR="33231" marT="30675" marB="30675"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　移管</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（事業中住宅は、事業完了後に順次移管）</a:t>
                      </a:r>
                    </a:p>
                  </a:txBody>
                  <a:tcPr marL="33231" marR="33231" marT="30675" marB="30675"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r h="477085">
                <a:tc gridSpan="2">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a:t>
                      </a:r>
                    </a:p>
                  </a:txBody>
                  <a:tcPr marL="36000" marR="36000" marT="33231" marB="33231" anchor="ctr">
                    <a:lnR w="12700" cap="flat" cmpd="sng" algn="ctr">
                      <a:solidFill>
                        <a:schemeClr val="tx1"/>
                      </a:solidFill>
                      <a:prstDash val="dash"/>
                      <a:round/>
                      <a:headEnd type="none" w="med" len="med"/>
                      <a:tailEnd type="none" w="med" len="med"/>
                    </a:lnR>
                    <a:lnB w="9525" cap="flat" cmpd="sng" algn="ctr">
                      <a:noFill/>
                      <a:prstDash val="sysDot"/>
                      <a:round/>
                      <a:headEnd type="none" w="med" len="med"/>
                      <a:tailEnd type="none" w="med" len="med"/>
                    </a:lnB>
                    <a:noFill/>
                  </a:tcPr>
                </a:tc>
                <a:tc hMerge="1">
                  <a:txBody>
                    <a:bodyPr/>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B w="9525" cap="flat" cmpd="sng" algn="ctr">
                      <a:solidFill>
                        <a:schemeClr val="tx1"/>
                      </a:solidFill>
                      <a:prstDash val="sysDot"/>
                      <a:round/>
                      <a:headEnd type="none" w="med" len="med"/>
                      <a:tailEnd type="none" w="med" len="med"/>
                    </a:lnB>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6000" marR="36000" marT="33231" marB="33231" anchor="ctr">
                    <a:lnL w="12700" cap="flat" cmpd="sng" algn="ctr">
                      <a:solidFill>
                        <a:schemeClr val="tx1"/>
                      </a:solidFill>
                      <a:prstDash val="dash"/>
                      <a:round/>
                      <a:headEnd type="none" w="med" len="med"/>
                      <a:tailEnd type="none" w="med" len="med"/>
                    </a:lnL>
                    <a:lnB w="9525" cap="flat" cmpd="sng" algn="ctr">
                      <a:solidFill>
                        <a:schemeClr val="tx1"/>
                      </a:solidFill>
                      <a:prstDash val="sysDot"/>
                      <a:round/>
                      <a:headEnd type="none" w="med" len="med"/>
                      <a:tailEnd type="none" w="med" len="med"/>
                    </a:lnB>
                    <a:no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大規模災害への対応（ﾊｲﾊﾟｰﾚｽｷｭｰ等）</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通常消防力の最適化</a:t>
                      </a:r>
                    </a:p>
                  </a:txBody>
                  <a:tcPr marL="36000" marR="36000" marT="33231" marB="33231" anchor="ctr">
                    <a:lnR w="9525" cap="flat" cmpd="sng" algn="ctr">
                      <a:solidFill>
                        <a:schemeClr val="tx1"/>
                      </a:solidFill>
                      <a:prstDash val="sysDot"/>
                      <a:round/>
                      <a:headEnd type="none" w="med" len="med"/>
                      <a:tailEnd type="none" w="med" len="med"/>
                    </a:lnR>
                    <a:lnB w="9525" cap="flat" cmpd="sng" algn="ctr">
                      <a:solidFill>
                        <a:schemeClr val="tx1"/>
                      </a:solidFill>
                      <a:prstDash val="sysDot"/>
                      <a:round/>
                      <a:headEnd type="none" w="med" len="med"/>
                      <a:tailEnd type="none" w="med" len="med"/>
                    </a:lnB>
                    <a:noFill/>
                  </a:tcPr>
                </a:tc>
                <a:tc>
                  <a:txBody>
                    <a:bodyPr/>
                    <a:lstStyle/>
                    <a:p>
                      <a:pPr marL="0" indent="0">
                        <a:buFont typeface="Arial" panose="020B0604020202020204" pitchFamily="34" charset="0"/>
                        <a:buNone/>
                      </a:pPr>
                      <a:r>
                        <a:rPr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2019.3</a:t>
                      </a:r>
                      <a:r>
                        <a:rPr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広域化推進計画再策定</a:t>
                      </a:r>
                    </a:p>
                  </a:txBody>
                  <a:tcPr marL="36000" marR="36000" marT="33231" marB="33231" anchor="ctr">
                    <a:lnL w="9525" cap="flat" cmpd="sng" algn="ctr">
                      <a:solidFill>
                        <a:schemeClr val="tx1"/>
                      </a:solidFill>
                      <a:prstDash val="sysDot"/>
                      <a:round/>
                      <a:headEnd type="none" w="med" len="med"/>
                      <a:tailEnd type="none" w="med" len="med"/>
                    </a:lnL>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2"/>
                  </a:ext>
                </a:extLst>
              </a:tr>
              <a:tr h="338240">
                <a:tc>
                  <a:txBody>
                    <a:bodyPr/>
                    <a:lstStyle/>
                    <a:p>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R w="12700" cap="flat" cmpd="sng" algn="ctr">
                      <a:solidFill>
                        <a:schemeClr val="tx1"/>
                      </a:solidFill>
                      <a:prstDash val="solid"/>
                      <a:round/>
                      <a:headEnd type="none" w="med" len="med"/>
                      <a:tailEnd type="none" w="med" len="med"/>
                    </a:lnR>
                    <a:lnT w="9525" cap="flat" cmpd="sng" algn="ctr">
                      <a:noFill/>
                      <a:prstDash val="sysDot"/>
                      <a:round/>
                      <a:headEnd type="none" w="med" len="med"/>
                      <a:tailEnd type="none" w="med" len="med"/>
                    </a:lnT>
                    <a:no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消防学校</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6000" marR="36000" marT="33231" marB="33231" anchor="ctr">
                    <a:lnL w="12700" cap="flat" cmpd="sng" algn="ctr">
                      <a:solidFill>
                        <a:schemeClr val="tx1"/>
                      </a:solidFill>
                      <a:prstDash val="dash"/>
                      <a:round/>
                      <a:headEnd type="none" w="med" len="med"/>
                      <a:tailEnd type="none" w="med" len="med"/>
                    </a:lnL>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p>
                  </a:txBody>
                  <a:tcPr marL="36000" marR="36000" marT="33231" marB="33231" anchor="ctr">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　一体的運用を開始</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10003"/>
                  </a:ext>
                </a:extLst>
              </a:tr>
              <a:tr h="333583">
                <a:tc gridSpan="2">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a:t>
                      </a:r>
                    </a:p>
                  </a:txBody>
                  <a:tcPr marL="33231" marR="33231" marT="30675" marB="30675" anchor="ctr">
                    <a:lnR w="12700" cap="flat" cmpd="sng" algn="ctr">
                      <a:solidFill>
                        <a:schemeClr val="tx1"/>
                      </a:solidFill>
                      <a:prstDash val="dash"/>
                      <a:round/>
                      <a:headEnd type="none" w="med" len="med"/>
                      <a:tailEnd type="none" w="med" len="med"/>
                    </a:lnR>
                    <a:lnB w="9525" cap="flat" cmpd="sng" algn="ctr">
                      <a:noFill/>
                      <a:prstDash val="sysDot"/>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3231" marR="33231" marT="30675" marB="30675" anchor="ctr">
                    <a:lnL w="12700" cap="flat" cmpd="sng" algn="ctr">
                      <a:solidFill>
                        <a:schemeClr val="tx1"/>
                      </a:solidFill>
                      <a:prstDash val="dash"/>
                      <a:round/>
                      <a:headEnd type="none" w="med" len="med"/>
                      <a:tailEnd type="none" w="med" len="med"/>
                    </a:lnL>
                    <a:lnB w="9525" cap="flat" cmpd="sng" algn="ctr">
                      <a:solidFill>
                        <a:schemeClr val="tx1"/>
                      </a:solidFill>
                      <a:prstDash val="sysDot"/>
                      <a:round/>
                      <a:headEnd type="none" w="med" len="med"/>
                      <a:tailEnd type="none" w="med" len="med"/>
                    </a:lnB>
                    <a:no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病院の一体的運営</a:t>
                      </a:r>
                    </a:p>
                  </a:txBody>
                  <a:tcPr marL="33231" marR="33231" marT="30675" marB="30675" anchor="ctr">
                    <a:lnR w="9525" cap="flat" cmpd="sng" algn="ctr">
                      <a:solidFill>
                        <a:schemeClr val="tx1"/>
                      </a:solidFill>
                      <a:prstDash val="sysDot"/>
                      <a:round/>
                      <a:headEnd type="none" w="med" len="med"/>
                      <a:tailEnd type="none" w="med" len="med"/>
                    </a:lnR>
                    <a:lnB w="9525" cap="flat" cmpd="sng" algn="ctr">
                      <a:solidFill>
                        <a:schemeClr val="tx1"/>
                      </a:solidFill>
                      <a:prstDash val="sysDot"/>
                      <a:round/>
                      <a:headEnd type="none" w="med" len="med"/>
                      <a:tailEnd type="none" w="med" len="med"/>
                    </a:lnB>
                    <a:noFill/>
                  </a:tcPr>
                </a:tc>
                <a:tc>
                  <a:txBody>
                    <a:bodyPr/>
                    <a:lstStyle/>
                    <a:p>
                      <a:pPr marL="0" indent="0">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市民病院</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を地独化</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L w="9525" cap="flat" cmpd="sng" algn="ctr">
                      <a:solidFill>
                        <a:schemeClr val="tx1"/>
                      </a:solidFill>
                      <a:prstDash val="sysDot"/>
                      <a:round/>
                      <a:headEnd type="none" w="med" len="med"/>
                      <a:tailEnd type="none" w="med" len="med"/>
                    </a:lnL>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4"/>
                  </a:ext>
                </a:extLst>
              </a:tr>
              <a:tr h="750118">
                <a:tc>
                  <a:txBody>
                    <a:bodyPr/>
                    <a:lstStyle/>
                    <a:p>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R w="12700" cap="flat" cmpd="sng" algn="ctr">
                      <a:solidFill>
                        <a:schemeClr val="tx1"/>
                      </a:solidFill>
                      <a:prstDash val="solid"/>
                      <a:round/>
                      <a:headEnd type="none" w="med" len="med"/>
                      <a:tailEnd type="none" w="med" len="med"/>
                    </a:lnR>
                    <a:lnT w="9525" cap="flat" cmpd="sng" algn="ctr">
                      <a:noFill/>
                      <a:prstDash val="sysDot"/>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大阪府市母子医療センター</a:t>
                      </a:r>
                    </a:p>
                  </a:txBody>
                  <a:tcPr marL="33231" marR="33231" marT="30675" marB="30675"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3231" marR="33231" marT="30675" marB="30675" anchor="ctr">
                    <a:lnL w="12700" cap="flat" cmpd="sng" algn="ctr">
                      <a:solidFill>
                        <a:schemeClr val="tx1"/>
                      </a:solidFill>
                      <a:prstDash val="dash"/>
                      <a:round/>
                      <a:headEnd type="none" w="med" len="med"/>
                      <a:tailEnd type="none" w="med" len="med"/>
                    </a:lnL>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市立住吉市民病院の小児・周産期医療の機能を大阪急性期・総合医療センターへ統合</a:t>
                      </a:r>
                    </a:p>
                  </a:txBody>
                  <a:tcPr marL="33231" marR="33231" marT="30675" marB="30675" anchor="ctr">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2018.4</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府市住吉母子医療</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センター供用</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開始</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10005"/>
                  </a:ext>
                </a:extLst>
              </a:tr>
              <a:tr h="295813">
                <a:tc gridSpan="2">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a:t>
                      </a:r>
                    </a:p>
                  </a:txBody>
                  <a:tcPr marL="36000" marR="36000" marT="33231" marB="33231" anchor="ctr">
                    <a:lnR w="12700" cap="flat" cmpd="sng" algn="ctr">
                      <a:solidFill>
                        <a:schemeClr val="tx1"/>
                      </a:solidFill>
                      <a:prstDash val="dash"/>
                      <a:round/>
                      <a:headEnd type="none" w="med" len="med"/>
                      <a:tailEnd type="none" w="med" len="med"/>
                    </a:lnR>
                    <a:solidFill>
                      <a:schemeClr val="accent6">
                        <a:lumMod val="40000"/>
                        <a:lumOff val="60000"/>
                      </a:schemeClr>
                    </a:solidFill>
                  </a:tcPr>
                </a:tc>
                <a:tc hMerge="1">
                  <a:txBody>
                    <a:bodyPr/>
                    <a:lstStyle/>
                    <a:p>
                      <a:endParaRPr kumimoji="1" lang="ja-JP" altLang="en-US"/>
                    </a:p>
                  </a:txBody>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6000" marR="36000" marT="33231" marB="33231" anchor="ctr">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株式会社化</a:t>
                      </a:r>
                    </a:p>
                  </a:txBody>
                  <a:tcPr marL="36000" marR="36000" marT="33231" marB="33231"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0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スタート</a:t>
                      </a:r>
                    </a:p>
                  </a:txBody>
                  <a:tcPr marL="36000" marR="36000" marT="33231" marB="33231"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6"/>
                  </a:ext>
                </a:extLst>
              </a:tr>
              <a:tr h="339826">
                <a:tc gridSpan="2">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a:t>
                      </a:r>
                    </a:p>
                  </a:txBody>
                  <a:tcPr marL="36000" marR="36000" marT="33231" marB="33231" anchor="ctr">
                    <a:lnR w="12700" cap="flat" cmpd="sng" algn="ctr">
                      <a:solidFill>
                        <a:schemeClr val="tx1"/>
                      </a:solidFill>
                      <a:prstDash val="dash"/>
                      <a:round/>
                      <a:headEnd type="none" w="med" len="med"/>
                      <a:tailEnd type="none" w="med" len="med"/>
                    </a:lnR>
                    <a:solidFill>
                      <a:schemeClr val="accent6">
                        <a:lumMod val="40000"/>
                        <a:lumOff val="60000"/>
                      </a:schemeClr>
                    </a:solidFill>
                  </a:tcPr>
                </a:tc>
                <a:tc hMerge="1">
                  <a:txBody>
                    <a:bodyPr/>
                    <a:lstStyle/>
                    <a:p>
                      <a:endParaRPr kumimoji="1" lang="ja-JP" altLang="en-US"/>
                    </a:p>
                  </a:txBody>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6000" marR="36000" marT="33231" marB="33231" anchor="ctr">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大阪シティバス㈱ への事業譲渡</a:t>
                      </a:r>
                    </a:p>
                  </a:txBody>
                  <a:tcPr marL="36000" marR="36000" marT="33231" marB="33231"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0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民営化スタート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7"/>
                  </a:ext>
                </a:extLst>
              </a:tr>
              <a:tr h="754775">
                <a:tc gridSpan="2">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一般廃棄物</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（焼却）</a:t>
                      </a:r>
                    </a:p>
                  </a:txBody>
                  <a:tcPr marL="36000" marR="36000"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6000" marR="36000"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ごみ処理の広域化</a:t>
                      </a:r>
                    </a:p>
                  </a:txBody>
                  <a:tcPr marL="36000" marR="36000" marT="33231" marB="33231"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2015.4</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一部事務組合を設置</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（八尾市・松原市と）</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2019.10</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守口市が加入</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L w="9525"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r h="339826">
                <a:tc gridSpan="2">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一般廃棄物</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a:t>
                      </a:r>
                    </a:p>
                  </a:txBody>
                  <a:tcPr marL="36000" marR="36000"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6000" marR="36000"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民間委託化の拡大・人件費の抑制</a:t>
                      </a:r>
                      <a:endParaRPr kumimoji="1" lang="ja-JP" altLang="en-US" sz="1000" b="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2020.3</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改革</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プラン</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L w="952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94184">
                <a:tc gridSpan="2">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p>
                  </a:txBody>
                  <a:tcPr marL="33231" marR="33231" marT="30675" marB="30675"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3231" marR="33231" marT="30675" marB="30675"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府立大学と市立大学の統合</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2019.4</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公立大学法人大阪設立</a:t>
                      </a:r>
                      <a:endParaRPr kumimoji="1" lang="en-US" altLang="ja-JP" sz="9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2022.4</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大学統合を予定</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L w="952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72428">
                <a:tc gridSpan="2">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a:t>
                      </a:r>
                    </a:p>
                  </a:txBody>
                  <a:tcPr marL="33231" marR="33231" marT="30675" marB="30675"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3231" marR="33231" marT="30675" marB="30675"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p>
                  </a:txBody>
                  <a:tcPr marL="33231" marR="33231" marT="30675" marB="30675"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2020.10</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大阪港湾局（府市共同組織）</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業務開始予定</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L w="952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110811854"/>
              </p:ext>
            </p:extLst>
          </p:nvPr>
        </p:nvGraphicFramePr>
        <p:xfrm>
          <a:off x="4636159" y="747580"/>
          <a:ext cx="4328329" cy="5510970"/>
        </p:xfrm>
        <a:graphic>
          <a:graphicData uri="http://schemas.openxmlformats.org/drawingml/2006/table">
            <a:tbl>
              <a:tblPr firstRow="1" bandRow="1">
                <a:tableStyleId>{5940675A-B579-460E-94D1-54222C63F5DA}</a:tableStyleId>
              </a:tblPr>
              <a:tblGrid>
                <a:gridCol w="850909">
                  <a:extLst>
                    <a:ext uri="{9D8B030D-6E8A-4147-A177-3AD203B41FA5}">
                      <a16:colId xmlns:a16="http://schemas.microsoft.com/office/drawing/2014/main" val="20000"/>
                    </a:ext>
                  </a:extLst>
                </a:gridCol>
                <a:gridCol w="30942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1944000">
                  <a:extLst>
                    <a:ext uri="{9D8B030D-6E8A-4147-A177-3AD203B41FA5}">
                      <a16:colId xmlns:a16="http://schemas.microsoft.com/office/drawing/2014/main" val="20003"/>
                    </a:ext>
                  </a:extLst>
                </a:gridCol>
              </a:tblGrid>
              <a:tr h="324000">
                <a:tc gridSpan="2">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a:txBody>
                  <a:tcPr marL="33231" marR="33231" marT="30675" marB="30675" anchor="ctr">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方針等</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取組み／検討状況</a:t>
                      </a:r>
                    </a:p>
                  </a:txBody>
                  <a:tcPr marL="33231" marR="33231" marT="30675" marB="30675"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val="10000"/>
                  </a:ext>
                </a:extLst>
              </a:tr>
              <a:tr h="1538457">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弘済院</a:t>
                      </a:r>
                    </a:p>
                  </a:txBody>
                  <a:tcPr marL="33231" marR="33231" marT="30675" marB="30675"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3231" marR="33231" marT="30675" marB="30675"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・附属病院：住吉市民病院跡地に整備する新病院に機能を継承</a:t>
                      </a:r>
                    </a:p>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・第１特養：民間移管</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・第２特養：新病院に併設する介護老人保健施設に機能を継承</a:t>
                      </a:r>
                    </a:p>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・養護老人ホーム：廃止</a:t>
                      </a:r>
                    </a:p>
                  </a:txBody>
                  <a:tcPr marL="33231" marR="33231" marT="30675" marB="30675"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indent="0">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2019.4</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新病院等に関する基本構想決定</a:t>
                      </a:r>
                      <a:r>
                        <a:rPr kumimoji="1" lang="ja-JP" altLang="en-US" sz="9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a:t>
                      </a:r>
                      <a:r>
                        <a:rPr kumimoji="1" lang="ja-JP" altLang="en-US" sz="9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新病院開設をめざす）</a:t>
                      </a:r>
                      <a:endParaRPr kumimoji="1" lang="en-US" altLang="ja-JP" sz="9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養護老人ホーム廃止</a:t>
                      </a:r>
                    </a:p>
                  </a:txBody>
                  <a:tcPr marL="33231" marR="33231" marT="30675" marB="30675"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val="10001"/>
                  </a:ext>
                </a:extLst>
              </a:tr>
              <a:tr h="59594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文化施設</a:t>
                      </a:r>
                    </a:p>
                  </a:txBody>
                  <a:tcPr marL="33231" marR="33231" marT="30675" marB="30675" anchor="ctr">
                    <a:lnR w="12700" cap="flat" cmpd="sng" algn="ctr">
                      <a:solidFill>
                        <a:schemeClr val="tx1"/>
                      </a:solidFill>
                      <a:prstDash val="dash"/>
                      <a:round/>
                      <a:headEnd type="none" w="med" len="med"/>
                      <a:tailEnd type="none" w="med" len="med"/>
                    </a:ln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3231" marR="33231" marT="30675" marB="30675" anchor="ctr">
                    <a:lnL w="12700" cap="flat" cmpd="sng" algn="ctr">
                      <a:solidFill>
                        <a:schemeClr val="tx1"/>
                      </a:solidFill>
                      <a:prstDash val="dash"/>
                      <a:round/>
                      <a:headEnd type="none" w="med" len="med"/>
                      <a:tailEnd type="none" w="med" len="med"/>
                    </a:lnL>
                    <a:noFill/>
                  </a:tcP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sz="10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施設の地方独立行政法人化、府施設の合流</a:t>
                      </a:r>
                    </a:p>
                  </a:txBody>
                  <a:tcPr marL="33231" marR="33231" marT="30675" marB="30675" anchor="ctr">
                    <a:lnR w="9525" cap="flat" cmpd="sng" algn="ctr">
                      <a:solidFill>
                        <a:schemeClr val="tx1"/>
                      </a:solidFill>
                      <a:prstDash val="sysDot"/>
                      <a:round/>
                      <a:headEnd type="none" w="med" len="med"/>
                      <a:tailEnd type="none" w="med" len="med"/>
                    </a:lnR>
                    <a:noFill/>
                  </a:tcPr>
                </a:tc>
                <a:tc>
                  <a:txBody>
                    <a:bodyPr/>
                    <a:lstStyle/>
                    <a:p>
                      <a:pPr marL="0" indent="0">
                        <a:buFont typeface="Wingdings" panose="05000000000000000000" pitchFamily="2" charset="2"/>
                        <a:buNone/>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2019.4</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大阪市博物館機構設立</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r">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（府施設については検討中）</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val="10002"/>
                  </a:ext>
                </a:extLst>
              </a:tr>
              <a:tr h="373002">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a:t>
                      </a:r>
                    </a:p>
                  </a:txBody>
                  <a:tcPr marL="33231" marR="33231" marT="30675" marB="30675" anchor="ctr">
                    <a:lnR w="12700" cap="flat" cmpd="sng" algn="ctr">
                      <a:solidFill>
                        <a:schemeClr val="tx1"/>
                      </a:solidFill>
                      <a:prstDash val="dash"/>
                      <a:round/>
                      <a:headEnd type="none" w="med" len="med"/>
                      <a:tailEnd type="none" w="med" len="med"/>
                    </a:ln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3231" marR="33231" marT="30675" marB="30675" anchor="ctr">
                    <a:lnL w="12700" cap="flat" cmpd="sng" algn="ctr">
                      <a:solidFill>
                        <a:schemeClr val="tx1"/>
                      </a:solidFill>
                      <a:prstDash val="dash"/>
                      <a:round/>
                      <a:headEnd type="none" w="med" len="med"/>
                      <a:tailEnd type="none" w="med" len="med"/>
                    </a:lnL>
                    <a:noFill/>
                  </a:tcP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指定管理制度に移行（本場、東部）</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0675" marB="30675" anchor="ctr">
                    <a:lnR w="9525" cap="flat" cmpd="sng" algn="ctr">
                      <a:solidFill>
                        <a:schemeClr val="tx1"/>
                      </a:solidFill>
                      <a:prstDash val="sysDot"/>
                      <a:round/>
                      <a:headEnd type="none" w="med" len="med"/>
                      <a:tailEnd type="none" w="med" len="med"/>
                    </a:lnR>
                    <a:noFill/>
                  </a:tcPr>
                </a:tc>
                <a:tc>
                  <a:txBody>
                    <a:bodyPr/>
                    <a:lstStyle/>
                    <a:p>
                      <a:pPr marL="0" indent="0">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制度導入について検討中</a:t>
                      </a:r>
                    </a:p>
                  </a:txBody>
                  <a:tcPr marL="33231" marR="33231" marT="30675" marB="30675"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val="10003"/>
                  </a:ext>
                </a:extLst>
              </a:tr>
              <a:tr h="657305">
                <a:tc rowSpan="2">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a:t>
                      </a:r>
                    </a:p>
                  </a:txBody>
                  <a:tcPr marL="36000" marR="36000" marT="33231" marB="33231" anchor="ctr">
                    <a:lnR w="12700" cap="flat" cmpd="sng" algn="ctr">
                      <a:solidFill>
                        <a:schemeClr val="tx1"/>
                      </a:solidFill>
                      <a:prstDash val="dash"/>
                      <a:round/>
                      <a:headEnd type="none" w="med" len="med"/>
                      <a:tailEnd type="none" w="med" len="med"/>
                    </a:lnR>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6000" marR="36000"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新たな運営権制度の活用も含めた経営形態の見直し</a:t>
                      </a:r>
                    </a:p>
                  </a:txBody>
                  <a:tcPr marL="36000" marR="36000" marT="33231" marB="33231"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大阪市水道</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管路更新事業について、実施方針等の公表、特定事業の選定</a:t>
                      </a:r>
                    </a:p>
                  </a:txBody>
                  <a:tcPr marL="36000" marR="36000" marT="33231" marB="33231" anchor="ctr">
                    <a:lnL w="9525"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52726">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p>
                  </a:txBody>
                  <a:tcPr marL="36000" marR="36000"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広域化</a:t>
                      </a:r>
                    </a:p>
                  </a:txBody>
                  <a:tcPr marL="36000" marR="36000" marT="33231" marB="33231" anchor="ctr">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indent="0">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・大阪広域水道企業団が垂直統合</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を推進</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（９市町村統合済み</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、５市町</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・一水道・広域化に向けたさらなる検　</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討（</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あり方協議会）</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L w="952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5"/>
                  </a:ext>
                </a:extLst>
              </a:tr>
              <a:tr h="652193">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a:t>
                      </a:r>
                    </a:p>
                  </a:txBody>
                  <a:tcPr marL="33231" marR="33231" marT="30675" marB="30675"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p>
                  </a:txBody>
                  <a:tcPr marL="33231" marR="33231" marT="30675" marB="30675"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上下分離方式によるコンセッションの導入</a:t>
                      </a:r>
                    </a:p>
                  </a:txBody>
                  <a:tcPr marL="33231" marR="33231" marT="30675" marB="30675"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下水道施設の運転維持管理業務</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を担う新会社の事業開始</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・コンセッション導入に向けた検討</a:t>
                      </a:r>
                    </a:p>
                  </a:txBody>
                  <a:tcPr marL="33231" marR="33231" marT="30675" marB="30675"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val="10006"/>
                  </a:ext>
                </a:extLst>
              </a:tr>
            </a:tbl>
          </a:graphicData>
        </a:graphic>
      </p:graphicFrame>
      <p:sp>
        <p:nvSpPr>
          <p:cNvPr id="3" name="正方形/長方形 2"/>
          <p:cNvSpPr/>
          <p:nvPr/>
        </p:nvSpPr>
        <p:spPr>
          <a:xfrm>
            <a:off x="5436096" y="6367406"/>
            <a:ext cx="288032" cy="229378"/>
          </a:xfrm>
          <a:prstGeom prst="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 name="スライド番号プレースホルダー 1"/>
          <p:cNvSpPr>
            <a:spLocks noGrp="1"/>
          </p:cNvSpPr>
          <p:nvPr>
            <p:ph type="sldNum" sz="quarter" idx="12"/>
          </p:nvPr>
        </p:nvSpPr>
        <p:spPr/>
        <p:txBody>
          <a:bodyPr/>
          <a:lstStyle/>
          <a:p>
            <a:r>
              <a:rPr lang="en-US" altLang="ja-JP" sz="1600" dirty="0" smtClean="0"/>
              <a:t>17</a:t>
            </a:r>
            <a:endParaRPr lang="ja-JP" altLang="en-US" sz="1600" dirty="0"/>
          </a:p>
        </p:txBody>
      </p:sp>
      <p:sp>
        <p:nvSpPr>
          <p:cNvPr id="9" name="正方形/長方形 8">
            <a:extLst>
              <a:ext uri="{FF2B5EF4-FFF2-40B4-BE49-F238E27FC236}">
                <a16:creationId xmlns:a16="http://schemas.microsoft.com/office/drawing/2014/main" id="{BB133BD7-EFC1-4627-94F6-C1B2F1371165}"/>
              </a:ext>
            </a:extLst>
          </p:cNvPr>
          <p:cNvSpPr/>
          <p:nvPr/>
        </p:nvSpPr>
        <p:spPr>
          <a:xfrm>
            <a:off x="0" y="56247"/>
            <a:ext cx="8400056" cy="400110"/>
          </a:xfrm>
          <a:prstGeom prst="rect">
            <a:avLst/>
          </a:prstGeom>
        </p:spPr>
        <p:txBody>
          <a:bodyPr wrap="none">
            <a:spAutoFit/>
          </a:bodyPr>
          <a:lstStyle/>
          <a:p>
            <a:pPr algn="ctr">
              <a:defRPr/>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 2011</a:t>
            </a:r>
            <a:r>
              <a:rPr lang="ja-JP" altLang="en-US" sz="2000" b="1" dirty="0">
                <a:latin typeface="Meiryo UI" panose="020B0604030504040204" pitchFamily="50" charset="-128"/>
                <a:ea typeface="Meiryo UI" panose="020B0604030504040204" pitchFamily="50" charset="-128"/>
              </a:rPr>
              <a:t>年（大阪府市統合本部</a:t>
            </a:r>
            <a:r>
              <a:rPr lang="ja-JP" altLang="en-US" sz="2000" b="1" dirty="0" smtClean="0">
                <a:latin typeface="Meiryo UI" panose="020B0604030504040204" pitchFamily="50" charset="-128"/>
                <a:ea typeface="Meiryo UI" panose="020B0604030504040204" pitchFamily="50" charset="-128"/>
              </a:rPr>
              <a:t>）以降の「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経営</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形態の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見直し」の検討</a:t>
            </a:r>
            <a:endParaRPr lang="en-US" altLang="zh-TW"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0" y="545344"/>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605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nvGraphicFramePr>
        <p:xfrm>
          <a:off x="107984" y="3212976"/>
          <a:ext cx="4320000" cy="2032836"/>
        </p:xfrm>
        <a:graphic>
          <a:graphicData uri="http://schemas.openxmlformats.org/drawingml/2006/table">
            <a:tbl>
              <a:tblPr firstRow="1" bandRow="1">
                <a:tableStyleId>{7DF18680-E054-41AD-8BC1-D1AEF772440D}</a:tableStyleId>
              </a:tblPr>
              <a:tblGrid>
                <a:gridCol w="1620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232615">
                <a:tc>
                  <a:txBody>
                    <a:bodyPr/>
                    <a:lstStyle/>
                    <a:p>
                      <a:pPr algn="ct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大阪府</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大阪市</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方針</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1206">
                <a:tc>
                  <a:txBody>
                    <a:bodyPr/>
                    <a:lstStyle/>
                    <a:p>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信用保証協会</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信用保証協会</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統合・一元化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1206">
                <a:tc>
                  <a:txBody>
                    <a:bodyPr/>
                    <a:lstStyle/>
                    <a:p>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国際交流財団</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国際交流センター</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見直し・自立化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1206">
                <a:tc>
                  <a:txBody>
                    <a:bodyPr/>
                    <a:lstStyle/>
                    <a:p>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保健医療財団</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環境保健協会</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見直し・自立化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1206">
                <a:tc>
                  <a:txBody>
                    <a:bodyPr/>
                    <a:lstStyle/>
                    <a:p>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道路公社</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道路公社</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見直し・自立化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1206">
                <a:tc>
                  <a:txBody>
                    <a:bodyPr/>
                    <a:lstStyle/>
                    <a:p>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住宅供給公社</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住宅供給公社</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見直し・自立化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1206">
                <a:tc>
                  <a:txBody>
                    <a:bodyPr/>
                    <a:lstStyle/>
                    <a:p>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堺泉北埠頭</a:t>
                      </a:r>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大阪港埠頭</a:t>
                      </a:r>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統合・一元化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1883">
                <a:tc>
                  <a:txBody>
                    <a:bodyPr/>
                    <a:lstStyle/>
                    <a:p>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文化財センター</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市博物館協会</a:t>
                      </a:r>
                      <a:endPar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（発掘調査業務のあり方）</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統合・一元化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151" name="テキスト ボックス 11"/>
          <p:cNvSpPr txBox="1">
            <a:spLocks noChangeArrowheads="1"/>
          </p:cNvSpPr>
          <p:nvPr/>
        </p:nvSpPr>
        <p:spPr bwMode="auto">
          <a:xfrm>
            <a:off x="-17297" y="2924944"/>
            <a:ext cx="1041966" cy="2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tIns="33231" rIns="33231" bIns="3323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（出資法人）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nvGraphicFramePr>
        <p:xfrm>
          <a:off x="107504" y="5697100"/>
          <a:ext cx="4320000" cy="468204"/>
        </p:xfrm>
        <a:graphic>
          <a:graphicData uri="http://schemas.openxmlformats.org/drawingml/2006/table">
            <a:tbl>
              <a:tblPr firstRow="1" bandRow="1">
                <a:tableStyleId>{7DF18680-E054-41AD-8BC1-D1AEF772440D}</a:tableStyleId>
              </a:tblPr>
              <a:tblGrid>
                <a:gridCol w="1620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221206">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産業技術総合研究所</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工業研究所</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統合・一元化</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1206">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kumimoji="1" lang="en-US" altLang="ja-JP" sz="11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公衆衛生研究所</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環境科学研究所</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統合・一元化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167" name="テキスト ボックス 13"/>
          <p:cNvSpPr txBox="1">
            <a:spLocks noChangeArrowheads="1"/>
          </p:cNvSpPr>
          <p:nvPr/>
        </p:nvSpPr>
        <p:spPr bwMode="auto">
          <a:xfrm>
            <a:off x="52115" y="5405072"/>
            <a:ext cx="1423542" cy="2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tIns="33231" rIns="33231" bIns="3323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（公設試験施設）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68" name="テキスト ボックス 13"/>
          <p:cNvSpPr txBox="1">
            <a:spLocks noChangeArrowheads="1"/>
          </p:cNvSpPr>
          <p:nvPr/>
        </p:nvSpPr>
        <p:spPr bwMode="auto">
          <a:xfrm>
            <a:off x="4427504" y="2690061"/>
            <a:ext cx="2088232" cy="2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tIns="33231" rIns="33231" bIns="3323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（集客施設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公の施設等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nvGraphicFramePr>
        <p:xfrm>
          <a:off x="4536496" y="2999112"/>
          <a:ext cx="4500000" cy="1404612"/>
        </p:xfrm>
        <a:graphic>
          <a:graphicData uri="http://schemas.openxmlformats.org/drawingml/2006/table">
            <a:tbl>
              <a:tblPr firstRow="1" bandRow="1">
                <a:tableStyleId>{7DF18680-E054-41AD-8BC1-D1AEF772440D}</a:tableStyleId>
              </a:tblPr>
              <a:tblGrid>
                <a:gridCol w="1800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232615">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1206">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府立中央図書館</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市立中央図書館</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役割分担を整理</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1206">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府立体育会館</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市立中央体育館</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役割分担を整理</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1206">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門真スポーツセンター</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大阪プール</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役割分担を整理</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1206">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府立大型児童館ビッグバン</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キッズプラザ大阪</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見直し・自立化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1206">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大阪国際会議場</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インテックス大阪</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役割分担を整理</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192" name="テキスト ボックス 15"/>
          <p:cNvSpPr txBox="1">
            <a:spLocks noChangeArrowheads="1"/>
          </p:cNvSpPr>
          <p:nvPr/>
        </p:nvSpPr>
        <p:spPr bwMode="auto">
          <a:xfrm>
            <a:off x="4428037" y="4427665"/>
            <a:ext cx="2087699" cy="2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tIns="33231" rIns="33231" bIns="3323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（その他の施設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公の施設等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0" name="表 9"/>
          <p:cNvGraphicFramePr>
            <a:graphicFrameLocks noGrp="1"/>
          </p:cNvGraphicFramePr>
          <p:nvPr/>
        </p:nvGraphicFramePr>
        <p:xfrm>
          <a:off x="4536496" y="4669852"/>
          <a:ext cx="4500000" cy="1973994"/>
        </p:xfrm>
        <a:graphic>
          <a:graphicData uri="http://schemas.openxmlformats.org/drawingml/2006/table">
            <a:tbl>
              <a:tblPr firstRow="1" bandRow="1">
                <a:tableStyleId>{7DF18680-E054-41AD-8BC1-D1AEF772440D}</a:tableStyleId>
              </a:tblPr>
              <a:tblGrid>
                <a:gridCol w="1800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221206">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こども青少年施設</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こども青少年施設</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見直し・自立化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1206">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者交流促進センター</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障害者スポーツセンター</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役割分担を整理</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5951">
                <a:tc>
                  <a:txBody>
                    <a:bodyPr/>
                    <a:lstStyle/>
                    <a:p>
                      <a:pPr marL="228600" indent="-228600">
                        <a:buAutoNum type="arabicPlain" startAt="17"/>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マイドームおおさか</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（産業振興機構）</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産業創造館</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（都市型産業振興センター）</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統合・一元化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1206">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ドーンセンター</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クレオ大阪</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見直し・自立化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5951">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府立高校</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府立支援学校</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市立高校</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市立特別支援学校</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統合・一元化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1206">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こころの健康総合センター</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こころの健康センター</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統合・一元化</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1206">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動物愛護管理センター</a:t>
                      </a:r>
                    </a:p>
                  </a:txBody>
                  <a:tcPr marL="36000" marR="36000" marT="33231" marB="33231"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動物管理センター</a:t>
                      </a:r>
                    </a:p>
                  </a:txBody>
                  <a:tcPr marL="36000" marR="36000" marT="33231" marB="3323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役割分担を整理</a:t>
                      </a:r>
                    </a:p>
                  </a:txBody>
                  <a:tcPr marL="36000" marR="36000"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117572406"/>
              </p:ext>
            </p:extLst>
          </p:nvPr>
        </p:nvGraphicFramePr>
        <p:xfrm>
          <a:off x="131166" y="964149"/>
          <a:ext cx="8905330" cy="1545275"/>
        </p:xfrm>
        <a:graphic>
          <a:graphicData uri="http://schemas.openxmlformats.org/drawingml/2006/table">
            <a:tbl>
              <a:tblPr firstRow="1" bandRow="1">
                <a:tableStyleId>{5940675A-B579-460E-94D1-54222C63F5DA}</a:tableStyleId>
              </a:tblPr>
              <a:tblGrid>
                <a:gridCol w="3683515">
                  <a:extLst>
                    <a:ext uri="{9D8B030D-6E8A-4147-A177-3AD203B41FA5}">
                      <a16:colId xmlns:a16="http://schemas.microsoft.com/office/drawing/2014/main" val="20000"/>
                    </a:ext>
                  </a:extLst>
                </a:gridCol>
                <a:gridCol w="1538300">
                  <a:extLst>
                    <a:ext uri="{9D8B030D-6E8A-4147-A177-3AD203B41FA5}">
                      <a16:colId xmlns:a16="http://schemas.microsoft.com/office/drawing/2014/main" val="20001"/>
                    </a:ext>
                  </a:extLst>
                </a:gridCol>
                <a:gridCol w="3683515">
                  <a:extLst>
                    <a:ext uri="{9D8B030D-6E8A-4147-A177-3AD203B41FA5}">
                      <a16:colId xmlns:a16="http://schemas.microsoft.com/office/drawing/2014/main" val="20002"/>
                    </a:ext>
                  </a:extLst>
                </a:gridCol>
              </a:tblGrid>
              <a:tr h="235274">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項目</a:t>
                      </a:r>
                    </a:p>
                  </a:txBody>
                  <a:tcPr marL="36000" marR="36000" marT="36000" marB="36000" anchor="ctr">
                    <a:no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方針</a:t>
                      </a:r>
                    </a:p>
                  </a:txBody>
                  <a:tcPr marL="36000" marR="36000" marT="36000" marB="36000" anchor="ctr">
                    <a:lnR w="9525" cap="flat" cmpd="sng" algn="ctr">
                      <a:solidFill>
                        <a:schemeClr val="tx1"/>
                      </a:solidFill>
                      <a:prstDash val="sysDot"/>
                      <a:round/>
                      <a:headEnd type="none" w="med" len="med"/>
                      <a:tailEnd type="none" w="med" len="med"/>
                    </a:lnR>
                    <a:no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取組み</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検討状況</a:t>
                      </a:r>
                    </a:p>
                  </a:txBody>
                  <a:tcPr marL="36000" marR="36000" marT="36000" marB="36000" anchor="ctr">
                    <a:lnL w="9525"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val="10000"/>
                  </a:ext>
                </a:extLst>
              </a:tr>
              <a:tr h="258079">
                <a:tc>
                  <a:txBody>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信用保証協会</a:t>
                      </a:r>
                    </a:p>
                  </a:txBody>
                  <a:tcPr marL="36000" marR="36000" marT="36000" marB="36000" anchor="ct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統合</a:t>
                      </a: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2014.5</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大阪信用保証協会営業開始</a:t>
                      </a: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r h="258079">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府立支援学校</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市立特別支援学校</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府への一元化</a:t>
                      </a: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2016.4</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大阪府に一元化</a:t>
                      </a: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2"/>
                  </a:ext>
                </a:extLst>
              </a:tr>
              <a:tr h="258079">
                <a:tc>
                  <a:txBody>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府立産業技術総合研究所</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市立工業研究所</a:t>
                      </a:r>
                    </a:p>
                  </a:txBody>
                  <a:tcPr marL="36000" marR="36000" marT="36000" marB="36000" anchor="ct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大阪産業技術研究所、設立</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3"/>
                  </a:ext>
                </a:extLst>
              </a:tr>
              <a:tr h="258079">
                <a:tc>
                  <a:txBody>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府立公衆衛生研究所</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市立環境科学研究所</a:t>
                      </a:r>
                    </a:p>
                  </a:txBody>
                  <a:tcPr marL="36000" marR="36000" marT="36000" marB="36000" anchor="ctr">
                    <a:solidFill>
                      <a:schemeClr val="accent6">
                        <a:lumMod val="40000"/>
                        <a:lumOff val="60000"/>
                      </a:schemeClr>
                    </a:solidFill>
                  </a:tcPr>
                </a:tc>
                <a:tc>
                  <a:txBody>
                    <a:bodyPr/>
                    <a:lstStyle/>
                    <a:p>
                      <a:pPr marL="0" indent="0">
                        <a:buFont typeface="Wingdings" panose="05000000000000000000" pitchFamily="2" charset="2"/>
                        <a:buNone/>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統合・地独法人化</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大阪健康安全基盤研究所、設立</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4"/>
                  </a:ext>
                </a:extLst>
              </a:tr>
              <a:tr h="258079">
                <a:tc>
                  <a:txBody>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大阪産業振興機構</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大阪市都市型産業振興センター</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6">
                        <a:lumMod val="40000"/>
                        <a:lumOff val="60000"/>
                      </a:schemeClr>
                    </a:solidFill>
                  </a:tcPr>
                </a:tc>
                <a:tc>
                  <a:txBody>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統合</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9525"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marL="171450" indent="-171450">
                        <a:buFont typeface="Wingdings" panose="05000000000000000000" pitchFamily="2" charset="2"/>
                        <a:buChar char="ü"/>
                      </a:pP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2019.4</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大阪産業局、設立</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15" name="テキスト ボックス 13"/>
          <p:cNvSpPr txBox="1">
            <a:spLocks noChangeArrowheads="1"/>
          </p:cNvSpPr>
          <p:nvPr/>
        </p:nvSpPr>
        <p:spPr bwMode="auto">
          <a:xfrm>
            <a:off x="131165" y="2708920"/>
            <a:ext cx="698093" cy="24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0675" tIns="30675" rIns="30675" bIns="3067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3"/>
          <p:cNvSpPr txBox="1">
            <a:spLocks noChangeArrowheads="1"/>
          </p:cNvSpPr>
          <p:nvPr/>
        </p:nvSpPr>
        <p:spPr bwMode="auto">
          <a:xfrm>
            <a:off x="73876" y="694700"/>
            <a:ext cx="2572963" cy="26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0675" tIns="30675" rIns="30675" bIns="3067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主な項目の状況</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94154" y="6303070"/>
            <a:ext cx="2326278"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凡例：　　　　実施済みの取組み　</a:t>
            </a:r>
          </a:p>
        </p:txBody>
      </p:sp>
      <p:sp>
        <p:nvSpPr>
          <p:cNvPr id="18" name="正方形/長方形 17"/>
          <p:cNvSpPr/>
          <p:nvPr/>
        </p:nvSpPr>
        <p:spPr>
          <a:xfrm>
            <a:off x="1021794" y="6316226"/>
            <a:ext cx="288032" cy="229378"/>
          </a:xfrm>
          <a:prstGeom prst="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2" name="スライド番号プレースホルダー 1"/>
          <p:cNvSpPr>
            <a:spLocks noGrp="1"/>
          </p:cNvSpPr>
          <p:nvPr>
            <p:ph type="sldNum" sz="quarter" idx="12"/>
          </p:nvPr>
        </p:nvSpPr>
        <p:spPr/>
        <p:txBody>
          <a:bodyPr/>
          <a:lstStyle/>
          <a:p>
            <a:r>
              <a:rPr lang="en-US" altLang="ja-JP" sz="1600" dirty="0" smtClean="0"/>
              <a:t>18</a:t>
            </a:r>
            <a:endParaRPr lang="ja-JP" altLang="en-US" sz="1600" dirty="0"/>
          </a:p>
        </p:txBody>
      </p:sp>
      <p:sp>
        <p:nvSpPr>
          <p:cNvPr id="19" name="正方形/長方形 18">
            <a:extLst>
              <a:ext uri="{FF2B5EF4-FFF2-40B4-BE49-F238E27FC236}">
                <a16:creationId xmlns:a16="http://schemas.microsoft.com/office/drawing/2014/main" id="{BB133BD7-EFC1-4627-94F6-C1B2F1371165}"/>
              </a:ext>
            </a:extLst>
          </p:cNvPr>
          <p:cNvSpPr/>
          <p:nvPr/>
        </p:nvSpPr>
        <p:spPr>
          <a:xfrm>
            <a:off x="0" y="73404"/>
            <a:ext cx="9144000" cy="369332"/>
          </a:xfrm>
          <a:prstGeom prst="rect">
            <a:avLst/>
          </a:prstGeom>
        </p:spPr>
        <p:txBody>
          <a:bodyPr wrap="square">
            <a:spAutoFit/>
          </a:bodyPr>
          <a:lstStyle/>
          <a:p>
            <a:pPr>
              <a:defRPr/>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 2011</a:t>
            </a:r>
            <a:r>
              <a:rPr lang="ja-JP" altLang="en-US" b="1" dirty="0">
                <a:latin typeface="Meiryo UI" panose="020B0604030504040204" pitchFamily="50" charset="-128"/>
                <a:ea typeface="Meiryo UI" panose="020B0604030504040204" pitchFamily="50" charset="-128"/>
              </a:rPr>
              <a:t>年（大阪府市統合本部）以降</a:t>
            </a:r>
            <a:r>
              <a:rPr lang="ja-JP" altLang="en-US" b="1" dirty="0" smtClean="0">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機関統合」などの検討</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0" y="545344"/>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0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64246" y="146707"/>
            <a:ext cx="8993883"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参考</a:t>
            </a:r>
            <a:r>
              <a:rPr lang="en-US" altLang="ja-JP"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府市の二重行政解消等で生み出され</a:t>
            </a:r>
            <a:r>
              <a:rPr lang="ja-JP" altLang="en-US" sz="2000" b="1" dirty="0">
                <a:latin typeface="Meiryo UI" panose="020B0604030504040204" pitchFamily="50" charset="-128"/>
                <a:ea typeface="Meiryo UI" panose="020B0604030504040204" pitchFamily="50" charset="-128"/>
              </a:rPr>
              <a:t>る</a:t>
            </a:r>
            <a:r>
              <a:rPr lang="ja-JP" altLang="en-US" sz="2000" b="1" dirty="0" smtClean="0">
                <a:latin typeface="Meiryo UI" panose="020B0604030504040204" pitchFamily="50" charset="-128"/>
                <a:ea typeface="Meiryo UI" panose="020B0604030504040204" pitchFamily="50" charset="-128"/>
              </a:rPr>
              <a:t>財政</a:t>
            </a:r>
            <a:r>
              <a:rPr lang="ja-JP" altLang="en-US" sz="2000" b="1" dirty="0">
                <a:latin typeface="Meiryo UI" panose="020B0604030504040204" pitchFamily="50" charset="-128"/>
                <a:ea typeface="Meiryo UI" panose="020B0604030504040204" pitchFamily="50" charset="-128"/>
              </a:rPr>
              <a:t>効果</a:t>
            </a:r>
          </a:p>
        </p:txBody>
      </p:sp>
      <p:cxnSp>
        <p:nvCxnSpPr>
          <p:cNvPr id="15" name="直線コネクタ 14"/>
          <p:cNvCxnSpPr/>
          <p:nvPr/>
        </p:nvCxnSpPr>
        <p:spPr>
          <a:xfrm>
            <a:off x="-11905" y="57687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0" name="表 29"/>
          <p:cNvGraphicFramePr>
            <a:graphicFrameLocks noGrp="1"/>
          </p:cNvGraphicFramePr>
          <p:nvPr>
            <p:extLst>
              <p:ext uri="{D42A27DB-BD31-4B8C-83A1-F6EECF244321}">
                <p14:modId xmlns:p14="http://schemas.microsoft.com/office/powerpoint/2010/main" val="1420953501"/>
              </p:ext>
            </p:extLst>
          </p:nvPr>
        </p:nvGraphicFramePr>
        <p:xfrm>
          <a:off x="58751" y="1046427"/>
          <a:ext cx="4451828" cy="5585778"/>
        </p:xfrm>
        <a:graphic>
          <a:graphicData uri="http://schemas.openxmlformats.org/drawingml/2006/table">
            <a:tbl>
              <a:tblPr firstRow="1" bandRow="1">
                <a:tableStyleId>{5C22544A-7EE6-4342-B048-85BDC9FD1C3A}</a:tableStyleId>
              </a:tblPr>
              <a:tblGrid>
                <a:gridCol w="592453">
                  <a:extLst>
                    <a:ext uri="{9D8B030D-6E8A-4147-A177-3AD203B41FA5}">
                      <a16:colId xmlns:a16="http://schemas.microsoft.com/office/drawing/2014/main" val="20000"/>
                    </a:ext>
                  </a:extLst>
                </a:gridCol>
                <a:gridCol w="539480">
                  <a:extLst>
                    <a:ext uri="{9D8B030D-6E8A-4147-A177-3AD203B41FA5}">
                      <a16:colId xmlns:a16="http://schemas.microsoft.com/office/drawing/2014/main" val="1223078270"/>
                    </a:ext>
                  </a:extLst>
                </a:gridCol>
                <a:gridCol w="541287">
                  <a:extLst>
                    <a:ext uri="{9D8B030D-6E8A-4147-A177-3AD203B41FA5}">
                      <a16:colId xmlns:a16="http://schemas.microsoft.com/office/drawing/2014/main" val="3284291172"/>
                    </a:ext>
                  </a:extLst>
                </a:gridCol>
                <a:gridCol w="541287">
                  <a:extLst>
                    <a:ext uri="{9D8B030D-6E8A-4147-A177-3AD203B41FA5}">
                      <a16:colId xmlns:a16="http://schemas.microsoft.com/office/drawing/2014/main" val="20001"/>
                    </a:ext>
                  </a:extLst>
                </a:gridCol>
                <a:gridCol w="2237321">
                  <a:extLst>
                    <a:ext uri="{9D8B030D-6E8A-4147-A177-3AD203B41FA5}">
                      <a16:colId xmlns:a16="http://schemas.microsoft.com/office/drawing/2014/main" val="20002"/>
                    </a:ext>
                  </a:extLst>
                </a:gridCol>
              </a:tblGrid>
              <a:tr h="273642">
                <a:tc rowSpan="2" gridSpan="2">
                  <a:txBody>
                    <a:bodyPr/>
                    <a:lstStyle/>
                    <a:p>
                      <a:pPr algn="ctr" rtl="0"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rowSpan="2" h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rtl="0" fontAlgn="ctr"/>
                      <a:r>
                        <a:rPr lang="ja-JP" altLang="en-US" sz="9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改革効果</a:t>
                      </a:r>
                      <a:r>
                        <a:rPr lang="ja-JP" altLang="en-US" sz="9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額</a:t>
                      </a:r>
                      <a:r>
                        <a:rPr lang="ja-JP" altLang="en-US" sz="8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効果の内容</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19247">
                <a:tc gridSpan="2" vMerge="1">
                  <a:txBody>
                    <a:bodyPr/>
                    <a:lstStyle/>
                    <a:p>
                      <a:endParaRPr kumimoji="1" lang="ja-JP" altLang="en-US"/>
                    </a:p>
                  </a:txBody>
                  <a:tcPr/>
                </a:tc>
                <a:tc hMerge="1" vMerge="1">
                  <a:txBody>
                    <a:bodyPr/>
                    <a:lstStyle/>
                    <a:p>
                      <a:endParaRPr kumimoji="1" lang="ja-JP" altLang="en-US"/>
                    </a:p>
                  </a:txBody>
                  <a:tcPr/>
                </a:tc>
                <a:tc>
                  <a:txBody>
                    <a:bodyPr/>
                    <a:lstStyle/>
                    <a:p>
                      <a:pPr algn="ctr" rtl="0" fontAlgn="ctr">
                        <a:lnSpc>
                          <a:spcPts val="800"/>
                        </a:lnSpc>
                      </a:pP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lnSpc>
                          <a:spcPts val="800"/>
                        </a:lnSpc>
                      </a:pP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lnSpc>
                          <a:spcPts val="800"/>
                        </a:lnSpc>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推計値</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767376934"/>
                  </a:ext>
                </a:extLst>
              </a:tr>
              <a:tr h="695046">
                <a:tc gridSpan="2">
                  <a:txBody>
                    <a:bodyPr/>
                    <a:lstStyle/>
                    <a:p>
                      <a:pPr algn="ctr"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218</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地下鉄事業の民営化による一般会計からの繰出金削減や固定資産税等の収入及び株式配当収入（民営化後の試算）を見込む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6516302"/>
                  </a:ext>
                </a:extLst>
              </a:tr>
              <a:tr h="592888">
                <a:tc rowSpan="2">
                  <a:txBody>
                    <a:bodyPr/>
                    <a:lstStyle/>
                    <a:p>
                      <a:pPr algn="ctr" rtl="0" fontAlgn="ctr"/>
                      <a:r>
                        <a:rPr lang="zh-TW" altLang="en-US"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a:t>
                      </a:r>
                      <a:endParaRPr lang="en-US" altLang="zh-TW"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zh-TW" altLang="en-US"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廃棄物</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zh-TW"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収集</a:t>
                      </a:r>
                      <a:endParaRPr lang="en-US" altLang="zh-TW"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zh-TW"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輸送</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rtl="0"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収集輸送事業にかかる業務の効率化、職員の退職不補充による民間委託拡大による経費削減を見込む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155826"/>
                  </a:ext>
                </a:extLst>
              </a:tr>
              <a:tr h="576000">
                <a:tc vMerge="1">
                  <a:txBody>
                    <a:bodyPr/>
                    <a:lstStyle/>
                    <a:p>
                      <a:pPr algn="ctr"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焼却</a:t>
                      </a:r>
                      <a:endPar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処理</a:t>
                      </a:r>
                      <a:endParaRPr kumimoji="1" lang="ja-JP" altLang="en-US" sz="105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rtl="0"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焼却処理事業にかかる工場稼動体制の見直し及び民間運営・民間委託の拡大等による経常経費の削減を見込む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4864266"/>
                  </a:ext>
                </a:extLst>
              </a:tr>
              <a:tr h="695046">
                <a:tc gridSpan="2">
                  <a:txBody>
                    <a:bodyPr/>
                    <a:lstStyle/>
                    <a:p>
                      <a:pPr algn="ctr"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下水道</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株式会社が運転維持管理業務を実施するにあたり、より効率的な事務執行体制を構築することによる削減を見込む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7457704"/>
                  </a:ext>
                </a:extLst>
              </a:tr>
              <a:tr h="619909">
                <a:tc gridSpan="2">
                  <a:txBody>
                    <a:bodyPr/>
                    <a:lstStyle/>
                    <a:p>
                      <a:pPr algn="ctr"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バス</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バス事業の民営化による一般会計からの繰出金や運営補助金の削減に加え、法人市民税などの増収を見込む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237738"/>
                  </a:ext>
                </a:extLst>
              </a:tr>
              <a:tr h="810649">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港湾管理者統合により、施設の集約・再編等を行うなど、物流機能の強化を図ることによる大阪港・堺泉北港・阪南港の入港料等の増収を見込む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446049"/>
                  </a:ext>
                </a:extLst>
              </a:tr>
              <a:tr h="456067">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9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産業技術総合研究所</a:t>
                      </a:r>
                      <a:br>
                        <a:rPr lang="zh-TW" altLang="en-US" sz="9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工業研究所</a:t>
                      </a:r>
                      <a:endParaRPr lang="zh-TW" altLang="en-US" sz="9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0.2</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両研究所の統合に伴う役職員や管理費等の削減を見込む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571967"/>
                  </a:ext>
                </a:extLst>
              </a:tr>
              <a:tr h="547284">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公衆衛生研究所</a:t>
                      </a:r>
                      <a:br>
                        <a:rPr lang="zh-TW"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環境科学研究所</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栄養専門学校廃止に伴う人員削減、両研究所の統合に伴う管理部門職員の削減を見込む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837291"/>
                  </a:ext>
                </a:extLst>
              </a:tr>
            </a:tbl>
          </a:graphicData>
        </a:graphic>
      </p:graphicFrame>
      <p:graphicFrame>
        <p:nvGraphicFramePr>
          <p:cNvPr id="13" name="表 12">
            <a:extLst>
              <a:ext uri="{FF2B5EF4-FFF2-40B4-BE49-F238E27FC236}">
                <a16:creationId xmlns:a16="http://schemas.microsoft.com/office/drawing/2014/main" id="{9CBC7EB0-BE4A-410D-8190-6FF2E4F72A39}"/>
              </a:ext>
            </a:extLst>
          </p:cNvPr>
          <p:cNvGraphicFramePr>
            <a:graphicFrameLocks noGrp="1"/>
          </p:cNvGraphicFramePr>
          <p:nvPr>
            <p:extLst>
              <p:ext uri="{D42A27DB-BD31-4B8C-83A1-F6EECF244321}">
                <p14:modId xmlns:p14="http://schemas.microsoft.com/office/powerpoint/2010/main" val="4211671394"/>
              </p:ext>
            </p:extLst>
          </p:nvPr>
        </p:nvGraphicFramePr>
        <p:xfrm>
          <a:off x="4583488" y="1050522"/>
          <a:ext cx="4474640" cy="5558154"/>
        </p:xfrm>
        <a:graphic>
          <a:graphicData uri="http://schemas.openxmlformats.org/drawingml/2006/table">
            <a:tbl>
              <a:tblPr firstRow="1" bandRow="1">
                <a:tableStyleId>{5C22544A-7EE6-4342-B048-85BDC9FD1C3A}</a:tableStyleId>
              </a:tblPr>
              <a:tblGrid>
                <a:gridCol w="1118660">
                  <a:extLst>
                    <a:ext uri="{9D8B030D-6E8A-4147-A177-3AD203B41FA5}">
                      <a16:colId xmlns:a16="http://schemas.microsoft.com/office/drawing/2014/main" val="20000"/>
                    </a:ext>
                  </a:extLst>
                </a:gridCol>
                <a:gridCol w="541287">
                  <a:extLst>
                    <a:ext uri="{9D8B030D-6E8A-4147-A177-3AD203B41FA5}">
                      <a16:colId xmlns:a16="http://schemas.microsoft.com/office/drawing/2014/main" val="2623645178"/>
                    </a:ext>
                  </a:extLst>
                </a:gridCol>
                <a:gridCol w="541287">
                  <a:extLst>
                    <a:ext uri="{9D8B030D-6E8A-4147-A177-3AD203B41FA5}">
                      <a16:colId xmlns:a16="http://schemas.microsoft.com/office/drawing/2014/main" val="20001"/>
                    </a:ext>
                  </a:extLst>
                </a:gridCol>
                <a:gridCol w="2273406">
                  <a:extLst>
                    <a:ext uri="{9D8B030D-6E8A-4147-A177-3AD203B41FA5}">
                      <a16:colId xmlns:a16="http://schemas.microsoft.com/office/drawing/2014/main" val="20002"/>
                    </a:ext>
                  </a:extLst>
                </a:gridCol>
              </a:tblGrid>
              <a:tr h="274936">
                <a:tc rowSpan="2">
                  <a:txBody>
                    <a:bodyPr/>
                    <a:lstStyle/>
                    <a:p>
                      <a:pPr algn="ctr" rtl="0"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rtl="0" fontAlgn="ctr"/>
                      <a:r>
                        <a:rPr lang="ja-JP" altLang="en-US" sz="9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改革効果</a:t>
                      </a:r>
                      <a:r>
                        <a:rPr lang="ja-JP" altLang="en-US" sz="9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額</a:t>
                      </a:r>
                      <a:r>
                        <a:rPr lang="ja-JP" altLang="en-US" sz="8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効果の内容</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20761">
                <a:tc vMerge="1">
                  <a:txBody>
                    <a:bodyPr/>
                    <a:lstStyle/>
                    <a:p>
                      <a:endParaRPr kumimoji="1" lang="ja-JP" altLang="en-US"/>
                    </a:p>
                  </a:txBody>
                  <a:tcPr/>
                </a:tc>
                <a:tc>
                  <a:txBody>
                    <a:bodyPr/>
                    <a:lstStyle/>
                    <a:p>
                      <a:pPr algn="ctr" rtl="0" fontAlgn="ctr">
                        <a:lnSpc>
                          <a:spcPts val="800"/>
                        </a:lnSpc>
                      </a:pP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lnSpc>
                          <a:spcPts val="800"/>
                        </a:lnSpc>
                      </a:pP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2039</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lnSpc>
                          <a:spcPts val="800"/>
                        </a:lnSpc>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推計値</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205508829"/>
                  </a:ext>
                </a:extLst>
              </a:tr>
              <a:tr h="381482">
                <a:tc>
                  <a:txBody>
                    <a:bodyPr/>
                    <a:lstStyle/>
                    <a:p>
                      <a:pPr algn="ctr" fontAlgn="ctr"/>
                      <a:r>
                        <a:rPr lang="ja-JP" altLang="en-US" sz="1050" b="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45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府市病院に対する繰出金、負担金の削減を見込む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578275"/>
                  </a:ext>
                </a:extLst>
              </a:tr>
              <a:tr h="297238">
                <a:tc>
                  <a:txBody>
                    <a:bodyPr/>
                    <a:lstStyle/>
                    <a:p>
                      <a:pPr algn="ctr" rtl="0"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公営住宅</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rtl="0"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大阪市の公社委託料削減額を計上</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132980"/>
                  </a:ext>
                </a:extLst>
              </a:tr>
              <a:tr h="684000">
                <a:tc>
                  <a:txBody>
                    <a:bodyPr/>
                    <a:lstStyle/>
                    <a:p>
                      <a:pPr algn="ctr" fontAlgn="ctr"/>
                      <a:r>
                        <a:rPr lang="zh-TW"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保健医療財団</a:t>
                      </a:r>
                      <a:br>
                        <a:rPr lang="zh-TW"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環境保健協会</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大阪府保健医療財団における、大阪府財政構造改革プラン</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に基づく運営費補助の見直し及び経営改善等による大阪府補助金の削減額を計上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585846"/>
                  </a:ext>
                </a:extLst>
              </a:tr>
              <a:tr h="360000">
                <a:tc>
                  <a:txBody>
                    <a:bodyPr/>
                    <a:lstStyle/>
                    <a:p>
                      <a:pPr algn="ctr" rtl="0"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弘済院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rtl="0"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養護老人ホーム廃止による経費削減額を計上</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028575"/>
                  </a:ext>
                </a:extLst>
              </a:tr>
              <a:tr h="572223">
                <a:tc>
                  <a:txBody>
                    <a:bodyPr/>
                    <a:lstStyle/>
                    <a:p>
                      <a:pPr algn="ctr" fontAlgn="ctr"/>
                      <a:r>
                        <a:rPr lang="ja-JP" altLang="en-US" sz="9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大型児童館ビッグバン</a:t>
                      </a:r>
                      <a:br>
                        <a:rPr lang="ja-JP" altLang="en-US" sz="9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キッズプラザ大阪</a:t>
                      </a:r>
                      <a:endParaRPr lang="ja-JP" altLang="en-US" sz="9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ビッグバンにおける業務内容の見直し及びキッズプラザ大阪におけるこれまでの収支改善の取組みによる経費削減額を計上</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69776"/>
                  </a:ext>
                </a:extLst>
              </a:tr>
              <a:tr h="726723">
                <a:tc>
                  <a:txBody>
                    <a:bodyPr/>
                    <a:lstStyle/>
                    <a:p>
                      <a:pPr algn="ctr"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こども青少年施設</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大阪府・大阪市施設の役割分担に基づき、伊賀青少年野外活動センター、びわ湖青少年の家及び青少年センターを見直し、</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施設の運営経費の削減額を計上</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4220795"/>
                  </a:ext>
                </a:extLst>
              </a:tr>
              <a:tr h="297238">
                <a:tc>
                  <a:txBody>
                    <a:bodyPr/>
                    <a:lstStyle/>
                    <a:p>
                      <a:pPr algn="ctr"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運営費交付金の削減額を計上</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2534082"/>
                  </a:ext>
                </a:extLst>
              </a:tr>
              <a:tr h="499106">
                <a:tc>
                  <a:txBody>
                    <a:bodyPr/>
                    <a:lstStyle/>
                    <a:p>
                      <a:pPr algn="ctr"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ドーンセンター</a:t>
                      </a:r>
                      <a:b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クレオ大阪</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大阪市施設の全体最適化によるクレオ大阪（</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館）の経費削減額を計上</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340774"/>
                  </a:ext>
                </a:extLst>
              </a:tr>
              <a:tr h="762965">
                <a:tc>
                  <a:txBody>
                    <a:bodyPr/>
                    <a:lstStyle/>
                    <a:p>
                      <a:pPr algn="ctr" fontAlgn="ctr"/>
                      <a:r>
                        <a:rPr lang="ja-JP" altLang="en-US" sz="1050" b="0" u="none" strike="noStrike"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b="0" u="none" strike="noStrike" dirty="0">
                          <a:effectLst/>
                          <a:latin typeface="Meiryo UI" panose="020B0604030504040204" pitchFamily="50" charset="-128"/>
                          <a:ea typeface="Meiryo UI" panose="020B0604030504040204" pitchFamily="50" charset="-128"/>
                          <a:cs typeface="Meiryo UI" panose="020B0604030504040204" pitchFamily="50" charset="-128"/>
                        </a:rPr>
                        <a:t>者</a:t>
                      </a:r>
                      <a:endParaRPr lang="en-US" altLang="ja-JP" sz="1050" b="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u="none" strike="noStrike" dirty="0">
                          <a:effectLst/>
                          <a:latin typeface="Meiryo UI" panose="020B0604030504040204" pitchFamily="50" charset="-128"/>
                          <a:ea typeface="Meiryo UI" panose="020B0604030504040204" pitchFamily="50" charset="-128"/>
                          <a:cs typeface="Meiryo UI" panose="020B0604030504040204" pitchFamily="50" charset="-128"/>
                        </a:rPr>
                        <a:t>スポーツセンター</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fontAlgn="ctr">
                        <a:buFontTx/>
                        <a:buNone/>
                      </a:pPr>
                      <a:r>
                        <a:rPr lang="ja-JP" altLang="en-US" sz="1000" u="none" strike="noStrike"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者交流促進センター（ファインプラザ）の指定管理者制度導入及び舞洲障がい者スポーツセンター宿泊施設の運営方法の見直しによる経費削減額を計上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213302"/>
                  </a:ext>
                </a:extLst>
              </a:tr>
              <a:tr h="381482">
                <a:tc>
                  <a:txBody>
                    <a:bodyPr/>
                    <a:lstStyle/>
                    <a:p>
                      <a:pPr algn="ctr" rtl="0" fontAlgn="ctr"/>
                      <a:r>
                        <a:rPr lang="ja-JP" altLang="en-US" sz="1050" b="0" u="none" strike="noStrike" dirty="0">
                          <a:effectLst/>
                          <a:latin typeface="Meiryo UI" panose="020B0604030504040204" pitchFamily="50" charset="-128"/>
                          <a:ea typeface="Meiryo UI" panose="020B0604030504040204" pitchFamily="50" charset="-128"/>
                          <a:cs typeface="Meiryo UI" panose="020B0604030504040204" pitchFamily="50" charset="-128"/>
                        </a:rPr>
                        <a:t>消防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US" altLang="ja-JP" sz="105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rtl="0" fontAlgn="ctr">
                        <a:buFontTx/>
                        <a:buNone/>
                      </a:pP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消防学校の運営の一元化に伴う運営経費の削減額等を計上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4490929"/>
                  </a:ext>
                </a:extLst>
              </a:tr>
            </a:tbl>
          </a:graphicData>
        </a:graphic>
      </p:graphicFrame>
      <p:sp>
        <p:nvSpPr>
          <p:cNvPr id="3" name="正方形/長方形 2">
            <a:extLst>
              <a:ext uri="{FF2B5EF4-FFF2-40B4-BE49-F238E27FC236}">
                <a16:creationId xmlns:a16="http://schemas.microsoft.com/office/drawing/2014/main" id="{7F08FB94-00D2-44BD-ADB1-36525C76A3A4}"/>
              </a:ext>
            </a:extLst>
          </p:cNvPr>
          <p:cNvSpPr/>
          <p:nvPr/>
        </p:nvSpPr>
        <p:spPr>
          <a:xfrm>
            <a:off x="98978" y="669626"/>
            <a:ext cx="8028000" cy="288147"/>
          </a:xfrm>
          <a:prstGeom prst="rect">
            <a:avLst/>
          </a:prstGeom>
        </p:spPr>
        <p:txBody>
          <a:bodyPr wrap="square" lIns="36000" tIns="36000" rIns="36000" bIns="36000">
            <a:spAutoFit/>
          </a:bodyPr>
          <a:lstStyle/>
          <a:p>
            <a:pPr marL="285750" indent="-285750">
              <a:buFont typeface="Wingdings" panose="05000000000000000000" pitchFamily="2" charset="2"/>
              <a:buChar char="u"/>
            </a:pP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年度当初予算ベースでは</a:t>
            </a:r>
            <a:r>
              <a:rPr lang="en-US" altLang="ja-JP" sz="1400" dirty="0" smtClean="0">
                <a:latin typeface="Meiryo UI" panose="020B0604030504040204" pitchFamily="50" charset="-128"/>
                <a:ea typeface="Meiryo UI" panose="020B0604030504040204" pitchFamily="50" charset="-128"/>
              </a:rPr>
              <a:t>370</a:t>
            </a:r>
            <a:r>
              <a:rPr lang="ja-JP" altLang="en-US" sz="1400" dirty="0" smtClean="0">
                <a:latin typeface="Meiryo UI" panose="020B0604030504040204" pitchFamily="50" charset="-128"/>
                <a:ea typeface="Meiryo UI" panose="020B0604030504040204" pitchFamily="50" charset="-128"/>
              </a:rPr>
              <a:t>億円、</a:t>
            </a:r>
            <a:r>
              <a:rPr lang="en-US" altLang="ja-JP" sz="1400" dirty="0" smtClean="0">
                <a:latin typeface="Meiryo UI" panose="020B0604030504040204" pitchFamily="50" charset="-128"/>
                <a:ea typeface="Meiryo UI" panose="020B0604030504040204" pitchFamily="50" charset="-128"/>
              </a:rPr>
              <a:t>2039</a:t>
            </a:r>
            <a:r>
              <a:rPr lang="ja-JP" altLang="en-US" sz="1400" dirty="0" smtClean="0">
                <a:latin typeface="Meiryo UI" panose="020B0604030504040204" pitchFamily="50" charset="-128"/>
                <a:ea typeface="Meiryo UI" panose="020B0604030504040204" pitchFamily="50" charset="-128"/>
              </a:rPr>
              <a:t>年度の推計値は</a:t>
            </a:r>
            <a:r>
              <a:rPr lang="en-US" altLang="ja-JP" sz="1400" dirty="0" smtClean="0">
                <a:latin typeface="Meiryo UI" panose="020B0604030504040204" pitchFamily="50" charset="-128"/>
                <a:ea typeface="Meiryo UI" panose="020B0604030504040204" pitchFamily="50" charset="-128"/>
              </a:rPr>
              <a:t>492</a:t>
            </a:r>
            <a:r>
              <a:rPr lang="ja-JP" altLang="en-US" sz="1400" dirty="0" smtClean="0">
                <a:latin typeface="Meiryo UI" panose="020B0604030504040204" pitchFamily="50" charset="-128"/>
                <a:ea typeface="Meiryo UI" panose="020B0604030504040204" pitchFamily="50" charset="-128"/>
              </a:rPr>
              <a:t>億円と</a:t>
            </a:r>
            <a:r>
              <a:rPr lang="ja-JP" altLang="en-US" sz="1400" dirty="0">
                <a:latin typeface="Meiryo UI" panose="020B0604030504040204" pitchFamily="50" charset="-128"/>
                <a:ea typeface="Meiryo UI" panose="020B0604030504040204" pitchFamily="50" charset="-128"/>
              </a:rPr>
              <a:t>試算（一般財源ベース）</a:t>
            </a:r>
            <a:endParaRPr lang="en-US" altLang="ja-JP" sz="1400" dirty="0">
              <a:latin typeface="Meiryo UI" panose="020B0604030504040204" pitchFamily="50" charset="-128"/>
              <a:ea typeface="Meiryo UI" panose="020B0604030504040204" pitchFamily="50" charset="-128"/>
            </a:endParaRPr>
          </a:p>
        </p:txBody>
      </p:sp>
      <p:sp>
        <p:nvSpPr>
          <p:cNvPr id="11" name="テキスト ボックス 42"/>
          <p:cNvSpPr txBox="1">
            <a:spLocks noChangeArrowheads="1"/>
          </p:cNvSpPr>
          <p:nvPr/>
        </p:nvSpPr>
        <p:spPr bwMode="auto">
          <a:xfrm>
            <a:off x="274775" y="7158608"/>
            <a:ext cx="3649153" cy="230832"/>
          </a:xfrm>
          <a:prstGeom prst="rect">
            <a:avLst/>
          </a:prstGeom>
          <a:noFill/>
          <a:ln w="9525">
            <a:noFill/>
            <a:miter lim="800000"/>
            <a:headEnd/>
            <a:tailEnd/>
          </a:ln>
        </p:spPr>
        <p:txBody>
          <a:bodyPr wrap="square">
            <a:spAutoFit/>
          </a:bodyPr>
          <a:lstStyle/>
          <a:p>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　表示単位未満を四捨五入しているため、合計が一致しないことがある</a:t>
            </a:r>
            <a:endParaRPr lang="en-US" altLang="ja-JP" sz="900" dirty="0" smtClean="0">
              <a:latin typeface="Meiryo UI" pitchFamily="50" charset="-128"/>
              <a:ea typeface="Meiryo UI" pitchFamily="50" charset="-128"/>
              <a:cs typeface="Meiryo UI" pitchFamily="50" charset="-128"/>
            </a:endParaRPr>
          </a:p>
        </p:txBody>
      </p:sp>
      <p:sp>
        <p:nvSpPr>
          <p:cNvPr id="18" name="スライド番号プレースホルダー 2"/>
          <p:cNvSpPr>
            <a:spLocks noGrp="1"/>
          </p:cNvSpPr>
          <p:nvPr>
            <p:ph type="sldNum" sz="quarter" idx="12"/>
          </p:nvPr>
        </p:nvSpPr>
        <p:spPr>
          <a:xfrm>
            <a:off x="7071072" y="6237312"/>
            <a:ext cx="2072928" cy="615057"/>
          </a:xfrm>
        </p:spPr>
        <p:txBody>
          <a:bodyPr/>
          <a:lstStyle/>
          <a:p>
            <a:r>
              <a:rPr lang="en-US" altLang="ja-JP" sz="1600" b="1" dirty="0" smtClean="0"/>
              <a:t>19</a:t>
            </a:r>
            <a:endParaRPr lang="ja-JP" altLang="en-US" sz="1600" b="1" dirty="0"/>
          </a:p>
        </p:txBody>
      </p:sp>
    </p:spTree>
    <p:extLst>
      <p:ext uri="{BB962C8B-B14F-4D97-AF65-F5344CB8AC3E}">
        <p14:creationId xmlns:p14="http://schemas.microsoft.com/office/powerpoint/2010/main" val="3109721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08878" y="953830"/>
            <a:ext cx="9071634" cy="3145809"/>
          </a:xfrm>
          <a:prstGeom prst="rect">
            <a:avLst/>
          </a:prstGeom>
        </p:spPr>
      </p:pic>
      <p:sp>
        <p:nvSpPr>
          <p:cNvPr id="14" name="タイトル 1"/>
          <p:cNvSpPr txBox="1">
            <a:spLocks/>
          </p:cNvSpPr>
          <p:nvPr/>
        </p:nvSpPr>
        <p:spPr>
          <a:xfrm>
            <a:off x="64246" y="146707"/>
            <a:ext cx="8993883"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参考</a:t>
            </a:r>
            <a:r>
              <a:rPr lang="en-US" altLang="ja-JP"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府市の二重行政解消等で生み出され</a:t>
            </a:r>
            <a:r>
              <a:rPr lang="ja-JP" altLang="en-US" sz="2000" b="1" dirty="0">
                <a:latin typeface="Meiryo UI" panose="020B0604030504040204" pitchFamily="50" charset="-128"/>
                <a:ea typeface="Meiryo UI" panose="020B0604030504040204" pitchFamily="50" charset="-128"/>
              </a:rPr>
              <a:t>る</a:t>
            </a:r>
            <a:r>
              <a:rPr lang="ja-JP" altLang="en-US" sz="2000" b="1" dirty="0" smtClean="0">
                <a:latin typeface="Meiryo UI" panose="020B0604030504040204" pitchFamily="50" charset="-128"/>
                <a:ea typeface="Meiryo UI" panose="020B0604030504040204" pitchFamily="50" charset="-128"/>
              </a:rPr>
              <a:t>財政</a:t>
            </a:r>
            <a:r>
              <a:rPr lang="ja-JP" altLang="en-US" sz="2000" b="1" dirty="0">
                <a:latin typeface="Meiryo UI" panose="020B0604030504040204" pitchFamily="50" charset="-128"/>
                <a:ea typeface="Meiryo UI" panose="020B0604030504040204" pitchFamily="50" charset="-128"/>
              </a:rPr>
              <a:t>効果</a:t>
            </a:r>
          </a:p>
        </p:txBody>
      </p:sp>
      <p:cxnSp>
        <p:nvCxnSpPr>
          <p:cNvPr id="15" name="直線コネクタ 14"/>
          <p:cNvCxnSpPr/>
          <p:nvPr/>
        </p:nvCxnSpPr>
        <p:spPr>
          <a:xfrm>
            <a:off x="-11905" y="57687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7F08FB94-00D2-44BD-ADB1-36525C76A3A4}"/>
              </a:ext>
            </a:extLst>
          </p:cNvPr>
          <p:cNvSpPr/>
          <p:nvPr/>
        </p:nvSpPr>
        <p:spPr>
          <a:xfrm>
            <a:off x="61295" y="644058"/>
            <a:ext cx="3778394" cy="278004"/>
          </a:xfrm>
          <a:prstGeom prst="rect">
            <a:avLst/>
          </a:prstGeom>
        </p:spPr>
        <p:txBody>
          <a:bodyPr wrap="square" lIns="36000" tIns="36000" rIns="36000" bIns="36000">
            <a:spAutoFit/>
          </a:bodyPr>
          <a:lstStyle/>
          <a:p>
            <a:r>
              <a:rPr lang="en-US" altLang="ja-JP" sz="1300" b="1" dirty="0" smtClean="0">
                <a:latin typeface="Meiryo UI" panose="020B0604030504040204" pitchFamily="50" charset="-128"/>
                <a:ea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rPr>
              <a:t>改革効果額の推移（</a:t>
            </a:r>
            <a:r>
              <a:rPr lang="en-US" altLang="ja-JP" sz="1300" b="1" dirty="0" smtClean="0">
                <a:latin typeface="Meiryo UI" panose="020B0604030504040204" pitchFamily="50" charset="-128"/>
                <a:ea typeface="Meiryo UI" panose="020B0604030504040204" pitchFamily="50" charset="-128"/>
              </a:rPr>
              <a:t>2012</a:t>
            </a:r>
            <a:r>
              <a:rPr lang="ja-JP" altLang="en-US" sz="1300" b="1" dirty="0" smtClean="0">
                <a:latin typeface="Meiryo UI" panose="020B0604030504040204" pitchFamily="50" charset="-128"/>
                <a:ea typeface="Meiryo UI" panose="020B0604030504040204" pitchFamily="50" charset="-128"/>
              </a:rPr>
              <a:t>～</a:t>
            </a:r>
            <a:r>
              <a:rPr lang="en-US" altLang="ja-JP" sz="1300" b="1" dirty="0" smtClean="0">
                <a:latin typeface="Meiryo UI" panose="020B0604030504040204" pitchFamily="50" charset="-128"/>
                <a:ea typeface="Meiryo UI" panose="020B0604030504040204" pitchFamily="50" charset="-128"/>
              </a:rPr>
              <a:t>2039</a:t>
            </a:r>
            <a:r>
              <a:rPr lang="ja-JP" altLang="en-US" sz="1300" b="1" dirty="0" smtClean="0">
                <a:latin typeface="Meiryo UI" panose="020B0604030504040204" pitchFamily="50" charset="-128"/>
                <a:ea typeface="Meiryo UI" panose="020B0604030504040204" pitchFamily="50" charset="-128"/>
              </a:rPr>
              <a:t>年度）</a:t>
            </a:r>
            <a:r>
              <a:rPr lang="en-US" altLang="ja-JP" sz="1300" b="1" dirty="0" smtClean="0">
                <a:latin typeface="Meiryo UI" panose="020B0604030504040204" pitchFamily="50" charset="-128"/>
                <a:ea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endParaRPr>
          </a:p>
        </p:txBody>
      </p:sp>
      <p:sp>
        <p:nvSpPr>
          <p:cNvPr id="18" name="スライド番号プレースホルダー 2"/>
          <p:cNvSpPr>
            <a:spLocks noGrp="1"/>
          </p:cNvSpPr>
          <p:nvPr>
            <p:ph type="sldNum" sz="quarter" idx="12"/>
          </p:nvPr>
        </p:nvSpPr>
        <p:spPr>
          <a:xfrm>
            <a:off x="7071072" y="6270327"/>
            <a:ext cx="2072928" cy="615057"/>
          </a:xfrm>
        </p:spPr>
        <p:txBody>
          <a:bodyPr/>
          <a:lstStyle/>
          <a:p>
            <a:r>
              <a:rPr lang="en-US" altLang="ja-JP" sz="1600" b="1" dirty="0"/>
              <a:t>20</a:t>
            </a:r>
            <a:endParaRPr lang="ja-JP" altLang="en-US" sz="1600" b="1" dirty="0"/>
          </a:p>
        </p:txBody>
      </p:sp>
      <p:sp>
        <p:nvSpPr>
          <p:cNvPr id="10" name="テキスト ボックス 9"/>
          <p:cNvSpPr txBox="1"/>
          <p:nvPr/>
        </p:nvSpPr>
        <p:spPr>
          <a:xfrm>
            <a:off x="-26553" y="900959"/>
            <a:ext cx="900000"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（億円）</a:t>
            </a:r>
            <a:endParaRPr kumimoji="1" lang="ja-JP" altLang="en-US" sz="10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7F08FB94-00D2-44BD-ADB1-36525C76A3A4}"/>
              </a:ext>
            </a:extLst>
          </p:cNvPr>
          <p:cNvSpPr/>
          <p:nvPr/>
        </p:nvSpPr>
        <p:spPr>
          <a:xfrm>
            <a:off x="3342950" y="668774"/>
            <a:ext cx="3778394" cy="234286"/>
          </a:xfrm>
          <a:prstGeom prst="rect">
            <a:avLst/>
          </a:prstGeom>
        </p:spPr>
        <p:txBody>
          <a:bodyPr wrap="square" lIns="36000" tIns="36000" rIns="36000" bIns="3600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一般財源ベース</a:t>
            </a:r>
            <a:endParaRPr lang="en-US" altLang="ja-JP" sz="1050" dirty="0" smtClean="0">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238368996"/>
              </p:ext>
            </p:extLst>
          </p:nvPr>
        </p:nvGraphicFramePr>
        <p:xfrm>
          <a:off x="423447" y="4074266"/>
          <a:ext cx="8568000" cy="2606914"/>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gridCol w="504000">
                  <a:extLst>
                    <a:ext uri="{9D8B030D-6E8A-4147-A177-3AD203B41FA5}">
                      <a16:colId xmlns:a16="http://schemas.microsoft.com/office/drawing/2014/main" val="1438400164"/>
                    </a:ext>
                  </a:extLst>
                </a:gridCol>
                <a:gridCol w="504000">
                  <a:extLst>
                    <a:ext uri="{9D8B030D-6E8A-4147-A177-3AD203B41FA5}">
                      <a16:colId xmlns:a16="http://schemas.microsoft.com/office/drawing/2014/main" val="2756701923"/>
                    </a:ext>
                  </a:extLst>
                </a:gridCol>
                <a:gridCol w="504000">
                  <a:extLst>
                    <a:ext uri="{9D8B030D-6E8A-4147-A177-3AD203B41FA5}">
                      <a16:colId xmlns:a16="http://schemas.microsoft.com/office/drawing/2014/main" val="524687467"/>
                    </a:ext>
                  </a:extLst>
                </a:gridCol>
                <a:gridCol w="504000">
                  <a:extLst>
                    <a:ext uri="{9D8B030D-6E8A-4147-A177-3AD203B41FA5}">
                      <a16:colId xmlns:a16="http://schemas.microsoft.com/office/drawing/2014/main" val="242454568"/>
                    </a:ext>
                  </a:extLst>
                </a:gridCol>
                <a:gridCol w="504000">
                  <a:extLst>
                    <a:ext uri="{9D8B030D-6E8A-4147-A177-3AD203B41FA5}">
                      <a16:colId xmlns:a16="http://schemas.microsoft.com/office/drawing/2014/main" val="3252928692"/>
                    </a:ext>
                  </a:extLst>
                </a:gridCol>
                <a:gridCol w="504000">
                  <a:extLst>
                    <a:ext uri="{9D8B030D-6E8A-4147-A177-3AD203B41FA5}">
                      <a16:colId xmlns:a16="http://schemas.microsoft.com/office/drawing/2014/main" val="385804760"/>
                    </a:ext>
                  </a:extLst>
                </a:gridCol>
                <a:gridCol w="504000">
                  <a:extLst>
                    <a:ext uri="{9D8B030D-6E8A-4147-A177-3AD203B41FA5}">
                      <a16:colId xmlns:a16="http://schemas.microsoft.com/office/drawing/2014/main" val="3170921274"/>
                    </a:ext>
                  </a:extLst>
                </a:gridCol>
                <a:gridCol w="504000">
                  <a:extLst>
                    <a:ext uri="{9D8B030D-6E8A-4147-A177-3AD203B41FA5}">
                      <a16:colId xmlns:a16="http://schemas.microsoft.com/office/drawing/2014/main" val="2371490243"/>
                    </a:ext>
                  </a:extLst>
                </a:gridCol>
                <a:gridCol w="504000">
                  <a:extLst>
                    <a:ext uri="{9D8B030D-6E8A-4147-A177-3AD203B41FA5}">
                      <a16:colId xmlns:a16="http://schemas.microsoft.com/office/drawing/2014/main" val="4056354359"/>
                    </a:ext>
                  </a:extLst>
                </a:gridCol>
                <a:gridCol w="504000">
                  <a:extLst>
                    <a:ext uri="{9D8B030D-6E8A-4147-A177-3AD203B41FA5}">
                      <a16:colId xmlns:a16="http://schemas.microsoft.com/office/drawing/2014/main" val="1278104628"/>
                    </a:ext>
                  </a:extLst>
                </a:gridCol>
                <a:gridCol w="504000">
                  <a:extLst>
                    <a:ext uri="{9D8B030D-6E8A-4147-A177-3AD203B41FA5}">
                      <a16:colId xmlns:a16="http://schemas.microsoft.com/office/drawing/2014/main" val="1033692992"/>
                    </a:ext>
                  </a:extLst>
                </a:gridCol>
              </a:tblGrid>
              <a:tr h="2606914">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3175"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6" name="正方形/長方形 65"/>
          <p:cNvSpPr/>
          <p:nvPr/>
        </p:nvSpPr>
        <p:spPr>
          <a:xfrm>
            <a:off x="1403648" y="6165304"/>
            <a:ext cx="1141123" cy="395869"/>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◎消防</a:t>
            </a: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学校</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一体的</a:t>
            </a: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運用</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8" name="正方形/長方形 67"/>
          <p:cNvSpPr/>
          <p:nvPr/>
        </p:nvSpPr>
        <p:spPr>
          <a:xfrm>
            <a:off x="1955256" y="4653136"/>
            <a:ext cx="1359826" cy="234286"/>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◎府営住宅市移管</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9" name="正方形/長方形 68"/>
          <p:cNvSpPr/>
          <p:nvPr/>
        </p:nvSpPr>
        <p:spPr>
          <a:xfrm>
            <a:off x="2954555" y="5877272"/>
            <a:ext cx="1376282" cy="395869"/>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地方衛生研究所</a:t>
            </a: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統合</a:t>
            </a:r>
          </a:p>
        </p:txBody>
      </p:sp>
      <p:sp>
        <p:nvSpPr>
          <p:cNvPr id="70" name="正方形/長方形 69"/>
          <p:cNvSpPr/>
          <p:nvPr/>
        </p:nvSpPr>
        <p:spPr>
          <a:xfrm>
            <a:off x="2939909" y="4120078"/>
            <a:ext cx="694982" cy="557451"/>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公設試</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統合</a:t>
            </a:r>
          </a:p>
        </p:txBody>
      </p:sp>
      <p:sp>
        <p:nvSpPr>
          <p:cNvPr id="72" name="正方形/長方形 71"/>
          <p:cNvSpPr/>
          <p:nvPr/>
        </p:nvSpPr>
        <p:spPr>
          <a:xfrm>
            <a:off x="3461358" y="6157244"/>
            <a:ext cx="1876655" cy="395869"/>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住吉母子医療</a:t>
            </a:r>
            <a:r>
              <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C</a:t>
            </a:r>
            <a:r>
              <a:rPr kumimoji="1" lang="ja-JP" altLang="en-US" sz="1050" b="0" i="0" u="none" strike="noStrike" kern="1200" cap="none" spc="-15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供用開始</a:t>
            </a:r>
            <a:endParaRPr kumimoji="1" lang="ja-JP" altLang="en-US" sz="1050" b="0" i="0" u="none" strike="noStrike" kern="1200" cap="none" spc="-15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3" name="正方形/長方形 72"/>
          <p:cNvSpPr/>
          <p:nvPr/>
        </p:nvSpPr>
        <p:spPr>
          <a:xfrm>
            <a:off x="3938492" y="4862157"/>
            <a:ext cx="668894" cy="557451"/>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大学法人統合</a:t>
            </a:r>
          </a:p>
        </p:txBody>
      </p:sp>
      <p:sp>
        <p:nvSpPr>
          <p:cNvPr id="75" name="正方形/長方形 74"/>
          <p:cNvSpPr/>
          <p:nvPr/>
        </p:nvSpPr>
        <p:spPr>
          <a:xfrm>
            <a:off x="3460074" y="5373216"/>
            <a:ext cx="1135904" cy="395869"/>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地下鉄民営化</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6" name="正方形/長方形 75"/>
          <p:cNvSpPr/>
          <p:nvPr/>
        </p:nvSpPr>
        <p:spPr>
          <a:xfrm>
            <a:off x="1435625" y="5589240"/>
            <a:ext cx="1051338" cy="557451"/>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市民病院</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独法化</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8" name="正方形/長方形 77"/>
          <p:cNvSpPr/>
          <p:nvPr/>
        </p:nvSpPr>
        <p:spPr>
          <a:xfrm>
            <a:off x="1995145" y="4869160"/>
            <a:ext cx="1070076" cy="557451"/>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ごみ</a:t>
            </a: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焼却</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一部事務組合化</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9" name="正方形/長方形 78"/>
          <p:cNvSpPr/>
          <p:nvPr/>
        </p:nvSpPr>
        <p:spPr>
          <a:xfrm>
            <a:off x="2560567" y="5403143"/>
            <a:ext cx="1116000" cy="557451"/>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クリアウォーター</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OSAKA</a:t>
            </a: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㈱設立</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1" name="正方形/長方形 80"/>
          <p:cNvSpPr/>
          <p:nvPr/>
        </p:nvSpPr>
        <p:spPr>
          <a:xfrm>
            <a:off x="464136" y="4097230"/>
            <a:ext cx="795496" cy="557451"/>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公設試</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独法化</a:t>
            </a:r>
          </a:p>
        </p:txBody>
      </p:sp>
      <p:sp>
        <p:nvSpPr>
          <p:cNvPr id="84" name="正方形/長方形 83"/>
          <p:cNvSpPr/>
          <p:nvPr/>
        </p:nvSpPr>
        <p:spPr>
          <a:xfrm>
            <a:off x="5480657" y="4752712"/>
            <a:ext cx="783905" cy="557451"/>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大学統合（予定）</a:t>
            </a:r>
            <a:endPar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87" name="正方形/長方形 86"/>
          <p:cNvSpPr/>
          <p:nvPr/>
        </p:nvSpPr>
        <p:spPr>
          <a:xfrm>
            <a:off x="6831347" y="5550047"/>
            <a:ext cx="1998609" cy="744219"/>
          </a:xfrm>
          <a:prstGeom prst="rect">
            <a:avLst/>
          </a:prstGeom>
          <a:solidFill>
            <a:schemeClr val="bg1"/>
          </a:solidFill>
          <a:ln>
            <a:solidFill>
              <a:schemeClr val="tx1"/>
            </a:solidFill>
            <a:prstDash val="sysDot"/>
          </a:ln>
        </p:spPr>
        <p:txBody>
          <a:bodyPr wrap="square" lIns="33231" tIns="33231" rIns="33231" bIns="33231"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凡例</a:t>
            </a: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○：府の経営形態の見直し</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●：市の経営形態の見直し</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◎：府市機能の統合</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cxnSp>
        <p:nvCxnSpPr>
          <p:cNvPr id="7" name="直線矢印コネクタ 6"/>
          <p:cNvCxnSpPr/>
          <p:nvPr/>
        </p:nvCxnSpPr>
        <p:spPr>
          <a:xfrm>
            <a:off x="468325" y="3501008"/>
            <a:ext cx="4464000"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1732567" y="3234602"/>
            <a:ext cx="1944000" cy="461665"/>
          </a:xfrm>
          <a:prstGeom prst="rect">
            <a:avLst/>
          </a:prstGeom>
          <a:solidFill>
            <a:schemeClr val="bg1"/>
          </a:solidFill>
          <a:ln>
            <a:solidFill>
              <a:schemeClr val="accent1"/>
            </a:solidFill>
          </a:ln>
        </p:spPr>
        <p:txBody>
          <a:bodyPr wrap="square" rtlCol="0">
            <a:spAutoFit/>
          </a:bodyPr>
          <a:lstStyle/>
          <a:p>
            <a:pPr algn="ct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rPr>
              <a:t>年度累計</a:t>
            </a:r>
            <a:endParaRPr lang="en-US" altLang="ja-JP" sz="1200" dirty="0" smtClean="0">
              <a:latin typeface="Meiryo UI" panose="020B0604030504040204" pitchFamily="50" charset="-128"/>
              <a:ea typeface="Meiryo UI" panose="020B0604030504040204" pitchFamily="50" charset="-128"/>
            </a:endParaRPr>
          </a:p>
          <a:p>
            <a:pPr algn="ctr"/>
            <a:r>
              <a:rPr lang="en-US" altLang="ja-JP" sz="1200" b="1" dirty="0" smtClean="0">
                <a:latin typeface="Meiryo UI" panose="020B0604030504040204" pitchFamily="50" charset="-128"/>
                <a:ea typeface="Meiryo UI" panose="020B0604030504040204" pitchFamily="50" charset="-128"/>
              </a:rPr>
              <a:t>1,994</a:t>
            </a:r>
            <a:r>
              <a:rPr lang="ja-JP" altLang="en-US" sz="1200" b="1" dirty="0">
                <a:latin typeface="Meiryo UI" panose="020B0604030504040204" pitchFamily="50" charset="-128"/>
                <a:ea typeface="Meiryo UI" panose="020B0604030504040204" pitchFamily="50" charset="-128"/>
              </a:rPr>
              <a:t>億円</a:t>
            </a:r>
            <a:endParaRPr kumimoji="1" lang="ja-JP" altLang="en-US" sz="1200" dirty="0"/>
          </a:p>
        </p:txBody>
      </p:sp>
      <p:sp>
        <p:nvSpPr>
          <p:cNvPr id="38" name="角丸四角形 37"/>
          <p:cNvSpPr/>
          <p:nvPr/>
        </p:nvSpPr>
        <p:spPr>
          <a:xfrm>
            <a:off x="78890" y="4074267"/>
            <a:ext cx="388654" cy="2586474"/>
          </a:xfrm>
          <a:prstGeom prst="roundRect">
            <a:avLst/>
          </a:prstGeom>
          <a:ln w="9525"/>
        </p:spPr>
        <p:style>
          <a:lnRef idx="2">
            <a:schemeClr val="dk1"/>
          </a:lnRef>
          <a:fillRef idx="1">
            <a:schemeClr val="lt1"/>
          </a:fillRef>
          <a:effectRef idx="0">
            <a:schemeClr val="dk1"/>
          </a:effectRef>
          <a:fontRef idx="minor">
            <a:schemeClr val="dk1"/>
          </a:fontRef>
        </p:style>
        <p:txBody>
          <a:bodyPr vert="eaVert"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府市の機能再編</a:t>
            </a:r>
          </a:p>
        </p:txBody>
      </p:sp>
      <p:sp>
        <p:nvSpPr>
          <p:cNvPr id="44" name="正方形/長方形 43"/>
          <p:cNvSpPr/>
          <p:nvPr/>
        </p:nvSpPr>
        <p:spPr>
          <a:xfrm>
            <a:off x="4550371" y="4122704"/>
            <a:ext cx="798711" cy="719034"/>
          </a:xfrm>
          <a:prstGeom prst="rect">
            <a:avLst/>
          </a:prstGeom>
        </p:spPr>
        <p:txBody>
          <a:bodyPr wrap="square" lIns="36000" tIns="36000" rIns="36000" bIns="3600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大阪港湾局</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業務開始</a:t>
            </a:r>
            <a:endParaRPr kumimoji="1" lang="en-US" altLang="ja-JP"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（予定）</a:t>
            </a:r>
            <a:endPar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46" name="図 45"/>
          <p:cNvPicPr>
            <a:picLocks noChangeAspect="1"/>
          </p:cNvPicPr>
          <p:nvPr/>
        </p:nvPicPr>
        <p:blipFill>
          <a:blip r:embed="rId4"/>
          <a:stretch>
            <a:fillRect/>
          </a:stretch>
        </p:blipFill>
        <p:spPr>
          <a:xfrm rot="5400000">
            <a:off x="7344320" y="3709212"/>
            <a:ext cx="324000" cy="108000"/>
          </a:xfrm>
          <a:prstGeom prst="rect">
            <a:avLst/>
          </a:prstGeom>
        </p:spPr>
      </p:pic>
      <p:pic>
        <p:nvPicPr>
          <p:cNvPr id="47" name="図 46"/>
          <p:cNvPicPr>
            <a:picLocks noChangeAspect="1"/>
          </p:cNvPicPr>
          <p:nvPr/>
        </p:nvPicPr>
        <p:blipFill>
          <a:blip r:embed="rId4"/>
          <a:stretch>
            <a:fillRect/>
          </a:stretch>
        </p:blipFill>
        <p:spPr>
          <a:xfrm rot="5400000">
            <a:off x="7812384" y="3717056"/>
            <a:ext cx="324000" cy="108000"/>
          </a:xfrm>
          <a:prstGeom prst="rect">
            <a:avLst/>
          </a:prstGeom>
        </p:spPr>
      </p:pic>
      <p:pic>
        <p:nvPicPr>
          <p:cNvPr id="48" name="図 47"/>
          <p:cNvPicPr>
            <a:picLocks noChangeAspect="1"/>
          </p:cNvPicPr>
          <p:nvPr/>
        </p:nvPicPr>
        <p:blipFill>
          <a:blip r:embed="rId4"/>
          <a:stretch>
            <a:fillRect/>
          </a:stretch>
        </p:blipFill>
        <p:spPr>
          <a:xfrm rot="5400000">
            <a:off x="8316440" y="3717056"/>
            <a:ext cx="324000" cy="108000"/>
          </a:xfrm>
          <a:prstGeom prst="rect">
            <a:avLst/>
          </a:prstGeom>
        </p:spPr>
      </p:pic>
    </p:spTree>
    <p:extLst>
      <p:ext uri="{BB962C8B-B14F-4D97-AF65-F5344CB8AC3E}">
        <p14:creationId xmlns:p14="http://schemas.microsoft.com/office/powerpoint/2010/main" val="2904174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p:nvPr/>
        </p:nvSpPr>
        <p:spPr>
          <a:xfrm>
            <a:off x="0" y="44119"/>
            <a:ext cx="9091095" cy="36553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参考</a:t>
            </a:r>
            <a:r>
              <a:rPr lang="en-US" altLang="ja-JP" sz="2000" b="1" dirty="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新たな投資（教育・学習環境の充実）</a:t>
            </a:r>
            <a:endParaRPr lang="ja-JP" altLang="en-US"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381491" y="548680"/>
            <a:ext cx="5309129" cy="729430"/>
          </a:xfrm>
          <a:prstGeom prst="rect">
            <a:avLst/>
          </a:prstGeom>
          <a:noFill/>
          <a:ln>
            <a:noFill/>
          </a:ln>
        </p:spPr>
        <p:txBody>
          <a:bodyPr wrap="square" lIns="128016" tIns="64008" rIns="100800" bIns="64008" rtlCol="0" anchor="ctr" anchorCtr="0">
            <a:spAutoFit/>
          </a:bodyPr>
          <a:lstStyle/>
          <a:p>
            <a:pPr>
              <a:lnSpc>
                <a:spcPct val="1500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市内</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在住の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中学生に学校外教育に利用できる「塾代助成カード」を交付</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（月額１万円を上限に助成、市内在住中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学生の約５割が助成対象</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434451" y="2924944"/>
            <a:ext cx="4072932" cy="729430"/>
          </a:xfrm>
          <a:prstGeom prst="rect">
            <a:avLst/>
          </a:prstGeom>
          <a:noFill/>
          <a:ln>
            <a:noFill/>
          </a:ln>
        </p:spPr>
        <p:txBody>
          <a:bodyPr wrap="square" lIns="128016" tIns="64008" rIns="100800" bIns="64008" rtlCol="0" anchor="ctr" anchorCtr="0">
            <a:spAutoFit/>
          </a:bodyPr>
          <a:lstStyle/>
          <a:p>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に達成予定だった、全小中学校における学習者用端末の１人１台環境の整備を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に前倒して整備　等</a:t>
            </a:r>
          </a:p>
        </p:txBody>
      </p:sp>
      <p:sp>
        <p:nvSpPr>
          <p:cNvPr id="3" name="角丸四角形 2"/>
          <p:cNvSpPr/>
          <p:nvPr/>
        </p:nvSpPr>
        <p:spPr>
          <a:xfrm>
            <a:off x="38101" y="661805"/>
            <a:ext cx="1381492" cy="1025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b="1" dirty="0" smtClean="0"/>
              <a:t>塾代助成</a:t>
            </a:r>
            <a:endParaRPr kumimoji="1" lang="ja-JP" altLang="en-US" sz="1600" b="1" dirty="0"/>
          </a:p>
        </p:txBody>
      </p:sp>
      <p:sp>
        <p:nvSpPr>
          <p:cNvPr id="19" name="角丸四角形 18"/>
          <p:cNvSpPr/>
          <p:nvPr/>
        </p:nvSpPr>
        <p:spPr>
          <a:xfrm>
            <a:off x="38100" y="1874358"/>
            <a:ext cx="1395319" cy="9785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t>学校給食</a:t>
            </a:r>
            <a:endParaRPr kumimoji="1" lang="ja-JP" altLang="en-US" sz="1600" b="1" dirty="0"/>
          </a:p>
        </p:txBody>
      </p:sp>
      <p:sp>
        <p:nvSpPr>
          <p:cNvPr id="21" name="角丸四角形 20"/>
          <p:cNvSpPr/>
          <p:nvPr/>
        </p:nvSpPr>
        <p:spPr>
          <a:xfrm>
            <a:off x="38102" y="2956666"/>
            <a:ext cx="1392508" cy="10067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t>教育</a:t>
            </a:r>
            <a:r>
              <a:rPr lang="en-US" altLang="ja-JP" sz="1600" b="1" dirty="0" smtClean="0"/>
              <a:t>ICT</a:t>
            </a:r>
          </a:p>
          <a:p>
            <a:pPr algn="ctr"/>
            <a:r>
              <a:rPr lang="ja-JP" altLang="en-US" sz="1600" b="1" dirty="0" smtClean="0"/>
              <a:t>の推進</a:t>
            </a:r>
            <a:endParaRPr kumimoji="1" lang="ja-JP" altLang="en-US" sz="1600" b="1" dirty="0"/>
          </a:p>
        </p:txBody>
      </p:sp>
      <p:sp>
        <p:nvSpPr>
          <p:cNvPr id="23" name="角丸四角形 22"/>
          <p:cNvSpPr/>
          <p:nvPr/>
        </p:nvSpPr>
        <p:spPr>
          <a:xfrm>
            <a:off x="38103" y="4106057"/>
            <a:ext cx="1434448" cy="12732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t>私立高校</a:t>
            </a:r>
            <a:endParaRPr lang="en-US" altLang="ja-JP" sz="1600" b="1" dirty="0" smtClean="0"/>
          </a:p>
          <a:p>
            <a:pPr algn="ctr"/>
            <a:r>
              <a:rPr lang="ja-JP" altLang="en-US" sz="1600" b="1" dirty="0" smtClean="0"/>
              <a:t>の授業料</a:t>
            </a:r>
            <a:endParaRPr lang="en-US" altLang="ja-JP" sz="1600" b="1" dirty="0" smtClean="0"/>
          </a:p>
          <a:p>
            <a:pPr algn="ctr"/>
            <a:r>
              <a:rPr lang="ja-JP" altLang="en-US" sz="1600" b="1" dirty="0" smtClean="0"/>
              <a:t>無償化</a:t>
            </a:r>
            <a:endParaRPr kumimoji="1" lang="ja-JP" altLang="en-US" sz="1600" b="1" dirty="0"/>
          </a:p>
        </p:txBody>
      </p:sp>
      <p:sp>
        <p:nvSpPr>
          <p:cNvPr id="26" name="角丸四角形 25"/>
          <p:cNvSpPr/>
          <p:nvPr/>
        </p:nvSpPr>
        <p:spPr>
          <a:xfrm>
            <a:off x="38103" y="5456964"/>
            <a:ext cx="1434447" cy="12924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ja-JP" altLang="en-US" sz="1600" b="1" dirty="0" smtClean="0"/>
              <a:t>府大・</a:t>
            </a:r>
            <a:r>
              <a:rPr lang="ja-JP" altLang="en-US" sz="1600" b="1" dirty="0"/>
              <a:t>市大</a:t>
            </a:r>
            <a:r>
              <a:rPr lang="ja-JP" altLang="en-US" sz="1600" b="1" dirty="0" smtClean="0"/>
              <a:t>等の授業料等</a:t>
            </a:r>
            <a:endParaRPr lang="en-US" altLang="ja-JP" sz="1600" b="1" dirty="0" smtClean="0"/>
          </a:p>
          <a:p>
            <a:pPr algn="ctr"/>
            <a:r>
              <a:rPr lang="ja-JP" altLang="en-US" sz="1600" b="1" dirty="0" smtClean="0"/>
              <a:t>無償化</a:t>
            </a:r>
            <a:endParaRPr kumimoji="1" lang="ja-JP" altLang="en-US" sz="1600" b="1" dirty="0"/>
          </a:p>
        </p:txBody>
      </p:sp>
      <p:sp>
        <p:nvSpPr>
          <p:cNvPr id="28" name="角丸四角形 27"/>
          <p:cNvSpPr/>
          <p:nvPr/>
        </p:nvSpPr>
        <p:spPr>
          <a:xfrm>
            <a:off x="332936" y="3577590"/>
            <a:ext cx="875128" cy="313690"/>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大阪市</a:t>
            </a:r>
          </a:p>
        </p:txBody>
      </p:sp>
      <p:sp>
        <p:nvSpPr>
          <p:cNvPr id="29" name="角丸四角形 28"/>
          <p:cNvSpPr/>
          <p:nvPr/>
        </p:nvSpPr>
        <p:spPr>
          <a:xfrm>
            <a:off x="359313" y="6308725"/>
            <a:ext cx="875128" cy="313690"/>
          </a:xfrm>
          <a:prstGeom prst="roundRect">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大阪府</a:t>
            </a:r>
          </a:p>
        </p:txBody>
      </p:sp>
      <p:sp>
        <p:nvSpPr>
          <p:cNvPr id="30" name="角丸四角形 29"/>
          <p:cNvSpPr/>
          <p:nvPr/>
        </p:nvSpPr>
        <p:spPr>
          <a:xfrm>
            <a:off x="305386" y="2386330"/>
            <a:ext cx="875128" cy="313690"/>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大阪市</a:t>
            </a:r>
          </a:p>
        </p:txBody>
      </p:sp>
      <p:sp>
        <p:nvSpPr>
          <p:cNvPr id="33" name="角丸四角形 32"/>
          <p:cNvSpPr/>
          <p:nvPr/>
        </p:nvSpPr>
        <p:spPr>
          <a:xfrm>
            <a:off x="359313" y="4993640"/>
            <a:ext cx="875128" cy="313690"/>
          </a:xfrm>
          <a:prstGeom prst="roundRect">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大阪府</a:t>
            </a:r>
          </a:p>
        </p:txBody>
      </p:sp>
      <p:sp>
        <p:nvSpPr>
          <p:cNvPr id="36" name="角丸四角形 35"/>
          <p:cNvSpPr/>
          <p:nvPr/>
        </p:nvSpPr>
        <p:spPr>
          <a:xfrm>
            <a:off x="305386" y="1243330"/>
            <a:ext cx="875128" cy="313690"/>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大阪市</a:t>
            </a:r>
          </a:p>
        </p:txBody>
      </p:sp>
      <p:sp>
        <p:nvSpPr>
          <p:cNvPr id="49" name="テキスト ボックス 48"/>
          <p:cNvSpPr txBox="1"/>
          <p:nvPr/>
        </p:nvSpPr>
        <p:spPr>
          <a:xfrm>
            <a:off x="5872422" y="2948570"/>
            <a:ext cx="3108671" cy="234603"/>
          </a:xfrm>
          <a:prstGeom prst="rect">
            <a:avLst/>
          </a:prstGeom>
          <a:noFill/>
          <a:ln w="19050">
            <a:noFill/>
          </a:ln>
        </p:spPr>
        <p:txBody>
          <a:bodyPr wrap="square" rtlCol="0" anchor="ctr" anchorCtr="1">
            <a:noAutofit/>
          </a:bodyPr>
          <a:lstStyle/>
          <a:p>
            <a:pPr algn="ctr" defTabSz="685165">
              <a:tabLst>
                <a:tab pos="1142365" algn="l"/>
              </a:tabLst>
            </a:pPr>
            <a:r>
              <a:rPr lang="ja-JP" altLang="en-US" sz="1050" dirty="0" smtClean="0">
                <a:solidFill>
                  <a:prstClr val="black"/>
                </a:solidFill>
                <a:latin typeface="Meiryo UI" panose="020B0604030504040204" pitchFamily="50" charset="-128"/>
                <a:ea typeface="Meiryo UI" panose="020B0604030504040204" pitchFamily="50" charset="-128"/>
              </a:rPr>
              <a:t>１人</a:t>
            </a:r>
            <a:r>
              <a:rPr lang="ja-JP" altLang="en-US" sz="1050" dirty="0">
                <a:solidFill>
                  <a:prstClr val="black"/>
                </a:solidFill>
                <a:latin typeface="Meiryo UI" panose="020B0604030504040204" pitchFamily="50" charset="-128"/>
                <a:ea typeface="Meiryo UI" panose="020B0604030504040204" pitchFamily="50" charset="-128"/>
              </a:rPr>
              <a:t>１</a:t>
            </a:r>
            <a:r>
              <a:rPr lang="ja-JP" altLang="en-US" sz="1050" dirty="0" smtClean="0">
                <a:solidFill>
                  <a:prstClr val="black"/>
                </a:solidFill>
                <a:latin typeface="Meiryo UI" panose="020B0604030504040204" pitchFamily="50" charset="-128"/>
                <a:ea typeface="Meiryo UI" panose="020B0604030504040204" pitchFamily="50" charset="-128"/>
              </a:rPr>
              <a:t>台端末の整備スケジュール</a:t>
            </a:r>
            <a:endParaRPr lang="zh-TW" altLang="en-US" sz="1050" dirty="0">
              <a:solidFill>
                <a:prstClr val="black"/>
              </a:solidFill>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443683" y="4055672"/>
            <a:ext cx="5246937" cy="1029513"/>
          </a:xfrm>
          <a:prstGeom prst="rect">
            <a:avLst/>
          </a:prstGeom>
          <a:noFill/>
          <a:ln>
            <a:noFill/>
          </a:ln>
        </p:spPr>
        <p:txBody>
          <a:bodyPr wrap="square" lIns="128016" tIns="64008" rIns="100800" bIns="64008" rtlCol="0" anchor="ctr" anchorCtr="0">
            <a:spAutoFit/>
          </a:bodyPr>
          <a:lstStyle/>
          <a:p>
            <a:pPr>
              <a:lnSpc>
                <a:spcPct val="150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年度に、全国に先駆けて私立高校</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等授業料</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無償化を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創設</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年度～多子</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世帯（子ども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三人以上</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）に配慮した制度を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創設</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年度～多子</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世帯支援の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要件を緩和（子ども二人以上世帯</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対象）</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1487884" y="5538216"/>
            <a:ext cx="4040249" cy="729430"/>
          </a:xfrm>
          <a:prstGeom prst="rect">
            <a:avLst/>
          </a:prstGeom>
          <a:noFill/>
          <a:ln>
            <a:noFill/>
          </a:ln>
        </p:spPr>
        <p:txBody>
          <a:bodyPr wrap="square" lIns="128016" tIns="64008" rIns="100800" bIns="64008" rtlCol="0" anchor="ctr" anchorCtr="0">
            <a:spAutoFit/>
          </a:bodyPr>
          <a:lstStyle/>
          <a:p>
            <a:pPr>
              <a:lnSpc>
                <a:spcPct val="1500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国制度に府独自の制度を加え、府立大学・市立大学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大高専の授業料等を支援（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右矢印 67"/>
          <p:cNvSpPr>
            <a:spLocks noChangeAspect="1"/>
          </p:cNvSpPr>
          <p:nvPr/>
        </p:nvSpPr>
        <p:spPr>
          <a:xfrm>
            <a:off x="5769953" y="6552988"/>
            <a:ext cx="1754427" cy="188381"/>
          </a:xfrm>
          <a:prstGeom prst="rightArrow">
            <a:avLst>
              <a:gd name="adj1" fmla="val 82330"/>
              <a:gd name="adj2" fmla="val 40069"/>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年収</a:t>
            </a:r>
            <a:r>
              <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590</a:t>
            </a: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a:t>
            </a: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円未満の世帯を無償化</a:t>
            </a:r>
            <a:endPar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7" name="図 6"/>
          <p:cNvPicPr>
            <a:picLocks noChangeAspect="1"/>
          </p:cNvPicPr>
          <p:nvPr/>
        </p:nvPicPr>
        <p:blipFill>
          <a:blip r:embed="rId3"/>
          <a:stretch>
            <a:fillRect/>
          </a:stretch>
        </p:blipFill>
        <p:spPr>
          <a:xfrm>
            <a:off x="5648628" y="5838230"/>
            <a:ext cx="3419646" cy="709514"/>
          </a:xfrm>
          <a:prstGeom prst="rect">
            <a:avLst/>
          </a:prstGeom>
        </p:spPr>
      </p:pic>
      <p:sp>
        <p:nvSpPr>
          <p:cNvPr id="108" name="テキスト ボックス 107"/>
          <p:cNvSpPr txBox="1"/>
          <p:nvPr/>
        </p:nvSpPr>
        <p:spPr>
          <a:xfrm>
            <a:off x="5647717" y="5538217"/>
            <a:ext cx="3496282" cy="344449"/>
          </a:xfrm>
          <a:prstGeom prst="rect">
            <a:avLst/>
          </a:prstGeom>
          <a:noFill/>
          <a:ln w="19050">
            <a:noFill/>
          </a:ln>
        </p:spPr>
        <p:txBody>
          <a:bodyPr wrap="square" rtlCol="0" anchor="ctr" anchorCtr="1">
            <a:noAutofit/>
          </a:bodyPr>
          <a:lstStyle/>
          <a:p>
            <a:pPr defTabSz="685165" eaLnBrk="1" fontAlgn="auto" hangingPunct="1">
              <a:spcBef>
                <a:spcPts val="0"/>
              </a:spcBef>
              <a:spcAft>
                <a:spcPts val="0"/>
              </a:spcAft>
              <a:tabLst>
                <a:tab pos="1142365" algn="l"/>
              </a:tabLst>
            </a:pPr>
            <a:r>
              <a:rPr lang="ja-JP" altLang="en-US" sz="900" dirty="0" smtClean="0">
                <a:latin typeface="Meiryo UI" panose="020B0604030504040204" pitchFamily="50" charset="-128"/>
                <a:ea typeface="Meiryo UI" panose="020B0604030504040204" pitchFamily="50" charset="-128"/>
              </a:rPr>
              <a:t>学部・学域生、府大高専本科生（</a:t>
            </a:r>
            <a:r>
              <a:rPr lang="en-US" altLang="ja-JP" sz="900" dirty="0" smtClean="0">
                <a:latin typeface="Meiryo UI" panose="020B0604030504040204" pitchFamily="50" charset="-128"/>
                <a:ea typeface="Meiryo UI" panose="020B0604030504040204" pitchFamily="50" charset="-128"/>
              </a:rPr>
              <a:t>4,5</a:t>
            </a:r>
            <a:r>
              <a:rPr lang="ja-JP" altLang="en-US" sz="900" dirty="0" smtClean="0">
                <a:latin typeface="Meiryo UI" panose="020B0604030504040204" pitchFamily="50" charset="-128"/>
                <a:ea typeface="Meiryo UI" panose="020B0604030504040204" pitchFamily="50" charset="-128"/>
              </a:rPr>
              <a:t>年生）及び専攻科生への</a:t>
            </a:r>
            <a:endParaRPr lang="en-US" altLang="ja-JP" sz="900" dirty="0" smtClean="0">
              <a:latin typeface="Meiryo UI" panose="020B0604030504040204" pitchFamily="50" charset="-128"/>
              <a:ea typeface="Meiryo UI" panose="020B0604030504040204" pitchFamily="50" charset="-128"/>
            </a:endParaRPr>
          </a:p>
          <a:p>
            <a:pPr defTabSz="685165" eaLnBrk="1" fontAlgn="auto" hangingPunct="1">
              <a:spcBef>
                <a:spcPts val="0"/>
              </a:spcBef>
              <a:spcAft>
                <a:spcPts val="0"/>
              </a:spcAft>
              <a:tabLst>
                <a:tab pos="1142365" algn="l"/>
              </a:tabLst>
            </a:pPr>
            <a:r>
              <a:rPr lang="ja-JP" altLang="en-US" sz="900" dirty="0" smtClean="0">
                <a:latin typeface="Meiryo UI" panose="020B0604030504040204" pitchFamily="50" charset="-128"/>
                <a:ea typeface="Meiryo UI" panose="020B0604030504040204" pitchFamily="50" charset="-128"/>
              </a:rPr>
              <a:t>支援イメージ</a:t>
            </a:r>
            <a:endParaRPr lang="en-US" altLang="ja-JP" sz="900" dirty="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6534769" y="4148574"/>
            <a:ext cx="249064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05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公私立・昼間</a:t>
            </a:r>
            <a:r>
              <a:rPr kumimoji="1" lang="en-US" altLang="ja-JP" sz="105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の進学率</a:t>
            </a:r>
            <a:endParaRPr kumimoji="1" lang="ja-JP" altLang="en-US"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493520" y="2561778"/>
            <a:ext cx="4115628" cy="276999"/>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200" b="1" kern="0" dirty="0">
                <a:solidFill>
                  <a:srgbClr val="FF0000"/>
                </a:solidFill>
                <a:latin typeface="Meiryo UI" panose="020B0604030504040204" pitchFamily="50" charset="-128"/>
                <a:ea typeface="Meiryo UI" panose="020B0604030504040204" pitchFamily="50" charset="-128"/>
              </a:rPr>
              <a:t>小学校・中学校の９年間で学校給食を教材とした食育を推進</a:t>
            </a:r>
          </a:p>
        </p:txBody>
      </p:sp>
      <p:pic>
        <p:nvPicPr>
          <p:cNvPr id="9" name="図 8"/>
          <p:cNvPicPr>
            <a:picLocks noChangeAspect="1"/>
          </p:cNvPicPr>
          <p:nvPr/>
        </p:nvPicPr>
        <p:blipFill>
          <a:blip r:embed="rId4"/>
          <a:stretch>
            <a:fillRect/>
          </a:stretch>
        </p:blipFill>
        <p:spPr>
          <a:xfrm>
            <a:off x="6560345" y="4149080"/>
            <a:ext cx="2392615" cy="782882"/>
          </a:xfrm>
          <a:prstGeom prst="rect">
            <a:avLst/>
          </a:prstGeom>
        </p:spPr>
      </p:pic>
      <p:sp>
        <p:nvSpPr>
          <p:cNvPr id="119" name="正方形/長方形 118"/>
          <p:cNvSpPr/>
          <p:nvPr/>
        </p:nvSpPr>
        <p:spPr>
          <a:xfrm>
            <a:off x="6807049" y="4945461"/>
            <a:ext cx="1946088" cy="276999"/>
          </a:xfrm>
          <a:prstGeom prst="rect">
            <a:avLst/>
          </a:prstGeom>
          <a:solidFill>
            <a:schemeClr val="tx2">
              <a:lumMod val="20000"/>
              <a:lumOff val="80000"/>
            </a:schemeClr>
          </a:solidFill>
          <a:ln>
            <a:noFill/>
          </a:ln>
        </p:spPr>
        <p:txBody>
          <a:bodyPr wrap="square" anchor="ctr" anchorCtr="0">
            <a:spAutoFit/>
          </a:bodyPr>
          <a:lstStyle/>
          <a:p>
            <a:pPr lvl="0" algn="ctr" defTabSz="914400">
              <a:defRPr/>
            </a:pPr>
            <a:r>
              <a:rPr kumimoji="0" lang="ja-JP" altLang="en-US" sz="1200" b="1" kern="0" dirty="0" smtClean="0">
                <a:latin typeface="Meiryo UI" panose="020B0604030504040204" pitchFamily="50" charset="-128"/>
                <a:ea typeface="Meiryo UI" panose="020B0604030504040204" pitchFamily="50" charset="-128"/>
              </a:rPr>
              <a:t>高校の進学率が上昇</a:t>
            </a:r>
            <a:endParaRPr kumimoji="0" lang="en-US" altLang="ja-JP" sz="1200" b="1" i="0" u="none" kern="0" cap="none" spc="0"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1423022" y="1847016"/>
            <a:ext cx="5693234" cy="706347"/>
          </a:xfrm>
          <a:prstGeom prst="rect">
            <a:avLst/>
          </a:prstGeom>
          <a:noFill/>
          <a:ln>
            <a:noFill/>
          </a:ln>
        </p:spPr>
        <p:txBody>
          <a:bodyPr wrap="square" lIns="128016" tIns="64008" rIns="100800" bIns="64008" rtlCol="0" anchor="ctr" anchorCtr="0">
            <a:spAutoFit/>
          </a:bodyPr>
          <a:lstStyle/>
          <a:p>
            <a:pPr>
              <a:lnSpc>
                <a:spcPct val="150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年度に市立全中学校の給食提供方法を学校調理方式へ移行</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新型コロナウイルス感染症を踏まえ、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年度の小中学校の学校給食を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無償化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3"/>
          <p:cNvSpPr/>
          <p:nvPr/>
        </p:nvSpPr>
        <p:spPr>
          <a:xfrm>
            <a:off x="1507198" y="5020240"/>
            <a:ext cx="4101950" cy="276999"/>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200" b="1" kern="0" dirty="0" smtClean="0">
                <a:solidFill>
                  <a:srgbClr val="FF0000"/>
                </a:solidFill>
                <a:latin typeface="Meiryo UI" panose="020B0604030504040204" pitchFamily="50" charset="-128"/>
                <a:ea typeface="Meiryo UI" panose="020B0604030504040204" pitchFamily="50" charset="-128"/>
              </a:rPr>
              <a:t>全国</a:t>
            </a:r>
            <a:r>
              <a:rPr kumimoji="0" lang="ja-JP" altLang="en-US" sz="1200" b="1" kern="0" dirty="0">
                <a:solidFill>
                  <a:srgbClr val="FF0000"/>
                </a:solidFill>
                <a:latin typeface="Meiryo UI" panose="020B0604030504040204" pitchFamily="50" charset="-128"/>
                <a:ea typeface="Meiryo UI" panose="020B0604030504040204" pitchFamily="50" charset="-128"/>
              </a:rPr>
              <a:t>ナンバー１の授業料</a:t>
            </a:r>
            <a:r>
              <a:rPr kumimoji="0" lang="ja-JP" altLang="en-US" sz="1200" b="1" kern="0" dirty="0" smtClean="0">
                <a:solidFill>
                  <a:srgbClr val="FF0000"/>
                </a:solidFill>
                <a:latin typeface="Meiryo UI" panose="020B0604030504040204" pitchFamily="50" charset="-128"/>
                <a:ea typeface="Meiryo UI" panose="020B0604030504040204" pitchFamily="50" charset="-128"/>
              </a:rPr>
              <a:t>支援</a:t>
            </a:r>
            <a:endParaRPr kumimoji="0" lang="en-US" altLang="ja-JP" sz="1200" b="1" i="0" u="non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126" name="正方形/長方形 125"/>
          <p:cNvSpPr/>
          <p:nvPr/>
        </p:nvSpPr>
        <p:spPr>
          <a:xfrm>
            <a:off x="1481689" y="1259469"/>
            <a:ext cx="4288264" cy="461665"/>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200" b="1" kern="0" dirty="0">
                <a:solidFill>
                  <a:srgbClr val="FF0000"/>
                </a:solidFill>
                <a:latin typeface="Meiryo UI" panose="020B0604030504040204" pitchFamily="50" charset="-128"/>
                <a:ea typeface="Meiryo UI" panose="020B0604030504040204" pitchFamily="50" charset="-128"/>
              </a:rPr>
              <a:t>子育て世帯の経済的負担を</a:t>
            </a:r>
            <a:r>
              <a:rPr kumimoji="0" lang="ja-JP" altLang="en-US" sz="1200" b="1" kern="0" dirty="0" smtClean="0">
                <a:solidFill>
                  <a:srgbClr val="FF0000"/>
                </a:solidFill>
                <a:latin typeface="Meiryo UI" panose="020B0604030504040204" pitchFamily="50" charset="-128"/>
                <a:ea typeface="Meiryo UI" panose="020B0604030504040204" pitchFamily="50" charset="-128"/>
              </a:rPr>
              <a:t>軽減</a:t>
            </a:r>
            <a:endParaRPr kumimoji="0" lang="en-US" altLang="ja-JP" sz="1200" b="1" kern="0" dirty="0" smtClean="0">
              <a:solidFill>
                <a:srgbClr val="FF0000"/>
              </a:solidFill>
              <a:latin typeface="Meiryo UI" panose="020B0604030504040204" pitchFamily="50" charset="-128"/>
              <a:ea typeface="Meiryo UI" panose="020B0604030504040204" pitchFamily="50" charset="-128"/>
            </a:endParaRPr>
          </a:p>
          <a:p>
            <a:pPr lvl="0" algn="ctr" defTabSz="914400">
              <a:defRPr/>
            </a:pPr>
            <a:r>
              <a:rPr kumimoji="0" lang="ja-JP" altLang="en-US" sz="1200" b="1" kern="0" dirty="0" smtClean="0">
                <a:solidFill>
                  <a:srgbClr val="FF0000"/>
                </a:solidFill>
                <a:latin typeface="Meiryo UI" panose="020B0604030504040204" pitchFamily="50" charset="-128"/>
                <a:ea typeface="Meiryo UI" panose="020B0604030504040204" pitchFamily="50" charset="-128"/>
              </a:rPr>
              <a:t>こども</a:t>
            </a:r>
            <a:r>
              <a:rPr kumimoji="0" lang="ja-JP" altLang="en-US" sz="1200" b="1" kern="0" dirty="0">
                <a:solidFill>
                  <a:srgbClr val="FF0000"/>
                </a:solidFill>
                <a:latin typeface="Meiryo UI" panose="020B0604030504040204" pitchFamily="50" charset="-128"/>
                <a:ea typeface="Meiryo UI" panose="020B0604030504040204" pitchFamily="50" charset="-128"/>
              </a:rPr>
              <a:t>たちが学力や学習意欲、個性や才能を伸ばす機会</a:t>
            </a:r>
            <a:r>
              <a:rPr kumimoji="0" lang="ja-JP" altLang="en-US" sz="1200" b="1" kern="0" dirty="0" smtClean="0">
                <a:solidFill>
                  <a:srgbClr val="FF0000"/>
                </a:solidFill>
                <a:latin typeface="Meiryo UI" panose="020B0604030504040204" pitchFamily="50" charset="-128"/>
                <a:ea typeface="Meiryo UI" panose="020B0604030504040204" pitchFamily="50" charset="-128"/>
              </a:rPr>
              <a:t>を提供</a:t>
            </a:r>
            <a:endParaRPr kumimoji="0" lang="ja-JP" altLang="en-US" sz="1200" b="1" kern="0" dirty="0">
              <a:solidFill>
                <a:srgbClr val="FF0000"/>
              </a:solidFill>
              <a:latin typeface="Meiryo UI" panose="020B0604030504040204" pitchFamily="50" charset="-128"/>
              <a:ea typeface="Meiryo UI" panose="020B0604030504040204" pitchFamily="50" charset="-128"/>
            </a:endParaRPr>
          </a:p>
        </p:txBody>
      </p:sp>
      <p:sp>
        <p:nvSpPr>
          <p:cNvPr id="127" name="正方形/長方形 126"/>
          <p:cNvSpPr/>
          <p:nvPr/>
        </p:nvSpPr>
        <p:spPr>
          <a:xfrm>
            <a:off x="1488441" y="3629523"/>
            <a:ext cx="3888000" cy="276999"/>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en-US" altLang="ja-JP" sz="1200" b="1" kern="0" dirty="0" smtClean="0">
                <a:solidFill>
                  <a:srgbClr val="FF0000"/>
                </a:solidFill>
                <a:latin typeface="Meiryo UI" panose="020B0604030504040204" pitchFamily="50" charset="-128"/>
                <a:ea typeface="Meiryo UI" panose="020B0604030504040204" pitchFamily="50" charset="-128"/>
              </a:rPr>
              <a:t>ICT</a:t>
            </a:r>
            <a:r>
              <a:rPr kumimoji="0" lang="ja-JP" altLang="en-US" sz="1200" b="1" kern="0" dirty="0" smtClean="0">
                <a:solidFill>
                  <a:srgbClr val="FF0000"/>
                </a:solidFill>
                <a:latin typeface="Meiryo UI" panose="020B0604030504040204" pitchFamily="50" charset="-128"/>
                <a:ea typeface="Meiryo UI" panose="020B0604030504040204" pitchFamily="50" charset="-128"/>
              </a:rPr>
              <a:t>を活用した教育の深化</a:t>
            </a:r>
            <a:endParaRPr kumimoji="0" lang="ja-JP" altLang="en-US" sz="1200" b="1" kern="0" dirty="0">
              <a:solidFill>
                <a:srgbClr val="FF0000"/>
              </a:solidFill>
              <a:latin typeface="Meiryo UI" panose="020B0604030504040204" pitchFamily="50" charset="-128"/>
              <a:ea typeface="Meiryo UI" panose="020B0604030504040204" pitchFamily="50" charset="-128"/>
            </a:endParaRPr>
          </a:p>
        </p:txBody>
      </p:sp>
      <p:sp>
        <p:nvSpPr>
          <p:cNvPr id="129" name="正方形/長方形 128"/>
          <p:cNvSpPr/>
          <p:nvPr/>
        </p:nvSpPr>
        <p:spPr>
          <a:xfrm>
            <a:off x="1529214" y="6270746"/>
            <a:ext cx="4079933" cy="276999"/>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200" b="1" kern="0" dirty="0">
                <a:solidFill>
                  <a:srgbClr val="FF0000"/>
                </a:solidFill>
                <a:latin typeface="Meiryo UI" panose="020B0604030504040204" pitchFamily="50" charset="-128"/>
                <a:ea typeface="Meiryo UI" panose="020B0604030504040204" pitchFamily="50" charset="-128"/>
              </a:rPr>
              <a:t>子育て世帯の経済的負担を</a:t>
            </a:r>
            <a:r>
              <a:rPr kumimoji="0" lang="ja-JP" altLang="en-US" sz="1200" b="1" kern="0" dirty="0" smtClean="0">
                <a:solidFill>
                  <a:srgbClr val="FF0000"/>
                </a:solidFill>
                <a:latin typeface="Meiryo UI" panose="020B0604030504040204" pitchFamily="50" charset="-128"/>
                <a:ea typeface="Meiryo UI" panose="020B0604030504040204" pitchFamily="50" charset="-128"/>
              </a:rPr>
              <a:t>軽減</a:t>
            </a:r>
            <a:endParaRPr kumimoji="0" lang="en-US" altLang="ja-JP" sz="1200" b="1" kern="0" dirty="0" smtClean="0">
              <a:solidFill>
                <a:srgbClr val="FF0000"/>
              </a:solidFill>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a:off x="6487888" y="795316"/>
            <a:ext cx="2537530" cy="274312"/>
          </a:xfrm>
          <a:prstGeom prst="rect">
            <a:avLst/>
          </a:prstGeom>
          <a:noFill/>
          <a:ln w="19050">
            <a:noFill/>
          </a:ln>
        </p:spPr>
        <p:txBody>
          <a:bodyPr wrap="square" rtlCol="0" anchor="ctr" anchorCtr="1">
            <a:noAutofit/>
          </a:bodyPr>
          <a:lstStyle/>
          <a:p>
            <a:pPr algn="ctr" defTabSz="685165">
              <a:tabLst>
                <a:tab pos="1142365" algn="l"/>
              </a:tabLst>
            </a:pPr>
            <a:r>
              <a:rPr lang="ja-JP" altLang="en-US" sz="1050" dirty="0" smtClean="0">
                <a:solidFill>
                  <a:prstClr val="black"/>
                </a:solidFill>
                <a:latin typeface="Meiryo UI" panose="020B0604030504040204" pitchFamily="50" charset="-128"/>
                <a:ea typeface="Meiryo UI" panose="020B0604030504040204" pitchFamily="50" charset="-128"/>
              </a:rPr>
              <a:t>保護者へのアンケート</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塾代助成）</a:t>
            </a:r>
            <a:endParaRPr lang="en-US" altLang="ja-JP" sz="1050" dirty="0" smtClean="0">
              <a:solidFill>
                <a:prstClr val="black"/>
              </a:solidFill>
              <a:latin typeface="Meiryo UI" panose="020B0604030504040204" pitchFamily="50" charset="-128"/>
              <a:ea typeface="Meiryo UI" panose="020B0604030504040204" pitchFamily="50" charset="-128"/>
            </a:endParaRPr>
          </a:p>
        </p:txBody>
      </p:sp>
      <p:pic>
        <p:nvPicPr>
          <p:cNvPr id="132" name="図 131"/>
          <p:cNvPicPr>
            <a:picLocks noChangeAspect="1"/>
          </p:cNvPicPr>
          <p:nvPr/>
        </p:nvPicPr>
        <p:blipFill>
          <a:blip r:embed="rId5"/>
          <a:stretch>
            <a:fillRect/>
          </a:stretch>
        </p:blipFill>
        <p:spPr>
          <a:xfrm>
            <a:off x="7144553" y="1868826"/>
            <a:ext cx="1016769" cy="864000"/>
          </a:xfrm>
          <a:prstGeom prst="rect">
            <a:avLst/>
          </a:prstGeom>
        </p:spPr>
      </p:pic>
      <p:sp>
        <p:nvSpPr>
          <p:cNvPr id="52" name="スライド番号プレースホルダー 2"/>
          <p:cNvSpPr>
            <a:spLocks noGrp="1"/>
          </p:cNvSpPr>
          <p:nvPr>
            <p:ph type="sldNum" sz="quarter" idx="12"/>
          </p:nvPr>
        </p:nvSpPr>
        <p:spPr>
          <a:xfrm>
            <a:off x="7071072" y="6487244"/>
            <a:ext cx="2133600" cy="365125"/>
          </a:xfrm>
        </p:spPr>
        <p:txBody>
          <a:bodyPr/>
          <a:lstStyle/>
          <a:p>
            <a:r>
              <a:rPr lang="en-US" altLang="ja-JP" sz="1600" b="1" dirty="0" smtClean="0"/>
              <a:t>21</a:t>
            </a:r>
          </a:p>
        </p:txBody>
      </p:sp>
      <p:sp>
        <p:nvSpPr>
          <p:cNvPr id="37" name="タイトル 1"/>
          <p:cNvSpPr txBox="1">
            <a:spLocks/>
          </p:cNvSpPr>
          <p:nvPr/>
        </p:nvSpPr>
        <p:spPr>
          <a:xfrm>
            <a:off x="8127218" y="67815"/>
            <a:ext cx="963877" cy="383549"/>
          </a:xfrm>
          <a:prstGeom prst="rect">
            <a:avLst/>
          </a:prstGeom>
          <a:ln>
            <a:solidFill>
              <a:schemeClr val="tx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smtClean="0">
                <a:latin typeface="Meiryo UI" panose="020B0604030504040204" pitchFamily="50" charset="-128"/>
                <a:ea typeface="Meiryo UI" panose="020B0604030504040204" pitchFamily="50" charset="-128"/>
              </a:rPr>
              <a:t>詳細版</a:t>
            </a:r>
            <a:endParaRPr lang="ja-JP" altLang="en-US" sz="2000" b="1" dirty="0">
              <a:latin typeface="Meiryo UI" panose="020B0604030504040204" pitchFamily="50" charset="-128"/>
              <a:ea typeface="Meiryo UI" panose="020B0604030504040204" pitchFamily="50" charset="-128"/>
            </a:endParaRPr>
          </a:p>
        </p:txBody>
      </p:sp>
      <p:sp>
        <p:nvSpPr>
          <p:cNvPr id="38" name="正方形/長方形 37"/>
          <p:cNvSpPr/>
          <p:nvPr/>
        </p:nvSpPr>
        <p:spPr>
          <a:xfrm>
            <a:off x="6202355" y="1082015"/>
            <a:ext cx="2823063" cy="646331"/>
          </a:xfrm>
          <a:prstGeom prst="rect">
            <a:avLst/>
          </a:prstGeom>
          <a:solidFill>
            <a:schemeClr val="tx2">
              <a:lumMod val="20000"/>
              <a:lumOff val="80000"/>
            </a:schemeClr>
          </a:solidFill>
          <a:ln>
            <a:noFill/>
          </a:ln>
        </p:spPr>
        <p:txBody>
          <a:bodyPr wrap="square" anchor="ctr" anchorCtr="0">
            <a:spAutoFit/>
          </a:bodyPr>
          <a:lstStyle/>
          <a:p>
            <a:pPr lvl="0" defTabSz="914400">
              <a:defRPr/>
            </a:pPr>
            <a:r>
              <a:rPr kumimoji="0" lang="ja-JP" altLang="en-US" sz="1200" b="1" kern="0" dirty="0" smtClean="0">
                <a:latin typeface="Meiryo UI" panose="020B0604030504040204" pitchFamily="50" charset="-128"/>
                <a:ea typeface="Meiryo UI" panose="020B0604030504040204" pitchFamily="50" charset="-128"/>
              </a:rPr>
              <a:t>★成績がよくなった　</a:t>
            </a:r>
            <a:r>
              <a:rPr kumimoji="0" lang="en-US" altLang="ja-JP" sz="1200" b="1" kern="0" dirty="0" smtClean="0">
                <a:latin typeface="Meiryo UI" panose="020B0604030504040204" pitchFamily="50" charset="-128"/>
                <a:ea typeface="Meiryo UI" panose="020B0604030504040204" pitchFamily="50" charset="-128"/>
              </a:rPr>
              <a:t>67.3%</a:t>
            </a:r>
          </a:p>
          <a:p>
            <a:pPr lvl="0" defTabSz="914400">
              <a:defRPr/>
            </a:pPr>
            <a:r>
              <a:rPr kumimoji="0" lang="ja-JP" altLang="en-US" sz="1200" b="1" kern="0" dirty="0">
                <a:latin typeface="Meiryo UI" panose="020B0604030504040204" pitchFamily="50" charset="-128"/>
                <a:ea typeface="Meiryo UI" panose="020B0604030504040204" pitchFamily="50" charset="-128"/>
              </a:rPr>
              <a:t>★</a:t>
            </a:r>
            <a:r>
              <a:rPr kumimoji="0" lang="ja-JP" altLang="en-US" sz="1200" b="1" kern="0" dirty="0" smtClean="0">
                <a:latin typeface="Meiryo UI" panose="020B0604030504040204" pitchFamily="50" charset="-128"/>
                <a:ea typeface="Meiryo UI" panose="020B0604030504040204" pitchFamily="50" charset="-128"/>
              </a:rPr>
              <a:t>新たに通塾できた、冬期講習等に参加</a:t>
            </a:r>
            <a:endParaRPr kumimoji="0" lang="en-US" altLang="ja-JP" sz="1200" b="1" kern="0" dirty="0" smtClean="0">
              <a:latin typeface="Meiryo UI" panose="020B0604030504040204" pitchFamily="50" charset="-128"/>
              <a:ea typeface="Meiryo UI" panose="020B0604030504040204" pitchFamily="50" charset="-128"/>
            </a:endParaRPr>
          </a:p>
          <a:p>
            <a:pPr lvl="0" defTabSz="914400">
              <a:defRPr/>
            </a:pPr>
            <a:r>
              <a:rPr kumimoji="0" lang="ja-JP" altLang="en-US" sz="1200" b="1" kern="0" dirty="0">
                <a:latin typeface="Meiryo UI" panose="020B0604030504040204" pitchFamily="50" charset="-128"/>
                <a:ea typeface="Meiryo UI" panose="020B0604030504040204" pitchFamily="50" charset="-128"/>
              </a:rPr>
              <a:t>　</a:t>
            </a:r>
            <a:r>
              <a:rPr kumimoji="0" lang="ja-JP" altLang="en-US" sz="1200" b="1" kern="0" dirty="0" smtClean="0">
                <a:latin typeface="Meiryo UI" panose="020B0604030504040204" pitchFamily="50" charset="-128"/>
                <a:ea typeface="Meiryo UI" panose="020B0604030504040204" pitchFamily="50" charset="-128"/>
              </a:rPr>
              <a:t>　した、受講科目を増やせた等　</a:t>
            </a:r>
            <a:r>
              <a:rPr kumimoji="0" lang="en-US" altLang="ja-JP" sz="1200" b="1" kern="0" dirty="0" smtClean="0">
                <a:latin typeface="Meiryo UI" panose="020B0604030504040204" pitchFamily="50" charset="-128"/>
                <a:ea typeface="Meiryo UI" panose="020B0604030504040204" pitchFamily="50" charset="-128"/>
              </a:rPr>
              <a:t>69.5</a:t>
            </a:r>
            <a:r>
              <a:rPr kumimoji="0" lang="ja-JP" altLang="en-US" sz="1200" b="1" kern="0" dirty="0" smtClean="0">
                <a:latin typeface="Meiryo UI" panose="020B0604030504040204" pitchFamily="50" charset="-128"/>
                <a:ea typeface="Meiryo UI" panose="020B0604030504040204" pitchFamily="50" charset="-128"/>
              </a:rPr>
              <a:t>％</a:t>
            </a:r>
            <a:endParaRPr kumimoji="0" lang="en-US" altLang="ja-JP" sz="1200" b="1" i="0" u="none" kern="0" cap="none" spc="0" normalizeH="0" baseline="0" noProof="0" dirty="0" smtClean="0">
              <a:ln>
                <a:noFill/>
              </a:ln>
              <a:effectLst/>
              <a:uLnTx/>
              <a:uFillTx/>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a:stretch>
            <a:fillRect/>
          </a:stretch>
        </p:blipFill>
        <p:spPr>
          <a:xfrm>
            <a:off x="5631971" y="3240000"/>
            <a:ext cx="2196276" cy="648000"/>
          </a:xfrm>
          <a:prstGeom prst="rect">
            <a:avLst/>
          </a:prstGeom>
        </p:spPr>
      </p:pic>
      <p:sp>
        <p:nvSpPr>
          <p:cNvPr id="8" name="右矢印 7"/>
          <p:cNvSpPr/>
          <p:nvPr/>
        </p:nvSpPr>
        <p:spPr>
          <a:xfrm>
            <a:off x="7884368" y="3348000"/>
            <a:ext cx="180000" cy="468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7"/>
          <a:stretch>
            <a:fillRect/>
          </a:stretch>
        </p:blipFill>
        <p:spPr>
          <a:xfrm>
            <a:off x="8096837" y="3240000"/>
            <a:ext cx="994258" cy="648000"/>
          </a:xfrm>
          <a:prstGeom prst="rect">
            <a:avLst/>
          </a:prstGeom>
        </p:spPr>
      </p:pic>
    </p:spTree>
    <p:extLst>
      <p:ext uri="{BB962C8B-B14F-4D97-AF65-F5344CB8AC3E}">
        <p14:creationId xmlns:p14="http://schemas.microsoft.com/office/powerpoint/2010/main" val="1033766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右矢印 68"/>
          <p:cNvSpPr/>
          <p:nvPr/>
        </p:nvSpPr>
        <p:spPr>
          <a:xfrm rot="20580000">
            <a:off x="6216162" y="3052446"/>
            <a:ext cx="2892083" cy="575945"/>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正方形/長方形 118"/>
          <p:cNvSpPr/>
          <p:nvPr/>
        </p:nvSpPr>
        <p:spPr>
          <a:xfrm>
            <a:off x="6321668" y="2709515"/>
            <a:ext cx="1778723" cy="400110"/>
          </a:xfrm>
          <a:prstGeom prst="rect">
            <a:avLst/>
          </a:prstGeom>
          <a:solidFill>
            <a:schemeClr val="tx2">
              <a:lumMod val="20000"/>
              <a:lumOff val="80000"/>
            </a:schemeClr>
          </a:solidFill>
          <a:ln>
            <a:noFill/>
          </a:ln>
        </p:spPr>
        <p:txBody>
          <a:bodyPr wrap="square" anchor="ctr" anchorCtr="0">
            <a:spAutoFit/>
          </a:bodyPr>
          <a:lstStyle/>
          <a:p>
            <a:pPr lvl="0" algn="ctr" defTabSz="914400">
              <a:defRPr/>
            </a:pPr>
            <a:r>
              <a:rPr lang="ja-JP" altLang="en-US" sz="1000" dirty="0" smtClean="0">
                <a:solidFill>
                  <a:srgbClr val="000000"/>
                </a:solidFill>
                <a:latin typeface="Meiryo UI" panose="020B0604030504040204" pitchFamily="50" charset="-128"/>
                <a:ea typeface="Meiryo UI" panose="020B0604030504040204" pitchFamily="50" charset="-128"/>
                <a:sym typeface="+mn-ea"/>
              </a:rPr>
              <a:t>保育所等入所枠を毎年</a:t>
            </a:r>
            <a:r>
              <a:rPr lang="ja-JP" altLang="en-US" sz="1000" dirty="0">
                <a:solidFill>
                  <a:srgbClr val="000000"/>
                </a:solidFill>
                <a:latin typeface="Meiryo UI" panose="020B0604030504040204" pitchFamily="50" charset="-128"/>
                <a:ea typeface="Meiryo UI" panose="020B0604030504040204" pitchFamily="50" charset="-128"/>
                <a:sym typeface="+mn-ea"/>
              </a:rPr>
              <a:t>増やし</a:t>
            </a:r>
            <a:r>
              <a:rPr lang="ja-JP" altLang="en-US" sz="1000" dirty="0" smtClean="0">
                <a:solidFill>
                  <a:srgbClr val="000000"/>
                </a:solidFill>
                <a:latin typeface="Meiryo UI" panose="020B0604030504040204" pitchFamily="50" charset="-128"/>
                <a:ea typeface="Meiryo UI" panose="020B0604030504040204" pitchFamily="50" charset="-128"/>
                <a:sym typeface="+mn-ea"/>
              </a:rPr>
              <a:t>、利用児童数は</a:t>
            </a:r>
            <a:r>
              <a:rPr lang="ja-JP" altLang="en-US" sz="1000" dirty="0">
                <a:solidFill>
                  <a:srgbClr val="000000"/>
                </a:solidFill>
                <a:latin typeface="Meiryo UI" panose="020B0604030504040204" pitchFamily="50" charset="-128"/>
                <a:ea typeface="Meiryo UI" panose="020B0604030504040204" pitchFamily="50" charset="-128"/>
                <a:sym typeface="+mn-ea"/>
              </a:rPr>
              <a:t>着実</a:t>
            </a:r>
            <a:r>
              <a:rPr lang="ja-JP" altLang="en-US" sz="1000" dirty="0" smtClean="0">
                <a:solidFill>
                  <a:srgbClr val="000000"/>
                </a:solidFill>
                <a:latin typeface="Meiryo UI" panose="020B0604030504040204" pitchFamily="50" charset="-128"/>
                <a:ea typeface="Meiryo UI" panose="020B0604030504040204" pitchFamily="50" charset="-128"/>
                <a:sym typeface="+mn-ea"/>
              </a:rPr>
              <a:t>に増加</a:t>
            </a:r>
          </a:p>
        </p:txBody>
      </p:sp>
      <p:sp>
        <p:nvSpPr>
          <p:cNvPr id="78" name="右矢印 77"/>
          <p:cNvSpPr/>
          <p:nvPr/>
        </p:nvSpPr>
        <p:spPr>
          <a:xfrm rot="21000000">
            <a:off x="6207370" y="4666616"/>
            <a:ext cx="2712134" cy="575945"/>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右矢印 66"/>
          <p:cNvSpPr/>
          <p:nvPr/>
        </p:nvSpPr>
        <p:spPr>
          <a:xfrm rot="1200000">
            <a:off x="6160477" y="1159511"/>
            <a:ext cx="2708031" cy="575945"/>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 name="直線コネクタ 1"/>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p:nvPr/>
        </p:nvSpPr>
        <p:spPr>
          <a:xfrm>
            <a:off x="0" y="87598"/>
            <a:ext cx="8729589" cy="36553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参考</a:t>
            </a:r>
            <a:r>
              <a:rPr lang="en-US" altLang="ja-JP" sz="2000" b="1" dirty="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新た</a:t>
            </a:r>
            <a:r>
              <a:rPr lang="ja-JP" altLang="en-US" sz="2000" b="1" dirty="0">
                <a:latin typeface="Meiryo UI" panose="020B0604030504040204" pitchFamily="50" charset="-128"/>
                <a:ea typeface="Meiryo UI" panose="020B0604030504040204" pitchFamily="50" charset="-128"/>
              </a:rPr>
              <a:t>な投資（</a:t>
            </a:r>
            <a:r>
              <a:rPr lang="ja-JP" altLang="en-US" sz="2000" b="1" dirty="0" smtClean="0">
                <a:latin typeface="Meiryo UI" panose="020B0604030504040204" pitchFamily="50" charset="-128"/>
                <a:ea typeface="Meiryo UI" panose="020B0604030504040204" pitchFamily="50" charset="-128"/>
              </a:rPr>
              <a:t>子育て環境の充実）</a:t>
            </a:r>
            <a:endParaRPr lang="ja-JP" altLang="en-US"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331640" y="3072540"/>
            <a:ext cx="4246096" cy="729430"/>
          </a:xfrm>
          <a:prstGeom prst="rect">
            <a:avLst/>
          </a:prstGeom>
          <a:noFill/>
          <a:ln>
            <a:noFill/>
          </a:ln>
        </p:spPr>
        <p:txBody>
          <a:bodyPr wrap="square" lIns="128016" tIns="64008" rIns="100800" bIns="64008" rtlCol="0" anchor="ctr" anchorCtr="0">
            <a:spAutoFit/>
          </a:bodyPr>
          <a:lstStyle/>
          <a:p>
            <a:pPr>
              <a:lnSpc>
                <a:spcPct val="150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歳までの入・通院医療費助成を実施（</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p>
          <a:p>
            <a:pPr>
              <a:lnSpc>
                <a:spcPct val="1500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331640" y="580524"/>
            <a:ext cx="4265309" cy="729430"/>
          </a:xfrm>
          <a:prstGeom prst="rect">
            <a:avLst/>
          </a:prstGeom>
          <a:noFill/>
          <a:ln>
            <a:noFill/>
          </a:ln>
        </p:spPr>
        <p:txBody>
          <a:bodyPr wrap="square" lIns="128016" tIns="64008" rIns="100800" bIns="64008" rtlCol="0" anchor="ctr" anchorCtr="0">
            <a:spAutoFit/>
          </a:bodyPr>
          <a:lstStyle/>
          <a:p>
            <a:pPr>
              <a:lnSpc>
                <a:spcPct val="150000"/>
              </a:lnSpc>
            </a:pPr>
            <a:r>
              <a:rPr lang="ja-JP" altLang="en-US" sz="1300" dirty="0">
                <a:latin typeface="Meiryo UI" panose="020B0604030504040204" pitchFamily="50" charset="-128"/>
                <a:ea typeface="Meiryo UI" panose="020B0604030504040204" pitchFamily="50" charset="-128"/>
                <a:sym typeface="+mn-ea"/>
              </a:rPr>
              <a:t>区役所庁舎・市役所本庁舎、市営住宅などを活用した保育施設の整備（</a:t>
            </a:r>
            <a:r>
              <a:rPr lang="en-US" altLang="ja-JP" sz="1300" dirty="0">
                <a:latin typeface="Meiryo UI" panose="020B0604030504040204" pitchFamily="50" charset="-128"/>
                <a:ea typeface="Meiryo UI" panose="020B0604030504040204" pitchFamily="50" charset="-128"/>
                <a:sym typeface="+mn-ea"/>
              </a:rPr>
              <a:t>2017</a:t>
            </a:r>
            <a:r>
              <a:rPr lang="ja-JP" altLang="en-US" sz="1300" dirty="0">
                <a:latin typeface="Meiryo UI" panose="020B0604030504040204" pitchFamily="50" charset="-128"/>
                <a:ea typeface="Meiryo UI" panose="020B0604030504040204" pitchFamily="50" charset="-128"/>
                <a:sym typeface="+mn-ea"/>
              </a:rPr>
              <a:t>年度～）　等</a:t>
            </a:r>
          </a:p>
        </p:txBody>
      </p:sp>
      <p:sp>
        <p:nvSpPr>
          <p:cNvPr id="3" name="角丸四角形 2"/>
          <p:cNvSpPr/>
          <p:nvPr/>
        </p:nvSpPr>
        <p:spPr>
          <a:xfrm>
            <a:off x="120162" y="3075306"/>
            <a:ext cx="1276643" cy="11525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1600" b="1" dirty="0" smtClean="0"/>
              <a:t>こども</a:t>
            </a:r>
          </a:p>
          <a:p>
            <a:pPr algn="ctr"/>
            <a:r>
              <a:rPr kumimoji="1" lang="ja-JP" altLang="en-US" sz="1600" b="1" dirty="0" smtClean="0"/>
              <a:t>医療費助成</a:t>
            </a:r>
            <a:endParaRPr kumimoji="1" lang="ja-JP" altLang="en-US" sz="1600" b="1" dirty="0"/>
          </a:p>
        </p:txBody>
      </p:sp>
      <p:sp>
        <p:nvSpPr>
          <p:cNvPr id="19" name="角丸四角形 18"/>
          <p:cNvSpPr/>
          <p:nvPr/>
        </p:nvSpPr>
        <p:spPr>
          <a:xfrm>
            <a:off x="118989" y="1911351"/>
            <a:ext cx="1276643" cy="10991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t>幼児教育</a:t>
            </a:r>
          </a:p>
          <a:p>
            <a:pPr algn="ctr"/>
            <a:r>
              <a:rPr lang="ja-JP" altLang="en-US" sz="1600" b="1" dirty="0" smtClean="0"/>
              <a:t>無償化</a:t>
            </a:r>
          </a:p>
        </p:txBody>
      </p:sp>
      <p:sp>
        <p:nvSpPr>
          <p:cNvPr id="21" name="角丸四角形 20"/>
          <p:cNvSpPr/>
          <p:nvPr/>
        </p:nvSpPr>
        <p:spPr>
          <a:xfrm>
            <a:off x="116059" y="629285"/>
            <a:ext cx="1276643" cy="11163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t>待機</a:t>
            </a:r>
            <a:r>
              <a:rPr lang="ja-JP" altLang="en-US" sz="1600" b="1" dirty="0"/>
              <a:t>児童</a:t>
            </a:r>
            <a:endParaRPr lang="ja-JP" altLang="en-US" sz="1600" b="1" dirty="0" smtClean="0"/>
          </a:p>
          <a:p>
            <a:pPr algn="ctr"/>
            <a:r>
              <a:rPr lang="ja-JP" altLang="en-US" sz="1600" b="1" dirty="0" smtClean="0"/>
              <a:t>対策</a:t>
            </a:r>
          </a:p>
        </p:txBody>
      </p:sp>
      <p:sp>
        <p:nvSpPr>
          <p:cNvPr id="23" name="角丸四角形 22"/>
          <p:cNvSpPr/>
          <p:nvPr/>
        </p:nvSpPr>
        <p:spPr>
          <a:xfrm>
            <a:off x="146538" y="4305936"/>
            <a:ext cx="1276643" cy="111569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1600" b="1" dirty="0" smtClean="0"/>
              <a:t>病児・</a:t>
            </a:r>
          </a:p>
          <a:p>
            <a:pPr algn="ctr"/>
            <a:r>
              <a:rPr lang="ja-JP" altLang="en-US" sz="1600" b="1" dirty="0" smtClean="0"/>
              <a:t>病後児保育</a:t>
            </a:r>
          </a:p>
        </p:txBody>
      </p:sp>
      <p:sp>
        <p:nvSpPr>
          <p:cNvPr id="26" name="角丸四角形 25"/>
          <p:cNvSpPr/>
          <p:nvPr/>
        </p:nvSpPr>
        <p:spPr>
          <a:xfrm>
            <a:off x="158099" y="5456964"/>
            <a:ext cx="1276351" cy="12924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t>医療的</a:t>
            </a:r>
          </a:p>
          <a:p>
            <a:pPr algn="ctr"/>
            <a:r>
              <a:rPr lang="ja-JP" altLang="en-US" sz="1600" b="1" dirty="0" smtClean="0"/>
              <a:t>ケア児</a:t>
            </a:r>
          </a:p>
          <a:p>
            <a:pPr algn="ctr"/>
            <a:r>
              <a:rPr lang="ja-JP" altLang="en-US" sz="1600" b="1" dirty="0" smtClean="0"/>
              <a:t>通学支援</a:t>
            </a:r>
          </a:p>
        </p:txBody>
      </p:sp>
      <p:sp>
        <p:nvSpPr>
          <p:cNvPr id="49" name="テキスト ボックス 48"/>
          <p:cNvSpPr txBox="1"/>
          <p:nvPr/>
        </p:nvSpPr>
        <p:spPr>
          <a:xfrm>
            <a:off x="6594231" y="696596"/>
            <a:ext cx="2196000" cy="234315"/>
          </a:xfrm>
          <a:prstGeom prst="rect">
            <a:avLst/>
          </a:prstGeom>
          <a:noFill/>
          <a:ln w="19050">
            <a:noFill/>
          </a:ln>
        </p:spPr>
        <p:txBody>
          <a:bodyPr wrap="square" rtlCol="0" anchor="ctr" anchorCtr="1">
            <a:noAutofit/>
          </a:bodyPr>
          <a:lstStyle/>
          <a:p>
            <a:pPr algn="ctr" defTabSz="685165">
              <a:tabLst>
                <a:tab pos="1142365" algn="l"/>
              </a:tabLst>
            </a:pPr>
            <a:r>
              <a:rPr lang="ja-JP" altLang="en-US" sz="1050" dirty="0" smtClean="0">
                <a:solidFill>
                  <a:prstClr val="black"/>
                </a:solidFill>
                <a:latin typeface="Meiryo UI" panose="020B0604030504040204" pitchFamily="50" charset="-128"/>
                <a:ea typeface="Meiryo UI" panose="020B0604030504040204" pitchFamily="50" charset="-128"/>
              </a:rPr>
              <a:t>大阪市の待機児童数</a:t>
            </a:r>
            <a:r>
              <a:rPr lang="zh-TW" altLang="en-US" sz="1050" dirty="0">
                <a:solidFill>
                  <a:prstClr val="black"/>
                </a:solidFill>
                <a:latin typeface="Meiryo UI" panose="020B0604030504040204" pitchFamily="50" charset="-128"/>
                <a:ea typeface="Meiryo UI" panose="020B0604030504040204" pitchFamily="50" charset="-128"/>
              </a:rPr>
              <a:t>（</a:t>
            </a:r>
            <a:r>
              <a:rPr lang="ja-JP" altLang="zh-TW" sz="1050" dirty="0">
                <a:solidFill>
                  <a:prstClr val="black"/>
                </a:solidFill>
                <a:latin typeface="Meiryo UI" panose="020B0604030504040204" pitchFamily="50" charset="-128"/>
                <a:ea typeface="Meiryo UI" panose="020B0604030504040204" pitchFamily="50" charset="-128"/>
              </a:rPr>
              <a:t>各年４月</a:t>
            </a:r>
            <a:r>
              <a:rPr lang="zh-TW" altLang="en-US" sz="1050" dirty="0" smtClean="0">
                <a:solidFill>
                  <a:prstClr val="black"/>
                </a:solidFill>
                <a:latin typeface="Meiryo UI" panose="020B0604030504040204" pitchFamily="50" charset="-128"/>
                <a:ea typeface="Meiryo UI" panose="020B0604030504040204" pitchFamily="50" charset="-128"/>
              </a:rPr>
              <a:t>）</a:t>
            </a:r>
            <a:endParaRPr lang="zh-TW" altLang="en-US" sz="1050" dirty="0">
              <a:solidFill>
                <a:prstClr val="black"/>
              </a:solidFill>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397197" y="4251449"/>
            <a:ext cx="4646141" cy="867673"/>
          </a:xfrm>
          <a:prstGeom prst="rect">
            <a:avLst/>
          </a:prstGeom>
          <a:noFill/>
          <a:ln>
            <a:noFill/>
          </a:ln>
        </p:spPr>
        <p:txBody>
          <a:bodyPr wrap="square" lIns="128016" tIns="64008" rIns="100800" bIns="64008" rtlCol="0" anchor="ctr" anchorCtr="0">
            <a:spAutoFit/>
          </a:bodyPr>
          <a:lstStyle/>
          <a:p>
            <a:pPr>
              <a:lnSpc>
                <a:spcPts val="20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ひとり親家庭等を対象とした利用料の減免（</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p>
          <a:p>
            <a:pPr>
              <a:lnSpc>
                <a:spcPts val="20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病児保育施設の開設準備や予約システム導入の経費を補助（</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年度～）等</a:t>
            </a:r>
          </a:p>
        </p:txBody>
      </p:sp>
      <p:sp>
        <p:nvSpPr>
          <p:cNvPr id="61" name="テキスト ボックス 60"/>
          <p:cNvSpPr txBox="1"/>
          <p:nvPr/>
        </p:nvSpPr>
        <p:spPr>
          <a:xfrm>
            <a:off x="1331640" y="5538245"/>
            <a:ext cx="4572053" cy="729430"/>
          </a:xfrm>
          <a:prstGeom prst="rect">
            <a:avLst/>
          </a:prstGeom>
          <a:noFill/>
          <a:ln>
            <a:noFill/>
          </a:ln>
        </p:spPr>
        <p:txBody>
          <a:bodyPr wrap="square" lIns="128016" tIns="64008" rIns="100800" bIns="64008" rtlCol="0" anchor="ctr" anchorCtr="0">
            <a:spAutoFit/>
          </a:bodyPr>
          <a:lstStyle/>
          <a:p>
            <a:pPr>
              <a:lnSpc>
                <a:spcPct val="1500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医療的ケアが必要な児童生徒の通学体制を整備するため、介護タクシー等に看護師が同乗し、通学を支援（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年度～）等</a:t>
            </a:r>
          </a:p>
        </p:txBody>
      </p:sp>
      <p:sp>
        <p:nvSpPr>
          <p:cNvPr id="117" name="正方形/長方形 116"/>
          <p:cNvSpPr/>
          <p:nvPr/>
        </p:nvSpPr>
        <p:spPr>
          <a:xfrm>
            <a:off x="1434858" y="2486081"/>
            <a:ext cx="4264899" cy="466090"/>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200" b="1" kern="0" dirty="0">
                <a:solidFill>
                  <a:srgbClr val="FF0000"/>
                </a:solidFill>
                <a:latin typeface="Meiryo UI" panose="020B0604030504040204" pitchFamily="50" charset="-128"/>
                <a:ea typeface="Meiryo UI" panose="020B0604030504040204" pitchFamily="50" charset="-128"/>
              </a:rPr>
              <a:t>質の高い幼児教育とあわせ</a:t>
            </a:r>
          </a:p>
          <a:p>
            <a:pPr lvl="0" algn="ctr" defTabSz="914400">
              <a:defRPr/>
            </a:pPr>
            <a:r>
              <a:rPr kumimoji="0" lang="ja-JP" altLang="en-US" sz="1200" b="1" kern="0" dirty="0">
                <a:solidFill>
                  <a:srgbClr val="FF0000"/>
                </a:solidFill>
                <a:latin typeface="Meiryo UI" panose="020B0604030504040204" pitchFamily="50" charset="-128"/>
                <a:ea typeface="Meiryo UI" panose="020B0604030504040204" pitchFamily="50" charset="-128"/>
              </a:rPr>
              <a:t>社会全体でこどもの成長を支える環境を構築</a:t>
            </a:r>
          </a:p>
        </p:txBody>
      </p:sp>
      <p:sp>
        <p:nvSpPr>
          <p:cNvPr id="121" name="テキスト ボックス 120"/>
          <p:cNvSpPr txBox="1"/>
          <p:nvPr/>
        </p:nvSpPr>
        <p:spPr>
          <a:xfrm>
            <a:off x="1331640" y="1864408"/>
            <a:ext cx="4557611" cy="673005"/>
          </a:xfrm>
          <a:prstGeom prst="rect">
            <a:avLst/>
          </a:prstGeom>
          <a:noFill/>
          <a:ln>
            <a:noFill/>
          </a:ln>
        </p:spPr>
        <p:txBody>
          <a:bodyPr wrap="square" lIns="128016" tIns="64008" rIns="100800" bIns="64008" rtlCol="0" anchor="ctr" anchorCtr="0">
            <a:spAutoFit/>
          </a:bodyPr>
          <a:lstStyle/>
          <a:p>
            <a:pPr>
              <a:lnSpc>
                <a:spcPts val="1900"/>
              </a:lnSpc>
            </a:pPr>
            <a:r>
              <a:rPr lang="en-US" altLang="ja-JP" sz="1300" dirty="0">
                <a:latin typeface="Meiryo UI" panose="020B0604030504040204" pitchFamily="50" charset="-128"/>
                <a:ea typeface="Meiryo UI" panose="020B0604030504040204" pitchFamily="50" charset="-128"/>
                <a:sym typeface="+mn-ea"/>
              </a:rPr>
              <a:t>5</a:t>
            </a:r>
            <a:r>
              <a:rPr lang="ja-JP" altLang="en-US" sz="1300" dirty="0">
                <a:latin typeface="Meiryo UI" panose="020B0604030504040204" pitchFamily="50" charset="-128"/>
                <a:ea typeface="Meiryo UI" panose="020B0604030504040204" pitchFamily="50" charset="-128"/>
                <a:sym typeface="+mn-ea"/>
              </a:rPr>
              <a:t>歳児の</a:t>
            </a:r>
            <a:r>
              <a:rPr lang="ja-JP" altLang="ja-JP" sz="1300" dirty="0">
                <a:latin typeface="Meiryo UI" panose="020B0604030504040204" pitchFamily="50" charset="-128"/>
                <a:ea typeface="Meiryo UI" panose="020B0604030504040204" pitchFamily="50" charset="-128"/>
                <a:sym typeface="+mn-ea"/>
              </a:rPr>
              <a:t>幼児教育の無償化を</a:t>
            </a:r>
            <a:r>
              <a:rPr lang="ja-JP" altLang="en-US" sz="1300" dirty="0">
                <a:latin typeface="Meiryo UI" panose="020B0604030504040204" pitchFamily="50" charset="-128"/>
                <a:ea typeface="Meiryo UI" panose="020B0604030504040204" pitchFamily="50" charset="-128"/>
                <a:sym typeface="+mn-ea"/>
              </a:rPr>
              <a:t>国に</a:t>
            </a:r>
            <a:r>
              <a:rPr lang="ja-JP" altLang="ja-JP" sz="1300" dirty="0">
                <a:latin typeface="Meiryo UI" panose="020B0604030504040204" pitchFamily="50" charset="-128"/>
                <a:ea typeface="Meiryo UI" panose="020B0604030504040204" pitchFamily="50" charset="-128"/>
                <a:sym typeface="+mn-ea"/>
              </a:rPr>
              <a:t>先駆け実施（</a:t>
            </a:r>
            <a:r>
              <a:rPr lang="en-US" altLang="ja-JP" sz="1300" dirty="0">
                <a:latin typeface="Meiryo UI" panose="020B0604030504040204" pitchFamily="50" charset="-128"/>
                <a:ea typeface="Meiryo UI" panose="020B0604030504040204" pitchFamily="50" charset="-128"/>
                <a:sym typeface="+mn-ea"/>
              </a:rPr>
              <a:t>2016</a:t>
            </a:r>
            <a:r>
              <a:rPr lang="ja-JP" altLang="en-US" sz="1300" dirty="0">
                <a:latin typeface="Meiryo UI" panose="020B0604030504040204" pitchFamily="50" charset="-128"/>
                <a:ea typeface="Meiryo UI" panose="020B0604030504040204" pitchFamily="50" charset="-128"/>
                <a:sym typeface="+mn-ea"/>
              </a:rPr>
              <a:t>年度）</a:t>
            </a:r>
          </a:p>
          <a:p>
            <a:pPr>
              <a:lnSpc>
                <a:spcPct val="150000"/>
              </a:lnSpc>
            </a:pPr>
            <a:r>
              <a:rPr lang="en-US" altLang="ja-JP" sz="1300" dirty="0">
                <a:latin typeface="Meiryo UI" panose="020B0604030504040204" pitchFamily="50" charset="-128"/>
                <a:ea typeface="Meiryo UI" panose="020B0604030504040204" pitchFamily="50" charset="-128"/>
                <a:sym typeface="+mn-ea"/>
              </a:rPr>
              <a:t>4</a:t>
            </a:r>
            <a:r>
              <a:rPr lang="ja-JP" altLang="en-US" sz="1300" dirty="0" smtClean="0">
                <a:latin typeface="Meiryo UI" panose="020B0604030504040204" pitchFamily="50" charset="-128"/>
                <a:ea typeface="Meiryo UI" panose="020B0604030504040204" pitchFamily="50" charset="-128"/>
                <a:sym typeface="+mn-ea"/>
              </a:rPr>
              <a:t>歳児、</a:t>
            </a:r>
            <a:r>
              <a:rPr lang="ja-JP" altLang="en-US" sz="1300" dirty="0">
                <a:latin typeface="Meiryo UI" panose="020B0604030504040204" pitchFamily="50" charset="-128"/>
                <a:ea typeface="Meiryo UI" panose="020B0604030504040204" pitchFamily="50" charset="-128"/>
                <a:sym typeface="+mn-ea"/>
              </a:rPr>
              <a:t>認可外保育施設</a:t>
            </a:r>
            <a:r>
              <a:rPr lang="ja-JP" altLang="en-US" sz="1300" dirty="0" smtClean="0">
                <a:latin typeface="Meiryo UI" panose="020B0604030504040204" pitchFamily="50" charset="-128"/>
                <a:ea typeface="Meiryo UI" panose="020B0604030504040204" pitchFamily="50" charset="-128"/>
                <a:sym typeface="+mn-ea"/>
              </a:rPr>
              <a:t>のこどもも新たに対象（</a:t>
            </a:r>
            <a:r>
              <a:rPr lang="en-US" altLang="ja-JP" sz="1300" dirty="0">
                <a:latin typeface="Meiryo UI" panose="020B0604030504040204" pitchFamily="50" charset="-128"/>
                <a:ea typeface="Meiryo UI" panose="020B0604030504040204" pitchFamily="50" charset="-128"/>
                <a:sym typeface="+mn-ea"/>
              </a:rPr>
              <a:t>2017</a:t>
            </a:r>
            <a:r>
              <a:rPr lang="ja-JP" altLang="en-US" sz="1300" dirty="0">
                <a:latin typeface="Meiryo UI" panose="020B0604030504040204" pitchFamily="50" charset="-128"/>
                <a:ea typeface="Meiryo UI" panose="020B0604030504040204" pitchFamily="50" charset="-128"/>
                <a:sym typeface="+mn-ea"/>
              </a:rPr>
              <a:t>年度～）</a:t>
            </a:r>
          </a:p>
        </p:txBody>
      </p:sp>
      <p:sp>
        <p:nvSpPr>
          <p:cNvPr id="124" name="正方形/長方形 123"/>
          <p:cNvSpPr/>
          <p:nvPr/>
        </p:nvSpPr>
        <p:spPr>
          <a:xfrm>
            <a:off x="1481797" y="5096554"/>
            <a:ext cx="4217960" cy="276999"/>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200" b="1" kern="0" dirty="0" smtClean="0">
                <a:solidFill>
                  <a:srgbClr val="FF0000"/>
                </a:solidFill>
                <a:latin typeface="Meiryo UI" panose="020B0604030504040204" pitchFamily="50" charset="-128"/>
                <a:ea typeface="Meiryo UI" panose="020B0604030504040204" pitchFamily="50" charset="-128"/>
              </a:rPr>
              <a:t>子育てしながら働き続けられる環境を整備</a:t>
            </a:r>
            <a:endParaRPr kumimoji="0" lang="en-US" altLang="ja-JP" sz="1200" b="1" i="0" u="non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126" name="正方形/長方形 125"/>
          <p:cNvSpPr/>
          <p:nvPr/>
        </p:nvSpPr>
        <p:spPr>
          <a:xfrm>
            <a:off x="1467729" y="3601085"/>
            <a:ext cx="4232028" cy="466090"/>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200" b="1" kern="0" dirty="0">
                <a:solidFill>
                  <a:srgbClr val="FF0000"/>
                </a:solidFill>
                <a:latin typeface="Meiryo UI" panose="020B0604030504040204" pitchFamily="50" charset="-128"/>
                <a:ea typeface="Meiryo UI" panose="020B0604030504040204" pitchFamily="50" charset="-128"/>
              </a:rPr>
              <a:t>こどもの医療に係る負担を軽減</a:t>
            </a:r>
          </a:p>
          <a:p>
            <a:pPr lvl="0" algn="ctr" defTabSz="914400">
              <a:defRPr/>
            </a:pPr>
            <a:r>
              <a:rPr kumimoji="0" lang="ja-JP" altLang="en-US" sz="1200" b="1" kern="0" dirty="0">
                <a:solidFill>
                  <a:srgbClr val="FF0000"/>
                </a:solidFill>
                <a:latin typeface="Meiryo UI" panose="020B0604030504040204" pitchFamily="50" charset="-128"/>
                <a:ea typeface="Meiryo UI" panose="020B0604030504040204" pitchFamily="50" charset="-128"/>
              </a:rPr>
              <a:t>安心してこどもを生み・</a:t>
            </a:r>
            <a:r>
              <a:rPr kumimoji="0" lang="ja-JP" altLang="en-US" sz="1200" b="1" kern="0" dirty="0" smtClean="0">
                <a:solidFill>
                  <a:srgbClr val="FF0000"/>
                </a:solidFill>
                <a:latin typeface="Meiryo UI" panose="020B0604030504040204" pitchFamily="50" charset="-128"/>
                <a:ea typeface="Meiryo UI" panose="020B0604030504040204" pitchFamily="50" charset="-128"/>
              </a:rPr>
              <a:t>育てることのできる環境</a:t>
            </a:r>
            <a:r>
              <a:rPr kumimoji="0" lang="ja-JP" altLang="en-US" sz="1200" b="1" kern="0" dirty="0">
                <a:solidFill>
                  <a:srgbClr val="FF0000"/>
                </a:solidFill>
                <a:latin typeface="Meiryo UI" panose="020B0604030504040204" pitchFamily="50" charset="-128"/>
                <a:ea typeface="Meiryo UI" panose="020B0604030504040204" pitchFamily="50" charset="-128"/>
              </a:rPr>
              <a:t>を整備</a:t>
            </a:r>
          </a:p>
        </p:txBody>
      </p:sp>
      <p:sp>
        <p:nvSpPr>
          <p:cNvPr id="127" name="正方形/長方形 126"/>
          <p:cNvSpPr/>
          <p:nvPr/>
        </p:nvSpPr>
        <p:spPr>
          <a:xfrm>
            <a:off x="1443427" y="1320179"/>
            <a:ext cx="4256331" cy="276999"/>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200" b="1" kern="0" dirty="0" smtClean="0">
                <a:solidFill>
                  <a:srgbClr val="FF0000"/>
                </a:solidFill>
                <a:latin typeface="Meiryo UI" panose="020B0604030504040204" pitchFamily="50" charset="-128"/>
                <a:ea typeface="Meiryo UI" panose="020B0604030504040204" pitchFamily="50" charset="-128"/>
              </a:rPr>
              <a:t>従来の手法にとらわれない特別対策の取組み</a:t>
            </a:r>
            <a:endParaRPr kumimoji="0" lang="ja-JP" altLang="en-US" sz="1200" b="1" kern="0" dirty="0">
              <a:solidFill>
                <a:srgbClr val="FF0000"/>
              </a:solidFill>
              <a:latin typeface="Meiryo UI" panose="020B0604030504040204" pitchFamily="50" charset="-128"/>
              <a:ea typeface="Meiryo UI" panose="020B0604030504040204" pitchFamily="50" charset="-128"/>
            </a:endParaRPr>
          </a:p>
        </p:txBody>
      </p:sp>
      <p:sp>
        <p:nvSpPr>
          <p:cNvPr id="129" name="正方形/長方形 128"/>
          <p:cNvSpPr/>
          <p:nvPr/>
        </p:nvSpPr>
        <p:spPr>
          <a:xfrm>
            <a:off x="1465971" y="6391523"/>
            <a:ext cx="4233786" cy="276999"/>
          </a:xfrm>
          <a:prstGeom prst="rect">
            <a:avLst/>
          </a:prstGeom>
          <a:solidFill>
            <a:srgbClr val="ED7D31">
              <a:lumMod val="20000"/>
              <a:lumOff val="80000"/>
            </a:srgbClr>
          </a:solidFill>
          <a:ln>
            <a:solidFill>
              <a:sysClr val="window" lastClr="FFFFFF">
                <a:lumMod val="50000"/>
              </a:sysClr>
            </a:solidFill>
          </a:ln>
        </p:spPr>
        <p:txBody>
          <a:bodyPr wrap="square" anchor="ctr" anchorCtr="0">
            <a:spAutoFit/>
          </a:bodyPr>
          <a:lstStyle/>
          <a:p>
            <a:pPr lvl="0" algn="ctr" defTabSz="914400">
              <a:defRPr/>
            </a:pPr>
            <a:r>
              <a:rPr kumimoji="0" lang="ja-JP" altLang="en-US" sz="1200" b="1" kern="0" dirty="0">
                <a:solidFill>
                  <a:srgbClr val="FF0000"/>
                </a:solidFill>
                <a:latin typeface="Meiryo UI" panose="020B0604030504040204" pitchFamily="50" charset="-128"/>
                <a:ea typeface="Meiryo UI" panose="020B0604030504040204" pitchFamily="50" charset="-128"/>
              </a:rPr>
              <a:t>保護者の負担を軽減</a:t>
            </a:r>
            <a:endParaRPr kumimoji="0" lang="en-US" altLang="ja-JP" sz="1200" b="1" kern="0" dirty="0" smtClean="0">
              <a:solidFill>
                <a:srgbClr val="FF0000"/>
              </a:solidFill>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a:off x="6177255" y="4270395"/>
            <a:ext cx="2952000" cy="274320"/>
          </a:xfrm>
          <a:prstGeom prst="rect">
            <a:avLst/>
          </a:prstGeom>
          <a:noFill/>
          <a:ln w="19050">
            <a:noFill/>
          </a:ln>
        </p:spPr>
        <p:txBody>
          <a:bodyPr wrap="square" rtlCol="0" anchor="ctr" anchorCtr="1">
            <a:noAutofit/>
          </a:bodyPr>
          <a:lstStyle/>
          <a:p>
            <a:pPr algn="ctr" defTabSz="685165">
              <a:tabLst>
                <a:tab pos="1142365" algn="l"/>
              </a:tabLst>
            </a:pPr>
            <a:r>
              <a:rPr lang="ja-JP" altLang="en-US" sz="1050" dirty="0" smtClean="0">
                <a:solidFill>
                  <a:prstClr val="black"/>
                </a:solidFill>
                <a:latin typeface="Meiryo UI" panose="020B0604030504040204" pitchFamily="50" charset="-128"/>
                <a:ea typeface="Meiryo UI" panose="020B0604030504040204" pitchFamily="50" charset="-128"/>
              </a:rPr>
              <a:t>大阪市のこども医療費助成決算額　</a:t>
            </a:r>
            <a:r>
              <a:rPr lang="en-US" altLang="ja-JP" sz="800" dirty="0" smtClean="0">
                <a:solidFill>
                  <a:prstClr val="black"/>
                </a:solidFill>
                <a:latin typeface="Meiryo UI" panose="020B0604030504040204" pitchFamily="50" charset="-128"/>
                <a:ea typeface="Meiryo UI" panose="020B0604030504040204" pitchFamily="50" charset="-128"/>
              </a:rPr>
              <a:t>※2017</a:t>
            </a:r>
            <a:r>
              <a:rPr lang="ja-JP" altLang="en-US" sz="800" dirty="0" smtClean="0">
                <a:solidFill>
                  <a:prstClr val="black"/>
                </a:solidFill>
                <a:latin typeface="Meiryo UI" panose="020B0604030504040204" pitchFamily="50" charset="-128"/>
                <a:ea typeface="Meiryo UI" panose="020B0604030504040204" pitchFamily="50" charset="-128"/>
              </a:rPr>
              <a:t>は見込額</a:t>
            </a:r>
          </a:p>
        </p:txBody>
      </p:sp>
      <p:pic>
        <p:nvPicPr>
          <p:cNvPr id="5" name="図形 4"/>
          <p:cNvPicPr>
            <a:picLocks noChangeAspect="1"/>
          </p:cNvPicPr>
          <p:nvPr/>
        </p:nvPicPr>
        <p:blipFill>
          <a:blip r:embed="rId3"/>
          <a:stretch>
            <a:fillRect/>
          </a:stretch>
        </p:blipFill>
        <p:spPr>
          <a:xfrm>
            <a:off x="6602437" y="5746116"/>
            <a:ext cx="1661538" cy="1078543"/>
          </a:xfrm>
          <a:prstGeom prst="rect">
            <a:avLst/>
          </a:prstGeom>
        </p:spPr>
      </p:pic>
      <p:sp>
        <p:nvSpPr>
          <p:cNvPr id="13" name="Rectangle 28"/>
          <p:cNvSpPr>
            <a:spLocks noChangeArrowheads="1"/>
          </p:cNvSpPr>
          <p:nvPr/>
        </p:nvSpPr>
        <p:spPr bwMode="auto">
          <a:xfrm>
            <a:off x="5797481" y="595377"/>
            <a:ext cx="524461" cy="263275"/>
          </a:xfrm>
          <a:prstGeom prst="rect">
            <a:avLst/>
          </a:prstGeom>
          <a:noFill/>
          <a:ln w="0">
            <a:noFill/>
            <a:miter lim="800000"/>
          </a:ln>
        </p:spPr>
        <p:txBody>
          <a:bodyPr wrap="none" tIns="0"/>
          <a:lstStyle/>
          <a:p>
            <a:pPr>
              <a:lnSpc>
                <a:spcPct val="1350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2"/>
          <p:cNvPicPr>
            <a:picLocks noChangeAspect="1"/>
          </p:cNvPicPr>
          <p:nvPr/>
        </p:nvPicPr>
        <p:blipFill>
          <a:blip r:embed="rId4"/>
          <a:stretch>
            <a:fillRect/>
          </a:stretch>
        </p:blipFill>
        <p:spPr>
          <a:xfrm>
            <a:off x="5911362" y="830580"/>
            <a:ext cx="3113063" cy="1586230"/>
          </a:xfrm>
          <a:prstGeom prst="rect">
            <a:avLst/>
          </a:prstGeom>
        </p:spPr>
      </p:pic>
      <p:sp>
        <p:nvSpPr>
          <p:cNvPr id="22" name="正方形/長方形 118"/>
          <p:cNvSpPr/>
          <p:nvPr/>
        </p:nvSpPr>
        <p:spPr>
          <a:xfrm>
            <a:off x="7668344" y="1062286"/>
            <a:ext cx="1388320" cy="276999"/>
          </a:xfrm>
          <a:prstGeom prst="rect">
            <a:avLst/>
          </a:prstGeom>
          <a:solidFill>
            <a:schemeClr val="tx2">
              <a:lumMod val="20000"/>
              <a:lumOff val="80000"/>
            </a:schemeClr>
          </a:solidFill>
          <a:ln>
            <a:noFill/>
          </a:ln>
        </p:spPr>
        <p:txBody>
          <a:bodyPr wrap="square" anchor="ctr" anchorCtr="0">
            <a:spAutoFit/>
          </a:bodyPr>
          <a:lstStyle/>
          <a:p>
            <a:pPr lvl="0" algn="ctr" defTabSz="914400">
              <a:defRPr/>
            </a:pPr>
            <a:r>
              <a:rPr kumimoji="0" lang="en-US" altLang="ja-JP" sz="1200" kern="0" dirty="0" smtClean="0">
                <a:latin typeface="Meiryo UI" panose="020B0604030504040204" pitchFamily="50" charset="-128"/>
                <a:ea typeface="Meiryo UI" panose="020B0604030504040204" pitchFamily="50" charset="-128"/>
              </a:rPr>
              <a:t>1987</a:t>
            </a:r>
            <a:r>
              <a:rPr kumimoji="0" lang="ja-JP" altLang="en-US" sz="1200" kern="0" dirty="0" smtClean="0">
                <a:latin typeface="Meiryo UI" panose="020B0604030504040204" pitchFamily="50" charset="-128"/>
                <a:ea typeface="Meiryo UI" panose="020B0604030504040204" pitchFamily="50" charset="-128"/>
              </a:rPr>
              <a:t>年以降最少</a:t>
            </a:r>
          </a:p>
        </p:txBody>
      </p:sp>
      <p:cxnSp>
        <p:nvCxnSpPr>
          <p:cNvPr id="39" name="直線矢印コネクタ 38"/>
          <p:cNvCxnSpPr/>
          <p:nvPr/>
        </p:nvCxnSpPr>
        <p:spPr>
          <a:xfrm>
            <a:off x="8863232" y="1322071"/>
            <a:ext cx="0" cy="638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ectangle 28"/>
          <p:cNvSpPr>
            <a:spLocks noChangeArrowheads="1"/>
          </p:cNvSpPr>
          <p:nvPr/>
        </p:nvSpPr>
        <p:spPr bwMode="auto">
          <a:xfrm>
            <a:off x="5797481" y="2458467"/>
            <a:ext cx="524461" cy="263275"/>
          </a:xfrm>
          <a:prstGeom prst="rect">
            <a:avLst/>
          </a:prstGeom>
          <a:noFill/>
          <a:ln w="0">
            <a:noFill/>
            <a:miter lim="800000"/>
          </a:ln>
        </p:spPr>
        <p:txBody>
          <a:bodyPr wrap="none" tIns="0"/>
          <a:lstStyle/>
          <a:p>
            <a:pPr>
              <a:lnSpc>
                <a:spcPct val="1350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48"/>
          <p:cNvSpPr txBox="1"/>
          <p:nvPr/>
        </p:nvSpPr>
        <p:spPr>
          <a:xfrm>
            <a:off x="6503964" y="2473326"/>
            <a:ext cx="2135358" cy="234315"/>
          </a:xfrm>
          <a:prstGeom prst="rect">
            <a:avLst/>
          </a:prstGeom>
          <a:noFill/>
          <a:ln w="19050">
            <a:noFill/>
          </a:ln>
        </p:spPr>
        <p:txBody>
          <a:bodyPr wrap="square" rtlCol="0" anchor="ctr" anchorCtr="1">
            <a:noAutofit/>
          </a:bodyPr>
          <a:lstStyle/>
          <a:p>
            <a:pPr algn="ctr" defTabSz="685165">
              <a:tabLst>
                <a:tab pos="1142365" algn="l"/>
              </a:tabLst>
            </a:pPr>
            <a:r>
              <a:rPr lang="ja-JP" altLang="en-US" sz="1050" dirty="0" smtClean="0">
                <a:solidFill>
                  <a:prstClr val="black"/>
                </a:solidFill>
                <a:latin typeface="Meiryo UI" panose="020B0604030504040204" pitchFamily="50" charset="-128"/>
                <a:ea typeface="Meiryo UI" panose="020B0604030504040204" pitchFamily="50" charset="-128"/>
              </a:rPr>
              <a:t>大阪市の保育所等利用児童数</a:t>
            </a:r>
            <a:endParaRPr lang="zh-TW" altLang="en-US" sz="1050" dirty="0">
              <a:solidFill>
                <a:prstClr val="black"/>
              </a:solidFill>
              <a:latin typeface="Meiryo UI" panose="020B0604030504040204" pitchFamily="50" charset="-128"/>
              <a:ea typeface="Meiryo UI" panose="020B0604030504040204" pitchFamily="50" charset="-128"/>
            </a:endParaRPr>
          </a:p>
        </p:txBody>
      </p:sp>
      <p:pic>
        <p:nvPicPr>
          <p:cNvPr id="73" name="図 2"/>
          <p:cNvPicPr>
            <a:picLocks noChangeAspect="1"/>
          </p:cNvPicPr>
          <p:nvPr/>
        </p:nvPicPr>
        <p:blipFill>
          <a:blip r:embed="rId5"/>
          <a:stretch>
            <a:fillRect/>
          </a:stretch>
        </p:blipFill>
        <p:spPr>
          <a:xfrm>
            <a:off x="5778891" y="4391026"/>
            <a:ext cx="3192194" cy="1412875"/>
          </a:xfrm>
          <a:prstGeom prst="rect">
            <a:avLst/>
          </a:prstGeom>
        </p:spPr>
      </p:pic>
      <p:sp>
        <p:nvSpPr>
          <p:cNvPr id="74" name="Rectangle 1"/>
          <p:cNvSpPr>
            <a:spLocks noChangeArrowheads="1"/>
          </p:cNvSpPr>
          <p:nvPr/>
        </p:nvSpPr>
        <p:spPr bwMode="auto">
          <a:xfrm>
            <a:off x="5791187" y="4286248"/>
            <a:ext cx="59730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415" tIns="0" rIns="71415" bIns="0" numCol="1" anchor="ctr" anchorCtr="0" compatLnSpc="1">
            <a:spAutoFit/>
          </a:bodyPr>
          <a:lstStyle/>
          <a:p>
            <a:pPr eaLnBrk="0" fontAlgn="base" hangingPunct="0">
              <a:spcBef>
                <a:spcPct val="0"/>
              </a:spcBef>
              <a:spcAft>
                <a:spcPct val="0"/>
              </a:spcAft>
            </a:pPr>
            <a:r>
              <a:rPr kumimoji="0" lang="en-US" altLang="ja-JP" sz="800" dirty="0" smtClean="0">
                <a:latin typeface="Meiryo UI" panose="020B0604030504040204" pitchFamily="50" charset="-128"/>
                <a:ea typeface="Meiryo UI" panose="020B0604030504040204" pitchFamily="50" charset="-128"/>
              </a:rPr>
              <a:t>(</a:t>
            </a:r>
            <a:r>
              <a:rPr kumimoji="0" lang="ja-JP" altLang="en-US" sz="800" dirty="0" smtClean="0">
                <a:latin typeface="Meiryo UI" panose="020B0604030504040204" pitchFamily="50" charset="-128"/>
                <a:ea typeface="Meiryo UI" panose="020B0604030504040204" pitchFamily="50" charset="-128"/>
              </a:rPr>
              <a:t>百万円</a:t>
            </a:r>
            <a:r>
              <a:rPr kumimoji="0" lang="en-US" altLang="ja-JP" sz="800" dirty="0" smtClean="0">
                <a:latin typeface="Meiryo UI" panose="020B0604030504040204" pitchFamily="50" charset="-128"/>
                <a:ea typeface="Meiryo UI" panose="020B0604030504040204" pitchFamily="50" charset="-128"/>
              </a:rPr>
              <a:t>)</a:t>
            </a:r>
            <a:endParaRPr kumimoji="0" lang="en-US" altLang="ja-JP" sz="800" dirty="0">
              <a:latin typeface="Meiryo UI" panose="020B0604030504040204" pitchFamily="50" charset="-128"/>
              <a:ea typeface="Meiryo UI" panose="020B0604030504040204" pitchFamily="50" charset="-128"/>
            </a:endParaRPr>
          </a:p>
        </p:txBody>
      </p:sp>
      <p:sp>
        <p:nvSpPr>
          <p:cNvPr id="75" name="正方形/長方形 118"/>
          <p:cNvSpPr/>
          <p:nvPr/>
        </p:nvSpPr>
        <p:spPr>
          <a:xfrm>
            <a:off x="6201508" y="4595495"/>
            <a:ext cx="858715" cy="251460"/>
          </a:xfrm>
          <a:prstGeom prst="rect">
            <a:avLst/>
          </a:prstGeom>
          <a:solidFill>
            <a:schemeClr val="tx2">
              <a:lumMod val="20000"/>
              <a:lumOff val="80000"/>
            </a:schemeClr>
          </a:solidFill>
          <a:ln>
            <a:noFill/>
          </a:ln>
        </p:spPr>
        <p:txBody>
          <a:bodyPr wrap="square" anchor="ctr" anchorCtr="0">
            <a:spAutoFit/>
          </a:bodyPr>
          <a:lstStyle/>
          <a:p>
            <a:pPr lvl="0" algn="ctr" defTabSz="914400">
              <a:defRPr/>
            </a:pPr>
            <a:r>
              <a:rPr lang="ja-JP" altLang="en-US" sz="1000" dirty="0" smtClean="0">
                <a:solidFill>
                  <a:srgbClr val="000000"/>
                </a:solidFill>
                <a:latin typeface="Meiryo UI" panose="020B0604030504040204" pitchFamily="50" charset="-128"/>
                <a:ea typeface="Meiryo UI" panose="020B0604030504040204" pitchFamily="50" charset="-128"/>
                <a:sym typeface="+mn-ea"/>
              </a:rPr>
              <a:t>着実に拡充</a:t>
            </a:r>
          </a:p>
        </p:txBody>
      </p:sp>
      <p:sp>
        <p:nvSpPr>
          <p:cNvPr id="7" name="角丸四角形 6"/>
          <p:cNvSpPr/>
          <p:nvPr/>
        </p:nvSpPr>
        <p:spPr>
          <a:xfrm>
            <a:off x="305386" y="6335395"/>
            <a:ext cx="875128" cy="313690"/>
          </a:xfrm>
          <a:prstGeom prst="roundRect">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大阪府</a:t>
            </a:r>
          </a:p>
        </p:txBody>
      </p:sp>
      <p:sp>
        <p:nvSpPr>
          <p:cNvPr id="9" name="角丸四角形 8"/>
          <p:cNvSpPr/>
          <p:nvPr/>
        </p:nvSpPr>
        <p:spPr>
          <a:xfrm>
            <a:off x="297180" y="1268730"/>
            <a:ext cx="875128" cy="313690"/>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大阪市</a:t>
            </a:r>
          </a:p>
        </p:txBody>
      </p:sp>
      <p:sp>
        <p:nvSpPr>
          <p:cNvPr id="12" name="角丸四角形 11"/>
          <p:cNvSpPr/>
          <p:nvPr/>
        </p:nvSpPr>
        <p:spPr>
          <a:xfrm>
            <a:off x="297180" y="4940935"/>
            <a:ext cx="875128" cy="313690"/>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大阪市</a:t>
            </a:r>
          </a:p>
        </p:txBody>
      </p:sp>
      <p:sp>
        <p:nvSpPr>
          <p:cNvPr id="16" name="角丸四角形 15"/>
          <p:cNvSpPr/>
          <p:nvPr/>
        </p:nvSpPr>
        <p:spPr>
          <a:xfrm>
            <a:off x="295119" y="3782266"/>
            <a:ext cx="875128" cy="313690"/>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大阪市</a:t>
            </a:r>
          </a:p>
        </p:txBody>
      </p:sp>
      <p:sp>
        <p:nvSpPr>
          <p:cNvPr id="17" name="角丸四角形 16"/>
          <p:cNvSpPr/>
          <p:nvPr/>
        </p:nvSpPr>
        <p:spPr>
          <a:xfrm>
            <a:off x="305386" y="2554605"/>
            <a:ext cx="875128" cy="313690"/>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大阪市</a:t>
            </a:r>
          </a:p>
        </p:txBody>
      </p:sp>
      <p:sp>
        <p:nvSpPr>
          <p:cNvPr id="55" name="スライド番号プレースホルダー 2"/>
          <p:cNvSpPr>
            <a:spLocks noGrp="1"/>
          </p:cNvSpPr>
          <p:nvPr>
            <p:ph type="sldNum" sz="quarter" idx="12"/>
          </p:nvPr>
        </p:nvSpPr>
        <p:spPr>
          <a:xfrm>
            <a:off x="7071072" y="6487244"/>
            <a:ext cx="2133600" cy="365125"/>
          </a:xfrm>
        </p:spPr>
        <p:txBody>
          <a:bodyPr/>
          <a:lstStyle/>
          <a:p>
            <a:r>
              <a:rPr lang="en-US" altLang="ja-JP" sz="1600" b="1" dirty="0" smtClean="0"/>
              <a:t>22</a:t>
            </a:r>
            <a:endParaRPr lang="ja-JP" altLang="en-US" sz="1600" b="1" dirty="0"/>
          </a:p>
        </p:txBody>
      </p:sp>
      <p:sp>
        <p:nvSpPr>
          <p:cNvPr id="51" name="タイトル 1"/>
          <p:cNvSpPr txBox="1">
            <a:spLocks/>
          </p:cNvSpPr>
          <p:nvPr/>
        </p:nvSpPr>
        <p:spPr>
          <a:xfrm>
            <a:off x="8127218" y="67815"/>
            <a:ext cx="963877" cy="383549"/>
          </a:xfrm>
          <a:prstGeom prst="rect">
            <a:avLst/>
          </a:prstGeom>
          <a:ln>
            <a:solidFill>
              <a:schemeClr val="tx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smtClean="0">
                <a:latin typeface="Meiryo UI" panose="020B0604030504040204" pitchFamily="50" charset="-128"/>
                <a:ea typeface="Meiryo UI" panose="020B0604030504040204" pitchFamily="50" charset="-128"/>
              </a:rPr>
              <a:t>詳細版</a:t>
            </a:r>
            <a:endParaRPr lang="ja-JP" altLang="en-US" sz="20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a:stretch>
            <a:fillRect/>
          </a:stretch>
        </p:blipFill>
        <p:spPr>
          <a:xfrm>
            <a:off x="5738983" y="2691603"/>
            <a:ext cx="3359187" cy="1585097"/>
          </a:xfrm>
          <a:prstGeom prst="rect">
            <a:avLst/>
          </a:prstGeom>
        </p:spPr>
      </p:pic>
    </p:spTree>
    <p:extLst>
      <p:ext uri="{BB962C8B-B14F-4D97-AF65-F5344CB8AC3E}">
        <p14:creationId xmlns:p14="http://schemas.microsoft.com/office/powerpoint/2010/main" val="1880553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399119" y="4282072"/>
            <a:ext cx="4640033" cy="2603218"/>
          </a:xfrm>
          <a:prstGeom prst="rect">
            <a:avLst/>
          </a:prstGeom>
        </p:spPr>
      </p:pic>
      <p:pic>
        <p:nvPicPr>
          <p:cNvPr id="2" name="図 1"/>
          <p:cNvPicPr>
            <a:picLocks noChangeAspect="1"/>
          </p:cNvPicPr>
          <p:nvPr/>
        </p:nvPicPr>
        <p:blipFill>
          <a:blip r:embed="rId3"/>
          <a:stretch>
            <a:fillRect/>
          </a:stretch>
        </p:blipFill>
        <p:spPr>
          <a:xfrm>
            <a:off x="4145527" y="1274360"/>
            <a:ext cx="4865030" cy="2487384"/>
          </a:xfrm>
          <a:prstGeom prst="rect">
            <a:avLst/>
          </a:prstGeom>
        </p:spPr>
      </p:pic>
      <p:cxnSp>
        <p:nvCxnSpPr>
          <p:cNvPr id="15" name="直線コネクタ 14"/>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タイトル 1"/>
          <p:cNvSpPr txBox="1"/>
          <p:nvPr/>
        </p:nvSpPr>
        <p:spPr>
          <a:xfrm>
            <a:off x="0" y="44119"/>
            <a:ext cx="9091095" cy="36553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大阪府と大阪市（位置、街の規模　等）</a:t>
            </a:r>
            <a:endParaRPr lang="ja-JP" altLang="en-US" sz="1400" dirty="0">
              <a:latin typeface="Meiryo UI" panose="020B0604030504040204" pitchFamily="50" charset="-128"/>
              <a:ea typeface="Meiryo UI" panose="020B0604030504040204" pitchFamily="50" charset="-128"/>
            </a:endParaRPr>
          </a:p>
        </p:txBody>
      </p:sp>
      <p:grpSp>
        <p:nvGrpSpPr>
          <p:cNvPr id="24" name="Group 4"/>
          <p:cNvGrpSpPr>
            <a:grpSpLocks/>
          </p:cNvGrpSpPr>
          <p:nvPr/>
        </p:nvGrpSpPr>
        <p:grpSpPr bwMode="auto">
          <a:xfrm>
            <a:off x="323528" y="818816"/>
            <a:ext cx="3840113" cy="5490504"/>
            <a:chOff x="1296" y="56"/>
            <a:chExt cx="3054" cy="4120"/>
          </a:xfrm>
          <a:solidFill>
            <a:schemeClr val="bg1"/>
          </a:solidFill>
        </p:grpSpPr>
        <p:grpSp>
          <p:nvGrpSpPr>
            <p:cNvPr id="26" name="Group 6"/>
            <p:cNvGrpSpPr>
              <a:grpSpLocks noChangeAspect="1"/>
            </p:cNvGrpSpPr>
            <p:nvPr/>
          </p:nvGrpSpPr>
          <p:grpSpPr bwMode="auto">
            <a:xfrm>
              <a:off x="1296" y="56"/>
              <a:ext cx="3054" cy="4120"/>
              <a:chOff x="246" y="154"/>
              <a:chExt cx="636" cy="858"/>
            </a:xfrm>
            <a:grpFill/>
          </p:grpSpPr>
          <p:sp>
            <p:nvSpPr>
              <p:cNvPr id="71" name="Freeform 7"/>
              <p:cNvSpPr>
                <a:spLocks noChangeAspect="1"/>
              </p:cNvSpPr>
              <p:nvPr/>
            </p:nvSpPr>
            <p:spPr bwMode="auto">
              <a:xfrm>
                <a:off x="478" y="154"/>
                <a:ext cx="156" cy="136"/>
              </a:xfrm>
              <a:custGeom>
                <a:avLst/>
                <a:gdLst>
                  <a:gd name="T0" fmla="*/ 0 w 156"/>
                  <a:gd name="T1" fmla="*/ 19 h 136"/>
                  <a:gd name="T2" fmla="*/ 9 w 156"/>
                  <a:gd name="T3" fmla="*/ 29 h 136"/>
                  <a:gd name="T4" fmla="*/ 22 w 156"/>
                  <a:gd name="T5" fmla="*/ 29 h 136"/>
                  <a:gd name="T6" fmla="*/ 20 w 156"/>
                  <a:gd name="T7" fmla="*/ 53 h 136"/>
                  <a:gd name="T8" fmla="*/ 26 w 156"/>
                  <a:gd name="T9" fmla="*/ 77 h 136"/>
                  <a:gd name="T10" fmla="*/ 16 w 156"/>
                  <a:gd name="T11" fmla="*/ 79 h 136"/>
                  <a:gd name="T12" fmla="*/ 14 w 156"/>
                  <a:gd name="T13" fmla="*/ 94 h 136"/>
                  <a:gd name="T14" fmla="*/ 29 w 156"/>
                  <a:gd name="T15" fmla="*/ 106 h 136"/>
                  <a:gd name="T16" fmla="*/ 50 w 156"/>
                  <a:gd name="T17" fmla="*/ 107 h 136"/>
                  <a:gd name="T18" fmla="*/ 58 w 156"/>
                  <a:gd name="T19" fmla="*/ 120 h 136"/>
                  <a:gd name="T20" fmla="*/ 76 w 156"/>
                  <a:gd name="T21" fmla="*/ 119 h 136"/>
                  <a:gd name="T22" fmla="*/ 87 w 156"/>
                  <a:gd name="T23" fmla="*/ 128 h 136"/>
                  <a:gd name="T24" fmla="*/ 108 w 156"/>
                  <a:gd name="T25" fmla="*/ 124 h 136"/>
                  <a:gd name="T26" fmla="*/ 124 w 156"/>
                  <a:gd name="T27" fmla="*/ 136 h 136"/>
                  <a:gd name="T28" fmla="*/ 137 w 156"/>
                  <a:gd name="T29" fmla="*/ 135 h 136"/>
                  <a:gd name="T30" fmla="*/ 147 w 156"/>
                  <a:gd name="T31" fmla="*/ 115 h 136"/>
                  <a:gd name="T32" fmla="*/ 150 w 156"/>
                  <a:gd name="T33" fmla="*/ 105 h 136"/>
                  <a:gd name="T34" fmla="*/ 145 w 156"/>
                  <a:gd name="T35" fmla="*/ 97 h 136"/>
                  <a:gd name="T36" fmla="*/ 154 w 156"/>
                  <a:gd name="T37" fmla="*/ 90 h 136"/>
                  <a:gd name="T38" fmla="*/ 147 w 156"/>
                  <a:gd name="T39" fmla="*/ 77 h 136"/>
                  <a:gd name="T40" fmla="*/ 156 w 156"/>
                  <a:gd name="T41" fmla="*/ 70 h 136"/>
                  <a:gd name="T42" fmla="*/ 146 w 156"/>
                  <a:gd name="T43" fmla="*/ 62 h 136"/>
                  <a:gd name="T44" fmla="*/ 134 w 156"/>
                  <a:gd name="T45" fmla="*/ 62 h 136"/>
                  <a:gd name="T46" fmla="*/ 105 w 156"/>
                  <a:gd name="T47" fmla="*/ 48 h 136"/>
                  <a:gd name="T48" fmla="*/ 86 w 156"/>
                  <a:gd name="T49" fmla="*/ 55 h 136"/>
                  <a:gd name="T50" fmla="*/ 80 w 156"/>
                  <a:gd name="T51" fmla="*/ 51 h 136"/>
                  <a:gd name="T52" fmla="*/ 76 w 156"/>
                  <a:gd name="T53" fmla="*/ 44 h 136"/>
                  <a:gd name="T54" fmla="*/ 69 w 156"/>
                  <a:gd name="T55" fmla="*/ 49 h 136"/>
                  <a:gd name="T56" fmla="*/ 65 w 156"/>
                  <a:gd name="T57" fmla="*/ 46 h 136"/>
                  <a:gd name="T58" fmla="*/ 55 w 156"/>
                  <a:gd name="T59" fmla="*/ 46 h 136"/>
                  <a:gd name="T60" fmla="*/ 47 w 156"/>
                  <a:gd name="T61" fmla="*/ 42 h 136"/>
                  <a:gd name="T62" fmla="*/ 46 w 156"/>
                  <a:gd name="T63" fmla="*/ 36 h 136"/>
                  <a:gd name="T64" fmla="*/ 48 w 156"/>
                  <a:gd name="T65" fmla="*/ 27 h 136"/>
                  <a:gd name="T66" fmla="*/ 48 w 156"/>
                  <a:gd name="T67" fmla="*/ 22 h 136"/>
                  <a:gd name="T68" fmla="*/ 47 w 156"/>
                  <a:gd name="T69" fmla="*/ 15 h 136"/>
                  <a:gd name="T70" fmla="*/ 39 w 156"/>
                  <a:gd name="T71" fmla="*/ 7 h 136"/>
                  <a:gd name="T72" fmla="*/ 20 w 156"/>
                  <a:gd name="T73" fmla="*/ 0 h 136"/>
                  <a:gd name="T74" fmla="*/ 14 w 156"/>
                  <a:gd name="T75" fmla="*/ 8 h 136"/>
                  <a:gd name="T76" fmla="*/ 4 w 156"/>
                  <a:gd name="T77" fmla="*/ 10 h 136"/>
                  <a:gd name="T78" fmla="*/ 0 w 156"/>
                  <a:gd name="T79" fmla="*/ 19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6" h="136">
                    <a:moveTo>
                      <a:pt x="0" y="19"/>
                    </a:moveTo>
                    <a:lnTo>
                      <a:pt x="9" y="29"/>
                    </a:lnTo>
                    <a:lnTo>
                      <a:pt x="22" y="29"/>
                    </a:lnTo>
                    <a:lnTo>
                      <a:pt x="20" y="53"/>
                    </a:lnTo>
                    <a:lnTo>
                      <a:pt x="26" y="77"/>
                    </a:lnTo>
                    <a:lnTo>
                      <a:pt x="16" y="79"/>
                    </a:lnTo>
                    <a:lnTo>
                      <a:pt x="14" y="94"/>
                    </a:lnTo>
                    <a:lnTo>
                      <a:pt x="29" y="106"/>
                    </a:lnTo>
                    <a:lnTo>
                      <a:pt x="50" y="107"/>
                    </a:lnTo>
                    <a:lnTo>
                      <a:pt x="58" y="120"/>
                    </a:lnTo>
                    <a:lnTo>
                      <a:pt x="76" y="119"/>
                    </a:lnTo>
                    <a:lnTo>
                      <a:pt x="87" y="128"/>
                    </a:lnTo>
                    <a:lnTo>
                      <a:pt x="108" y="124"/>
                    </a:lnTo>
                    <a:lnTo>
                      <a:pt x="124" y="136"/>
                    </a:lnTo>
                    <a:lnTo>
                      <a:pt x="137" y="135"/>
                    </a:lnTo>
                    <a:lnTo>
                      <a:pt x="147" y="115"/>
                    </a:lnTo>
                    <a:lnTo>
                      <a:pt x="150" y="105"/>
                    </a:lnTo>
                    <a:lnTo>
                      <a:pt x="145" y="97"/>
                    </a:lnTo>
                    <a:lnTo>
                      <a:pt x="154" y="90"/>
                    </a:lnTo>
                    <a:lnTo>
                      <a:pt x="147" y="77"/>
                    </a:lnTo>
                    <a:lnTo>
                      <a:pt x="156" y="70"/>
                    </a:lnTo>
                    <a:lnTo>
                      <a:pt x="146" y="62"/>
                    </a:lnTo>
                    <a:lnTo>
                      <a:pt x="134" y="62"/>
                    </a:lnTo>
                    <a:lnTo>
                      <a:pt x="105" y="48"/>
                    </a:lnTo>
                    <a:lnTo>
                      <a:pt x="86" y="55"/>
                    </a:lnTo>
                    <a:lnTo>
                      <a:pt x="80" y="51"/>
                    </a:lnTo>
                    <a:lnTo>
                      <a:pt x="76" y="44"/>
                    </a:lnTo>
                    <a:lnTo>
                      <a:pt x="69" y="49"/>
                    </a:lnTo>
                    <a:lnTo>
                      <a:pt x="65" y="46"/>
                    </a:lnTo>
                    <a:lnTo>
                      <a:pt x="55" y="46"/>
                    </a:lnTo>
                    <a:lnTo>
                      <a:pt x="47" y="42"/>
                    </a:lnTo>
                    <a:lnTo>
                      <a:pt x="46" y="36"/>
                    </a:lnTo>
                    <a:lnTo>
                      <a:pt x="48" y="27"/>
                    </a:lnTo>
                    <a:lnTo>
                      <a:pt x="48" y="22"/>
                    </a:lnTo>
                    <a:lnTo>
                      <a:pt x="47" y="15"/>
                    </a:lnTo>
                    <a:lnTo>
                      <a:pt x="39" y="7"/>
                    </a:lnTo>
                    <a:lnTo>
                      <a:pt x="20" y="0"/>
                    </a:lnTo>
                    <a:lnTo>
                      <a:pt x="14" y="8"/>
                    </a:lnTo>
                    <a:lnTo>
                      <a:pt x="4" y="10"/>
                    </a:lnTo>
                    <a:lnTo>
                      <a:pt x="0" y="19"/>
                    </a:lnTo>
                    <a:close/>
                  </a:path>
                </a:pathLst>
              </a:custGeom>
              <a:grpFill/>
              <a:ln w="9525" cap="flat" cmpd="sng">
                <a:solidFill>
                  <a:srgbClr val="000000"/>
                </a:solidFill>
                <a:prstDash val="solid"/>
                <a:round/>
                <a:headEnd/>
                <a:tailEnd/>
              </a:ln>
            </p:spPr>
            <p:txBody>
              <a:bodyPr/>
              <a:lstStyle/>
              <a:p>
                <a:endParaRPr lang="ja-JP" altLang="en-US"/>
              </a:p>
            </p:txBody>
          </p:sp>
          <p:sp>
            <p:nvSpPr>
              <p:cNvPr id="72" name="Freeform 8"/>
              <p:cNvSpPr>
                <a:spLocks noChangeAspect="1"/>
              </p:cNvSpPr>
              <p:nvPr/>
            </p:nvSpPr>
            <p:spPr bwMode="auto">
              <a:xfrm>
                <a:off x="560" y="347"/>
                <a:ext cx="41" cy="92"/>
              </a:xfrm>
              <a:custGeom>
                <a:avLst/>
                <a:gdLst>
                  <a:gd name="T0" fmla="*/ 19 w 41"/>
                  <a:gd name="T1" fmla="*/ 0 h 92"/>
                  <a:gd name="T2" fmla="*/ 41 w 41"/>
                  <a:gd name="T3" fmla="*/ 15 h 92"/>
                  <a:gd name="T4" fmla="*/ 41 w 41"/>
                  <a:gd name="T5" fmla="*/ 36 h 92"/>
                  <a:gd name="T6" fmla="*/ 34 w 41"/>
                  <a:gd name="T7" fmla="*/ 42 h 92"/>
                  <a:gd name="T8" fmla="*/ 31 w 41"/>
                  <a:gd name="T9" fmla="*/ 76 h 92"/>
                  <a:gd name="T10" fmla="*/ 34 w 41"/>
                  <a:gd name="T11" fmla="*/ 77 h 92"/>
                  <a:gd name="T12" fmla="*/ 23 w 41"/>
                  <a:gd name="T13" fmla="*/ 92 h 92"/>
                  <a:gd name="T14" fmla="*/ 12 w 41"/>
                  <a:gd name="T15" fmla="*/ 82 h 92"/>
                  <a:gd name="T16" fmla="*/ 7 w 41"/>
                  <a:gd name="T17" fmla="*/ 82 h 92"/>
                  <a:gd name="T18" fmla="*/ 0 w 41"/>
                  <a:gd name="T19" fmla="*/ 65 h 92"/>
                  <a:gd name="T20" fmla="*/ 7 w 41"/>
                  <a:gd name="T21" fmla="*/ 42 h 92"/>
                  <a:gd name="T22" fmla="*/ 2 w 41"/>
                  <a:gd name="T23" fmla="*/ 24 h 92"/>
                  <a:gd name="T24" fmla="*/ 16 w 41"/>
                  <a:gd name="T25" fmla="*/ 20 h 92"/>
                  <a:gd name="T26" fmla="*/ 21 w 41"/>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92">
                    <a:moveTo>
                      <a:pt x="19" y="0"/>
                    </a:moveTo>
                    <a:lnTo>
                      <a:pt x="41" y="15"/>
                    </a:lnTo>
                    <a:lnTo>
                      <a:pt x="41" y="36"/>
                    </a:lnTo>
                    <a:lnTo>
                      <a:pt x="34" y="42"/>
                    </a:lnTo>
                    <a:lnTo>
                      <a:pt x="31" y="76"/>
                    </a:lnTo>
                    <a:lnTo>
                      <a:pt x="34" y="77"/>
                    </a:lnTo>
                    <a:lnTo>
                      <a:pt x="23" y="92"/>
                    </a:lnTo>
                    <a:lnTo>
                      <a:pt x="12" y="82"/>
                    </a:lnTo>
                    <a:lnTo>
                      <a:pt x="7" y="82"/>
                    </a:lnTo>
                    <a:lnTo>
                      <a:pt x="0" y="65"/>
                    </a:lnTo>
                    <a:lnTo>
                      <a:pt x="7" y="42"/>
                    </a:lnTo>
                    <a:lnTo>
                      <a:pt x="2" y="24"/>
                    </a:lnTo>
                    <a:lnTo>
                      <a:pt x="16" y="20"/>
                    </a:lnTo>
                    <a:lnTo>
                      <a:pt x="21" y="0"/>
                    </a:lnTo>
                  </a:path>
                </a:pathLst>
              </a:custGeom>
              <a:grpFill/>
              <a:ln w="9525" cap="flat" cmpd="sng">
                <a:solidFill>
                  <a:srgbClr val="000000"/>
                </a:solidFill>
                <a:prstDash val="solid"/>
                <a:round/>
                <a:headEnd type="none" w="med" len="med"/>
                <a:tailEnd type="none" w="med" len="med"/>
              </a:ln>
            </p:spPr>
            <p:txBody>
              <a:bodyPr/>
              <a:lstStyle/>
              <a:p>
                <a:endParaRPr lang="ja-JP" altLang="en-US"/>
              </a:p>
            </p:txBody>
          </p:sp>
          <p:sp>
            <p:nvSpPr>
              <p:cNvPr id="73" name="Freeform 9"/>
              <p:cNvSpPr>
                <a:spLocks noChangeAspect="1"/>
              </p:cNvSpPr>
              <p:nvPr/>
            </p:nvSpPr>
            <p:spPr bwMode="auto">
              <a:xfrm>
                <a:off x="562" y="269"/>
                <a:ext cx="112" cy="80"/>
              </a:xfrm>
              <a:custGeom>
                <a:avLst/>
                <a:gdLst>
                  <a:gd name="T0" fmla="*/ 63 w 112"/>
                  <a:gd name="T1" fmla="*/ 0 h 80"/>
                  <a:gd name="T2" fmla="*/ 53 w 112"/>
                  <a:gd name="T3" fmla="*/ 19 h 80"/>
                  <a:gd name="T4" fmla="*/ 48 w 112"/>
                  <a:gd name="T5" fmla="*/ 21 h 80"/>
                  <a:gd name="T6" fmla="*/ 45 w 112"/>
                  <a:gd name="T7" fmla="*/ 31 h 80"/>
                  <a:gd name="T8" fmla="*/ 35 w 112"/>
                  <a:gd name="T9" fmla="*/ 32 h 80"/>
                  <a:gd name="T10" fmla="*/ 29 w 112"/>
                  <a:gd name="T11" fmla="*/ 30 h 80"/>
                  <a:gd name="T12" fmla="*/ 18 w 112"/>
                  <a:gd name="T13" fmla="*/ 30 h 80"/>
                  <a:gd name="T14" fmla="*/ 0 w 112"/>
                  <a:gd name="T15" fmla="*/ 43 h 80"/>
                  <a:gd name="T16" fmla="*/ 9 w 112"/>
                  <a:gd name="T17" fmla="*/ 49 h 80"/>
                  <a:gd name="T18" fmla="*/ 11 w 112"/>
                  <a:gd name="T19" fmla="*/ 59 h 80"/>
                  <a:gd name="T20" fmla="*/ 14 w 112"/>
                  <a:gd name="T21" fmla="*/ 60 h 80"/>
                  <a:gd name="T22" fmla="*/ 26 w 112"/>
                  <a:gd name="T23" fmla="*/ 53 h 80"/>
                  <a:gd name="T24" fmla="*/ 26 w 112"/>
                  <a:gd name="T25" fmla="*/ 58 h 80"/>
                  <a:gd name="T26" fmla="*/ 34 w 112"/>
                  <a:gd name="T27" fmla="*/ 57 h 80"/>
                  <a:gd name="T28" fmla="*/ 52 w 112"/>
                  <a:gd name="T29" fmla="*/ 40 h 80"/>
                  <a:gd name="T30" fmla="*/ 56 w 112"/>
                  <a:gd name="T31" fmla="*/ 49 h 80"/>
                  <a:gd name="T32" fmla="*/ 67 w 112"/>
                  <a:gd name="T33" fmla="*/ 53 h 80"/>
                  <a:gd name="T34" fmla="*/ 58 w 112"/>
                  <a:gd name="T35" fmla="*/ 62 h 80"/>
                  <a:gd name="T36" fmla="*/ 61 w 112"/>
                  <a:gd name="T37" fmla="*/ 69 h 80"/>
                  <a:gd name="T38" fmla="*/ 61 w 112"/>
                  <a:gd name="T39" fmla="*/ 77 h 80"/>
                  <a:gd name="T40" fmla="*/ 65 w 112"/>
                  <a:gd name="T41" fmla="*/ 80 h 80"/>
                  <a:gd name="T42" fmla="*/ 79 w 112"/>
                  <a:gd name="T43" fmla="*/ 69 h 80"/>
                  <a:gd name="T44" fmla="*/ 81 w 112"/>
                  <a:gd name="T45" fmla="*/ 56 h 80"/>
                  <a:gd name="T46" fmla="*/ 112 w 112"/>
                  <a:gd name="T47" fmla="*/ 61 h 80"/>
                  <a:gd name="T48" fmla="*/ 107 w 112"/>
                  <a:gd name="T49" fmla="*/ 19 h 80"/>
                  <a:gd name="T50" fmla="*/ 98 w 112"/>
                  <a:gd name="T51" fmla="*/ 15 h 80"/>
                  <a:gd name="T52" fmla="*/ 92 w 112"/>
                  <a:gd name="T53" fmla="*/ 2 h 80"/>
                  <a:gd name="T54" fmla="*/ 83 w 112"/>
                  <a:gd name="T55" fmla="*/ 1 h 80"/>
                  <a:gd name="T56" fmla="*/ 77 w 112"/>
                  <a:gd name="T57" fmla="*/ 8 h 80"/>
                  <a:gd name="T58" fmla="*/ 63 w 112"/>
                  <a:gd name="T59" fmla="*/ 0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80">
                    <a:moveTo>
                      <a:pt x="63" y="0"/>
                    </a:moveTo>
                    <a:lnTo>
                      <a:pt x="53" y="19"/>
                    </a:lnTo>
                    <a:lnTo>
                      <a:pt x="48" y="21"/>
                    </a:lnTo>
                    <a:lnTo>
                      <a:pt x="45" y="31"/>
                    </a:lnTo>
                    <a:lnTo>
                      <a:pt x="35" y="32"/>
                    </a:lnTo>
                    <a:lnTo>
                      <a:pt x="29" y="30"/>
                    </a:lnTo>
                    <a:lnTo>
                      <a:pt x="18" y="30"/>
                    </a:lnTo>
                    <a:lnTo>
                      <a:pt x="0" y="43"/>
                    </a:lnTo>
                    <a:lnTo>
                      <a:pt x="9" y="49"/>
                    </a:lnTo>
                    <a:lnTo>
                      <a:pt x="11" y="59"/>
                    </a:lnTo>
                    <a:lnTo>
                      <a:pt x="14" y="60"/>
                    </a:lnTo>
                    <a:lnTo>
                      <a:pt x="26" y="53"/>
                    </a:lnTo>
                    <a:lnTo>
                      <a:pt x="26" y="58"/>
                    </a:lnTo>
                    <a:lnTo>
                      <a:pt x="34" y="57"/>
                    </a:lnTo>
                    <a:lnTo>
                      <a:pt x="52" y="40"/>
                    </a:lnTo>
                    <a:lnTo>
                      <a:pt x="56" y="49"/>
                    </a:lnTo>
                    <a:lnTo>
                      <a:pt x="67" y="53"/>
                    </a:lnTo>
                    <a:lnTo>
                      <a:pt x="58" y="62"/>
                    </a:lnTo>
                    <a:lnTo>
                      <a:pt x="61" y="69"/>
                    </a:lnTo>
                    <a:lnTo>
                      <a:pt x="61" y="77"/>
                    </a:lnTo>
                    <a:lnTo>
                      <a:pt x="65" y="80"/>
                    </a:lnTo>
                    <a:lnTo>
                      <a:pt x="79" y="69"/>
                    </a:lnTo>
                    <a:lnTo>
                      <a:pt x="81" y="56"/>
                    </a:lnTo>
                    <a:lnTo>
                      <a:pt x="112" y="61"/>
                    </a:lnTo>
                    <a:lnTo>
                      <a:pt x="107" y="19"/>
                    </a:lnTo>
                    <a:lnTo>
                      <a:pt x="98" y="15"/>
                    </a:lnTo>
                    <a:lnTo>
                      <a:pt x="92" y="2"/>
                    </a:lnTo>
                    <a:lnTo>
                      <a:pt x="83" y="1"/>
                    </a:lnTo>
                    <a:lnTo>
                      <a:pt x="77" y="8"/>
                    </a:lnTo>
                    <a:lnTo>
                      <a:pt x="63" y="0"/>
                    </a:lnTo>
                    <a:close/>
                  </a:path>
                </a:pathLst>
              </a:custGeom>
              <a:grpFill/>
              <a:ln w="9525" cap="flat" cmpd="sng">
                <a:solidFill>
                  <a:srgbClr val="000000"/>
                </a:solidFill>
                <a:prstDash val="solid"/>
                <a:round/>
                <a:headEnd/>
                <a:tailEnd/>
              </a:ln>
            </p:spPr>
            <p:txBody>
              <a:bodyPr/>
              <a:lstStyle/>
              <a:p>
                <a:endParaRPr lang="ja-JP" altLang="en-US"/>
              </a:p>
            </p:txBody>
          </p:sp>
          <p:sp>
            <p:nvSpPr>
              <p:cNvPr id="74" name="Freeform 10"/>
              <p:cNvSpPr>
                <a:spLocks noChangeAspect="1"/>
              </p:cNvSpPr>
              <p:nvPr/>
            </p:nvSpPr>
            <p:spPr bwMode="auto">
              <a:xfrm>
                <a:off x="759" y="280"/>
                <a:ext cx="60" cy="82"/>
              </a:xfrm>
              <a:custGeom>
                <a:avLst/>
                <a:gdLst>
                  <a:gd name="T0" fmla="*/ 5 w 60"/>
                  <a:gd name="T1" fmla="*/ 2 h 82"/>
                  <a:gd name="T2" fmla="*/ 5 w 60"/>
                  <a:gd name="T3" fmla="*/ 4 h 82"/>
                  <a:gd name="T4" fmla="*/ 0 w 60"/>
                  <a:gd name="T5" fmla="*/ 46 h 82"/>
                  <a:gd name="T6" fmla="*/ 37 w 60"/>
                  <a:gd name="T7" fmla="*/ 82 h 82"/>
                  <a:gd name="T8" fmla="*/ 51 w 60"/>
                  <a:gd name="T9" fmla="*/ 72 h 82"/>
                  <a:gd name="T10" fmla="*/ 60 w 60"/>
                  <a:gd name="T11" fmla="*/ 53 h 82"/>
                  <a:gd name="T12" fmla="*/ 44 w 60"/>
                  <a:gd name="T13" fmla="*/ 35 h 82"/>
                  <a:gd name="T14" fmla="*/ 40 w 60"/>
                  <a:gd name="T15" fmla="*/ 37 h 82"/>
                  <a:gd name="T16" fmla="*/ 28 w 60"/>
                  <a:gd name="T17" fmla="*/ 30 h 82"/>
                  <a:gd name="T18" fmla="*/ 28 w 60"/>
                  <a:gd name="T19" fmla="*/ 22 h 82"/>
                  <a:gd name="T20" fmla="*/ 31 w 60"/>
                  <a:gd name="T21" fmla="*/ 19 h 82"/>
                  <a:gd name="T22" fmla="*/ 21 w 60"/>
                  <a:gd name="T23" fmla="*/ 5 h 82"/>
                  <a:gd name="T24" fmla="*/ 5 w 60"/>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82">
                    <a:moveTo>
                      <a:pt x="5" y="2"/>
                    </a:moveTo>
                    <a:cubicBezTo>
                      <a:pt x="5" y="3"/>
                      <a:pt x="5" y="3"/>
                      <a:pt x="5" y="4"/>
                    </a:cubicBezTo>
                    <a:lnTo>
                      <a:pt x="0" y="46"/>
                    </a:lnTo>
                    <a:lnTo>
                      <a:pt x="37" y="82"/>
                    </a:lnTo>
                    <a:lnTo>
                      <a:pt x="51" y="72"/>
                    </a:lnTo>
                    <a:lnTo>
                      <a:pt x="60" y="53"/>
                    </a:lnTo>
                    <a:lnTo>
                      <a:pt x="44" y="35"/>
                    </a:lnTo>
                    <a:lnTo>
                      <a:pt x="40" y="37"/>
                    </a:lnTo>
                    <a:lnTo>
                      <a:pt x="28" y="30"/>
                    </a:lnTo>
                    <a:lnTo>
                      <a:pt x="28" y="22"/>
                    </a:lnTo>
                    <a:lnTo>
                      <a:pt x="31" y="19"/>
                    </a:lnTo>
                    <a:lnTo>
                      <a:pt x="21" y="5"/>
                    </a:lnTo>
                    <a:lnTo>
                      <a:pt x="5" y="0"/>
                    </a:lnTo>
                  </a:path>
                </a:pathLst>
              </a:custGeom>
              <a:grpFill/>
              <a:ln w="9525" cap="flat" cmpd="sng">
                <a:solidFill>
                  <a:srgbClr val="000000"/>
                </a:solidFill>
                <a:prstDash val="solid"/>
                <a:round/>
                <a:headEnd type="none" w="med" len="med"/>
                <a:tailEnd type="none" w="med" len="med"/>
              </a:ln>
            </p:spPr>
            <p:txBody>
              <a:bodyPr/>
              <a:lstStyle/>
              <a:p>
                <a:endParaRPr lang="ja-JP" altLang="en-US"/>
              </a:p>
            </p:txBody>
          </p:sp>
          <p:sp>
            <p:nvSpPr>
              <p:cNvPr id="75" name="Freeform 11"/>
              <p:cNvSpPr>
                <a:spLocks noChangeAspect="1"/>
              </p:cNvSpPr>
              <p:nvPr/>
            </p:nvSpPr>
            <p:spPr bwMode="auto">
              <a:xfrm>
                <a:off x="753" y="341"/>
                <a:ext cx="129" cy="119"/>
              </a:xfrm>
              <a:custGeom>
                <a:avLst/>
                <a:gdLst>
                  <a:gd name="T0" fmla="*/ 62 w 129"/>
                  <a:gd name="T1" fmla="*/ 0 h 119"/>
                  <a:gd name="T2" fmla="*/ 57 w 129"/>
                  <a:gd name="T3" fmla="*/ 11 h 119"/>
                  <a:gd name="T4" fmla="*/ 48 w 129"/>
                  <a:gd name="T5" fmla="*/ 31 h 119"/>
                  <a:gd name="T6" fmla="*/ 37 w 129"/>
                  <a:gd name="T7" fmla="*/ 34 h 119"/>
                  <a:gd name="T8" fmla="*/ 29 w 129"/>
                  <a:gd name="T9" fmla="*/ 52 h 119"/>
                  <a:gd name="T10" fmla="*/ 25 w 129"/>
                  <a:gd name="T11" fmla="*/ 73 h 119"/>
                  <a:gd name="T12" fmla="*/ 8 w 129"/>
                  <a:gd name="T13" fmla="*/ 79 h 119"/>
                  <a:gd name="T14" fmla="*/ 0 w 129"/>
                  <a:gd name="T15" fmla="*/ 98 h 119"/>
                  <a:gd name="T16" fmla="*/ 17 w 129"/>
                  <a:gd name="T17" fmla="*/ 102 h 119"/>
                  <a:gd name="T18" fmla="*/ 18 w 129"/>
                  <a:gd name="T19" fmla="*/ 107 h 119"/>
                  <a:gd name="T20" fmla="*/ 31 w 129"/>
                  <a:gd name="T21" fmla="*/ 107 h 119"/>
                  <a:gd name="T22" fmla="*/ 37 w 129"/>
                  <a:gd name="T23" fmla="*/ 119 h 119"/>
                  <a:gd name="T24" fmla="*/ 56 w 129"/>
                  <a:gd name="T25" fmla="*/ 112 h 119"/>
                  <a:gd name="T26" fmla="*/ 50 w 129"/>
                  <a:gd name="T27" fmla="*/ 95 h 119"/>
                  <a:gd name="T28" fmla="*/ 63 w 129"/>
                  <a:gd name="T29" fmla="*/ 87 h 119"/>
                  <a:gd name="T30" fmla="*/ 67 w 129"/>
                  <a:gd name="T31" fmla="*/ 92 h 119"/>
                  <a:gd name="T32" fmla="*/ 93 w 129"/>
                  <a:gd name="T33" fmla="*/ 93 h 119"/>
                  <a:gd name="T34" fmla="*/ 99 w 129"/>
                  <a:gd name="T35" fmla="*/ 105 h 119"/>
                  <a:gd name="T36" fmla="*/ 93 w 129"/>
                  <a:gd name="T37" fmla="*/ 113 h 119"/>
                  <a:gd name="T38" fmla="*/ 103 w 129"/>
                  <a:gd name="T39" fmla="*/ 117 h 119"/>
                  <a:gd name="T40" fmla="*/ 117 w 129"/>
                  <a:gd name="T41" fmla="*/ 110 h 119"/>
                  <a:gd name="T42" fmla="*/ 129 w 129"/>
                  <a:gd name="T43" fmla="*/ 89 h 119"/>
                  <a:gd name="T44" fmla="*/ 115 w 129"/>
                  <a:gd name="T45" fmla="*/ 64 h 119"/>
                  <a:gd name="T46" fmla="*/ 109 w 129"/>
                  <a:gd name="T47" fmla="*/ 64 h 119"/>
                  <a:gd name="T48" fmla="*/ 100 w 129"/>
                  <a:gd name="T49" fmla="*/ 54 h 119"/>
                  <a:gd name="T50" fmla="*/ 88 w 129"/>
                  <a:gd name="T51" fmla="*/ 34 h 119"/>
                  <a:gd name="T52" fmla="*/ 83 w 129"/>
                  <a:gd name="T53" fmla="*/ 34 h 119"/>
                  <a:gd name="T54" fmla="*/ 80 w 129"/>
                  <a:gd name="T55" fmla="*/ 36 h 119"/>
                  <a:gd name="T56" fmla="*/ 76 w 129"/>
                  <a:gd name="T57" fmla="*/ 33 h 119"/>
                  <a:gd name="T58" fmla="*/ 76 w 129"/>
                  <a:gd name="T59" fmla="*/ 27 h 119"/>
                  <a:gd name="T60" fmla="*/ 77 w 129"/>
                  <a:gd name="T61" fmla="*/ 22 h 119"/>
                  <a:gd name="T62" fmla="*/ 75 w 129"/>
                  <a:gd name="T63" fmla="*/ 21 h 119"/>
                  <a:gd name="T64" fmla="*/ 72 w 129"/>
                  <a:gd name="T65" fmla="*/ 14 h 119"/>
                  <a:gd name="T66" fmla="*/ 65 w 129"/>
                  <a:gd name="T67" fmla="*/ 11 h 119"/>
                  <a:gd name="T68" fmla="*/ 66 w 129"/>
                  <a:gd name="T69" fmla="*/ 4 h 119"/>
                  <a:gd name="T70" fmla="*/ 62 w 129"/>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9" h="119">
                    <a:moveTo>
                      <a:pt x="62" y="0"/>
                    </a:moveTo>
                    <a:lnTo>
                      <a:pt x="57" y="11"/>
                    </a:lnTo>
                    <a:lnTo>
                      <a:pt x="48" y="31"/>
                    </a:lnTo>
                    <a:lnTo>
                      <a:pt x="37" y="34"/>
                    </a:lnTo>
                    <a:lnTo>
                      <a:pt x="29" y="52"/>
                    </a:lnTo>
                    <a:lnTo>
                      <a:pt x="25" y="73"/>
                    </a:lnTo>
                    <a:lnTo>
                      <a:pt x="8" y="79"/>
                    </a:lnTo>
                    <a:lnTo>
                      <a:pt x="0" y="98"/>
                    </a:lnTo>
                    <a:lnTo>
                      <a:pt x="17" y="102"/>
                    </a:lnTo>
                    <a:lnTo>
                      <a:pt x="18" y="107"/>
                    </a:lnTo>
                    <a:lnTo>
                      <a:pt x="31" y="107"/>
                    </a:lnTo>
                    <a:lnTo>
                      <a:pt x="37" y="119"/>
                    </a:lnTo>
                    <a:lnTo>
                      <a:pt x="56" y="112"/>
                    </a:lnTo>
                    <a:lnTo>
                      <a:pt x="50" y="95"/>
                    </a:lnTo>
                    <a:lnTo>
                      <a:pt x="63" y="87"/>
                    </a:lnTo>
                    <a:lnTo>
                      <a:pt x="67" y="92"/>
                    </a:lnTo>
                    <a:lnTo>
                      <a:pt x="93" y="93"/>
                    </a:lnTo>
                    <a:lnTo>
                      <a:pt x="99" y="105"/>
                    </a:lnTo>
                    <a:lnTo>
                      <a:pt x="93" y="113"/>
                    </a:lnTo>
                    <a:lnTo>
                      <a:pt x="103" y="117"/>
                    </a:lnTo>
                    <a:lnTo>
                      <a:pt x="117" y="110"/>
                    </a:lnTo>
                    <a:lnTo>
                      <a:pt x="129" y="89"/>
                    </a:lnTo>
                    <a:lnTo>
                      <a:pt x="115" y="64"/>
                    </a:lnTo>
                    <a:lnTo>
                      <a:pt x="109" y="64"/>
                    </a:lnTo>
                    <a:lnTo>
                      <a:pt x="100" y="54"/>
                    </a:lnTo>
                    <a:lnTo>
                      <a:pt x="88" y="34"/>
                    </a:lnTo>
                    <a:lnTo>
                      <a:pt x="83" y="34"/>
                    </a:lnTo>
                    <a:lnTo>
                      <a:pt x="80" y="36"/>
                    </a:lnTo>
                    <a:lnTo>
                      <a:pt x="76" y="33"/>
                    </a:lnTo>
                    <a:lnTo>
                      <a:pt x="76" y="27"/>
                    </a:lnTo>
                    <a:lnTo>
                      <a:pt x="77" y="22"/>
                    </a:lnTo>
                    <a:lnTo>
                      <a:pt x="75" y="21"/>
                    </a:lnTo>
                    <a:lnTo>
                      <a:pt x="72" y="14"/>
                    </a:lnTo>
                    <a:lnTo>
                      <a:pt x="65" y="11"/>
                    </a:lnTo>
                    <a:lnTo>
                      <a:pt x="66" y="4"/>
                    </a:lnTo>
                    <a:lnTo>
                      <a:pt x="62" y="0"/>
                    </a:lnTo>
                    <a:close/>
                  </a:path>
                </a:pathLst>
              </a:custGeom>
              <a:grpFill/>
              <a:ln w="9525" cap="flat" cmpd="sng">
                <a:solidFill>
                  <a:srgbClr val="000000"/>
                </a:solidFill>
                <a:prstDash val="solid"/>
                <a:round/>
                <a:headEnd/>
                <a:tailEnd/>
              </a:ln>
            </p:spPr>
            <p:txBody>
              <a:bodyPr/>
              <a:lstStyle/>
              <a:p>
                <a:endParaRPr lang="ja-JP" altLang="en-US"/>
              </a:p>
            </p:txBody>
          </p:sp>
          <p:sp>
            <p:nvSpPr>
              <p:cNvPr id="76" name="Freeform 12"/>
              <p:cNvSpPr>
                <a:spLocks noChangeAspect="1"/>
              </p:cNvSpPr>
              <p:nvPr/>
            </p:nvSpPr>
            <p:spPr bwMode="auto">
              <a:xfrm>
                <a:off x="580" y="307"/>
                <a:ext cx="86" cy="118"/>
              </a:xfrm>
              <a:custGeom>
                <a:avLst/>
                <a:gdLst>
                  <a:gd name="T0" fmla="*/ 8 w 86"/>
                  <a:gd name="T1" fmla="*/ 20 h 118"/>
                  <a:gd name="T2" fmla="*/ 0 w 86"/>
                  <a:gd name="T3" fmla="*/ 42 h 118"/>
                  <a:gd name="T4" fmla="*/ 21 w 86"/>
                  <a:gd name="T5" fmla="*/ 55 h 118"/>
                  <a:gd name="T6" fmla="*/ 20 w 86"/>
                  <a:gd name="T7" fmla="*/ 77 h 118"/>
                  <a:gd name="T8" fmla="*/ 13 w 86"/>
                  <a:gd name="T9" fmla="*/ 82 h 118"/>
                  <a:gd name="T10" fmla="*/ 10 w 86"/>
                  <a:gd name="T11" fmla="*/ 116 h 118"/>
                  <a:gd name="T12" fmla="*/ 14 w 86"/>
                  <a:gd name="T13" fmla="*/ 118 h 118"/>
                  <a:gd name="T14" fmla="*/ 38 w 86"/>
                  <a:gd name="T15" fmla="*/ 99 h 118"/>
                  <a:gd name="T16" fmla="*/ 51 w 86"/>
                  <a:gd name="T17" fmla="*/ 106 h 118"/>
                  <a:gd name="T18" fmla="*/ 64 w 86"/>
                  <a:gd name="T19" fmla="*/ 89 h 118"/>
                  <a:gd name="T20" fmla="*/ 86 w 86"/>
                  <a:gd name="T21" fmla="*/ 96 h 118"/>
                  <a:gd name="T22" fmla="*/ 86 w 86"/>
                  <a:gd name="T23" fmla="*/ 85 h 118"/>
                  <a:gd name="T24" fmla="*/ 80 w 86"/>
                  <a:gd name="T25" fmla="*/ 81 h 118"/>
                  <a:gd name="T26" fmla="*/ 85 w 86"/>
                  <a:gd name="T27" fmla="*/ 68 h 118"/>
                  <a:gd name="T28" fmla="*/ 75 w 86"/>
                  <a:gd name="T29" fmla="*/ 57 h 118"/>
                  <a:gd name="T30" fmla="*/ 72 w 86"/>
                  <a:gd name="T31" fmla="*/ 41 h 118"/>
                  <a:gd name="T32" fmla="*/ 64 w 86"/>
                  <a:gd name="T33" fmla="*/ 43 h 118"/>
                  <a:gd name="T34" fmla="*/ 58 w 86"/>
                  <a:gd name="T35" fmla="*/ 33 h 118"/>
                  <a:gd name="T36" fmla="*/ 46 w 86"/>
                  <a:gd name="T37" fmla="*/ 42 h 118"/>
                  <a:gd name="T38" fmla="*/ 50 w 86"/>
                  <a:gd name="T39" fmla="*/ 16 h 118"/>
                  <a:gd name="T40" fmla="*/ 33 w 86"/>
                  <a:gd name="T41" fmla="*/ 0 h 118"/>
                  <a:gd name="T42" fmla="*/ 8 w 86"/>
                  <a:gd name="T43" fmla="*/ 2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118">
                    <a:moveTo>
                      <a:pt x="8" y="20"/>
                    </a:moveTo>
                    <a:lnTo>
                      <a:pt x="0" y="42"/>
                    </a:lnTo>
                    <a:lnTo>
                      <a:pt x="21" y="55"/>
                    </a:lnTo>
                    <a:lnTo>
                      <a:pt x="20" y="77"/>
                    </a:lnTo>
                    <a:lnTo>
                      <a:pt x="13" y="82"/>
                    </a:lnTo>
                    <a:lnTo>
                      <a:pt x="10" y="116"/>
                    </a:lnTo>
                    <a:lnTo>
                      <a:pt x="14" y="118"/>
                    </a:lnTo>
                    <a:lnTo>
                      <a:pt x="38" y="99"/>
                    </a:lnTo>
                    <a:lnTo>
                      <a:pt x="51" y="106"/>
                    </a:lnTo>
                    <a:lnTo>
                      <a:pt x="64" y="89"/>
                    </a:lnTo>
                    <a:lnTo>
                      <a:pt x="86" y="96"/>
                    </a:lnTo>
                    <a:lnTo>
                      <a:pt x="86" y="85"/>
                    </a:lnTo>
                    <a:lnTo>
                      <a:pt x="80" y="81"/>
                    </a:lnTo>
                    <a:lnTo>
                      <a:pt x="85" y="68"/>
                    </a:lnTo>
                    <a:lnTo>
                      <a:pt x="75" y="57"/>
                    </a:lnTo>
                    <a:lnTo>
                      <a:pt x="72" y="41"/>
                    </a:lnTo>
                    <a:lnTo>
                      <a:pt x="64" y="43"/>
                    </a:lnTo>
                    <a:lnTo>
                      <a:pt x="58" y="33"/>
                    </a:lnTo>
                    <a:lnTo>
                      <a:pt x="46" y="42"/>
                    </a:lnTo>
                    <a:lnTo>
                      <a:pt x="50" y="16"/>
                    </a:lnTo>
                    <a:lnTo>
                      <a:pt x="33" y="0"/>
                    </a:lnTo>
                    <a:lnTo>
                      <a:pt x="8" y="20"/>
                    </a:lnTo>
                    <a:close/>
                  </a:path>
                </a:pathLst>
              </a:custGeom>
              <a:grpFill/>
              <a:ln w="9525" cap="flat" cmpd="sng">
                <a:solidFill>
                  <a:srgbClr val="000000"/>
                </a:solidFill>
                <a:prstDash val="solid"/>
                <a:round/>
                <a:headEnd/>
                <a:tailEnd/>
              </a:ln>
            </p:spPr>
            <p:txBody>
              <a:bodyPr/>
              <a:lstStyle/>
              <a:p>
                <a:endParaRPr lang="ja-JP" altLang="en-US"/>
              </a:p>
            </p:txBody>
          </p:sp>
          <p:sp>
            <p:nvSpPr>
              <p:cNvPr id="77" name="Freeform 13"/>
              <p:cNvSpPr>
                <a:spLocks noChangeAspect="1"/>
              </p:cNvSpPr>
              <p:nvPr/>
            </p:nvSpPr>
            <p:spPr bwMode="auto">
              <a:xfrm>
                <a:off x="668" y="425"/>
                <a:ext cx="74" cy="56"/>
              </a:xfrm>
              <a:custGeom>
                <a:avLst/>
                <a:gdLst>
                  <a:gd name="T0" fmla="*/ 21 w 74"/>
                  <a:gd name="T1" fmla="*/ 42 h 56"/>
                  <a:gd name="T2" fmla="*/ 24 w 74"/>
                  <a:gd name="T3" fmla="*/ 53 h 56"/>
                  <a:gd name="T4" fmla="*/ 33 w 74"/>
                  <a:gd name="T5" fmla="*/ 56 h 56"/>
                  <a:gd name="T6" fmla="*/ 57 w 74"/>
                  <a:gd name="T7" fmla="*/ 42 h 56"/>
                  <a:gd name="T8" fmla="*/ 73 w 74"/>
                  <a:gd name="T9" fmla="*/ 29 h 56"/>
                  <a:gd name="T10" fmla="*/ 74 w 74"/>
                  <a:gd name="T11" fmla="*/ 0 h 56"/>
                  <a:gd name="T12" fmla="*/ 19 w 74"/>
                  <a:gd name="T13" fmla="*/ 0 h 56"/>
                  <a:gd name="T14" fmla="*/ 0 w 74"/>
                  <a:gd name="T15" fmla="*/ 17 h 56"/>
                  <a:gd name="T16" fmla="*/ 3 w 74"/>
                  <a:gd name="T17" fmla="*/ 40 h 56"/>
                  <a:gd name="T18" fmla="*/ 21 w 74"/>
                  <a:gd name="T19" fmla="*/ 4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56">
                    <a:moveTo>
                      <a:pt x="21" y="42"/>
                    </a:moveTo>
                    <a:lnTo>
                      <a:pt x="24" y="53"/>
                    </a:lnTo>
                    <a:lnTo>
                      <a:pt x="33" y="56"/>
                    </a:lnTo>
                    <a:lnTo>
                      <a:pt x="57" y="42"/>
                    </a:lnTo>
                    <a:lnTo>
                      <a:pt x="73" y="29"/>
                    </a:lnTo>
                    <a:lnTo>
                      <a:pt x="74" y="0"/>
                    </a:lnTo>
                    <a:lnTo>
                      <a:pt x="19" y="0"/>
                    </a:lnTo>
                    <a:lnTo>
                      <a:pt x="0" y="17"/>
                    </a:lnTo>
                    <a:lnTo>
                      <a:pt x="3" y="40"/>
                    </a:lnTo>
                    <a:lnTo>
                      <a:pt x="21" y="42"/>
                    </a:lnTo>
                    <a:close/>
                  </a:path>
                </a:pathLst>
              </a:custGeom>
              <a:grpFill/>
              <a:ln w="9525" cap="flat" cmpd="sng">
                <a:solidFill>
                  <a:srgbClr val="000000"/>
                </a:solidFill>
                <a:prstDash val="solid"/>
                <a:round/>
                <a:headEnd/>
                <a:tailEnd/>
              </a:ln>
            </p:spPr>
            <p:txBody>
              <a:bodyPr/>
              <a:lstStyle/>
              <a:p>
                <a:endParaRPr lang="ja-JP" altLang="en-US"/>
              </a:p>
            </p:txBody>
          </p:sp>
          <p:sp>
            <p:nvSpPr>
              <p:cNvPr id="78" name="Freeform 14"/>
              <p:cNvSpPr>
                <a:spLocks noChangeAspect="1"/>
              </p:cNvSpPr>
              <p:nvPr/>
            </p:nvSpPr>
            <p:spPr bwMode="auto">
              <a:xfrm>
                <a:off x="698" y="236"/>
                <a:ext cx="112" cy="219"/>
              </a:xfrm>
              <a:custGeom>
                <a:avLst/>
                <a:gdLst>
                  <a:gd name="T0" fmla="*/ 10 w 112"/>
                  <a:gd name="T1" fmla="*/ 67 h 219"/>
                  <a:gd name="T2" fmla="*/ 24 w 112"/>
                  <a:gd name="T3" fmla="*/ 57 h 219"/>
                  <a:gd name="T4" fmla="*/ 20 w 112"/>
                  <a:gd name="T5" fmla="*/ 42 h 219"/>
                  <a:gd name="T6" fmla="*/ 8 w 112"/>
                  <a:gd name="T7" fmla="*/ 42 h 219"/>
                  <a:gd name="T8" fmla="*/ 4 w 112"/>
                  <a:gd name="T9" fmla="*/ 48 h 219"/>
                  <a:gd name="T10" fmla="*/ 0 w 112"/>
                  <a:gd name="T11" fmla="*/ 42 h 219"/>
                  <a:gd name="T12" fmla="*/ 9 w 112"/>
                  <a:gd name="T13" fmla="*/ 24 h 219"/>
                  <a:gd name="T14" fmla="*/ 19 w 112"/>
                  <a:gd name="T15" fmla="*/ 22 h 219"/>
                  <a:gd name="T16" fmla="*/ 12 w 112"/>
                  <a:gd name="T17" fmla="*/ 8 h 219"/>
                  <a:gd name="T18" fmla="*/ 26 w 112"/>
                  <a:gd name="T19" fmla="*/ 0 h 219"/>
                  <a:gd name="T20" fmla="*/ 31 w 112"/>
                  <a:gd name="T21" fmla="*/ 12 h 219"/>
                  <a:gd name="T22" fmla="*/ 41 w 112"/>
                  <a:gd name="T23" fmla="*/ 5 h 219"/>
                  <a:gd name="T24" fmla="*/ 53 w 112"/>
                  <a:gd name="T25" fmla="*/ 5 h 219"/>
                  <a:gd name="T26" fmla="*/ 56 w 112"/>
                  <a:gd name="T27" fmla="*/ 24 h 219"/>
                  <a:gd name="T28" fmla="*/ 52 w 112"/>
                  <a:gd name="T29" fmla="*/ 39 h 219"/>
                  <a:gd name="T30" fmla="*/ 43 w 112"/>
                  <a:gd name="T31" fmla="*/ 49 h 219"/>
                  <a:gd name="T32" fmla="*/ 41 w 112"/>
                  <a:gd name="T33" fmla="*/ 54 h 219"/>
                  <a:gd name="T34" fmla="*/ 59 w 112"/>
                  <a:gd name="T35" fmla="*/ 52 h 219"/>
                  <a:gd name="T36" fmla="*/ 67 w 112"/>
                  <a:gd name="T37" fmla="*/ 44 h 219"/>
                  <a:gd name="T38" fmla="*/ 71 w 112"/>
                  <a:gd name="T39" fmla="*/ 59 h 219"/>
                  <a:gd name="T40" fmla="*/ 69 w 112"/>
                  <a:gd name="T41" fmla="*/ 79 h 219"/>
                  <a:gd name="T42" fmla="*/ 74 w 112"/>
                  <a:gd name="T43" fmla="*/ 74 h 219"/>
                  <a:gd name="T44" fmla="*/ 74 w 112"/>
                  <a:gd name="T45" fmla="*/ 93 h 219"/>
                  <a:gd name="T46" fmla="*/ 85 w 112"/>
                  <a:gd name="T47" fmla="*/ 100 h 219"/>
                  <a:gd name="T48" fmla="*/ 95 w 112"/>
                  <a:gd name="T49" fmla="*/ 114 h 219"/>
                  <a:gd name="T50" fmla="*/ 112 w 112"/>
                  <a:gd name="T51" fmla="*/ 116 h 219"/>
                  <a:gd name="T52" fmla="*/ 104 w 112"/>
                  <a:gd name="T53" fmla="*/ 135 h 219"/>
                  <a:gd name="T54" fmla="*/ 93 w 112"/>
                  <a:gd name="T55" fmla="*/ 139 h 219"/>
                  <a:gd name="T56" fmla="*/ 84 w 112"/>
                  <a:gd name="T57" fmla="*/ 156 h 219"/>
                  <a:gd name="T58" fmla="*/ 81 w 112"/>
                  <a:gd name="T59" fmla="*/ 177 h 219"/>
                  <a:gd name="T60" fmla="*/ 64 w 112"/>
                  <a:gd name="T61" fmla="*/ 184 h 219"/>
                  <a:gd name="T62" fmla="*/ 55 w 112"/>
                  <a:gd name="T63" fmla="*/ 204 h 219"/>
                  <a:gd name="T64" fmla="*/ 42 w 112"/>
                  <a:gd name="T65" fmla="*/ 219 h 219"/>
                  <a:gd name="T66" fmla="*/ 38 w 112"/>
                  <a:gd name="T67" fmla="*/ 183 h 219"/>
                  <a:gd name="T68" fmla="*/ 47 w 112"/>
                  <a:gd name="T69" fmla="*/ 176 h 219"/>
                  <a:gd name="T70" fmla="*/ 28 w 112"/>
                  <a:gd name="T71" fmla="*/ 169 h 219"/>
                  <a:gd name="T72" fmla="*/ 23 w 112"/>
                  <a:gd name="T73" fmla="*/ 152 h 219"/>
                  <a:gd name="T74" fmla="*/ 23 w 112"/>
                  <a:gd name="T75" fmla="*/ 143 h 219"/>
                  <a:gd name="T76" fmla="*/ 12 w 112"/>
                  <a:gd name="T77" fmla="*/ 137 h 219"/>
                  <a:gd name="T78" fmla="*/ 8 w 112"/>
                  <a:gd name="T79" fmla="*/ 120 h 219"/>
                  <a:gd name="T80" fmla="*/ 5 w 112"/>
                  <a:gd name="T81" fmla="*/ 116 h 219"/>
                  <a:gd name="T82" fmla="*/ 13 w 112"/>
                  <a:gd name="T83" fmla="*/ 105 h 219"/>
                  <a:gd name="T84" fmla="*/ 7 w 112"/>
                  <a:gd name="T85" fmla="*/ 100 h 219"/>
                  <a:gd name="T86" fmla="*/ 16 w 112"/>
                  <a:gd name="T87" fmla="*/ 72 h 219"/>
                  <a:gd name="T88" fmla="*/ 10 w 112"/>
                  <a:gd name="T89" fmla="*/ 67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2" h="219">
                    <a:moveTo>
                      <a:pt x="10" y="67"/>
                    </a:moveTo>
                    <a:lnTo>
                      <a:pt x="24" y="57"/>
                    </a:lnTo>
                    <a:lnTo>
                      <a:pt x="20" y="42"/>
                    </a:lnTo>
                    <a:lnTo>
                      <a:pt x="8" y="42"/>
                    </a:lnTo>
                    <a:lnTo>
                      <a:pt x="4" y="48"/>
                    </a:lnTo>
                    <a:lnTo>
                      <a:pt x="0" y="42"/>
                    </a:lnTo>
                    <a:lnTo>
                      <a:pt x="9" y="24"/>
                    </a:lnTo>
                    <a:lnTo>
                      <a:pt x="19" y="22"/>
                    </a:lnTo>
                    <a:lnTo>
                      <a:pt x="12" y="8"/>
                    </a:lnTo>
                    <a:lnTo>
                      <a:pt x="26" y="0"/>
                    </a:lnTo>
                    <a:lnTo>
                      <a:pt x="31" y="12"/>
                    </a:lnTo>
                    <a:lnTo>
                      <a:pt x="41" y="5"/>
                    </a:lnTo>
                    <a:lnTo>
                      <a:pt x="53" y="5"/>
                    </a:lnTo>
                    <a:lnTo>
                      <a:pt x="56" y="24"/>
                    </a:lnTo>
                    <a:lnTo>
                      <a:pt x="52" y="39"/>
                    </a:lnTo>
                    <a:lnTo>
                      <a:pt x="43" y="49"/>
                    </a:lnTo>
                    <a:lnTo>
                      <a:pt x="41" y="54"/>
                    </a:lnTo>
                    <a:lnTo>
                      <a:pt x="59" y="52"/>
                    </a:lnTo>
                    <a:lnTo>
                      <a:pt x="67" y="44"/>
                    </a:lnTo>
                    <a:lnTo>
                      <a:pt x="71" y="59"/>
                    </a:lnTo>
                    <a:lnTo>
                      <a:pt x="69" y="79"/>
                    </a:lnTo>
                    <a:lnTo>
                      <a:pt x="74" y="74"/>
                    </a:lnTo>
                    <a:lnTo>
                      <a:pt x="74" y="93"/>
                    </a:lnTo>
                    <a:lnTo>
                      <a:pt x="85" y="100"/>
                    </a:lnTo>
                    <a:lnTo>
                      <a:pt x="95" y="114"/>
                    </a:lnTo>
                    <a:lnTo>
                      <a:pt x="112" y="116"/>
                    </a:lnTo>
                    <a:lnTo>
                      <a:pt x="104" y="135"/>
                    </a:lnTo>
                    <a:lnTo>
                      <a:pt x="93" y="139"/>
                    </a:lnTo>
                    <a:lnTo>
                      <a:pt x="84" y="156"/>
                    </a:lnTo>
                    <a:lnTo>
                      <a:pt x="81" y="177"/>
                    </a:lnTo>
                    <a:lnTo>
                      <a:pt x="64" y="184"/>
                    </a:lnTo>
                    <a:lnTo>
                      <a:pt x="55" y="204"/>
                    </a:lnTo>
                    <a:lnTo>
                      <a:pt x="42" y="219"/>
                    </a:lnTo>
                    <a:lnTo>
                      <a:pt x="38" y="183"/>
                    </a:lnTo>
                    <a:lnTo>
                      <a:pt x="47" y="176"/>
                    </a:lnTo>
                    <a:lnTo>
                      <a:pt x="28" y="169"/>
                    </a:lnTo>
                    <a:lnTo>
                      <a:pt x="23" y="152"/>
                    </a:lnTo>
                    <a:lnTo>
                      <a:pt x="23" y="143"/>
                    </a:lnTo>
                    <a:lnTo>
                      <a:pt x="12" y="137"/>
                    </a:lnTo>
                    <a:lnTo>
                      <a:pt x="8" y="120"/>
                    </a:lnTo>
                    <a:lnTo>
                      <a:pt x="5" y="116"/>
                    </a:lnTo>
                    <a:lnTo>
                      <a:pt x="13" y="105"/>
                    </a:lnTo>
                    <a:lnTo>
                      <a:pt x="7" y="100"/>
                    </a:lnTo>
                    <a:lnTo>
                      <a:pt x="16" y="72"/>
                    </a:lnTo>
                    <a:lnTo>
                      <a:pt x="10" y="67"/>
                    </a:lnTo>
                    <a:close/>
                  </a:path>
                </a:pathLst>
              </a:custGeom>
              <a:grpFill/>
              <a:ln w="9525" cap="flat" cmpd="sng">
                <a:solidFill>
                  <a:srgbClr val="000000"/>
                </a:solidFill>
                <a:prstDash val="solid"/>
                <a:round/>
                <a:headEnd/>
                <a:tailEnd/>
              </a:ln>
            </p:spPr>
            <p:txBody>
              <a:bodyPr/>
              <a:lstStyle/>
              <a:p>
                <a:endParaRPr lang="ja-JP" altLang="en-US"/>
              </a:p>
            </p:txBody>
          </p:sp>
          <p:sp>
            <p:nvSpPr>
              <p:cNvPr id="79" name="Freeform 15"/>
              <p:cNvSpPr>
                <a:spLocks noChangeAspect="1"/>
              </p:cNvSpPr>
              <p:nvPr/>
            </p:nvSpPr>
            <p:spPr bwMode="auto">
              <a:xfrm>
                <a:off x="627" y="392"/>
                <a:ext cx="68" cy="99"/>
              </a:xfrm>
              <a:custGeom>
                <a:avLst/>
                <a:gdLst>
                  <a:gd name="T0" fmla="*/ 0 w 68"/>
                  <a:gd name="T1" fmla="*/ 94 h 99"/>
                  <a:gd name="T2" fmla="*/ 3 w 68"/>
                  <a:gd name="T3" fmla="*/ 9 h 99"/>
                  <a:gd name="T4" fmla="*/ 15 w 68"/>
                  <a:gd name="T5" fmla="*/ 0 h 99"/>
                  <a:gd name="T6" fmla="*/ 52 w 68"/>
                  <a:gd name="T7" fmla="*/ 11 h 99"/>
                  <a:gd name="T8" fmla="*/ 68 w 68"/>
                  <a:gd name="T9" fmla="*/ 31 h 99"/>
                  <a:gd name="T10" fmla="*/ 64 w 68"/>
                  <a:gd name="T11" fmla="*/ 47 h 99"/>
                  <a:gd name="T12" fmla="*/ 52 w 68"/>
                  <a:gd name="T13" fmla="*/ 54 h 99"/>
                  <a:gd name="T14" fmla="*/ 64 w 68"/>
                  <a:gd name="T15" fmla="*/ 74 h 99"/>
                  <a:gd name="T16" fmla="*/ 54 w 68"/>
                  <a:gd name="T17" fmla="*/ 76 h 99"/>
                  <a:gd name="T18" fmla="*/ 42 w 68"/>
                  <a:gd name="T19" fmla="*/ 90 h 99"/>
                  <a:gd name="T20" fmla="*/ 45 w 68"/>
                  <a:gd name="T21" fmla="*/ 92 h 99"/>
                  <a:gd name="T22" fmla="*/ 34 w 68"/>
                  <a:gd name="T23" fmla="*/ 96 h 99"/>
                  <a:gd name="T24" fmla="*/ 26 w 68"/>
                  <a:gd name="T25" fmla="*/ 95 h 99"/>
                  <a:gd name="T26" fmla="*/ 20 w 68"/>
                  <a:gd name="T27" fmla="*/ 99 h 99"/>
                  <a:gd name="T28" fmla="*/ 14 w 68"/>
                  <a:gd name="T29" fmla="*/ 94 h 99"/>
                  <a:gd name="T30" fmla="*/ 0 w 68"/>
                  <a:gd name="T31" fmla="*/ 94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99">
                    <a:moveTo>
                      <a:pt x="0" y="94"/>
                    </a:moveTo>
                    <a:lnTo>
                      <a:pt x="3" y="9"/>
                    </a:lnTo>
                    <a:lnTo>
                      <a:pt x="15" y="0"/>
                    </a:lnTo>
                    <a:lnTo>
                      <a:pt x="52" y="11"/>
                    </a:lnTo>
                    <a:lnTo>
                      <a:pt x="68" y="31"/>
                    </a:lnTo>
                    <a:lnTo>
                      <a:pt x="64" y="47"/>
                    </a:lnTo>
                    <a:lnTo>
                      <a:pt x="52" y="54"/>
                    </a:lnTo>
                    <a:lnTo>
                      <a:pt x="64" y="74"/>
                    </a:lnTo>
                    <a:lnTo>
                      <a:pt x="54" y="76"/>
                    </a:lnTo>
                    <a:lnTo>
                      <a:pt x="42" y="90"/>
                    </a:lnTo>
                    <a:lnTo>
                      <a:pt x="45" y="92"/>
                    </a:lnTo>
                    <a:lnTo>
                      <a:pt x="34" y="96"/>
                    </a:lnTo>
                    <a:lnTo>
                      <a:pt x="26" y="95"/>
                    </a:lnTo>
                    <a:lnTo>
                      <a:pt x="20" y="99"/>
                    </a:lnTo>
                    <a:lnTo>
                      <a:pt x="14" y="94"/>
                    </a:lnTo>
                    <a:lnTo>
                      <a:pt x="0" y="94"/>
                    </a:lnTo>
                    <a:close/>
                  </a:path>
                </a:pathLst>
              </a:custGeom>
              <a:grpFill/>
              <a:ln w="9525" cap="flat" cmpd="sng">
                <a:solidFill>
                  <a:srgbClr val="000000"/>
                </a:solidFill>
                <a:prstDash val="solid"/>
                <a:round/>
                <a:headEnd/>
                <a:tailEnd/>
              </a:ln>
            </p:spPr>
            <p:txBody>
              <a:bodyPr/>
              <a:lstStyle/>
              <a:p>
                <a:endParaRPr lang="ja-JP" altLang="en-US"/>
              </a:p>
            </p:txBody>
          </p:sp>
          <p:sp>
            <p:nvSpPr>
              <p:cNvPr id="80" name="Freeform 16"/>
              <p:cNvSpPr>
                <a:spLocks noChangeAspect="1"/>
              </p:cNvSpPr>
              <p:nvPr/>
            </p:nvSpPr>
            <p:spPr bwMode="auto">
              <a:xfrm>
                <a:off x="638" y="288"/>
                <a:ext cx="108" cy="167"/>
              </a:xfrm>
              <a:custGeom>
                <a:avLst/>
                <a:gdLst>
                  <a:gd name="T0" fmla="*/ 30 w 108"/>
                  <a:gd name="T1" fmla="*/ 0 h 167"/>
                  <a:gd name="T2" fmla="*/ 19 w 108"/>
                  <a:gd name="T3" fmla="*/ 30 h 167"/>
                  <a:gd name="T4" fmla="*/ 5 w 108"/>
                  <a:gd name="T5" fmla="*/ 36 h 167"/>
                  <a:gd name="T6" fmla="*/ 3 w 108"/>
                  <a:gd name="T7" fmla="*/ 51 h 167"/>
                  <a:gd name="T8" fmla="*/ 0 w 108"/>
                  <a:gd name="T9" fmla="*/ 52 h 167"/>
                  <a:gd name="T10" fmla="*/ 6 w 108"/>
                  <a:gd name="T11" fmla="*/ 62 h 167"/>
                  <a:gd name="T12" fmla="*/ 14 w 108"/>
                  <a:gd name="T13" fmla="*/ 60 h 167"/>
                  <a:gd name="T14" fmla="*/ 17 w 108"/>
                  <a:gd name="T15" fmla="*/ 77 h 167"/>
                  <a:gd name="T16" fmla="*/ 26 w 108"/>
                  <a:gd name="T17" fmla="*/ 87 h 167"/>
                  <a:gd name="T18" fmla="*/ 21 w 108"/>
                  <a:gd name="T19" fmla="*/ 100 h 167"/>
                  <a:gd name="T20" fmla="*/ 26 w 108"/>
                  <a:gd name="T21" fmla="*/ 104 h 167"/>
                  <a:gd name="T22" fmla="*/ 28 w 108"/>
                  <a:gd name="T23" fmla="*/ 116 h 167"/>
                  <a:gd name="T24" fmla="*/ 33 w 108"/>
                  <a:gd name="T25" fmla="*/ 127 h 167"/>
                  <a:gd name="T26" fmla="*/ 54 w 108"/>
                  <a:gd name="T27" fmla="*/ 133 h 167"/>
                  <a:gd name="T28" fmla="*/ 53 w 108"/>
                  <a:gd name="T29" fmla="*/ 150 h 167"/>
                  <a:gd name="T30" fmla="*/ 65 w 108"/>
                  <a:gd name="T31" fmla="*/ 151 h 167"/>
                  <a:gd name="T32" fmla="*/ 63 w 108"/>
                  <a:gd name="T33" fmla="*/ 162 h 167"/>
                  <a:gd name="T34" fmla="*/ 71 w 108"/>
                  <a:gd name="T35" fmla="*/ 167 h 167"/>
                  <a:gd name="T36" fmla="*/ 99 w 108"/>
                  <a:gd name="T37" fmla="*/ 144 h 167"/>
                  <a:gd name="T38" fmla="*/ 98 w 108"/>
                  <a:gd name="T39" fmla="*/ 131 h 167"/>
                  <a:gd name="T40" fmla="*/ 108 w 108"/>
                  <a:gd name="T41" fmla="*/ 124 h 167"/>
                  <a:gd name="T42" fmla="*/ 89 w 108"/>
                  <a:gd name="T43" fmla="*/ 116 h 167"/>
                  <a:gd name="T44" fmla="*/ 84 w 108"/>
                  <a:gd name="T45" fmla="*/ 100 h 167"/>
                  <a:gd name="T46" fmla="*/ 83 w 108"/>
                  <a:gd name="T47" fmla="*/ 91 h 167"/>
                  <a:gd name="T48" fmla="*/ 73 w 108"/>
                  <a:gd name="T49" fmla="*/ 86 h 167"/>
                  <a:gd name="T50" fmla="*/ 68 w 108"/>
                  <a:gd name="T51" fmla="*/ 68 h 167"/>
                  <a:gd name="T52" fmla="*/ 65 w 108"/>
                  <a:gd name="T53" fmla="*/ 64 h 167"/>
                  <a:gd name="T54" fmla="*/ 73 w 108"/>
                  <a:gd name="T55" fmla="*/ 53 h 167"/>
                  <a:gd name="T56" fmla="*/ 67 w 108"/>
                  <a:gd name="T57" fmla="*/ 49 h 167"/>
                  <a:gd name="T58" fmla="*/ 76 w 108"/>
                  <a:gd name="T59" fmla="*/ 20 h 167"/>
                  <a:gd name="T60" fmla="*/ 68 w 108"/>
                  <a:gd name="T61" fmla="*/ 13 h 167"/>
                  <a:gd name="T62" fmla="*/ 43 w 108"/>
                  <a:gd name="T63" fmla="*/ 15 h 167"/>
                  <a:gd name="T64" fmla="*/ 36 w 108"/>
                  <a:gd name="T65" fmla="*/ 11 h 167"/>
                  <a:gd name="T66" fmla="*/ 40 w 108"/>
                  <a:gd name="T67" fmla="*/ 5 h 167"/>
                  <a:gd name="T68" fmla="*/ 30 w 108"/>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167">
                    <a:moveTo>
                      <a:pt x="30" y="0"/>
                    </a:moveTo>
                    <a:lnTo>
                      <a:pt x="19" y="30"/>
                    </a:lnTo>
                    <a:lnTo>
                      <a:pt x="5" y="36"/>
                    </a:lnTo>
                    <a:lnTo>
                      <a:pt x="3" y="51"/>
                    </a:lnTo>
                    <a:lnTo>
                      <a:pt x="0" y="52"/>
                    </a:lnTo>
                    <a:lnTo>
                      <a:pt x="6" y="62"/>
                    </a:lnTo>
                    <a:lnTo>
                      <a:pt x="14" y="60"/>
                    </a:lnTo>
                    <a:lnTo>
                      <a:pt x="17" y="77"/>
                    </a:lnTo>
                    <a:lnTo>
                      <a:pt x="26" y="87"/>
                    </a:lnTo>
                    <a:lnTo>
                      <a:pt x="21" y="100"/>
                    </a:lnTo>
                    <a:lnTo>
                      <a:pt x="26" y="104"/>
                    </a:lnTo>
                    <a:lnTo>
                      <a:pt x="28" y="116"/>
                    </a:lnTo>
                    <a:lnTo>
                      <a:pt x="33" y="127"/>
                    </a:lnTo>
                    <a:lnTo>
                      <a:pt x="54" y="133"/>
                    </a:lnTo>
                    <a:lnTo>
                      <a:pt x="53" y="150"/>
                    </a:lnTo>
                    <a:lnTo>
                      <a:pt x="65" y="151"/>
                    </a:lnTo>
                    <a:lnTo>
                      <a:pt x="63" y="162"/>
                    </a:lnTo>
                    <a:lnTo>
                      <a:pt x="71" y="167"/>
                    </a:lnTo>
                    <a:lnTo>
                      <a:pt x="99" y="144"/>
                    </a:lnTo>
                    <a:lnTo>
                      <a:pt x="98" y="131"/>
                    </a:lnTo>
                    <a:lnTo>
                      <a:pt x="108" y="124"/>
                    </a:lnTo>
                    <a:lnTo>
                      <a:pt x="89" y="116"/>
                    </a:lnTo>
                    <a:lnTo>
                      <a:pt x="84" y="100"/>
                    </a:lnTo>
                    <a:lnTo>
                      <a:pt x="83" y="91"/>
                    </a:lnTo>
                    <a:lnTo>
                      <a:pt x="73" y="86"/>
                    </a:lnTo>
                    <a:lnTo>
                      <a:pt x="68" y="68"/>
                    </a:lnTo>
                    <a:lnTo>
                      <a:pt x="65" y="64"/>
                    </a:lnTo>
                    <a:lnTo>
                      <a:pt x="73" y="53"/>
                    </a:lnTo>
                    <a:lnTo>
                      <a:pt x="67" y="49"/>
                    </a:lnTo>
                    <a:lnTo>
                      <a:pt x="76" y="20"/>
                    </a:lnTo>
                    <a:lnTo>
                      <a:pt x="68" y="13"/>
                    </a:lnTo>
                    <a:lnTo>
                      <a:pt x="43" y="15"/>
                    </a:lnTo>
                    <a:lnTo>
                      <a:pt x="36" y="11"/>
                    </a:lnTo>
                    <a:lnTo>
                      <a:pt x="40" y="5"/>
                    </a:lnTo>
                    <a:lnTo>
                      <a:pt x="30" y="0"/>
                    </a:lnTo>
                    <a:close/>
                  </a:path>
                </a:pathLst>
              </a:custGeom>
              <a:grpFill/>
              <a:ln w="9525" cap="flat" cmpd="sng">
                <a:solidFill>
                  <a:srgbClr val="000000"/>
                </a:solidFill>
                <a:prstDash val="solid"/>
                <a:round/>
                <a:headEnd/>
                <a:tailEnd/>
              </a:ln>
            </p:spPr>
            <p:txBody>
              <a:bodyPr/>
              <a:lstStyle/>
              <a:p>
                <a:endParaRPr lang="ja-JP" altLang="en-US"/>
              </a:p>
            </p:txBody>
          </p:sp>
          <p:sp>
            <p:nvSpPr>
              <p:cNvPr id="81" name="Freeform 17"/>
              <p:cNvSpPr>
                <a:spLocks noChangeAspect="1"/>
              </p:cNvSpPr>
              <p:nvPr/>
            </p:nvSpPr>
            <p:spPr bwMode="auto">
              <a:xfrm>
                <a:off x="550" y="466"/>
                <a:ext cx="190" cy="201"/>
              </a:xfrm>
              <a:custGeom>
                <a:avLst/>
                <a:gdLst>
                  <a:gd name="T0" fmla="*/ 60 w 190"/>
                  <a:gd name="T1" fmla="*/ 41 h 201"/>
                  <a:gd name="T2" fmla="*/ 77 w 190"/>
                  <a:gd name="T3" fmla="*/ 20 h 201"/>
                  <a:gd name="T4" fmla="*/ 98 w 190"/>
                  <a:gd name="T5" fmla="*/ 24 h 201"/>
                  <a:gd name="T6" fmla="*/ 110 w 190"/>
                  <a:gd name="T7" fmla="*/ 22 h 201"/>
                  <a:gd name="T8" fmla="*/ 119 w 190"/>
                  <a:gd name="T9" fmla="*/ 15 h 201"/>
                  <a:gd name="T10" fmla="*/ 141 w 190"/>
                  <a:gd name="T11" fmla="*/ 0 h 201"/>
                  <a:gd name="T12" fmla="*/ 152 w 190"/>
                  <a:gd name="T13" fmla="*/ 15 h 201"/>
                  <a:gd name="T14" fmla="*/ 150 w 190"/>
                  <a:gd name="T15" fmla="*/ 30 h 201"/>
                  <a:gd name="T16" fmla="*/ 149 w 190"/>
                  <a:gd name="T17" fmla="*/ 47 h 201"/>
                  <a:gd name="T18" fmla="*/ 160 w 190"/>
                  <a:gd name="T19" fmla="*/ 67 h 201"/>
                  <a:gd name="T20" fmla="*/ 176 w 190"/>
                  <a:gd name="T21" fmla="*/ 51 h 201"/>
                  <a:gd name="T22" fmla="*/ 190 w 190"/>
                  <a:gd name="T23" fmla="*/ 59 h 201"/>
                  <a:gd name="T24" fmla="*/ 180 w 190"/>
                  <a:gd name="T25" fmla="*/ 67 h 201"/>
                  <a:gd name="T26" fmla="*/ 172 w 190"/>
                  <a:gd name="T27" fmla="*/ 78 h 201"/>
                  <a:gd name="T28" fmla="*/ 155 w 190"/>
                  <a:gd name="T29" fmla="*/ 88 h 201"/>
                  <a:gd name="T30" fmla="*/ 153 w 190"/>
                  <a:gd name="T31" fmla="*/ 110 h 201"/>
                  <a:gd name="T32" fmla="*/ 153 w 190"/>
                  <a:gd name="T33" fmla="*/ 122 h 201"/>
                  <a:gd name="T34" fmla="*/ 150 w 190"/>
                  <a:gd name="T35" fmla="*/ 135 h 201"/>
                  <a:gd name="T36" fmla="*/ 164 w 190"/>
                  <a:gd name="T37" fmla="*/ 148 h 201"/>
                  <a:gd name="T38" fmla="*/ 155 w 190"/>
                  <a:gd name="T39" fmla="*/ 163 h 201"/>
                  <a:gd name="T40" fmla="*/ 159 w 190"/>
                  <a:gd name="T41" fmla="*/ 170 h 201"/>
                  <a:gd name="T42" fmla="*/ 177 w 190"/>
                  <a:gd name="T43" fmla="*/ 176 h 201"/>
                  <a:gd name="T44" fmla="*/ 159 w 190"/>
                  <a:gd name="T45" fmla="*/ 199 h 201"/>
                  <a:gd name="T46" fmla="*/ 137 w 190"/>
                  <a:gd name="T47" fmla="*/ 192 h 201"/>
                  <a:gd name="T48" fmla="*/ 127 w 190"/>
                  <a:gd name="T49" fmla="*/ 187 h 201"/>
                  <a:gd name="T50" fmla="*/ 114 w 190"/>
                  <a:gd name="T51" fmla="*/ 192 h 201"/>
                  <a:gd name="T52" fmla="*/ 92 w 190"/>
                  <a:gd name="T53" fmla="*/ 201 h 201"/>
                  <a:gd name="T54" fmla="*/ 57 w 190"/>
                  <a:gd name="T55" fmla="*/ 182 h 201"/>
                  <a:gd name="T56" fmla="*/ 31 w 190"/>
                  <a:gd name="T57" fmla="*/ 176 h 201"/>
                  <a:gd name="T58" fmla="*/ 23 w 190"/>
                  <a:gd name="T59" fmla="*/ 176 h 201"/>
                  <a:gd name="T60" fmla="*/ 16 w 190"/>
                  <a:gd name="T61" fmla="*/ 164 h 201"/>
                  <a:gd name="T62" fmla="*/ 22 w 190"/>
                  <a:gd name="T63" fmla="*/ 172 h 201"/>
                  <a:gd name="T64" fmla="*/ 27 w 190"/>
                  <a:gd name="T65" fmla="*/ 166 h 201"/>
                  <a:gd name="T66" fmla="*/ 34 w 190"/>
                  <a:gd name="T67" fmla="*/ 155 h 201"/>
                  <a:gd name="T68" fmla="*/ 40 w 190"/>
                  <a:gd name="T69" fmla="*/ 169 h 201"/>
                  <a:gd name="T70" fmla="*/ 45 w 190"/>
                  <a:gd name="T71" fmla="*/ 144 h 201"/>
                  <a:gd name="T72" fmla="*/ 39 w 190"/>
                  <a:gd name="T73" fmla="*/ 137 h 201"/>
                  <a:gd name="T74" fmla="*/ 16 w 190"/>
                  <a:gd name="T75" fmla="*/ 123 h 201"/>
                  <a:gd name="T76" fmla="*/ 9 w 190"/>
                  <a:gd name="T77" fmla="*/ 117 h 201"/>
                  <a:gd name="T78" fmla="*/ 12 w 190"/>
                  <a:gd name="T79" fmla="*/ 109 h 201"/>
                  <a:gd name="T80" fmla="*/ 19 w 190"/>
                  <a:gd name="T81" fmla="*/ 100 h 201"/>
                  <a:gd name="T82" fmla="*/ 2 w 190"/>
                  <a:gd name="T83" fmla="*/ 106 h 201"/>
                  <a:gd name="T84" fmla="*/ 15 w 190"/>
                  <a:gd name="T85" fmla="*/ 97 h 201"/>
                  <a:gd name="T86" fmla="*/ 5 w 190"/>
                  <a:gd name="T87" fmla="*/ 86 h 201"/>
                  <a:gd name="T88" fmla="*/ 38 w 190"/>
                  <a:gd name="T89" fmla="*/ 55 h 201"/>
                  <a:gd name="T90" fmla="*/ 52 w 190"/>
                  <a:gd name="T91" fmla="*/ 37 h 2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0" h="201">
                    <a:moveTo>
                      <a:pt x="52" y="37"/>
                    </a:moveTo>
                    <a:lnTo>
                      <a:pt x="60" y="41"/>
                    </a:lnTo>
                    <a:lnTo>
                      <a:pt x="73" y="32"/>
                    </a:lnTo>
                    <a:lnTo>
                      <a:pt x="77" y="20"/>
                    </a:lnTo>
                    <a:lnTo>
                      <a:pt x="92" y="19"/>
                    </a:lnTo>
                    <a:lnTo>
                      <a:pt x="98" y="24"/>
                    </a:lnTo>
                    <a:lnTo>
                      <a:pt x="103" y="19"/>
                    </a:lnTo>
                    <a:lnTo>
                      <a:pt x="110" y="22"/>
                    </a:lnTo>
                    <a:lnTo>
                      <a:pt x="120" y="18"/>
                    </a:lnTo>
                    <a:lnTo>
                      <a:pt x="119" y="15"/>
                    </a:lnTo>
                    <a:lnTo>
                      <a:pt x="131" y="1"/>
                    </a:lnTo>
                    <a:lnTo>
                      <a:pt x="141" y="0"/>
                    </a:lnTo>
                    <a:lnTo>
                      <a:pt x="143" y="11"/>
                    </a:lnTo>
                    <a:lnTo>
                      <a:pt x="152" y="15"/>
                    </a:lnTo>
                    <a:lnTo>
                      <a:pt x="146" y="24"/>
                    </a:lnTo>
                    <a:lnTo>
                      <a:pt x="150" y="30"/>
                    </a:lnTo>
                    <a:lnTo>
                      <a:pt x="143" y="45"/>
                    </a:lnTo>
                    <a:lnTo>
                      <a:pt x="149" y="47"/>
                    </a:lnTo>
                    <a:lnTo>
                      <a:pt x="158" y="57"/>
                    </a:lnTo>
                    <a:lnTo>
                      <a:pt x="160" y="67"/>
                    </a:lnTo>
                    <a:lnTo>
                      <a:pt x="167" y="56"/>
                    </a:lnTo>
                    <a:lnTo>
                      <a:pt x="176" y="51"/>
                    </a:lnTo>
                    <a:lnTo>
                      <a:pt x="176" y="63"/>
                    </a:lnTo>
                    <a:lnTo>
                      <a:pt x="190" y="59"/>
                    </a:lnTo>
                    <a:lnTo>
                      <a:pt x="187" y="67"/>
                    </a:lnTo>
                    <a:lnTo>
                      <a:pt x="180" y="67"/>
                    </a:lnTo>
                    <a:lnTo>
                      <a:pt x="184" y="72"/>
                    </a:lnTo>
                    <a:lnTo>
                      <a:pt x="172" y="78"/>
                    </a:lnTo>
                    <a:lnTo>
                      <a:pt x="169" y="87"/>
                    </a:lnTo>
                    <a:lnTo>
                      <a:pt x="155" y="88"/>
                    </a:lnTo>
                    <a:lnTo>
                      <a:pt x="155" y="95"/>
                    </a:lnTo>
                    <a:lnTo>
                      <a:pt x="153" y="110"/>
                    </a:lnTo>
                    <a:lnTo>
                      <a:pt x="147" y="114"/>
                    </a:lnTo>
                    <a:lnTo>
                      <a:pt x="153" y="122"/>
                    </a:lnTo>
                    <a:lnTo>
                      <a:pt x="147" y="127"/>
                    </a:lnTo>
                    <a:lnTo>
                      <a:pt x="150" y="135"/>
                    </a:lnTo>
                    <a:lnTo>
                      <a:pt x="155" y="147"/>
                    </a:lnTo>
                    <a:lnTo>
                      <a:pt x="164" y="148"/>
                    </a:lnTo>
                    <a:lnTo>
                      <a:pt x="163" y="163"/>
                    </a:lnTo>
                    <a:lnTo>
                      <a:pt x="155" y="163"/>
                    </a:lnTo>
                    <a:lnTo>
                      <a:pt x="151" y="164"/>
                    </a:lnTo>
                    <a:lnTo>
                      <a:pt x="159" y="170"/>
                    </a:lnTo>
                    <a:lnTo>
                      <a:pt x="165" y="169"/>
                    </a:lnTo>
                    <a:lnTo>
                      <a:pt x="177" y="176"/>
                    </a:lnTo>
                    <a:lnTo>
                      <a:pt x="168" y="190"/>
                    </a:lnTo>
                    <a:lnTo>
                      <a:pt x="159" y="199"/>
                    </a:lnTo>
                    <a:lnTo>
                      <a:pt x="157" y="192"/>
                    </a:lnTo>
                    <a:lnTo>
                      <a:pt x="137" y="192"/>
                    </a:lnTo>
                    <a:lnTo>
                      <a:pt x="135" y="187"/>
                    </a:lnTo>
                    <a:lnTo>
                      <a:pt x="127" y="187"/>
                    </a:lnTo>
                    <a:lnTo>
                      <a:pt x="120" y="191"/>
                    </a:lnTo>
                    <a:lnTo>
                      <a:pt x="114" y="192"/>
                    </a:lnTo>
                    <a:lnTo>
                      <a:pt x="97" y="200"/>
                    </a:lnTo>
                    <a:lnTo>
                      <a:pt x="92" y="201"/>
                    </a:lnTo>
                    <a:lnTo>
                      <a:pt x="88" y="194"/>
                    </a:lnTo>
                    <a:lnTo>
                      <a:pt x="57" y="182"/>
                    </a:lnTo>
                    <a:lnTo>
                      <a:pt x="41" y="178"/>
                    </a:lnTo>
                    <a:lnTo>
                      <a:pt x="31" y="176"/>
                    </a:lnTo>
                    <a:lnTo>
                      <a:pt x="26" y="176"/>
                    </a:lnTo>
                    <a:lnTo>
                      <a:pt x="23" y="176"/>
                    </a:lnTo>
                    <a:lnTo>
                      <a:pt x="17" y="176"/>
                    </a:lnTo>
                    <a:lnTo>
                      <a:pt x="16" y="164"/>
                    </a:lnTo>
                    <a:lnTo>
                      <a:pt x="20" y="164"/>
                    </a:lnTo>
                    <a:lnTo>
                      <a:pt x="22" y="172"/>
                    </a:lnTo>
                    <a:lnTo>
                      <a:pt x="27" y="172"/>
                    </a:lnTo>
                    <a:lnTo>
                      <a:pt x="27" y="166"/>
                    </a:lnTo>
                    <a:lnTo>
                      <a:pt x="24" y="161"/>
                    </a:lnTo>
                    <a:lnTo>
                      <a:pt x="34" y="155"/>
                    </a:lnTo>
                    <a:lnTo>
                      <a:pt x="35" y="168"/>
                    </a:lnTo>
                    <a:lnTo>
                      <a:pt x="40" y="169"/>
                    </a:lnTo>
                    <a:lnTo>
                      <a:pt x="45" y="153"/>
                    </a:lnTo>
                    <a:lnTo>
                      <a:pt x="45" y="144"/>
                    </a:lnTo>
                    <a:lnTo>
                      <a:pt x="43" y="134"/>
                    </a:lnTo>
                    <a:lnTo>
                      <a:pt x="39" y="137"/>
                    </a:lnTo>
                    <a:lnTo>
                      <a:pt x="20" y="127"/>
                    </a:lnTo>
                    <a:lnTo>
                      <a:pt x="16" y="123"/>
                    </a:lnTo>
                    <a:lnTo>
                      <a:pt x="11" y="127"/>
                    </a:lnTo>
                    <a:lnTo>
                      <a:pt x="9" y="117"/>
                    </a:lnTo>
                    <a:lnTo>
                      <a:pt x="15" y="115"/>
                    </a:lnTo>
                    <a:lnTo>
                      <a:pt x="12" y="109"/>
                    </a:lnTo>
                    <a:lnTo>
                      <a:pt x="20" y="104"/>
                    </a:lnTo>
                    <a:lnTo>
                      <a:pt x="19" y="100"/>
                    </a:lnTo>
                    <a:lnTo>
                      <a:pt x="11" y="105"/>
                    </a:lnTo>
                    <a:lnTo>
                      <a:pt x="2" y="106"/>
                    </a:lnTo>
                    <a:lnTo>
                      <a:pt x="2" y="103"/>
                    </a:lnTo>
                    <a:lnTo>
                      <a:pt x="15" y="97"/>
                    </a:lnTo>
                    <a:lnTo>
                      <a:pt x="11" y="87"/>
                    </a:lnTo>
                    <a:lnTo>
                      <a:pt x="5" y="86"/>
                    </a:lnTo>
                    <a:lnTo>
                      <a:pt x="0" y="79"/>
                    </a:lnTo>
                    <a:lnTo>
                      <a:pt x="38" y="55"/>
                    </a:lnTo>
                    <a:lnTo>
                      <a:pt x="40" y="37"/>
                    </a:lnTo>
                    <a:lnTo>
                      <a:pt x="52" y="37"/>
                    </a:lnTo>
                    <a:close/>
                  </a:path>
                </a:pathLst>
              </a:custGeom>
              <a:pattFill prst="lgCheck">
                <a:fgClr>
                  <a:schemeClr val="accent6">
                    <a:lumMod val="75000"/>
                  </a:schemeClr>
                </a:fgClr>
                <a:bgClr>
                  <a:schemeClr val="bg1"/>
                </a:bgClr>
              </a:pattFill>
              <a:ln w="9525" cap="flat" cmpd="sng">
                <a:solidFill>
                  <a:srgbClr val="000000"/>
                </a:solidFill>
                <a:prstDash val="solid"/>
                <a:round/>
                <a:headEnd/>
                <a:tailEnd/>
              </a:ln>
            </p:spPr>
            <p:txBody>
              <a:bodyPr/>
              <a:lstStyle/>
              <a:p>
                <a:endParaRPr lang="ja-JP" altLang="en-US"/>
              </a:p>
            </p:txBody>
          </p:sp>
          <p:sp>
            <p:nvSpPr>
              <p:cNvPr id="82" name="Freeform 18"/>
              <p:cNvSpPr>
                <a:spLocks noChangeAspect="1"/>
              </p:cNvSpPr>
              <p:nvPr/>
            </p:nvSpPr>
            <p:spPr bwMode="auto">
              <a:xfrm>
                <a:off x="690" y="467"/>
                <a:ext cx="55" cy="68"/>
              </a:xfrm>
              <a:custGeom>
                <a:avLst/>
                <a:gdLst>
                  <a:gd name="T0" fmla="*/ 12 w 55"/>
                  <a:gd name="T1" fmla="*/ 13 h 68"/>
                  <a:gd name="T2" fmla="*/ 36 w 55"/>
                  <a:gd name="T3" fmla="*/ 0 h 68"/>
                  <a:gd name="T4" fmla="*/ 44 w 55"/>
                  <a:gd name="T5" fmla="*/ 3 h 68"/>
                  <a:gd name="T6" fmla="*/ 44 w 55"/>
                  <a:gd name="T7" fmla="*/ 10 h 68"/>
                  <a:gd name="T8" fmla="*/ 52 w 55"/>
                  <a:gd name="T9" fmla="*/ 13 h 68"/>
                  <a:gd name="T10" fmla="*/ 55 w 55"/>
                  <a:gd name="T11" fmla="*/ 21 h 68"/>
                  <a:gd name="T12" fmla="*/ 49 w 55"/>
                  <a:gd name="T13" fmla="*/ 26 h 68"/>
                  <a:gd name="T14" fmla="*/ 39 w 55"/>
                  <a:gd name="T15" fmla="*/ 21 h 68"/>
                  <a:gd name="T16" fmla="*/ 33 w 55"/>
                  <a:gd name="T17" fmla="*/ 21 h 68"/>
                  <a:gd name="T18" fmla="*/ 20 w 55"/>
                  <a:gd name="T19" fmla="*/ 31 h 68"/>
                  <a:gd name="T20" fmla="*/ 35 w 55"/>
                  <a:gd name="T21" fmla="*/ 50 h 68"/>
                  <a:gd name="T22" fmla="*/ 27 w 55"/>
                  <a:gd name="T23" fmla="*/ 56 h 68"/>
                  <a:gd name="T24" fmla="*/ 20 w 55"/>
                  <a:gd name="T25" fmla="*/ 68 h 68"/>
                  <a:gd name="T26" fmla="*/ 18 w 55"/>
                  <a:gd name="T27" fmla="*/ 56 h 68"/>
                  <a:gd name="T28" fmla="*/ 9 w 55"/>
                  <a:gd name="T29" fmla="*/ 46 h 68"/>
                  <a:gd name="T30" fmla="*/ 0 w 55"/>
                  <a:gd name="T31" fmla="*/ 45 h 68"/>
                  <a:gd name="T32" fmla="*/ 9 w 55"/>
                  <a:gd name="T33" fmla="*/ 28 h 68"/>
                  <a:gd name="T34" fmla="*/ 5 w 55"/>
                  <a:gd name="T35" fmla="*/ 23 h 68"/>
                  <a:gd name="T36" fmla="*/ 12 w 55"/>
                  <a:gd name="T37" fmla="*/ 13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68">
                    <a:moveTo>
                      <a:pt x="12" y="13"/>
                    </a:moveTo>
                    <a:lnTo>
                      <a:pt x="36" y="0"/>
                    </a:lnTo>
                    <a:lnTo>
                      <a:pt x="44" y="3"/>
                    </a:lnTo>
                    <a:lnTo>
                      <a:pt x="44" y="10"/>
                    </a:lnTo>
                    <a:lnTo>
                      <a:pt x="52" y="13"/>
                    </a:lnTo>
                    <a:lnTo>
                      <a:pt x="55" y="21"/>
                    </a:lnTo>
                    <a:lnTo>
                      <a:pt x="49" y="26"/>
                    </a:lnTo>
                    <a:lnTo>
                      <a:pt x="39" y="21"/>
                    </a:lnTo>
                    <a:lnTo>
                      <a:pt x="33" y="21"/>
                    </a:lnTo>
                    <a:lnTo>
                      <a:pt x="20" y="31"/>
                    </a:lnTo>
                    <a:lnTo>
                      <a:pt x="35" y="50"/>
                    </a:lnTo>
                    <a:lnTo>
                      <a:pt x="27" y="56"/>
                    </a:lnTo>
                    <a:lnTo>
                      <a:pt x="20" y="68"/>
                    </a:lnTo>
                    <a:lnTo>
                      <a:pt x="18" y="56"/>
                    </a:lnTo>
                    <a:lnTo>
                      <a:pt x="9" y="46"/>
                    </a:lnTo>
                    <a:lnTo>
                      <a:pt x="0" y="45"/>
                    </a:lnTo>
                    <a:lnTo>
                      <a:pt x="9" y="28"/>
                    </a:lnTo>
                    <a:lnTo>
                      <a:pt x="5" y="23"/>
                    </a:lnTo>
                    <a:lnTo>
                      <a:pt x="12" y="13"/>
                    </a:lnTo>
                    <a:close/>
                  </a:path>
                </a:pathLst>
              </a:custGeom>
              <a:grpFill/>
              <a:ln w="9525" cap="flat" cmpd="sng">
                <a:solidFill>
                  <a:srgbClr val="000000"/>
                </a:solidFill>
                <a:prstDash val="solid"/>
                <a:round/>
                <a:headEnd/>
                <a:tailEnd/>
              </a:ln>
            </p:spPr>
            <p:txBody>
              <a:bodyPr/>
              <a:lstStyle/>
              <a:p>
                <a:endParaRPr lang="ja-JP" altLang="en-US"/>
              </a:p>
            </p:txBody>
          </p:sp>
          <p:sp>
            <p:nvSpPr>
              <p:cNvPr id="83" name="Freeform 19"/>
              <p:cNvSpPr>
                <a:spLocks noChangeAspect="1"/>
              </p:cNvSpPr>
              <p:nvPr/>
            </p:nvSpPr>
            <p:spPr bwMode="auto">
              <a:xfrm>
                <a:off x="726" y="439"/>
                <a:ext cx="72" cy="73"/>
              </a:xfrm>
              <a:custGeom>
                <a:avLst/>
                <a:gdLst>
                  <a:gd name="T0" fmla="*/ 0 w 72"/>
                  <a:gd name="T1" fmla="*/ 28 h 73"/>
                  <a:gd name="T2" fmla="*/ 15 w 72"/>
                  <a:gd name="T3" fmla="*/ 14 h 73"/>
                  <a:gd name="T4" fmla="*/ 28 w 72"/>
                  <a:gd name="T5" fmla="*/ 0 h 73"/>
                  <a:gd name="T6" fmla="*/ 44 w 72"/>
                  <a:gd name="T7" fmla="*/ 3 h 73"/>
                  <a:gd name="T8" fmla="*/ 44 w 72"/>
                  <a:gd name="T9" fmla="*/ 9 h 73"/>
                  <a:gd name="T10" fmla="*/ 58 w 72"/>
                  <a:gd name="T11" fmla="*/ 9 h 73"/>
                  <a:gd name="T12" fmla="*/ 64 w 72"/>
                  <a:gd name="T13" fmla="*/ 22 h 73"/>
                  <a:gd name="T14" fmla="*/ 72 w 72"/>
                  <a:gd name="T15" fmla="*/ 19 h 73"/>
                  <a:gd name="T16" fmla="*/ 71 w 72"/>
                  <a:gd name="T17" fmla="*/ 48 h 73"/>
                  <a:gd name="T18" fmla="*/ 68 w 72"/>
                  <a:gd name="T19" fmla="*/ 52 h 73"/>
                  <a:gd name="T20" fmla="*/ 57 w 72"/>
                  <a:gd name="T21" fmla="*/ 51 h 73"/>
                  <a:gd name="T22" fmla="*/ 54 w 72"/>
                  <a:gd name="T23" fmla="*/ 47 h 73"/>
                  <a:gd name="T24" fmla="*/ 44 w 72"/>
                  <a:gd name="T25" fmla="*/ 47 h 73"/>
                  <a:gd name="T26" fmla="*/ 37 w 72"/>
                  <a:gd name="T27" fmla="*/ 59 h 73"/>
                  <a:gd name="T28" fmla="*/ 44 w 72"/>
                  <a:gd name="T29" fmla="*/ 69 h 73"/>
                  <a:gd name="T30" fmla="*/ 32 w 72"/>
                  <a:gd name="T31" fmla="*/ 73 h 73"/>
                  <a:gd name="T32" fmla="*/ 32 w 72"/>
                  <a:gd name="T33" fmla="*/ 66 h 73"/>
                  <a:gd name="T34" fmla="*/ 34 w 72"/>
                  <a:gd name="T35" fmla="*/ 59 h 73"/>
                  <a:gd name="T36" fmla="*/ 32 w 72"/>
                  <a:gd name="T37" fmla="*/ 54 h 73"/>
                  <a:gd name="T38" fmla="*/ 28 w 72"/>
                  <a:gd name="T39" fmla="*/ 54 h 73"/>
                  <a:gd name="T40" fmla="*/ 18 w 72"/>
                  <a:gd name="T41" fmla="*/ 49 h 73"/>
                  <a:gd name="T42" fmla="*/ 17 w 72"/>
                  <a:gd name="T43" fmla="*/ 41 h 73"/>
                  <a:gd name="T44" fmla="*/ 8 w 72"/>
                  <a:gd name="T45" fmla="*/ 38 h 73"/>
                  <a:gd name="T46" fmla="*/ 8 w 72"/>
                  <a:gd name="T47" fmla="*/ 31 h 73"/>
                  <a:gd name="T48" fmla="*/ 0 w 72"/>
                  <a:gd name="T49" fmla="*/ 28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73">
                    <a:moveTo>
                      <a:pt x="0" y="28"/>
                    </a:moveTo>
                    <a:lnTo>
                      <a:pt x="15" y="14"/>
                    </a:lnTo>
                    <a:lnTo>
                      <a:pt x="28" y="0"/>
                    </a:lnTo>
                    <a:lnTo>
                      <a:pt x="44" y="3"/>
                    </a:lnTo>
                    <a:lnTo>
                      <a:pt x="44" y="9"/>
                    </a:lnTo>
                    <a:lnTo>
                      <a:pt x="58" y="9"/>
                    </a:lnTo>
                    <a:lnTo>
                      <a:pt x="64" y="22"/>
                    </a:lnTo>
                    <a:lnTo>
                      <a:pt x="72" y="19"/>
                    </a:lnTo>
                    <a:lnTo>
                      <a:pt x="71" y="48"/>
                    </a:lnTo>
                    <a:lnTo>
                      <a:pt x="68" y="52"/>
                    </a:lnTo>
                    <a:lnTo>
                      <a:pt x="57" y="51"/>
                    </a:lnTo>
                    <a:lnTo>
                      <a:pt x="54" y="47"/>
                    </a:lnTo>
                    <a:lnTo>
                      <a:pt x="44" y="47"/>
                    </a:lnTo>
                    <a:lnTo>
                      <a:pt x="37" y="59"/>
                    </a:lnTo>
                    <a:lnTo>
                      <a:pt x="44" y="69"/>
                    </a:lnTo>
                    <a:lnTo>
                      <a:pt x="32" y="73"/>
                    </a:lnTo>
                    <a:lnTo>
                      <a:pt x="32" y="66"/>
                    </a:lnTo>
                    <a:lnTo>
                      <a:pt x="34" y="59"/>
                    </a:lnTo>
                    <a:lnTo>
                      <a:pt x="32" y="54"/>
                    </a:lnTo>
                    <a:lnTo>
                      <a:pt x="28" y="54"/>
                    </a:lnTo>
                    <a:lnTo>
                      <a:pt x="18" y="49"/>
                    </a:lnTo>
                    <a:lnTo>
                      <a:pt x="17" y="41"/>
                    </a:lnTo>
                    <a:lnTo>
                      <a:pt x="8" y="38"/>
                    </a:lnTo>
                    <a:lnTo>
                      <a:pt x="8" y="31"/>
                    </a:lnTo>
                    <a:lnTo>
                      <a:pt x="0" y="28"/>
                    </a:lnTo>
                    <a:close/>
                  </a:path>
                </a:pathLst>
              </a:custGeom>
              <a:grpFill/>
              <a:ln w="9525" cap="flat" cmpd="sng">
                <a:solidFill>
                  <a:srgbClr val="000000"/>
                </a:solidFill>
                <a:prstDash val="solid"/>
                <a:round/>
                <a:headEnd/>
                <a:tailEnd/>
              </a:ln>
            </p:spPr>
            <p:txBody>
              <a:bodyPr/>
              <a:lstStyle/>
              <a:p>
                <a:endParaRPr lang="ja-JP" altLang="en-US"/>
              </a:p>
            </p:txBody>
          </p:sp>
          <p:sp>
            <p:nvSpPr>
              <p:cNvPr id="84" name="Freeform 20"/>
              <p:cNvSpPr>
                <a:spLocks noChangeAspect="1"/>
              </p:cNvSpPr>
              <p:nvPr/>
            </p:nvSpPr>
            <p:spPr bwMode="auto">
              <a:xfrm>
                <a:off x="710" y="488"/>
                <a:ext cx="53" cy="42"/>
              </a:xfrm>
              <a:custGeom>
                <a:avLst/>
                <a:gdLst>
                  <a:gd name="T0" fmla="*/ 0 w 53"/>
                  <a:gd name="T1" fmla="*/ 10 h 42"/>
                  <a:gd name="T2" fmla="*/ 15 w 53"/>
                  <a:gd name="T3" fmla="*/ 30 h 42"/>
                  <a:gd name="T4" fmla="*/ 16 w 53"/>
                  <a:gd name="T5" fmla="*/ 42 h 42"/>
                  <a:gd name="T6" fmla="*/ 31 w 53"/>
                  <a:gd name="T7" fmla="*/ 36 h 42"/>
                  <a:gd name="T8" fmla="*/ 36 w 53"/>
                  <a:gd name="T9" fmla="*/ 29 h 42"/>
                  <a:gd name="T10" fmla="*/ 41 w 53"/>
                  <a:gd name="T11" fmla="*/ 29 h 42"/>
                  <a:gd name="T12" fmla="*/ 42 w 53"/>
                  <a:gd name="T13" fmla="*/ 32 h 42"/>
                  <a:gd name="T14" fmla="*/ 50 w 53"/>
                  <a:gd name="T15" fmla="*/ 31 h 42"/>
                  <a:gd name="T16" fmla="*/ 53 w 53"/>
                  <a:gd name="T17" fmla="*/ 26 h 42"/>
                  <a:gd name="T18" fmla="*/ 51 w 53"/>
                  <a:gd name="T19" fmla="*/ 23 h 42"/>
                  <a:gd name="T20" fmla="*/ 48 w 53"/>
                  <a:gd name="T21" fmla="*/ 24 h 42"/>
                  <a:gd name="T22" fmla="*/ 47 w 53"/>
                  <a:gd name="T23" fmla="*/ 18 h 42"/>
                  <a:gd name="T24" fmla="*/ 50 w 53"/>
                  <a:gd name="T25" fmla="*/ 10 h 42"/>
                  <a:gd name="T26" fmla="*/ 48 w 53"/>
                  <a:gd name="T27" fmla="*/ 5 h 42"/>
                  <a:gd name="T28" fmla="*/ 44 w 53"/>
                  <a:gd name="T29" fmla="*/ 5 h 42"/>
                  <a:gd name="T30" fmla="*/ 34 w 53"/>
                  <a:gd name="T31" fmla="*/ 0 h 42"/>
                  <a:gd name="T32" fmla="*/ 29 w 53"/>
                  <a:gd name="T33" fmla="*/ 4 h 42"/>
                  <a:gd name="T34" fmla="*/ 20 w 53"/>
                  <a:gd name="T35" fmla="*/ 0 h 42"/>
                  <a:gd name="T36" fmla="*/ 13 w 53"/>
                  <a:gd name="T37" fmla="*/ 0 h 42"/>
                  <a:gd name="T38" fmla="*/ 0 w 53"/>
                  <a:gd name="T39" fmla="*/ 1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 h="42">
                    <a:moveTo>
                      <a:pt x="0" y="10"/>
                    </a:moveTo>
                    <a:lnTo>
                      <a:pt x="15" y="30"/>
                    </a:lnTo>
                    <a:lnTo>
                      <a:pt x="16" y="42"/>
                    </a:lnTo>
                    <a:lnTo>
                      <a:pt x="31" y="36"/>
                    </a:lnTo>
                    <a:lnTo>
                      <a:pt x="36" y="29"/>
                    </a:lnTo>
                    <a:lnTo>
                      <a:pt x="41" y="29"/>
                    </a:lnTo>
                    <a:lnTo>
                      <a:pt x="42" y="32"/>
                    </a:lnTo>
                    <a:lnTo>
                      <a:pt x="50" y="31"/>
                    </a:lnTo>
                    <a:lnTo>
                      <a:pt x="53" y="26"/>
                    </a:lnTo>
                    <a:lnTo>
                      <a:pt x="51" y="23"/>
                    </a:lnTo>
                    <a:lnTo>
                      <a:pt x="48" y="24"/>
                    </a:lnTo>
                    <a:lnTo>
                      <a:pt x="47" y="18"/>
                    </a:lnTo>
                    <a:lnTo>
                      <a:pt x="50" y="10"/>
                    </a:lnTo>
                    <a:lnTo>
                      <a:pt x="48" y="5"/>
                    </a:lnTo>
                    <a:lnTo>
                      <a:pt x="44" y="5"/>
                    </a:lnTo>
                    <a:lnTo>
                      <a:pt x="34" y="0"/>
                    </a:lnTo>
                    <a:lnTo>
                      <a:pt x="29" y="4"/>
                    </a:lnTo>
                    <a:lnTo>
                      <a:pt x="20" y="0"/>
                    </a:lnTo>
                    <a:lnTo>
                      <a:pt x="13" y="0"/>
                    </a:lnTo>
                    <a:lnTo>
                      <a:pt x="0" y="10"/>
                    </a:lnTo>
                    <a:close/>
                  </a:path>
                </a:pathLst>
              </a:custGeom>
              <a:grpFill/>
              <a:ln w="9525" cap="flat" cmpd="sng">
                <a:solidFill>
                  <a:srgbClr val="000000"/>
                </a:solidFill>
                <a:prstDash val="solid"/>
                <a:round/>
                <a:headEnd/>
                <a:tailEnd/>
              </a:ln>
            </p:spPr>
            <p:txBody>
              <a:bodyPr/>
              <a:lstStyle/>
              <a:p>
                <a:endParaRPr lang="ja-JP" altLang="en-US"/>
              </a:p>
            </p:txBody>
          </p:sp>
          <p:sp>
            <p:nvSpPr>
              <p:cNvPr id="85" name="Freeform 21"/>
              <p:cNvSpPr>
                <a:spLocks noChangeAspect="1"/>
              </p:cNvSpPr>
              <p:nvPr/>
            </p:nvSpPr>
            <p:spPr bwMode="auto">
              <a:xfrm>
                <a:off x="796" y="427"/>
                <a:ext cx="56" cy="67"/>
              </a:xfrm>
              <a:custGeom>
                <a:avLst/>
                <a:gdLst>
                  <a:gd name="T0" fmla="*/ 5 w 56"/>
                  <a:gd name="T1" fmla="*/ 8 h 67"/>
                  <a:gd name="T2" fmla="*/ 12 w 56"/>
                  <a:gd name="T3" fmla="*/ 27 h 67"/>
                  <a:gd name="T4" fmla="*/ 1 w 56"/>
                  <a:gd name="T5" fmla="*/ 31 h 67"/>
                  <a:gd name="T6" fmla="*/ 0 w 56"/>
                  <a:gd name="T7" fmla="*/ 59 h 67"/>
                  <a:gd name="T8" fmla="*/ 14 w 56"/>
                  <a:gd name="T9" fmla="*/ 66 h 67"/>
                  <a:gd name="T10" fmla="*/ 34 w 56"/>
                  <a:gd name="T11" fmla="*/ 67 h 67"/>
                  <a:gd name="T12" fmla="*/ 40 w 56"/>
                  <a:gd name="T13" fmla="*/ 64 h 67"/>
                  <a:gd name="T14" fmla="*/ 38 w 56"/>
                  <a:gd name="T15" fmla="*/ 61 h 67"/>
                  <a:gd name="T16" fmla="*/ 43 w 56"/>
                  <a:gd name="T17" fmla="*/ 58 h 67"/>
                  <a:gd name="T18" fmla="*/ 47 w 56"/>
                  <a:gd name="T19" fmla="*/ 60 h 67"/>
                  <a:gd name="T20" fmla="*/ 51 w 56"/>
                  <a:gd name="T21" fmla="*/ 55 h 67"/>
                  <a:gd name="T22" fmla="*/ 50 w 56"/>
                  <a:gd name="T23" fmla="*/ 45 h 67"/>
                  <a:gd name="T24" fmla="*/ 47 w 56"/>
                  <a:gd name="T25" fmla="*/ 45 h 67"/>
                  <a:gd name="T26" fmla="*/ 47 w 56"/>
                  <a:gd name="T27" fmla="*/ 33 h 67"/>
                  <a:gd name="T28" fmla="*/ 50 w 56"/>
                  <a:gd name="T29" fmla="*/ 25 h 67"/>
                  <a:gd name="T30" fmla="*/ 56 w 56"/>
                  <a:gd name="T31" fmla="*/ 17 h 67"/>
                  <a:gd name="T32" fmla="*/ 51 w 56"/>
                  <a:gd name="T33" fmla="*/ 7 h 67"/>
                  <a:gd name="T34" fmla="*/ 25 w 56"/>
                  <a:gd name="T35" fmla="*/ 6 h 67"/>
                  <a:gd name="T36" fmla="*/ 20 w 56"/>
                  <a:gd name="T37" fmla="*/ 0 h 67"/>
                  <a:gd name="T38" fmla="*/ 5 w 56"/>
                  <a:gd name="T39" fmla="*/ 8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67">
                    <a:moveTo>
                      <a:pt x="5" y="8"/>
                    </a:moveTo>
                    <a:lnTo>
                      <a:pt x="12" y="27"/>
                    </a:lnTo>
                    <a:lnTo>
                      <a:pt x="1" y="31"/>
                    </a:lnTo>
                    <a:lnTo>
                      <a:pt x="0" y="59"/>
                    </a:lnTo>
                    <a:lnTo>
                      <a:pt x="14" y="66"/>
                    </a:lnTo>
                    <a:lnTo>
                      <a:pt x="34" y="67"/>
                    </a:lnTo>
                    <a:lnTo>
                      <a:pt x="40" y="64"/>
                    </a:lnTo>
                    <a:lnTo>
                      <a:pt x="38" y="61"/>
                    </a:lnTo>
                    <a:lnTo>
                      <a:pt x="43" y="58"/>
                    </a:lnTo>
                    <a:lnTo>
                      <a:pt x="47" y="60"/>
                    </a:lnTo>
                    <a:lnTo>
                      <a:pt x="51" y="55"/>
                    </a:lnTo>
                    <a:lnTo>
                      <a:pt x="50" y="45"/>
                    </a:lnTo>
                    <a:lnTo>
                      <a:pt x="47" y="45"/>
                    </a:lnTo>
                    <a:lnTo>
                      <a:pt x="47" y="33"/>
                    </a:lnTo>
                    <a:lnTo>
                      <a:pt x="50" y="25"/>
                    </a:lnTo>
                    <a:lnTo>
                      <a:pt x="56" y="17"/>
                    </a:lnTo>
                    <a:lnTo>
                      <a:pt x="51" y="7"/>
                    </a:lnTo>
                    <a:lnTo>
                      <a:pt x="25" y="6"/>
                    </a:lnTo>
                    <a:lnTo>
                      <a:pt x="20" y="0"/>
                    </a:lnTo>
                    <a:lnTo>
                      <a:pt x="5" y="8"/>
                    </a:lnTo>
                    <a:close/>
                  </a:path>
                </a:pathLst>
              </a:custGeom>
              <a:grpFill/>
              <a:ln w="9525" cap="flat" cmpd="sng">
                <a:solidFill>
                  <a:srgbClr val="000000"/>
                </a:solidFill>
                <a:prstDash val="solid"/>
                <a:round/>
                <a:headEnd/>
                <a:tailEnd/>
              </a:ln>
            </p:spPr>
            <p:txBody>
              <a:bodyPr/>
              <a:lstStyle/>
              <a:p>
                <a:endParaRPr lang="ja-JP" altLang="en-US"/>
              </a:p>
            </p:txBody>
          </p:sp>
          <p:sp>
            <p:nvSpPr>
              <p:cNvPr id="86" name="Freeform 22"/>
              <p:cNvSpPr>
                <a:spLocks noChangeAspect="1"/>
              </p:cNvSpPr>
              <p:nvPr/>
            </p:nvSpPr>
            <p:spPr bwMode="auto">
              <a:xfrm>
                <a:off x="762" y="485"/>
                <a:ext cx="79" cy="55"/>
              </a:xfrm>
              <a:custGeom>
                <a:avLst/>
                <a:gdLst>
                  <a:gd name="T0" fmla="*/ 7 w 79"/>
                  <a:gd name="T1" fmla="*/ 0 h 55"/>
                  <a:gd name="T2" fmla="*/ 20 w 79"/>
                  <a:gd name="T3" fmla="*/ 0 h 55"/>
                  <a:gd name="T4" fmla="*/ 22 w 79"/>
                  <a:gd name="T5" fmla="*/ 5 h 55"/>
                  <a:gd name="T6" fmla="*/ 30 w 79"/>
                  <a:gd name="T7" fmla="*/ 6 h 55"/>
                  <a:gd name="T8" fmla="*/ 35 w 79"/>
                  <a:gd name="T9" fmla="*/ 0 h 55"/>
                  <a:gd name="T10" fmla="*/ 50 w 79"/>
                  <a:gd name="T11" fmla="*/ 8 h 55"/>
                  <a:gd name="T12" fmla="*/ 67 w 79"/>
                  <a:gd name="T13" fmla="*/ 9 h 55"/>
                  <a:gd name="T14" fmla="*/ 70 w 79"/>
                  <a:gd name="T15" fmla="*/ 8 h 55"/>
                  <a:gd name="T16" fmla="*/ 79 w 79"/>
                  <a:gd name="T17" fmla="*/ 31 h 55"/>
                  <a:gd name="T18" fmla="*/ 48 w 79"/>
                  <a:gd name="T19" fmla="*/ 55 h 55"/>
                  <a:gd name="T20" fmla="*/ 46 w 79"/>
                  <a:gd name="T21" fmla="*/ 38 h 55"/>
                  <a:gd name="T22" fmla="*/ 34 w 79"/>
                  <a:gd name="T23" fmla="*/ 31 h 55"/>
                  <a:gd name="T24" fmla="*/ 29 w 79"/>
                  <a:gd name="T25" fmla="*/ 27 h 55"/>
                  <a:gd name="T26" fmla="*/ 18 w 79"/>
                  <a:gd name="T27" fmla="*/ 22 h 55"/>
                  <a:gd name="T28" fmla="*/ 7 w 79"/>
                  <a:gd name="T29" fmla="*/ 21 h 55"/>
                  <a:gd name="T30" fmla="*/ 0 w 79"/>
                  <a:gd name="T31" fmla="*/ 13 h 55"/>
                  <a:gd name="T32" fmla="*/ 7 w 79"/>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9" h="55">
                    <a:moveTo>
                      <a:pt x="7" y="0"/>
                    </a:moveTo>
                    <a:lnTo>
                      <a:pt x="20" y="0"/>
                    </a:lnTo>
                    <a:lnTo>
                      <a:pt x="22" y="5"/>
                    </a:lnTo>
                    <a:lnTo>
                      <a:pt x="30" y="6"/>
                    </a:lnTo>
                    <a:lnTo>
                      <a:pt x="35" y="0"/>
                    </a:lnTo>
                    <a:lnTo>
                      <a:pt x="50" y="8"/>
                    </a:lnTo>
                    <a:lnTo>
                      <a:pt x="67" y="9"/>
                    </a:lnTo>
                    <a:lnTo>
                      <a:pt x="70" y="8"/>
                    </a:lnTo>
                    <a:lnTo>
                      <a:pt x="79" y="31"/>
                    </a:lnTo>
                    <a:lnTo>
                      <a:pt x="48" y="55"/>
                    </a:lnTo>
                    <a:lnTo>
                      <a:pt x="46" y="38"/>
                    </a:lnTo>
                    <a:lnTo>
                      <a:pt x="34" y="31"/>
                    </a:lnTo>
                    <a:lnTo>
                      <a:pt x="29" y="27"/>
                    </a:lnTo>
                    <a:lnTo>
                      <a:pt x="18" y="22"/>
                    </a:lnTo>
                    <a:lnTo>
                      <a:pt x="7" y="21"/>
                    </a:lnTo>
                    <a:lnTo>
                      <a:pt x="0" y="13"/>
                    </a:lnTo>
                    <a:lnTo>
                      <a:pt x="7" y="0"/>
                    </a:lnTo>
                    <a:close/>
                  </a:path>
                </a:pathLst>
              </a:custGeom>
              <a:grpFill/>
              <a:ln w="9525" cap="flat" cmpd="sng">
                <a:solidFill>
                  <a:srgbClr val="000000"/>
                </a:solidFill>
                <a:prstDash val="solid"/>
                <a:round/>
                <a:headEnd/>
                <a:tailEnd/>
              </a:ln>
            </p:spPr>
            <p:txBody>
              <a:bodyPr/>
              <a:lstStyle/>
              <a:p>
                <a:endParaRPr lang="ja-JP" altLang="en-US"/>
              </a:p>
            </p:txBody>
          </p:sp>
          <p:sp>
            <p:nvSpPr>
              <p:cNvPr id="87" name="Freeform 23"/>
              <p:cNvSpPr>
                <a:spLocks noChangeAspect="1"/>
              </p:cNvSpPr>
              <p:nvPr/>
            </p:nvSpPr>
            <p:spPr bwMode="auto">
              <a:xfrm>
                <a:off x="729" y="505"/>
                <a:ext cx="82" cy="42"/>
              </a:xfrm>
              <a:custGeom>
                <a:avLst/>
                <a:gdLst>
                  <a:gd name="T0" fmla="*/ 16 w 82"/>
                  <a:gd name="T1" fmla="*/ 12 h 42"/>
                  <a:gd name="T2" fmla="*/ 23 w 82"/>
                  <a:gd name="T3" fmla="*/ 12 h 42"/>
                  <a:gd name="T4" fmla="*/ 24 w 82"/>
                  <a:gd name="T5" fmla="*/ 15 h 42"/>
                  <a:gd name="T6" fmla="*/ 31 w 82"/>
                  <a:gd name="T7" fmla="*/ 13 h 42"/>
                  <a:gd name="T8" fmla="*/ 34 w 82"/>
                  <a:gd name="T9" fmla="*/ 9 h 42"/>
                  <a:gd name="T10" fmla="*/ 31 w 82"/>
                  <a:gd name="T11" fmla="*/ 5 h 42"/>
                  <a:gd name="T12" fmla="*/ 43 w 82"/>
                  <a:gd name="T13" fmla="*/ 3 h 42"/>
                  <a:gd name="T14" fmla="*/ 41 w 82"/>
                  <a:gd name="T15" fmla="*/ 0 h 42"/>
                  <a:gd name="T16" fmla="*/ 54 w 82"/>
                  <a:gd name="T17" fmla="*/ 1 h 42"/>
                  <a:gd name="T18" fmla="*/ 64 w 82"/>
                  <a:gd name="T19" fmla="*/ 7 h 42"/>
                  <a:gd name="T20" fmla="*/ 68 w 82"/>
                  <a:gd name="T21" fmla="*/ 11 h 42"/>
                  <a:gd name="T22" fmla="*/ 80 w 82"/>
                  <a:gd name="T23" fmla="*/ 18 h 42"/>
                  <a:gd name="T24" fmla="*/ 82 w 82"/>
                  <a:gd name="T25" fmla="*/ 36 h 42"/>
                  <a:gd name="T26" fmla="*/ 72 w 82"/>
                  <a:gd name="T27" fmla="*/ 38 h 42"/>
                  <a:gd name="T28" fmla="*/ 68 w 82"/>
                  <a:gd name="T29" fmla="*/ 34 h 42"/>
                  <a:gd name="T30" fmla="*/ 60 w 82"/>
                  <a:gd name="T31" fmla="*/ 34 h 42"/>
                  <a:gd name="T32" fmla="*/ 58 w 82"/>
                  <a:gd name="T33" fmla="*/ 33 h 42"/>
                  <a:gd name="T34" fmla="*/ 47 w 82"/>
                  <a:gd name="T35" fmla="*/ 33 h 42"/>
                  <a:gd name="T36" fmla="*/ 42 w 82"/>
                  <a:gd name="T37" fmla="*/ 38 h 42"/>
                  <a:gd name="T38" fmla="*/ 36 w 82"/>
                  <a:gd name="T39" fmla="*/ 33 h 42"/>
                  <a:gd name="T40" fmla="*/ 33 w 82"/>
                  <a:gd name="T41" fmla="*/ 33 h 42"/>
                  <a:gd name="T42" fmla="*/ 28 w 82"/>
                  <a:gd name="T43" fmla="*/ 35 h 42"/>
                  <a:gd name="T44" fmla="*/ 26 w 82"/>
                  <a:gd name="T45" fmla="*/ 42 h 42"/>
                  <a:gd name="T46" fmla="*/ 10 w 82"/>
                  <a:gd name="T47" fmla="*/ 36 h 42"/>
                  <a:gd name="T48" fmla="*/ 3 w 82"/>
                  <a:gd name="T49" fmla="*/ 32 h 42"/>
                  <a:gd name="T50" fmla="*/ 0 w 82"/>
                  <a:gd name="T51" fmla="*/ 28 h 42"/>
                  <a:gd name="T52" fmla="*/ 7 w 82"/>
                  <a:gd name="T53" fmla="*/ 28 h 42"/>
                  <a:gd name="T54" fmla="*/ 10 w 82"/>
                  <a:gd name="T55" fmla="*/ 18 h 42"/>
                  <a:gd name="T56" fmla="*/ 16 w 82"/>
                  <a:gd name="T57" fmla="*/ 12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2" h="42">
                    <a:moveTo>
                      <a:pt x="16" y="12"/>
                    </a:moveTo>
                    <a:lnTo>
                      <a:pt x="23" y="12"/>
                    </a:lnTo>
                    <a:lnTo>
                      <a:pt x="24" y="15"/>
                    </a:lnTo>
                    <a:lnTo>
                      <a:pt x="31" y="13"/>
                    </a:lnTo>
                    <a:lnTo>
                      <a:pt x="34" y="9"/>
                    </a:lnTo>
                    <a:lnTo>
                      <a:pt x="31" y="5"/>
                    </a:lnTo>
                    <a:lnTo>
                      <a:pt x="43" y="3"/>
                    </a:lnTo>
                    <a:lnTo>
                      <a:pt x="41" y="0"/>
                    </a:lnTo>
                    <a:lnTo>
                      <a:pt x="54" y="1"/>
                    </a:lnTo>
                    <a:lnTo>
                      <a:pt x="64" y="7"/>
                    </a:lnTo>
                    <a:lnTo>
                      <a:pt x="68" y="11"/>
                    </a:lnTo>
                    <a:lnTo>
                      <a:pt x="80" y="18"/>
                    </a:lnTo>
                    <a:lnTo>
                      <a:pt x="82" y="36"/>
                    </a:lnTo>
                    <a:lnTo>
                      <a:pt x="72" y="38"/>
                    </a:lnTo>
                    <a:lnTo>
                      <a:pt x="68" y="34"/>
                    </a:lnTo>
                    <a:lnTo>
                      <a:pt x="60" y="34"/>
                    </a:lnTo>
                    <a:lnTo>
                      <a:pt x="58" y="33"/>
                    </a:lnTo>
                    <a:lnTo>
                      <a:pt x="47" y="33"/>
                    </a:lnTo>
                    <a:lnTo>
                      <a:pt x="42" y="38"/>
                    </a:lnTo>
                    <a:lnTo>
                      <a:pt x="36" y="33"/>
                    </a:lnTo>
                    <a:lnTo>
                      <a:pt x="33" y="33"/>
                    </a:lnTo>
                    <a:lnTo>
                      <a:pt x="28" y="35"/>
                    </a:lnTo>
                    <a:lnTo>
                      <a:pt x="26" y="42"/>
                    </a:lnTo>
                    <a:lnTo>
                      <a:pt x="10" y="36"/>
                    </a:lnTo>
                    <a:lnTo>
                      <a:pt x="3" y="32"/>
                    </a:lnTo>
                    <a:lnTo>
                      <a:pt x="0" y="28"/>
                    </a:lnTo>
                    <a:lnTo>
                      <a:pt x="7" y="28"/>
                    </a:lnTo>
                    <a:lnTo>
                      <a:pt x="10" y="18"/>
                    </a:lnTo>
                    <a:lnTo>
                      <a:pt x="16" y="12"/>
                    </a:lnTo>
                    <a:close/>
                  </a:path>
                </a:pathLst>
              </a:custGeom>
              <a:grpFill/>
              <a:ln w="9525" cap="flat" cmpd="sng">
                <a:solidFill>
                  <a:srgbClr val="000000"/>
                </a:solidFill>
                <a:prstDash val="solid"/>
                <a:round/>
                <a:headEnd/>
                <a:tailEnd/>
              </a:ln>
            </p:spPr>
            <p:txBody>
              <a:bodyPr/>
              <a:lstStyle/>
              <a:p>
                <a:endParaRPr lang="ja-JP" altLang="en-US"/>
              </a:p>
            </p:txBody>
          </p:sp>
          <p:sp>
            <p:nvSpPr>
              <p:cNvPr id="88" name="Freeform 24"/>
              <p:cNvSpPr>
                <a:spLocks noChangeAspect="1"/>
              </p:cNvSpPr>
              <p:nvPr/>
            </p:nvSpPr>
            <p:spPr bwMode="auto">
              <a:xfrm>
                <a:off x="695" y="537"/>
                <a:ext cx="120" cy="80"/>
              </a:xfrm>
              <a:custGeom>
                <a:avLst/>
                <a:gdLst>
                  <a:gd name="T0" fmla="*/ 9 w 120"/>
                  <a:gd name="T1" fmla="*/ 17 h 80"/>
                  <a:gd name="T2" fmla="*/ 24 w 120"/>
                  <a:gd name="T3" fmla="*/ 16 h 80"/>
                  <a:gd name="T4" fmla="*/ 26 w 120"/>
                  <a:gd name="T5" fmla="*/ 7 h 80"/>
                  <a:gd name="T6" fmla="*/ 38 w 120"/>
                  <a:gd name="T7" fmla="*/ 0 h 80"/>
                  <a:gd name="T8" fmla="*/ 44 w 120"/>
                  <a:gd name="T9" fmla="*/ 4 h 80"/>
                  <a:gd name="T10" fmla="*/ 60 w 120"/>
                  <a:gd name="T11" fmla="*/ 10 h 80"/>
                  <a:gd name="T12" fmla="*/ 62 w 120"/>
                  <a:gd name="T13" fmla="*/ 2 h 80"/>
                  <a:gd name="T14" fmla="*/ 69 w 120"/>
                  <a:gd name="T15" fmla="*/ 0 h 80"/>
                  <a:gd name="T16" fmla="*/ 76 w 120"/>
                  <a:gd name="T17" fmla="*/ 5 h 80"/>
                  <a:gd name="T18" fmla="*/ 81 w 120"/>
                  <a:gd name="T19" fmla="*/ 1 h 80"/>
                  <a:gd name="T20" fmla="*/ 93 w 120"/>
                  <a:gd name="T21" fmla="*/ 0 h 80"/>
                  <a:gd name="T22" fmla="*/ 96 w 120"/>
                  <a:gd name="T23" fmla="*/ 2 h 80"/>
                  <a:gd name="T24" fmla="*/ 103 w 120"/>
                  <a:gd name="T25" fmla="*/ 1 h 80"/>
                  <a:gd name="T26" fmla="*/ 106 w 120"/>
                  <a:gd name="T27" fmla="*/ 7 h 80"/>
                  <a:gd name="T28" fmla="*/ 115 w 120"/>
                  <a:gd name="T29" fmla="*/ 1 h 80"/>
                  <a:gd name="T30" fmla="*/ 117 w 120"/>
                  <a:gd name="T31" fmla="*/ 12 h 80"/>
                  <a:gd name="T32" fmla="*/ 120 w 120"/>
                  <a:gd name="T33" fmla="*/ 20 h 80"/>
                  <a:gd name="T34" fmla="*/ 120 w 120"/>
                  <a:gd name="T35" fmla="*/ 26 h 80"/>
                  <a:gd name="T36" fmla="*/ 118 w 120"/>
                  <a:gd name="T37" fmla="*/ 31 h 80"/>
                  <a:gd name="T38" fmla="*/ 118 w 120"/>
                  <a:gd name="T39" fmla="*/ 36 h 80"/>
                  <a:gd name="T40" fmla="*/ 114 w 120"/>
                  <a:gd name="T41" fmla="*/ 41 h 80"/>
                  <a:gd name="T42" fmla="*/ 113 w 120"/>
                  <a:gd name="T43" fmla="*/ 48 h 80"/>
                  <a:gd name="T44" fmla="*/ 108 w 120"/>
                  <a:gd name="T45" fmla="*/ 60 h 80"/>
                  <a:gd name="T46" fmla="*/ 107 w 120"/>
                  <a:gd name="T47" fmla="*/ 69 h 80"/>
                  <a:gd name="T48" fmla="*/ 91 w 120"/>
                  <a:gd name="T49" fmla="*/ 67 h 80"/>
                  <a:gd name="T50" fmla="*/ 90 w 120"/>
                  <a:gd name="T51" fmla="*/ 65 h 80"/>
                  <a:gd name="T52" fmla="*/ 79 w 120"/>
                  <a:gd name="T53" fmla="*/ 66 h 80"/>
                  <a:gd name="T54" fmla="*/ 77 w 120"/>
                  <a:gd name="T55" fmla="*/ 64 h 80"/>
                  <a:gd name="T56" fmla="*/ 74 w 120"/>
                  <a:gd name="T57" fmla="*/ 71 h 80"/>
                  <a:gd name="T58" fmla="*/ 66 w 120"/>
                  <a:gd name="T59" fmla="*/ 58 h 80"/>
                  <a:gd name="T60" fmla="*/ 63 w 120"/>
                  <a:gd name="T61" fmla="*/ 61 h 80"/>
                  <a:gd name="T62" fmla="*/ 61 w 120"/>
                  <a:gd name="T63" fmla="*/ 61 h 80"/>
                  <a:gd name="T64" fmla="*/ 40 w 120"/>
                  <a:gd name="T65" fmla="*/ 60 h 80"/>
                  <a:gd name="T66" fmla="*/ 38 w 120"/>
                  <a:gd name="T67" fmla="*/ 63 h 80"/>
                  <a:gd name="T68" fmla="*/ 42 w 120"/>
                  <a:gd name="T69" fmla="*/ 66 h 80"/>
                  <a:gd name="T70" fmla="*/ 41 w 120"/>
                  <a:gd name="T71" fmla="*/ 69 h 80"/>
                  <a:gd name="T72" fmla="*/ 30 w 120"/>
                  <a:gd name="T73" fmla="*/ 71 h 80"/>
                  <a:gd name="T74" fmla="*/ 30 w 120"/>
                  <a:gd name="T75" fmla="*/ 75 h 80"/>
                  <a:gd name="T76" fmla="*/ 32 w 120"/>
                  <a:gd name="T77" fmla="*/ 76 h 80"/>
                  <a:gd name="T78" fmla="*/ 32 w 120"/>
                  <a:gd name="T79" fmla="*/ 80 h 80"/>
                  <a:gd name="T80" fmla="*/ 18 w 120"/>
                  <a:gd name="T81" fmla="*/ 80 h 80"/>
                  <a:gd name="T82" fmla="*/ 17 w 120"/>
                  <a:gd name="T83" fmla="*/ 77 h 80"/>
                  <a:gd name="T84" fmla="*/ 8 w 120"/>
                  <a:gd name="T85" fmla="*/ 77 h 80"/>
                  <a:gd name="T86" fmla="*/ 0 w 120"/>
                  <a:gd name="T87" fmla="*/ 56 h 80"/>
                  <a:gd name="T88" fmla="*/ 6 w 120"/>
                  <a:gd name="T89" fmla="*/ 50 h 80"/>
                  <a:gd name="T90" fmla="*/ 0 w 120"/>
                  <a:gd name="T91" fmla="*/ 42 h 80"/>
                  <a:gd name="T92" fmla="*/ 6 w 120"/>
                  <a:gd name="T93" fmla="*/ 37 h 80"/>
                  <a:gd name="T94" fmla="*/ 10 w 120"/>
                  <a:gd name="T95" fmla="*/ 24 h 80"/>
                  <a:gd name="T96" fmla="*/ 9 w 120"/>
                  <a:gd name="T97" fmla="*/ 17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 h="80">
                    <a:moveTo>
                      <a:pt x="9" y="17"/>
                    </a:moveTo>
                    <a:lnTo>
                      <a:pt x="24" y="16"/>
                    </a:lnTo>
                    <a:lnTo>
                      <a:pt x="26" y="7"/>
                    </a:lnTo>
                    <a:lnTo>
                      <a:pt x="38" y="0"/>
                    </a:lnTo>
                    <a:lnTo>
                      <a:pt x="44" y="4"/>
                    </a:lnTo>
                    <a:lnTo>
                      <a:pt x="60" y="10"/>
                    </a:lnTo>
                    <a:lnTo>
                      <a:pt x="62" y="2"/>
                    </a:lnTo>
                    <a:lnTo>
                      <a:pt x="69" y="0"/>
                    </a:lnTo>
                    <a:lnTo>
                      <a:pt x="76" y="5"/>
                    </a:lnTo>
                    <a:lnTo>
                      <a:pt x="81" y="1"/>
                    </a:lnTo>
                    <a:lnTo>
                      <a:pt x="93" y="0"/>
                    </a:lnTo>
                    <a:lnTo>
                      <a:pt x="96" y="2"/>
                    </a:lnTo>
                    <a:lnTo>
                      <a:pt x="103" y="1"/>
                    </a:lnTo>
                    <a:lnTo>
                      <a:pt x="106" y="7"/>
                    </a:lnTo>
                    <a:lnTo>
                      <a:pt x="115" y="1"/>
                    </a:lnTo>
                    <a:lnTo>
                      <a:pt x="117" y="12"/>
                    </a:lnTo>
                    <a:lnTo>
                      <a:pt x="120" y="20"/>
                    </a:lnTo>
                    <a:lnTo>
                      <a:pt x="120" y="26"/>
                    </a:lnTo>
                    <a:lnTo>
                      <a:pt x="118" y="31"/>
                    </a:lnTo>
                    <a:lnTo>
                      <a:pt x="118" y="36"/>
                    </a:lnTo>
                    <a:lnTo>
                      <a:pt x="114" y="41"/>
                    </a:lnTo>
                    <a:lnTo>
                      <a:pt x="113" y="48"/>
                    </a:lnTo>
                    <a:lnTo>
                      <a:pt x="108" y="60"/>
                    </a:lnTo>
                    <a:lnTo>
                      <a:pt x="107" y="69"/>
                    </a:lnTo>
                    <a:lnTo>
                      <a:pt x="91" y="67"/>
                    </a:lnTo>
                    <a:lnTo>
                      <a:pt x="90" y="65"/>
                    </a:lnTo>
                    <a:lnTo>
                      <a:pt x="79" y="66"/>
                    </a:lnTo>
                    <a:lnTo>
                      <a:pt x="77" y="64"/>
                    </a:lnTo>
                    <a:lnTo>
                      <a:pt x="74" y="71"/>
                    </a:lnTo>
                    <a:lnTo>
                      <a:pt x="66" y="58"/>
                    </a:lnTo>
                    <a:lnTo>
                      <a:pt x="63" y="61"/>
                    </a:lnTo>
                    <a:lnTo>
                      <a:pt x="61" y="61"/>
                    </a:lnTo>
                    <a:lnTo>
                      <a:pt x="40" y="60"/>
                    </a:lnTo>
                    <a:lnTo>
                      <a:pt x="38" y="63"/>
                    </a:lnTo>
                    <a:lnTo>
                      <a:pt x="42" y="66"/>
                    </a:lnTo>
                    <a:lnTo>
                      <a:pt x="41" y="69"/>
                    </a:lnTo>
                    <a:lnTo>
                      <a:pt x="30" y="71"/>
                    </a:lnTo>
                    <a:lnTo>
                      <a:pt x="30" y="75"/>
                    </a:lnTo>
                    <a:lnTo>
                      <a:pt x="32" y="76"/>
                    </a:lnTo>
                    <a:lnTo>
                      <a:pt x="32" y="80"/>
                    </a:lnTo>
                    <a:lnTo>
                      <a:pt x="18" y="80"/>
                    </a:lnTo>
                    <a:lnTo>
                      <a:pt x="17" y="77"/>
                    </a:lnTo>
                    <a:lnTo>
                      <a:pt x="8" y="77"/>
                    </a:lnTo>
                    <a:lnTo>
                      <a:pt x="0" y="56"/>
                    </a:lnTo>
                    <a:lnTo>
                      <a:pt x="6" y="50"/>
                    </a:lnTo>
                    <a:lnTo>
                      <a:pt x="0" y="42"/>
                    </a:lnTo>
                    <a:lnTo>
                      <a:pt x="6" y="37"/>
                    </a:lnTo>
                    <a:lnTo>
                      <a:pt x="10" y="24"/>
                    </a:lnTo>
                    <a:lnTo>
                      <a:pt x="9" y="17"/>
                    </a:lnTo>
                    <a:close/>
                  </a:path>
                </a:pathLst>
              </a:custGeom>
              <a:grpFill/>
              <a:ln w="9525" cap="flat" cmpd="sng">
                <a:solidFill>
                  <a:srgbClr val="000000"/>
                </a:solidFill>
                <a:prstDash val="solid"/>
                <a:round/>
                <a:headEnd/>
                <a:tailEnd/>
              </a:ln>
            </p:spPr>
            <p:txBody>
              <a:bodyPr/>
              <a:lstStyle/>
              <a:p>
                <a:endParaRPr lang="ja-JP" altLang="en-US"/>
              </a:p>
            </p:txBody>
          </p:sp>
          <p:sp>
            <p:nvSpPr>
              <p:cNvPr id="89" name="Freeform 25"/>
              <p:cNvSpPr>
                <a:spLocks noChangeAspect="1"/>
              </p:cNvSpPr>
              <p:nvPr/>
            </p:nvSpPr>
            <p:spPr bwMode="auto">
              <a:xfrm>
                <a:off x="699" y="594"/>
                <a:ext cx="103" cy="75"/>
              </a:xfrm>
              <a:custGeom>
                <a:avLst/>
                <a:gdLst>
                  <a:gd name="T0" fmla="*/ 14 w 103"/>
                  <a:gd name="T1" fmla="*/ 23 h 75"/>
                  <a:gd name="T2" fmla="*/ 13 w 103"/>
                  <a:gd name="T3" fmla="*/ 34 h 75"/>
                  <a:gd name="T4" fmla="*/ 5 w 103"/>
                  <a:gd name="T5" fmla="*/ 34 h 75"/>
                  <a:gd name="T6" fmla="*/ 0 w 103"/>
                  <a:gd name="T7" fmla="*/ 36 h 75"/>
                  <a:gd name="T8" fmla="*/ 9 w 103"/>
                  <a:gd name="T9" fmla="*/ 43 h 75"/>
                  <a:gd name="T10" fmla="*/ 16 w 103"/>
                  <a:gd name="T11" fmla="*/ 43 h 75"/>
                  <a:gd name="T12" fmla="*/ 26 w 103"/>
                  <a:gd name="T13" fmla="*/ 48 h 75"/>
                  <a:gd name="T14" fmla="*/ 18 w 103"/>
                  <a:gd name="T15" fmla="*/ 61 h 75"/>
                  <a:gd name="T16" fmla="*/ 16 w 103"/>
                  <a:gd name="T17" fmla="*/ 64 h 75"/>
                  <a:gd name="T18" fmla="*/ 28 w 103"/>
                  <a:gd name="T19" fmla="*/ 73 h 75"/>
                  <a:gd name="T20" fmla="*/ 44 w 103"/>
                  <a:gd name="T21" fmla="*/ 75 h 75"/>
                  <a:gd name="T22" fmla="*/ 50 w 103"/>
                  <a:gd name="T23" fmla="*/ 65 h 75"/>
                  <a:gd name="T24" fmla="*/ 63 w 103"/>
                  <a:gd name="T25" fmla="*/ 62 h 75"/>
                  <a:gd name="T26" fmla="*/ 63 w 103"/>
                  <a:gd name="T27" fmla="*/ 59 h 75"/>
                  <a:gd name="T28" fmla="*/ 77 w 103"/>
                  <a:gd name="T29" fmla="*/ 59 h 75"/>
                  <a:gd name="T30" fmla="*/ 88 w 103"/>
                  <a:gd name="T31" fmla="*/ 57 h 75"/>
                  <a:gd name="T32" fmla="*/ 91 w 103"/>
                  <a:gd name="T33" fmla="*/ 52 h 75"/>
                  <a:gd name="T34" fmla="*/ 89 w 103"/>
                  <a:gd name="T35" fmla="*/ 46 h 75"/>
                  <a:gd name="T36" fmla="*/ 97 w 103"/>
                  <a:gd name="T37" fmla="*/ 42 h 75"/>
                  <a:gd name="T38" fmla="*/ 97 w 103"/>
                  <a:gd name="T39" fmla="*/ 34 h 75"/>
                  <a:gd name="T40" fmla="*/ 103 w 103"/>
                  <a:gd name="T41" fmla="*/ 11 h 75"/>
                  <a:gd name="T42" fmla="*/ 87 w 103"/>
                  <a:gd name="T43" fmla="*/ 9 h 75"/>
                  <a:gd name="T44" fmla="*/ 87 w 103"/>
                  <a:gd name="T45" fmla="*/ 7 h 75"/>
                  <a:gd name="T46" fmla="*/ 75 w 103"/>
                  <a:gd name="T47" fmla="*/ 8 h 75"/>
                  <a:gd name="T48" fmla="*/ 72 w 103"/>
                  <a:gd name="T49" fmla="*/ 5 h 75"/>
                  <a:gd name="T50" fmla="*/ 70 w 103"/>
                  <a:gd name="T51" fmla="*/ 12 h 75"/>
                  <a:gd name="T52" fmla="*/ 62 w 103"/>
                  <a:gd name="T53" fmla="*/ 0 h 75"/>
                  <a:gd name="T54" fmla="*/ 58 w 103"/>
                  <a:gd name="T55" fmla="*/ 3 h 75"/>
                  <a:gd name="T56" fmla="*/ 35 w 103"/>
                  <a:gd name="T57" fmla="*/ 2 h 75"/>
                  <a:gd name="T58" fmla="*/ 33 w 103"/>
                  <a:gd name="T59" fmla="*/ 6 h 75"/>
                  <a:gd name="T60" fmla="*/ 37 w 103"/>
                  <a:gd name="T61" fmla="*/ 9 h 75"/>
                  <a:gd name="T62" fmla="*/ 36 w 103"/>
                  <a:gd name="T63" fmla="*/ 12 h 75"/>
                  <a:gd name="T64" fmla="*/ 26 w 103"/>
                  <a:gd name="T65" fmla="*/ 13 h 75"/>
                  <a:gd name="T66" fmla="*/ 25 w 103"/>
                  <a:gd name="T67" fmla="*/ 18 h 75"/>
                  <a:gd name="T68" fmla="*/ 28 w 103"/>
                  <a:gd name="T69" fmla="*/ 20 h 75"/>
                  <a:gd name="T70" fmla="*/ 27 w 103"/>
                  <a:gd name="T71" fmla="*/ 23 h 75"/>
                  <a:gd name="T72" fmla="*/ 15 w 103"/>
                  <a:gd name="T73" fmla="*/ 21 h 75"/>
                  <a:gd name="T74" fmla="*/ 14 w 103"/>
                  <a:gd name="T75" fmla="*/ 23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75">
                    <a:moveTo>
                      <a:pt x="14" y="23"/>
                    </a:moveTo>
                    <a:lnTo>
                      <a:pt x="13" y="34"/>
                    </a:lnTo>
                    <a:lnTo>
                      <a:pt x="5" y="34"/>
                    </a:lnTo>
                    <a:lnTo>
                      <a:pt x="0" y="36"/>
                    </a:lnTo>
                    <a:lnTo>
                      <a:pt x="9" y="43"/>
                    </a:lnTo>
                    <a:lnTo>
                      <a:pt x="16" y="43"/>
                    </a:lnTo>
                    <a:lnTo>
                      <a:pt x="26" y="48"/>
                    </a:lnTo>
                    <a:lnTo>
                      <a:pt x="18" y="61"/>
                    </a:lnTo>
                    <a:lnTo>
                      <a:pt x="16" y="64"/>
                    </a:lnTo>
                    <a:lnTo>
                      <a:pt x="28" y="73"/>
                    </a:lnTo>
                    <a:lnTo>
                      <a:pt x="44" y="75"/>
                    </a:lnTo>
                    <a:lnTo>
                      <a:pt x="50" y="65"/>
                    </a:lnTo>
                    <a:lnTo>
                      <a:pt x="63" y="62"/>
                    </a:lnTo>
                    <a:lnTo>
                      <a:pt x="63" y="59"/>
                    </a:lnTo>
                    <a:lnTo>
                      <a:pt x="77" y="59"/>
                    </a:lnTo>
                    <a:lnTo>
                      <a:pt x="88" y="57"/>
                    </a:lnTo>
                    <a:lnTo>
                      <a:pt x="91" y="52"/>
                    </a:lnTo>
                    <a:lnTo>
                      <a:pt x="89" y="46"/>
                    </a:lnTo>
                    <a:lnTo>
                      <a:pt x="97" y="42"/>
                    </a:lnTo>
                    <a:lnTo>
                      <a:pt x="97" y="34"/>
                    </a:lnTo>
                    <a:lnTo>
                      <a:pt x="103" y="11"/>
                    </a:lnTo>
                    <a:lnTo>
                      <a:pt x="87" y="9"/>
                    </a:lnTo>
                    <a:lnTo>
                      <a:pt x="87" y="7"/>
                    </a:lnTo>
                    <a:lnTo>
                      <a:pt x="75" y="8"/>
                    </a:lnTo>
                    <a:lnTo>
                      <a:pt x="72" y="5"/>
                    </a:lnTo>
                    <a:lnTo>
                      <a:pt x="70" y="12"/>
                    </a:lnTo>
                    <a:lnTo>
                      <a:pt x="62" y="0"/>
                    </a:lnTo>
                    <a:lnTo>
                      <a:pt x="58" y="3"/>
                    </a:lnTo>
                    <a:lnTo>
                      <a:pt x="35" y="2"/>
                    </a:lnTo>
                    <a:lnTo>
                      <a:pt x="33" y="6"/>
                    </a:lnTo>
                    <a:lnTo>
                      <a:pt x="37" y="9"/>
                    </a:lnTo>
                    <a:lnTo>
                      <a:pt x="36" y="12"/>
                    </a:lnTo>
                    <a:lnTo>
                      <a:pt x="26" y="13"/>
                    </a:lnTo>
                    <a:lnTo>
                      <a:pt x="25" y="18"/>
                    </a:lnTo>
                    <a:lnTo>
                      <a:pt x="28" y="20"/>
                    </a:lnTo>
                    <a:lnTo>
                      <a:pt x="27" y="23"/>
                    </a:lnTo>
                    <a:lnTo>
                      <a:pt x="15" y="21"/>
                    </a:lnTo>
                    <a:lnTo>
                      <a:pt x="14" y="23"/>
                    </a:lnTo>
                    <a:close/>
                  </a:path>
                </a:pathLst>
              </a:custGeom>
              <a:grpFill/>
              <a:ln w="9525" cap="flat" cmpd="sng">
                <a:solidFill>
                  <a:srgbClr val="000000"/>
                </a:solidFill>
                <a:prstDash val="solid"/>
                <a:round/>
                <a:headEnd/>
                <a:tailEnd/>
              </a:ln>
            </p:spPr>
            <p:txBody>
              <a:bodyPr/>
              <a:lstStyle/>
              <a:p>
                <a:endParaRPr lang="ja-JP" altLang="en-US"/>
              </a:p>
            </p:txBody>
          </p:sp>
          <p:sp>
            <p:nvSpPr>
              <p:cNvPr id="90" name="Freeform 26"/>
              <p:cNvSpPr>
                <a:spLocks noChangeAspect="1"/>
              </p:cNvSpPr>
              <p:nvPr/>
            </p:nvSpPr>
            <p:spPr bwMode="auto">
              <a:xfrm>
                <a:off x="745" y="644"/>
                <a:ext cx="74" cy="68"/>
              </a:xfrm>
              <a:custGeom>
                <a:avLst/>
                <a:gdLst>
                  <a:gd name="T0" fmla="*/ 16 w 74"/>
                  <a:gd name="T1" fmla="*/ 8 h 68"/>
                  <a:gd name="T2" fmla="*/ 30 w 74"/>
                  <a:gd name="T3" fmla="*/ 8 h 68"/>
                  <a:gd name="T4" fmla="*/ 42 w 74"/>
                  <a:gd name="T5" fmla="*/ 6 h 68"/>
                  <a:gd name="T6" fmla="*/ 44 w 74"/>
                  <a:gd name="T7" fmla="*/ 0 h 68"/>
                  <a:gd name="T8" fmla="*/ 54 w 74"/>
                  <a:gd name="T9" fmla="*/ 6 h 68"/>
                  <a:gd name="T10" fmla="*/ 59 w 74"/>
                  <a:gd name="T11" fmla="*/ 2 h 68"/>
                  <a:gd name="T12" fmla="*/ 64 w 74"/>
                  <a:gd name="T13" fmla="*/ 3 h 68"/>
                  <a:gd name="T14" fmla="*/ 74 w 74"/>
                  <a:gd name="T15" fmla="*/ 25 h 68"/>
                  <a:gd name="T16" fmla="*/ 65 w 74"/>
                  <a:gd name="T17" fmla="*/ 31 h 68"/>
                  <a:gd name="T18" fmla="*/ 66 w 74"/>
                  <a:gd name="T19" fmla="*/ 42 h 68"/>
                  <a:gd name="T20" fmla="*/ 52 w 74"/>
                  <a:gd name="T21" fmla="*/ 48 h 68"/>
                  <a:gd name="T22" fmla="*/ 44 w 74"/>
                  <a:gd name="T23" fmla="*/ 68 h 68"/>
                  <a:gd name="T24" fmla="*/ 37 w 74"/>
                  <a:gd name="T25" fmla="*/ 66 h 68"/>
                  <a:gd name="T26" fmla="*/ 32 w 74"/>
                  <a:gd name="T27" fmla="*/ 65 h 68"/>
                  <a:gd name="T28" fmla="*/ 27 w 74"/>
                  <a:gd name="T29" fmla="*/ 56 h 68"/>
                  <a:gd name="T30" fmla="*/ 19 w 74"/>
                  <a:gd name="T31" fmla="*/ 60 h 68"/>
                  <a:gd name="T32" fmla="*/ 14 w 74"/>
                  <a:gd name="T33" fmla="*/ 63 h 68"/>
                  <a:gd name="T34" fmla="*/ 16 w 74"/>
                  <a:gd name="T35" fmla="*/ 49 h 68"/>
                  <a:gd name="T36" fmla="*/ 14 w 74"/>
                  <a:gd name="T37" fmla="*/ 44 h 68"/>
                  <a:gd name="T38" fmla="*/ 21 w 74"/>
                  <a:gd name="T39" fmla="*/ 31 h 68"/>
                  <a:gd name="T40" fmla="*/ 0 w 74"/>
                  <a:gd name="T41" fmla="*/ 19 h 68"/>
                  <a:gd name="T42" fmla="*/ 4 w 74"/>
                  <a:gd name="T43" fmla="*/ 12 h 68"/>
                  <a:gd name="T44" fmla="*/ 16 w 74"/>
                  <a:gd name="T45" fmla="*/ 11 h 68"/>
                  <a:gd name="T46" fmla="*/ 16 w 74"/>
                  <a:gd name="T47" fmla="*/ 8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 h="68">
                    <a:moveTo>
                      <a:pt x="16" y="8"/>
                    </a:moveTo>
                    <a:lnTo>
                      <a:pt x="30" y="8"/>
                    </a:lnTo>
                    <a:lnTo>
                      <a:pt x="42" y="6"/>
                    </a:lnTo>
                    <a:lnTo>
                      <a:pt x="44" y="0"/>
                    </a:lnTo>
                    <a:lnTo>
                      <a:pt x="54" y="6"/>
                    </a:lnTo>
                    <a:lnTo>
                      <a:pt x="59" y="2"/>
                    </a:lnTo>
                    <a:lnTo>
                      <a:pt x="64" y="3"/>
                    </a:lnTo>
                    <a:lnTo>
                      <a:pt x="74" y="25"/>
                    </a:lnTo>
                    <a:lnTo>
                      <a:pt x="65" y="31"/>
                    </a:lnTo>
                    <a:lnTo>
                      <a:pt x="66" y="42"/>
                    </a:lnTo>
                    <a:lnTo>
                      <a:pt x="52" y="48"/>
                    </a:lnTo>
                    <a:lnTo>
                      <a:pt x="44" y="68"/>
                    </a:lnTo>
                    <a:lnTo>
                      <a:pt x="37" y="66"/>
                    </a:lnTo>
                    <a:lnTo>
                      <a:pt x="32" y="65"/>
                    </a:lnTo>
                    <a:lnTo>
                      <a:pt x="27" y="56"/>
                    </a:lnTo>
                    <a:lnTo>
                      <a:pt x="19" y="60"/>
                    </a:lnTo>
                    <a:lnTo>
                      <a:pt x="14" y="63"/>
                    </a:lnTo>
                    <a:lnTo>
                      <a:pt x="16" y="49"/>
                    </a:lnTo>
                    <a:lnTo>
                      <a:pt x="14" y="44"/>
                    </a:lnTo>
                    <a:lnTo>
                      <a:pt x="21" y="31"/>
                    </a:lnTo>
                    <a:lnTo>
                      <a:pt x="0" y="19"/>
                    </a:lnTo>
                    <a:lnTo>
                      <a:pt x="4" y="12"/>
                    </a:lnTo>
                    <a:lnTo>
                      <a:pt x="16" y="11"/>
                    </a:lnTo>
                    <a:lnTo>
                      <a:pt x="16" y="8"/>
                    </a:lnTo>
                    <a:close/>
                  </a:path>
                </a:pathLst>
              </a:custGeom>
              <a:grpFill/>
              <a:ln w="9525" cap="flat" cmpd="sng">
                <a:solidFill>
                  <a:srgbClr val="000000"/>
                </a:solidFill>
                <a:prstDash val="solid"/>
                <a:round/>
                <a:headEnd/>
                <a:tailEnd/>
              </a:ln>
            </p:spPr>
            <p:txBody>
              <a:bodyPr/>
              <a:lstStyle/>
              <a:p>
                <a:endParaRPr lang="ja-JP" altLang="en-US"/>
              </a:p>
            </p:txBody>
          </p:sp>
          <p:sp>
            <p:nvSpPr>
              <p:cNvPr id="91" name="Freeform 27"/>
              <p:cNvSpPr>
                <a:spLocks noChangeAspect="1"/>
              </p:cNvSpPr>
              <p:nvPr/>
            </p:nvSpPr>
            <p:spPr bwMode="auto">
              <a:xfrm>
                <a:off x="720" y="662"/>
                <a:ext cx="47" cy="42"/>
              </a:xfrm>
              <a:custGeom>
                <a:avLst/>
                <a:gdLst>
                  <a:gd name="T0" fmla="*/ 2 w 47"/>
                  <a:gd name="T1" fmla="*/ 2 h 42"/>
                  <a:gd name="T2" fmla="*/ 0 w 47"/>
                  <a:gd name="T3" fmla="*/ 8 h 42"/>
                  <a:gd name="T4" fmla="*/ 12 w 47"/>
                  <a:gd name="T5" fmla="*/ 32 h 42"/>
                  <a:gd name="T6" fmla="*/ 18 w 47"/>
                  <a:gd name="T7" fmla="*/ 42 h 42"/>
                  <a:gd name="T8" fmla="*/ 25 w 47"/>
                  <a:gd name="T9" fmla="*/ 35 h 42"/>
                  <a:gd name="T10" fmla="*/ 24 w 47"/>
                  <a:gd name="T11" fmla="*/ 26 h 42"/>
                  <a:gd name="T12" fmla="*/ 29 w 47"/>
                  <a:gd name="T13" fmla="*/ 26 h 42"/>
                  <a:gd name="T14" fmla="*/ 33 w 47"/>
                  <a:gd name="T15" fmla="*/ 29 h 42"/>
                  <a:gd name="T16" fmla="*/ 42 w 47"/>
                  <a:gd name="T17" fmla="*/ 28 h 42"/>
                  <a:gd name="T18" fmla="*/ 47 w 47"/>
                  <a:gd name="T19" fmla="*/ 12 h 42"/>
                  <a:gd name="T20" fmla="*/ 25 w 47"/>
                  <a:gd name="T21" fmla="*/ 0 h 42"/>
                  <a:gd name="T22" fmla="*/ 21 w 47"/>
                  <a:gd name="T23" fmla="*/ 6 h 42"/>
                  <a:gd name="T24" fmla="*/ 10 w 47"/>
                  <a:gd name="T25" fmla="*/ 4 h 42"/>
                  <a:gd name="T26" fmla="*/ 2 w 47"/>
                  <a:gd name="T27" fmla="*/ 2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7" h="42">
                    <a:moveTo>
                      <a:pt x="2" y="2"/>
                    </a:moveTo>
                    <a:lnTo>
                      <a:pt x="0" y="8"/>
                    </a:lnTo>
                    <a:lnTo>
                      <a:pt x="12" y="32"/>
                    </a:lnTo>
                    <a:lnTo>
                      <a:pt x="18" y="42"/>
                    </a:lnTo>
                    <a:lnTo>
                      <a:pt x="25" y="35"/>
                    </a:lnTo>
                    <a:lnTo>
                      <a:pt x="24" y="26"/>
                    </a:lnTo>
                    <a:lnTo>
                      <a:pt x="29" y="26"/>
                    </a:lnTo>
                    <a:lnTo>
                      <a:pt x="33" y="29"/>
                    </a:lnTo>
                    <a:lnTo>
                      <a:pt x="42" y="28"/>
                    </a:lnTo>
                    <a:lnTo>
                      <a:pt x="47" y="12"/>
                    </a:lnTo>
                    <a:lnTo>
                      <a:pt x="25" y="0"/>
                    </a:lnTo>
                    <a:lnTo>
                      <a:pt x="21" y="6"/>
                    </a:lnTo>
                    <a:lnTo>
                      <a:pt x="10" y="4"/>
                    </a:lnTo>
                    <a:lnTo>
                      <a:pt x="2" y="2"/>
                    </a:lnTo>
                    <a:close/>
                  </a:path>
                </a:pathLst>
              </a:custGeom>
              <a:grpFill/>
              <a:ln w="9525" cap="flat" cmpd="sng">
                <a:solidFill>
                  <a:srgbClr val="000000"/>
                </a:solidFill>
                <a:prstDash val="solid"/>
                <a:round/>
                <a:headEnd/>
                <a:tailEnd/>
              </a:ln>
            </p:spPr>
            <p:txBody>
              <a:bodyPr/>
              <a:lstStyle/>
              <a:p>
                <a:endParaRPr lang="ja-JP" altLang="en-US"/>
              </a:p>
            </p:txBody>
          </p:sp>
          <p:sp>
            <p:nvSpPr>
              <p:cNvPr id="92" name="Freeform 28"/>
              <p:cNvSpPr>
                <a:spLocks noChangeAspect="1"/>
              </p:cNvSpPr>
              <p:nvPr/>
            </p:nvSpPr>
            <p:spPr bwMode="auto">
              <a:xfrm>
                <a:off x="706" y="671"/>
                <a:ext cx="91" cy="64"/>
              </a:xfrm>
              <a:custGeom>
                <a:avLst/>
                <a:gdLst>
                  <a:gd name="T0" fmla="*/ 14 w 91"/>
                  <a:gd name="T1" fmla="*/ 0 h 64"/>
                  <a:gd name="T2" fmla="*/ 32 w 91"/>
                  <a:gd name="T3" fmla="*/ 32 h 64"/>
                  <a:gd name="T4" fmla="*/ 39 w 91"/>
                  <a:gd name="T5" fmla="*/ 25 h 64"/>
                  <a:gd name="T6" fmla="*/ 38 w 91"/>
                  <a:gd name="T7" fmla="*/ 17 h 64"/>
                  <a:gd name="T8" fmla="*/ 45 w 91"/>
                  <a:gd name="T9" fmla="*/ 17 h 64"/>
                  <a:gd name="T10" fmla="*/ 49 w 91"/>
                  <a:gd name="T11" fmla="*/ 20 h 64"/>
                  <a:gd name="T12" fmla="*/ 56 w 91"/>
                  <a:gd name="T13" fmla="*/ 18 h 64"/>
                  <a:gd name="T14" fmla="*/ 55 w 91"/>
                  <a:gd name="T15" fmla="*/ 22 h 64"/>
                  <a:gd name="T16" fmla="*/ 54 w 91"/>
                  <a:gd name="T17" fmla="*/ 36 h 64"/>
                  <a:gd name="T18" fmla="*/ 65 w 91"/>
                  <a:gd name="T19" fmla="*/ 29 h 64"/>
                  <a:gd name="T20" fmla="*/ 72 w 91"/>
                  <a:gd name="T21" fmla="*/ 39 h 64"/>
                  <a:gd name="T22" fmla="*/ 83 w 91"/>
                  <a:gd name="T23" fmla="*/ 40 h 64"/>
                  <a:gd name="T24" fmla="*/ 84 w 91"/>
                  <a:gd name="T25" fmla="*/ 44 h 64"/>
                  <a:gd name="T26" fmla="*/ 91 w 91"/>
                  <a:gd name="T27" fmla="*/ 44 h 64"/>
                  <a:gd name="T28" fmla="*/ 79 w 91"/>
                  <a:gd name="T29" fmla="*/ 56 h 64"/>
                  <a:gd name="T30" fmla="*/ 56 w 91"/>
                  <a:gd name="T31" fmla="*/ 64 h 64"/>
                  <a:gd name="T32" fmla="*/ 18 w 91"/>
                  <a:gd name="T33" fmla="*/ 56 h 64"/>
                  <a:gd name="T34" fmla="*/ 4 w 91"/>
                  <a:gd name="T35" fmla="*/ 39 h 64"/>
                  <a:gd name="T36" fmla="*/ 0 w 91"/>
                  <a:gd name="T37" fmla="*/ 23 h 64"/>
                  <a:gd name="T38" fmla="*/ 1 w 91"/>
                  <a:gd name="T39" fmla="*/ 7 h 64"/>
                  <a:gd name="T40" fmla="*/ 7 w 91"/>
                  <a:gd name="T41" fmla="*/ 6 h 64"/>
                  <a:gd name="T42" fmla="*/ 14 w 91"/>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64">
                    <a:moveTo>
                      <a:pt x="14" y="0"/>
                    </a:moveTo>
                    <a:lnTo>
                      <a:pt x="32" y="32"/>
                    </a:lnTo>
                    <a:lnTo>
                      <a:pt x="39" y="25"/>
                    </a:lnTo>
                    <a:lnTo>
                      <a:pt x="38" y="17"/>
                    </a:lnTo>
                    <a:lnTo>
                      <a:pt x="45" y="17"/>
                    </a:lnTo>
                    <a:lnTo>
                      <a:pt x="49" y="20"/>
                    </a:lnTo>
                    <a:lnTo>
                      <a:pt x="56" y="18"/>
                    </a:lnTo>
                    <a:lnTo>
                      <a:pt x="55" y="22"/>
                    </a:lnTo>
                    <a:lnTo>
                      <a:pt x="54" y="36"/>
                    </a:lnTo>
                    <a:lnTo>
                      <a:pt x="65" y="29"/>
                    </a:lnTo>
                    <a:lnTo>
                      <a:pt x="72" y="39"/>
                    </a:lnTo>
                    <a:lnTo>
                      <a:pt x="83" y="40"/>
                    </a:lnTo>
                    <a:lnTo>
                      <a:pt x="84" y="44"/>
                    </a:lnTo>
                    <a:lnTo>
                      <a:pt x="91" y="44"/>
                    </a:lnTo>
                    <a:lnTo>
                      <a:pt x="79" y="56"/>
                    </a:lnTo>
                    <a:lnTo>
                      <a:pt x="56" y="64"/>
                    </a:lnTo>
                    <a:lnTo>
                      <a:pt x="18" y="56"/>
                    </a:lnTo>
                    <a:lnTo>
                      <a:pt x="4" y="39"/>
                    </a:lnTo>
                    <a:lnTo>
                      <a:pt x="0" y="23"/>
                    </a:lnTo>
                    <a:lnTo>
                      <a:pt x="1" y="7"/>
                    </a:lnTo>
                    <a:lnTo>
                      <a:pt x="7" y="6"/>
                    </a:lnTo>
                    <a:lnTo>
                      <a:pt x="14" y="0"/>
                    </a:lnTo>
                    <a:close/>
                  </a:path>
                </a:pathLst>
              </a:custGeom>
              <a:grpFill/>
              <a:ln w="9525" cap="flat" cmpd="sng">
                <a:solidFill>
                  <a:srgbClr val="000000"/>
                </a:solidFill>
                <a:prstDash val="solid"/>
                <a:round/>
                <a:headEnd/>
                <a:tailEnd/>
              </a:ln>
            </p:spPr>
            <p:txBody>
              <a:bodyPr/>
              <a:lstStyle/>
              <a:p>
                <a:endParaRPr lang="ja-JP" altLang="en-US"/>
              </a:p>
            </p:txBody>
          </p:sp>
          <p:sp>
            <p:nvSpPr>
              <p:cNvPr id="93" name="Freeform 29"/>
              <p:cNvSpPr>
                <a:spLocks noChangeAspect="1"/>
              </p:cNvSpPr>
              <p:nvPr/>
            </p:nvSpPr>
            <p:spPr bwMode="auto">
              <a:xfrm>
                <a:off x="660" y="653"/>
                <a:ext cx="63" cy="51"/>
              </a:xfrm>
              <a:custGeom>
                <a:avLst/>
                <a:gdLst>
                  <a:gd name="T0" fmla="*/ 56 w 63"/>
                  <a:gd name="T1" fmla="*/ 5 h 51"/>
                  <a:gd name="T2" fmla="*/ 63 w 63"/>
                  <a:gd name="T3" fmla="*/ 10 h 51"/>
                  <a:gd name="T4" fmla="*/ 60 w 63"/>
                  <a:gd name="T5" fmla="*/ 19 h 51"/>
                  <a:gd name="T6" fmla="*/ 54 w 63"/>
                  <a:gd name="T7" fmla="*/ 24 h 51"/>
                  <a:gd name="T8" fmla="*/ 47 w 63"/>
                  <a:gd name="T9" fmla="*/ 25 h 51"/>
                  <a:gd name="T10" fmla="*/ 46 w 63"/>
                  <a:gd name="T11" fmla="*/ 42 h 51"/>
                  <a:gd name="T12" fmla="*/ 40 w 63"/>
                  <a:gd name="T13" fmla="*/ 42 h 51"/>
                  <a:gd name="T14" fmla="*/ 41 w 63"/>
                  <a:gd name="T15" fmla="*/ 49 h 51"/>
                  <a:gd name="T16" fmla="*/ 38 w 63"/>
                  <a:gd name="T17" fmla="*/ 51 h 51"/>
                  <a:gd name="T18" fmla="*/ 28 w 63"/>
                  <a:gd name="T19" fmla="*/ 43 h 51"/>
                  <a:gd name="T20" fmla="*/ 28 w 63"/>
                  <a:gd name="T21" fmla="*/ 35 h 51"/>
                  <a:gd name="T22" fmla="*/ 17 w 63"/>
                  <a:gd name="T23" fmla="*/ 35 h 51"/>
                  <a:gd name="T24" fmla="*/ 9 w 63"/>
                  <a:gd name="T25" fmla="*/ 24 h 51"/>
                  <a:gd name="T26" fmla="*/ 3 w 63"/>
                  <a:gd name="T27" fmla="*/ 24 h 51"/>
                  <a:gd name="T28" fmla="*/ 3 w 63"/>
                  <a:gd name="T29" fmla="*/ 10 h 51"/>
                  <a:gd name="T30" fmla="*/ 0 w 63"/>
                  <a:gd name="T31" fmla="*/ 7 h 51"/>
                  <a:gd name="T32" fmla="*/ 6 w 63"/>
                  <a:gd name="T33" fmla="*/ 4 h 51"/>
                  <a:gd name="T34" fmla="*/ 9 w 63"/>
                  <a:gd name="T35" fmla="*/ 4 h 51"/>
                  <a:gd name="T36" fmla="*/ 15 w 63"/>
                  <a:gd name="T37" fmla="*/ 0 h 51"/>
                  <a:gd name="T38" fmla="*/ 25 w 63"/>
                  <a:gd name="T39" fmla="*/ 0 h 51"/>
                  <a:gd name="T40" fmla="*/ 28 w 63"/>
                  <a:gd name="T41" fmla="*/ 5 h 51"/>
                  <a:gd name="T42" fmla="*/ 47 w 63"/>
                  <a:gd name="T43" fmla="*/ 5 h 51"/>
                  <a:gd name="T44" fmla="*/ 49 w 63"/>
                  <a:gd name="T45" fmla="*/ 12 h 51"/>
                  <a:gd name="T46" fmla="*/ 56 w 63"/>
                  <a:gd name="T47" fmla="*/ 5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 h="51">
                    <a:moveTo>
                      <a:pt x="56" y="5"/>
                    </a:moveTo>
                    <a:lnTo>
                      <a:pt x="63" y="10"/>
                    </a:lnTo>
                    <a:lnTo>
                      <a:pt x="60" y="19"/>
                    </a:lnTo>
                    <a:lnTo>
                      <a:pt x="54" y="24"/>
                    </a:lnTo>
                    <a:lnTo>
                      <a:pt x="47" y="25"/>
                    </a:lnTo>
                    <a:lnTo>
                      <a:pt x="46" y="42"/>
                    </a:lnTo>
                    <a:lnTo>
                      <a:pt x="40" y="42"/>
                    </a:lnTo>
                    <a:lnTo>
                      <a:pt x="41" y="49"/>
                    </a:lnTo>
                    <a:lnTo>
                      <a:pt x="38" y="51"/>
                    </a:lnTo>
                    <a:lnTo>
                      <a:pt x="28" y="43"/>
                    </a:lnTo>
                    <a:lnTo>
                      <a:pt x="28" y="35"/>
                    </a:lnTo>
                    <a:lnTo>
                      <a:pt x="17" y="35"/>
                    </a:lnTo>
                    <a:lnTo>
                      <a:pt x="9" y="24"/>
                    </a:lnTo>
                    <a:lnTo>
                      <a:pt x="3" y="24"/>
                    </a:lnTo>
                    <a:lnTo>
                      <a:pt x="3" y="10"/>
                    </a:lnTo>
                    <a:lnTo>
                      <a:pt x="0" y="7"/>
                    </a:lnTo>
                    <a:lnTo>
                      <a:pt x="6" y="4"/>
                    </a:lnTo>
                    <a:lnTo>
                      <a:pt x="9" y="4"/>
                    </a:lnTo>
                    <a:lnTo>
                      <a:pt x="15" y="0"/>
                    </a:lnTo>
                    <a:lnTo>
                      <a:pt x="25" y="0"/>
                    </a:lnTo>
                    <a:lnTo>
                      <a:pt x="28" y="5"/>
                    </a:lnTo>
                    <a:lnTo>
                      <a:pt x="47" y="5"/>
                    </a:lnTo>
                    <a:lnTo>
                      <a:pt x="49" y="12"/>
                    </a:lnTo>
                    <a:lnTo>
                      <a:pt x="56" y="5"/>
                    </a:lnTo>
                    <a:close/>
                  </a:path>
                </a:pathLst>
              </a:custGeom>
              <a:grpFill/>
              <a:ln w="9525" cap="flat" cmpd="sng">
                <a:solidFill>
                  <a:srgbClr val="000000"/>
                </a:solidFill>
                <a:prstDash val="solid"/>
                <a:round/>
                <a:headEnd/>
                <a:tailEnd/>
              </a:ln>
            </p:spPr>
            <p:txBody>
              <a:bodyPr/>
              <a:lstStyle/>
              <a:p>
                <a:endParaRPr lang="ja-JP" altLang="en-US"/>
              </a:p>
            </p:txBody>
          </p:sp>
          <p:sp>
            <p:nvSpPr>
              <p:cNvPr id="94" name="Freeform 30"/>
              <p:cNvSpPr>
                <a:spLocks noChangeAspect="1"/>
              </p:cNvSpPr>
              <p:nvPr/>
            </p:nvSpPr>
            <p:spPr bwMode="auto">
              <a:xfrm>
                <a:off x="545" y="641"/>
                <a:ext cx="182" cy="197"/>
              </a:xfrm>
              <a:custGeom>
                <a:avLst/>
                <a:gdLst>
                  <a:gd name="T0" fmla="*/ 60 w 182"/>
                  <a:gd name="T1" fmla="*/ 5 h 197"/>
                  <a:gd name="T2" fmla="*/ 98 w 182"/>
                  <a:gd name="T3" fmla="*/ 27 h 197"/>
                  <a:gd name="T4" fmla="*/ 115 w 182"/>
                  <a:gd name="T5" fmla="*/ 19 h 197"/>
                  <a:gd name="T6" fmla="*/ 118 w 182"/>
                  <a:gd name="T7" fmla="*/ 36 h 197"/>
                  <a:gd name="T8" fmla="*/ 132 w 182"/>
                  <a:gd name="T9" fmla="*/ 47 h 197"/>
                  <a:gd name="T10" fmla="*/ 143 w 182"/>
                  <a:gd name="T11" fmla="*/ 55 h 197"/>
                  <a:gd name="T12" fmla="*/ 156 w 182"/>
                  <a:gd name="T13" fmla="*/ 60 h 197"/>
                  <a:gd name="T14" fmla="*/ 161 w 182"/>
                  <a:gd name="T15" fmla="*/ 53 h 197"/>
                  <a:gd name="T16" fmla="*/ 179 w 182"/>
                  <a:gd name="T17" fmla="*/ 86 h 197"/>
                  <a:gd name="T18" fmla="*/ 174 w 182"/>
                  <a:gd name="T19" fmla="*/ 110 h 197"/>
                  <a:gd name="T20" fmla="*/ 154 w 182"/>
                  <a:gd name="T21" fmla="*/ 90 h 197"/>
                  <a:gd name="T22" fmla="*/ 147 w 182"/>
                  <a:gd name="T23" fmla="*/ 97 h 197"/>
                  <a:gd name="T24" fmla="*/ 139 w 182"/>
                  <a:gd name="T25" fmla="*/ 109 h 197"/>
                  <a:gd name="T26" fmla="*/ 128 w 182"/>
                  <a:gd name="T27" fmla="*/ 111 h 197"/>
                  <a:gd name="T28" fmla="*/ 135 w 182"/>
                  <a:gd name="T29" fmla="*/ 120 h 197"/>
                  <a:gd name="T30" fmla="*/ 131 w 182"/>
                  <a:gd name="T31" fmla="*/ 149 h 197"/>
                  <a:gd name="T32" fmla="*/ 139 w 182"/>
                  <a:gd name="T33" fmla="*/ 160 h 197"/>
                  <a:gd name="T34" fmla="*/ 113 w 182"/>
                  <a:gd name="T35" fmla="*/ 197 h 197"/>
                  <a:gd name="T36" fmla="*/ 95 w 182"/>
                  <a:gd name="T37" fmla="*/ 175 h 197"/>
                  <a:gd name="T38" fmla="*/ 77 w 182"/>
                  <a:gd name="T39" fmla="*/ 161 h 197"/>
                  <a:gd name="T40" fmla="*/ 65 w 182"/>
                  <a:gd name="T41" fmla="*/ 120 h 197"/>
                  <a:gd name="T42" fmla="*/ 55 w 182"/>
                  <a:gd name="T43" fmla="*/ 97 h 197"/>
                  <a:gd name="T44" fmla="*/ 50 w 182"/>
                  <a:gd name="T45" fmla="*/ 89 h 197"/>
                  <a:gd name="T46" fmla="*/ 44 w 182"/>
                  <a:gd name="T47" fmla="*/ 60 h 197"/>
                  <a:gd name="T48" fmla="*/ 9 w 182"/>
                  <a:gd name="T49" fmla="*/ 53 h 197"/>
                  <a:gd name="T50" fmla="*/ 13 w 182"/>
                  <a:gd name="T51" fmla="*/ 17 h 197"/>
                  <a:gd name="T52" fmla="*/ 27 w 182"/>
                  <a:gd name="T53" fmla="*/ 44 h 197"/>
                  <a:gd name="T54" fmla="*/ 32 w 182"/>
                  <a:gd name="T55" fmla="*/ 26 h 197"/>
                  <a:gd name="T56" fmla="*/ 37 w 182"/>
                  <a:gd name="T57" fmla="*/ 28 h 197"/>
                  <a:gd name="T58" fmla="*/ 46 w 182"/>
                  <a:gd name="T59" fmla="*/ 48 h 197"/>
                  <a:gd name="T60" fmla="*/ 48 w 182"/>
                  <a:gd name="T61" fmla="*/ 29 h 197"/>
                  <a:gd name="T62" fmla="*/ 49 w 182"/>
                  <a:gd name="T63" fmla="*/ 20 h 197"/>
                  <a:gd name="T64" fmla="*/ 25 w 182"/>
                  <a:gd name="T65" fmla="*/ 18 h 197"/>
                  <a:gd name="T66" fmla="*/ 32 w 182"/>
                  <a:gd name="T67" fmla="*/ 10 h 197"/>
                  <a:gd name="T68" fmla="*/ 45 w 182"/>
                  <a:gd name="T69" fmla="*/ 9 h 197"/>
                  <a:gd name="T70" fmla="*/ 36 w 182"/>
                  <a:gd name="T71" fmla="*/ 0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2" h="197">
                    <a:moveTo>
                      <a:pt x="35" y="1"/>
                    </a:moveTo>
                    <a:lnTo>
                      <a:pt x="60" y="5"/>
                    </a:lnTo>
                    <a:lnTo>
                      <a:pt x="94" y="19"/>
                    </a:lnTo>
                    <a:lnTo>
                      <a:pt x="98" y="27"/>
                    </a:lnTo>
                    <a:lnTo>
                      <a:pt x="103" y="24"/>
                    </a:lnTo>
                    <a:lnTo>
                      <a:pt x="115" y="19"/>
                    </a:lnTo>
                    <a:lnTo>
                      <a:pt x="118" y="22"/>
                    </a:lnTo>
                    <a:lnTo>
                      <a:pt x="118" y="36"/>
                    </a:lnTo>
                    <a:lnTo>
                      <a:pt x="124" y="36"/>
                    </a:lnTo>
                    <a:lnTo>
                      <a:pt x="132" y="47"/>
                    </a:lnTo>
                    <a:lnTo>
                      <a:pt x="143" y="46"/>
                    </a:lnTo>
                    <a:lnTo>
                      <a:pt x="143" y="55"/>
                    </a:lnTo>
                    <a:lnTo>
                      <a:pt x="153" y="63"/>
                    </a:lnTo>
                    <a:lnTo>
                      <a:pt x="156" y="60"/>
                    </a:lnTo>
                    <a:lnTo>
                      <a:pt x="155" y="54"/>
                    </a:lnTo>
                    <a:lnTo>
                      <a:pt x="161" y="53"/>
                    </a:lnTo>
                    <a:lnTo>
                      <a:pt x="165" y="70"/>
                    </a:lnTo>
                    <a:lnTo>
                      <a:pt x="179" y="86"/>
                    </a:lnTo>
                    <a:lnTo>
                      <a:pt x="182" y="87"/>
                    </a:lnTo>
                    <a:lnTo>
                      <a:pt x="174" y="110"/>
                    </a:lnTo>
                    <a:lnTo>
                      <a:pt x="160" y="105"/>
                    </a:lnTo>
                    <a:lnTo>
                      <a:pt x="154" y="90"/>
                    </a:lnTo>
                    <a:lnTo>
                      <a:pt x="150" y="90"/>
                    </a:lnTo>
                    <a:lnTo>
                      <a:pt x="147" y="97"/>
                    </a:lnTo>
                    <a:lnTo>
                      <a:pt x="142" y="103"/>
                    </a:lnTo>
                    <a:lnTo>
                      <a:pt x="139" y="109"/>
                    </a:lnTo>
                    <a:lnTo>
                      <a:pt x="132" y="105"/>
                    </a:lnTo>
                    <a:lnTo>
                      <a:pt x="128" y="111"/>
                    </a:lnTo>
                    <a:lnTo>
                      <a:pt x="131" y="116"/>
                    </a:lnTo>
                    <a:lnTo>
                      <a:pt x="135" y="120"/>
                    </a:lnTo>
                    <a:lnTo>
                      <a:pt x="131" y="128"/>
                    </a:lnTo>
                    <a:lnTo>
                      <a:pt x="131" y="149"/>
                    </a:lnTo>
                    <a:lnTo>
                      <a:pt x="138" y="157"/>
                    </a:lnTo>
                    <a:lnTo>
                      <a:pt x="139" y="160"/>
                    </a:lnTo>
                    <a:lnTo>
                      <a:pt x="130" y="174"/>
                    </a:lnTo>
                    <a:lnTo>
                      <a:pt x="113" y="197"/>
                    </a:lnTo>
                    <a:lnTo>
                      <a:pt x="97" y="192"/>
                    </a:lnTo>
                    <a:lnTo>
                      <a:pt x="95" y="175"/>
                    </a:lnTo>
                    <a:lnTo>
                      <a:pt x="84" y="164"/>
                    </a:lnTo>
                    <a:lnTo>
                      <a:pt x="77" y="161"/>
                    </a:lnTo>
                    <a:lnTo>
                      <a:pt x="65" y="142"/>
                    </a:lnTo>
                    <a:lnTo>
                      <a:pt x="65" y="120"/>
                    </a:lnTo>
                    <a:lnTo>
                      <a:pt x="54" y="104"/>
                    </a:lnTo>
                    <a:lnTo>
                      <a:pt x="55" y="97"/>
                    </a:lnTo>
                    <a:lnTo>
                      <a:pt x="43" y="92"/>
                    </a:lnTo>
                    <a:lnTo>
                      <a:pt x="50" y="89"/>
                    </a:lnTo>
                    <a:lnTo>
                      <a:pt x="37" y="76"/>
                    </a:lnTo>
                    <a:lnTo>
                      <a:pt x="44" y="60"/>
                    </a:lnTo>
                    <a:lnTo>
                      <a:pt x="30" y="53"/>
                    </a:lnTo>
                    <a:lnTo>
                      <a:pt x="9" y="53"/>
                    </a:lnTo>
                    <a:lnTo>
                      <a:pt x="0" y="9"/>
                    </a:lnTo>
                    <a:lnTo>
                      <a:pt x="13" y="17"/>
                    </a:lnTo>
                    <a:lnTo>
                      <a:pt x="19" y="43"/>
                    </a:lnTo>
                    <a:lnTo>
                      <a:pt x="27" y="44"/>
                    </a:lnTo>
                    <a:lnTo>
                      <a:pt x="24" y="22"/>
                    </a:lnTo>
                    <a:lnTo>
                      <a:pt x="32" y="26"/>
                    </a:lnTo>
                    <a:lnTo>
                      <a:pt x="34" y="30"/>
                    </a:lnTo>
                    <a:lnTo>
                      <a:pt x="37" y="28"/>
                    </a:lnTo>
                    <a:lnTo>
                      <a:pt x="41" y="43"/>
                    </a:lnTo>
                    <a:lnTo>
                      <a:pt x="46" y="48"/>
                    </a:lnTo>
                    <a:lnTo>
                      <a:pt x="50" y="38"/>
                    </a:lnTo>
                    <a:lnTo>
                      <a:pt x="48" y="29"/>
                    </a:lnTo>
                    <a:lnTo>
                      <a:pt x="58" y="22"/>
                    </a:lnTo>
                    <a:lnTo>
                      <a:pt x="49" y="20"/>
                    </a:lnTo>
                    <a:lnTo>
                      <a:pt x="37" y="23"/>
                    </a:lnTo>
                    <a:lnTo>
                      <a:pt x="25" y="18"/>
                    </a:lnTo>
                    <a:lnTo>
                      <a:pt x="22" y="6"/>
                    </a:lnTo>
                    <a:lnTo>
                      <a:pt x="32" y="10"/>
                    </a:lnTo>
                    <a:lnTo>
                      <a:pt x="44" y="14"/>
                    </a:lnTo>
                    <a:lnTo>
                      <a:pt x="45" y="9"/>
                    </a:lnTo>
                    <a:lnTo>
                      <a:pt x="36" y="6"/>
                    </a:lnTo>
                    <a:lnTo>
                      <a:pt x="36" y="0"/>
                    </a:lnTo>
                    <a:lnTo>
                      <a:pt x="35" y="1"/>
                    </a:lnTo>
                    <a:close/>
                  </a:path>
                </a:pathLst>
              </a:custGeom>
              <a:grpFill/>
              <a:ln w="9525" cap="flat" cmpd="sng">
                <a:solidFill>
                  <a:srgbClr val="000000"/>
                </a:solidFill>
                <a:prstDash val="solid"/>
                <a:round/>
                <a:headEnd/>
                <a:tailEnd/>
              </a:ln>
            </p:spPr>
            <p:txBody>
              <a:bodyPr/>
              <a:lstStyle/>
              <a:p>
                <a:endParaRPr lang="ja-JP" altLang="en-US"/>
              </a:p>
            </p:txBody>
          </p:sp>
          <p:sp>
            <p:nvSpPr>
              <p:cNvPr id="95" name="Freeform 31"/>
              <p:cNvSpPr>
                <a:spLocks noChangeAspect="1"/>
              </p:cNvSpPr>
              <p:nvPr/>
            </p:nvSpPr>
            <p:spPr bwMode="auto">
              <a:xfrm>
                <a:off x="672" y="731"/>
                <a:ext cx="33" cy="67"/>
              </a:xfrm>
              <a:custGeom>
                <a:avLst/>
                <a:gdLst>
                  <a:gd name="T0" fmla="*/ 22 w 33"/>
                  <a:gd name="T1" fmla="*/ 0 h 67"/>
                  <a:gd name="T2" fmla="*/ 28 w 33"/>
                  <a:gd name="T3" fmla="*/ 0 h 67"/>
                  <a:gd name="T4" fmla="*/ 33 w 33"/>
                  <a:gd name="T5" fmla="*/ 15 h 67"/>
                  <a:gd name="T6" fmla="*/ 28 w 33"/>
                  <a:gd name="T7" fmla="*/ 18 h 67"/>
                  <a:gd name="T8" fmla="*/ 28 w 33"/>
                  <a:gd name="T9" fmla="*/ 24 h 67"/>
                  <a:gd name="T10" fmla="*/ 31 w 33"/>
                  <a:gd name="T11" fmla="*/ 40 h 67"/>
                  <a:gd name="T12" fmla="*/ 24 w 33"/>
                  <a:gd name="T13" fmla="*/ 43 h 67"/>
                  <a:gd name="T14" fmla="*/ 27 w 33"/>
                  <a:gd name="T15" fmla="*/ 53 h 67"/>
                  <a:gd name="T16" fmla="*/ 20 w 33"/>
                  <a:gd name="T17" fmla="*/ 59 h 67"/>
                  <a:gd name="T18" fmla="*/ 20 w 33"/>
                  <a:gd name="T19" fmla="*/ 62 h 67"/>
                  <a:gd name="T20" fmla="*/ 10 w 33"/>
                  <a:gd name="T21" fmla="*/ 67 h 67"/>
                  <a:gd name="T22" fmla="*/ 3 w 33"/>
                  <a:gd name="T23" fmla="*/ 58 h 67"/>
                  <a:gd name="T24" fmla="*/ 3 w 33"/>
                  <a:gd name="T25" fmla="*/ 36 h 67"/>
                  <a:gd name="T26" fmla="*/ 7 w 33"/>
                  <a:gd name="T27" fmla="*/ 30 h 67"/>
                  <a:gd name="T28" fmla="*/ 0 w 33"/>
                  <a:gd name="T29" fmla="*/ 22 h 67"/>
                  <a:gd name="T30" fmla="*/ 0 w 33"/>
                  <a:gd name="T31" fmla="*/ 18 h 67"/>
                  <a:gd name="T32" fmla="*/ 7 w 33"/>
                  <a:gd name="T33" fmla="*/ 13 h 67"/>
                  <a:gd name="T34" fmla="*/ 12 w 33"/>
                  <a:gd name="T35" fmla="*/ 19 h 67"/>
                  <a:gd name="T36" fmla="*/ 15 w 33"/>
                  <a:gd name="T37" fmla="*/ 9 h 67"/>
                  <a:gd name="T38" fmla="*/ 20 w 33"/>
                  <a:gd name="T39" fmla="*/ 6 h 67"/>
                  <a:gd name="T40" fmla="*/ 22 w 33"/>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67">
                    <a:moveTo>
                      <a:pt x="22" y="0"/>
                    </a:moveTo>
                    <a:lnTo>
                      <a:pt x="28" y="0"/>
                    </a:lnTo>
                    <a:lnTo>
                      <a:pt x="33" y="15"/>
                    </a:lnTo>
                    <a:lnTo>
                      <a:pt x="28" y="18"/>
                    </a:lnTo>
                    <a:lnTo>
                      <a:pt x="28" y="24"/>
                    </a:lnTo>
                    <a:lnTo>
                      <a:pt x="31" y="40"/>
                    </a:lnTo>
                    <a:lnTo>
                      <a:pt x="24" y="43"/>
                    </a:lnTo>
                    <a:lnTo>
                      <a:pt x="27" y="53"/>
                    </a:lnTo>
                    <a:lnTo>
                      <a:pt x="20" y="59"/>
                    </a:lnTo>
                    <a:lnTo>
                      <a:pt x="20" y="62"/>
                    </a:lnTo>
                    <a:lnTo>
                      <a:pt x="10" y="67"/>
                    </a:lnTo>
                    <a:lnTo>
                      <a:pt x="3" y="58"/>
                    </a:lnTo>
                    <a:lnTo>
                      <a:pt x="3" y="36"/>
                    </a:lnTo>
                    <a:lnTo>
                      <a:pt x="7" y="30"/>
                    </a:lnTo>
                    <a:lnTo>
                      <a:pt x="0" y="22"/>
                    </a:lnTo>
                    <a:lnTo>
                      <a:pt x="0" y="18"/>
                    </a:lnTo>
                    <a:lnTo>
                      <a:pt x="7" y="13"/>
                    </a:lnTo>
                    <a:lnTo>
                      <a:pt x="12" y="19"/>
                    </a:lnTo>
                    <a:lnTo>
                      <a:pt x="15" y="9"/>
                    </a:lnTo>
                    <a:lnTo>
                      <a:pt x="20" y="6"/>
                    </a:lnTo>
                    <a:lnTo>
                      <a:pt x="22" y="0"/>
                    </a:lnTo>
                    <a:close/>
                  </a:path>
                </a:pathLst>
              </a:custGeom>
              <a:grpFill/>
              <a:ln w="9525" cap="flat" cmpd="sng">
                <a:solidFill>
                  <a:srgbClr val="000000"/>
                </a:solidFill>
                <a:prstDash val="solid"/>
                <a:round/>
                <a:headEnd/>
                <a:tailEnd/>
              </a:ln>
            </p:spPr>
            <p:txBody>
              <a:bodyPr/>
              <a:lstStyle/>
              <a:p>
                <a:endParaRPr lang="ja-JP" altLang="en-US"/>
              </a:p>
            </p:txBody>
          </p:sp>
          <p:sp>
            <p:nvSpPr>
              <p:cNvPr id="96" name="Freeform 32"/>
              <p:cNvSpPr>
                <a:spLocks noChangeAspect="1"/>
              </p:cNvSpPr>
              <p:nvPr/>
            </p:nvSpPr>
            <p:spPr bwMode="auto">
              <a:xfrm>
                <a:off x="695" y="728"/>
                <a:ext cx="70" cy="103"/>
              </a:xfrm>
              <a:custGeom>
                <a:avLst/>
                <a:gdLst>
                  <a:gd name="T0" fmla="*/ 32 w 70"/>
                  <a:gd name="T1" fmla="*/ 0 h 103"/>
                  <a:gd name="T2" fmla="*/ 69 w 70"/>
                  <a:gd name="T3" fmla="*/ 7 h 103"/>
                  <a:gd name="T4" fmla="*/ 63 w 70"/>
                  <a:gd name="T5" fmla="*/ 16 h 103"/>
                  <a:gd name="T6" fmla="*/ 63 w 70"/>
                  <a:gd name="T7" fmla="*/ 23 h 103"/>
                  <a:gd name="T8" fmla="*/ 61 w 70"/>
                  <a:gd name="T9" fmla="*/ 27 h 103"/>
                  <a:gd name="T10" fmla="*/ 70 w 70"/>
                  <a:gd name="T11" fmla="*/ 38 h 103"/>
                  <a:gd name="T12" fmla="*/ 70 w 70"/>
                  <a:gd name="T13" fmla="*/ 51 h 103"/>
                  <a:gd name="T14" fmla="*/ 64 w 70"/>
                  <a:gd name="T15" fmla="*/ 41 h 103"/>
                  <a:gd name="T16" fmla="*/ 58 w 70"/>
                  <a:gd name="T17" fmla="*/ 45 h 103"/>
                  <a:gd name="T18" fmla="*/ 61 w 70"/>
                  <a:gd name="T19" fmla="*/ 60 h 103"/>
                  <a:gd name="T20" fmla="*/ 60 w 70"/>
                  <a:gd name="T21" fmla="*/ 80 h 103"/>
                  <a:gd name="T22" fmla="*/ 57 w 70"/>
                  <a:gd name="T23" fmla="*/ 88 h 103"/>
                  <a:gd name="T24" fmla="*/ 44 w 70"/>
                  <a:gd name="T25" fmla="*/ 103 h 103"/>
                  <a:gd name="T26" fmla="*/ 30 w 70"/>
                  <a:gd name="T27" fmla="*/ 90 h 103"/>
                  <a:gd name="T28" fmla="*/ 22 w 70"/>
                  <a:gd name="T29" fmla="*/ 76 h 103"/>
                  <a:gd name="T30" fmla="*/ 27 w 70"/>
                  <a:gd name="T31" fmla="*/ 69 h 103"/>
                  <a:gd name="T32" fmla="*/ 17 w 70"/>
                  <a:gd name="T33" fmla="*/ 61 h 103"/>
                  <a:gd name="T34" fmla="*/ 5 w 70"/>
                  <a:gd name="T35" fmla="*/ 61 h 103"/>
                  <a:gd name="T36" fmla="*/ 0 w 70"/>
                  <a:gd name="T37" fmla="*/ 46 h 103"/>
                  <a:gd name="T38" fmla="*/ 7 w 70"/>
                  <a:gd name="T39" fmla="*/ 42 h 103"/>
                  <a:gd name="T40" fmla="*/ 4 w 70"/>
                  <a:gd name="T41" fmla="*/ 28 h 103"/>
                  <a:gd name="T42" fmla="*/ 4 w 70"/>
                  <a:gd name="T43" fmla="*/ 20 h 103"/>
                  <a:gd name="T44" fmla="*/ 12 w 70"/>
                  <a:gd name="T45" fmla="*/ 18 h 103"/>
                  <a:gd name="T46" fmla="*/ 23 w 70"/>
                  <a:gd name="T47" fmla="*/ 21 h 103"/>
                  <a:gd name="T48" fmla="*/ 32 w 70"/>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103">
                    <a:moveTo>
                      <a:pt x="32" y="0"/>
                    </a:moveTo>
                    <a:lnTo>
                      <a:pt x="69" y="7"/>
                    </a:lnTo>
                    <a:lnTo>
                      <a:pt x="63" y="16"/>
                    </a:lnTo>
                    <a:lnTo>
                      <a:pt x="63" y="23"/>
                    </a:lnTo>
                    <a:lnTo>
                      <a:pt x="61" y="27"/>
                    </a:lnTo>
                    <a:lnTo>
                      <a:pt x="70" y="38"/>
                    </a:lnTo>
                    <a:lnTo>
                      <a:pt x="70" y="51"/>
                    </a:lnTo>
                    <a:lnTo>
                      <a:pt x="64" y="41"/>
                    </a:lnTo>
                    <a:lnTo>
                      <a:pt x="58" y="45"/>
                    </a:lnTo>
                    <a:lnTo>
                      <a:pt x="61" y="60"/>
                    </a:lnTo>
                    <a:lnTo>
                      <a:pt x="60" y="80"/>
                    </a:lnTo>
                    <a:lnTo>
                      <a:pt x="57" y="88"/>
                    </a:lnTo>
                    <a:lnTo>
                      <a:pt x="44" y="103"/>
                    </a:lnTo>
                    <a:lnTo>
                      <a:pt x="30" y="90"/>
                    </a:lnTo>
                    <a:lnTo>
                      <a:pt x="22" y="76"/>
                    </a:lnTo>
                    <a:lnTo>
                      <a:pt x="27" y="69"/>
                    </a:lnTo>
                    <a:lnTo>
                      <a:pt x="17" y="61"/>
                    </a:lnTo>
                    <a:lnTo>
                      <a:pt x="5" y="61"/>
                    </a:lnTo>
                    <a:lnTo>
                      <a:pt x="0" y="46"/>
                    </a:lnTo>
                    <a:lnTo>
                      <a:pt x="7" y="42"/>
                    </a:lnTo>
                    <a:lnTo>
                      <a:pt x="4" y="28"/>
                    </a:lnTo>
                    <a:lnTo>
                      <a:pt x="4" y="20"/>
                    </a:lnTo>
                    <a:lnTo>
                      <a:pt x="12" y="18"/>
                    </a:lnTo>
                    <a:lnTo>
                      <a:pt x="23" y="21"/>
                    </a:lnTo>
                    <a:lnTo>
                      <a:pt x="32" y="0"/>
                    </a:lnTo>
                    <a:close/>
                  </a:path>
                </a:pathLst>
              </a:custGeom>
              <a:grpFill/>
              <a:ln w="9525" cap="flat" cmpd="sng">
                <a:solidFill>
                  <a:srgbClr val="000000"/>
                </a:solidFill>
                <a:prstDash val="solid"/>
                <a:round/>
                <a:headEnd/>
                <a:tailEnd/>
              </a:ln>
            </p:spPr>
            <p:txBody>
              <a:bodyPr/>
              <a:lstStyle/>
              <a:p>
                <a:endParaRPr lang="ja-JP" altLang="en-US"/>
              </a:p>
            </p:txBody>
          </p:sp>
          <p:sp>
            <p:nvSpPr>
              <p:cNvPr id="97" name="Freeform 33"/>
              <p:cNvSpPr>
                <a:spLocks noChangeAspect="1"/>
              </p:cNvSpPr>
              <p:nvPr/>
            </p:nvSpPr>
            <p:spPr bwMode="auto">
              <a:xfrm>
                <a:off x="758" y="715"/>
                <a:ext cx="57" cy="49"/>
              </a:xfrm>
              <a:custGeom>
                <a:avLst/>
                <a:gdLst>
                  <a:gd name="T0" fmla="*/ 4 w 57"/>
                  <a:gd name="T1" fmla="*/ 19 h 49"/>
                  <a:gd name="T2" fmla="*/ 16 w 57"/>
                  <a:gd name="T3" fmla="*/ 15 h 49"/>
                  <a:gd name="T4" fmla="*/ 28 w 57"/>
                  <a:gd name="T5" fmla="*/ 11 h 49"/>
                  <a:gd name="T6" fmla="*/ 38 w 57"/>
                  <a:gd name="T7" fmla="*/ 0 h 49"/>
                  <a:gd name="T8" fmla="*/ 41 w 57"/>
                  <a:gd name="T9" fmla="*/ 3 h 49"/>
                  <a:gd name="T10" fmla="*/ 42 w 57"/>
                  <a:gd name="T11" fmla="*/ 12 h 49"/>
                  <a:gd name="T12" fmla="*/ 47 w 57"/>
                  <a:gd name="T13" fmla="*/ 14 h 49"/>
                  <a:gd name="T14" fmla="*/ 48 w 57"/>
                  <a:gd name="T15" fmla="*/ 12 h 49"/>
                  <a:gd name="T16" fmla="*/ 55 w 57"/>
                  <a:gd name="T17" fmla="*/ 15 h 49"/>
                  <a:gd name="T18" fmla="*/ 53 w 57"/>
                  <a:gd name="T19" fmla="*/ 26 h 49"/>
                  <a:gd name="T20" fmla="*/ 57 w 57"/>
                  <a:gd name="T21" fmla="*/ 30 h 49"/>
                  <a:gd name="T22" fmla="*/ 55 w 57"/>
                  <a:gd name="T23" fmla="*/ 39 h 49"/>
                  <a:gd name="T24" fmla="*/ 52 w 57"/>
                  <a:gd name="T25" fmla="*/ 44 h 49"/>
                  <a:gd name="T26" fmla="*/ 47 w 57"/>
                  <a:gd name="T27" fmla="*/ 42 h 49"/>
                  <a:gd name="T28" fmla="*/ 38 w 57"/>
                  <a:gd name="T29" fmla="*/ 48 h 49"/>
                  <a:gd name="T30" fmla="*/ 29 w 57"/>
                  <a:gd name="T31" fmla="*/ 49 h 49"/>
                  <a:gd name="T32" fmla="*/ 25 w 57"/>
                  <a:gd name="T33" fmla="*/ 44 h 49"/>
                  <a:gd name="T34" fmla="*/ 19 w 57"/>
                  <a:gd name="T35" fmla="*/ 44 h 49"/>
                  <a:gd name="T36" fmla="*/ 17 w 57"/>
                  <a:gd name="T37" fmla="*/ 37 h 49"/>
                  <a:gd name="T38" fmla="*/ 5 w 57"/>
                  <a:gd name="T39" fmla="*/ 30 h 49"/>
                  <a:gd name="T40" fmla="*/ 0 w 57"/>
                  <a:gd name="T41" fmla="*/ 30 h 49"/>
                  <a:gd name="T42" fmla="*/ 4 w 57"/>
                  <a:gd name="T43" fmla="*/ 19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 y="19"/>
                    </a:moveTo>
                    <a:lnTo>
                      <a:pt x="16" y="15"/>
                    </a:lnTo>
                    <a:lnTo>
                      <a:pt x="28" y="11"/>
                    </a:lnTo>
                    <a:lnTo>
                      <a:pt x="38" y="0"/>
                    </a:lnTo>
                    <a:lnTo>
                      <a:pt x="41" y="3"/>
                    </a:lnTo>
                    <a:lnTo>
                      <a:pt x="42" y="12"/>
                    </a:lnTo>
                    <a:lnTo>
                      <a:pt x="47" y="14"/>
                    </a:lnTo>
                    <a:lnTo>
                      <a:pt x="48" y="12"/>
                    </a:lnTo>
                    <a:lnTo>
                      <a:pt x="55" y="15"/>
                    </a:lnTo>
                    <a:lnTo>
                      <a:pt x="53" y="26"/>
                    </a:lnTo>
                    <a:lnTo>
                      <a:pt x="57" y="30"/>
                    </a:lnTo>
                    <a:lnTo>
                      <a:pt x="55" y="39"/>
                    </a:lnTo>
                    <a:lnTo>
                      <a:pt x="52" y="44"/>
                    </a:lnTo>
                    <a:lnTo>
                      <a:pt x="47" y="42"/>
                    </a:lnTo>
                    <a:lnTo>
                      <a:pt x="38" y="48"/>
                    </a:lnTo>
                    <a:lnTo>
                      <a:pt x="29" y="49"/>
                    </a:lnTo>
                    <a:lnTo>
                      <a:pt x="25" y="44"/>
                    </a:lnTo>
                    <a:lnTo>
                      <a:pt x="19" y="44"/>
                    </a:lnTo>
                    <a:lnTo>
                      <a:pt x="17" y="37"/>
                    </a:lnTo>
                    <a:lnTo>
                      <a:pt x="5" y="30"/>
                    </a:lnTo>
                    <a:lnTo>
                      <a:pt x="0" y="30"/>
                    </a:lnTo>
                    <a:lnTo>
                      <a:pt x="4" y="19"/>
                    </a:lnTo>
                    <a:close/>
                  </a:path>
                </a:pathLst>
              </a:custGeom>
              <a:grpFill/>
              <a:ln w="9525" cap="flat" cmpd="sng">
                <a:solidFill>
                  <a:srgbClr val="000000"/>
                </a:solidFill>
                <a:prstDash val="solid"/>
                <a:round/>
                <a:headEnd/>
                <a:tailEnd/>
              </a:ln>
            </p:spPr>
            <p:txBody>
              <a:bodyPr/>
              <a:lstStyle/>
              <a:p>
                <a:endParaRPr lang="ja-JP" altLang="en-US"/>
              </a:p>
            </p:txBody>
          </p:sp>
          <p:sp>
            <p:nvSpPr>
              <p:cNvPr id="98" name="Freeform 34"/>
              <p:cNvSpPr>
                <a:spLocks noChangeAspect="1"/>
              </p:cNvSpPr>
              <p:nvPr/>
            </p:nvSpPr>
            <p:spPr bwMode="auto">
              <a:xfrm>
                <a:off x="753" y="744"/>
                <a:ext cx="70" cy="75"/>
              </a:xfrm>
              <a:custGeom>
                <a:avLst/>
                <a:gdLst>
                  <a:gd name="T0" fmla="*/ 5 w 70"/>
                  <a:gd name="T1" fmla="*/ 0 h 75"/>
                  <a:gd name="T2" fmla="*/ 11 w 70"/>
                  <a:gd name="T3" fmla="*/ 0 h 75"/>
                  <a:gd name="T4" fmla="*/ 23 w 70"/>
                  <a:gd name="T5" fmla="*/ 8 h 75"/>
                  <a:gd name="T6" fmla="*/ 24 w 70"/>
                  <a:gd name="T7" fmla="*/ 13 h 75"/>
                  <a:gd name="T8" fmla="*/ 24 w 70"/>
                  <a:gd name="T9" fmla="*/ 15 h 75"/>
                  <a:gd name="T10" fmla="*/ 29 w 70"/>
                  <a:gd name="T11" fmla="*/ 14 h 75"/>
                  <a:gd name="T12" fmla="*/ 35 w 70"/>
                  <a:gd name="T13" fmla="*/ 20 h 75"/>
                  <a:gd name="T14" fmla="*/ 44 w 70"/>
                  <a:gd name="T15" fmla="*/ 18 h 75"/>
                  <a:gd name="T16" fmla="*/ 52 w 70"/>
                  <a:gd name="T17" fmla="*/ 13 h 75"/>
                  <a:gd name="T18" fmla="*/ 57 w 70"/>
                  <a:gd name="T19" fmla="*/ 15 h 75"/>
                  <a:gd name="T20" fmla="*/ 70 w 70"/>
                  <a:gd name="T21" fmla="*/ 36 h 75"/>
                  <a:gd name="T22" fmla="*/ 67 w 70"/>
                  <a:gd name="T23" fmla="*/ 36 h 75"/>
                  <a:gd name="T24" fmla="*/ 64 w 70"/>
                  <a:gd name="T25" fmla="*/ 56 h 75"/>
                  <a:gd name="T26" fmla="*/ 56 w 70"/>
                  <a:gd name="T27" fmla="*/ 53 h 75"/>
                  <a:gd name="T28" fmla="*/ 50 w 70"/>
                  <a:gd name="T29" fmla="*/ 53 h 75"/>
                  <a:gd name="T30" fmla="*/ 45 w 70"/>
                  <a:gd name="T31" fmla="*/ 54 h 75"/>
                  <a:gd name="T32" fmla="*/ 38 w 70"/>
                  <a:gd name="T33" fmla="*/ 64 h 75"/>
                  <a:gd name="T34" fmla="*/ 47 w 70"/>
                  <a:gd name="T35" fmla="*/ 65 h 75"/>
                  <a:gd name="T36" fmla="*/ 49 w 70"/>
                  <a:gd name="T37" fmla="*/ 75 h 75"/>
                  <a:gd name="T38" fmla="*/ 39 w 70"/>
                  <a:gd name="T39" fmla="*/ 68 h 75"/>
                  <a:gd name="T40" fmla="*/ 32 w 70"/>
                  <a:gd name="T41" fmla="*/ 67 h 75"/>
                  <a:gd name="T42" fmla="*/ 25 w 70"/>
                  <a:gd name="T43" fmla="*/ 58 h 75"/>
                  <a:gd name="T44" fmla="*/ 20 w 70"/>
                  <a:gd name="T45" fmla="*/ 53 h 75"/>
                  <a:gd name="T46" fmla="*/ 14 w 70"/>
                  <a:gd name="T47" fmla="*/ 53 h 75"/>
                  <a:gd name="T48" fmla="*/ 13 w 70"/>
                  <a:gd name="T49" fmla="*/ 46 h 75"/>
                  <a:gd name="T50" fmla="*/ 9 w 70"/>
                  <a:gd name="T51" fmla="*/ 42 h 75"/>
                  <a:gd name="T52" fmla="*/ 3 w 70"/>
                  <a:gd name="T53" fmla="*/ 47 h 75"/>
                  <a:gd name="T54" fmla="*/ 0 w 70"/>
                  <a:gd name="T55" fmla="*/ 27 h 75"/>
                  <a:gd name="T56" fmla="*/ 6 w 70"/>
                  <a:gd name="T57" fmla="*/ 25 h 75"/>
                  <a:gd name="T58" fmla="*/ 12 w 70"/>
                  <a:gd name="T59" fmla="*/ 35 h 75"/>
                  <a:gd name="T60" fmla="*/ 10 w 70"/>
                  <a:gd name="T61" fmla="*/ 21 h 75"/>
                  <a:gd name="T62" fmla="*/ 3 w 70"/>
                  <a:gd name="T63" fmla="*/ 11 h 75"/>
                  <a:gd name="T64" fmla="*/ 6 w 70"/>
                  <a:gd name="T65" fmla="*/ 5 h 75"/>
                  <a:gd name="T66" fmla="*/ 5 w 70"/>
                  <a:gd name="T67" fmla="*/ 0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0" h="75">
                    <a:moveTo>
                      <a:pt x="5" y="0"/>
                    </a:moveTo>
                    <a:lnTo>
                      <a:pt x="11" y="0"/>
                    </a:lnTo>
                    <a:lnTo>
                      <a:pt x="23" y="8"/>
                    </a:lnTo>
                    <a:lnTo>
                      <a:pt x="24" y="13"/>
                    </a:lnTo>
                    <a:lnTo>
                      <a:pt x="24" y="15"/>
                    </a:lnTo>
                    <a:lnTo>
                      <a:pt x="29" y="14"/>
                    </a:lnTo>
                    <a:lnTo>
                      <a:pt x="35" y="20"/>
                    </a:lnTo>
                    <a:lnTo>
                      <a:pt x="44" y="18"/>
                    </a:lnTo>
                    <a:lnTo>
                      <a:pt x="52" y="13"/>
                    </a:lnTo>
                    <a:lnTo>
                      <a:pt x="57" y="15"/>
                    </a:lnTo>
                    <a:lnTo>
                      <a:pt x="70" y="36"/>
                    </a:lnTo>
                    <a:lnTo>
                      <a:pt x="67" y="36"/>
                    </a:lnTo>
                    <a:lnTo>
                      <a:pt x="64" y="56"/>
                    </a:lnTo>
                    <a:lnTo>
                      <a:pt x="56" y="53"/>
                    </a:lnTo>
                    <a:lnTo>
                      <a:pt x="50" y="53"/>
                    </a:lnTo>
                    <a:lnTo>
                      <a:pt x="45" y="54"/>
                    </a:lnTo>
                    <a:lnTo>
                      <a:pt x="38" y="64"/>
                    </a:lnTo>
                    <a:lnTo>
                      <a:pt x="47" y="65"/>
                    </a:lnTo>
                    <a:lnTo>
                      <a:pt x="49" y="75"/>
                    </a:lnTo>
                    <a:lnTo>
                      <a:pt x="39" y="68"/>
                    </a:lnTo>
                    <a:lnTo>
                      <a:pt x="32" y="67"/>
                    </a:lnTo>
                    <a:lnTo>
                      <a:pt x="25" y="58"/>
                    </a:lnTo>
                    <a:lnTo>
                      <a:pt x="20" y="53"/>
                    </a:lnTo>
                    <a:lnTo>
                      <a:pt x="14" y="53"/>
                    </a:lnTo>
                    <a:lnTo>
                      <a:pt x="13" y="46"/>
                    </a:lnTo>
                    <a:lnTo>
                      <a:pt x="9" y="42"/>
                    </a:lnTo>
                    <a:cubicBezTo>
                      <a:pt x="4" y="48"/>
                      <a:pt x="7" y="47"/>
                      <a:pt x="3" y="47"/>
                    </a:cubicBezTo>
                    <a:lnTo>
                      <a:pt x="0" y="27"/>
                    </a:lnTo>
                    <a:lnTo>
                      <a:pt x="6" y="25"/>
                    </a:lnTo>
                    <a:lnTo>
                      <a:pt x="12" y="35"/>
                    </a:lnTo>
                    <a:lnTo>
                      <a:pt x="10" y="21"/>
                    </a:lnTo>
                    <a:lnTo>
                      <a:pt x="3" y="11"/>
                    </a:lnTo>
                    <a:lnTo>
                      <a:pt x="6" y="5"/>
                    </a:lnTo>
                    <a:lnTo>
                      <a:pt x="5" y="0"/>
                    </a:lnTo>
                    <a:close/>
                  </a:path>
                </a:pathLst>
              </a:custGeom>
              <a:grpFill/>
              <a:ln w="9525" cap="flat" cmpd="sng">
                <a:solidFill>
                  <a:srgbClr val="000000"/>
                </a:solidFill>
                <a:prstDash val="solid"/>
                <a:round/>
                <a:headEnd/>
                <a:tailEnd/>
              </a:ln>
            </p:spPr>
            <p:txBody>
              <a:bodyPr/>
              <a:lstStyle/>
              <a:p>
                <a:endParaRPr lang="ja-JP" altLang="en-US"/>
              </a:p>
            </p:txBody>
          </p:sp>
          <p:sp>
            <p:nvSpPr>
              <p:cNvPr id="99" name="Freeform 35"/>
              <p:cNvSpPr>
                <a:spLocks noChangeAspect="1"/>
              </p:cNvSpPr>
              <p:nvPr/>
            </p:nvSpPr>
            <p:spPr bwMode="auto">
              <a:xfrm>
                <a:off x="738" y="786"/>
                <a:ext cx="85" cy="89"/>
              </a:xfrm>
              <a:custGeom>
                <a:avLst/>
                <a:gdLst>
                  <a:gd name="T0" fmla="*/ 17 w 85"/>
                  <a:gd name="T1" fmla="*/ 5 h 89"/>
                  <a:gd name="T2" fmla="*/ 20 w 85"/>
                  <a:gd name="T3" fmla="*/ 5 h 89"/>
                  <a:gd name="T4" fmla="*/ 24 w 85"/>
                  <a:gd name="T5" fmla="*/ 0 h 89"/>
                  <a:gd name="T6" fmla="*/ 30 w 85"/>
                  <a:gd name="T7" fmla="*/ 5 h 89"/>
                  <a:gd name="T8" fmla="*/ 30 w 85"/>
                  <a:gd name="T9" fmla="*/ 11 h 89"/>
                  <a:gd name="T10" fmla="*/ 35 w 85"/>
                  <a:gd name="T11" fmla="*/ 11 h 89"/>
                  <a:gd name="T12" fmla="*/ 41 w 85"/>
                  <a:gd name="T13" fmla="*/ 16 h 89"/>
                  <a:gd name="T14" fmla="*/ 47 w 85"/>
                  <a:gd name="T15" fmla="*/ 25 h 89"/>
                  <a:gd name="T16" fmla="*/ 53 w 85"/>
                  <a:gd name="T17" fmla="*/ 25 h 89"/>
                  <a:gd name="T18" fmla="*/ 64 w 85"/>
                  <a:gd name="T19" fmla="*/ 32 h 89"/>
                  <a:gd name="T20" fmla="*/ 62 w 85"/>
                  <a:gd name="T21" fmla="*/ 23 h 89"/>
                  <a:gd name="T22" fmla="*/ 54 w 85"/>
                  <a:gd name="T23" fmla="*/ 22 h 89"/>
                  <a:gd name="T24" fmla="*/ 60 w 85"/>
                  <a:gd name="T25" fmla="*/ 12 h 89"/>
                  <a:gd name="T26" fmla="*/ 69 w 85"/>
                  <a:gd name="T27" fmla="*/ 10 h 89"/>
                  <a:gd name="T28" fmla="*/ 81 w 85"/>
                  <a:gd name="T29" fmla="*/ 14 h 89"/>
                  <a:gd name="T30" fmla="*/ 85 w 85"/>
                  <a:gd name="T31" fmla="*/ 28 h 89"/>
                  <a:gd name="T32" fmla="*/ 82 w 85"/>
                  <a:gd name="T33" fmla="*/ 39 h 89"/>
                  <a:gd name="T34" fmla="*/ 73 w 85"/>
                  <a:gd name="T35" fmla="*/ 52 h 89"/>
                  <a:gd name="T36" fmla="*/ 63 w 85"/>
                  <a:gd name="T37" fmla="*/ 59 h 89"/>
                  <a:gd name="T38" fmla="*/ 68 w 85"/>
                  <a:gd name="T39" fmla="*/ 67 h 89"/>
                  <a:gd name="T40" fmla="*/ 75 w 85"/>
                  <a:gd name="T41" fmla="*/ 72 h 89"/>
                  <a:gd name="T42" fmla="*/ 78 w 85"/>
                  <a:gd name="T43" fmla="*/ 78 h 89"/>
                  <a:gd name="T44" fmla="*/ 74 w 85"/>
                  <a:gd name="T45" fmla="*/ 87 h 89"/>
                  <a:gd name="T46" fmla="*/ 54 w 85"/>
                  <a:gd name="T47" fmla="*/ 89 h 89"/>
                  <a:gd name="T48" fmla="*/ 41 w 85"/>
                  <a:gd name="T49" fmla="*/ 66 h 89"/>
                  <a:gd name="T50" fmla="*/ 36 w 85"/>
                  <a:gd name="T51" fmla="*/ 64 h 89"/>
                  <a:gd name="T52" fmla="*/ 32 w 85"/>
                  <a:gd name="T53" fmla="*/ 66 h 89"/>
                  <a:gd name="T54" fmla="*/ 22 w 85"/>
                  <a:gd name="T55" fmla="*/ 56 h 89"/>
                  <a:gd name="T56" fmla="*/ 14 w 85"/>
                  <a:gd name="T57" fmla="*/ 54 h 89"/>
                  <a:gd name="T58" fmla="*/ 0 w 85"/>
                  <a:gd name="T59" fmla="*/ 44 h 89"/>
                  <a:gd name="T60" fmla="*/ 14 w 85"/>
                  <a:gd name="T61" fmla="*/ 28 h 89"/>
                  <a:gd name="T62" fmla="*/ 17 w 85"/>
                  <a:gd name="T63" fmla="*/ 20 h 89"/>
                  <a:gd name="T64" fmla="*/ 17 w 85"/>
                  <a:gd name="T65" fmla="*/ 5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89">
                    <a:moveTo>
                      <a:pt x="17" y="5"/>
                    </a:moveTo>
                    <a:lnTo>
                      <a:pt x="20" y="5"/>
                    </a:lnTo>
                    <a:lnTo>
                      <a:pt x="24" y="0"/>
                    </a:lnTo>
                    <a:lnTo>
                      <a:pt x="30" y="5"/>
                    </a:lnTo>
                    <a:lnTo>
                      <a:pt x="30" y="11"/>
                    </a:lnTo>
                    <a:lnTo>
                      <a:pt x="35" y="11"/>
                    </a:lnTo>
                    <a:lnTo>
                      <a:pt x="41" y="16"/>
                    </a:lnTo>
                    <a:lnTo>
                      <a:pt x="47" y="25"/>
                    </a:lnTo>
                    <a:lnTo>
                      <a:pt x="53" y="25"/>
                    </a:lnTo>
                    <a:lnTo>
                      <a:pt x="64" y="32"/>
                    </a:lnTo>
                    <a:lnTo>
                      <a:pt x="62" y="23"/>
                    </a:lnTo>
                    <a:lnTo>
                      <a:pt x="54" y="22"/>
                    </a:lnTo>
                    <a:lnTo>
                      <a:pt x="60" y="12"/>
                    </a:lnTo>
                    <a:lnTo>
                      <a:pt x="69" y="10"/>
                    </a:lnTo>
                    <a:lnTo>
                      <a:pt x="81" y="14"/>
                    </a:lnTo>
                    <a:lnTo>
                      <a:pt x="85" y="28"/>
                    </a:lnTo>
                    <a:lnTo>
                      <a:pt x="82" y="39"/>
                    </a:lnTo>
                    <a:lnTo>
                      <a:pt x="73" y="52"/>
                    </a:lnTo>
                    <a:lnTo>
                      <a:pt x="63" y="59"/>
                    </a:lnTo>
                    <a:lnTo>
                      <a:pt x="68" y="67"/>
                    </a:lnTo>
                    <a:lnTo>
                      <a:pt x="75" y="72"/>
                    </a:lnTo>
                    <a:lnTo>
                      <a:pt x="78" y="78"/>
                    </a:lnTo>
                    <a:lnTo>
                      <a:pt x="74" y="87"/>
                    </a:lnTo>
                    <a:lnTo>
                      <a:pt x="54" y="89"/>
                    </a:lnTo>
                    <a:cubicBezTo>
                      <a:pt x="49" y="85"/>
                      <a:pt x="45" y="70"/>
                      <a:pt x="41" y="66"/>
                    </a:cubicBezTo>
                    <a:cubicBezTo>
                      <a:pt x="38" y="62"/>
                      <a:pt x="37" y="64"/>
                      <a:pt x="36" y="64"/>
                    </a:cubicBezTo>
                    <a:lnTo>
                      <a:pt x="32" y="66"/>
                    </a:lnTo>
                    <a:lnTo>
                      <a:pt x="22" y="56"/>
                    </a:lnTo>
                    <a:lnTo>
                      <a:pt x="14" y="54"/>
                    </a:lnTo>
                    <a:lnTo>
                      <a:pt x="0" y="44"/>
                    </a:lnTo>
                    <a:lnTo>
                      <a:pt x="14" y="28"/>
                    </a:lnTo>
                    <a:lnTo>
                      <a:pt x="17" y="20"/>
                    </a:lnTo>
                    <a:lnTo>
                      <a:pt x="17" y="5"/>
                    </a:lnTo>
                    <a:close/>
                  </a:path>
                </a:pathLst>
              </a:custGeom>
              <a:grpFill/>
              <a:ln w="9525" cap="flat" cmpd="sng">
                <a:solidFill>
                  <a:srgbClr val="000000"/>
                </a:solidFill>
                <a:prstDash val="solid"/>
                <a:round/>
                <a:headEnd/>
                <a:tailEnd/>
              </a:ln>
            </p:spPr>
            <p:txBody>
              <a:bodyPr/>
              <a:lstStyle/>
              <a:p>
                <a:endParaRPr lang="ja-JP" altLang="en-US"/>
              </a:p>
            </p:txBody>
          </p:sp>
          <p:sp>
            <p:nvSpPr>
              <p:cNvPr id="100" name="Freeform 36"/>
              <p:cNvSpPr>
                <a:spLocks noChangeAspect="1"/>
              </p:cNvSpPr>
              <p:nvPr/>
            </p:nvSpPr>
            <p:spPr bwMode="auto">
              <a:xfrm>
                <a:off x="628" y="784"/>
                <a:ext cx="172" cy="158"/>
              </a:xfrm>
              <a:custGeom>
                <a:avLst/>
                <a:gdLst>
                  <a:gd name="T0" fmla="*/ 70 w 172"/>
                  <a:gd name="T1" fmla="*/ 0 h 158"/>
                  <a:gd name="T2" fmla="*/ 64 w 172"/>
                  <a:gd name="T3" fmla="*/ 5 h 158"/>
                  <a:gd name="T4" fmla="*/ 64 w 172"/>
                  <a:gd name="T5" fmla="*/ 9 h 158"/>
                  <a:gd name="T6" fmla="*/ 54 w 172"/>
                  <a:gd name="T7" fmla="*/ 13 h 158"/>
                  <a:gd name="T8" fmla="*/ 55 w 172"/>
                  <a:gd name="T9" fmla="*/ 18 h 158"/>
                  <a:gd name="T10" fmla="*/ 29 w 172"/>
                  <a:gd name="T11" fmla="*/ 55 h 158"/>
                  <a:gd name="T12" fmla="*/ 34 w 172"/>
                  <a:gd name="T13" fmla="*/ 56 h 158"/>
                  <a:gd name="T14" fmla="*/ 40 w 172"/>
                  <a:gd name="T15" fmla="*/ 63 h 158"/>
                  <a:gd name="T16" fmla="*/ 28 w 172"/>
                  <a:gd name="T17" fmla="*/ 106 h 158"/>
                  <a:gd name="T18" fmla="*/ 15 w 172"/>
                  <a:gd name="T19" fmla="*/ 108 h 158"/>
                  <a:gd name="T20" fmla="*/ 11 w 172"/>
                  <a:gd name="T21" fmla="*/ 115 h 158"/>
                  <a:gd name="T22" fmla="*/ 7 w 172"/>
                  <a:gd name="T23" fmla="*/ 118 h 158"/>
                  <a:gd name="T24" fmla="*/ 0 w 172"/>
                  <a:gd name="T25" fmla="*/ 127 h 158"/>
                  <a:gd name="T26" fmla="*/ 6 w 172"/>
                  <a:gd name="T27" fmla="*/ 139 h 158"/>
                  <a:gd name="T28" fmla="*/ 14 w 172"/>
                  <a:gd name="T29" fmla="*/ 141 h 158"/>
                  <a:gd name="T30" fmla="*/ 14 w 172"/>
                  <a:gd name="T31" fmla="*/ 146 h 158"/>
                  <a:gd name="T32" fmla="*/ 15 w 172"/>
                  <a:gd name="T33" fmla="*/ 154 h 158"/>
                  <a:gd name="T34" fmla="*/ 16 w 172"/>
                  <a:gd name="T35" fmla="*/ 158 h 158"/>
                  <a:gd name="T36" fmla="*/ 20 w 172"/>
                  <a:gd name="T37" fmla="*/ 158 h 158"/>
                  <a:gd name="T38" fmla="*/ 42 w 172"/>
                  <a:gd name="T39" fmla="*/ 142 h 158"/>
                  <a:gd name="T40" fmla="*/ 62 w 172"/>
                  <a:gd name="T41" fmla="*/ 133 h 158"/>
                  <a:gd name="T42" fmla="*/ 65 w 172"/>
                  <a:gd name="T43" fmla="*/ 133 h 158"/>
                  <a:gd name="T44" fmla="*/ 81 w 172"/>
                  <a:gd name="T45" fmla="*/ 119 h 158"/>
                  <a:gd name="T46" fmla="*/ 85 w 172"/>
                  <a:gd name="T47" fmla="*/ 119 h 158"/>
                  <a:gd name="T48" fmla="*/ 96 w 172"/>
                  <a:gd name="T49" fmla="*/ 114 h 158"/>
                  <a:gd name="T50" fmla="*/ 101 w 172"/>
                  <a:gd name="T51" fmla="*/ 117 h 158"/>
                  <a:gd name="T52" fmla="*/ 112 w 172"/>
                  <a:gd name="T53" fmla="*/ 109 h 158"/>
                  <a:gd name="T54" fmla="*/ 114 w 172"/>
                  <a:gd name="T55" fmla="*/ 113 h 158"/>
                  <a:gd name="T56" fmla="*/ 125 w 172"/>
                  <a:gd name="T57" fmla="*/ 113 h 158"/>
                  <a:gd name="T58" fmla="*/ 129 w 172"/>
                  <a:gd name="T59" fmla="*/ 107 h 158"/>
                  <a:gd name="T60" fmla="*/ 135 w 172"/>
                  <a:gd name="T61" fmla="*/ 105 h 158"/>
                  <a:gd name="T62" fmla="*/ 144 w 172"/>
                  <a:gd name="T63" fmla="*/ 106 h 158"/>
                  <a:gd name="T64" fmla="*/ 164 w 172"/>
                  <a:gd name="T65" fmla="*/ 106 h 158"/>
                  <a:gd name="T66" fmla="*/ 172 w 172"/>
                  <a:gd name="T67" fmla="*/ 90 h 158"/>
                  <a:gd name="T68" fmla="*/ 164 w 172"/>
                  <a:gd name="T69" fmla="*/ 91 h 158"/>
                  <a:gd name="T70" fmla="*/ 159 w 172"/>
                  <a:gd name="T71" fmla="*/ 84 h 158"/>
                  <a:gd name="T72" fmla="*/ 155 w 172"/>
                  <a:gd name="T73" fmla="*/ 71 h 158"/>
                  <a:gd name="T74" fmla="*/ 147 w 172"/>
                  <a:gd name="T75" fmla="*/ 64 h 158"/>
                  <a:gd name="T76" fmla="*/ 143 w 172"/>
                  <a:gd name="T77" fmla="*/ 68 h 158"/>
                  <a:gd name="T78" fmla="*/ 133 w 172"/>
                  <a:gd name="T79" fmla="*/ 58 h 158"/>
                  <a:gd name="T80" fmla="*/ 124 w 172"/>
                  <a:gd name="T81" fmla="*/ 56 h 158"/>
                  <a:gd name="T82" fmla="*/ 112 w 172"/>
                  <a:gd name="T83" fmla="*/ 46 h 158"/>
                  <a:gd name="T84" fmla="*/ 99 w 172"/>
                  <a:gd name="T85" fmla="*/ 33 h 158"/>
                  <a:gd name="T86" fmla="*/ 89 w 172"/>
                  <a:gd name="T87" fmla="*/ 19 h 158"/>
                  <a:gd name="T88" fmla="*/ 95 w 172"/>
                  <a:gd name="T89" fmla="*/ 13 h 158"/>
                  <a:gd name="T90" fmla="*/ 84 w 172"/>
                  <a:gd name="T91" fmla="*/ 4 h 158"/>
                  <a:gd name="T92" fmla="*/ 72 w 172"/>
                  <a:gd name="T93" fmla="*/ 4 h 158"/>
                  <a:gd name="T94" fmla="*/ 70 w 172"/>
                  <a:gd name="T95" fmla="*/ 0 h 1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2" h="158">
                    <a:moveTo>
                      <a:pt x="70" y="0"/>
                    </a:moveTo>
                    <a:lnTo>
                      <a:pt x="64" y="5"/>
                    </a:lnTo>
                    <a:lnTo>
                      <a:pt x="64" y="9"/>
                    </a:lnTo>
                    <a:lnTo>
                      <a:pt x="54" y="13"/>
                    </a:lnTo>
                    <a:lnTo>
                      <a:pt x="55" y="18"/>
                    </a:lnTo>
                    <a:lnTo>
                      <a:pt x="29" y="55"/>
                    </a:lnTo>
                    <a:lnTo>
                      <a:pt x="34" y="56"/>
                    </a:lnTo>
                    <a:lnTo>
                      <a:pt x="40" y="63"/>
                    </a:lnTo>
                    <a:lnTo>
                      <a:pt x="28" y="106"/>
                    </a:lnTo>
                    <a:lnTo>
                      <a:pt x="15" y="108"/>
                    </a:lnTo>
                    <a:lnTo>
                      <a:pt x="11" y="115"/>
                    </a:lnTo>
                    <a:lnTo>
                      <a:pt x="7" y="118"/>
                    </a:lnTo>
                    <a:lnTo>
                      <a:pt x="0" y="127"/>
                    </a:lnTo>
                    <a:lnTo>
                      <a:pt x="6" y="139"/>
                    </a:lnTo>
                    <a:lnTo>
                      <a:pt x="14" y="141"/>
                    </a:lnTo>
                    <a:lnTo>
                      <a:pt x="14" y="146"/>
                    </a:lnTo>
                    <a:lnTo>
                      <a:pt x="15" y="154"/>
                    </a:lnTo>
                    <a:lnTo>
                      <a:pt x="16" y="158"/>
                    </a:lnTo>
                    <a:lnTo>
                      <a:pt x="20" y="158"/>
                    </a:lnTo>
                    <a:lnTo>
                      <a:pt x="42" y="142"/>
                    </a:lnTo>
                    <a:lnTo>
                      <a:pt x="62" y="133"/>
                    </a:lnTo>
                    <a:lnTo>
                      <a:pt x="65" y="133"/>
                    </a:lnTo>
                    <a:lnTo>
                      <a:pt x="81" y="119"/>
                    </a:lnTo>
                    <a:lnTo>
                      <a:pt x="85" y="119"/>
                    </a:lnTo>
                    <a:lnTo>
                      <a:pt x="96" y="114"/>
                    </a:lnTo>
                    <a:lnTo>
                      <a:pt x="101" y="117"/>
                    </a:lnTo>
                    <a:lnTo>
                      <a:pt x="112" y="109"/>
                    </a:lnTo>
                    <a:lnTo>
                      <a:pt x="114" y="113"/>
                    </a:lnTo>
                    <a:lnTo>
                      <a:pt x="125" y="113"/>
                    </a:lnTo>
                    <a:lnTo>
                      <a:pt x="129" y="107"/>
                    </a:lnTo>
                    <a:lnTo>
                      <a:pt x="135" y="105"/>
                    </a:lnTo>
                    <a:lnTo>
                      <a:pt x="144" y="106"/>
                    </a:lnTo>
                    <a:lnTo>
                      <a:pt x="164" y="106"/>
                    </a:lnTo>
                    <a:lnTo>
                      <a:pt x="172" y="90"/>
                    </a:lnTo>
                    <a:lnTo>
                      <a:pt x="164" y="91"/>
                    </a:lnTo>
                    <a:lnTo>
                      <a:pt x="159" y="84"/>
                    </a:lnTo>
                    <a:lnTo>
                      <a:pt x="155" y="71"/>
                    </a:lnTo>
                    <a:lnTo>
                      <a:pt x="147" y="64"/>
                    </a:lnTo>
                    <a:lnTo>
                      <a:pt x="143" y="68"/>
                    </a:lnTo>
                    <a:lnTo>
                      <a:pt x="133" y="58"/>
                    </a:lnTo>
                    <a:lnTo>
                      <a:pt x="124" y="56"/>
                    </a:lnTo>
                    <a:lnTo>
                      <a:pt x="112" y="46"/>
                    </a:lnTo>
                    <a:lnTo>
                      <a:pt x="99" y="33"/>
                    </a:lnTo>
                    <a:lnTo>
                      <a:pt x="89" y="19"/>
                    </a:lnTo>
                    <a:lnTo>
                      <a:pt x="95" y="13"/>
                    </a:lnTo>
                    <a:lnTo>
                      <a:pt x="84" y="4"/>
                    </a:lnTo>
                    <a:lnTo>
                      <a:pt x="72" y="4"/>
                    </a:lnTo>
                    <a:lnTo>
                      <a:pt x="70" y="0"/>
                    </a:lnTo>
                    <a:close/>
                  </a:path>
                </a:pathLst>
              </a:custGeom>
              <a:grpFill/>
              <a:ln w="9525" cap="flat" cmpd="sng">
                <a:solidFill>
                  <a:srgbClr val="000000"/>
                </a:solidFill>
                <a:prstDash val="solid"/>
                <a:round/>
                <a:headEnd/>
                <a:tailEnd/>
              </a:ln>
            </p:spPr>
            <p:txBody>
              <a:bodyPr/>
              <a:lstStyle/>
              <a:p>
                <a:endParaRPr lang="ja-JP" altLang="en-US"/>
              </a:p>
            </p:txBody>
          </p:sp>
          <p:sp>
            <p:nvSpPr>
              <p:cNvPr id="101" name="Freeform 37"/>
              <p:cNvSpPr>
                <a:spLocks noChangeAspect="1"/>
              </p:cNvSpPr>
              <p:nvPr/>
            </p:nvSpPr>
            <p:spPr bwMode="auto">
              <a:xfrm>
                <a:off x="562" y="717"/>
                <a:ext cx="38" cy="33"/>
              </a:xfrm>
              <a:custGeom>
                <a:avLst/>
                <a:gdLst>
                  <a:gd name="T0" fmla="*/ 20 w 38"/>
                  <a:gd name="T1" fmla="*/ 0 h 33"/>
                  <a:gd name="T2" fmla="*/ 12 w 38"/>
                  <a:gd name="T3" fmla="*/ 14 h 33"/>
                  <a:gd name="T4" fmla="*/ 0 w 38"/>
                  <a:gd name="T5" fmla="*/ 23 h 33"/>
                  <a:gd name="T6" fmla="*/ 6 w 38"/>
                  <a:gd name="T7" fmla="*/ 31 h 33"/>
                  <a:gd name="T8" fmla="*/ 12 w 38"/>
                  <a:gd name="T9" fmla="*/ 27 h 33"/>
                  <a:gd name="T10" fmla="*/ 23 w 38"/>
                  <a:gd name="T11" fmla="*/ 33 h 33"/>
                  <a:gd name="T12" fmla="*/ 37 w 38"/>
                  <a:gd name="T13" fmla="*/ 28 h 33"/>
                  <a:gd name="T14" fmla="*/ 38 w 38"/>
                  <a:gd name="T15" fmla="*/ 20 h 33"/>
                  <a:gd name="T16" fmla="*/ 28 w 38"/>
                  <a:gd name="T17" fmla="*/ 16 h 33"/>
                  <a:gd name="T18" fmla="*/ 34 w 38"/>
                  <a:gd name="T19" fmla="*/ 13 h 33"/>
                  <a:gd name="T20" fmla="*/ 20 w 38"/>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33">
                    <a:moveTo>
                      <a:pt x="20" y="0"/>
                    </a:moveTo>
                    <a:lnTo>
                      <a:pt x="12" y="14"/>
                    </a:lnTo>
                    <a:lnTo>
                      <a:pt x="0" y="23"/>
                    </a:lnTo>
                    <a:lnTo>
                      <a:pt x="6" y="31"/>
                    </a:lnTo>
                    <a:lnTo>
                      <a:pt x="12" y="27"/>
                    </a:lnTo>
                    <a:lnTo>
                      <a:pt x="23" y="33"/>
                    </a:lnTo>
                    <a:lnTo>
                      <a:pt x="37" y="28"/>
                    </a:lnTo>
                    <a:lnTo>
                      <a:pt x="38" y="20"/>
                    </a:lnTo>
                    <a:lnTo>
                      <a:pt x="28" y="16"/>
                    </a:lnTo>
                    <a:lnTo>
                      <a:pt x="34" y="13"/>
                    </a:lnTo>
                    <a:lnTo>
                      <a:pt x="20" y="0"/>
                    </a:lnTo>
                    <a:close/>
                  </a:path>
                </a:pathLst>
              </a:custGeom>
              <a:grpFill/>
              <a:ln w="9525" cap="flat" cmpd="sng">
                <a:solidFill>
                  <a:srgbClr val="000000"/>
                </a:solidFill>
                <a:prstDash val="solid"/>
                <a:round/>
                <a:headEnd/>
                <a:tailEnd/>
              </a:ln>
            </p:spPr>
            <p:txBody>
              <a:bodyPr/>
              <a:lstStyle/>
              <a:p>
                <a:endParaRPr lang="ja-JP" altLang="en-US"/>
              </a:p>
            </p:txBody>
          </p:sp>
          <p:sp>
            <p:nvSpPr>
              <p:cNvPr id="102" name="Freeform 38"/>
              <p:cNvSpPr>
                <a:spLocks noChangeAspect="1"/>
              </p:cNvSpPr>
              <p:nvPr/>
            </p:nvSpPr>
            <p:spPr bwMode="auto">
              <a:xfrm>
                <a:off x="541" y="709"/>
                <a:ext cx="39" cy="24"/>
              </a:xfrm>
              <a:custGeom>
                <a:avLst/>
                <a:gdLst>
                  <a:gd name="T0" fmla="*/ 28 w 39"/>
                  <a:gd name="T1" fmla="*/ 1 h 24"/>
                  <a:gd name="T2" fmla="*/ 39 w 39"/>
                  <a:gd name="T3" fmla="*/ 4 h 24"/>
                  <a:gd name="T4" fmla="*/ 30 w 39"/>
                  <a:gd name="T5" fmla="*/ 19 h 24"/>
                  <a:gd name="T6" fmla="*/ 24 w 39"/>
                  <a:gd name="T7" fmla="*/ 24 h 24"/>
                  <a:gd name="T8" fmla="*/ 19 w 39"/>
                  <a:gd name="T9" fmla="*/ 24 h 24"/>
                  <a:gd name="T10" fmla="*/ 9 w 39"/>
                  <a:gd name="T11" fmla="*/ 19 h 24"/>
                  <a:gd name="T12" fmla="*/ 11 w 39"/>
                  <a:gd name="T13" fmla="*/ 14 h 24"/>
                  <a:gd name="T14" fmla="*/ 7 w 39"/>
                  <a:gd name="T15" fmla="*/ 13 h 24"/>
                  <a:gd name="T16" fmla="*/ 3 w 39"/>
                  <a:gd name="T17" fmla="*/ 15 h 24"/>
                  <a:gd name="T18" fmla="*/ 0 w 39"/>
                  <a:gd name="T19" fmla="*/ 11 h 24"/>
                  <a:gd name="T20" fmla="*/ 7 w 39"/>
                  <a:gd name="T21" fmla="*/ 0 h 24"/>
                  <a:gd name="T22" fmla="*/ 16 w 39"/>
                  <a:gd name="T23" fmla="*/ 3 h 24"/>
                  <a:gd name="T24" fmla="*/ 13 w 39"/>
                  <a:gd name="T25" fmla="*/ 6 h 24"/>
                  <a:gd name="T26" fmla="*/ 23 w 39"/>
                  <a:gd name="T27" fmla="*/ 10 h 24"/>
                  <a:gd name="T28" fmla="*/ 28 w 39"/>
                  <a:gd name="T29" fmla="*/ 1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4">
                    <a:moveTo>
                      <a:pt x="28" y="1"/>
                    </a:moveTo>
                    <a:lnTo>
                      <a:pt x="39" y="4"/>
                    </a:lnTo>
                    <a:lnTo>
                      <a:pt x="30" y="19"/>
                    </a:lnTo>
                    <a:lnTo>
                      <a:pt x="24" y="24"/>
                    </a:lnTo>
                    <a:lnTo>
                      <a:pt x="19" y="24"/>
                    </a:lnTo>
                    <a:lnTo>
                      <a:pt x="9" y="19"/>
                    </a:lnTo>
                    <a:lnTo>
                      <a:pt x="11" y="14"/>
                    </a:lnTo>
                    <a:lnTo>
                      <a:pt x="7" y="13"/>
                    </a:lnTo>
                    <a:lnTo>
                      <a:pt x="3" y="15"/>
                    </a:lnTo>
                    <a:lnTo>
                      <a:pt x="0" y="11"/>
                    </a:lnTo>
                    <a:lnTo>
                      <a:pt x="7" y="0"/>
                    </a:lnTo>
                    <a:lnTo>
                      <a:pt x="16" y="3"/>
                    </a:lnTo>
                    <a:lnTo>
                      <a:pt x="13" y="6"/>
                    </a:lnTo>
                    <a:lnTo>
                      <a:pt x="23" y="10"/>
                    </a:lnTo>
                    <a:lnTo>
                      <a:pt x="28" y="1"/>
                    </a:lnTo>
                    <a:close/>
                  </a:path>
                </a:pathLst>
              </a:custGeom>
              <a:grpFill/>
              <a:ln w="9525" cap="flat" cmpd="sng">
                <a:solidFill>
                  <a:srgbClr val="000000"/>
                </a:solidFill>
                <a:prstDash val="solid"/>
                <a:round/>
                <a:headEnd/>
                <a:tailEnd/>
              </a:ln>
            </p:spPr>
            <p:txBody>
              <a:bodyPr/>
              <a:lstStyle/>
              <a:p>
                <a:endParaRPr lang="ja-JP" altLang="en-US"/>
              </a:p>
            </p:txBody>
          </p:sp>
          <p:sp>
            <p:nvSpPr>
              <p:cNvPr id="103" name="Freeform 39"/>
              <p:cNvSpPr>
                <a:spLocks noChangeAspect="1"/>
              </p:cNvSpPr>
              <p:nvPr/>
            </p:nvSpPr>
            <p:spPr bwMode="auto">
              <a:xfrm>
                <a:off x="548" y="702"/>
                <a:ext cx="13" cy="10"/>
              </a:xfrm>
              <a:custGeom>
                <a:avLst/>
                <a:gdLst>
                  <a:gd name="T0" fmla="*/ 0 w 13"/>
                  <a:gd name="T1" fmla="*/ 7 h 10"/>
                  <a:gd name="T2" fmla="*/ 4 w 13"/>
                  <a:gd name="T3" fmla="*/ 0 h 10"/>
                  <a:gd name="T4" fmla="*/ 13 w 13"/>
                  <a:gd name="T5" fmla="*/ 4 h 10"/>
                  <a:gd name="T6" fmla="*/ 9 w 13"/>
                  <a:gd name="T7" fmla="*/ 10 h 10"/>
                  <a:gd name="T8" fmla="*/ 0 w 13"/>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7"/>
                    </a:moveTo>
                    <a:lnTo>
                      <a:pt x="4" y="0"/>
                    </a:lnTo>
                    <a:lnTo>
                      <a:pt x="13" y="4"/>
                    </a:lnTo>
                    <a:lnTo>
                      <a:pt x="9" y="10"/>
                    </a:lnTo>
                    <a:lnTo>
                      <a:pt x="0" y="7"/>
                    </a:lnTo>
                    <a:close/>
                  </a:path>
                </a:pathLst>
              </a:custGeom>
              <a:grpFill/>
              <a:ln w="9525" cap="flat" cmpd="sng">
                <a:solidFill>
                  <a:srgbClr val="000000"/>
                </a:solidFill>
                <a:prstDash val="solid"/>
                <a:round/>
                <a:headEnd/>
                <a:tailEnd/>
              </a:ln>
            </p:spPr>
            <p:txBody>
              <a:bodyPr/>
              <a:lstStyle/>
              <a:p>
                <a:endParaRPr lang="ja-JP" altLang="en-US"/>
              </a:p>
            </p:txBody>
          </p:sp>
          <p:sp>
            <p:nvSpPr>
              <p:cNvPr id="104" name="Freeform 40"/>
              <p:cNvSpPr>
                <a:spLocks noChangeAspect="1"/>
              </p:cNvSpPr>
              <p:nvPr/>
            </p:nvSpPr>
            <p:spPr bwMode="auto">
              <a:xfrm>
                <a:off x="569" y="700"/>
                <a:ext cx="15" cy="13"/>
              </a:xfrm>
              <a:custGeom>
                <a:avLst/>
                <a:gdLst>
                  <a:gd name="T0" fmla="*/ 0 w 15"/>
                  <a:gd name="T1" fmla="*/ 10 h 13"/>
                  <a:gd name="T2" fmla="*/ 11 w 15"/>
                  <a:gd name="T3" fmla="*/ 13 h 13"/>
                  <a:gd name="T4" fmla="*/ 15 w 15"/>
                  <a:gd name="T5" fmla="*/ 4 h 13"/>
                  <a:gd name="T6" fmla="*/ 15 w 15"/>
                  <a:gd name="T7" fmla="*/ 1 h 13"/>
                  <a:gd name="T8" fmla="*/ 11 w 15"/>
                  <a:gd name="T9" fmla="*/ 0 h 13"/>
                  <a:gd name="T10" fmla="*/ 7 w 15"/>
                  <a:gd name="T11" fmla="*/ 4 h 13"/>
                  <a:gd name="T12" fmla="*/ 4 w 15"/>
                  <a:gd name="T13" fmla="*/ 2 h 13"/>
                  <a:gd name="T14" fmla="*/ 0 w 15"/>
                  <a:gd name="T15" fmla="*/ 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3">
                    <a:moveTo>
                      <a:pt x="0" y="10"/>
                    </a:moveTo>
                    <a:lnTo>
                      <a:pt x="11" y="13"/>
                    </a:lnTo>
                    <a:lnTo>
                      <a:pt x="15" y="4"/>
                    </a:lnTo>
                    <a:lnTo>
                      <a:pt x="15" y="1"/>
                    </a:lnTo>
                    <a:lnTo>
                      <a:pt x="11" y="0"/>
                    </a:lnTo>
                    <a:lnTo>
                      <a:pt x="7" y="4"/>
                    </a:lnTo>
                    <a:lnTo>
                      <a:pt x="4" y="2"/>
                    </a:lnTo>
                    <a:lnTo>
                      <a:pt x="0" y="10"/>
                    </a:lnTo>
                    <a:close/>
                  </a:path>
                </a:pathLst>
              </a:custGeom>
              <a:grpFill/>
              <a:ln w="9525" cap="flat" cmpd="sng">
                <a:solidFill>
                  <a:srgbClr val="000000"/>
                </a:solidFill>
                <a:prstDash val="solid"/>
                <a:round/>
                <a:headEnd/>
                <a:tailEnd/>
              </a:ln>
            </p:spPr>
            <p:txBody>
              <a:bodyPr/>
              <a:lstStyle/>
              <a:p>
                <a:endParaRPr lang="ja-JP" altLang="en-US"/>
              </a:p>
            </p:txBody>
          </p:sp>
          <p:sp>
            <p:nvSpPr>
              <p:cNvPr id="105" name="Freeform 41"/>
              <p:cNvSpPr>
                <a:spLocks noChangeAspect="1"/>
              </p:cNvSpPr>
              <p:nvPr/>
            </p:nvSpPr>
            <p:spPr bwMode="auto">
              <a:xfrm>
                <a:off x="522" y="736"/>
                <a:ext cx="55" cy="45"/>
              </a:xfrm>
              <a:custGeom>
                <a:avLst/>
                <a:gdLst>
                  <a:gd name="T0" fmla="*/ 40 w 55"/>
                  <a:gd name="T1" fmla="*/ 4 h 45"/>
                  <a:gd name="T2" fmla="*/ 32 w 55"/>
                  <a:gd name="T3" fmla="*/ 0 h 45"/>
                  <a:gd name="T4" fmla="*/ 27 w 55"/>
                  <a:gd name="T5" fmla="*/ 8 h 45"/>
                  <a:gd name="T6" fmla="*/ 32 w 55"/>
                  <a:gd name="T7" fmla="*/ 12 h 45"/>
                  <a:gd name="T8" fmla="*/ 27 w 55"/>
                  <a:gd name="T9" fmla="*/ 15 h 45"/>
                  <a:gd name="T10" fmla="*/ 23 w 55"/>
                  <a:gd name="T11" fmla="*/ 8 h 45"/>
                  <a:gd name="T12" fmla="*/ 19 w 55"/>
                  <a:gd name="T13" fmla="*/ 10 h 45"/>
                  <a:gd name="T14" fmla="*/ 22 w 55"/>
                  <a:gd name="T15" fmla="*/ 17 h 45"/>
                  <a:gd name="T16" fmla="*/ 17 w 55"/>
                  <a:gd name="T17" fmla="*/ 17 h 45"/>
                  <a:gd name="T18" fmla="*/ 17 w 55"/>
                  <a:gd name="T19" fmla="*/ 13 h 45"/>
                  <a:gd name="T20" fmla="*/ 14 w 55"/>
                  <a:gd name="T21" fmla="*/ 12 h 45"/>
                  <a:gd name="T22" fmla="*/ 10 w 55"/>
                  <a:gd name="T23" fmla="*/ 10 h 45"/>
                  <a:gd name="T24" fmla="*/ 6 w 55"/>
                  <a:gd name="T25" fmla="*/ 14 h 45"/>
                  <a:gd name="T26" fmla="*/ 4 w 55"/>
                  <a:gd name="T27" fmla="*/ 11 h 45"/>
                  <a:gd name="T28" fmla="*/ 9 w 55"/>
                  <a:gd name="T29" fmla="*/ 4 h 45"/>
                  <a:gd name="T30" fmla="*/ 6 w 55"/>
                  <a:gd name="T31" fmla="*/ 2 h 45"/>
                  <a:gd name="T32" fmla="*/ 0 w 55"/>
                  <a:gd name="T33" fmla="*/ 17 h 45"/>
                  <a:gd name="T34" fmla="*/ 9 w 55"/>
                  <a:gd name="T35" fmla="*/ 24 h 45"/>
                  <a:gd name="T36" fmla="*/ 25 w 55"/>
                  <a:gd name="T37" fmla="*/ 31 h 45"/>
                  <a:gd name="T38" fmla="*/ 32 w 55"/>
                  <a:gd name="T39" fmla="*/ 45 h 45"/>
                  <a:gd name="T40" fmla="*/ 41 w 55"/>
                  <a:gd name="T41" fmla="*/ 45 h 45"/>
                  <a:gd name="T42" fmla="*/ 47 w 55"/>
                  <a:gd name="T43" fmla="*/ 35 h 45"/>
                  <a:gd name="T44" fmla="*/ 52 w 55"/>
                  <a:gd name="T45" fmla="*/ 34 h 45"/>
                  <a:gd name="T46" fmla="*/ 47 w 55"/>
                  <a:gd name="T47" fmla="*/ 25 h 45"/>
                  <a:gd name="T48" fmla="*/ 49 w 55"/>
                  <a:gd name="T49" fmla="*/ 20 h 45"/>
                  <a:gd name="T50" fmla="*/ 54 w 55"/>
                  <a:gd name="T51" fmla="*/ 20 h 45"/>
                  <a:gd name="T52" fmla="*/ 55 w 55"/>
                  <a:gd name="T53" fmla="*/ 9 h 45"/>
                  <a:gd name="T54" fmla="*/ 50 w 55"/>
                  <a:gd name="T55" fmla="*/ 7 h 45"/>
                  <a:gd name="T56" fmla="*/ 45 w 55"/>
                  <a:gd name="T57" fmla="*/ 10 h 45"/>
                  <a:gd name="T58" fmla="*/ 40 w 55"/>
                  <a:gd name="T59" fmla="*/ 4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 h="45">
                    <a:moveTo>
                      <a:pt x="40" y="4"/>
                    </a:moveTo>
                    <a:lnTo>
                      <a:pt x="32" y="0"/>
                    </a:lnTo>
                    <a:lnTo>
                      <a:pt x="27" y="8"/>
                    </a:lnTo>
                    <a:lnTo>
                      <a:pt x="32" y="12"/>
                    </a:lnTo>
                    <a:lnTo>
                      <a:pt x="27" y="15"/>
                    </a:lnTo>
                    <a:lnTo>
                      <a:pt x="23" y="8"/>
                    </a:lnTo>
                    <a:lnTo>
                      <a:pt x="19" y="10"/>
                    </a:lnTo>
                    <a:lnTo>
                      <a:pt x="22" y="17"/>
                    </a:lnTo>
                    <a:lnTo>
                      <a:pt x="17" y="17"/>
                    </a:lnTo>
                    <a:lnTo>
                      <a:pt x="17" y="13"/>
                    </a:lnTo>
                    <a:cubicBezTo>
                      <a:pt x="14" y="11"/>
                      <a:pt x="14" y="10"/>
                      <a:pt x="14" y="12"/>
                    </a:cubicBezTo>
                    <a:lnTo>
                      <a:pt x="10" y="10"/>
                    </a:lnTo>
                    <a:lnTo>
                      <a:pt x="6" y="14"/>
                    </a:lnTo>
                    <a:lnTo>
                      <a:pt x="4" y="11"/>
                    </a:lnTo>
                    <a:cubicBezTo>
                      <a:pt x="10" y="4"/>
                      <a:pt x="13" y="4"/>
                      <a:pt x="9" y="4"/>
                    </a:cubicBezTo>
                    <a:lnTo>
                      <a:pt x="6" y="2"/>
                    </a:lnTo>
                    <a:lnTo>
                      <a:pt x="0" y="17"/>
                    </a:lnTo>
                    <a:lnTo>
                      <a:pt x="9" y="24"/>
                    </a:lnTo>
                    <a:lnTo>
                      <a:pt x="25" y="31"/>
                    </a:lnTo>
                    <a:lnTo>
                      <a:pt x="32" y="45"/>
                    </a:lnTo>
                    <a:lnTo>
                      <a:pt x="41" y="45"/>
                    </a:lnTo>
                    <a:lnTo>
                      <a:pt x="47" y="35"/>
                    </a:lnTo>
                    <a:lnTo>
                      <a:pt x="52" y="34"/>
                    </a:lnTo>
                    <a:lnTo>
                      <a:pt x="47" y="25"/>
                    </a:lnTo>
                    <a:lnTo>
                      <a:pt x="49" y="20"/>
                    </a:lnTo>
                    <a:lnTo>
                      <a:pt x="54" y="20"/>
                    </a:lnTo>
                    <a:lnTo>
                      <a:pt x="55" y="9"/>
                    </a:lnTo>
                    <a:lnTo>
                      <a:pt x="50" y="7"/>
                    </a:lnTo>
                    <a:lnTo>
                      <a:pt x="45" y="10"/>
                    </a:lnTo>
                    <a:lnTo>
                      <a:pt x="40" y="4"/>
                    </a:lnTo>
                    <a:close/>
                  </a:path>
                </a:pathLst>
              </a:custGeom>
              <a:grpFill/>
              <a:ln w="9525" cap="flat" cmpd="sng">
                <a:solidFill>
                  <a:srgbClr val="000000"/>
                </a:solidFill>
                <a:prstDash val="solid"/>
                <a:round/>
                <a:headEnd/>
                <a:tailEnd/>
              </a:ln>
            </p:spPr>
            <p:txBody>
              <a:bodyPr/>
              <a:lstStyle/>
              <a:p>
                <a:endParaRPr lang="ja-JP" altLang="en-US"/>
              </a:p>
            </p:txBody>
          </p:sp>
          <p:sp>
            <p:nvSpPr>
              <p:cNvPr id="106" name="Freeform 42"/>
              <p:cNvSpPr>
                <a:spLocks noChangeAspect="1"/>
              </p:cNvSpPr>
              <p:nvPr/>
            </p:nvSpPr>
            <p:spPr bwMode="auto">
              <a:xfrm>
                <a:off x="533" y="724"/>
                <a:ext cx="15" cy="18"/>
              </a:xfrm>
              <a:custGeom>
                <a:avLst/>
                <a:gdLst>
                  <a:gd name="T0" fmla="*/ 6 w 15"/>
                  <a:gd name="T1" fmla="*/ 0 h 18"/>
                  <a:gd name="T2" fmla="*/ 0 w 15"/>
                  <a:gd name="T3" fmla="*/ 11 h 18"/>
                  <a:gd name="T4" fmla="*/ 6 w 15"/>
                  <a:gd name="T5" fmla="*/ 18 h 18"/>
                  <a:gd name="T6" fmla="*/ 15 w 15"/>
                  <a:gd name="T7" fmla="*/ 10 h 18"/>
                  <a:gd name="T8" fmla="*/ 6 w 15"/>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8">
                    <a:moveTo>
                      <a:pt x="6" y="0"/>
                    </a:moveTo>
                    <a:lnTo>
                      <a:pt x="0" y="11"/>
                    </a:lnTo>
                    <a:lnTo>
                      <a:pt x="6" y="18"/>
                    </a:lnTo>
                    <a:lnTo>
                      <a:pt x="15" y="10"/>
                    </a:lnTo>
                    <a:lnTo>
                      <a:pt x="6" y="0"/>
                    </a:lnTo>
                    <a:close/>
                  </a:path>
                </a:pathLst>
              </a:custGeom>
              <a:grpFill/>
              <a:ln w="9525" cap="flat" cmpd="sng">
                <a:solidFill>
                  <a:srgbClr val="000000"/>
                </a:solidFill>
                <a:prstDash val="solid"/>
                <a:round/>
                <a:headEnd/>
                <a:tailEnd/>
              </a:ln>
            </p:spPr>
            <p:txBody>
              <a:bodyPr/>
              <a:lstStyle/>
              <a:p>
                <a:endParaRPr lang="ja-JP" altLang="en-US"/>
              </a:p>
            </p:txBody>
          </p:sp>
          <p:sp>
            <p:nvSpPr>
              <p:cNvPr id="107" name="Freeform 43"/>
              <p:cNvSpPr>
                <a:spLocks noChangeAspect="1"/>
              </p:cNvSpPr>
              <p:nvPr/>
            </p:nvSpPr>
            <p:spPr bwMode="auto">
              <a:xfrm>
                <a:off x="514" y="753"/>
                <a:ext cx="49" cy="39"/>
              </a:xfrm>
              <a:custGeom>
                <a:avLst/>
                <a:gdLst>
                  <a:gd name="T0" fmla="*/ 8 w 49"/>
                  <a:gd name="T1" fmla="*/ 0 h 39"/>
                  <a:gd name="T2" fmla="*/ 2 w 49"/>
                  <a:gd name="T3" fmla="*/ 2 h 39"/>
                  <a:gd name="T4" fmla="*/ 0 w 49"/>
                  <a:gd name="T5" fmla="*/ 7 h 39"/>
                  <a:gd name="T6" fmla="*/ 47 w 49"/>
                  <a:gd name="T7" fmla="*/ 39 h 39"/>
                  <a:gd name="T8" fmla="*/ 49 w 49"/>
                  <a:gd name="T9" fmla="*/ 36 h 39"/>
                  <a:gd name="T10" fmla="*/ 43 w 49"/>
                  <a:gd name="T11" fmla="*/ 27 h 39"/>
                  <a:gd name="T12" fmla="*/ 40 w 49"/>
                  <a:gd name="T13" fmla="*/ 27 h 39"/>
                  <a:gd name="T14" fmla="*/ 34 w 49"/>
                  <a:gd name="T15" fmla="*/ 13 h 39"/>
                  <a:gd name="T16" fmla="*/ 16 w 49"/>
                  <a:gd name="T17" fmla="*/ 6 h 39"/>
                  <a:gd name="T18" fmla="*/ 8 w 4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39">
                    <a:moveTo>
                      <a:pt x="8" y="0"/>
                    </a:moveTo>
                    <a:lnTo>
                      <a:pt x="2" y="2"/>
                    </a:lnTo>
                    <a:lnTo>
                      <a:pt x="0" y="7"/>
                    </a:lnTo>
                    <a:lnTo>
                      <a:pt x="47" y="39"/>
                    </a:lnTo>
                    <a:lnTo>
                      <a:pt x="49" y="36"/>
                    </a:lnTo>
                    <a:lnTo>
                      <a:pt x="43" y="27"/>
                    </a:lnTo>
                    <a:lnTo>
                      <a:pt x="40" y="27"/>
                    </a:lnTo>
                    <a:lnTo>
                      <a:pt x="34" y="13"/>
                    </a:lnTo>
                    <a:lnTo>
                      <a:pt x="16" y="6"/>
                    </a:lnTo>
                    <a:lnTo>
                      <a:pt x="8" y="0"/>
                    </a:lnTo>
                    <a:close/>
                  </a:path>
                </a:pathLst>
              </a:custGeom>
              <a:grpFill/>
              <a:ln w="9525" cap="flat" cmpd="sng">
                <a:solidFill>
                  <a:srgbClr val="000000"/>
                </a:solidFill>
                <a:prstDash val="solid"/>
                <a:round/>
                <a:headEnd/>
                <a:tailEnd/>
              </a:ln>
            </p:spPr>
            <p:txBody>
              <a:bodyPr/>
              <a:lstStyle/>
              <a:p>
                <a:endParaRPr lang="ja-JP" altLang="en-US"/>
              </a:p>
            </p:txBody>
          </p:sp>
          <p:sp>
            <p:nvSpPr>
              <p:cNvPr id="108" name="Freeform 44"/>
              <p:cNvSpPr>
                <a:spLocks noChangeAspect="1"/>
              </p:cNvSpPr>
              <p:nvPr/>
            </p:nvSpPr>
            <p:spPr bwMode="auto">
              <a:xfrm>
                <a:off x="558" y="745"/>
                <a:ext cx="111" cy="185"/>
              </a:xfrm>
              <a:custGeom>
                <a:avLst/>
                <a:gdLst>
                  <a:gd name="T0" fmla="*/ 3 w 111"/>
                  <a:gd name="T1" fmla="*/ 47 h 185"/>
                  <a:gd name="T2" fmla="*/ 5 w 111"/>
                  <a:gd name="T3" fmla="*/ 43 h 185"/>
                  <a:gd name="T4" fmla="*/ 0 w 111"/>
                  <a:gd name="T5" fmla="*/ 36 h 185"/>
                  <a:gd name="T6" fmla="*/ 5 w 111"/>
                  <a:gd name="T7" fmla="*/ 35 h 185"/>
                  <a:gd name="T8" fmla="*/ 10 w 111"/>
                  <a:gd name="T9" fmla="*/ 25 h 185"/>
                  <a:gd name="T10" fmla="*/ 16 w 111"/>
                  <a:gd name="T11" fmla="*/ 25 h 185"/>
                  <a:gd name="T12" fmla="*/ 11 w 111"/>
                  <a:gd name="T13" fmla="*/ 16 h 185"/>
                  <a:gd name="T14" fmla="*/ 12 w 111"/>
                  <a:gd name="T15" fmla="*/ 10 h 185"/>
                  <a:gd name="T16" fmla="*/ 17 w 111"/>
                  <a:gd name="T17" fmla="*/ 10 h 185"/>
                  <a:gd name="T18" fmla="*/ 19 w 111"/>
                  <a:gd name="T19" fmla="*/ 1 h 185"/>
                  <a:gd name="T20" fmla="*/ 28 w 111"/>
                  <a:gd name="T21" fmla="*/ 5 h 185"/>
                  <a:gd name="T22" fmla="*/ 41 w 111"/>
                  <a:gd name="T23" fmla="*/ 0 h 185"/>
                  <a:gd name="T24" fmla="*/ 52 w 111"/>
                  <a:gd name="T25" fmla="*/ 16 h 185"/>
                  <a:gd name="T26" fmla="*/ 52 w 111"/>
                  <a:gd name="T27" fmla="*/ 38 h 185"/>
                  <a:gd name="T28" fmla="*/ 65 w 111"/>
                  <a:gd name="T29" fmla="*/ 58 h 185"/>
                  <a:gd name="T30" fmla="*/ 72 w 111"/>
                  <a:gd name="T31" fmla="*/ 59 h 185"/>
                  <a:gd name="T32" fmla="*/ 84 w 111"/>
                  <a:gd name="T33" fmla="*/ 71 h 185"/>
                  <a:gd name="T34" fmla="*/ 85 w 111"/>
                  <a:gd name="T35" fmla="*/ 88 h 185"/>
                  <a:gd name="T36" fmla="*/ 104 w 111"/>
                  <a:gd name="T37" fmla="*/ 93 h 185"/>
                  <a:gd name="T38" fmla="*/ 111 w 111"/>
                  <a:gd name="T39" fmla="*/ 102 h 185"/>
                  <a:gd name="T40" fmla="*/ 98 w 111"/>
                  <a:gd name="T41" fmla="*/ 147 h 185"/>
                  <a:gd name="T42" fmla="*/ 85 w 111"/>
                  <a:gd name="T43" fmla="*/ 147 h 185"/>
                  <a:gd name="T44" fmla="*/ 81 w 111"/>
                  <a:gd name="T45" fmla="*/ 155 h 185"/>
                  <a:gd name="T46" fmla="*/ 70 w 111"/>
                  <a:gd name="T47" fmla="*/ 166 h 185"/>
                  <a:gd name="T48" fmla="*/ 57 w 111"/>
                  <a:gd name="T49" fmla="*/ 179 h 185"/>
                  <a:gd name="T50" fmla="*/ 46 w 111"/>
                  <a:gd name="T51" fmla="*/ 185 h 185"/>
                  <a:gd name="T52" fmla="*/ 36 w 111"/>
                  <a:gd name="T53" fmla="*/ 183 h 185"/>
                  <a:gd name="T54" fmla="*/ 41 w 111"/>
                  <a:gd name="T55" fmla="*/ 175 h 185"/>
                  <a:gd name="T56" fmla="*/ 41 w 111"/>
                  <a:gd name="T57" fmla="*/ 166 h 185"/>
                  <a:gd name="T58" fmla="*/ 44 w 111"/>
                  <a:gd name="T59" fmla="*/ 154 h 185"/>
                  <a:gd name="T60" fmla="*/ 47 w 111"/>
                  <a:gd name="T61" fmla="*/ 154 h 185"/>
                  <a:gd name="T62" fmla="*/ 44 w 111"/>
                  <a:gd name="T63" fmla="*/ 150 h 185"/>
                  <a:gd name="T64" fmla="*/ 46 w 111"/>
                  <a:gd name="T65" fmla="*/ 144 h 185"/>
                  <a:gd name="T66" fmla="*/ 43 w 111"/>
                  <a:gd name="T67" fmla="*/ 143 h 185"/>
                  <a:gd name="T68" fmla="*/ 41 w 111"/>
                  <a:gd name="T69" fmla="*/ 142 h 185"/>
                  <a:gd name="T70" fmla="*/ 35 w 111"/>
                  <a:gd name="T71" fmla="*/ 138 h 185"/>
                  <a:gd name="T72" fmla="*/ 37 w 111"/>
                  <a:gd name="T73" fmla="*/ 126 h 185"/>
                  <a:gd name="T74" fmla="*/ 38 w 111"/>
                  <a:gd name="T75" fmla="*/ 114 h 185"/>
                  <a:gd name="T76" fmla="*/ 33 w 111"/>
                  <a:gd name="T77" fmla="*/ 88 h 185"/>
                  <a:gd name="T78" fmla="*/ 28 w 111"/>
                  <a:gd name="T79" fmla="*/ 86 h 185"/>
                  <a:gd name="T80" fmla="*/ 28 w 111"/>
                  <a:gd name="T81" fmla="*/ 64 h 185"/>
                  <a:gd name="T82" fmla="*/ 14 w 111"/>
                  <a:gd name="T83" fmla="*/ 50 h 185"/>
                  <a:gd name="T84" fmla="*/ 8 w 111"/>
                  <a:gd name="T85" fmla="*/ 53 h 185"/>
                  <a:gd name="T86" fmla="*/ 3 w 111"/>
                  <a:gd name="T87" fmla="*/ 47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1" h="185">
                    <a:moveTo>
                      <a:pt x="3" y="47"/>
                    </a:moveTo>
                    <a:lnTo>
                      <a:pt x="5" y="43"/>
                    </a:lnTo>
                    <a:lnTo>
                      <a:pt x="0" y="36"/>
                    </a:lnTo>
                    <a:lnTo>
                      <a:pt x="5" y="35"/>
                    </a:lnTo>
                    <a:lnTo>
                      <a:pt x="10" y="25"/>
                    </a:lnTo>
                    <a:lnTo>
                      <a:pt x="16" y="25"/>
                    </a:lnTo>
                    <a:lnTo>
                      <a:pt x="11" y="16"/>
                    </a:lnTo>
                    <a:lnTo>
                      <a:pt x="12" y="10"/>
                    </a:lnTo>
                    <a:lnTo>
                      <a:pt x="17" y="10"/>
                    </a:lnTo>
                    <a:lnTo>
                      <a:pt x="19" y="1"/>
                    </a:lnTo>
                    <a:lnTo>
                      <a:pt x="28" y="5"/>
                    </a:lnTo>
                    <a:lnTo>
                      <a:pt x="41" y="0"/>
                    </a:lnTo>
                    <a:lnTo>
                      <a:pt x="52" y="16"/>
                    </a:lnTo>
                    <a:lnTo>
                      <a:pt x="52" y="38"/>
                    </a:lnTo>
                    <a:lnTo>
                      <a:pt x="65" y="58"/>
                    </a:lnTo>
                    <a:lnTo>
                      <a:pt x="72" y="59"/>
                    </a:lnTo>
                    <a:lnTo>
                      <a:pt x="84" y="71"/>
                    </a:lnTo>
                    <a:lnTo>
                      <a:pt x="85" y="88"/>
                    </a:lnTo>
                    <a:lnTo>
                      <a:pt x="104" y="93"/>
                    </a:lnTo>
                    <a:lnTo>
                      <a:pt x="111" y="102"/>
                    </a:lnTo>
                    <a:lnTo>
                      <a:pt x="98" y="147"/>
                    </a:lnTo>
                    <a:lnTo>
                      <a:pt x="85" y="147"/>
                    </a:lnTo>
                    <a:lnTo>
                      <a:pt x="81" y="155"/>
                    </a:lnTo>
                    <a:lnTo>
                      <a:pt x="70" y="166"/>
                    </a:lnTo>
                    <a:lnTo>
                      <a:pt x="57" y="179"/>
                    </a:lnTo>
                    <a:lnTo>
                      <a:pt x="46" y="185"/>
                    </a:lnTo>
                    <a:lnTo>
                      <a:pt x="36" y="183"/>
                    </a:lnTo>
                    <a:lnTo>
                      <a:pt x="41" y="175"/>
                    </a:lnTo>
                    <a:lnTo>
                      <a:pt x="41" y="166"/>
                    </a:lnTo>
                    <a:lnTo>
                      <a:pt x="44" y="154"/>
                    </a:lnTo>
                    <a:lnTo>
                      <a:pt x="47" y="154"/>
                    </a:lnTo>
                    <a:lnTo>
                      <a:pt x="44" y="150"/>
                    </a:lnTo>
                    <a:lnTo>
                      <a:pt x="46" y="144"/>
                    </a:lnTo>
                    <a:lnTo>
                      <a:pt x="43" y="143"/>
                    </a:lnTo>
                    <a:lnTo>
                      <a:pt x="41" y="142"/>
                    </a:lnTo>
                    <a:lnTo>
                      <a:pt x="35" y="138"/>
                    </a:lnTo>
                    <a:lnTo>
                      <a:pt x="37" y="126"/>
                    </a:lnTo>
                    <a:lnTo>
                      <a:pt x="38" y="114"/>
                    </a:lnTo>
                    <a:lnTo>
                      <a:pt x="33" y="88"/>
                    </a:lnTo>
                    <a:lnTo>
                      <a:pt x="28" y="86"/>
                    </a:lnTo>
                    <a:lnTo>
                      <a:pt x="28" y="64"/>
                    </a:lnTo>
                    <a:lnTo>
                      <a:pt x="14" y="50"/>
                    </a:lnTo>
                    <a:lnTo>
                      <a:pt x="8" y="53"/>
                    </a:lnTo>
                    <a:lnTo>
                      <a:pt x="3" y="47"/>
                    </a:lnTo>
                    <a:close/>
                  </a:path>
                </a:pathLst>
              </a:custGeom>
              <a:grpFill/>
              <a:ln w="9525" cap="flat" cmpd="sng">
                <a:solidFill>
                  <a:srgbClr val="000000"/>
                </a:solidFill>
                <a:prstDash val="solid"/>
                <a:round/>
                <a:headEnd/>
                <a:tailEnd/>
              </a:ln>
            </p:spPr>
            <p:txBody>
              <a:bodyPr/>
              <a:lstStyle/>
              <a:p>
                <a:endParaRPr lang="ja-JP" altLang="en-US"/>
              </a:p>
            </p:txBody>
          </p:sp>
          <p:sp>
            <p:nvSpPr>
              <p:cNvPr id="109" name="Freeform 45"/>
              <p:cNvSpPr>
                <a:spLocks noChangeAspect="1"/>
              </p:cNvSpPr>
              <p:nvPr/>
            </p:nvSpPr>
            <p:spPr bwMode="auto">
              <a:xfrm>
                <a:off x="499" y="760"/>
                <a:ext cx="107" cy="171"/>
              </a:xfrm>
              <a:custGeom>
                <a:avLst/>
                <a:gdLst>
                  <a:gd name="T0" fmla="*/ 15 w 107"/>
                  <a:gd name="T1" fmla="*/ 0 h 171"/>
                  <a:gd name="T2" fmla="*/ 62 w 107"/>
                  <a:gd name="T3" fmla="*/ 31 h 171"/>
                  <a:gd name="T4" fmla="*/ 67 w 107"/>
                  <a:gd name="T5" fmla="*/ 38 h 171"/>
                  <a:gd name="T6" fmla="*/ 73 w 107"/>
                  <a:gd name="T7" fmla="*/ 35 h 171"/>
                  <a:gd name="T8" fmla="*/ 89 w 107"/>
                  <a:gd name="T9" fmla="*/ 50 h 171"/>
                  <a:gd name="T10" fmla="*/ 88 w 107"/>
                  <a:gd name="T11" fmla="*/ 71 h 171"/>
                  <a:gd name="T12" fmla="*/ 92 w 107"/>
                  <a:gd name="T13" fmla="*/ 72 h 171"/>
                  <a:gd name="T14" fmla="*/ 98 w 107"/>
                  <a:gd name="T15" fmla="*/ 101 h 171"/>
                  <a:gd name="T16" fmla="*/ 96 w 107"/>
                  <a:gd name="T17" fmla="*/ 114 h 171"/>
                  <a:gd name="T18" fmla="*/ 95 w 107"/>
                  <a:gd name="T19" fmla="*/ 123 h 171"/>
                  <a:gd name="T20" fmla="*/ 104 w 107"/>
                  <a:gd name="T21" fmla="*/ 129 h 171"/>
                  <a:gd name="T22" fmla="*/ 106 w 107"/>
                  <a:gd name="T23" fmla="*/ 129 h 171"/>
                  <a:gd name="T24" fmla="*/ 104 w 107"/>
                  <a:gd name="T25" fmla="*/ 135 h 171"/>
                  <a:gd name="T26" fmla="*/ 107 w 107"/>
                  <a:gd name="T27" fmla="*/ 140 h 171"/>
                  <a:gd name="T28" fmla="*/ 103 w 107"/>
                  <a:gd name="T29" fmla="*/ 140 h 171"/>
                  <a:gd name="T30" fmla="*/ 100 w 107"/>
                  <a:gd name="T31" fmla="*/ 151 h 171"/>
                  <a:gd name="T32" fmla="*/ 101 w 107"/>
                  <a:gd name="T33" fmla="*/ 160 h 171"/>
                  <a:gd name="T34" fmla="*/ 95 w 107"/>
                  <a:gd name="T35" fmla="*/ 169 h 171"/>
                  <a:gd name="T36" fmla="*/ 88 w 107"/>
                  <a:gd name="T37" fmla="*/ 171 h 171"/>
                  <a:gd name="T38" fmla="*/ 77 w 107"/>
                  <a:gd name="T39" fmla="*/ 170 h 171"/>
                  <a:gd name="T40" fmla="*/ 74 w 107"/>
                  <a:gd name="T41" fmla="*/ 152 h 171"/>
                  <a:gd name="T42" fmla="*/ 74 w 107"/>
                  <a:gd name="T43" fmla="*/ 144 h 171"/>
                  <a:gd name="T44" fmla="*/ 67 w 107"/>
                  <a:gd name="T45" fmla="*/ 136 h 171"/>
                  <a:gd name="T46" fmla="*/ 64 w 107"/>
                  <a:gd name="T47" fmla="*/ 136 h 171"/>
                  <a:gd name="T48" fmla="*/ 49 w 107"/>
                  <a:gd name="T49" fmla="*/ 110 h 171"/>
                  <a:gd name="T50" fmla="*/ 52 w 107"/>
                  <a:gd name="T51" fmla="*/ 104 h 171"/>
                  <a:gd name="T52" fmla="*/ 52 w 107"/>
                  <a:gd name="T53" fmla="*/ 98 h 171"/>
                  <a:gd name="T54" fmla="*/ 44 w 107"/>
                  <a:gd name="T55" fmla="*/ 98 h 171"/>
                  <a:gd name="T56" fmla="*/ 43 w 107"/>
                  <a:gd name="T57" fmla="*/ 92 h 171"/>
                  <a:gd name="T58" fmla="*/ 38 w 107"/>
                  <a:gd name="T59" fmla="*/ 91 h 171"/>
                  <a:gd name="T60" fmla="*/ 34 w 107"/>
                  <a:gd name="T61" fmla="*/ 93 h 171"/>
                  <a:gd name="T62" fmla="*/ 26 w 107"/>
                  <a:gd name="T63" fmla="*/ 80 h 171"/>
                  <a:gd name="T64" fmla="*/ 26 w 107"/>
                  <a:gd name="T65" fmla="*/ 75 h 171"/>
                  <a:gd name="T66" fmla="*/ 24 w 107"/>
                  <a:gd name="T67" fmla="*/ 71 h 171"/>
                  <a:gd name="T68" fmla="*/ 26 w 107"/>
                  <a:gd name="T69" fmla="*/ 64 h 171"/>
                  <a:gd name="T70" fmla="*/ 6 w 107"/>
                  <a:gd name="T71" fmla="*/ 45 h 171"/>
                  <a:gd name="T72" fmla="*/ 0 w 107"/>
                  <a:gd name="T73" fmla="*/ 41 h 171"/>
                  <a:gd name="T74" fmla="*/ 6 w 107"/>
                  <a:gd name="T75" fmla="*/ 34 h 171"/>
                  <a:gd name="T76" fmla="*/ 8 w 107"/>
                  <a:gd name="T77" fmla="*/ 31 h 171"/>
                  <a:gd name="T78" fmla="*/ 10 w 107"/>
                  <a:gd name="T79" fmla="*/ 35 h 171"/>
                  <a:gd name="T80" fmla="*/ 9 w 107"/>
                  <a:gd name="T81" fmla="*/ 40 h 171"/>
                  <a:gd name="T82" fmla="*/ 13 w 107"/>
                  <a:gd name="T83" fmla="*/ 39 h 171"/>
                  <a:gd name="T84" fmla="*/ 17 w 107"/>
                  <a:gd name="T85" fmla="*/ 40 h 171"/>
                  <a:gd name="T86" fmla="*/ 20 w 107"/>
                  <a:gd name="T87" fmla="*/ 37 h 171"/>
                  <a:gd name="T88" fmla="*/ 17 w 107"/>
                  <a:gd name="T89" fmla="*/ 32 h 171"/>
                  <a:gd name="T90" fmla="*/ 12 w 107"/>
                  <a:gd name="T91" fmla="*/ 32 h 171"/>
                  <a:gd name="T92" fmla="*/ 9 w 107"/>
                  <a:gd name="T93" fmla="*/ 26 h 171"/>
                  <a:gd name="T94" fmla="*/ 12 w 107"/>
                  <a:gd name="T95" fmla="*/ 23 h 171"/>
                  <a:gd name="T96" fmla="*/ 22 w 107"/>
                  <a:gd name="T97" fmla="*/ 32 h 171"/>
                  <a:gd name="T98" fmla="*/ 23 w 107"/>
                  <a:gd name="T99" fmla="*/ 26 h 171"/>
                  <a:gd name="T100" fmla="*/ 21 w 107"/>
                  <a:gd name="T101" fmla="*/ 20 h 171"/>
                  <a:gd name="T102" fmla="*/ 24 w 107"/>
                  <a:gd name="T103" fmla="*/ 19 h 171"/>
                  <a:gd name="T104" fmla="*/ 22 w 107"/>
                  <a:gd name="T105" fmla="*/ 15 h 171"/>
                  <a:gd name="T106" fmla="*/ 19 w 107"/>
                  <a:gd name="T107" fmla="*/ 15 h 171"/>
                  <a:gd name="T108" fmla="*/ 16 w 107"/>
                  <a:gd name="T109" fmla="*/ 12 h 171"/>
                  <a:gd name="T110" fmla="*/ 15 w 107"/>
                  <a:gd name="T111" fmla="*/ 0 h 1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7" h="171">
                    <a:moveTo>
                      <a:pt x="15" y="0"/>
                    </a:moveTo>
                    <a:lnTo>
                      <a:pt x="62" y="31"/>
                    </a:lnTo>
                    <a:lnTo>
                      <a:pt x="67" y="38"/>
                    </a:lnTo>
                    <a:lnTo>
                      <a:pt x="73" y="35"/>
                    </a:lnTo>
                    <a:lnTo>
                      <a:pt x="89" y="50"/>
                    </a:lnTo>
                    <a:lnTo>
                      <a:pt x="88" y="71"/>
                    </a:lnTo>
                    <a:lnTo>
                      <a:pt x="92" y="72"/>
                    </a:lnTo>
                    <a:lnTo>
                      <a:pt x="98" y="101"/>
                    </a:lnTo>
                    <a:lnTo>
                      <a:pt x="96" y="114"/>
                    </a:lnTo>
                    <a:lnTo>
                      <a:pt x="95" y="123"/>
                    </a:lnTo>
                    <a:lnTo>
                      <a:pt x="104" y="129"/>
                    </a:lnTo>
                    <a:lnTo>
                      <a:pt x="106" y="129"/>
                    </a:lnTo>
                    <a:lnTo>
                      <a:pt x="104" y="135"/>
                    </a:lnTo>
                    <a:lnTo>
                      <a:pt x="107" y="140"/>
                    </a:lnTo>
                    <a:lnTo>
                      <a:pt x="103" y="140"/>
                    </a:lnTo>
                    <a:lnTo>
                      <a:pt x="100" y="151"/>
                    </a:lnTo>
                    <a:lnTo>
                      <a:pt x="101" y="160"/>
                    </a:lnTo>
                    <a:lnTo>
                      <a:pt x="95" y="169"/>
                    </a:lnTo>
                    <a:lnTo>
                      <a:pt x="88" y="171"/>
                    </a:lnTo>
                    <a:lnTo>
                      <a:pt x="77" y="170"/>
                    </a:lnTo>
                    <a:lnTo>
                      <a:pt x="74" y="152"/>
                    </a:lnTo>
                    <a:lnTo>
                      <a:pt x="74" y="144"/>
                    </a:lnTo>
                    <a:lnTo>
                      <a:pt x="67" y="136"/>
                    </a:lnTo>
                    <a:lnTo>
                      <a:pt x="64" y="136"/>
                    </a:lnTo>
                    <a:lnTo>
                      <a:pt x="49" y="110"/>
                    </a:lnTo>
                    <a:lnTo>
                      <a:pt x="52" y="104"/>
                    </a:lnTo>
                    <a:lnTo>
                      <a:pt x="52" y="98"/>
                    </a:lnTo>
                    <a:lnTo>
                      <a:pt x="44" y="98"/>
                    </a:lnTo>
                    <a:lnTo>
                      <a:pt x="43" y="92"/>
                    </a:lnTo>
                    <a:lnTo>
                      <a:pt x="38" y="91"/>
                    </a:lnTo>
                    <a:lnTo>
                      <a:pt x="34" y="93"/>
                    </a:lnTo>
                    <a:lnTo>
                      <a:pt x="26" y="80"/>
                    </a:lnTo>
                    <a:lnTo>
                      <a:pt x="26" y="75"/>
                    </a:lnTo>
                    <a:lnTo>
                      <a:pt x="24" y="71"/>
                    </a:lnTo>
                    <a:lnTo>
                      <a:pt x="26" y="64"/>
                    </a:lnTo>
                    <a:lnTo>
                      <a:pt x="6" y="45"/>
                    </a:lnTo>
                    <a:lnTo>
                      <a:pt x="0" y="41"/>
                    </a:lnTo>
                    <a:lnTo>
                      <a:pt x="6" y="34"/>
                    </a:lnTo>
                    <a:lnTo>
                      <a:pt x="8" y="31"/>
                    </a:lnTo>
                    <a:lnTo>
                      <a:pt x="10" y="35"/>
                    </a:lnTo>
                    <a:lnTo>
                      <a:pt x="9" y="40"/>
                    </a:lnTo>
                    <a:lnTo>
                      <a:pt x="13" y="39"/>
                    </a:lnTo>
                    <a:lnTo>
                      <a:pt x="17" y="40"/>
                    </a:lnTo>
                    <a:lnTo>
                      <a:pt x="20" y="37"/>
                    </a:lnTo>
                    <a:lnTo>
                      <a:pt x="17" y="32"/>
                    </a:lnTo>
                    <a:lnTo>
                      <a:pt x="12" y="32"/>
                    </a:lnTo>
                    <a:lnTo>
                      <a:pt x="9" y="26"/>
                    </a:lnTo>
                    <a:lnTo>
                      <a:pt x="12" y="23"/>
                    </a:lnTo>
                    <a:lnTo>
                      <a:pt x="22" y="32"/>
                    </a:lnTo>
                    <a:lnTo>
                      <a:pt x="23" y="26"/>
                    </a:lnTo>
                    <a:lnTo>
                      <a:pt x="21" y="20"/>
                    </a:lnTo>
                    <a:lnTo>
                      <a:pt x="24" y="19"/>
                    </a:lnTo>
                    <a:lnTo>
                      <a:pt x="22" y="15"/>
                    </a:lnTo>
                    <a:lnTo>
                      <a:pt x="19" y="15"/>
                    </a:lnTo>
                    <a:lnTo>
                      <a:pt x="16" y="12"/>
                    </a:lnTo>
                    <a:lnTo>
                      <a:pt x="15" y="0"/>
                    </a:lnTo>
                    <a:close/>
                  </a:path>
                </a:pathLst>
              </a:custGeom>
              <a:grpFill/>
              <a:ln w="9525" cap="flat" cmpd="sng">
                <a:solidFill>
                  <a:srgbClr val="000000"/>
                </a:solidFill>
                <a:prstDash val="solid"/>
                <a:round/>
                <a:headEnd/>
                <a:tailEnd/>
              </a:ln>
            </p:spPr>
            <p:txBody>
              <a:bodyPr/>
              <a:lstStyle/>
              <a:p>
                <a:endParaRPr lang="ja-JP" altLang="en-US"/>
              </a:p>
            </p:txBody>
          </p:sp>
          <p:sp>
            <p:nvSpPr>
              <p:cNvPr id="110" name="Freeform 46"/>
              <p:cNvSpPr>
                <a:spLocks noChangeAspect="1"/>
              </p:cNvSpPr>
              <p:nvPr/>
            </p:nvSpPr>
            <p:spPr bwMode="auto">
              <a:xfrm>
                <a:off x="473" y="799"/>
                <a:ext cx="104" cy="140"/>
              </a:xfrm>
              <a:custGeom>
                <a:avLst/>
                <a:gdLst>
                  <a:gd name="T0" fmla="*/ 31 w 104"/>
                  <a:gd name="T1" fmla="*/ 7 h 140"/>
                  <a:gd name="T2" fmla="*/ 25 w 104"/>
                  <a:gd name="T3" fmla="*/ 17 h 140"/>
                  <a:gd name="T4" fmla="*/ 23 w 104"/>
                  <a:gd name="T5" fmla="*/ 14 h 140"/>
                  <a:gd name="T6" fmla="*/ 19 w 104"/>
                  <a:gd name="T7" fmla="*/ 19 h 140"/>
                  <a:gd name="T8" fmla="*/ 15 w 104"/>
                  <a:gd name="T9" fmla="*/ 16 h 140"/>
                  <a:gd name="T10" fmla="*/ 20 w 104"/>
                  <a:gd name="T11" fmla="*/ 8 h 140"/>
                  <a:gd name="T12" fmla="*/ 12 w 104"/>
                  <a:gd name="T13" fmla="*/ 0 h 140"/>
                  <a:gd name="T14" fmla="*/ 7 w 104"/>
                  <a:gd name="T15" fmla="*/ 9 h 140"/>
                  <a:gd name="T16" fmla="*/ 0 w 104"/>
                  <a:gd name="T17" fmla="*/ 17 h 140"/>
                  <a:gd name="T18" fmla="*/ 6 w 104"/>
                  <a:gd name="T19" fmla="*/ 24 h 140"/>
                  <a:gd name="T20" fmla="*/ 12 w 104"/>
                  <a:gd name="T21" fmla="*/ 20 h 140"/>
                  <a:gd name="T22" fmla="*/ 11 w 104"/>
                  <a:gd name="T23" fmla="*/ 26 h 140"/>
                  <a:gd name="T24" fmla="*/ 8 w 104"/>
                  <a:gd name="T25" fmla="*/ 31 h 140"/>
                  <a:gd name="T26" fmla="*/ 5 w 104"/>
                  <a:gd name="T27" fmla="*/ 37 h 140"/>
                  <a:gd name="T28" fmla="*/ 29 w 104"/>
                  <a:gd name="T29" fmla="*/ 53 h 140"/>
                  <a:gd name="T30" fmla="*/ 34 w 104"/>
                  <a:gd name="T31" fmla="*/ 53 h 140"/>
                  <a:gd name="T32" fmla="*/ 54 w 104"/>
                  <a:gd name="T33" fmla="*/ 80 h 140"/>
                  <a:gd name="T34" fmla="*/ 58 w 104"/>
                  <a:gd name="T35" fmla="*/ 95 h 140"/>
                  <a:gd name="T36" fmla="*/ 55 w 104"/>
                  <a:gd name="T37" fmla="*/ 112 h 140"/>
                  <a:gd name="T38" fmla="*/ 66 w 104"/>
                  <a:gd name="T39" fmla="*/ 131 h 140"/>
                  <a:gd name="T40" fmla="*/ 79 w 104"/>
                  <a:gd name="T41" fmla="*/ 130 h 140"/>
                  <a:gd name="T42" fmla="*/ 78 w 104"/>
                  <a:gd name="T43" fmla="*/ 135 h 140"/>
                  <a:gd name="T44" fmla="*/ 81 w 104"/>
                  <a:gd name="T45" fmla="*/ 138 h 140"/>
                  <a:gd name="T46" fmla="*/ 88 w 104"/>
                  <a:gd name="T47" fmla="*/ 136 h 140"/>
                  <a:gd name="T48" fmla="*/ 91 w 104"/>
                  <a:gd name="T49" fmla="*/ 139 h 140"/>
                  <a:gd name="T50" fmla="*/ 95 w 104"/>
                  <a:gd name="T51" fmla="*/ 140 h 140"/>
                  <a:gd name="T52" fmla="*/ 104 w 104"/>
                  <a:gd name="T53" fmla="*/ 132 h 140"/>
                  <a:gd name="T54" fmla="*/ 100 w 104"/>
                  <a:gd name="T55" fmla="*/ 116 h 140"/>
                  <a:gd name="T56" fmla="*/ 100 w 104"/>
                  <a:gd name="T57" fmla="*/ 105 h 140"/>
                  <a:gd name="T58" fmla="*/ 93 w 104"/>
                  <a:gd name="T59" fmla="*/ 96 h 140"/>
                  <a:gd name="T60" fmla="*/ 90 w 104"/>
                  <a:gd name="T61" fmla="*/ 96 h 140"/>
                  <a:gd name="T62" fmla="*/ 75 w 104"/>
                  <a:gd name="T63" fmla="*/ 71 h 140"/>
                  <a:gd name="T64" fmla="*/ 78 w 104"/>
                  <a:gd name="T65" fmla="*/ 65 h 140"/>
                  <a:gd name="T66" fmla="*/ 78 w 104"/>
                  <a:gd name="T67" fmla="*/ 58 h 140"/>
                  <a:gd name="T68" fmla="*/ 70 w 104"/>
                  <a:gd name="T69" fmla="*/ 58 h 140"/>
                  <a:gd name="T70" fmla="*/ 69 w 104"/>
                  <a:gd name="T71" fmla="*/ 53 h 140"/>
                  <a:gd name="T72" fmla="*/ 65 w 104"/>
                  <a:gd name="T73" fmla="*/ 51 h 140"/>
                  <a:gd name="T74" fmla="*/ 60 w 104"/>
                  <a:gd name="T75" fmla="*/ 54 h 140"/>
                  <a:gd name="T76" fmla="*/ 52 w 104"/>
                  <a:gd name="T77" fmla="*/ 42 h 140"/>
                  <a:gd name="T78" fmla="*/ 52 w 104"/>
                  <a:gd name="T79" fmla="*/ 34 h 140"/>
                  <a:gd name="T80" fmla="*/ 50 w 104"/>
                  <a:gd name="T81" fmla="*/ 31 h 140"/>
                  <a:gd name="T82" fmla="*/ 53 w 104"/>
                  <a:gd name="T83" fmla="*/ 24 h 140"/>
                  <a:gd name="T84" fmla="*/ 31 w 104"/>
                  <a:gd name="T85" fmla="*/ 5 h 140"/>
                  <a:gd name="T86" fmla="*/ 31 w 104"/>
                  <a:gd name="T87" fmla="*/ 7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4" h="140">
                    <a:moveTo>
                      <a:pt x="31" y="7"/>
                    </a:moveTo>
                    <a:lnTo>
                      <a:pt x="25" y="17"/>
                    </a:lnTo>
                    <a:lnTo>
                      <a:pt x="23" y="14"/>
                    </a:lnTo>
                    <a:lnTo>
                      <a:pt x="19" y="19"/>
                    </a:lnTo>
                    <a:lnTo>
                      <a:pt x="15" y="16"/>
                    </a:lnTo>
                    <a:lnTo>
                      <a:pt x="20" y="8"/>
                    </a:lnTo>
                    <a:lnTo>
                      <a:pt x="12" y="0"/>
                    </a:lnTo>
                    <a:lnTo>
                      <a:pt x="7" y="9"/>
                    </a:lnTo>
                    <a:lnTo>
                      <a:pt x="0" y="17"/>
                    </a:lnTo>
                    <a:lnTo>
                      <a:pt x="6" y="24"/>
                    </a:lnTo>
                    <a:lnTo>
                      <a:pt x="12" y="20"/>
                    </a:lnTo>
                    <a:lnTo>
                      <a:pt x="11" y="26"/>
                    </a:lnTo>
                    <a:lnTo>
                      <a:pt x="8" y="31"/>
                    </a:lnTo>
                    <a:lnTo>
                      <a:pt x="5" y="37"/>
                    </a:lnTo>
                    <a:lnTo>
                      <a:pt x="29" y="53"/>
                    </a:lnTo>
                    <a:lnTo>
                      <a:pt x="34" y="53"/>
                    </a:lnTo>
                    <a:lnTo>
                      <a:pt x="54" y="80"/>
                    </a:lnTo>
                    <a:lnTo>
                      <a:pt x="58" y="95"/>
                    </a:lnTo>
                    <a:lnTo>
                      <a:pt x="55" y="112"/>
                    </a:lnTo>
                    <a:lnTo>
                      <a:pt x="66" y="131"/>
                    </a:lnTo>
                    <a:lnTo>
                      <a:pt x="79" y="130"/>
                    </a:lnTo>
                    <a:lnTo>
                      <a:pt x="78" y="135"/>
                    </a:lnTo>
                    <a:lnTo>
                      <a:pt x="81" y="138"/>
                    </a:lnTo>
                    <a:lnTo>
                      <a:pt x="88" y="136"/>
                    </a:lnTo>
                    <a:lnTo>
                      <a:pt x="91" y="139"/>
                    </a:lnTo>
                    <a:lnTo>
                      <a:pt x="95" y="140"/>
                    </a:lnTo>
                    <a:lnTo>
                      <a:pt x="104" y="132"/>
                    </a:lnTo>
                    <a:lnTo>
                      <a:pt x="100" y="116"/>
                    </a:lnTo>
                    <a:lnTo>
                      <a:pt x="100" y="105"/>
                    </a:lnTo>
                    <a:lnTo>
                      <a:pt x="93" y="96"/>
                    </a:lnTo>
                    <a:lnTo>
                      <a:pt x="90" y="96"/>
                    </a:lnTo>
                    <a:lnTo>
                      <a:pt x="75" y="71"/>
                    </a:lnTo>
                    <a:lnTo>
                      <a:pt x="78" y="65"/>
                    </a:lnTo>
                    <a:lnTo>
                      <a:pt x="78" y="58"/>
                    </a:lnTo>
                    <a:lnTo>
                      <a:pt x="70" y="58"/>
                    </a:lnTo>
                    <a:lnTo>
                      <a:pt x="69" y="53"/>
                    </a:lnTo>
                    <a:lnTo>
                      <a:pt x="65" y="51"/>
                    </a:lnTo>
                    <a:lnTo>
                      <a:pt x="60" y="54"/>
                    </a:lnTo>
                    <a:lnTo>
                      <a:pt x="52" y="42"/>
                    </a:lnTo>
                    <a:lnTo>
                      <a:pt x="52" y="34"/>
                    </a:lnTo>
                    <a:lnTo>
                      <a:pt x="50" y="31"/>
                    </a:lnTo>
                    <a:lnTo>
                      <a:pt x="53" y="24"/>
                    </a:lnTo>
                    <a:lnTo>
                      <a:pt x="31" y="5"/>
                    </a:lnTo>
                    <a:lnTo>
                      <a:pt x="31" y="7"/>
                    </a:lnTo>
                    <a:close/>
                  </a:path>
                </a:pathLst>
              </a:custGeom>
              <a:grpFill/>
              <a:ln w="9525" cap="flat" cmpd="sng">
                <a:solidFill>
                  <a:srgbClr val="000000"/>
                </a:solidFill>
                <a:prstDash val="solid"/>
                <a:round/>
                <a:headEnd/>
                <a:tailEnd/>
              </a:ln>
            </p:spPr>
            <p:txBody>
              <a:bodyPr/>
              <a:lstStyle/>
              <a:p>
                <a:endParaRPr lang="ja-JP" altLang="en-US"/>
              </a:p>
            </p:txBody>
          </p:sp>
          <p:sp>
            <p:nvSpPr>
              <p:cNvPr id="111" name="Freeform 47"/>
              <p:cNvSpPr>
                <a:spLocks noChangeAspect="1"/>
              </p:cNvSpPr>
              <p:nvPr/>
            </p:nvSpPr>
            <p:spPr bwMode="auto">
              <a:xfrm>
                <a:off x="481" y="851"/>
                <a:ext cx="54" cy="72"/>
              </a:xfrm>
              <a:custGeom>
                <a:avLst/>
                <a:gdLst>
                  <a:gd name="T0" fmla="*/ 20 w 54"/>
                  <a:gd name="T1" fmla="*/ 0 h 72"/>
                  <a:gd name="T2" fmla="*/ 19 w 54"/>
                  <a:gd name="T3" fmla="*/ 4 h 72"/>
                  <a:gd name="T4" fmla="*/ 19 w 54"/>
                  <a:gd name="T5" fmla="*/ 9 h 72"/>
                  <a:gd name="T6" fmla="*/ 16 w 54"/>
                  <a:gd name="T7" fmla="*/ 12 h 72"/>
                  <a:gd name="T8" fmla="*/ 13 w 54"/>
                  <a:gd name="T9" fmla="*/ 10 h 72"/>
                  <a:gd name="T10" fmla="*/ 4 w 54"/>
                  <a:gd name="T11" fmla="*/ 13 h 72"/>
                  <a:gd name="T12" fmla="*/ 0 w 54"/>
                  <a:gd name="T13" fmla="*/ 21 h 72"/>
                  <a:gd name="T14" fmla="*/ 8 w 54"/>
                  <a:gd name="T15" fmla="*/ 36 h 72"/>
                  <a:gd name="T16" fmla="*/ 16 w 54"/>
                  <a:gd name="T17" fmla="*/ 46 h 72"/>
                  <a:gd name="T18" fmla="*/ 27 w 54"/>
                  <a:gd name="T19" fmla="*/ 56 h 72"/>
                  <a:gd name="T20" fmla="*/ 33 w 54"/>
                  <a:gd name="T21" fmla="*/ 61 h 72"/>
                  <a:gd name="T22" fmla="*/ 38 w 54"/>
                  <a:gd name="T23" fmla="*/ 59 h 72"/>
                  <a:gd name="T24" fmla="*/ 41 w 54"/>
                  <a:gd name="T25" fmla="*/ 60 h 72"/>
                  <a:gd name="T26" fmla="*/ 43 w 54"/>
                  <a:gd name="T27" fmla="*/ 69 h 72"/>
                  <a:gd name="T28" fmla="*/ 49 w 54"/>
                  <a:gd name="T29" fmla="*/ 72 h 72"/>
                  <a:gd name="T30" fmla="*/ 54 w 54"/>
                  <a:gd name="T31" fmla="*/ 71 h 72"/>
                  <a:gd name="T32" fmla="*/ 47 w 54"/>
                  <a:gd name="T33" fmla="*/ 60 h 72"/>
                  <a:gd name="T34" fmla="*/ 50 w 54"/>
                  <a:gd name="T35" fmla="*/ 42 h 72"/>
                  <a:gd name="T36" fmla="*/ 47 w 54"/>
                  <a:gd name="T37" fmla="*/ 27 h 72"/>
                  <a:gd name="T38" fmla="*/ 26 w 54"/>
                  <a:gd name="T39" fmla="*/ 0 h 72"/>
                  <a:gd name="T40" fmla="*/ 20 w 54"/>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72">
                    <a:moveTo>
                      <a:pt x="20" y="0"/>
                    </a:moveTo>
                    <a:lnTo>
                      <a:pt x="19" y="4"/>
                    </a:lnTo>
                    <a:lnTo>
                      <a:pt x="19" y="9"/>
                    </a:lnTo>
                    <a:lnTo>
                      <a:pt x="16" y="12"/>
                    </a:lnTo>
                    <a:lnTo>
                      <a:pt x="13" y="10"/>
                    </a:lnTo>
                    <a:lnTo>
                      <a:pt x="4" y="13"/>
                    </a:lnTo>
                    <a:lnTo>
                      <a:pt x="0" y="21"/>
                    </a:lnTo>
                    <a:lnTo>
                      <a:pt x="8" y="36"/>
                    </a:lnTo>
                    <a:lnTo>
                      <a:pt x="16" y="46"/>
                    </a:lnTo>
                    <a:lnTo>
                      <a:pt x="27" y="56"/>
                    </a:lnTo>
                    <a:lnTo>
                      <a:pt x="33" y="61"/>
                    </a:lnTo>
                    <a:lnTo>
                      <a:pt x="38" y="59"/>
                    </a:lnTo>
                    <a:lnTo>
                      <a:pt x="41" y="60"/>
                    </a:lnTo>
                    <a:lnTo>
                      <a:pt x="43" y="69"/>
                    </a:lnTo>
                    <a:lnTo>
                      <a:pt x="49" y="72"/>
                    </a:lnTo>
                    <a:lnTo>
                      <a:pt x="54" y="71"/>
                    </a:lnTo>
                    <a:lnTo>
                      <a:pt x="47" y="60"/>
                    </a:lnTo>
                    <a:lnTo>
                      <a:pt x="50" y="42"/>
                    </a:lnTo>
                    <a:lnTo>
                      <a:pt x="47" y="27"/>
                    </a:lnTo>
                    <a:lnTo>
                      <a:pt x="26" y="0"/>
                    </a:lnTo>
                    <a:lnTo>
                      <a:pt x="20" y="0"/>
                    </a:lnTo>
                    <a:close/>
                  </a:path>
                </a:pathLst>
              </a:custGeom>
              <a:grpFill/>
              <a:ln w="9525" cap="flat" cmpd="sng">
                <a:solidFill>
                  <a:srgbClr val="000000"/>
                </a:solidFill>
                <a:prstDash val="solid"/>
                <a:round/>
                <a:headEnd/>
                <a:tailEnd/>
              </a:ln>
            </p:spPr>
            <p:txBody>
              <a:bodyPr/>
              <a:lstStyle/>
              <a:p>
                <a:endParaRPr lang="ja-JP" altLang="en-US"/>
              </a:p>
            </p:txBody>
          </p:sp>
          <p:sp>
            <p:nvSpPr>
              <p:cNvPr id="112" name="Freeform 48"/>
              <p:cNvSpPr>
                <a:spLocks noChangeAspect="1"/>
              </p:cNvSpPr>
              <p:nvPr/>
            </p:nvSpPr>
            <p:spPr bwMode="auto">
              <a:xfrm>
                <a:off x="436" y="830"/>
                <a:ext cx="118" cy="121"/>
              </a:xfrm>
              <a:custGeom>
                <a:avLst/>
                <a:gdLst>
                  <a:gd name="T0" fmla="*/ 43 w 118"/>
                  <a:gd name="T1" fmla="*/ 7 h 121"/>
                  <a:gd name="T2" fmla="*/ 36 w 118"/>
                  <a:gd name="T3" fmla="*/ 0 h 121"/>
                  <a:gd name="T4" fmla="*/ 22 w 118"/>
                  <a:gd name="T5" fmla="*/ 12 h 121"/>
                  <a:gd name="T6" fmla="*/ 25 w 118"/>
                  <a:gd name="T7" fmla="*/ 16 h 121"/>
                  <a:gd name="T8" fmla="*/ 34 w 118"/>
                  <a:gd name="T9" fmla="*/ 13 h 121"/>
                  <a:gd name="T10" fmla="*/ 31 w 118"/>
                  <a:gd name="T11" fmla="*/ 9 h 121"/>
                  <a:gd name="T12" fmla="*/ 34 w 118"/>
                  <a:gd name="T13" fmla="*/ 7 h 121"/>
                  <a:gd name="T14" fmla="*/ 37 w 118"/>
                  <a:gd name="T15" fmla="*/ 11 h 121"/>
                  <a:gd name="T16" fmla="*/ 30 w 118"/>
                  <a:gd name="T17" fmla="*/ 19 h 121"/>
                  <a:gd name="T18" fmla="*/ 25 w 118"/>
                  <a:gd name="T19" fmla="*/ 18 h 121"/>
                  <a:gd name="T20" fmla="*/ 22 w 118"/>
                  <a:gd name="T21" fmla="*/ 23 h 121"/>
                  <a:gd name="T22" fmla="*/ 19 w 118"/>
                  <a:gd name="T23" fmla="*/ 21 h 121"/>
                  <a:gd name="T24" fmla="*/ 1 w 118"/>
                  <a:gd name="T25" fmla="*/ 25 h 121"/>
                  <a:gd name="T26" fmla="*/ 4 w 118"/>
                  <a:gd name="T27" fmla="*/ 36 h 121"/>
                  <a:gd name="T28" fmla="*/ 1 w 118"/>
                  <a:gd name="T29" fmla="*/ 38 h 121"/>
                  <a:gd name="T30" fmla="*/ 11 w 118"/>
                  <a:gd name="T31" fmla="*/ 55 h 121"/>
                  <a:gd name="T32" fmla="*/ 0 w 118"/>
                  <a:gd name="T33" fmla="*/ 60 h 121"/>
                  <a:gd name="T34" fmla="*/ 3 w 118"/>
                  <a:gd name="T35" fmla="*/ 65 h 121"/>
                  <a:gd name="T36" fmla="*/ 19 w 118"/>
                  <a:gd name="T37" fmla="*/ 63 h 121"/>
                  <a:gd name="T38" fmla="*/ 36 w 118"/>
                  <a:gd name="T39" fmla="*/ 87 h 121"/>
                  <a:gd name="T40" fmla="*/ 36 w 118"/>
                  <a:gd name="T41" fmla="*/ 98 h 121"/>
                  <a:gd name="T42" fmla="*/ 42 w 118"/>
                  <a:gd name="T43" fmla="*/ 109 h 121"/>
                  <a:gd name="T44" fmla="*/ 45 w 118"/>
                  <a:gd name="T45" fmla="*/ 106 h 121"/>
                  <a:gd name="T46" fmla="*/ 52 w 118"/>
                  <a:gd name="T47" fmla="*/ 110 h 121"/>
                  <a:gd name="T48" fmla="*/ 51 w 118"/>
                  <a:gd name="T49" fmla="*/ 115 h 121"/>
                  <a:gd name="T50" fmla="*/ 62 w 118"/>
                  <a:gd name="T51" fmla="*/ 119 h 121"/>
                  <a:gd name="T52" fmla="*/ 68 w 118"/>
                  <a:gd name="T53" fmla="*/ 117 h 121"/>
                  <a:gd name="T54" fmla="*/ 73 w 118"/>
                  <a:gd name="T55" fmla="*/ 120 h 121"/>
                  <a:gd name="T56" fmla="*/ 81 w 118"/>
                  <a:gd name="T57" fmla="*/ 120 h 121"/>
                  <a:gd name="T58" fmla="*/ 87 w 118"/>
                  <a:gd name="T59" fmla="*/ 119 h 121"/>
                  <a:gd name="T60" fmla="*/ 98 w 118"/>
                  <a:gd name="T61" fmla="*/ 121 h 121"/>
                  <a:gd name="T62" fmla="*/ 103 w 118"/>
                  <a:gd name="T63" fmla="*/ 118 h 121"/>
                  <a:gd name="T64" fmla="*/ 114 w 118"/>
                  <a:gd name="T65" fmla="*/ 113 h 121"/>
                  <a:gd name="T66" fmla="*/ 118 w 118"/>
                  <a:gd name="T67" fmla="*/ 106 h 121"/>
                  <a:gd name="T68" fmla="*/ 115 w 118"/>
                  <a:gd name="T69" fmla="*/ 102 h 121"/>
                  <a:gd name="T70" fmla="*/ 117 w 118"/>
                  <a:gd name="T71" fmla="*/ 98 h 121"/>
                  <a:gd name="T72" fmla="*/ 102 w 118"/>
                  <a:gd name="T73" fmla="*/ 99 h 121"/>
                  <a:gd name="T74" fmla="*/ 100 w 118"/>
                  <a:gd name="T75" fmla="*/ 92 h 121"/>
                  <a:gd name="T76" fmla="*/ 95 w 118"/>
                  <a:gd name="T77" fmla="*/ 93 h 121"/>
                  <a:gd name="T78" fmla="*/ 88 w 118"/>
                  <a:gd name="T79" fmla="*/ 90 h 121"/>
                  <a:gd name="T80" fmla="*/ 86 w 118"/>
                  <a:gd name="T81" fmla="*/ 81 h 121"/>
                  <a:gd name="T82" fmla="*/ 83 w 118"/>
                  <a:gd name="T83" fmla="*/ 80 h 121"/>
                  <a:gd name="T84" fmla="*/ 79 w 118"/>
                  <a:gd name="T85" fmla="*/ 82 h 121"/>
                  <a:gd name="T86" fmla="*/ 62 w 118"/>
                  <a:gd name="T87" fmla="*/ 68 h 121"/>
                  <a:gd name="T88" fmla="*/ 52 w 118"/>
                  <a:gd name="T89" fmla="*/ 54 h 121"/>
                  <a:gd name="T90" fmla="*/ 45 w 118"/>
                  <a:gd name="T91" fmla="*/ 41 h 121"/>
                  <a:gd name="T92" fmla="*/ 49 w 118"/>
                  <a:gd name="T93" fmla="*/ 34 h 121"/>
                  <a:gd name="T94" fmla="*/ 58 w 118"/>
                  <a:gd name="T95" fmla="*/ 31 h 121"/>
                  <a:gd name="T96" fmla="*/ 62 w 118"/>
                  <a:gd name="T97" fmla="*/ 33 h 121"/>
                  <a:gd name="T98" fmla="*/ 65 w 118"/>
                  <a:gd name="T99" fmla="*/ 29 h 121"/>
                  <a:gd name="T100" fmla="*/ 64 w 118"/>
                  <a:gd name="T101" fmla="*/ 21 h 121"/>
                  <a:gd name="T102" fmla="*/ 55 w 118"/>
                  <a:gd name="T103" fmla="*/ 14 h 121"/>
                  <a:gd name="T104" fmla="*/ 43 w 118"/>
                  <a:gd name="T105" fmla="*/ 7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 h="121">
                    <a:moveTo>
                      <a:pt x="43" y="7"/>
                    </a:moveTo>
                    <a:lnTo>
                      <a:pt x="36" y="0"/>
                    </a:lnTo>
                    <a:lnTo>
                      <a:pt x="22" y="12"/>
                    </a:lnTo>
                    <a:lnTo>
                      <a:pt x="25" y="16"/>
                    </a:lnTo>
                    <a:lnTo>
                      <a:pt x="34" y="13"/>
                    </a:lnTo>
                    <a:lnTo>
                      <a:pt x="31" y="9"/>
                    </a:lnTo>
                    <a:lnTo>
                      <a:pt x="34" y="7"/>
                    </a:lnTo>
                    <a:lnTo>
                      <a:pt x="37" y="11"/>
                    </a:lnTo>
                    <a:lnTo>
                      <a:pt x="30" y="19"/>
                    </a:lnTo>
                    <a:lnTo>
                      <a:pt x="25" y="18"/>
                    </a:lnTo>
                    <a:lnTo>
                      <a:pt x="22" y="23"/>
                    </a:lnTo>
                    <a:lnTo>
                      <a:pt x="19" y="21"/>
                    </a:lnTo>
                    <a:lnTo>
                      <a:pt x="1" y="25"/>
                    </a:lnTo>
                    <a:lnTo>
                      <a:pt x="4" y="36"/>
                    </a:lnTo>
                    <a:lnTo>
                      <a:pt x="1" y="38"/>
                    </a:lnTo>
                    <a:lnTo>
                      <a:pt x="11" y="55"/>
                    </a:lnTo>
                    <a:lnTo>
                      <a:pt x="0" y="60"/>
                    </a:lnTo>
                    <a:lnTo>
                      <a:pt x="3" y="65"/>
                    </a:lnTo>
                    <a:lnTo>
                      <a:pt x="19" y="63"/>
                    </a:lnTo>
                    <a:lnTo>
                      <a:pt x="36" y="87"/>
                    </a:lnTo>
                    <a:lnTo>
                      <a:pt x="36" y="98"/>
                    </a:lnTo>
                    <a:lnTo>
                      <a:pt x="42" y="109"/>
                    </a:lnTo>
                    <a:lnTo>
                      <a:pt x="45" y="106"/>
                    </a:lnTo>
                    <a:lnTo>
                      <a:pt x="52" y="110"/>
                    </a:lnTo>
                    <a:lnTo>
                      <a:pt x="51" y="115"/>
                    </a:lnTo>
                    <a:lnTo>
                      <a:pt x="62" y="119"/>
                    </a:lnTo>
                    <a:lnTo>
                      <a:pt x="68" y="117"/>
                    </a:lnTo>
                    <a:lnTo>
                      <a:pt x="73" y="120"/>
                    </a:lnTo>
                    <a:lnTo>
                      <a:pt x="81" y="120"/>
                    </a:lnTo>
                    <a:lnTo>
                      <a:pt x="87" y="119"/>
                    </a:lnTo>
                    <a:lnTo>
                      <a:pt x="98" y="121"/>
                    </a:lnTo>
                    <a:lnTo>
                      <a:pt x="103" y="118"/>
                    </a:lnTo>
                    <a:lnTo>
                      <a:pt x="114" y="113"/>
                    </a:lnTo>
                    <a:lnTo>
                      <a:pt x="118" y="106"/>
                    </a:lnTo>
                    <a:lnTo>
                      <a:pt x="115" y="102"/>
                    </a:lnTo>
                    <a:lnTo>
                      <a:pt x="117" y="98"/>
                    </a:lnTo>
                    <a:lnTo>
                      <a:pt x="102" y="99"/>
                    </a:lnTo>
                    <a:lnTo>
                      <a:pt x="100" y="92"/>
                    </a:lnTo>
                    <a:lnTo>
                      <a:pt x="95" y="93"/>
                    </a:lnTo>
                    <a:lnTo>
                      <a:pt x="88" y="90"/>
                    </a:lnTo>
                    <a:lnTo>
                      <a:pt x="86" y="81"/>
                    </a:lnTo>
                    <a:lnTo>
                      <a:pt x="83" y="80"/>
                    </a:lnTo>
                    <a:lnTo>
                      <a:pt x="79" y="82"/>
                    </a:lnTo>
                    <a:lnTo>
                      <a:pt x="62" y="68"/>
                    </a:lnTo>
                    <a:lnTo>
                      <a:pt x="52" y="54"/>
                    </a:lnTo>
                    <a:lnTo>
                      <a:pt x="45" y="41"/>
                    </a:lnTo>
                    <a:lnTo>
                      <a:pt x="49" y="34"/>
                    </a:lnTo>
                    <a:lnTo>
                      <a:pt x="58" y="31"/>
                    </a:lnTo>
                    <a:lnTo>
                      <a:pt x="62" y="33"/>
                    </a:lnTo>
                    <a:lnTo>
                      <a:pt x="65" y="29"/>
                    </a:lnTo>
                    <a:lnTo>
                      <a:pt x="64" y="21"/>
                    </a:lnTo>
                    <a:lnTo>
                      <a:pt x="55" y="14"/>
                    </a:lnTo>
                    <a:lnTo>
                      <a:pt x="43" y="7"/>
                    </a:lnTo>
                    <a:close/>
                  </a:path>
                </a:pathLst>
              </a:custGeom>
              <a:grpFill/>
              <a:ln w="9525" cap="flat" cmpd="sng">
                <a:solidFill>
                  <a:srgbClr val="000000"/>
                </a:solidFill>
                <a:prstDash val="solid"/>
                <a:round/>
                <a:headEnd/>
                <a:tailEnd/>
              </a:ln>
            </p:spPr>
            <p:txBody>
              <a:bodyPr/>
              <a:lstStyle/>
              <a:p>
                <a:endParaRPr lang="ja-JP" altLang="en-US"/>
              </a:p>
            </p:txBody>
          </p:sp>
          <p:sp>
            <p:nvSpPr>
              <p:cNvPr id="113" name="Freeform 49"/>
              <p:cNvSpPr>
                <a:spLocks noChangeAspect="1"/>
              </p:cNvSpPr>
              <p:nvPr/>
            </p:nvSpPr>
            <p:spPr bwMode="auto">
              <a:xfrm>
                <a:off x="428" y="868"/>
                <a:ext cx="19" cy="22"/>
              </a:xfrm>
              <a:custGeom>
                <a:avLst/>
                <a:gdLst>
                  <a:gd name="T0" fmla="*/ 8 w 19"/>
                  <a:gd name="T1" fmla="*/ 0 h 22"/>
                  <a:gd name="T2" fmla="*/ 19 w 19"/>
                  <a:gd name="T3" fmla="*/ 17 h 22"/>
                  <a:gd name="T4" fmla="*/ 7 w 19"/>
                  <a:gd name="T5" fmla="*/ 22 h 22"/>
                  <a:gd name="T6" fmla="*/ 0 w 19"/>
                  <a:gd name="T7" fmla="*/ 16 h 22"/>
                  <a:gd name="T8" fmla="*/ 3 w 19"/>
                  <a:gd name="T9" fmla="*/ 13 h 22"/>
                  <a:gd name="T10" fmla="*/ 0 w 19"/>
                  <a:gd name="T11" fmla="*/ 8 h 22"/>
                  <a:gd name="T12" fmla="*/ 4 w 19"/>
                  <a:gd name="T13" fmla="*/ 5 h 22"/>
                  <a:gd name="T14" fmla="*/ 5 w 19"/>
                  <a:gd name="T15" fmla="*/ 1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19" y="17"/>
                    </a:lnTo>
                    <a:lnTo>
                      <a:pt x="7" y="22"/>
                    </a:lnTo>
                    <a:lnTo>
                      <a:pt x="0" y="16"/>
                    </a:lnTo>
                    <a:lnTo>
                      <a:pt x="3" y="13"/>
                    </a:lnTo>
                    <a:lnTo>
                      <a:pt x="0" y="8"/>
                    </a:lnTo>
                    <a:lnTo>
                      <a:pt x="4" y="5"/>
                    </a:lnTo>
                    <a:lnTo>
                      <a:pt x="5" y="1"/>
                    </a:lnTo>
                    <a:lnTo>
                      <a:pt x="8" y="0"/>
                    </a:lnTo>
                    <a:close/>
                  </a:path>
                </a:pathLst>
              </a:custGeom>
              <a:grpFill/>
              <a:ln w="9525" cap="flat" cmpd="sng">
                <a:solidFill>
                  <a:srgbClr val="000000"/>
                </a:solidFill>
                <a:prstDash val="solid"/>
                <a:round/>
                <a:headEnd/>
                <a:tailEnd/>
              </a:ln>
            </p:spPr>
            <p:txBody>
              <a:bodyPr/>
              <a:lstStyle/>
              <a:p>
                <a:endParaRPr lang="ja-JP" altLang="en-US"/>
              </a:p>
            </p:txBody>
          </p:sp>
          <p:sp>
            <p:nvSpPr>
              <p:cNvPr id="114" name="Freeform 50"/>
              <p:cNvSpPr>
                <a:spLocks noChangeAspect="1"/>
              </p:cNvSpPr>
              <p:nvPr/>
            </p:nvSpPr>
            <p:spPr bwMode="auto">
              <a:xfrm>
                <a:off x="397" y="876"/>
                <a:ext cx="92" cy="109"/>
              </a:xfrm>
              <a:custGeom>
                <a:avLst/>
                <a:gdLst>
                  <a:gd name="T0" fmla="*/ 31 w 92"/>
                  <a:gd name="T1" fmla="*/ 0 h 109"/>
                  <a:gd name="T2" fmla="*/ 35 w 92"/>
                  <a:gd name="T3" fmla="*/ 5 h 109"/>
                  <a:gd name="T4" fmla="*/ 31 w 92"/>
                  <a:gd name="T5" fmla="*/ 9 h 109"/>
                  <a:gd name="T6" fmla="*/ 39 w 92"/>
                  <a:gd name="T7" fmla="*/ 14 h 109"/>
                  <a:gd name="T8" fmla="*/ 42 w 92"/>
                  <a:gd name="T9" fmla="*/ 19 h 109"/>
                  <a:gd name="T10" fmla="*/ 58 w 92"/>
                  <a:gd name="T11" fmla="*/ 16 h 109"/>
                  <a:gd name="T12" fmla="*/ 75 w 92"/>
                  <a:gd name="T13" fmla="*/ 41 h 109"/>
                  <a:gd name="T14" fmla="*/ 75 w 92"/>
                  <a:gd name="T15" fmla="*/ 52 h 109"/>
                  <a:gd name="T16" fmla="*/ 81 w 92"/>
                  <a:gd name="T17" fmla="*/ 62 h 109"/>
                  <a:gd name="T18" fmla="*/ 83 w 92"/>
                  <a:gd name="T19" fmla="*/ 59 h 109"/>
                  <a:gd name="T20" fmla="*/ 92 w 92"/>
                  <a:gd name="T21" fmla="*/ 64 h 109"/>
                  <a:gd name="T22" fmla="*/ 90 w 92"/>
                  <a:gd name="T23" fmla="*/ 69 h 109"/>
                  <a:gd name="T24" fmla="*/ 84 w 92"/>
                  <a:gd name="T25" fmla="*/ 76 h 109"/>
                  <a:gd name="T26" fmla="*/ 79 w 92"/>
                  <a:gd name="T27" fmla="*/ 80 h 109"/>
                  <a:gd name="T28" fmla="*/ 79 w 92"/>
                  <a:gd name="T29" fmla="*/ 89 h 109"/>
                  <a:gd name="T30" fmla="*/ 73 w 92"/>
                  <a:gd name="T31" fmla="*/ 86 h 109"/>
                  <a:gd name="T32" fmla="*/ 65 w 92"/>
                  <a:gd name="T33" fmla="*/ 89 h 109"/>
                  <a:gd name="T34" fmla="*/ 54 w 92"/>
                  <a:gd name="T35" fmla="*/ 91 h 109"/>
                  <a:gd name="T36" fmla="*/ 54 w 92"/>
                  <a:gd name="T37" fmla="*/ 100 h 109"/>
                  <a:gd name="T38" fmla="*/ 43 w 92"/>
                  <a:gd name="T39" fmla="*/ 109 h 109"/>
                  <a:gd name="T40" fmla="*/ 10 w 92"/>
                  <a:gd name="T41" fmla="*/ 48 h 109"/>
                  <a:gd name="T42" fmla="*/ 1 w 92"/>
                  <a:gd name="T43" fmla="*/ 35 h 109"/>
                  <a:gd name="T44" fmla="*/ 1 w 92"/>
                  <a:gd name="T45" fmla="*/ 30 h 109"/>
                  <a:gd name="T46" fmla="*/ 0 w 92"/>
                  <a:gd name="T47" fmla="*/ 23 h 109"/>
                  <a:gd name="T48" fmla="*/ 8 w 92"/>
                  <a:gd name="T49" fmla="*/ 14 h 109"/>
                  <a:gd name="T50" fmla="*/ 14 w 92"/>
                  <a:gd name="T51" fmla="*/ 17 h 109"/>
                  <a:gd name="T52" fmla="*/ 20 w 92"/>
                  <a:gd name="T53" fmla="*/ 9 h 109"/>
                  <a:gd name="T54" fmla="*/ 31 w 92"/>
                  <a:gd name="T55" fmla="*/ 0 h 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2" h="109">
                    <a:moveTo>
                      <a:pt x="31" y="0"/>
                    </a:moveTo>
                    <a:lnTo>
                      <a:pt x="35" y="5"/>
                    </a:lnTo>
                    <a:lnTo>
                      <a:pt x="31" y="9"/>
                    </a:lnTo>
                    <a:lnTo>
                      <a:pt x="39" y="14"/>
                    </a:lnTo>
                    <a:lnTo>
                      <a:pt x="42" y="19"/>
                    </a:lnTo>
                    <a:lnTo>
                      <a:pt x="58" y="16"/>
                    </a:lnTo>
                    <a:lnTo>
                      <a:pt x="75" y="41"/>
                    </a:lnTo>
                    <a:lnTo>
                      <a:pt x="75" y="52"/>
                    </a:lnTo>
                    <a:lnTo>
                      <a:pt x="81" y="62"/>
                    </a:lnTo>
                    <a:lnTo>
                      <a:pt x="83" y="59"/>
                    </a:lnTo>
                    <a:lnTo>
                      <a:pt x="92" y="64"/>
                    </a:lnTo>
                    <a:lnTo>
                      <a:pt x="90" y="69"/>
                    </a:lnTo>
                    <a:lnTo>
                      <a:pt x="84" y="76"/>
                    </a:lnTo>
                    <a:lnTo>
                      <a:pt x="79" y="80"/>
                    </a:lnTo>
                    <a:lnTo>
                      <a:pt x="79" y="89"/>
                    </a:lnTo>
                    <a:lnTo>
                      <a:pt x="73" y="86"/>
                    </a:lnTo>
                    <a:lnTo>
                      <a:pt x="65" y="89"/>
                    </a:lnTo>
                    <a:lnTo>
                      <a:pt x="54" y="91"/>
                    </a:lnTo>
                    <a:lnTo>
                      <a:pt x="54" y="100"/>
                    </a:lnTo>
                    <a:lnTo>
                      <a:pt x="43" y="109"/>
                    </a:lnTo>
                    <a:lnTo>
                      <a:pt x="10" y="48"/>
                    </a:lnTo>
                    <a:lnTo>
                      <a:pt x="1" y="35"/>
                    </a:lnTo>
                    <a:lnTo>
                      <a:pt x="1" y="30"/>
                    </a:lnTo>
                    <a:lnTo>
                      <a:pt x="0" y="23"/>
                    </a:lnTo>
                    <a:lnTo>
                      <a:pt x="8" y="14"/>
                    </a:lnTo>
                    <a:lnTo>
                      <a:pt x="14" y="17"/>
                    </a:lnTo>
                    <a:lnTo>
                      <a:pt x="20" y="9"/>
                    </a:lnTo>
                    <a:lnTo>
                      <a:pt x="31" y="0"/>
                    </a:lnTo>
                    <a:close/>
                  </a:path>
                </a:pathLst>
              </a:custGeom>
              <a:grpFill/>
              <a:ln w="9525" cap="flat" cmpd="sng">
                <a:solidFill>
                  <a:srgbClr val="000000"/>
                </a:solidFill>
                <a:prstDash val="solid"/>
                <a:round/>
                <a:headEnd/>
                <a:tailEnd/>
              </a:ln>
            </p:spPr>
            <p:txBody>
              <a:bodyPr/>
              <a:lstStyle/>
              <a:p>
                <a:endParaRPr lang="ja-JP" altLang="en-US"/>
              </a:p>
            </p:txBody>
          </p:sp>
          <p:sp>
            <p:nvSpPr>
              <p:cNvPr id="115" name="Freeform 51"/>
              <p:cNvSpPr>
                <a:spLocks noChangeAspect="1"/>
              </p:cNvSpPr>
              <p:nvPr/>
            </p:nvSpPr>
            <p:spPr bwMode="auto">
              <a:xfrm>
                <a:off x="246" y="939"/>
                <a:ext cx="113" cy="73"/>
              </a:xfrm>
              <a:custGeom>
                <a:avLst/>
                <a:gdLst>
                  <a:gd name="T0" fmla="*/ 100 w 113"/>
                  <a:gd name="T1" fmla="*/ 3 h 73"/>
                  <a:gd name="T2" fmla="*/ 95 w 113"/>
                  <a:gd name="T3" fmla="*/ 0 h 73"/>
                  <a:gd name="T4" fmla="*/ 89 w 113"/>
                  <a:gd name="T5" fmla="*/ 3 h 73"/>
                  <a:gd name="T6" fmla="*/ 81 w 113"/>
                  <a:gd name="T7" fmla="*/ 3 h 73"/>
                  <a:gd name="T8" fmla="*/ 80 w 113"/>
                  <a:gd name="T9" fmla="*/ 1 h 73"/>
                  <a:gd name="T10" fmla="*/ 66 w 113"/>
                  <a:gd name="T11" fmla="*/ 9 h 73"/>
                  <a:gd name="T12" fmla="*/ 57 w 113"/>
                  <a:gd name="T13" fmla="*/ 9 h 73"/>
                  <a:gd name="T14" fmla="*/ 52 w 113"/>
                  <a:gd name="T15" fmla="*/ 11 h 73"/>
                  <a:gd name="T16" fmla="*/ 55 w 113"/>
                  <a:gd name="T17" fmla="*/ 15 h 73"/>
                  <a:gd name="T18" fmla="*/ 48 w 113"/>
                  <a:gd name="T19" fmla="*/ 19 h 73"/>
                  <a:gd name="T20" fmla="*/ 44 w 113"/>
                  <a:gd name="T21" fmla="*/ 24 h 73"/>
                  <a:gd name="T22" fmla="*/ 41 w 113"/>
                  <a:gd name="T23" fmla="*/ 22 h 73"/>
                  <a:gd name="T24" fmla="*/ 36 w 113"/>
                  <a:gd name="T25" fmla="*/ 22 h 73"/>
                  <a:gd name="T26" fmla="*/ 39 w 113"/>
                  <a:gd name="T27" fmla="*/ 18 h 73"/>
                  <a:gd name="T28" fmla="*/ 36 w 113"/>
                  <a:gd name="T29" fmla="*/ 14 h 73"/>
                  <a:gd name="T30" fmla="*/ 29 w 113"/>
                  <a:gd name="T31" fmla="*/ 14 h 73"/>
                  <a:gd name="T32" fmla="*/ 26 w 113"/>
                  <a:gd name="T33" fmla="*/ 17 h 73"/>
                  <a:gd name="T34" fmla="*/ 28 w 113"/>
                  <a:gd name="T35" fmla="*/ 22 h 73"/>
                  <a:gd name="T36" fmla="*/ 19 w 113"/>
                  <a:gd name="T37" fmla="*/ 18 h 73"/>
                  <a:gd name="T38" fmla="*/ 6 w 113"/>
                  <a:gd name="T39" fmla="*/ 21 h 73"/>
                  <a:gd name="T40" fmla="*/ 5 w 113"/>
                  <a:gd name="T41" fmla="*/ 27 h 73"/>
                  <a:gd name="T42" fmla="*/ 0 w 113"/>
                  <a:gd name="T43" fmla="*/ 26 h 73"/>
                  <a:gd name="T44" fmla="*/ 0 w 113"/>
                  <a:gd name="T45" fmla="*/ 31 h 73"/>
                  <a:gd name="T46" fmla="*/ 6 w 113"/>
                  <a:gd name="T47" fmla="*/ 34 h 73"/>
                  <a:gd name="T48" fmla="*/ 11 w 113"/>
                  <a:gd name="T49" fmla="*/ 33 h 73"/>
                  <a:gd name="T50" fmla="*/ 10 w 113"/>
                  <a:gd name="T51" fmla="*/ 37 h 73"/>
                  <a:gd name="T52" fmla="*/ 3 w 113"/>
                  <a:gd name="T53" fmla="*/ 49 h 73"/>
                  <a:gd name="T54" fmla="*/ 10 w 113"/>
                  <a:gd name="T55" fmla="*/ 59 h 73"/>
                  <a:gd name="T56" fmla="*/ 17 w 113"/>
                  <a:gd name="T57" fmla="*/ 62 h 73"/>
                  <a:gd name="T58" fmla="*/ 17 w 113"/>
                  <a:gd name="T59" fmla="*/ 72 h 73"/>
                  <a:gd name="T60" fmla="*/ 29 w 113"/>
                  <a:gd name="T61" fmla="*/ 70 h 73"/>
                  <a:gd name="T62" fmla="*/ 32 w 113"/>
                  <a:gd name="T63" fmla="*/ 68 h 73"/>
                  <a:gd name="T64" fmla="*/ 41 w 113"/>
                  <a:gd name="T65" fmla="*/ 73 h 73"/>
                  <a:gd name="T66" fmla="*/ 45 w 113"/>
                  <a:gd name="T67" fmla="*/ 69 h 73"/>
                  <a:gd name="T68" fmla="*/ 47 w 113"/>
                  <a:gd name="T69" fmla="*/ 63 h 73"/>
                  <a:gd name="T70" fmla="*/ 58 w 113"/>
                  <a:gd name="T71" fmla="*/ 63 h 73"/>
                  <a:gd name="T72" fmla="*/ 60 w 113"/>
                  <a:gd name="T73" fmla="*/ 66 h 73"/>
                  <a:gd name="T74" fmla="*/ 60 w 113"/>
                  <a:gd name="T75" fmla="*/ 72 h 73"/>
                  <a:gd name="T76" fmla="*/ 76 w 113"/>
                  <a:gd name="T77" fmla="*/ 65 h 73"/>
                  <a:gd name="T78" fmla="*/ 82 w 113"/>
                  <a:gd name="T79" fmla="*/ 68 h 73"/>
                  <a:gd name="T80" fmla="*/ 88 w 113"/>
                  <a:gd name="T81" fmla="*/ 67 h 73"/>
                  <a:gd name="T82" fmla="*/ 92 w 113"/>
                  <a:gd name="T83" fmla="*/ 61 h 73"/>
                  <a:gd name="T84" fmla="*/ 102 w 113"/>
                  <a:gd name="T85" fmla="*/ 55 h 73"/>
                  <a:gd name="T86" fmla="*/ 108 w 113"/>
                  <a:gd name="T87" fmla="*/ 55 h 73"/>
                  <a:gd name="T88" fmla="*/ 108 w 113"/>
                  <a:gd name="T89" fmla="*/ 41 h 73"/>
                  <a:gd name="T90" fmla="*/ 113 w 113"/>
                  <a:gd name="T91" fmla="*/ 35 h 73"/>
                  <a:gd name="T92" fmla="*/ 100 w 113"/>
                  <a:gd name="T93" fmla="*/ 3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3" h="73">
                    <a:moveTo>
                      <a:pt x="100" y="3"/>
                    </a:moveTo>
                    <a:lnTo>
                      <a:pt x="95" y="0"/>
                    </a:lnTo>
                    <a:lnTo>
                      <a:pt x="89" y="3"/>
                    </a:lnTo>
                    <a:lnTo>
                      <a:pt x="81" y="3"/>
                    </a:lnTo>
                    <a:lnTo>
                      <a:pt x="80" y="1"/>
                    </a:lnTo>
                    <a:lnTo>
                      <a:pt x="66" y="9"/>
                    </a:lnTo>
                    <a:lnTo>
                      <a:pt x="57" y="9"/>
                    </a:lnTo>
                    <a:lnTo>
                      <a:pt x="52" y="11"/>
                    </a:lnTo>
                    <a:lnTo>
                      <a:pt x="55" y="15"/>
                    </a:lnTo>
                    <a:lnTo>
                      <a:pt x="48" y="19"/>
                    </a:lnTo>
                    <a:lnTo>
                      <a:pt x="44" y="24"/>
                    </a:lnTo>
                    <a:lnTo>
                      <a:pt x="41" y="22"/>
                    </a:lnTo>
                    <a:lnTo>
                      <a:pt x="36" y="22"/>
                    </a:lnTo>
                    <a:lnTo>
                      <a:pt x="39" y="18"/>
                    </a:lnTo>
                    <a:lnTo>
                      <a:pt x="36" y="14"/>
                    </a:lnTo>
                    <a:lnTo>
                      <a:pt x="29" y="14"/>
                    </a:lnTo>
                    <a:lnTo>
                      <a:pt x="26" y="17"/>
                    </a:lnTo>
                    <a:lnTo>
                      <a:pt x="28" y="22"/>
                    </a:lnTo>
                    <a:lnTo>
                      <a:pt x="19" y="18"/>
                    </a:lnTo>
                    <a:lnTo>
                      <a:pt x="6" y="21"/>
                    </a:lnTo>
                    <a:lnTo>
                      <a:pt x="5" y="27"/>
                    </a:lnTo>
                    <a:lnTo>
                      <a:pt x="0" y="26"/>
                    </a:lnTo>
                    <a:lnTo>
                      <a:pt x="0" y="31"/>
                    </a:lnTo>
                    <a:lnTo>
                      <a:pt x="6" y="34"/>
                    </a:lnTo>
                    <a:lnTo>
                      <a:pt x="11" y="33"/>
                    </a:lnTo>
                    <a:lnTo>
                      <a:pt x="10" y="37"/>
                    </a:lnTo>
                    <a:lnTo>
                      <a:pt x="3" y="49"/>
                    </a:lnTo>
                    <a:lnTo>
                      <a:pt x="10" y="59"/>
                    </a:lnTo>
                    <a:lnTo>
                      <a:pt x="17" y="62"/>
                    </a:lnTo>
                    <a:lnTo>
                      <a:pt x="17" y="72"/>
                    </a:lnTo>
                    <a:lnTo>
                      <a:pt x="29" y="70"/>
                    </a:lnTo>
                    <a:lnTo>
                      <a:pt x="32" y="68"/>
                    </a:lnTo>
                    <a:lnTo>
                      <a:pt x="41" y="73"/>
                    </a:lnTo>
                    <a:lnTo>
                      <a:pt x="45" y="69"/>
                    </a:lnTo>
                    <a:lnTo>
                      <a:pt x="47" y="63"/>
                    </a:lnTo>
                    <a:lnTo>
                      <a:pt x="58" y="63"/>
                    </a:lnTo>
                    <a:lnTo>
                      <a:pt x="60" y="66"/>
                    </a:lnTo>
                    <a:lnTo>
                      <a:pt x="60" y="72"/>
                    </a:lnTo>
                    <a:lnTo>
                      <a:pt x="76" y="65"/>
                    </a:lnTo>
                    <a:lnTo>
                      <a:pt x="82" y="68"/>
                    </a:lnTo>
                    <a:lnTo>
                      <a:pt x="88" y="67"/>
                    </a:lnTo>
                    <a:lnTo>
                      <a:pt x="92" y="61"/>
                    </a:lnTo>
                    <a:lnTo>
                      <a:pt x="102" y="55"/>
                    </a:lnTo>
                    <a:lnTo>
                      <a:pt x="108" y="55"/>
                    </a:lnTo>
                    <a:lnTo>
                      <a:pt x="108" y="41"/>
                    </a:lnTo>
                    <a:lnTo>
                      <a:pt x="113" y="35"/>
                    </a:lnTo>
                    <a:lnTo>
                      <a:pt x="100" y="3"/>
                    </a:lnTo>
                    <a:close/>
                  </a:path>
                </a:pathLst>
              </a:custGeom>
              <a:grpFill/>
              <a:ln w="9525" cap="flat" cmpd="sng">
                <a:solidFill>
                  <a:srgbClr val="000000"/>
                </a:solidFill>
                <a:prstDash val="solid"/>
                <a:round/>
                <a:headEnd/>
                <a:tailEnd/>
              </a:ln>
            </p:spPr>
            <p:txBody>
              <a:bodyPr/>
              <a:lstStyle/>
              <a:p>
                <a:endParaRPr lang="ja-JP" altLang="en-US"/>
              </a:p>
            </p:txBody>
          </p:sp>
          <p:sp>
            <p:nvSpPr>
              <p:cNvPr id="116" name="Freeform 52"/>
              <p:cNvSpPr>
                <a:spLocks noChangeAspect="1"/>
              </p:cNvSpPr>
              <p:nvPr/>
            </p:nvSpPr>
            <p:spPr bwMode="auto">
              <a:xfrm>
                <a:off x="339" y="898"/>
                <a:ext cx="90" cy="83"/>
              </a:xfrm>
              <a:custGeom>
                <a:avLst/>
                <a:gdLst>
                  <a:gd name="T0" fmla="*/ 58 w 90"/>
                  <a:gd name="T1" fmla="*/ 0 h 82"/>
                  <a:gd name="T2" fmla="*/ 59 w 90"/>
                  <a:gd name="T3" fmla="*/ 6 h 82"/>
                  <a:gd name="T4" fmla="*/ 59 w 90"/>
                  <a:gd name="T5" fmla="*/ 14 h 82"/>
                  <a:gd name="T6" fmla="*/ 68 w 90"/>
                  <a:gd name="T7" fmla="*/ 26 h 82"/>
                  <a:gd name="T8" fmla="*/ 90 w 90"/>
                  <a:gd name="T9" fmla="*/ 76 h 82"/>
                  <a:gd name="T10" fmla="*/ 79 w 90"/>
                  <a:gd name="T11" fmla="*/ 82 h 82"/>
                  <a:gd name="T12" fmla="*/ 72 w 90"/>
                  <a:gd name="T13" fmla="*/ 80 h 82"/>
                  <a:gd name="T14" fmla="*/ 66 w 90"/>
                  <a:gd name="T15" fmla="*/ 77 h 82"/>
                  <a:gd name="T16" fmla="*/ 56 w 90"/>
                  <a:gd name="T17" fmla="*/ 79 h 82"/>
                  <a:gd name="T18" fmla="*/ 47 w 90"/>
                  <a:gd name="T19" fmla="*/ 88 h 82"/>
                  <a:gd name="T20" fmla="*/ 35 w 90"/>
                  <a:gd name="T21" fmla="*/ 92 h 82"/>
                  <a:gd name="T22" fmla="*/ 16 w 90"/>
                  <a:gd name="T23" fmla="*/ 85 h 82"/>
                  <a:gd name="T24" fmla="*/ 12 w 90"/>
                  <a:gd name="T25" fmla="*/ 81 h 82"/>
                  <a:gd name="T26" fmla="*/ 4 w 90"/>
                  <a:gd name="T27" fmla="*/ 83 h 82"/>
                  <a:gd name="T28" fmla="*/ 0 w 90"/>
                  <a:gd name="T29" fmla="*/ 75 h 82"/>
                  <a:gd name="T30" fmla="*/ 6 w 90"/>
                  <a:gd name="T31" fmla="*/ 70 h 82"/>
                  <a:gd name="T32" fmla="*/ 0 w 90"/>
                  <a:gd name="T33" fmla="*/ 60 h 82"/>
                  <a:gd name="T34" fmla="*/ 2 w 90"/>
                  <a:gd name="T35" fmla="*/ 56 h 82"/>
                  <a:gd name="T36" fmla="*/ 8 w 90"/>
                  <a:gd name="T37" fmla="*/ 53 h 82"/>
                  <a:gd name="T38" fmla="*/ 13 w 90"/>
                  <a:gd name="T39" fmla="*/ 35 h 82"/>
                  <a:gd name="T40" fmla="*/ 24 w 90"/>
                  <a:gd name="T41" fmla="*/ 37 h 82"/>
                  <a:gd name="T42" fmla="*/ 35 w 90"/>
                  <a:gd name="T43" fmla="*/ 32 h 82"/>
                  <a:gd name="T44" fmla="*/ 40 w 90"/>
                  <a:gd name="T45" fmla="*/ 26 h 82"/>
                  <a:gd name="T46" fmla="*/ 40 w 90"/>
                  <a:gd name="T47" fmla="*/ 22 h 82"/>
                  <a:gd name="T48" fmla="*/ 48 w 90"/>
                  <a:gd name="T49" fmla="*/ 11 h 82"/>
                  <a:gd name="T50" fmla="*/ 52 w 90"/>
                  <a:gd name="T51" fmla="*/ 11 h 82"/>
                  <a:gd name="T52" fmla="*/ 58 w 90"/>
                  <a:gd name="T53" fmla="*/ 0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82">
                    <a:moveTo>
                      <a:pt x="58" y="0"/>
                    </a:moveTo>
                    <a:lnTo>
                      <a:pt x="59" y="6"/>
                    </a:lnTo>
                    <a:lnTo>
                      <a:pt x="59" y="14"/>
                    </a:lnTo>
                    <a:lnTo>
                      <a:pt x="68" y="26"/>
                    </a:lnTo>
                    <a:lnTo>
                      <a:pt x="90" y="66"/>
                    </a:lnTo>
                    <a:lnTo>
                      <a:pt x="79" y="72"/>
                    </a:lnTo>
                    <a:lnTo>
                      <a:pt x="72" y="70"/>
                    </a:lnTo>
                    <a:lnTo>
                      <a:pt x="66" y="67"/>
                    </a:lnTo>
                    <a:lnTo>
                      <a:pt x="56" y="69"/>
                    </a:lnTo>
                    <a:lnTo>
                      <a:pt x="47" y="78"/>
                    </a:lnTo>
                    <a:lnTo>
                      <a:pt x="35" y="82"/>
                    </a:lnTo>
                    <a:lnTo>
                      <a:pt x="16" y="75"/>
                    </a:lnTo>
                    <a:lnTo>
                      <a:pt x="12" y="71"/>
                    </a:lnTo>
                    <a:lnTo>
                      <a:pt x="4" y="73"/>
                    </a:lnTo>
                    <a:lnTo>
                      <a:pt x="0" y="65"/>
                    </a:lnTo>
                    <a:lnTo>
                      <a:pt x="6" y="60"/>
                    </a:lnTo>
                    <a:lnTo>
                      <a:pt x="0" y="50"/>
                    </a:lnTo>
                    <a:lnTo>
                      <a:pt x="2" y="46"/>
                    </a:lnTo>
                    <a:lnTo>
                      <a:pt x="8" y="43"/>
                    </a:lnTo>
                    <a:lnTo>
                      <a:pt x="13" y="35"/>
                    </a:lnTo>
                    <a:lnTo>
                      <a:pt x="24" y="37"/>
                    </a:lnTo>
                    <a:lnTo>
                      <a:pt x="35" y="32"/>
                    </a:lnTo>
                    <a:lnTo>
                      <a:pt x="40" y="26"/>
                    </a:lnTo>
                    <a:lnTo>
                      <a:pt x="40" y="22"/>
                    </a:lnTo>
                    <a:lnTo>
                      <a:pt x="48" y="11"/>
                    </a:lnTo>
                    <a:lnTo>
                      <a:pt x="52" y="11"/>
                    </a:lnTo>
                    <a:lnTo>
                      <a:pt x="58" y="0"/>
                    </a:lnTo>
                    <a:close/>
                  </a:path>
                </a:pathLst>
              </a:custGeom>
              <a:grpFill/>
              <a:ln w="9525" cap="flat" cmpd="sng">
                <a:solidFill>
                  <a:srgbClr val="000000"/>
                </a:solidFill>
                <a:prstDash val="solid"/>
                <a:round/>
                <a:headEnd/>
                <a:tailEnd/>
              </a:ln>
            </p:spPr>
            <p:txBody>
              <a:bodyPr/>
              <a:lstStyle/>
              <a:p>
                <a:endParaRPr lang="ja-JP" altLang="en-US"/>
              </a:p>
            </p:txBody>
          </p:sp>
          <p:sp>
            <p:nvSpPr>
              <p:cNvPr id="117" name="Freeform 53"/>
              <p:cNvSpPr>
                <a:spLocks noChangeAspect="1"/>
              </p:cNvSpPr>
              <p:nvPr/>
            </p:nvSpPr>
            <p:spPr bwMode="auto">
              <a:xfrm>
                <a:off x="364" y="823"/>
                <a:ext cx="51" cy="37"/>
              </a:xfrm>
              <a:custGeom>
                <a:avLst/>
                <a:gdLst>
                  <a:gd name="T0" fmla="*/ 0 w 51"/>
                  <a:gd name="T1" fmla="*/ 25 h 37"/>
                  <a:gd name="T2" fmla="*/ 11 w 51"/>
                  <a:gd name="T3" fmla="*/ 37 h 37"/>
                  <a:gd name="T4" fmla="*/ 26 w 51"/>
                  <a:gd name="T5" fmla="*/ 26 h 37"/>
                  <a:gd name="T6" fmla="*/ 36 w 51"/>
                  <a:gd name="T7" fmla="*/ 18 h 37"/>
                  <a:gd name="T8" fmla="*/ 51 w 51"/>
                  <a:gd name="T9" fmla="*/ 7 h 37"/>
                  <a:gd name="T10" fmla="*/ 45 w 51"/>
                  <a:gd name="T11" fmla="*/ 0 h 37"/>
                  <a:gd name="T12" fmla="*/ 34 w 51"/>
                  <a:gd name="T13" fmla="*/ 0 h 37"/>
                  <a:gd name="T14" fmla="*/ 25 w 51"/>
                  <a:gd name="T15" fmla="*/ 6 h 37"/>
                  <a:gd name="T16" fmla="*/ 14 w 51"/>
                  <a:gd name="T17" fmla="*/ 14 h 37"/>
                  <a:gd name="T18" fmla="*/ 0 w 51"/>
                  <a:gd name="T19" fmla="*/ 25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37">
                    <a:moveTo>
                      <a:pt x="0" y="25"/>
                    </a:moveTo>
                    <a:lnTo>
                      <a:pt x="11" y="37"/>
                    </a:lnTo>
                    <a:lnTo>
                      <a:pt x="26" y="26"/>
                    </a:lnTo>
                    <a:lnTo>
                      <a:pt x="36" y="18"/>
                    </a:lnTo>
                    <a:lnTo>
                      <a:pt x="51" y="7"/>
                    </a:lnTo>
                    <a:lnTo>
                      <a:pt x="45" y="0"/>
                    </a:lnTo>
                    <a:lnTo>
                      <a:pt x="34" y="0"/>
                    </a:lnTo>
                    <a:lnTo>
                      <a:pt x="25" y="6"/>
                    </a:lnTo>
                    <a:lnTo>
                      <a:pt x="14" y="14"/>
                    </a:lnTo>
                    <a:lnTo>
                      <a:pt x="0" y="25"/>
                    </a:lnTo>
                    <a:close/>
                  </a:path>
                </a:pathLst>
              </a:custGeom>
              <a:grpFill/>
              <a:ln w="9525" cap="flat" cmpd="sng">
                <a:solidFill>
                  <a:srgbClr val="000000"/>
                </a:solidFill>
                <a:prstDash val="solid"/>
                <a:round/>
                <a:headEnd/>
                <a:tailEnd/>
              </a:ln>
            </p:spPr>
            <p:txBody>
              <a:bodyPr/>
              <a:lstStyle/>
              <a:p>
                <a:endParaRPr lang="ja-JP" altLang="en-US"/>
              </a:p>
            </p:txBody>
          </p:sp>
          <p:sp>
            <p:nvSpPr>
              <p:cNvPr id="118" name="Freeform 54"/>
              <p:cNvSpPr>
                <a:spLocks noChangeAspect="1"/>
              </p:cNvSpPr>
              <p:nvPr/>
            </p:nvSpPr>
            <p:spPr bwMode="auto">
              <a:xfrm>
                <a:off x="363" y="837"/>
                <a:ext cx="26" cy="23"/>
              </a:xfrm>
              <a:custGeom>
                <a:avLst/>
                <a:gdLst>
                  <a:gd name="T0" fmla="*/ 0 w 26"/>
                  <a:gd name="T1" fmla="*/ 11 h 23"/>
                  <a:gd name="T2" fmla="*/ 12 w 26"/>
                  <a:gd name="T3" fmla="*/ 23 h 23"/>
                  <a:gd name="T4" fmla="*/ 26 w 26"/>
                  <a:gd name="T5" fmla="*/ 13 h 23"/>
                  <a:gd name="T6" fmla="*/ 15 w 26"/>
                  <a:gd name="T7" fmla="*/ 0 h 23"/>
                  <a:gd name="T8" fmla="*/ 0 w 26"/>
                  <a:gd name="T9" fmla="*/ 1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3">
                    <a:moveTo>
                      <a:pt x="0" y="11"/>
                    </a:moveTo>
                    <a:lnTo>
                      <a:pt x="12" y="23"/>
                    </a:lnTo>
                    <a:lnTo>
                      <a:pt x="26" y="13"/>
                    </a:lnTo>
                    <a:lnTo>
                      <a:pt x="15" y="0"/>
                    </a:lnTo>
                    <a:lnTo>
                      <a:pt x="0" y="11"/>
                    </a:lnTo>
                    <a:close/>
                  </a:path>
                </a:pathLst>
              </a:custGeom>
              <a:grpFill/>
              <a:ln w="9525" cap="flat" cmpd="sng">
                <a:solidFill>
                  <a:srgbClr val="000000"/>
                </a:solidFill>
                <a:prstDash val="solid"/>
                <a:round/>
                <a:headEnd/>
                <a:tailEnd/>
              </a:ln>
            </p:spPr>
            <p:txBody>
              <a:bodyPr/>
              <a:lstStyle/>
              <a:p>
                <a:endParaRPr lang="ja-JP" altLang="en-US"/>
              </a:p>
            </p:txBody>
          </p:sp>
          <p:sp>
            <p:nvSpPr>
              <p:cNvPr id="119" name="Freeform 55"/>
              <p:cNvSpPr>
                <a:spLocks noChangeAspect="1"/>
              </p:cNvSpPr>
              <p:nvPr/>
            </p:nvSpPr>
            <p:spPr bwMode="auto">
              <a:xfrm>
                <a:off x="389" y="823"/>
                <a:ext cx="27" cy="18"/>
              </a:xfrm>
              <a:custGeom>
                <a:avLst/>
                <a:gdLst>
                  <a:gd name="T0" fmla="*/ 0 w 27"/>
                  <a:gd name="T1" fmla="*/ 6 h 18"/>
                  <a:gd name="T2" fmla="*/ 11 w 27"/>
                  <a:gd name="T3" fmla="*/ 18 h 18"/>
                  <a:gd name="T4" fmla="*/ 27 w 27"/>
                  <a:gd name="T5" fmla="*/ 7 h 18"/>
                  <a:gd name="T6" fmla="*/ 21 w 27"/>
                  <a:gd name="T7" fmla="*/ 0 h 18"/>
                  <a:gd name="T8" fmla="*/ 8 w 27"/>
                  <a:gd name="T9" fmla="*/ 0 h 18"/>
                  <a:gd name="T10" fmla="*/ 0 w 27"/>
                  <a:gd name="T11" fmla="*/ 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8">
                    <a:moveTo>
                      <a:pt x="0" y="6"/>
                    </a:moveTo>
                    <a:lnTo>
                      <a:pt x="11" y="18"/>
                    </a:lnTo>
                    <a:lnTo>
                      <a:pt x="27" y="7"/>
                    </a:lnTo>
                    <a:lnTo>
                      <a:pt x="21" y="0"/>
                    </a:lnTo>
                    <a:lnTo>
                      <a:pt x="8" y="0"/>
                    </a:lnTo>
                    <a:lnTo>
                      <a:pt x="0" y="6"/>
                    </a:lnTo>
                    <a:close/>
                  </a:path>
                </a:pathLst>
              </a:custGeom>
              <a:grpFill/>
              <a:ln w="9525" cap="flat" cmpd="sng">
                <a:solidFill>
                  <a:srgbClr val="000000"/>
                </a:solidFill>
                <a:prstDash val="solid"/>
                <a:round/>
                <a:headEnd/>
                <a:tailEnd/>
              </a:ln>
            </p:spPr>
            <p:txBody>
              <a:bodyPr/>
              <a:lstStyle/>
              <a:p>
                <a:endParaRPr lang="ja-JP" altLang="en-US"/>
              </a:p>
            </p:txBody>
          </p:sp>
          <p:sp>
            <p:nvSpPr>
              <p:cNvPr id="120" name="Freeform 56"/>
              <p:cNvSpPr>
                <a:spLocks noChangeAspect="1"/>
              </p:cNvSpPr>
              <p:nvPr/>
            </p:nvSpPr>
            <p:spPr bwMode="auto">
              <a:xfrm>
                <a:off x="583" y="402"/>
                <a:ext cx="65" cy="106"/>
              </a:xfrm>
              <a:custGeom>
                <a:avLst/>
                <a:gdLst>
                  <a:gd name="T0" fmla="*/ 0 w 65"/>
                  <a:gd name="T1" fmla="*/ 37 h 106"/>
                  <a:gd name="T2" fmla="*/ 11 w 65"/>
                  <a:gd name="T3" fmla="*/ 21 h 106"/>
                  <a:gd name="T4" fmla="*/ 35 w 65"/>
                  <a:gd name="T5" fmla="*/ 3 h 106"/>
                  <a:gd name="T6" fmla="*/ 48 w 65"/>
                  <a:gd name="T7" fmla="*/ 11 h 106"/>
                  <a:gd name="T8" fmla="*/ 57 w 65"/>
                  <a:gd name="T9" fmla="*/ 0 h 106"/>
                  <a:gd name="T10" fmla="*/ 65 w 65"/>
                  <a:gd name="T11" fmla="*/ 19 h 106"/>
                  <a:gd name="T12" fmla="*/ 61 w 65"/>
                  <a:gd name="T13" fmla="*/ 31 h 106"/>
                  <a:gd name="T14" fmla="*/ 50 w 65"/>
                  <a:gd name="T15" fmla="*/ 42 h 106"/>
                  <a:gd name="T16" fmla="*/ 58 w 65"/>
                  <a:gd name="T17" fmla="*/ 56 h 106"/>
                  <a:gd name="T18" fmla="*/ 48 w 65"/>
                  <a:gd name="T19" fmla="*/ 60 h 106"/>
                  <a:gd name="T20" fmla="*/ 45 w 65"/>
                  <a:gd name="T21" fmla="*/ 83 h 106"/>
                  <a:gd name="T22" fmla="*/ 40 w 65"/>
                  <a:gd name="T23" fmla="*/ 97 h 106"/>
                  <a:gd name="T24" fmla="*/ 27 w 65"/>
                  <a:gd name="T25" fmla="*/ 106 h 106"/>
                  <a:gd name="T26" fmla="*/ 19 w 65"/>
                  <a:gd name="T27" fmla="*/ 102 h 106"/>
                  <a:gd name="T28" fmla="*/ 15 w 65"/>
                  <a:gd name="T29" fmla="*/ 76 h 106"/>
                  <a:gd name="T30" fmla="*/ 4 w 65"/>
                  <a:gd name="T31" fmla="*/ 64 h 106"/>
                  <a:gd name="T32" fmla="*/ 6 w 65"/>
                  <a:gd name="T33" fmla="*/ 57 h 106"/>
                  <a:gd name="T34" fmla="*/ 0 w 65"/>
                  <a:gd name="T35" fmla="*/ 3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06">
                    <a:moveTo>
                      <a:pt x="0" y="37"/>
                    </a:moveTo>
                    <a:lnTo>
                      <a:pt x="11" y="21"/>
                    </a:lnTo>
                    <a:lnTo>
                      <a:pt x="35" y="3"/>
                    </a:lnTo>
                    <a:lnTo>
                      <a:pt x="48" y="11"/>
                    </a:lnTo>
                    <a:lnTo>
                      <a:pt x="57" y="0"/>
                    </a:lnTo>
                    <a:lnTo>
                      <a:pt x="65" y="19"/>
                    </a:lnTo>
                    <a:lnTo>
                      <a:pt x="61" y="31"/>
                    </a:lnTo>
                    <a:lnTo>
                      <a:pt x="50" y="42"/>
                    </a:lnTo>
                    <a:lnTo>
                      <a:pt x="58" y="56"/>
                    </a:lnTo>
                    <a:lnTo>
                      <a:pt x="48" y="60"/>
                    </a:lnTo>
                    <a:lnTo>
                      <a:pt x="45" y="83"/>
                    </a:lnTo>
                    <a:lnTo>
                      <a:pt x="40" y="97"/>
                    </a:lnTo>
                    <a:lnTo>
                      <a:pt x="27" y="106"/>
                    </a:lnTo>
                    <a:lnTo>
                      <a:pt x="19" y="102"/>
                    </a:lnTo>
                    <a:lnTo>
                      <a:pt x="15" y="76"/>
                    </a:lnTo>
                    <a:lnTo>
                      <a:pt x="4" y="64"/>
                    </a:lnTo>
                    <a:lnTo>
                      <a:pt x="6" y="57"/>
                    </a:lnTo>
                    <a:lnTo>
                      <a:pt x="0" y="37"/>
                    </a:lnTo>
                    <a:close/>
                  </a:path>
                </a:pathLst>
              </a:custGeom>
              <a:grpFill/>
              <a:ln w="9525" cap="flat" cmpd="sng">
                <a:solidFill>
                  <a:srgbClr val="000000"/>
                </a:solidFill>
                <a:prstDash val="solid"/>
                <a:round/>
                <a:headEnd/>
                <a:tailEnd/>
              </a:ln>
            </p:spPr>
            <p:txBody>
              <a:bodyPr/>
              <a:lstStyle/>
              <a:p>
                <a:endParaRPr lang="ja-JP" altLang="en-US"/>
              </a:p>
            </p:txBody>
          </p:sp>
        </p:grpSp>
        <p:sp>
          <p:nvSpPr>
            <p:cNvPr id="37" name="Rectangle 67"/>
            <p:cNvSpPr>
              <a:spLocks noChangeAspect="1" noChangeArrowheads="1"/>
            </p:cNvSpPr>
            <p:nvPr/>
          </p:nvSpPr>
          <p:spPr bwMode="auto">
            <a:xfrm>
              <a:off x="2113" y="1955"/>
              <a:ext cx="547" cy="2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b="1" dirty="0">
                  <a:latin typeface="Meiryo UI" panose="020B0604030504040204" pitchFamily="50" charset="-128"/>
                  <a:ea typeface="Meiryo UI" panose="020B0604030504040204" pitchFamily="50" charset="-128"/>
                </a:rPr>
                <a:t>大阪市</a:t>
              </a:r>
            </a:p>
          </p:txBody>
        </p:sp>
        <p:sp>
          <p:nvSpPr>
            <p:cNvPr id="53" name="Line 83"/>
            <p:cNvSpPr>
              <a:spLocks noChangeAspect="1" noChangeShapeType="1"/>
            </p:cNvSpPr>
            <p:nvPr/>
          </p:nvSpPr>
          <p:spPr bwMode="auto">
            <a:xfrm>
              <a:off x="3313" y="3000"/>
              <a:ext cx="77" cy="14"/>
            </a:xfrm>
            <a:prstGeom prst="line">
              <a:avLst/>
            </a:prstGeom>
            <a:grpFill/>
            <a:ln w="9525">
              <a:solidFill>
                <a:srgbClr val="000000"/>
              </a:solidFill>
              <a:round/>
              <a:headEnd/>
              <a:tailEnd/>
            </a:ln>
            <a:extLst/>
          </p:spPr>
          <p:txBody>
            <a:bodyPr/>
            <a:lstStyle/>
            <a:p>
              <a:endParaRPr lang="ja-JP" altLang="en-US"/>
            </a:p>
          </p:txBody>
        </p:sp>
      </p:grpSp>
      <p:sp>
        <p:nvSpPr>
          <p:cNvPr id="121" name="Rectangle 67"/>
          <p:cNvSpPr>
            <a:spLocks noChangeAspect="1" noChangeArrowheads="1"/>
          </p:cNvSpPr>
          <p:nvPr/>
        </p:nvSpPr>
        <p:spPr bwMode="auto">
          <a:xfrm>
            <a:off x="2406641" y="638734"/>
            <a:ext cx="688256"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b="1" dirty="0" smtClean="0">
                <a:latin typeface="Meiryo UI" panose="020B0604030504040204" pitchFamily="50" charset="-128"/>
                <a:ea typeface="Meiryo UI" panose="020B0604030504040204" pitchFamily="50" charset="-128"/>
              </a:rPr>
              <a:t>大阪府</a:t>
            </a:r>
            <a:endParaRPr lang="ja-JP" altLang="en-US" sz="1600" b="1" dirty="0">
              <a:latin typeface="Meiryo UI" panose="020B0604030504040204" pitchFamily="50" charset="-128"/>
              <a:ea typeface="Meiryo UI" panose="020B0604030504040204" pitchFamily="50" charset="-128"/>
            </a:endParaRPr>
          </a:p>
        </p:txBody>
      </p:sp>
      <p:sp>
        <p:nvSpPr>
          <p:cNvPr id="122" name="Rectangle 67"/>
          <p:cNvSpPr>
            <a:spLocks noChangeAspect="1" noChangeArrowheads="1"/>
          </p:cNvSpPr>
          <p:nvPr/>
        </p:nvSpPr>
        <p:spPr bwMode="auto">
          <a:xfrm>
            <a:off x="1983849" y="6075935"/>
            <a:ext cx="1983483"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latin typeface="Meiryo UI" panose="020B0604030504040204" pitchFamily="50" charset="-128"/>
                <a:ea typeface="Meiryo UI" panose="020B0604030504040204" pitchFamily="50" charset="-128"/>
              </a:rPr>
              <a:t>大阪府の面積　</a:t>
            </a:r>
            <a:r>
              <a:rPr lang="en-US" altLang="ja-JP" sz="1400" b="1" dirty="0" smtClean="0">
                <a:latin typeface="Meiryo UI" panose="020B0604030504040204" pitchFamily="50" charset="-128"/>
                <a:ea typeface="Meiryo UI" panose="020B0604030504040204" pitchFamily="50" charset="-128"/>
              </a:rPr>
              <a:t>1,905</a:t>
            </a:r>
            <a:r>
              <a:rPr lang="ja-JP" altLang="en-US"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123" name="Rectangle 67"/>
          <p:cNvSpPr>
            <a:spLocks noChangeAspect="1" noChangeArrowheads="1"/>
          </p:cNvSpPr>
          <p:nvPr/>
        </p:nvSpPr>
        <p:spPr bwMode="auto">
          <a:xfrm>
            <a:off x="1983849" y="6399491"/>
            <a:ext cx="1917760"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latin typeface="Meiryo UI" panose="020B0604030504040204" pitchFamily="50" charset="-128"/>
                <a:ea typeface="Meiryo UI" panose="020B0604030504040204" pitchFamily="50" charset="-128"/>
              </a:rPr>
              <a:t>大阪市の面積　　</a:t>
            </a:r>
            <a:r>
              <a:rPr lang="en-US" altLang="ja-JP" sz="1400" b="1" dirty="0" smtClean="0">
                <a:latin typeface="Meiryo UI" panose="020B0604030504040204" pitchFamily="50" charset="-128"/>
                <a:ea typeface="Meiryo UI" panose="020B0604030504040204" pitchFamily="50" charset="-128"/>
              </a:rPr>
              <a:t>225</a:t>
            </a:r>
            <a:r>
              <a:rPr lang="ja-JP" altLang="en-US"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124" name="Rectangle 67"/>
          <p:cNvSpPr>
            <a:spLocks noChangeAspect="1" noChangeArrowheads="1"/>
          </p:cNvSpPr>
          <p:nvPr/>
        </p:nvSpPr>
        <p:spPr bwMode="auto">
          <a:xfrm>
            <a:off x="4086830" y="692581"/>
            <a:ext cx="4637310" cy="2881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latin typeface="Meiryo UI" panose="020B0604030504040204" pitchFamily="50" charset="-128"/>
                <a:ea typeface="Meiryo UI" panose="020B0604030504040204" pitchFamily="50" charset="-128"/>
              </a:rPr>
              <a:t>■職員数（平成</a:t>
            </a:r>
            <a:r>
              <a:rPr lang="en-US" altLang="ja-JP" sz="1400" b="1" dirty="0" smtClean="0">
                <a:latin typeface="Meiryo UI" panose="020B0604030504040204" pitchFamily="50" charset="-128"/>
                <a:ea typeface="Meiryo UI" panose="020B0604030504040204" pitchFamily="50" charset="-128"/>
              </a:rPr>
              <a:t>31</a:t>
            </a:r>
            <a:r>
              <a:rPr lang="ja-JP" altLang="en-US" sz="1400" b="1" dirty="0" smtClean="0">
                <a:latin typeface="Meiryo UI" panose="020B0604030504040204" pitchFamily="50" charset="-128"/>
                <a:ea typeface="Meiryo UI" panose="020B0604030504040204" pitchFamily="50" charset="-128"/>
              </a:rPr>
              <a:t>年４月１日）　</a:t>
            </a:r>
            <a:endParaRPr lang="ja-JP" altLang="en-US" sz="1400" b="1" dirty="0">
              <a:latin typeface="Meiryo UI" panose="020B0604030504040204" pitchFamily="50" charset="-128"/>
              <a:ea typeface="Meiryo UI" panose="020B0604030504040204" pitchFamily="50" charset="-128"/>
            </a:endParaRPr>
          </a:p>
        </p:txBody>
      </p:sp>
      <p:sp>
        <p:nvSpPr>
          <p:cNvPr id="125" name="Rectangle 67"/>
          <p:cNvSpPr>
            <a:spLocks noChangeAspect="1" noChangeArrowheads="1"/>
          </p:cNvSpPr>
          <p:nvPr/>
        </p:nvSpPr>
        <p:spPr bwMode="auto">
          <a:xfrm>
            <a:off x="4173714" y="3797558"/>
            <a:ext cx="4917381" cy="2881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latin typeface="Meiryo UI" panose="020B0604030504040204" pitchFamily="50" charset="-128"/>
                <a:ea typeface="Meiryo UI" panose="020B0604030504040204" pitchFamily="50" charset="-128"/>
              </a:rPr>
              <a:t>■財政</a:t>
            </a:r>
            <a:r>
              <a:rPr lang="ja-JP" altLang="en-US" sz="1400" b="1" dirty="0">
                <a:latin typeface="Meiryo UI" panose="020B0604030504040204" pitchFamily="50" charset="-128"/>
                <a:ea typeface="Meiryo UI" panose="020B0604030504040204" pitchFamily="50" charset="-128"/>
              </a:rPr>
              <a:t>規模</a:t>
            </a:r>
            <a:r>
              <a:rPr lang="ja-JP" altLang="en-US" sz="1400" b="1" dirty="0" smtClean="0">
                <a:latin typeface="Meiryo UI" panose="020B0604030504040204" pitchFamily="50" charset="-128"/>
                <a:ea typeface="Meiryo UI" panose="020B0604030504040204" pitchFamily="50" charset="-128"/>
              </a:rPr>
              <a:t>（令和２年度当初予算）　</a:t>
            </a:r>
            <a:endParaRPr lang="ja-JP" altLang="en-US" sz="1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260538" y="1840365"/>
            <a:ext cx="1440160"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警察部門</a:t>
            </a:r>
            <a:endParaRPr kumimoji="1" lang="ja-JP" altLang="en-US" sz="1400" dirty="0">
              <a:latin typeface="Meiryo UI" panose="020B0604030504040204" pitchFamily="50" charset="-128"/>
              <a:ea typeface="Meiryo UI" panose="020B0604030504040204" pitchFamily="50" charset="-128"/>
            </a:endParaRPr>
          </a:p>
        </p:txBody>
      </p:sp>
      <p:sp>
        <p:nvSpPr>
          <p:cNvPr id="130" name="テキスト ボックス 129"/>
          <p:cNvSpPr txBox="1"/>
          <p:nvPr/>
        </p:nvSpPr>
        <p:spPr>
          <a:xfrm>
            <a:off x="5370711" y="2521758"/>
            <a:ext cx="1440160"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教職員</a:t>
            </a:r>
            <a:endParaRPr kumimoji="1" lang="ja-JP" altLang="en-US" sz="1400" dirty="0">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a:off x="5133741" y="3109726"/>
            <a:ext cx="1440160"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一般行政部門等</a:t>
            </a:r>
            <a:endParaRPr kumimoji="1" lang="ja-JP" altLang="en-US" sz="1200" dirty="0">
              <a:latin typeface="Meiryo UI" panose="020B0604030504040204" pitchFamily="50" charset="-128"/>
              <a:ea typeface="Meiryo UI" panose="020B0604030504040204" pitchFamily="50" charset="-128"/>
            </a:endParaRPr>
          </a:p>
        </p:txBody>
      </p:sp>
      <p:sp>
        <p:nvSpPr>
          <p:cNvPr id="132" name="テキスト ボックス 131"/>
          <p:cNvSpPr txBox="1"/>
          <p:nvPr/>
        </p:nvSpPr>
        <p:spPr>
          <a:xfrm>
            <a:off x="6499161" y="2138929"/>
            <a:ext cx="1123616" cy="307777"/>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35,480</a:t>
            </a:r>
            <a:r>
              <a:rPr lang="ja-JP" altLang="en-US" sz="1400" b="1" dirty="0" smtClean="0">
                <a:latin typeface="Meiryo UI" panose="020B0604030504040204" pitchFamily="50" charset="-128"/>
                <a:ea typeface="Meiryo UI" panose="020B0604030504040204" pitchFamily="50" charset="-128"/>
              </a:rPr>
              <a:t>人</a:t>
            </a:r>
            <a:endParaRPr kumimoji="1" lang="ja-JP" altLang="en-US" sz="1400" b="1" dirty="0">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5206196" y="1368530"/>
            <a:ext cx="1044208" cy="307777"/>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68,921</a:t>
            </a:r>
            <a:r>
              <a:rPr lang="ja-JP" altLang="en-US" sz="1400" b="1" dirty="0" smtClean="0">
                <a:latin typeface="Meiryo UI" panose="020B0604030504040204" pitchFamily="50" charset="-128"/>
                <a:ea typeface="Meiryo UI" panose="020B0604030504040204" pitchFamily="50" charset="-128"/>
              </a:rPr>
              <a:t>人</a:t>
            </a:r>
            <a:endParaRPr kumimoji="1" lang="ja-JP" altLang="en-US" sz="1400" b="1" dirty="0">
              <a:latin typeface="Meiryo UI" panose="020B0604030504040204" pitchFamily="50" charset="-128"/>
              <a:ea typeface="Meiryo UI" panose="020B0604030504040204" pitchFamily="50" charset="-128"/>
            </a:endParaRPr>
          </a:p>
        </p:txBody>
      </p:sp>
      <p:sp>
        <p:nvSpPr>
          <p:cNvPr id="135" name="テキスト ボックス 134"/>
          <p:cNvSpPr txBox="1"/>
          <p:nvPr/>
        </p:nvSpPr>
        <p:spPr>
          <a:xfrm>
            <a:off x="6686440" y="5947609"/>
            <a:ext cx="1440160"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一般会計</a:t>
            </a:r>
            <a:endParaRPr kumimoji="1" lang="ja-JP" altLang="en-US" sz="1400" dirty="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6686440" y="5115557"/>
            <a:ext cx="144016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特別</a:t>
            </a:r>
            <a:r>
              <a:rPr kumimoji="1" lang="ja-JP" altLang="en-US" sz="1400" dirty="0" smtClean="0">
                <a:latin typeface="Meiryo UI" panose="020B0604030504040204" pitchFamily="50" charset="-128"/>
                <a:ea typeface="Meiryo UI" panose="020B0604030504040204" pitchFamily="50" charset="-128"/>
              </a:rPr>
              <a:t>会計</a:t>
            </a:r>
            <a:endParaRPr kumimoji="1" lang="ja-JP" altLang="en-US" sz="1400" dirty="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4126710" y="980728"/>
            <a:ext cx="746533"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4290436" y="4121519"/>
            <a:ext cx="992303"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pPr>
              <a:defRPr/>
            </a:pPr>
            <a:r>
              <a:rPr lang="en-US" altLang="ja-JP" sz="1600" b="1" dirty="0" smtClean="0"/>
              <a:t>23</a:t>
            </a:r>
            <a:endParaRPr lang="ja-JP" altLang="en-US" sz="1600" b="1" dirty="0"/>
          </a:p>
        </p:txBody>
      </p:sp>
      <p:sp>
        <p:nvSpPr>
          <p:cNvPr id="141" name="正方形/長方形 140"/>
          <p:cNvSpPr/>
          <p:nvPr/>
        </p:nvSpPr>
        <p:spPr>
          <a:xfrm>
            <a:off x="7508743" y="4939738"/>
            <a:ext cx="1215397" cy="307777"/>
          </a:xfrm>
          <a:prstGeom prst="rect">
            <a:avLst/>
          </a:prstGeom>
        </p:spPr>
        <p:txBody>
          <a:bodyPr wrap="none">
            <a:spAutoFit/>
          </a:bodyPr>
          <a:lstStyle/>
          <a:p>
            <a:r>
              <a:rPr lang="en-US" altLang="ja-JP" sz="1400" b="1" dirty="0">
                <a:latin typeface="Meiryo UI" panose="020B0604030504040204" pitchFamily="50" charset="-128"/>
                <a:ea typeface="Meiryo UI" panose="020B0604030504040204" pitchFamily="50" charset="-128"/>
              </a:rPr>
              <a:t>34,487</a:t>
            </a:r>
            <a:r>
              <a:rPr lang="ja-JP" altLang="en-US" sz="1400" b="1" dirty="0" smtClean="0">
                <a:latin typeface="Meiryo UI" panose="020B0604030504040204" pitchFamily="50" charset="-128"/>
                <a:ea typeface="Meiryo UI" panose="020B0604030504040204" pitchFamily="50" charset="-128"/>
              </a:rPr>
              <a:t>億円</a:t>
            </a:r>
            <a:endParaRPr lang="ja-JP" altLang="en-US" sz="1400" b="1"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flipV="1">
            <a:off x="6016179" y="2846748"/>
            <a:ext cx="670261" cy="2303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6557695" y="5528619"/>
            <a:ext cx="1180089" cy="313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7271698" y="2810567"/>
            <a:ext cx="670261" cy="2287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7737784" y="1899421"/>
            <a:ext cx="1123616" cy="307777"/>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46,110</a:t>
            </a:r>
            <a:r>
              <a:rPr lang="ja-JP" altLang="en-US" sz="1400" b="1" dirty="0" smtClean="0">
                <a:latin typeface="Meiryo UI" panose="020B0604030504040204" pitchFamily="50" charset="-128"/>
                <a:ea typeface="Meiryo UI" panose="020B0604030504040204" pitchFamily="50" charset="-128"/>
              </a:rPr>
              <a:t>人</a:t>
            </a:r>
            <a:endParaRPr kumimoji="1" lang="ja-JP" altLang="en-US" sz="1400" b="1" dirty="0">
              <a:latin typeface="Meiryo UI" panose="020B0604030504040204" pitchFamily="50" charset="-128"/>
              <a:ea typeface="Meiryo UI" panose="020B0604030504040204" pitchFamily="50" charset="-128"/>
            </a:endParaRPr>
          </a:p>
        </p:txBody>
      </p:sp>
      <p:sp>
        <p:nvSpPr>
          <p:cNvPr id="129" name="正方形/長方形 128"/>
          <p:cNvSpPr/>
          <p:nvPr/>
        </p:nvSpPr>
        <p:spPr>
          <a:xfrm>
            <a:off x="5796136" y="4273351"/>
            <a:ext cx="1215397" cy="307777"/>
          </a:xfrm>
          <a:prstGeom prst="rect">
            <a:avLst/>
          </a:prstGeom>
        </p:spPr>
        <p:txBody>
          <a:bodyPr wrap="none">
            <a:spAutoFit/>
          </a:bodyPr>
          <a:lstStyle/>
          <a:p>
            <a:r>
              <a:rPr lang="en-US" altLang="ja-JP" sz="1400" b="1" dirty="0" smtClean="0">
                <a:latin typeface="Meiryo UI" panose="020B0604030504040204" pitchFamily="50" charset="-128"/>
                <a:ea typeface="Meiryo UI" panose="020B0604030504040204" pitchFamily="50" charset="-128"/>
              </a:rPr>
              <a:t>56,461</a:t>
            </a:r>
            <a:r>
              <a:rPr lang="ja-JP" altLang="en-US" sz="1400" b="1" dirty="0" smtClean="0">
                <a:latin typeface="Meiryo UI" panose="020B0604030504040204" pitchFamily="50" charset="-128"/>
                <a:ea typeface="Meiryo UI" panose="020B0604030504040204" pitchFamily="50" charset="-128"/>
              </a:rPr>
              <a:t>億円</a:t>
            </a:r>
            <a:endParaRPr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9274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2"/>
          <p:cNvGraphicFramePr>
            <a:graphicFrameLocks noGrp="1"/>
          </p:cNvGraphicFramePr>
          <p:nvPr/>
        </p:nvGraphicFramePr>
        <p:xfrm>
          <a:off x="4746442" y="683192"/>
          <a:ext cx="4320000" cy="5724000"/>
        </p:xfrm>
        <a:graphic>
          <a:graphicData uri="http://schemas.openxmlformats.org/drawingml/2006/table">
            <a:tbl>
              <a:tblPr/>
              <a:tblGrid>
                <a:gridCol w="1080000">
                  <a:extLst>
                    <a:ext uri="{9D8B030D-6E8A-4147-A177-3AD203B41FA5}">
                      <a16:colId xmlns:a16="http://schemas.microsoft.com/office/drawing/2014/main" val="20000"/>
                    </a:ext>
                  </a:extLst>
                </a:gridCol>
                <a:gridCol w="3240000">
                  <a:extLst>
                    <a:ext uri="{9D8B030D-6E8A-4147-A177-3AD203B41FA5}">
                      <a16:colId xmlns:a16="http://schemas.microsoft.com/office/drawing/2014/main" val="20002"/>
                    </a:ext>
                  </a:extLst>
                </a:gridCol>
              </a:tblGrid>
              <a:tr h="252000">
                <a:tc>
                  <a:txBody>
                    <a:bodyPr/>
                    <a:lstStyle/>
                    <a:p>
                      <a:pPr marL="0" marR="0" lvl="0" indent="0" algn="ctr" defTabSz="914400" rtl="0" eaLnBrk="1" fontAlgn="base" latinLnBrk="0" hangingPunct="1">
                        <a:lnSpc>
                          <a:spcPts val="1100"/>
                        </a:lnSpc>
                        <a:spcBef>
                          <a:spcPts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項　　目</a:t>
                      </a:r>
                    </a:p>
                  </a:txBody>
                  <a:tcPr marL="35996" marR="35996" marT="36004" marB="3600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ts val="1100"/>
                        </a:lnSpc>
                        <a:spcBef>
                          <a:spcPts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大阪（府・市）</a:t>
                      </a:r>
                    </a:p>
                  </a:txBody>
                  <a:tcPr marL="35996" marR="35996" marT="36004" marB="3600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5472000">
                <a:tc>
                  <a:txBody>
                    <a:bodyPr/>
                    <a:lstStyle/>
                    <a:p>
                      <a:pPr marL="0" marR="0" lvl="0" indent="0" algn="l" defTabSz="914400" rtl="0" eaLnBrk="1" fontAlgn="base" latinLnBrk="0" hangingPunct="1">
                        <a:lnSpc>
                          <a:spcPts val="1100"/>
                        </a:lnSpc>
                        <a:spcBef>
                          <a:spcPts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5996" marR="35996" marT="36004" marB="3600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30(1955)</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庄内町の豊中市への編入</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隣接６町村の大阪市への編入</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zh-TW"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zh-TW"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（巽、茨田、長吉、矢田、瓜破、加美） </a:t>
                      </a:r>
                      <a:r>
                        <a:rPr kumimoji="1" lang="zh-TW"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zh-TW"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⇒市域を拡大  </a:t>
                      </a:r>
                      <a:r>
                        <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その後、拡大なし</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zh-CN"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zh-CN"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大阪府地方自治研究会「大阪商工都」提唱</a:t>
                      </a:r>
                      <a:r>
                        <a:rPr kumimoji="1" lang="zh-CN"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zh-CN"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・府の区域を都、都全域に自治区　自治区は対</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人サービス</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府知事選に対立候補⇒現職知事の勝利</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31(1956)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政令指定都市制度の創設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38(1963)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中馬市長就任⇒市域拡張を訴え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44(1969)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次地方制度調査会における知事・市長の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意見陳述</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Ｓ45(1970)第14次地方制度調査会「大都市制度に関する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答申」</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・府市は地域的な機能分担を図りつつ、それぞれ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の大都市問題の効率的処理に努力</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・大規模な市域拡張の問題は、府県制度将来の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あり方との関連において検討することが適当</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○昭和</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年代以降の</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高度経済成長期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には、人口・経済の急</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激な拡大への対応としての</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分散政策</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府は市域外、市は市域という役割分担で機能</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大阪府：市域外</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でのニュータウン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大阪市：大阪駅前</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ビル建設　など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高度経済成長が終焉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し、バブル経済の崩壊、少子高齢化の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進展など社会経済情勢が変わる中で、これまでのように、</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府、大阪市が、それぞれの立場から施策を展開することは限</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界</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とくに、</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大阪は全国的に厳しい経済情勢、暮らしの状況、</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財政状況 </a:t>
                      </a:r>
                      <a:b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限られた財源を戦略的に投資する必要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（成長戦略、暮らしの充実、行政サービスの最適化）</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大阪府：大阪都（Ｈ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H16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大阪市：スーパー指定都市（</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H15,18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p>
                  </a:txBody>
                  <a:tcPr marL="35996" marR="35996" marT="36004" marB="3600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46786" name="Group 2"/>
          <p:cNvGraphicFramePr>
            <a:graphicFrameLocks noGrp="1"/>
          </p:cNvGraphicFramePr>
          <p:nvPr/>
        </p:nvGraphicFramePr>
        <p:xfrm>
          <a:off x="123825" y="683193"/>
          <a:ext cx="4320000" cy="6100531"/>
        </p:xfrm>
        <a:graphic>
          <a:graphicData uri="http://schemas.openxmlformats.org/drawingml/2006/table">
            <a:tbl>
              <a:tblPr/>
              <a:tblGrid>
                <a:gridCol w="1080000">
                  <a:extLst>
                    <a:ext uri="{9D8B030D-6E8A-4147-A177-3AD203B41FA5}">
                      <a16:colId xmlns:a16="http://schemas.microsoft.com/office/drawing/2014/main" val="20000"/>
                    </a:ext>
                  </a:extLst>
                </a:gridCol>
                <a:gridCol w="3240000">
                  <a:extLst>
                    <a:ext uri="{9D8B030D-6E8A-4147-A177-3AD203B41FA5}">
                      <a16:colId xmlns:a16="http://schemas.microsoft.com/office/drawing/2014/main" val="20002"/>
                    </a:ext>
                  </a:extLst>
                </a:gridCol>
              </a:tblGrid>
              <a:tr h="216000">
                <a:tc>
                  <a:txBody>
                    <a:bodyPr/>
                    <a:lstStyle/>
                    <a:p>
                      <a:pPr marL="0" marR="0" lvl="0" indent="0" algn="ctr" defTabSz="914400" rtl="0" eaLnBrk="1" fontAlgn="base" latinLnBrk="0" hangingPunct="1">
                        <a:lnSpc>
                          <a:spcPts val="1100"/>
                        </a:lnSpc>
                        <a:spcBef>
                          <a:spcPts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項　　目</a:t>
                      </a:r>
                    </a:p>
                  </a:txBody>
                  <a:tcPr marL="35996" marR="35996" marT="36004" marB="3600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ts val="1100"/>
                        </a:lnSpc>
                        <a:spcBef>
                          <a:spcPts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大阪（府・市）</a:t>
                      </a:r>
                    </a:p>
                  </a:txBody>
                  <a:tcPr marL="35996" marR="35996" marT="36004" marB="3600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5884531">
                <a:tc>
                  <a:txBody>
                    <a:bodyPr/>
                    <a:lstStyle/>
                    <a:p>
                      <a:pPr marL="0" marR="0" lvl="0" indent="0" algn="l" defTabSz="914400" rtl="0" eaLnBrk="1" fontAlgn="base" latinLnBrk="0" hangingPunct="1">
                        <a:lnSpc>
                          <a:spcPts val="1100"/>
                        </a:lnSpc>
                        <a:spcBef>
                          <a:spcPts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35996" marR="35996" marT="36004" marB="3600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Ｍ</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11(1878)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東京、大阪、京都は勅令指定都市に指定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大阪は４区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Ｍ</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22(1889)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３市特例　市長を置かずに府知事が職務遂行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Ｍ</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31(1898)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３市による反対運動⇒３市特例廃止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Ｍ</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44(1911)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東京市と大阪市を府の行政監督からはずすべき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との法案、</a:t>
                      </a:r>
                      <a:r>
                        <a:rPr kumimoji="1" lang="zh-TW"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衆議院可決、貴族院否決 </a:t>
                      </a:r>
                      <a:r>
                        <a:rPr kumimoji="1" lang="zh-TW"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zh-TW"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Ｔ</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6(1917)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大阪特別市期成同盟会が結成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Ｔ７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(1918)</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東京市と大阪市の特別市制に関する建議案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議院可決、</a:t>
                      </a:r>
                      <a:r>
                        <a:rPr kumimoji="1" lang="zh-TW"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貴族院否決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※大阪市が特別市運動を主導</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(1932)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東京市域拡張の動きにあわせ、</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大阪市域拡張の</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運動</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⇒特別市大阪市から残される 市・郡の反対</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※市域拡大と特別市実現を目標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22(1947)</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５都市を特別市に指定する法案上程に５府県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知事が異議</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⇒指定されず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(※神奈川県知事、大阪府知事が主導 )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自治法改正　指定には関係府県民の投票</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24(1949)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大阪市域編入案の策定</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（豊中、吹田、守口、布施、八尾の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市町村な</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rPr>
                        <a:t>ど</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編入）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Ｓ25(1950)</a:t>
                      </a:r>
                      <a:r>
                        <a:rPr kumimoji="1" lang="ja-JP"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大阪府はジェーン台風の復旧補助金配分を</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50％と決定</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⇒大阪市を刺激</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zh-TW"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Ｓ26(1951) 「５大市特別市制期成同盟」共同事務所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27(1952)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５府県知事・議長が特別市条項削除の要望</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大阪市と大阪府の一揆打ちの様相</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周辺７町村の編入合併申請を大阪府に提出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（庄内、巽、茨田、長吉、瓜破、矢田、加美）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近畿２府４県知事の特別市絶対反対決議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５都市の「特別市指定法案」国会提出</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⇒審議未了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大阪市会「府知事リコール実施」決議</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zh-TW"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大阪府議会 合併申請否決</a:t>
                      </a:r>
                      <a:r>
                        <a:rPr kumimoji="1" lang="zh-TW"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zh-TW"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zh-TW"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zh-TW"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r>
                      <a:br>
                        <a:rPr kumimoji="1" lang="zh-TW"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Ｓ</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28(1953)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町村合併法の施行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⇒府議会議決による合併指示 </a:t>
                      </a:r>
                      <a:b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第一次地方制度調査会　「地方制度改革に関</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する答申」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（特別市問題にはふれず、事務・財源の再配分）</a:t>
                      </a:r>
                    </a:p>
                  </a:txBody>
                  <a:tcPr marL="35996" marR="35996" marT="36004" marB="3600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3686" name="AutoShape 22"/>
          <p:cNvSpPr>
            <a:spLocks noChangeArrowheads="1"/>
          </p:cNvSpPr>
          <p:nvPr/>
        </p:nvSpPr>
        <p:spPr bwMode="auto">
          <a:xfrm>
            <a:off x="5327639" y="994074"/>
            <a:ext cx="457200" cy="1679212"/>
          </a:xfrm>
          <a:prstGeom prst="downArrow">
            <a:avLst>
              <a:gd name="adj1" fmla="val 47222"/>
              <a:gd name="adj2" fmla="val 90250"/>
            </a:avLst>
          </a:prstGeom>
          <a:solidFill>
            <a:srgbClr val="FFFFFF"/>
          </a:solidFill>
          <a:ln w="9525">
            <a:solidFill>
              <a:srgbClr val="000000"/>
            </a:solidFill>
            <a:miter lim="800000"/>
            <a:headEnd/>
            <a:tailEnd/>
          </a:ln>
        </p:spPr>
        <p:txBody>
          <a:bodyPr vert="eaVert"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dirty="0">
                <a:latin typeface="Meiryo UI" panose="020B0604030504040204" pitchFamily="50" charset="-128"/>
                <a:ea typeface="Meiryo UI" panose="020B0604030504040204" pitchFamily="50" charset="-128"/>
              </a:rPr>
              <a:t>市域拡張をめぐる対立</a:t>
            </a:r>
          </a:p>
        </p:txBody>
      </p:sp>
      <p:sp>
        <p:nvSpPr>
          <p:cNvPr id="113696" name="AutoShape 25"/>
          <p:cNvSpPr>
            <a:spLocks noChangeArrowheads="1"/>
          </p:cNvSpPr>
          <p:nvPr/>
        </p:nvSpPr>
        <p:spPr bwMode="auto">
          <a:xfrm>
            <a:off x="4798916" y="981874"/>
            <a:ext cx="468000" cy="1044000"/>
          </a:xfrm>
          <a:prstGeom prst="downArrow">
            <a:avLst>
              <a:gd name="adj1" fmla="val 77383"/>
              <a:gd name="adj2" fmla="val 37186"/>
            </a:avLst>
          </a:prstGeom>
          <a:solidFill>
            <a:srgbClr val="FFFFFF"/>
          </a:solidFill>
          <a:ln w="9525">
            <a:solidFill>
              <a:srgbClr val="000000"/>
            </a:solidFill>
            <a:miter lim="800000"/>
            <a:headEnd/>
            <a:tailEnd/>
          </a:ln>
        </p:spPr>
        <p:txBody>
          <a:bodyPr vert="eaVert"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dirty="0">
                <a:latin typeface="Meiryo UI" panose="020B0604030504040204" pitchFamily="50" charset="-128"/>
                <a:ea typeface="Meiryo UI" panose="020B0604030504040204" pitchFamily="50" charset="-128"/>
              </a:rPr>
              <a:t>特別市運動をめぐる対立</a:t>
            </a:r>
          </a:p>
        </p:txBody>
      </p:sp>
      <p:sp>
        <p:nvSpPr>
          <p:cNvPr id="113688" name="Rectangle 26"/>
          <p:cNvSpPr>
            <a:spLocks noChangeArrowheads="1"/>
          </p:cNvSpPr>
          <p:nvPr/>
        </p:nvSpPr>
        <p:spPr bwMode="auto">
          <a:xfrm>
            <a:off x="7402548" y="5857533"/>
            <a:ext cx="1825259" cy="457200"/>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関西経済同友会</a:t>
            </a:r>
          </a:p>
          <a:p>
            <a:pPr eaLnBrk="1" hangingPunct="1"/>
            <a:r>
              <a:rPr lang="ja-JP" altLang="en-US" sz="900" dirty="0">
                <a:latin typeface="Meiryo UI" panose="020B0604030504040204" pitchFamily="50" charset="-128"/>
                <a:ea typeface="Meiryo UI" panose="020B0604030504040204" pitchFamily="50" charset="-128"/>
              </a:rPr>
              <a:t>「関西活性化のため、</a:t>
            </a:r>
          </a:p>
          <a:p>
            <a:pPr eaLnBrk="1" hangingPunct="1"/>
            <a:r>
              <a:rPr lang="ja-JP" altLang="en-US" sz="900" dirty="0">
                <a:latin typeface="Meiryo UI" panose="020B0604030504040204" pitchFamily="50" charset="-128"/>
                <a:ea typeface="Meiryo UI" panose="020B0604030504040204" pitchFamily="50" charset="-128"/>
              </a:rPr>
              <a:t>大阪府と市の統合を」（</a:t>
            </a:r>
            <a:r>
              <a:rPr lang="en-US" altLang="ja-JP" sz="900" dirty="0">
                <a:latin typeface="Meiryo UI" panose="020B0604030504040204" pitchFamily="50" charset="-128"/>
                <a:ea typeface="Meiryo UI" panose="020B0604030504040204" pitchFamily="50" charset="-128"/>
              </a:rPr>
              <a:t>H14</a:t>
            </a:r>
            <a:r>
              <a:rPr lang="ja-JP" altLang="en-US" sz="900" dirty="0">
                <a:latin typeface="Meiryo UI" panose="020B0604030504040204" pitchFamily="50" charset="-128"/>
                <a:ea typeface="Meiryo UI" panose="020B0604030504040204" pitchFamily="50" charset="-128"/>
              </a:rPr>
              <a:t>）</a:t>
            </a:r>
          </a:p>
        </p:txBody>
      </p:sp>
      <p:sp>
        <p:nvSpPr>
          <p:cNvPr id="113689" name="AutoShape 27"/>
          <p:cNvSpPr>
            <a:spLocks noChangeArrowheads="1"/>
          </p:cNvSpPr>
          <p:nvPr/>
        </p:nvSpPr>
        <p:spPr bwMode="auto">
          <a:xfrm>
            <a:off x="4766804" y="2083086"/>
            <a:ext cx="590452" cy="590199"/>
          </a:xfrm>
          <a:prstGeom prst="roundRect">
            <a:avLst>
              <a:gd name="adj" fmla="val 16667"/>
            </a:avLst>
          </a:prstGeom>
          <a:solidFill>
            <a:srgbClr val="FFFFFF"/>
          </a:solidFill>
          <a:ln w="9525">
            <a:solidFill>
              <a:srgbClr val="000000"/>
            </a:solidFill>
            <a:round/>
            <a:headEnd/>
            <a:tailEnd/>
          </a:ln>
        </p:spPr>
        <p:txBody>
          <a:bodyPr vert="horz" lIns="18000" tIns="0" rIns="0" bIns="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dirty="0">
                <a:latin typeface="Meiryo UI" panose="020B0604030504040204" pitchFamily="50" charset="-128"/>
                <a:ea typeface="Meiryo UI" panose="020B0604030504040204" pitchFamily="50" charset="-128"/>
              </a:rPr>
              <a:t>政令市</a:t>
            </a:r>
            <a:br>
              <a:rPr lang="ja-JP" altLang="en-US"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制　 度</a:t>
            </a:r>
          </a:p>
          <a:p>
            <a:pPr algn="ctr" eaLnBrk="1" hangingPunct="1"/>
            <a:r>
              <a:rPr lang="ja-JP" altLang="en-US" sz="1000" dirty="0">
                <a:latin typeface="Meiryo UI" panose="020B0604030504040204" pitchFamily="50" charset="-128"/>
                <a:ea typeface="Meiryo UI" panose="020B0604030504040204" pitchFamily="50" charset="-128"/>
              </a:rPr>
              <a:t>創　 設</a:t>
            </a:r>
          </a:p>
        </p:txBody>
      </p:sp>
      <p:sp>
        <p:nvSpPr>
          <p:cNvPr id="113690" name="AutoShape 28"/>
          <p:cNvSpPr>
            <a:spLocks noChangeArrowheads="1"/>
          </p:cNvSpPr>
          <p:nvPr/>
        </p:nvSpPr>
        <p:spPr bwMode="auto">
          <a:xfrm>
            <a:off x="4766804" y="2791746"/>
            <a:ext cx="561975" cy="3522987"/>
          </a:xfrm>
          <a:prstGeom prst="downArrow">
            <a:avLst>
              <a:gd name="adj1" fmla="val 49148"/>
              <a:gd name="adj2" fmla="val 69479"/>
            </a:avLst>
          </a:prstGeom>
          <a:solidFill>
            <a:srgbClr val="FFFFFF"/>
          </a:solidFill>
          <a:ln w="9525">
            <a:solidFill>
              <a:srgbClr val="000000"/>
            </a:solidFill>
            <a:miter lim="800000"/>
            <a:headEnd/>
            <a:tailEnd/>
          </a:ln>
        </p:spPr>
        <p:txBody>
          <a:bodyPr vert="eaVert"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dirty="0">
                <a:latin typeface="Meiryo UI" panose="020B0604030504040204" pitchFamily="50" charset="-128"/>
                <a:ea typeface="Meiryo UI" panose="020B0604030504040204" pitchFamily="50" charset="-128"/>
              </a:rPr>
              <a:t>大都市特例の拡大と税財源充実の議論</a:t>
            </a:r>
          </a:p>
        </p:txBody>
      </p:sp>
      <p:sp>
        <p:nvSpPr>
          <p:cNvPr id="113691" name="AutoShape 29"/>
          <p:cNvSpPr>
            <a:spLocks noChangeArrowheads="1"/>
          </p:cNvSpPr>
          <p:nvPr/>
        </p:nvSpPr>
        <p:spPr bwMode="auto">
          <a:xfrm>
            <a:off x="5285481" y="2731012"/>
            <a:ext cx="466725" cy="466725"/>
          </a:xfrm>
          <a:prstGeom prst="roundRect">
            <a:avLst>
              <a:gd name="adj" fmla="val 16667"/>
            </a:avLst>
          </a:prstGeom>
          <a:solidFill>
            <a:srgbClr val="FFFFFF"/>
          </a:solidFill>
          <a:ln w="9525">
            <a:solidFill>
              <a:srgbClr val="000000"/>
            </a:solidFill>
            <a:round/>
            <a:headEnd/>
            <a:tailEnd/>
          </a:ln>
        </p:spPr>
        <p:txBody>
          <a:bodyPr vert="horz" lIns="18000" tIns="0" rIns="0" bIns="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dirty="0">
                <a:latin typeface="Meiryo UI" panose="020B0604030504040204" pitchFamily="50" charset="-128"/>
                <a:ea typeface="Meiryo UI" panose="020B0604030504040204" pitchFamily="50" charset="-128"/>
              </a:rPr>
              <a:t>市　 域</a:t>
            </a:r>
            <a:br>
              <a:rPr lang="ja-JP" altLang="en-US"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拡張論の収束</a:t>
            </a:r>
          </a:p>
        </p:txBody>
      </p:sp>
      <p:sp>
        <p:nvSpPr>
          <p:cNvPr id="113694" name="Rectangle 33"/>
          <p:cNvSpPr>
            <a:spLocks noChangeArrowheads="1"/>
          </p:cNvSpPr>
          <p:nvPr/>
        </p:nvSpPr>
        <p:spPr bwMode="auto">
          <a:xfrm>
            <a:off x="6713803" y="6525653"/>
            <a:ext cx="2405964" cy="230474"/>
          </a:xfrm>
          <a:prstGeom prst="rect">
            <a:avLst/>
          </a:prstGeom>
          <a:noFill/>
          <a:ln w="9525">
            <a:noFill/>
            <a:miter lim="800000"/>
            <a:headEnd/>
            <a:tailEnd/>
          </a:ln>
          <a:effec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smtClean="0">
                <a:latin typeface="Meiryo UI" panose="020B0604030504040204" pitchFamily="50" charset="-128"/>
                <a:ea typeface="Meiryo UI" panose="020B0604030504040204" pitchFamily="50" charset="-128"/>
              </a:rPr>
              <a:t>「</a:t>
            </a:r>
            <a:r>
              <a:rPr lang="zh-CN" altLang="en-US" sz="1000" dirty="0" smtClean="0">
                <a:latin typeface="Meiryo UI" panose="020B0604030504040204" pitchFamily="50" charset="-128"/>
                <a:ea typeface="Meiryo UI" panose="020B0604030504040204" pitchFamily="50" charset="-128"/>
              </a:rPr>
              <a:t>大阪府</a:t>
            </a:r>
            <a:r>
              <a:rPr lang="zh-CN" altLang="en-US" sz="1000" dirty="0">
                <a:latin typeface="Meiryo UI" panose="020B0604030504040204" pitchFamily="50" charset="-128"/>
                <a:ea typeface="Meiryo UI" panose="020B0604030504040204" pitchFamily="50" charset="-128"/>
              </a:rPr>
              <a:t>自治制度研究会</a:t>
            </a:r>
            <a:r>
              <a:rPr lang="ja-JP" altLang="en-US" sz="1000" dirty="0" smtClean="0">
                <a:latin typeface="Meiryo UI" panose="020B0604030504040204" pitchFamily="50" charset="-128"/>
                <a:ea typeface="Meiryo UI" panose="020B0604030504040204" pitchFamily="50" charset="-128"/>
              </a:rPr>
              <a:t>」資料（抜粋）</a:t>
            </a:r>
            <a:endParaRPr lang="ja-JP" altLang="en-US" sz="10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タイトル 1"/>
          <p:cNvSpPr txBox="1"/>
          <p:nvPr/>
        </p:nvSpPr>
        <p:spPr>
          <a:xfrm>
            <a:off x="0" y="44119"/>
            <a:ext cx="9091095" cy="36553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大阪府と大阪市（歴史）</a:t>
            </a:r>
            <a:endParaRPr lang="ja-JP" altLang="en-US" sz="1400" dirty="0">
              <a:latin typeface="Meiryo UI" panose="020B0604030504040204" pitchFamily="50" charset="-128"/>
              <a:ea typeface="Meiryo UI" panose="020B0604030504040204" pitchFamily="50" charset="-128"/>
            </a:endParaRPr>
          </a:p>
        </p:txBody>
      </p:sp>
      <p:grpSp>
        <p:nvGrpSpPr>
          <p:cNvPr id="18" name="Group 30"/>
          <p:cNvGrpSpPr>
            <a:grpSpLocks/>
          </p:cNvGrpSpPr>
          <p:nvPr/>
        </p:nvGrpSpPr>
        <p:grpSpPr bwMode="auto">
          <a:xfrm>
            <a:off x="728688" y="1025323"/>
            <a:ext cx="324000" cy="5730803"/>
            <a:chOff x="432" y="3072"/>
            <a:chExt cx="144" cy="1182"/>
          </a:xfrm>
        </p:grpSpPr>
        <p:sp>
          <p:nvSpPr>
            <p:cNvPr id="19" name="AutoShape 31"/>
            <p:cNvSpPr>
              <a:spLocks noChangeArrowheads="1"/>
            </p:cNvSpPr>
            <p:nvPr/>
          </p:nvSpPr>
          <p:spPr bwMode="auto">
            <a:xfrm rot="-5400000">
              <a:off x="129" y="3807"/>
              <a:ext cx="756" cy="13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0 h 21600"/>
                <a:gd name="T14" fmla="*/ 16114 w 21600"/>
                <a:gd name="T15" fmla="*/ 21600 h 21600"/>
              </a:gdLst>
              <a:ahLst/>
              <a:cxnLst>
                <a:cxn ang="T8">
                  <a:pos x="T0" y="T1"/>
                </a:cxn>
                <a:cxn ang="T9">
                  <a:pos x="T2" y="T3"/>
                </a:cxn>
                <a:cxn ang="T10">
                  <a:pos x="T4" y="T5"/>
                </a:cxn>
                <a:cxn ang="T11">
                  <a:pos x="T6" y="T7"/>
                </a:cxn>
              </a:cxnLst>
              <a:rect l="T12" t="T13" r="T14" b="T15"/>
              <a:pathLst>
                <a:path w="21600" h="21600">
                  <a:moveTo>
                    <a:pt x="16126" y="0"/>
                  </a:moveTo>
                  <a:lnTo>
                    <a:pt x="16126" y="0"/>
                  </a:lnTo>
                  <a:lnTo>
                    <a:pt x="3375" y="0"/>
                  </a:lnTo>
                  <a:lnTo>
                    <a:pt x="3375" y="21600"/>
                  </a:lnTo>
                  <a:lnTo>
                    <a:pt x="16126" y="21600"/>
                  </a:lnTo>
                  <a:lnTo>
                    <a:pt x="21600" y="10800"/>
                  </a:lnTo>
                  <a:lnTo>
                    <a:pt x="16126" y="0"/>
                  </a:lnTo>
                  <a:close/>
                </a:path>
                <a:path w="21600" h="21600">
                  <a:moveTo>
                    <a:pt x="1350" y="0"/>
                  </a:moveTo>
                  <a:lnTo>
                    <a:pt x="1350" y="21600"/>
                  </a:lnTo>
                  <a:lnTo>
                    <a:pt x="2700" y="21600"/>
                  </a:lnTo>
                  <a:lnTo>
                    <a:pt x="2700" y="0"/>
                  </a:lnTo>
                  <a:lnTo>
                    <a:pt x="1350" y="0"/>
                  </a:lnTo>
                  <a:close/>
                </a:path>
                <a:path w="21600" h="21600">
                  <a:moveTo>
                    <a:pt x="0" y="0"/>
                  </a:moveTo>
                  <a:lnTo>
                    <a:pt x="0" y="21600"/>
                  </a:lnTo>
                  <a:lnTo>
                    <a:pt x="675" y="21600"/>
                  </a:lnTo>
                  <a:lnTo>
                    <a:pt x="675" y="0"/>
                  </a:lnTo>
                  <a:lnTo>
                    <a:pt x="0" y="0"/>
                  </a:lnTo>
                  <a:close/>
                </a:path>
              </a:pathLst>
            </a:custGeom>
            <a:solidFill>
              <a:srgbClr val="FFFFFF"/>
            </a:solidFill>
            <a:ln w="9525">
              <a:solidFill>
                <a:srgbClr val="000000"/>
              </a:solidFill>
              <a:miter lim="800000"/>
              <a:headEnd/>
              <a:tailEnd/>
            </a:ln>
          </p:spPr>
          <p:txBody>
            <a:bodyPr lIns="18000"/>
            <a:lstStyle/>
            <a:p>
              <a:pPr algn="ctr"/>
              <a:endParaRPr lang="ja-JP" altLang="en-US">
                <a:latin typeface="Meiryo UI" panose="020B0604030504040204" pitchFamily="50" charset="-128"/>
                <a:ea typeface="Meiryo UI" panose="020B0604030504040204" pitchFamily="50" charset="-128"/>
              </a:endParaRPr>
            </a:p>
          </p:txBody>
        </p:sp>
        <p:sp>
          <p:nvSpPr>
            <p:cNvPr id="20" name="Rectangle 32"/>
            <p:cNvSpPr>
              <a:spLocks noChangeArrowheads="1"/>
            </p:cNvSpPr>
            <p:nvPr/>
          </p:nvSpPr>
          <p:spPr bwMode="auto">
            <a:xfrm>
              <a:off x="432" y="3072"/>
              <a:ext cx="144" cy="1062"/>
            </a:xfrm>
            <a:prstGeom prst="rect">
              <a:avLst/>
            </a:prstGeom>
            <a:solidFill>
              <a:srgbClr val="FFFFFF"/>
            </a:solidFill>
            <a:ln w="9525">
              <a:solidFill>
                <a:srgbClr val="000000"/>
              </a:solidFill>
              <a:miter lim="800000"/>
              <a:headEnd/>
              <a:tailEnd/>
            </a:ln>
          </p:spPr>
          <p:txBody>
            <a:bodyPr vert="eaVert" lIns="36000" tIns="36000" rIns="36000" b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dirty="0">
                  <a:latin typeface="Meiryo UI" panose="020B0604030504040204" pitchFamily="50" charset="-128"/>
                  <a:ea typeface="Meiryo UI" panose="020B0604030504040204" pitchFamily="50" charset="-128"/>
                </a:rPr>
                <a:t>市域拡張をめぐる対立</a:t>
              </a:r>
            </a:p>
          </p:txBody>
        </p:sp>
      </p:grpSp>
      <p:grpSp>
        <p:nvGrpSpPr>
          <p:cNvPr id="21" name="Group 33"/>
          <p:cNvGrpSpPr>
            <a:grpSpLocks/>
          </p:cNvGrpSpPr>
          <p:nvPr/>
        </p:nvGrpSpPr>
        <p:grpSpPr bwMode="auto">
          <a:xfrm>
            <a:off x="189649" y="981874"/>
            <a:ext cx="324000" cy="5732691"/>
            <a:chOff x="144" y="2736"/>
            <a:chExt cx="144" cy="1518"/>
          </a:xfrm>
        </p:grpSpPr>
        <p:sp>
          <p:nvSpPr>
            <p:cNvPr id="22" name="AutoShape 34"/>
            <p:cNvSpPr>
              <a:spLocks noChangeArrowheads="1"/>
            </p:cNvSpPr>
            <p:nvPr/>
          </p:nvSpPr>
          <p:spPr bwMode="auto">
            <a:xfrm rot="-5400000">
              <a:off x="-186" y="3779"/>
              <a:ext cx="810" cy="13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7 w 21600"/>
                <a:gd name="T13" fmla="*/ 0 h 21600"/>
                <a:gd name="T14" fmla="*/ 16133 w 21600"/>
                <a:gd name="T15" fmla="*/ 21600 h 21600"/>
              </a:gdLst>
              <a:ahLst/>
              <a:cxnLst>
                <a:cxn ang="T8">
                  <a:pos x="T0" y="T1"/>
                </a:cxn>
                <a:cxn ang="T9">
                  <a:pos x="T2" y="T3"/>
                </a:cxn>
                <a:cxn ang="T10">
                  <a:pos x="T4" y="T5"/>
                </a:cxn>
                <a:cxn ang="T11">
                  <a:pos x="T6" y="T7"/>
                </a:cxn>
              </a:cxnLst>
              <a:rect l="T12" t="T13" r="T14" b="T15"/>
              <a:pathLst>
                <a:path w="21600" h="21600">
                  <a:moveTo>
                    <a:pt x="16126" y="0"/>
                  </a:moveTo>
                  <a:lnTo>
                    <a:pt x="16126" y="0"/>
                  </a:lnTo>
                  <a:lnTo>
                    <a:pt x="3375" y="0"/>
                  </a:lnTo>
                  <a:lnTo>
                    <a:pt x="3375" y="21600"/>
                  </a:lnTo>
                  <a:lnTo>
                    <a:pt x="16126" y="21600"/>
                  </a:lnTo>
                  <a:lnTo>
                    <a:pt x="21600" y="10800"/>
                  </a:lnTo>
                  <a:lnTo>
                    <a:pt x="16126" y="0"/>
                  </a:lnTo>
                  <a:close/>
                </a:path>
                <a:path w="21600" h="21600">
                  <a:moveTo>
                    <a:pt x="1350" y="0"/>
                  </a:moveTo>
                  <a:lnTo>
                    <a:pt x="1350" y="21600"/>
                  </a:lnTo>
                  <a:lnTo>
                    <a:pt x="2700" y="21600"/>
                  </a:lnTo>
                  <a:lnTo>
                    <a:pt x="2700" y="0"/>
                  </a:lnTo>
                  <a:lnTo>
                    <a:pt x="1350" y="0"/>
                  </a:lnTo>
                  <a:close/>
                </a:path>
                <a:path w="21600" h="21600">
                  <a:moveTo>
                    <a:pt x="0" y="0"/>
                  </a:moveTo>
                  <a:lnTo>
                    <a:pt x="0" y="21600"/>
                  </a:lnTo>
                  <a:lnTo>
                    <a:pt x="675" y="21600"/>
                  </a:lnTo>
                  <a:lnTo>
                    <a:pt x="675" y="0"/>
                  </a:lnTo>
                  <a:lnTo>
                    <a:pt x="0" y="0"/>
                  </a:lnTo>
                  <a:close/>
                </a:path>
              </a:pathLst>
            </a:custGeom>
            <a:solidFill>
              <a:srgbClr val="FFFFFF"/>
            </a:solidFill>
            <a:ln w="9525">
              <a:solidFill>
                <a:srgbClr val="000000"/>
              </a:solidFill>
              <a:miter lim="800000"/>
              <a:headEnd/>
              <a:tailEnd/>
            </a:ln>
          </p:spPr>
          <p:txBody>
            <a:bodyPr vert="eaVert" lIns="36000" tIns="36000" rIns="36000" bIns="36000"/>
            <a:lstStyle/>
            <a:p>
              <a:pPr algn="ctr"/>
              <a:endParaRPr lang="ja-JP" altLang="en-US" sz="1000">
                <a:latin typeface="Meiryo UI" panose="020B0604030504040204" pitchFamily="50" charset="-128"/>
                <a:ea typeface="Meiryo UI" panose="020B0604030504040204" pitchFamily="50" charset="-128"/>
              </a:endParaRPr>
            </a:p>
          </p:txBody>
        </p:sp>
        <p:sp>
          <p:nvSpPr>
            <p:cNvPr id="23" name="Rectangle 35"/>
            <p:cNvSpPr>
              <a:spLocks noChangeArrowheads="1"/>
            </p:cNvSpPr>
            <p:nvPr/>
          </p:nvSpPr>
          <p:spPr bwMode="auto">
            <a:xfrm>
              <a:off x="144" y="2736"/>
              <a:ext cx="144" cy="1387"/>
            </a:xfrm>
            <a:prstGeom prst="rect">
              <a:avLst/>
            </a:prstGeom>
            <a:solidFill>
              <a:srgbClr val="FFFFFF"/>
            </a:solidFill>
            <a:ln w="9525">
              <a:solidFill>
                <a:srgbClr val="000000"/>
              </a:solidFill>
              <a:miter lim="800000"/>
              <a:headEnd/>
              <a:tailEnd/>
            </a:ln>
          </p:spPr>
          <p:txBody>
            <a:bodyPr vert="eaVert" lIns="36000" tIns="36000" rIns="36000" b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a:latin typeface="Meiryo UI" panose="020B0604030504040204" pitchFamily="50" charset="-128"/>
                  <a:ea typeface="Meiryo UI" panose="020B0604030504040204" pitchFamily="50" charset="-128"/>
                </a:rPr>
                <a:t>特別市運動をめぐる対立</a:t>
              </a:r>
            </a:p>
          </p:txBody>
        </p:sp>
      </p:grpSp>
      <p:sp>
        <p:nvSpPr>
          <p:cNvPr id="2" name="スライド番号プレースホルダー 1"/>
          <p:cNvSpPr>
            <a:spLocks noGrp="1"/>
          </p:cNvSpPr>
          <p:nvPr>
            <p:ph type="sldNum" sz="quarter" idx="12"/>
          </p:nvPr>
        </p:nvSpPr>
        <p:spPr/>
        <p:txBody>
          <a:bodyPr/>
          <a:lstStyle/>
          <a:p>
            <a:pPr>
              <a:defRPr/>
            </a:pPr>
            <a:r>
              <a:rPr lang="en-US" altLang="ja-JP" sz="1600" b="1" dirty="0" smtClean="0"/>
              <a:t>24</a:t>
            </a:r>
            <a:endParaRPr lang="ja-JP" altLang="en-US" sz="1600" b="1" dirty="0"/>
          </a:p>
        </p:txBody>
      </p:sp>
    </p:spTree>
    <p:extLst>
      <p:ext uri="{BB962C8B-B14F-4D97-AF65-F5344CB8AC3E}">
        <p14:creationId xmlns:p14="http://schemas.microsoft.com/office/powerpoint/2010/main" val="2568010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p:nvPr/>
        </p:nvSpPr>
        <p:spPr>
          <a:xfrm>
            <a:off x="15081" y="104156"/>
            <a:ext cx="9091095" cy="36553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統合・一元化対象案件の「府・市」と堺市</a:t>
            </a:r>
            <a:r>
              <a:rPr lang="ja-JP" altLang="en-US" sz="2000" b="1" dirty="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東大阪市の比較</a:t>
            </a:r>
            <a:endParaRPr lang="ja-JP" altLang="en-US" sz="14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r>
              <a:rPr lang="en-US" altLang="ja-JP" sz="1600" dirty="0" smtClean="0"/>
              <a:t>25</a:t>
            </a:r>
            <a:endParaRPr lang="ja-JP" altLang="en-US" sz="1600" dirty="0"/>
          </a:p>
        </p:txBody>
      </p:sp>
      <p:graphicFrame>
        <p:nvGraphicFramePr>
          <p:cNvPr id="3" name="表 2"/>
          <p:cNvGraphicFramePr>
            <a:graphicFrameLocks noGrp="1"/>
          </p:cNvGraphicFramePr>
          <p:nvPr>
            <p:extLst>
              <p:ext uri="{D42A27DB-BD31-4B8C-83A1-F6EECF244321}">
                <p14:modId xmlns:p14="http://schemas.microsoft.com/office/powerpoint/2010/main" val="2153760696"/>
              </p:ext>
            </p:extLst>
          </p:nvPr>
        </p:nvGraphicFramePr>
        <p:xfrm>
          <a:off x="150627" y="1740720"/>
          <a:ext cx="8820001" cy="4746524"/>
        </p:xfrm>
        <a:graphic>
          <a:graphicData uri="http://schemas.openxmlformats.org/drawingml/2006/table">
            <a:tbl>
              <a:tblPr/>
              <a:tblGrid>
                <a:gridCol w="989457">
                  <a:extLst>
                    <a:ext uri="{9D8B030D-6E8A-4147-A177-3AD203B41FA5}">
                      <a16:colId xmlns:a16="http://schemas.microsoft.com/office/drawing/2014/main" val="3942491704"/>
                    </a:ext>
                  </a:extLst>
                </a:gridCol>
                <a:gridCol w="1957636">
                  <a:extLst>
                    <a:ext uri="{9D8B030D-6E8A-4147-A177-3AD203B41FA5}">
                      <a16:colId xmlns:a16="http://schemas.microsoft.com/office/drawing/2014/main" val="1371145026"/>
                    </a:ext>
                  </a:extLst>
                </a:gridCol>
                <a:gridCol w="1957636">
                  <a:extLst>
                    <a:ext uri="{9D8B030D-6E8A-4147-A177-3AD203B41FA5}">
                      <a16:colId xmlns:a16="http://schemas.microsoft.com/office/drawing/2014/main" val="3932843995"/>
                    </a:ext>
                  </a:extLst>
                </a:gridCol>
                <a:gridCol w="1957636">
                  <a:extLst>
                    <a:ext uri="{9D8B030D-6E8A-4147-A177-3AD203B41FA5}">
                      <a16:colId xmlns:a16="http://schemas.microsoft.com/office/drawing/2014/main" val="2035028831"/>
                    </a:ext>
                  </a:extLst>
                </a:gridCol>
                <a:gridCol w="1957636">
                  <a:extLst>
                    <a:ext uri="{9D8B030D-6E8A-4147-A177-3AD203B41FA5}">
                      <a16:colId xmlns:a16="http://schemas.microsoft.com/office/drawing/2014/main" val="2856180182"/>
                    </a:ext>
                  </a:extLst>
                </a:gridCol>
              </a:tblGrid>
              <a:tr h="297695">
                <a:tc>
                  <a:txBody>
                    <a:bodyPr/>
                    <a:lstStyle/>
                    <a:p>
                      <a:pPr algn="l" fontAlgn="ctr"/>
                      <a:r>
                        <a:rPr lang="en-US" sz="1100" b="1" i="0" u="none" strike="noStrike" dirty="0">
                          <a:solidFill>
                            <a:srgbClr val="000000"/>
                          </a:solidFill>
                          <a:effectLst/>
                          <a:latin typeface="Meiryo UI" panose="020B0604030504040204" pitchFamily="50" charset="-128"/>
                          <a:ea typeface="Meiryo UI" panose="020B0604030504040204" pitchFamily="50" charset="-128"/>
                        </a:rPr>
                        <a:t>【Ａ</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項目</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330402"/>
                  </a:ext>
                </a:extLst>
              </a:tr>
              <a:tr h="223829">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n-ea"/>
                          <a:ea typeface="+mn-ea"/>
                        </a:rPr>
                        <a:t>大阪府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n-ea"/>
                          <a:ea typeface="+mn-ea"/>
                        </a:rPr>
                        <a:t>大阪市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n-ea"/>
                          <a:ea typeface="+mn-ea"/>
                        </a:rPr>
                        <a:t>堺市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n-ea"/>
                          <a:ea typeface="+mn-ea"/>
                        </a:rPr>
                        <a:t>東大阪市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17626870"/>
                  </a:ext>
                </a:extLst>
              </a:tr>
              <a:tr h="540000">
                <a:tc rowSpan="2">
                  <a:txBody>
                    <a:bodyPr/>
                    <a:lstStyle/>
                    <a:p>
                      <a:pPr algn="ctr" fontAlgn="ctr"/>
                      <a:r>
                        <a:rPr lang="ja-JP" altLang="en-US" sz="1100" b="1" i="0" u="none" strike="noStrike" dirty="0" smtClean="0">
                          <a:solidFill>
                            <a:schemeClr val="tx1"/>
                          </a:solidFill>
                          <a:effectLst/>
                          <a:latin typeface="+mj-ea"/>
                          <a:ea typeface="+mj-ea"/>
                        </a:rPr>
                        <a:t>消防</a:t>
                      </a:r>
                      <a:endParaRPr lang="ja-JP" altLang="en-US" sz="1100" b="1" i="0" u="none" strike="noStrike" dirty="0">
                        <a:solidFill>
                          <a:schemeClr val="tx1"/>
                        </a:solidFill>
                        <a:effectLst/>
                        <a:latin typeface="+mj-ea"/>
                        <a:ea typeface="+mj-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・府立消防学校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・高度専門教育訓練センター</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（旧　市立消防学校）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345938"/>
                  </a:ext>
                </a:extLst>
              </a:tr>
              <a:tr h="284091">
                <a:tc vMerge="1">
                  <a:txBody>
                    <a:bodyPr/>
                    <a:lstStyle/>
                    <a:p>
                      <a:endParaRPr kumimoji="1" lang="ja-JP" altLang="en-US"/>
                    </a:p>
                  </a:txBody>
                  <a:tcPr/>
                </a:tc>
                <a:tc gridSpan="2">
                  <a:txBody>
                    <a:bodyPr/>
                    <a:lstStyle/>
                    <a:p>
                      <a:pPr algn="ctr" fontAlgn="ctr"/>
                      <a:r>
                        <a:rPr lang="en-US" altLang="zh-TW"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府市消防学校の</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rPr>
                        <a:t>一体的</a:t>
                      </a: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運用（</a:t>
                      </a:r>
                      <a:r>
                        <a:rPr lang="en-US" altLang="zh-TW" sz="1100" b="0" i="0" u="none" strike="noStrike" dirty="0">
                          <a:solidFill>
                            <a:srgbClr val="000000"/>
                          </a:solidFill>
                          <a:effectLst/>
                          <a:latin typeface="Meiryo UI" panose="020B0604030504040204" pitchFamily="50" charset="-128"/>
                          <a:ea typeface="Meiryo UI" panose="020B0604030504040204" pitchFamily="50" charset="-128"/>
                        </a:rPr>
                        <a:t>2016.4</a:t>
                      </a: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74380063"/>
                  </a:ext>
                </a:extLst>
              </a:tr>
              <a:tr h="576000">
                <a:tc rowSpan="2">
                  <a:txBody>
                    <a:bodyPr/>
                    <a:lstStyle/>
                    <a:p>
                      <a:pPr algn="ctr" fontAlgn="ctr"/>
                      <a:r>
                        <a:rPr lang="ja-JP" altLang="en-US" sz="1100" b="1" i="0" u="none" strike="noStrike" dirty="0">
                          <a:solidFill>
                            <a:srgbClr val="000000"/>
                          </a:solidFill>
                          <a:effectLst/>
                          <a:latin typeface="+mj-ea"/>
                          <a:ea typeface="+mj-ea"/>
                        </a:rPr>
                        <a:t>病院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100" b="0" i="0" u="none" strike="noStrike" dirty="0">
                          <a:solidFill>
                            <a:srgbClr val="000000"/>
                          </a:solidFill>
                          <a:effectLst/>
                          <a:latin typeface="Meiryo UI" panose="020B0604030504040204" pitchFamily="50" charset="-128"/>
                          <a:ea typeface="Meiryo UI" panose="020B0604030504040204" pitchFamily="50" charset="-128"/>
                        </a:rPr>
                        <a:t>・５</a:t>
                      </a:r>
                      <a:r>
                        <a:rPr lang="ja-JP" sz="1100" b="0" i="0" u="none" strike="noStrike" dirty="0" smtClean="0">
                          <a:solidFill>
                            <a:srgbClr val="000000"/>
                          </a:solidFill>
                          <a:effectLst/>
                          <a:latin typeface="Meiryo UI" panose="020B0604030504040204" pitchFamily="50" charset="-128"/>
                          <a:ea typeface="Meiryo UI" panose="020B0604030504040204" pitchFamily="50" charset="-128"/>
                        </a:rPr>
                        <a:t>病院</a:t>
                      </a:r>
                      <a:r>
                        <a:rPr lang="ja-JP" sz="1100" b="0" i="0" u="none" strike="noStrike" dirty="0">
                          <a:solidFill>
                            <a:srgbClr val="000000"/>
                          </a:solidFill>
                          <a:effectLst/>
                          <a:latin typeface="Meiryo UI" panose="020B0604030504040204" pitchFamily="50" charset="-128"/>
                          <a:ea typeface="Meiryo UI" panose="020B0604030504040204" pitchFamily="50" charset="-128"/>
                        </a:rPr>
                        <a:t/>
                      </a:r>
                      <a:br>
                        <a:rPr lang="ja-JP" sz="1100" b="0" i="0" u="none" strike="noStrike" dirty="0">
                          <a:solidFill>
                            <a:srgbClr val="000000"/>
                          </a:solidFill>
                          <a:effectLst/>
                          <a:latin typeface="Meiryo UI" panose="020B0604030504040204" pitchFamily="50" charset="-128"/>
                          <a:ea typeface="Meiryo UI" panose="020B0604030504040204" pitchFamily="50" charset="-128"/>
                        </a:rPr>
                      </a:br>
                      <a:r>
                        <a:rPr 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総</a:t>
                      </a:r>
                      <a:r>
                        <a:rPr lang="ja-JP" sz="1100" b="0" i="0" u="none" strike="noStrike" dirty="0" smtClean="0">
                          <a:solidFill>
                            <a:srgbClr val="000000"/>
                          </a:solidFill>
                          <a:effectLst/>
                          <a:latin typeface="Meiryo UI" panose="020B0604030504040204" pitchFamily="50" charset="-128"/>
                          <a:ea typeface="Meiryo UI" panose="020B0604030504040204" pitchFamily="50" charset="-128"/>
                        </a:rPr>
                        <a:t>病床数</a:t>
                      </a:r>
                      <a:r>
                        <a:rPr lang="ja-JP" sz="1100" b="0" i="0" u="none" strike="noStrike" dirty="0">
                          <a:solidFill>
                            <a:srgbClr val="000000"/>
                          </a:solidFill>
                          <a:effectLst/>
                          <a:latin typeface="Meiryo UI" panose="020B0604030504040204" pitchFamily="50" charset="-128"/>
                          <a:ea typeface="Meiryo UI" panose="020B0604030504040204" pitchFamily="50" charset="-128"/>
                        </a:rPr>
                        <a:t>：2,639床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sz="1100" b="0" i="0" u="none" strike="noStrike" dirty="0">
                          <a:solidFill>
                            <a:srgbClr val="000000"/>
                          </a:solidFill>
                          <a:effectLst/>
                          <a:latin typeface="Meiryo UI" panose="020B0604030504040204" pitchFamily="50" charset="-128"/>
                          <a:ea typeface="Meiryo UI" panose="020B0604030504040204" pitchFamily="50" charset="-128"/>
                        </a:rPr>
                        <a:t>・２病院、１診療所</a:t>
                      </a:r>
                      <a:br>
                        <a:rPr lang="ja-JP" sz="1100" b="0" i="0" u="none" strike="noStrike" dirty="0">
                          <a:solidFill>
                            <a:srgbClr val="000000"/>
                          </a:solidFill>
                          <a:effectLst/>
                          <a:latin typeface="Meiryo UI" panose="020B0604030504040204" pitchFamily="50" charset="-128"/>
                          <a:ea typeface="Meiryo UI" panose="020B0604030504040204" pitchFamily="50" charset="-128"/>
                        </a:rPr>
                      </a:br>
                      <a:r>
                        <a:rPr lang="ja-JP" sz="1100" b="0" i="0" u="none" strike="noStrike" dirty="0">
                          <a:solidFill>
                            <a:srgbClr val="000000"/>
                          </a:solidFill>
                          <a:effectLst/>
                          <a:latin typeface="Meiryo UI" panose="020B0604030504040204" pitchFamily="50" charset="-128"/>
                          <a:ea typeface="Meiryo UI" panose="020B0604030504040204" pitchFamily="50" charset="-128"/>
                        </a:rPr>
                        <a:t>・総病床数：1,326床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rowSpan="2">
                  <a:txBody>
                    <a:bodyPr/>
                    <a:lstStyle/>
                    <a:p>
                      <a:pPr algn="l" fontAlgn="ctr"/>
                      <a:r>
                        <a:rPr 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sz="1100" b="0" i="0" u="none" strike="noStrike" dirty="0" smtClean="0">
                          <a:solidFill>
                            <a:srgbClr val="000000"/>
                          </a:solidFill>
                          <a:effectLst/>
                          <a:latin typeface="Meiryo UI" panose="020B0604030504040204" pitchFamily="50" charset="-128"/>
                          <a:ea typeface="Meiryo UI" panose="020B0604030504040204" pitchFamily="50" charset="-128"/>
                        </a:rPr>
                        <a:t>堺</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市立総合医療センター</a:t>
                      </a:r>
                      <a:r>
                        <a:rPr lang="ja-JP" sz="1100" b="0" i="0" u="none" strike="noStrike" dirty="0">
                          <a:solidFill>
                            <a:srgbClr val="000000"/>
                          </a:solidFill>
                          <a:effectLst/>
                          <a:latin typeface="Meiryo UI" panose="020B0604030504040204" pitchFamily="50" charset="-128"/>
                          <a:ea typeface="Meiryo UI" panose="020B0604030504040204" pitchFamily="50" charset="-128"/>
                        </a:rPr>
                        <a:t/>
                      </a:r>
                      <a:br>
                        <a:rPr lang="ja-JP" sz="1100" b="0" i="0" u="none" strike="noStrike" dirty="0">
                          <a:solidFill>
                            <a:srgbClr val="000000"/>
                          </a:solidFill>
                          <a:effectLst/>
                          <a:latin typeface="Meiryo UI" panose="020B0604030504040204" pitchFamily="50" charset="-128"/>
                          <a:ea typeface="Meiryo UI" panose="020B0604030504040204" pitchFamily="50" charset="-128"/>
                        </a:rPr>
                      </a:br>
                      <a:r>
                        <a:rPr lang="ja-JP" sz="1100" b="0" i="0" u="none" strike="noStrike" dirty="0">
                          <a:solidFill>
                            <a:srgbClr val="000000"/>
                          </a:solidFill>
                          <a:effectLst/>
                          <a:latin typeface="Meiryo UI" panose="020B0604030504040204" pitchFamily="50" charset="-128"/>
                          <a:ea typeface="Meiryo UI" panose="020B0604030504040204" pitchFamily="50" charset="-128"/>
                        </a:rPr>
                        <a:t>・病床数：487</a:t>
                      </a:r>
                      <a:r>
                        <a:rPr lang="ja-JP" sz="1100" b="0" i="0" u="none" strike="noStrike" dirty="0" smtClean="0">
                          <a:solidFill>
                            <a:srgbClr val="000000"/>
                          </a:solidFill>
                          <a:effectLst/>
                          <a:latin typeface="Meiryo UI" panose="020B0604030504040204" pitchFamily="50" charset="-128"/>
                          <a:ea typeface="Meiryo UI" panose="020B0604030504040204" pitchFamily="50" charset="-128"/>
                        </a:rPr>
                        <a:t>床</a:t>
                      </a:r>
                      <a:endParaRPr 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sz="1100" b="0" i="0" u="none" strike="noStrike" dirty="0">
                          <a:solidFill>
                            <a:srgbClr val="000000"/>
                          </a:solidFill>
                          <a:effectLst/>
                          <a:latin typeface="Meiryo UI" panose="020B0604030504040204" pitchFamily="50" charset="-128"/>
                          <a:ea typeface="Meiryo UI" panose="020B0604030504040204" pitchFamily="50" charset="-128"/>
                        </a:rPr>
                        <a:t>・東大阪市立東大阪医療センター</a:t>
                      </a:r>
                      <a:br>
                        <a:rPr lang="ja-JP" sz="1100" b="0" i="0" u="none" strike="noStrike" dirty="0">
                          <a:solidFill>
                            <a:srgbClr val="000000"/>
                          </a:solidFill>
                          <a:effectLst/>
                          <a:latin typeface="Meiryo UI" panose="020B0604030504040204" pitchFamily="50" charset="-128"/>
                          <a:ea typeface="Meiryo UI" panose="020B0604030504040204" pitchFamily="50" charset="-128"/>
                        </a:rPr>
                      </a:br>
                      <a:r>
                        <a:rPr 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sz="1100" b="0" i="0" u="none" strike="noStrike" dirty="0" smtClean="0">
                          <a:solidFill>
                            <a:srgbClr val="000000"/>
                          </a:solidFill>
                          <a:effectLst/>
                          <a:latin typeface="Meiryo UI" panose="020B0604030504040204" pitchFamily="50" charset="-128"/>
                          <a:ea typeface="Meiryo UI" panose="020B0604030504040204" pitchFamily="50" charset="-128"/>
                        </a:rPr>
                        <a:t>病床数</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sz="1100" b="0" i="0" u="none" strike="noStrike" dirty="0" smtClean="0">
                          <a:solidFill>
                            <a:srgbClr val="000000"/>
                          </a:solidFill>
                          <a:effectLst/>
                          <a:latin typeface="Meiryo UI" panose="020B0604030504040204" pitchFamily="50" charset="-128"/>
                          <a:ea typeface="Meiryo UI" panose="020B0604030504040204" pitchFamily="50" charset="-128"/>
                        </a:rPr>
                        <a:t>520床</a:t>
                      </a:r>
                      <a:endParaRPr 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725380"/>
                  </a:ext>
                </a:extLst>
              </a:tr>
              <a:tr h="232438">
                <a:tc vMerge="1">
                  <a:txBody>
                    <a:bodyPr/>
                    <a:lstStyle/>
                    <a:p>
                      <a:endParaRPr kumimoji="1" lang="ja-JP" altLang="en-US"/>
                    </a:p>
                  </a:txBody>
                  <a:tcPr/>
                </a:tc>
                <a:tc gridSpan="2">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住吉母子医療センター</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を供用開始（</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2018.4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pPr algn="l"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292915"/>
                  </a:ext>
                </a:extLst>
              </a:tr>
              <a:tr h="540000">
                <a:tc>
                  <a:txBody>
                    <a:bodyPr/>
                    <a:lstStyle/>
                    <a:p>
                      <a:pPr algn="ctr" fontAlgn="ctr"/>
                      <a:r>
                        <a:rPr lang="ja-JP" altLang="en-US" sz="1100" b="1" i="0" u="none" strike="noStrike" dirty="0">
                          <a:solidFill>
                            <a:srgbClr val="000000"/>
                          </a:solidFill>
                          <a:effectLst/>
                          <a:latin typeface="+mj-ea"/>
                          <a:ea typeface="+mj-ea"/>
                        </a:rPr>
                        <a:t>港湾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・堺泉北港（国際拠点港湾）</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阪南港（重要港湾）　ほか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・大阪港（国際戦略港湾</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港湾振興事業のみ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892580"/>
                  </a:ext>
                </a:extLst>
              </a:tr>
              <a:tr h="504000">
                <a:tc rowSpan="2">
                  <a:txBody>
                    <a:bodyPr/>
                    <a:lstStyle/>
                    <a:p>
                      <a:pPr algn="ctr" fontAlgn="ctr"/>
                      <a:r>
                        <a:rPr lang="ja-JP" altLang="en-US" sz="1100" b="1" i="0" u="none" strike="noStrike" dirty="0">
                          <a:solidFill>
                            <a:srgbClr val="000000"/>
                          </a:solidFill>
                          <a:effectLst/>
                          <a:latin typeface="+mj-ea"/>
                          <a:ea typeface="+mj-ea"/>
                        </a:rPr>
                        <a:t>大学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・府立</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大学（堺市ほか）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・市立</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大学（住吉区ほか）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府大中百舌鳥キャンパス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902162"/>
                  </a:ext>
                </a:extLst>
              </a:tr>
              <a:tr h="456267">
                <a:tc vMerge="1">
                  <a:txBody>
                    <a:bodyPr/>
                    <a:lstStyle/>
                    <a:p>
                      <a:endParaRPr kumimoji="1" lang="ja-JP" altLang="en-US"/>
                    </a:p>
                  </a:txBody>
                  <a:tcPr/>
                </a:tc>
                <a:tc gridSpan="2">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運営法人を統合（</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2019.4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大学統合に向けて検討中（</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～を想定）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07197104"/>
                  </a:ext>
                </a:extLst>
              </a:tr>
              <a:tr h="645662">
                <a:tc rowSpan="2">
                  <a:txBody>
                    <a:bodyPr/>
                    <a:lstStyle/>
                    <a:p>
                      <a:pPr algn="ctr" fontAlgn="ctr"/>
                      <a:r>
                        <a:rPr lang="ja-JP" altLang="en-US" sz="1100" b="1" i="0" u="none" strike="noStrike" dirty="0">
                          <a:solidFill>
                            <a:srgbClr val="000000"/>
                          </a:solidFill>
                          <a:effectLst/>
                          <a:latin typeface="+mj-ea"/>
                          <a:ea typeface="+mj-ea"/>
                        </a:rPr>
                        <a:t>公営住宅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122,577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戸</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（事業中住宅の</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1,294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戸は</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建替完了後大阪市に移管）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112,403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3,357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戸</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府営住宅：</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28,278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3,295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戸</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府営</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住宅：</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5,574</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86645611"/>
                  </a:ext>
                </a:extLst>
              </a:tr>
              <a:tr h="446542">
                <a:tc vMerge="1">
                  <a:txBody>
                    <a:bodyPr/>
                    <a:lstStyle/>
                    <a:p>
                      <a:endParaRPr kumimoji="1" lang="ja-JP" altLang="en-US"/>
                    </a:p>
                  </a:txBody>
                  <a:tcPr/>
                </a:tc>
                <a:tc gridSpan="2">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大阪</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市内府営住宅を順次市に</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移管（</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2015.8</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府営住宅の市移管に向けて協議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79169564"/>
                  </a:ext>
                </a:extLst>
              </a:tr>
            </a:tbl>
          </a:graphicData>
        </a:graphic>
      </p:graphicFrame>
      <p:sp>
        <p:nvSpPr>
          <p:cNvPr id="4" name="正方形/長方形 3"/>
          <p:cNvSpPr/>
          <p:nvPr/>
        </p:nvSpPr>
        <p:spPr>
          <a:xfrm>
            <a:off x="284454" y="692920"/>
            <a:ext cx="8575092" cy="97601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rPr>
              <a:t>大阪府・大阪市で統合・一元化の対象となった案件につい</a:t>
            </a:r>
            <a:r>
              <a:rPr lang="ja-JP" altLang="en-US" sz="1400" dirty="0">
                <a:solidFill>
                  <a:schemeClr val="tx1"/>
                </a:solidFill>
                <a:latin typeface="Meiryo UI" panose="020B0604030504040204" pitchFamily="50" charset="-128"/>
                <a:ea typeface="Meiryo UI" panose="020B0604030504040204" pitchFamily="50" charset="-128"/>
              </a:rPr>
              <a:t>て</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堺市・</a:t>
            </a:r>
            <a:r>
              <a:rPr lang="ja-JP" altLang="en-US" sz="1400" dirty="0" smtClean="0">
                <a:solidFill>
                  <a:schemeClr val="tx1"/>
                </a:solidFill>
                <a:latin typeface="Meiryo UI" panose="020B0604030504040204" pitchFamily="50" charset="-128"/>
                <a:ea typeface="Meiryo UI" panose="020B0604030504040204" pitchFamily="50" charset="-128"/>
              </a:rPr>
              <a:t>東大阪市と比較</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　項目自体がないものが半数程度存在</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　同様の施設等があっても規模等に差異</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　大阪府と一定の連携がなされている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8712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p:nvPr/>
        </p:nvSpPr>
        <p:spPr>
          <a:xfrm>
            <a:off x="15081" y="104156"/>
            <a:ext cx="9091095" cy="36553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統合・一元化対象案件の「府・市」と堺市</a:t>
            </a:r>
            <a:r>
              <a:rPr lang="ja-JP" altLang="en-US" sz="2000" b="1" dirty="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東大阪市の比較</a:t>
            </a:r>
            <a:endParaRPr lang="ja-JP" altLang="en-US" sz="14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r>
              <a:rPr lang="en-US" altLang="ja-JP" sz="1600" dirty="0" smtClean="0"/>
              <a:t>26</a:t>
            </a:r>
            <a:endParaRPr lang="ja-JP" altLang="en-US" sz="1600" dirty="0"/>
          </a:p>
        </p:txBody>
      </p:sp>
      <p:graphicFrame>
        <p:nvGraphicFramePr>
          <p:cNvPr id="5" name="表 4"/>
          <p:cNvGraphicFramePr>
            <a:graphicFrameLocks noGrp="1"/>
          </p:cNvGraphicFramePr>
          <p:nvPr>
            <p:extLst>
              <p:ext uri="{D42A27DB-BD31-4B8C-83A1-F6EECF244321}">
                <p14:modId xmlns:p14="http://schemas.microsoft.com/office/powerpoint/2010/main" val="3716959887"/>
              </p:ext>
            </p:extLst>
          </p:nvPr>
        </p:nvGraphicFramePr>
        <p:xfrm>
          <a:off x="151762" y="548680"/>
          <a:ext cx="8817732" cy="6133306"/>
        </p:xfrm>
        <a:graphic>
          <a:graphicData uri="http://schemas.openxmlformats.org/drawingml/2006/table">
            <a:tbl>
              <a:tblPr/>
              <a:tblGrid>
                <a:gridCol w="990000">
                  <a:extLst>
                    <a:ext uri="{9D8B030D-6E8A-4147-A177-3AD203B41FA5}">
                      <a16:colId xmlns:a16="http://schemas.microsoft.com/office/drawing/2014/main" val="1574003293"/>
                    </a:ext>
                  </a:extLst>
                </a:gridCol>
                <a:gridCol w="1910096">
                  <a:extLst>
                    <a:ext uri="{9D8B030D-6E8A-4147-A177-3AD203B41FA5}">
                      <a16:colId xmlns:a16="http://schemas.microsoft.com/office/drawing/2014/main" val="1313127680"/>
                    </a:ext>
                  </a:extLst>
                </a:gridCol>
                <a:gridCol w="1957636">
                  <a:extLst>
                    <a:ext uri="{9D8B030D-6E8A-4147-A177-3AD203B41FA5}">
                      <a16:colId xmlns:a16="http://schemas.microsoft.com/office/drawing/2014/main" val="218036781"/>
                    </a:ext>
                  </a:extLst>
                </a:gridCol>
                <a:gridCol w="1980000">
                  <a:extLst>
                    <a:ext uri="{9D8B030D-6E8A-4147-A177-3AD203B41FA5}">
                      <a16:colId xmlns:a16="http://schemas.microsoft.com/office/drawing/2014/main" val="2434514179"/>
                    </a:ext>
                  </a:extLst>
                </a:gridCol>
                <a:gridCol w="1980000">
                  <a:extLst>
                    <a:ext uri="{9D8B030D-6E8A-4147-A177-3AD203B41FA5}">
                      <a16:colId xmlns:a16="http://schemas.microsoft.com/office/drawing/2014/main" val="642813973"/>
                    </a:ext>
                  </a:extLst>
                </a:gridCol>
              </a:tblGrid>
              <a:tr h="225372">
                <a:tc>
                  <a:txBody>
                    <a:bodyPr/>
                    <a:lstStyle/>
                    <a:p>
                      <a:pPr algn="l" fontAlgn="ctr"/>
                      <a:r>
                        <a:rPr lang="en-US" sz="1100" b="1" i="0" u="none" strike="noStrike" dirty="0">
                          <a:solidFill>
                            <a:srgbClr val="000000"/>
                          </a:solidFill>
                          <a:effectLst/>
                          <a:latin typeface="Meiryo UI" panose="020B0604030504040204" pitchFamily="50" charset="-128"/>
                          <a:ea typeface="Meiryo UI" panose="020B0604030504040204" pitchFamily="50" charset="-128"/>
                        </a:rPr>
                        <a:t>【Ｂ</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項目</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70364"/>
                  </a:ext>
                </a:extLst>
              </a:tr>
              <a:tr h="218400">
                <a:tc>
                  <a:txBody>
                    <a:bodyPr/>
                    <a:lstStyle/>
                    <a:p>
                      <a:pPr algn="l" fontAlgn="ctr"/>
                      <a:r>
                        <a:rPr lang="ja-JP" altLang="en-US" sz="1100" b="1" i="0" u="none" strike="noStrike" dirty="0">
                          <a:solidFill>
                            <a:srgbClr val="000000"/>
                          </a:solidFill>
                          <a:effectLst/>
                          <a:latin typeface="+mj-ea"/>
                          <a:ea typeface="+mj-e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j-ea"/>
                          <a:ea typeface="+mj-ea"/>
                        </a:rPr>
                        <a:t>大阪府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j-ea"/>
                          <a:ea typeface="+mj-ea"/>
                        </a:rPr>
                        <a:t>大阪市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j-ea"/>
                          <a:ea typeface="+mj-ea"/>
                        </a:rPr>
                        <a:t>堺市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j-ea"/>
                          <a:ea typeface="+mj-ea"/>
                        </a:rPr>
                        <a:t>東大阪市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10666759"/>
                  </a:ext>
                </a:extLst>
              </a:tr>
              <a:tr h="396000">
                <a:tc rowSpan="2">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信用保証協会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100" b="0" i="0" u="none" strike="noStrike" dirty="0" smtClean="0">
                          <a:solidFill>
                            <a:srgbClr val="000000"/>
                          </a:solidFill>
                          <a:effectLst/>
                          <a:latin typeface="Meiryo UI" panose="020B0604030504040204" pitchFamily="50" charset="-128"/>
                          <a:ea typeface="Meiryo UI" panose="020B0604030504040204" pitchFamily="50" charset="-128"/>
                        </a:rPr>
                        <a:t>大阪</a:t>
                      </a: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信用保証</a:t>
                      </a:r>
                      <a:r>
                        <a:rPr lang="zh-TW" altLang="en-US" sz="1100" b="0" i="0" u="none" strike="noStrike" dirty="0" smtClean="0">
                          <a:solidFill>
                            <a:srgbClr val="000000"/>
                          </a:solidFill>
                          <a:effectLst/>
                          <a:latin typeface="Meiryo UI" panose="020B0604030504040204" pitchFamily="50" charset="-128"/>
                          <a:ea typeface="Meiryo UI" panose="020B0604030504040204" pitchFamily="50" charset="-128"/>
                        </a:rPr>
                        <a:t>協会</a:t>
                      </a:r>
                      <a:endParaRPr lang="en-US" altLang="zh-TW"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baseline="0"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保証承諾額（融資額）：</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9,091</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億円（</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940699"/>
                  </a:ext>
                </a:extLst>
              </a:tr>
              <a:tr h="216000">
                <a:tc vMerge="1">
                  <a:txBody>
                    <a:bodyPr/>
                    <a:lstStyle/>
                    <a:p>
                      <a:endParaRPr kumimoji="1" lang="ja-JP" altLang="en-US"/>
                    </a:p>
                  </a:txBody>
                  <a:tcPr/>
                </a:tc>
                <a:tc gridSpan="2">
                  <a:txBody>
                    <a:bodyPr/>
                    <a:lstStyle/>
                    <a:p>
                      <a:pPr algn="ctr" fontAlgn="ctr"/>
                      <a:r>
                        <a:rPr lang="en-US" altLang="ja-JP" sz="9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大阪府中小企業信用保証協会と大阪市信用保証協会が統合（</a:t>
                      </a:r>
                      <a:r>
                        <a:rPr lang="en-US" altLang="ja-JP" sz="950" b="0" i="0" u="none" strike="noStrike" dirty="0">
                          <a:solidFill>
                            <a:srgbClr val="000000"/>
                          </a:solidFill>
                          <a:effectLst/>
                          <a:latin typeface="Meiryo UI" panose="020B0604030504040204" pitchFamily="50" charset="-128"/>
                          <a:ea typeface="Meiryo UI" panose="020B0604030504040204" pitchFamily="50" charset="-128"/>
                        </a:rPr>
                        <a:t>2014.5</a:t>
                      </a:r>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72431959"/>
                  </a:ext>
                </a:extLst>
              </a:tr>
              <a:tr h="504000">
                <a:tc>
                  <a:txBody>
                    <a:bodyPr/>
                    <a:lstStyle/>
                    <a:p>
                      <a:pPr algn="ctr" fontAlgn="ctr"/>
                      <a:r>
                        <a:rPr lang="ja-JP" altLang="en-US"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港湾運営会社</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・堺</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泉北埠頭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・阪神国際港湾</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endParaRPr lang="en-US" altLang="ja-JP" sz="3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95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50" b="0" i="0" u="none" strike="noStrike" dirty="0" smtClean="0">
                          <a:solidFill>
                            <a:schemeClr val="tx1"/>
                          </a:solidFill>
                          <a:effectLst/>
                          <a:latin typeface="Meiryo UI" panose="020B0604030504040204" pitchFamily="50" charset="-128"/>
                          <a:ea typeface="Meiryo UI" panose="020B0604030504040204" pitchFamily="50" charset="-128"/>
                        </a:rPr>
                        <a:t>大阪港埠頭と神戸港埠頭を経営統合して設立</a:t>
                      </a:r>
                      <a:r>
                        <a:rPr lang="en-US" altLang="ja-JP" sz="950" b="0" i="0" u="none" strike="noStrike" dirty="0" smtClean="0">
                          <a:solidFill>
                            <a:schemeClr val="tx1"/>
                          </a:solidFill>
                          <a:effectLst/>
                          <a:latin typeface="Meiryo UI" panose="020B0604030504040204" pitchFamily="50" charset="-128"/>
                          <a:ea typeface="Meiryo UI" panose="020B0604030504040204" pitchFamily="50" charset="-128"/>
                        </a:rPr>
                        <a:t>(2014.10)</a:t>
                      </a:r>
                      <a:endParaRPr lang="ja-JP" altLang="en-US" sz="9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err="1">
                          <a:solidFill>
                            <a:srgbClr val="000000"/>
                          </a:solidFill>
                          <a:effectLst/>
                          <a:latin typeface="Meiryo UI" panose="020B0604030504040204" pitchFamily="50" charset="-128"/>
                          <a:ea typeface="Meiryo UI" panose="020B0604030504040204" pitchFamily="50" charset="-128"/>
                        </a:rPr>
                        <a:t>ー</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852346"/>
                  </a:ext>
                </a:extLst>
              </a:tr>
              <a:tr h="432000">
                <a:tc rowSpan="2">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文化財保護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・大阪府</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文化財</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センター</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対象面積：</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40,000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職員：</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人（</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rPr>
                        <a:t>大阪市</a:t>
                      </a: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文化財</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rPr>
                        <a:t>協会</a:t>
                      </a:r>
                      <a:endParaRPr lang="en-US" altLang="zh-TW" sz="11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対象面積：</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12,000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zh-TW"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職員：</a:t>
                      </a:r>
                      <a:r>
                        <a:rPr lang="en-US" altLang="ja-JP" sz="1100" b="0" i="0" u="none" strike="noStrike" dirty="0" smtClean="0">
                          <a:solidFill>
                            <a:srgbClr val="FF0000"/>
                          </a:solidFill>
                          <a:effectLst/>
                          <a:latin typeface="Meiryo UI" panose="020B0604030504040204" pitchFamily="50" charset="-128"/>
                          <a:ea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人（</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・堺</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市立埋蔵文化財センター</a:t>
                      </a:r>
                      <a:br>
                        <a:rPr lang="ja-JP" altLang="en-US"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（堺市文化財調査事務所）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・発掘</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ふれあい館</a:t>
                      </a:r>
                      <a:br>
                        <a:rPr lang="ja-JP" altLang="en-US"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（東大阪市立埋蔵文化財センター</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職員：</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人（</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50918397"/>
                  </a:ext>
                </a:extLst>
              </a:tr>
              <a:tr h="262934">
                <a:tc vMerge="1">
                  <a:txBody>
                    <a:bodyPr/>
                    <a:lstStyle/>
                    <a:p>
                      <a:pPr algn="ctr" fontAlgn="ct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（文化財保護法に基づく埋蔵文化財保護のため、都道府県・市町村には一定の発掘調査組織が設置されている）</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350888"/>
                  </a:ext>
                </a:extLst>
              </a:tr>
              <a:tr h="756000">
                <a:tc rowSpan="2">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公設試験</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研究機関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産業技術</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rPr>
                        <a:t>研究所</a:t>
                      </a:r>
                      <a:endParaRPr lang="en-US" altLang="zh-TW" sz="11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職員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237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人（</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2020.3.31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b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技術相談件数：</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87,088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件　　　依頼試験企業数：</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1,087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社</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装置使用企業数：</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1,345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社　　</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受託研究：</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1,003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件</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721012"/>
                  </a:ext>
                </a:extLst>
              </a:tr>
              <a:tr h="216000">
                <a:tc vMerge="1">
                  <a:txBody>
                    <a:bodyPr/>
                    <a:lstStyle/>
                    <a:p>
                      <a:endParaRPr kumimoji="1" lang="ja-JP" altLang="en-US"/>
                    </a:p>
                  </a:txBody>
                  <a:tcPr/>
                </a:tc>
                <a:tc gridSpan="2">
                  <a:txBody>
                    <a:bodyPr/>
                    <a:lstStyle/>
                    <a:p>
                      <a:pPr algn="ctr" fontAlgn="ctr"/>
                      <a:r>
                        <a:rPr lang="en-US" altLang="ja-JP" sz="9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50" b="0" i="0" u="none" strike="noStrike" dirty="0">
                          <a:solidFill>
                            <a:schemeClr val="tx1"/>
                          </a:solidFill>
                          <a:effectLst/>
                          <a:latin typeface="Meiryo UI" panose="020B0604030504040204" pitchFamily="50" charset="-128"/>
                          <a:ea typeface="Meiryo UI" panose="020B0604030504040204" pitchFamily="50" charset="-128"/>
                        </a:rPr>
                        <a:t>大阪府立産業技術総合研究所と大阪市立工業研究所が統合（</a:t>
                      </a:r>
                      <a:r>
                        <a:rPr lang="en-US" altLang="ja-JP" sz="950" b="0" i="0" u="none" strike="noStrike" dirty="0">
                          <a:solidFill>
                            <a:schemeClr val="tx1"/>
                          </a:solidFill>
                          <a:effectLst/>
                          <a:latin typeface="Meiryo UI" panose="020B0604030504040204" pitchFamily="50" charset="-128"/>
                          <a:ea typeface="Meiryo UI" panose="020B0604030504040204" pitchFamily="50" charset="-128"/>
                        </a:rPr>
                        <a:t>2017.4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04143983"/>
                  </a:ext>
                </a:extLst>
              </a:tr>
              <a:tr h="676192">
                <a:tc rowSpan="2">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地方</a:t>
                      </a:r>
                      <a:r>
                        <a:rPr lang="zh-TW" altLang="en-US" sz="11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衛生</a:t>
                      </a:r>
                      <a:endParaRPr lang="en-US" altLang="zh-TW" sz="11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zh-TW" altLang="en-US" sz="11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研究所</a:t>
                      </a:r>
                      <a:endPar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健康安全基盤研究所</a:t>
                      </a:r>
                      <a:br>
                        <a:rPr lang="ja-JP" altLang="en-US"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職員</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151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人（</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試験検査：</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31,699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件（</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hMerge="1">
                  <a:txBody>
                    <a:bodyPr/>
                    <a:lstStyle/>
                    <a:p>
                      <a:endParaRPr kumimoji="1" lang="ja-JP" altLang="en-US"/>
                    </a:p>
                  </a:txBody>
                  <a:tcPr/>
                </a:tc>
                <a:tc rowSpan="2">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・堺市衛生研究所</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職員</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人（</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試験検査：</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6,140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件（</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rowSpan="2">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・東大阪市</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環境衛生検査センター</a:t>
                      </a:r>
                      <a:br>
                        <a:rPr lang="ja-JP" altLang="en-US"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職員</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人（</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試験検査：</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2,808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件（</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37507204"/>
                  </a:ext>
                </a:extLst>
              </a:tr>
              <a:tr h="216000">
                <a:tc vMerge="1">
                  <a:txBody>
                    <a:bodyPr/>
                    <a:lstStyle/>
                    <a:p>
                      <a:endParaRPr kumimoji="1" lang="ja-JP" altLang="en-US"/>
                    </a:p>
                  </a:txBody>
                  <a:tcPr/>
                </a:tc>
                <a:tc gridSpan="2">
                  <a:txBody>
                    <a:bodyPr/>
                    <a:lstStyle/>
                    <a:p>
                      <a:pPr algn="ctr" fontAlgn="ctr"/>
                      <a:r>
                        <a:rPr lang="en-US" altLang="ja-JP" sz="9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50" b="0" i="0" u="none" strike="noStrike" dirty="0">
                          <a:solidFill>
                            <a:schemeClr val="tx1"/>
                          </a:solidFill>
                          <a:effectLst/>
                          <a:latin typeface="Meiryo UI" panose="020B0604030504040204" pitchFamily="50" charset="-128"/>
                          <a:ea typeface="Meiryo UI" panose="020B0604030504040204" pitchFamily="50" charset="-128"/>
                        </a:rPr>
                        <a:t>大阪府立公衆衛生研究所と大阪市立環境科学研究所が統合（</a:t>
                      </a:r>
                      <a:r>
                        <a:rPr lang="en-US" altLang="ja-JP" sz="950" b="0" i="0" u="none" strike="noStrike" dirty="0">
                          <a:solidFill>
                            <a:schemeClr val="tx1"/>
                          </a:solidFill>
                          <a:effectLst/>
                          <a:latin typeface="Meiryo UI" panose="020B0604030504040204" pitchFamily="50" charset="-128"/>
                          <a:ea typeface="Meiryo UI" panose="020B0604030504040204" pitchFamily="50" charset="-128"/>
                        </a:rPr>
                        <a:t>2017.4</a:t>
                      </a:r>
                      <a:r>
                        <a:rPr lang="ja-JP" altLang="en-US" sz="95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lang="ja-JP" altLang="en-US" dirty="0"/>
                    </a:p>
                  </a:txBody>
                  <a:tcPr marL="0" marR="0" marT="0" marB="0" anchor="ctr"/>
                </a:tc>
                <a:tc vMerge="1">
                  <a:txBody>
                    <a:bodyPr/>
                    <a:lstStyle/>
                    <a:p>
                      <a:endParaRPr lang="ja-JP" altLang="en-US" dirty="0"/>
                    </a:p>
                  </a:txBody>
                  <a:tcPr marL="0" marR="0" marT="0" marB="0" anchor="ctr"/>
                </a:tc>
                <a:extLst>
                  <a:ext uri="{0D108BD9-81ED-4DB2-BD59-A6C34878D82A}">
                    <a16:rowId xmlns:a16="http://schemas.microsoft.com/office/drawing/2014/main" val="674630709"/>
                  </a:ext>
                </a:extLst>
              </a:tr>
              <a:tr h="635257">
                <a:tc rowSpan="2">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中小企業</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支援団体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・大阪産業局</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基本財産：</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2,541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百万円</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hMerge="1">
                  <a:txBody>
                    <a:bodyPr/>
                    <a:lstStyle/>
                    <a:p>
                      <a:endParaRPr kumimoji="1" lang="ja-JP" altLang="en-US"/>
                    </a:p>
                  </a:txBody>
                  <a:tcPr/>
                </a:tc>
                <a:tc rowSpan="2">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・堺市</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産業振興</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センター</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基本財産：</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778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百万円</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制度融資や事業承継支援等、府</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　　と連携した取組みを実施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rowSpan="2">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rPr>
                        <a:t>東大阪市</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産業創造勤労者</a:t>
                      </a: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rPr>
                        <a:t>支援機構</a:t>
                      </a:r>
                      <a:endParaRPr lang="en-US" altLang="zh-TW"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基本財産：</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194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百万円</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※MOBIO</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（府と関係機関が運営する中小企業のためのものづくりに関する支援拠点）と同じ施設に入居</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912321"/>
                  </a:ext>
                </a:extLst>
              </a:tr>
              <a:tr h="288000">
                <a:tc vMerge="1">
                  <a:txBody>
                    <a:bodyPr/>
                    <a:lstStyle/>
                    <a:p>
                      <a:endParaRPr kumimoji="1" lang="ja-JP" altLang="en-US"/>
                    </a:p>
                  </a:txBody>
                  <a:tcPr/>
                </a:tc>
                <a:tc gridSpan="2">
                  <a:txBody>
                    <a:bodyPr/>
                    <a:lstStyle/>
                    <a:p>
                      <a:pPr algn="ctr" fontAlgn="ctr"/>
                      <a:r>
                        <a:rPr lang="en-US" altLang="ja-JP" sz="9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50" b="0" i="0" u="none" strike="noStrike" dirty="0">
                          <a:solidFill>
                            <a:schemeClr val="tx1"/>
                          </a:solidFill>
                          <a:effectLst/>
                          <a:latin typeface="Meiryo UI" panose="020B0604030504040204" pitchFamily="50" charset="-128"/>
                          <a:ea typeface="Meiryo UI" panose="020B0604030504040204" pitchFamily="50" charset="-128"/>
                        </a:rPr>
                        <a:t>大阪産業振興機構と大阪市都市型産業振興センターが統合（</a:t>
                      </a:r>
                      <a:r>
                        <a:rPr lang="en-US" altLang="ja-JP" sz="950" b="0" i="0" u="none" strike="noStrike" dirty="0">
                          <a:solidFill>
                            <a:schemeClr val="tx1"/>
                          </a:solidFill>
                          <a:effectLst/>
                          <a:latin typeface="Meiryo UI" panose="020B0604030504040204" pitchFamily="50" charset="-128"/>
                          <a:ea typeface="Meiryo UI" panose="020B0604030504040204" pitchFamily="50" charset="-128"/>
                        </a:rPr>
                        <a:t>2019.4</a:t>
                      </a:r>
                      <a:r>
                        <a:rPr lang="ja-JP" altLang="en-US" sz="95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063470"/>
                  </a:ext>
                </a:extLst>
              </a:tr>
              <a:tr h="288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高校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138</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校　堺市立堺高校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zh-TW" sz="1100" b="0" i="0" u="none" strike="noStrike" dirty="0" smtClean="0">
                          <a:solidFill>
                            <a:schemeClr val="tx1"/>
                          </a:solidFill>
                          <a:effectLst/>
                          <a:latin typeface="Meiryo UI" panose="020B0604030504040204" pitchFamily="50" charset="-128"/>
                          <a:ea typeface="Meiryo UI" panose="020B0604030504040204" pitchFamily="50" charset="-128"/>
                        </a:rPr>
                        <a:t>1</a:t>
                      </a: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校　東大阪市立日新高校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245664"/>
                  </a:ext>
                </a:extLst>
              </a:tr>
              <a:tr h="288000">
                <a:tc rowSpan="2">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精神保健</a:t>
                      </a:r>
                      <a:r>
                        <a:rPr lang="ja-JP" altLang="en-US"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福祉</a:t>
                      </a:r>
                      <a:endParaRPr lang="en-US" altLang="ja-JP"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1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センター</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・府</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こころの健康総合</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センター</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・市立</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こころの健康センター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・市立</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こころの健康センター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40603639"/>
                  </a:ext>
                </a:extLst>
              </a:tr>
              <a:tr h="262934">
                <a:tc vMerge="1">
                  <a:txBody>
                    <a:bodyPr/>
                    <a:lstStyle/>
                    <a:p>
                      <a:endParaRPr kumimoji="1" lang="ja-JP" altLang="en-US"/>
                    </a:p>
                  </a:txBody>
                  <a:tcPr/>
                </a:tc>
                <a:tc gridSpan="4">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（精神保健福祉法に基づき都道府県・政令市に設置義務があるもの）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3365678"/>
                  </a:ext>
                </a:extLst>
              </a:tr>
              <a:tr h="174914">
                <a:tc>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1962201"/>
                  </a:ext>
                </a:extLst>
              </a:tr>
            </a:tbl>
          </a:graphicData>
        </a:graphic>
      </p:graphicFrame>
    </p:spTree>
    <p:extLst>
      <p:ext uri="{BB962C8B-B14F-4D97-AF65-F5344CB8AC3E}">
        <p14:creationId xmlns:p14="http://schemas.microsoft.com/office/powerpoint/2010/main" val="104927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p:nvPr/>
        </p:nvSpPr>
        <p:spPr>
          <a:xfrm>
            <a:off x="15081" y="104156"/>
            <a:ext cx="9091095" cy="36553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統合・一元化対象案件の「府・市」と堺市</a:t>
            </a:r>
            <a:r>
              <a:rPr lang="ja-JP" altLang="en-US" sz="2000" b="1" dirty="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東大阪市の比較</a:t>
            </a:r>
            <a:endParaRPr lang="ja-JP" altLang="en-US" sz="14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r>
              <a:rPr lang="en-US" altLang="ja-JP" sz="1600" dirty="0" smtClean="0"/>
              <a:t>27</a:t>
            </a:r>
            <a:endParaRPr lang="ja-JP" altLang="en-US" sz="1600" dirty="0"/>
          </a:p>
        </p:txBody>
      </p:sp>
      <p:graphicFrame>
        <p:nvGraphicFramePr>
          <p:cNvPr id="5" name="表 4"/>
          <p:cNvGraphicFramePr>
            <a:graphicFrameLocks noGrp="1"/>
          </p:cNvGraphicFramePr>
          <p:nvPr>
            <p:extLst/>
          </p:nvPr>
        </p:nvGraphicFramePr>
        <p:xfrm>
          <a:off x="150628" y="548680"/>
          <a:ext cx="8773004" cy="3521520"/>
        </p:xfrm>
        <a:graphic>
          <a:graphicData uri="http://schemas.openxmlformats.org/drawingml/2006/table">
            <a:tbl>
              <a:tblPr/>
              <a:tblGrid>
                <a:gridCol w="990000">
                  <a:extLst>
                    <a:ext uri="{9D8B030D-6E8A-4147-A177-3AD203B41FA5}">
                      <a16:colId xmlns:a16="http://schemas.microsoft.com/office/drawing/2014/main" val="1574003293"/>
                    </a:ext>
                  </a:extLst>
                </a:gridCol>
                <a:gridCol w="1910096">
                  <a:extLst>
                    <a:ext uri="{9D8B030D-6E8A-4147-A177-3AD203B41FA5}">
                      <a16:colId xmlns:a16="http://schemas.microsoft.com/office/drawing/2014/main" val="1313127680"/>
                    </a:ext>
                  </a:extLst>
                </a:gridCol>
                <a:gridCol w="1957636">
                  <a:extLst>
                    <a:ext uri="{9D8B030D-6E8A-4147-A177-3AD203B41FA5}">
                      <a16:colId xmlns:a16="http://schemas.microsoft.com/office/drawing/2014/main" val="218036781"/>
                    </a:ext>
                  </a:extLst>
                </a:gridCol>
                <a:gridCol w="1957636">
                  <a:extLst>
                    <a:ext uri="{9D8B030D-6E8A-4147-A177-3AD203B41FA5}">
                      <a16:colId xmlns:a16="http://schemas.microsoft.com/office/drawing/2014/main" val="2434514179"/>
                    </a:ext>
                  </a:extLst>
                </a:gridCol>
                <a:gridCol w="1957636">
                  <a:extLst>
                    <a:ext uri="{9D8B030D-6E8A-4147-A177-3AD203B41FA5}">
                      <a16:colId xmlns:a16="http://schemas.microsoft.com/office/drawing/2014/main" val="642813973"/>
                    </a:ext>
                  </a:extLst>
                </a:gridCol>
              </a:tblGrid>
              <a:tr h="252000">
                <a:tc>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参考</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321131"/>
                  </a:ext>
                </a:extLst>
              </a:tr>
              <a:tr h="252000">
                <a:tc>
                  <a:txBody>
                    <a:bodyPr/>
                    <a:lstStyle/>
                    <a:p>
                      <a:pPr algn="l" fontAlgn="ctr"/>
                      <a:r>
                        <a:rPr lang="ja-JP" altLang="en-US" sz="1100" b="1" i="0" u="none" strike="noStrike" dirty="0">
                          <a:solidFill>
                            <a:srgbClr val="000000"/>
                          </a:solidFill>
                          <a:effectLst/>
                          <a:latin typeface="+mn-ea"/>
                          <a:ea typeface="+mn-e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n-ea"/>
                          <a:ea typeface="+mn-ea"/>
                        </a:rPr>
                        <a:t>大阪府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n-ea"/>
                          <a:ea typeface="+mn-ea"/>
                        </a:rPr>
                        <a:t>大阪市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n-ea"/>
                          <a:ea typeface="+mn-ea"/>
                        </a:rPr>
                        <a:t>堺市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100" b="1" i="0" u="none" strike="noStrike" dirty="0">
                          <a:solidFill>
                            <a:srgbClr val="000000"/>
                          </a:solidFill>
                          <a:effectLst/>
                          <a:latin typeface="+mn-ea"/>
                          <a:ea typeface="+mn-ea"/>
                        </a:rPr>
                        <a:t>東大阪市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30001763"/>
                  </a:ext>
                </a:extLst>
              </a:tr>
              <a:tr h="1057986">
                <a:tc>
                  <a:txBody>
                    <a:bodyPr/>
                    <a:lstStyle/>
                    <a:p>
                      <a:pPr algn="ctr" fontAlgn="ctr"/>
                      <a:r>
                        <a:rPr lang="ja-JP" altLang="en-US" sz="1100" b="1" i="0" u="none" strike="noStrike" dirty="0">
                          <a:solidFill>
                            <a:srgbClr val="000000"/>
                          </a:solidFill>
                          <a:effectLst/>
                          <a:latin typeface="+mn-ea"/>
                          <a:ea typeface="+mn-ea"/>
                        </a:rPr>
                        <a:t>地域開発</a:t>
                      </a:r>
                      <a:br>
                        <a:rPr lang="ja-JP" altLang="en-US" sz="1100" b="1" i="0" u="none" strike="noStrike" dirty="0">
                          <a:solidFill>
                            <a:srgbClr val="000000"/>
                          </a:solidFill>
                          <a:effectLst/>
                          <a:latin typeface="+mn-ea"/>
                          <a:ea typeface="+mn-ea"/>
                        </a:rPr>
                      </a:br>
                      <a:r>
                        <a:rPr lang="ja-JP" altLang="en-US" sz="1100" b="1" i="0" u="none" strike="noStrike" dirty="0">
                          <a:solidFill>
                            <a:srgbClr val="000000"/>
                          </a:solidFill>
                          <a:effectLst/>
                          <a:latin typeface="+mn-ea"/>
                          <a:ea typeface="+mn-ea"/>
                        </a:rPr>
                        <a:t>（まちづくり）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新大阪・大阪エリア</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・うめきた</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期みどりとイノベーションの融合拠点</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・うめきたと周辺のみどり化</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・淀川の活用</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・新大阪駅周辺地域まちづくりの検討</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大阪城・周辺エリア</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・大阪城公園のにぎわい創出</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・京橋周辺のにぎわい創出</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・森之宮周辺の活性化</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夢洲・咲洲エリア</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・咲洲のまちづくり</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・国際観光エンターテイメント</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・将来のベイエリア全体のまちづくり</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など、各エリアにおいて府市が連携してまちづくりを推進</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泉北</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ニュータウンの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再生</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・大阪府及び堺市が関係する公的団体と連携し、「泉北ニュータウン再生府市等連携協議会」を設立し、再生に向けた取組みについて協議・検討を進めている。</a:t>
                      </a: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堺市では、泉北ニュータウンのまちの活性化を図っていくため、まちの活力を維持、発展、継承していくための基本的な考え方を示す、「泉北ニュータウン再生指針」を策定し、泉ヶ丘の活性化や公的賃貸住宅等の再生などに取り組んでいる。</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585270"/>
                  </a:ext>
                </a:extLst>
              </a:tr>
            </a:tbl>
          </a:graphicData>
        </a:graphic>
      </p:graphicFrame>
    </p:spTree>
    <p:extLst>
      <p:ext uri="{BB962C8B-B14F-4D97-AF65-F5344CB8AC3E}">
        <p14:creationId xmlns:p14="http://schemas.microsoft.com/office/powerpoint/2010/main" val="186681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1100" y="1270586"/>
            <a:ext cx="4530427" cy="4481092"/>
          </a:xfrm>
          <a:prstGeom prst="roundRect">
            <a:avLst>
              <a:gd name="adj" fmla="val 470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角丸四角形 43"/>
          <p:cNvSpPr/>
          <p:nvPr/>
        </p:nvSpPr>
        <p:spPr>
          <a:xfrm>
            <a:off x="160017" y="793376"/>
            <a:ext cx="4262324" cy="846057"/>
          </a:xfrm>
          <a:prstGeom prst="roundRect">
            <a:avLst>
              <a:gd name="adj" fmla="val 24453"/>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過去の大阪（府市連携が不十分）</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14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400" b="1" dirty="0" smtClean="0">
              <a:solidFill>
                <a:schemeClr val="tx1"/>
              </a:solidFill>
              <a:latin typeface="Meiryo UI" panose="020B0604030504040204" pitchFamily="50" charset="-128"/>
              <a:ea typeface="Meiryo UI" panose="020B0604030504040204" pitchFamily="50" charset="-128"/>
            </a:endParaRPr>
          </a:p>
        </p:txBody>
      </p:sp>
      <p:sp>
        <p:nvSpPr>
          <p:cNvPr id="36" name="右矢印 35"/>
          <p:cNvSpPr/>
          <p:nvPr/>
        </p:nvSpPr>
        <p:spPr>
          <a:xfrm>
            <a:off x="4582352" y="707902"/>
            <a:ext cx="633888" cy="1045406"/>
          </a:xfrm>
          <a:prstGeom prst="rightArrow">
            <a:avLst>
              <a:gd name="adj1" fmla="val 63039"/>
              <a:gd name="adj2" fmla="val 479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8328874" y="769022"/>
            <a:ext cx="623092" cy="4868682"/>
          </a:xfrm>
          <a:prstGeom prst="rect">
            <a:avLst/>
          </a:prstGeom>
          <a:no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　　　　　　　　～二重</a:t>
            </a:r>
            <a:r>
              <a:rPr kumimoji="1" lang="ja-JP" altLang="en-US" sz="1600" b="1" dirty="0">
                <a:solidFill>
                  <a:schemeClr val="tx1"/>
                </a:solidFill>
                <a:latin typeface="Meiryo UI" panose="020B0604030504040204" pitchFamily="50" charset="-128"/>
                <a:ea typeface="Meiryo UI" panose="020B0604030504040204" pitchFamily="50" charset="-128"/>
              </a:rPr>
              <a:t>行政を制度的に解消</a:t>
            </a:r>
          </a:p>
        </p:txBody>
      </p:sp>
      <p:cxnSp>
        <p:nvCxnSpPr>
          <p:cNvPr id="5" name="直線コネクタ 4"/>
          <p:cNvCxnSpPr/>
          <p:nvPr/>
        </p:nvCxnSpPr>
        <p:spPr>
          <a:xfrm>
            <a:off x="-8376" y="692696"/>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117381" y="5816085"/>
            <a:ext cx="8928485" cy="1009718"/>
          </a:xfrm>
          <a:prstGeom prst="rect">
            <a:avLst/>
          </a:prstGeom>
          <a:solidFill>
            <a:schemeClr val="accent6"/>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◆府市一体で、二重行政の解消が進展</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さらに、特別区制度（いわゆる「大阪都構想」）の実現で広域と基礎の役割分担が徹底されることで</a:t>
            </a:r>
            <a:r>
              <a:rPr lang="ja-JP" altLang="en-US" sz="1600" b="1" dirty="0" smtClean="0">
                <a:solidFill>
                  <a:schemeClr val="tx1"/>
                </a:solidFill>
                <a:latin typeface="Meiryo UI" panose="020B0604030504040204" pitchFamily="50" charset="-128"/>
                <a:ea typeface="Meiryo UI" panose="020B0604030504040204" pitchFamily="50" charset="-128"/>
              </a:rPr>
              <a:t>、</a:t>
            </a:r>
            <a:endParaRPr lang="en-US" altLang="ja-JP" sz="1600" b="1"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二重</a:t>
            </a:r>
            <a:r>
              <a:rPr lang="ja-JP" altLang="en-US" sz="1600" b="1" dirty="0">
                <a:solidFill>
                  <a:schemeClr val="tx1"/>
                </a:solidFill>
                <a:latin typeface="Meiryo UI" panose="020B0604030504040204" pitchFamily="50" charset="-128"/>
                <a:ea typeface="Meiryo UI" panose="020B0604030504040204" pitchFamily="50" charset="-128"/>
              </a:rPr>
              <a:t>行政を制度的に解消</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0857" y="-66293"/>
            <a:ext cx="9144000" cy="830997"/>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「府市連携不足の大阪</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から「府市一体の大阪」へ　</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そして</a:t>
            </a:r>
            <a:r>
              <a:rPr lang="ja-JP" altLang="en-US" sz="2400" b="1" dirty="0">
                <a:latin typeface="Meiryo UI" panose="020B0604030504040204" pitchFamily="50" charset="-128"/>
                <a:ea typeface="Meiryo UI" panose="020B0604030504040204" pitchFamily="50" charset="-128"/>
              </a:rPr>
              <a:t>特別区制度（いわゆる「大阪都構想」）</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へ</a:t>
            </a:r>
          </a:p>
        </p:txBody>
      </p:sp>
      <p:sp>
        <p:nvSpPr>
          <p:cNvPr id="2" name="正方形/長方形 1"/>
          <p:cNvSpPr/>
          <p:nvPr/>
        </p:nvSpPr>
        <p:spPr>
          <a:xfrm>
            <a:off x="233709" y="1803705"/>
            <a:ext cx="1980000" cy="903700"/>
          </a:xfrm>
          <a:prstGeom prst="rect">
            <a:avLst/>
          </a:prstGeom>
        </p:spPr>
        <p:txBody>
          <a:bodyPr wrap="square" lIns="36000" tIns="36000" rIns="36000" bIns="36000">
            <a:spAutoFit/>
          </a:bodyPr>
          <a:lstStyle/>
          <a:p>
            <a:pPr marL="285750" indent="-285750">
              <a:lnSpc>
                <a:spcPct val="150000"/>
              </a:lnSpc>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rPr>
              <a:t>府</a:t>
            </a:r>
            <a:r>
              <a:rPr lang="ja-JP" altLang="en-US" sz="1200" dirty="0" smtClean="0">
                <a:latin typeface="Meiryo UI" panose="020B0604030504040204" pitchFamily="50" charset="-128"/>
                <a:ea typeface="Meiryo UI" panose="020B0604030504040204" pitchFamily="50" charset="-128"/>
              </a:rPr>
              <a:t>市それぞれが大規模</a:t>
            </a:r>
            <a:r>
              <a:rPr lang="ja-JP" altLang="en-US" sz="1200" dirty="0">
                <a:latin typeface="Meiryo UI" panose="020B0604030504040204" pitchFamily="50" charset="-128"/>
                <a:ea typeface="Meiryo UI" panose="020B0604030504040204" pitchFamily="50" charset="-128"/>
              </a:rPr>
              <a:t>開発やサービス展開</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　　（二重行政の弊害）</a:t>
            </a:r>
            <a:endParaRPr lang="en-US" altLang="ja-JP" sz="1200" dirty="0">
              <a:latin typeface="Meiryo UI" panose="020B0604030504040204" pitchFamily="50" charset="-128"/>
              <a:ea typeface="Meiryo UI" panose="020B0604030504040204" pitchFamily="50" charset="-128"/>
            </a:endParaRPr>
          </a:p>
        </p:txBody>
      </p:sp>
      <p:sp>
        <p:nvSpPr>
          <p:cNvPr id="13" name="正方形/長方形 12"/>
          <p:cNvSpPr/>
          <p:nvPr/>
        </p:nvSpPr>
        <p:spPr>
          <a:xfrm>
            <a:off x="2420043" y="1810717"/>
            <a:ext cx="2194468" cy="903700"/>
          </a:xfrm>
          <a:prstGeom prst="rect">
            <a:avLst/>
          </a:prstGeom>
        </p:spPr>
        <p:txBody>
          <a:bodyPr wrap="square" lIns="36000" tIns="36000" rIns="36000" bIns="36000">
            <a:spAutoFit/>
          </a:bodyPr>
          <a:lstStyle/>
          <a:p>
            <a:pPr marL="285750" indent="-2857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負の遺産処理</a:t>
            </a:r>
            <a:endParaRPr lang="en-US" altLang="ja-JP" sz="12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府</a:t>
            </a:r>
            <a:r>
              <a:rPr lang="ja-JP" altLang="en-US" sz="1200" dirty="0">
                <a:latin typeface="Meiryo UI" panose="020B0604030504040204" pitchFamily="50" charset="-128"/>
                <a:ea typeface="Meiryo UI" panose="020B0604030504040204" pitchFamily="50" charset="-128"/>
              </a:rPr>
              <a:t>市</a:t>
            </a:r>
            <a:r>
              <a:rPr lang="ja-JP" altLang="en-US" sz="1200" dirty="0" smtClean="0">
                <a:latin typeface="Meiryo UI" panose="020B0604030504040204" pitchFamily="50" charset="-128"/>
                <a:ea typeface="Meiryo UI" panose="020B0604030504040204" pitchFamily="50" charset="-128"/>
              </a:rPr>
              <a:t>それぞれで財政</a:t>
            </a:r>
            <a:r>
              <a:rPr lang="ja-JP" altLang="en-US" sz="1200" dirty="0">
                <a:latin typeface="Meiryo UI" panose="020B0604030504040204" pitchFamily="50" charset="-128"/>
                <a:ea typeface="Meiryo UI" panose="020B0604030504040204" pitchFamily="50" charset="-128"/>
              </a:rPr>
              <a:t>再建</a:t>
            </a:r>
            <a:endParaRPr lang="en-US" altLang="ja-JP" sz="12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rPr>
              <a:t>二重行政の解消は進まず</a:t>
            </a:r>
            <a:endParaRPr lang="en-US" altLang="ja-JP" sz="1200" dirty="0">
              <a:latin typeface="Meiryo UI" panose="020B0604030504040204" pitchFamily="50" charset="-128"/>
              <a:ea typeface="Meiryo UI" panose="020B0604030504040204" pitchFamily="50" charset="-128"/>
            </a:endParaRPr>
          </a:p>
        </p:txBody>
      </p:sp>
      <p:sp>
        <p:nvSpPr>
          <p:cNvPr id="16" name="正方形/長方形 15"/>
          <p:cNvSpPr/>
          <p:nvPr/>
        </p:nvSpPr>
        <p:spPr>
          <a:xfrm>
            <a:off x="237649" y="2822474"/>
            <a:ext cx="1702130" cy="291161"/>
          </a:xfrm>
          <a:prstGeom prst="rect">
            <a:avLst/>
          </a:prstGeom>
        </p:spPr>
        <p:txBody>
          <a:bodyPr wrap="square" lIns="36000" tIns="36000" rIns="36000" bIns="36000">
            <a:spAutoFit/>
          </a:bodyPr>
          <a:lstStyle/>
          <a:p>
            <a:pPr>
              <a:lnSpc>
                <a:spcPct val="150000"/>
              </a:lnSpc>
            </a:pPr>
            <a:r>
              <a:rPr lang="ja-JP" altLang="en-US" sz="1100" dirty="0">
                <a:latin typeface="Meiryo UI" panose="020B0604030504040204" pitchFamily="50" charset="-128"/>
                <a:ea typeface="Meiryo UI" panose="020B0604030504040204" pitchFamily="50" charset="-128"/>
              </a:rPr>
              <a:t>（大規模開発の例）</a:t>
            </a:r>
            <a:endParaRPr lang="en-US" altLang="ja-JP"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229738" y="4137960"/>
            <a:ext cx="2470874" cy="291161"/>
          </a:xfrm>
          <a:prstGeom prst="rect">
            <a:avLst/>
          </a:prstGeom>
        </p:spPr>
        <p:txBody>
          <a:bodyPr wrap="square" lIns="36000" tIns="36000" rIns="36000" bIns="36000">
            <a:spAutoFit/>
          </a:bodyPr>
          <a:lstStyle/>
          <a:p>
            <a:pPr>
              <a:lnSpc>
                <a:spcPct val="150000"/>
              </a:lnSpc>
            </a:pPr>
            <a:r>
              <a:rPr lang="ja-JP" altLang="en-US" sz="1100" dirty="0">
                <a:latin typeface="Meiryo UI" panose="020B0604030504040204" pitchFamily="50" charset="-128"/>
                <a:ea typeface="Meiryo UI" panose="020B0604030504040204" pitchFamily="50" charset="-128"/>
              </a:rPr>
              <a:t>（類似・重複するサービスの例）</a:t>
            </a:r>
            <a:endParaRPr lang="en-US" altLang="ja-JP" sz="1100" dirty="0">
              <a:latin typeface="Meiryo UI" panose="020B0604030504040204" pitchFamily="50" charset="-128"/>
              <a:ea typeface="Meiryo UI" panose="020B0604030504040204" pitchFamily="50" charset="-128"/>
            </a:endParaRPr>
          </a:p>
        </p:txBody>
      </p:sp>
      <p:sp>
        <p:nvSpPr>
          <p:cNvPr id="18" name="正方形/長方形 17"/>
          <p:cNvSpPr/>
          <p:nvPr/>
        </p:nvSpPr>
        <p:spPr>
          <a:xfrm>
            <a:off x="324823" y="3039920"/>
            <a:ext cx="1872000" cy="1088366"/>
          </a:xfrm>
          <a:prstGeom prst="rect">
            <a:avLst/>
          </a:prstGeom>
        </p:spPr>
        <p:txBody>
          <a:bodyPr wrap="square" lIns="36000" tIns="36000" rIns="36000" bIns="36000">
            <a:spAutoFit/>
          </a:bodyPr>
          <a:lstStyle/>
          <a:p>
            <a:pPr marL="285750" indent="-285750">
              <a:lnSpc>
                <a:spcPct val="150000"/>
              </a:lnSpc>
              <a:buFont typeface="Wingdings" panose="05000000000000000000" pitchFamily="2" charset="2"/>
              <a:buChar char="p"/>
            </a:pPr>
            <a:r>
              <a:rPr lang="ja-JP" altLang="en-US" sz="1100" b="1" dirty="0" smtClean="0">
                <a:latin typeface="Meiryo UI" panose="020B0604030504040204" pitchFamily="50" charset="-128"/>
                <a:ea typeface="Meiryo UI" panose="020B0604030504040204" pitchFamily="50" charset="-128"/>
              </a:rPr>
              <a:t>臨海部</a:t>
            </a:r>
            <a:r>
              <a:rPr lang="ja-JP" altLang="en-US" sz="1100" b="1" dirty="0">
                <a:latin typeface="Meiryo UI" panose="020B0604030504040204" pitchFamily="50" charset="-128"/>
                <a:ea typeface="Meiryo UI" panose="020B0604030504040204" pitchFamily="50" charset="-128"/>
              </a:rPr>
              <a:t>新都心構想の</a:t>
            </a:r>
            <a:r>
              <a:rPr lang="ja-JP" altLang="en-US" sz="1100" b="1" dirty="0" smtClean="0">
                <a:latin typeface="Meiryo UI" panose="020B0604030504040204" pitchFamily="50" charset="-128"/>
                <a:ea typeface="Meiryo UI" panose="020B0604030504040204" pitchFamily="50" charset="-128"/>
              </a:rPr>
              <a:t>推進　など</a:t>
            </a:r>
            <a:endParaRPr lang="en-US" altLang="ja-JP" sz="1100" b="1"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100" b="1" dirty="0">
                <a:latin typeface="Meiryo UI" panose="020B0604030504040204" pitchFamily="50" charset="-128"/>
                <a:ea typeface="Meiryo UI" panose="020B0604030504040204" pitchFamily="50" charset="-128"/>
              </a:rPr>
              <a:t>関空の整備と連動したりんくうタウンの</a:t>
            </a:r>
            <a:r>
              <a:rPr lang="ja-JP" altLang="en-US" sz="1100" b="1" dirty="0" smtClean="0">
                <a:latin typeface="Meiryo UI" panose="020B0604030504040204" pitchFamily="50" charset="-128"/>
                <a:ea typeface="Meiryo UI" panose="020B0604030504040204" pitchFamily="50" charset="-128"/>
              </a:rPr>
              <a:t>整備　など</a:t>
            </a:r>
            <a:endParaRPr lang="en-US" altLang="ja-JP" sz="11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329105" y="4378009"/>
            <a:ext cx="1925553" cy="1342281"/>
          </a:xfrm>
          <a:prstGeom prst="rect">
            <a:avLst/>
          </a:prstGeom>
        </p:spPr>
        <p:txBody>
          <a:bodyPr wrap="square" lIns="36000" tIns="36000" rIns="36000" bIns="36000">
            <a:spAutoFit/>
          </a:bodyPr>
          <a:lstStyle/>
          <a:p>
            <a:pPr marL="285750" indent="-285750">
              <a:lnSpc>
                <a:spcPct val="150000"/>
              </a:lnSpc>
              <a:buFont typeface="Wingdings" panose="05000000000000000000" pitchFamily="2" charset="2"/>
              <a:buChar char="p"/>
            </a:pPr>
            <a:r>
              <a:rPr lang="ja-JP" altLang="en-US" sz="1100" b="1" dirty="0">
                <a:latin typeface="Meiryo UI" panose="020B0604030504040204" pitchFamily="50" charset="-128"/>
                <a:ea typeface="Meiryo UI" panose="020B0604030504040204" pitchFamily="50" charset="-128"/>
              </a:rPr>
              <a:t>信用保証協会、</a:t>
            </a:r>
            <a:r>
              <a:rPr lang="ja-JP" altLang="en-US" sz="1100" b="1" dirty="0" smtClean="0">
                <a:latin typeface="Meiryo UI" panose="020B0604030504040204" pitchFamily="50" charset="-128"/>
                <a:ea typeface="Meiryo UI" panose="020B0604030504040204" pitchFamily="50" charset="-128"/>
              </a:rPr>
              <a:t>公設試験研究機関（公設試）など</a:t>
            </a:r>
            <a:r>
              <a:rPr lang="ja-JP" altLang="en-US" sz="1100" b="1" dirty="0">
                <a:latin typeface="Meiryo UI" panose="020B0604030504040204" pitchFamily="50" charset="-128"/>
                <a:ea typeface="Meiryo UI" panose="020B0604030504040204" pitchFamily="50" charset="-128"/>
              </a:rPr>
              <a:t>の中小企業支援機関</a:t>
            </a:r>
            <a:endParaRPr lang="en-US" altLang="ja-JP" sz="1100" b="1"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100" b="1" dirty="0">
                <a:latin typeface="Meiryo UI" panose="020B0604030504040204" pitchFamily="50" charset="-128"/>
                <a:ea typeface="Meiryo UI" panose="020B0604030504040204" pitchFamily="50" charset="-128"/>
              </a:rPr>
              <a:t>市内に混在する府営住宅・市営住宅</a:t>
            </a:r>
            <a:endParaRPr lang="en-US" altLang="ja-JP" sz="1100" b="1" dirty="0">
              <a:latin typeface="Meiryo UI" panose="020B0604030504040204" pitchFamily="50" charset="-128"/>
              <a:ea typeface="Meiryo UI" panose="020B0604030504040204" pitchFamily="50" charset="-128"/>
            </a:endParaRPr>
          </a:p>
        </p:txBody>
      </p:sp>
      <p:sp>
        <p:nvSpPr>
          <p:cNvPr id="24" name="角丸四角形 23"/>
          <p:cNvSpPr/>
          <p:nvPr/>
        </p:nvSpPr>
        <p:spPr>
          <a:xfrm>
            <a:off x="5181901" y="1303585"/>
            <a:ext cx="2572098" cy="4466040"/>
          </a:xfrm>
          <a:prstGeom prst="roundRect">
            <a:avLst>
              <a:gd name="adj" fmla="val 759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236032" y="1765351"/>
            <a:ext cx="2471321" cy="1477328"/>
          </a:xfrm>
          <a:prstGeom prst="rect">
            <a:avLst/>
          </a:prstGeom>
        </p:spPr>
        <p:txBody>
          <a:bodyPr wrap="square">
            <a:spAutoFit/>
          </a:bodyPr>
          <a:lstStyle/>
          <a:p>
            <a:pPr marL="285750" indent="-285750">
              <a:lnSpc>
                <a:spcPct val="150000"/>
              </a:lnSpc>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rPr>
              <a:t>府市一体で、民営化や機関統合</a:t>
            </a:r>
            <a:r>
              <a:rPr lang="ja-JP" altLang="en-US" sz="1200" dirty="0" smtClean="0">
                <a:latin typeface="Meiryo UI" panose="020B0604030504040204" pitchFamily="50" charset="-128"/>
                <a:ea typeface="Meiryo UI" panose="020B0604030504040204" pitchFamily="50" charset="-128"/>
              </a:rPr>
              <a:t>など大阪全体の経営資源を最適化。</a:t>
            </a:r>
            <a:endParaRPr lang="en-US" altLang="ja-JP" sz="12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財政効果が発現し、府市が連携</a:t>
            </a:r>
            <a:r>
              <a:rPr lang="ja-JP" altLang="en-US" sz="1200" dirty="0">
                <a:latin typeface="Meiryo UI" panose="020B0604030504040204" pitchFamily="50" charset="-128"/>
                <a:ea typeface="Meiryo UI" panose="020B0604030504040204" pitchFamily="50" charset="-128"/>
              </a:rPr>
              <a:t>・協調して、新たな投資も実現</a:t>
            </a:r>
          </a:p>
        </p:txBody>
      </p:sp>
      <p:sp>
        <p:nvSpPr>
          <p:cNvPr id="27" name="正方形/長方形 26"/>
          <p:cNvSpPr/>
          <p:nvPr/>
        </p:nvSpPr>
        <p:spPr>
          <a:xfrm>
            <a:off x="2312426" y="2822473"/>
            <a:ext cx="2143466" cy="291161"/>
          </a:xfrm>
          <a:prstGeom prst="rect">
            <a:avLst/>
          </a:prstGeom>
        </p:spPr>
        <p:txBody>
          <a:bodyPr wrap="square" lIns="36000" tIns="36000" rIns="36000" bIns="36000">
            <a:spAutoFit/>
          </a:bodyPr>
          <a:lstStyle/>
          <a:p>
            <a:pPr>
              <a:lnSpc>
                <a:spcPct val="150000"/>
              </a:lnSpc>
            </a:pPr>
            <a:r>
              <a:rPr lang="ja-JP" altLang="en-US" sz="1100" dirty="0">
                <a:latin typeface="Meiryo UI" panose="020B0604030504040204" pitchFamily="50" charset="-128"/>
                <a:ea typeface="Meiryo UI" panose="020B0604030504040204" pitchFamily="50" charset="-128"/>
              </a:rPr>
              <a:t>（負の遺産処理／財政再建）</a:t>
            </a:r>
            <a:endParaRPr lang="en-US" altLang="ja-JP"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2463096" y="3065233"/>
            <a:ext cx="2004186" cy="1342281"/>
          </a:xfrm>
          <a:prstGeom prst="rect">
            <a:avLst/>
          </a:prstGeom>
        </p:spPr>
        <p:txBody>
          <a:bodyPr wrap="square" lIns="36000" tIns="36000" rIns="36000" bIns="36000">
            <a:spAutoFit/>
          </a:bodyPr>
          <a:lstStyle/>
          <a:p>
            <a:pPr marL="285750" indent="-285750">
              <a:lnSpc>
                <a:spcPct val="150000"/>
              </a:lnSpc>
              <a:buFont typeface="Wingdings" panose="05000000000000000000" pitchFamily="2" charset="2"/>
              <a:buChar char="p"/>
            </a:pPr>
            <a:r>
              <a:rPr lang="ja-JP" altLang="en-US" sz="1100" b="1" dirty="0">
                <a:latin typeface="Meiryo UI" panose="020B0604030504040204" pitchFamily="50" charset="-128"/>
                <a:ea typeface="Meiryo UI" panose="020B0604030504040204" pitchFamily="50" charset="-128"/>
              </a:rPr>
              <a:t>大規模開発の債務処理</a:t>
            </a:r>
            <a:endParaRPr lang="en-US" altLang="ja-JP" sz="1100" b="1" dirty="0">
              <a:latin typeface="Meiryo UI" panose="020B0604030504040204" pitchFamily="50" charset="-128"/>
              <a:ea typeface="Meiryo UI" panose="020B0604030504040204" pitchFamily="50" charset="-128"/>
            </a:endParaRPr>
          </a:p>
          <a:p>
            <a:pPr>
              <a:lnSpc>
                <a:spcPct val="150000"/>
              </a:lnSpc>
            </a:pPr>
            <a:r>
              <a:rPr lang="ja-JP" altLang="en-US" sz="1100" b="1" dirty="0">
                <a:latin typeface="Meiryo UI" panose="020B0604030504040204" pitchFamily="50" charset="-128"/>
                <a:ea typeface="Meiryo UI" panose="020B0604030504040204" pitchFamily="50" charset="-128"/>
              </a:rPr>
              <a:t>　　（累積赤字を公費で補てん）</a:t>
            </a:r>
            <a:endParaRPr lang="en-US" altLang="ja-JP" sz="1100" b="1"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100" b="1" dirty="0">
                <a:latin typeface="Meiryo UI" panose="020B0604030504040204" pitchFamily="50" charset="-128"/>
                <a:ea typeface="Meiryo UI" panose="020B0604030504040204" pitchFamily="50" charset="-128"/>
              </a:rPr>
              <a:t>財政悪化を踏まえ、</a:t>
            </a:r>
            <a:r>
              <a:rPr lang="ja-JP" altLang="en-US" sz="1100" b="1" dirty="0" smtClean="0">
                <a:latin typeface="Meiryo UI" panose="020B0604030504040204" pitchFamily="50" charset="-128"/>
                <a:ea typeface="Meiryo UI" panose="020B0604030504040204" pitchFamily="50" charset="-128"/>
              </a:rPr>
              <a:t>事業見直し</a:t>
            </a:r>
            <a:r>
              <a:rPr lang="ja-JP" altLang="en-US" sz="1100" b="1" dirty="0">
                <a:latin typeface="Meiryo UI" panose="020B0604030504040204" pitchFamily="50" charset="-128"/>
                <a:ea typeface="Meiryo UI" panose="020B0604030504040204" pitchFamily="50" charset="-128"/>
              </a:rPr>
              <a:t>や人件費抑制などに、府市それぞれで、取り組む</a:t>
            </a:r>
            <a:endParaRPr lang="en-US" altLang="ja-JP" sz="11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5420416" y="3293227"/>
            <a:ext cx="2448272" cy="834450"/>
          </a:xfrm>
          <a:prstGeom prst="rect">
            <a:avLst/>
          </a:prstGeom>
        </p:spPr>
        <p:txBody>
          <a:bodyPr wrap="square" lIns="36000" tIns="36000" rIns="36000" bIns="36000">
            <a:spAutoFit/>
          </a:bodyPr>
          <a:lstStyle/>
          <a:p>
            <a:pPr>
              <a:lnSpc>
                <a:spcPct val="150000"/>
              </a:lnSpc>
            </a:pPr>
            <a:r>
              <a:rPr lang="ja-JP" altLang="en-US" sz="1100" dirty="0">
                <a:latin typeface="Meiryo UI" panose="020B0604030504040204" pitchFamily="50" charset="-128"/>
                <a:ea typeface="Meiryo UI" panose="020B0604030504040204" pitchFamily="50" charset="-128"/>
              </a:rPr>
              <a:t>（府市連携の仕組みの構築）</a:t>
            </a:r>
            <a:endParaRPr lang="en-US" altLang="ja-JP" sz="1100" dirty="0">
              <a:latin typeface="Meiryo UI" panose="020B0604030504040204" pitchFamily="50" charset="-128"/>
              <a:ea typeface="Meiryo UI" panose="020B0604030504040204" pitchFamily="50" charset="-128"/>
            </a:endParaRPr>
          </a:p>
          <a:p>
            <a:pPr>
              <a:lnSpc>
                <a:spcPct val="150000"/>
              </a:lnSpc>
            </a:pPr>
            <a:r>
              <a:rPr lang="ja-JP" altLang="en-US" sz="1100" b="1"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2011</a:t>
            </a:r>
            <a:r>
              <a:rPr lang="ja-JP" altLang="en-US" sz="1100" b="1" dirty="0">
                <a:latin typeface="Meiryo UI" panose="020B0604030504040204" pitchFamily="50" charset="-128"/>
                <a:ea typeface="Meiryo UI" panose="020B0604030504040204" pitchFamily="50" charset="-128"/>
              </a:rPr>
              <a:t>　大阪府市統合本部設置</a:t>
            </a:r>
            <a:endParaRPr lang="en-US" altLang="ja-JP" sz="1100" b="1" dirty="0">
              <a:latin typeface="Meiryo UI" panose="020B0604030504040204" pitchFamily="50" charset="-128"/>
              <a:ea typeface="Meiryo UI" panose="020B0604030504040204" pitchFamily="50" charset="-128"/>
            </a:endParaRPr>
          </a:p>
          <a:p>
            <a:pPr>
              <a:lnSpc>
                <a:spcPct val="150000"/>
              </a:lnSpc>
            </a:pPr>
            <a:r>
              <a:rPr lang="ja-JP" altLang="en-US" sz="1100" b="1" dirty="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201</a:t>
            </a:r>
            <a:r>
              <a:rPr lang="en-US" altLang="ja-JP" sz="1100" b="1" dirty="0">
                <a:latin typeface="Meiryo UI" panose="020B0604030504040204" pitchFamily="50" charset="-128"/>
                <a:ea typeface="Meiryo UI" panose="020B0604030504040204" pitchFamily="50" charset="-128"/>
              </a:rPr>
              <a:t>5</a:t>
            </a:r>
            <a:r>
              <a:rPr lang="ja-JP" altLang="en-US" sz="1100" b="1" dirty="0">
                <a:latin typeface="Meiryo UI" panose="020B0604030504040204" pitchFamily="50" charset="-128"/>
                <a:ea typeface="Meiryo UI" panose="020B0604030504040204" pitchFamily="50" charset="-128"/>
              </a:rPr>
              <a:t>　副首都推進本部設置</a:t>
            </a:r>
            <a:endParaRPr lang="en-US" altLang="ja-JP" sz="11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2398362" y="4392559"/>
            <a:ext cx="1885606" cy="1107996"/>
          </a:xfrm>
          <a:prstGeom prst="rect">
            <a:avLst/>
          </a:prstGeom>
          <a:ln>
            <a:solidFill>
              <a:schemeClr val="bg1">
                <a:lumMod val="65000"/>
              </a:schemeClr>
            </a:solidFill>
            <a:prstDash val="sysDot"/>
          </a:ln>
        </p:spPr>
        <p:txBody>
          <a:bodyPr wrap="square">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連携</a:t>
            </a:r>
            <a:r>
              <a:rPr lang="ja-JP" altLang="en-US" sz="1100" dirty="0">
                <a:latin typeface="Meiryo UI" panose="020B0604030504040204" pitchFamily="50" charset="-128"/>
                <a:ea typeface="Meiryo UI" panose="020B0604030504040204" pitchFamily="50" charset="-128"/>
              </a:rPr>
              <a:t>は、政策・事務</a:t>
            </a:r>
            <a:r>
              <a:rPr lang="ja-JP" altLang="en-US" sz="1100" dirty="0" smtClean="0">
                <a:latin typeface="Meiryo UI" panose="020B0604030504040204" pitchFamily="50" charset="-128"/>
                <a:ea typeface="Meiryo UI" panose="020B0604030504040204" pitchFamily="50" charset="-128"/>
              </a:rPr>
              <a:t>事業の</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レベル</a:t>
            </a:r>
            <a:r>
              <a:rPr lang="ja-JP" altLang="en-US" sz="1100" dirty="0">
                <a:latin typeface="Meiryo UI" panose="020B0604030504040204" pitchFamily="50" charset="-128"/>
                <a:ea typeface="Meiryo UI" panose="020B0604030504040204" pitchFamily="50" charset="-128"/>
              </a:rPr>
              <a:t>にとどまる。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u="sng" dirty="0">
                <a:latin typeface="Meiryo UI" panose="020B0604030504040204" pitchFamily="50" charset="-128"/>
                <a:ea typeface="Meiryo UI" panose="020B0604030504040204" pitchFamily="50" charset="-128"/>
              </a:rPr>
              <a:t>広域機能の一元化</a:t>
            </a:r>
            <a:r>
              <a:rPr lang="ja-JP" altLang="en-US" sz="1100" b="1" u="sng" dirty="0" smtClean="0">
                <a:latin typeface="Meiryo UI" panose="020B0604030504040204" pitchFamily="50" charset="-128"/>
                <a:ea typeface="Meiryo UI" panose="020B0604030504040204" pitchFamily="50" charset="-128"/>
              </a:rPr>
              <a:t>や</a:t>
            </a:r>
            <a:endParaRPr lang="en-US" altLang="ja-JP" sz="1100" b="1" u="sng"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u="sng" dirty="0" smtClean="0">
                <a:latin typeface="Meiryo UI" panose="020B0604030504040204" pitchFamily="50" charset="-128"/>
                <a:ea typeface="Meiryo UI" panose="020B0604030504040204" pitchFamily="50" charset="-128"/>
              </a:rPr>
              <a:t>二重行政</a:t>
            </a:r>
            <a:r>
              <a:rPr lang="ja-JP" altLang="en-US" sz="1100" b="1" u="sng" dirty="0">
                <a:latin typeface="Meiryo UI" panose="020B0604030504040204" pitchFamily="50" charset="-128"/>
                <a:ea typeface="Meiryo UI" panose="020B0604030504040204" pitchFamily="50" charset="-128"/>
              </a:rPr>
              <a:t>の解消といった</a:t>
            </a:r>
            <a:r>
              <a:rPr lang="ja-JP" altLang="en-US" sz="1100" b="1" u="sng" dirty="0" smtClean="0">
                <a:latin typeface="Meiryo UI" panose="020B0604030504040204" pitchFamily="50" charset="-128"/>
                <a:ea typeface="Meiryo UI" panose="020B0604030504040204" pitchFamily="50" charset="-128"/>
              </a:rPr>
              <a:t>観</a:t>
            </a:r>
            <a:endParaRPr lang="en-US" altLang="ja-JP" sz="1100" b="1" u="sng"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u="sng" dirty="0" smtClean="0">
                <a:latin typeface="Meiryo UI" panose="020B0604030504040204" pitchFamily="50" charset="-128"/>
                <a:ea typeface="Meiryo UI" panose="020B0604030504040204" pitchFamily="50" charset="-128"/>
              </a:rPr>
              <a:t>点</a:t>
            </a:r>
            <a:r>
              <a:rPr lang="ja-JP" altLang="en-US" sz="1100" b="1" u="sng" dirty="0">
                <a:latin typeface="Meiryo UI" panose="020B0604030504040204" pitchFamily="50" charset="-128"/>
                <a:ea typeface="Meiryo UI" panose="020B0604030504040204" pitchFamily="50" charset="-128"/>
              </a:rPr>
              <a:t>で</a:t>
            </a:r>
            <a:r>
              <a:rPr lang="ja-JP" altLang="en-US" sz="1100" b="1" u="sng" dirty="0" smtClean="0">
                <a:latin typeface="Meiryo UI" panose="020B0604030504040204" pitchFamily="50" charset="-128"/>
                <a:ea typeface="Meiryo UI" panose="020B0604030504040204" pitchFamily="50" charset="-128"/>
              </a:rPr>
              <a:t>の機能</a:t>
            </a:r>
            <a:r>
              <a:rPr lang="ja-JP" altLang="en-US" sz="1100" b="1" u="sng" dirty="0">
                <a:latin typeface="Meiryo UI" panose="020B0604030504040204" pitchFamily="50" charset="-128"/>
                <a:ea typeface="Meiryo UI" panose="020B0604030504040204" pitchFamily="50" charset="-128"/>
              </a:rPr>
              <a:t>・サービスの</a:t>
            </a:r>
            <a:r>
              <a:rPr lang="ja-JP" altLang="en-US" sz="1100" b="1" u="sng" dirty="0" smtClean="0">
                <a:latin typeface="Meiryo UI" panose="020B0604030504040204" pitchFamily="50" charset="-128"/>
                <a:ea typeface="Meiryo UI" panose="020B0604030504040204" pitchFamily="50" charset="-128"/>
              </a:rPr>
              <a:t>見</a:t>
            </a:r>
            <a:endParaRPr lang="en-US" altLang="ja-JP" sz="1100" b="1" u="sng"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u="sng" dirty="0" smtClean="0">
                <a:latin typeface="Meiryo UI" panose="020B0604030504040204" pitchFamily="50" charset="-128"/>
                <a:ea typeface="Meiryo UI" panose="020B0604030504040204" pitchFamily="50" charset="-128"/>
              </a:rPr>
              <a:t>直し</a:t>
            </a:r>
            <a:r>
              <a:rPr lang="ja-JP" altLang="en-US" sz="1100" b="1" u="sng" dirty="0">
                <a:latin typeface="Meiryo UI" panose="020B0604030504040204" pitchFamily="50" charset="-128"/>
                <a:ea typeface="Meiryo UI" panose="020B0604030504040204" pitchFamily="50" charset="-128"/>
              </a:rPr>
              <a:t>は</a:t>
            </a:r>
            <a:r>
              <a:rPr lang="ja-JP" altLang="en-US" sz="1100" b="1" u="sng" dirty="0" smtClean="0">
                <a:latin typeface="Meiryo UI" panose="020B0604030504040204" pitchFamily="50" charset="-128"/>
                <a:ea typeface="Meiryo UI" panose="020B0604030504040204" pitchFamily="50" charset="-128"/>
              </a:rPr>
              <a:t>行われず</a:t>
            </a:r>
            <a:r>
              <a:rPr lang="ja-JP" altLang="en-US" sz="1100" b="1" u="sng" dirty="0">
                <a:latin typeface="Meiryo UI" panose="020B0604030504040204" pitchFamily="50" charset="-128"/>
                <a:ea typeface="Meiryo UI" panose="020B0604030504040204" pitchFamily="50" charset="-128"/>
              </a:rPr>
              <a:t>。</a:t>
            </a:r>
            <a:endParaRPr lang="en-US" altLang="ja-JP" sz="1100" b="1" u="sng" dirty="0">
              <a:latin typeface="Meiryo UI" panose="020B0604030504040204" pitchFamily="50" charset="-128"/>
              <a:ea typeface="Meiryo UI" panose="020B0604030504040204" pitchFamily="50" charset="-128"/>
            </a:endParaRPr>
          </a:p>
        </p:txBody>
      </p:sp>
      <p:sp>
        <p:nvSpPr>
          <p:cNvPr id="35" name="正方形/長方形 34"/>
          <p:cNvSpPr/>
          <p:nvPr/>
        </p:nvSpPr>
        <p:spPr>
          <a:xfrm>
            <a:off x="5466742" y="4194399"/>
            <a:ext cx="2448272" cy="1342281"/>
          </a:xfrm>
          <a:prstGeom prst="rect">
            <a:avLst/>
          </a:prstGeom>
        </p:spPr>
        <p:txBody>
          <a:bodyPr wrap="square" lIns="36000" tIns="36000" rIns="36000" bIns="36000">
            <a:spAutoFit/>
          </a:bodyPr>
          <a:lstStyle/>
          <a:p>
            <a:pPr>
              <a:lnSpc>
                <a:spcPct val="150000"/>
              </a:lnSpc>
            </a:pPr>
            <a:r>
              <a:rPr lang="ja-JP" altLang="en-US" sz="1100" dirty="0">
                <a:latin typeface="Meiryo UI" panose="020B0604030504040204" pitchFamily="50" charset="-128"/>
                <a:ea typeface="Meiryo UI" panose="020B0604030504040204" pitchFamily="50" charset="-128"/>
              </a:rPr>
              <a:t>（府市連携の主な実績）</a:t>
            </a:r>
            <a:endParaRPr lang="en-US" altLang="ja-JP" sz="11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p"/>
            </a:pPr>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地下鉄</a:t>
            </a:r>
            <a:r>
              <a:rPr lang="ja-JP" altLang="en-US" sz="1100" b="1" dirty="0" smtClean="0">
                <a:latin typeface="Meiryo UI" panose="020B0604030504040204" pitchFamily="50" charset="-128"/>
                <a:ea typeface="Meiryo UI" panose="020B0604030504040204" pitchFamily="50" charset="-128"/>
              </a:rPr>
              <a:t>の民営化</a:t>
            </a:r>
            <a:endParaRPr lang="en-US" altLang="ja-JP" sz="1100" b="1"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p"/>
            </a:pPr>
            <a:r>
              <a:rPr lang="ja-JP" altLang="en-US" sz="1100" b="1" dirty="0">
                <a:latin typeface="Meiryo UI" panose="020B0604030504040204" pitchFamily="50" charset="-128"/>
                <a:ea typeface="Meiryo UI" panose="020B0604030504040204" pitchFamily="50" charset="-128"/>
              </a:rPr>
              <a:t>　研究所の統合</a:t>
            </a:r>
            <a:endParaRPr lang="en-US" altLang="ja-JP" sz="1100" b="1"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p"/>
            </a:pPr>
            <a:r>
              <a:rPr lang="ja-JP" altLang="en-US" sz="1100" b="1" dirty="0">
                <a:latin typeface="Meiryo UI" panose="020B0604030504040204" pitchFamily="50" charset="-128"/>
                <a:ea typeface="Meiryo UI" panose="020B0604030504040204" pitchFamily="50" charset="-128"/>
              </a:rPr>
              <a:t>　成長戦略の一元化</a:t>
            </a:r>
            <a:endParaRPr lang="en-US" altLang="ja-JP" sz="1100" b="1"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p"/>
            </a:pPr>
            <a:r>
              <a:rPr lang="ja-JP" altLang="en-US" sz="1100" b="1" dirty="0">
                <a:latin typeface="Meiryo UI" panose="020B0604030504040204" pitchFamily="50" charset="-128"/>
                <a:ea typeface="Meiryo UI" panose="020B0604030504040204" pitchFamily="50" charset="-128"/>
              </a:rPr>
              <a:t>　停滞していた交通インフラの整備</a:t>
            </a:r>
            <a:endParaRPr lang="en-US" altLang="ja-JP" sz="11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r>
              <a:rPr lang="en-US" altLang="ja-JP" sz="1600" dirty="0" smtClean="0">
                <a:latin typeface="+mj-lt"/>
              </a:rPr>
              <a:t>1</a:t>
            </a:r>
            <a:endParaRPr lang="ja-JP" altLang="en-US" sz="1600" dirty="0">
              <a:latin typeface="+mj-lt"/>
            </a:endParaRPr>
          </a:p>
        </p:txBody>
      </p:sp>
      <p:sp>
        <p:nvSpPr>
          <p:cNvPr id="7" name="テキスト ボックス 6"/>
          <p:cNvSpPr txBox="1"/>
          <p:nvPr/>
        </p:nvSpPr>
        <p:spPr>
          <a:xfrm>
            <a:off x="4722161" y="1908386"/>
            <a:ext cx="400110" cy="2183833"/>
          </a:xfrm>
          <a:prstGeom prst="rect">
            <a:avLst/>
          </a:prstGeom>
          <a:noFill/>
        </p:spPr>
        <p:txBody>
          <a:bodyPr vert="eaVert" wrap="square" rtlCol="0">
            <a:spAutoFit/>
          </a:bodyPr>
          <a:lstStyle/>
          <a:p>
            <a:r>
              <a:rPr kumimoji="1" lang="ja-JP" altLang="en-US" sz="1400" b="1" dirty="0" smtClean="0">
                <a:latin typeface="Meiryo UI" panose="020B0604030504040204" pitchFamily="50" charset="-128"/>
                <a:ea typeface="Meiryo UI" panose="020B0604030504040204" pitchFamily="50" charset="-128"/>
              </a:rPr>
              <a:t>大阪府市統合本部の設置</a:t>
            </a:r>
            <a:endParaRPr kumimoji="1" lang="ja-JP" altLang="en-US" sz="14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152426" y="1765351"/>
            <a:ext cx="2088000" cy="3872353"/>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p:cNvSpPr/>
          <p:nvPr/>
        </p:nvSpPr>
        <p:spPr>
          <a:xfrm>
            <a:off x="2339752" y="1765351"/>
            <a:ext cx="2124000" cy="3872353"/>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右矢印 39"/>
          <p:cNvSpPr/>
          <p:nvPr/>
        </p:nvSpPr>
        <p:spPr>
          <a:xfrm>
            <a:off x="7743426" y="673486"/>
            <a:ext cx="600350" cy="1045406"/>
          </a:xfrm>
          <a:prstGeom prst="rightArrow">
            <a:avLst>
              <a:gd name="adj1" fmla="val 63039"/>
              <a:gd name="adj2" fmla="val 479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角丸四角形 41"/>
          <p:cNvSpPr/>
          <p:nvPr/>
        </p:nvSpPr>
        <p:spPr>
          <a:xfrm>
            <a:off x="250760" y="1187278"/>
            <a:ext cx="1980000" cy="360000"/>
          </a:xfrm>
          <a:prstGeom prst="roundRect">
            <a:avLst>
              <a:gd name="adj" fmla="val 28661"/>
            </a:avLst>
          </a:prstGeom>
          <a:solidFill>
            <a:schemeClr val="bg1"/>
          </a:solidFill>
          <a:ln>
            <a:solidFill>
              <a:schemeClr val="tx1"/>
            </a:solidFill>
            <a:prstDash val="dash"/>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en-US" altLang="ja-JP" sz="1200" b="1" dirty="0" smtClean="0">
                <a:latin typeface="Meiryo UI" panose="020B0604030504040204" pitchFamily="50" charset="-128"/>
                <a:ea typeface="Meiryo UI" panose="020B0604030504040204" pitchFamily="50" charset="-128"/>
              </a:rPr>
              <a:t>2000</a:t>
            </a:r>
            <a:r>
              <a:rPr lang="ja-JP" altLang="en-US" sz="1200" b="1" dirty="0">
                <a:latin typeface="Meiryo UI" panose="020B0604030504040204" pitchFamily="50" charset="-128"/>
                <a:ea typeface="Meiryo UI" panose="020B0604030504040204" pitchFamily="50" charset="-128"/>
              </a:rPr>
              <a:t>年代</a:t>
            </a:r>
            <a:r>
              <a:rPr lang="ja-JP" altLang="en-US" sz="1200" b="1" dirty="0" smtClean="0">
                <a:latin typeface="Meiryo UI" panose="020B0604030504040204" pitchFamily="50" charset="-128"/>
                <a:ea typeface="Meiryo UI" panose="020B0604030504040204" pitchFamily="50" charset="-128"/>
              </a:rPr>
              <a:t>以前</a:t>
            </a:r>
            <a:endParaRPr kumimoji="1" lang="ja-JP" altLang="en-US" sz="1200" b="1" dirty="0">
              <a:latin typeface="Meiryo UI" panose="020B0604030504040204" pitchFamily="50" charset="-128"/>
              <a:ea typeface="Meiryo UI" panose="020B0604030504040204" pitchFamily="50" charset="-128"/>
            </a:endParaRPr>
          </a:p>
        </p:txBody>
      </p:sp>
      <p:sp>
        <p:nvSpPr>
          <p:cNvPr id="45" name="角丸四角形 44"/>
          <p:cNvSpPr/>
          <p:nvPr/>
        </p:nvSpPr>
        <p:spPr>
          <a:xfrm>
            <a:off x="5292360" y="775918"/>
            <a:ext cx="2381817" cy="863515"/>
          </a:xfrm>
          <a:prstGeom prst="roundRect">
            <a:avLst>
              <a:gd name="adj" fmla="val 16668"/>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ja-JP" altLang="en-US" sz="1400" b="1" dirty="0">
                <a:latin typeface="Meiryo UI" panose="020B0604030504040204" pitchFamily="50" charset="-128"/>
                <a:ea typeface="Meiryo UI" panose="020B0604030504040204" pitchFamily="50" charset="-128"/>
              </a:rPr>
              <a:t>連携により一体となった大阪</a:t>
            </a:r>
            <a:endParaRPr lang="en-US" altLang="ja-JP" sz="1400"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2011</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2019</a:t>
            </a:r>
            <a:r>
              <a:rPr lang="ja-JP" altLang="en-US" sz="1400" b="1" dirty="0" smtClean="0">
                <a:latin typeface="Meiryo UI" panose="020B0604030504040204" pitchFamily="50" charset="-128"/>
                <a:ea typeface="Meiryo UI" panose="020B0604030504040204" pitchFamily="50" charset="-128"/>
              </a:rPr>
              <a:t>年</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3" name="角丸四角形 42"/>
          <p:cNvSpPr/>
          <p:nvPr/>
        </p:nvSpPr>
        <p:spPr>
          <a:xfrm>
            <a:off x="2376000" y="1188000"/>
            <a:ext cx="1898779" cy="360000"/>
          </a:xfrm>
          <a:prstGeom prst="roundRect">
            <a:avLst>
              <a:gd name="adj" fmla="val 15760"/>
            </a:avLst>
          </a:prstGeom>
          <a:solidFill>
            <a:schemeClr val="bg1"/>
          </a:solidFill>
          <a:ln>
            <a:solidFill>
              <a:schemeClr val="tx1"/>
            </a:solidFill>
            <a:prstDash val="dash"/>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kumimoji="1" lang="en-US" altLang="ja-JP" sz="1200" b="1" dirty="0" smtClean="0">
                <a:latin typeface="Meiryo UI" panose="020B0604030504040204" pitchFamily="50" charset="-128"/>
                <a:ea typeface="Meiryo UI" panose="020B0604030504040204" pitchFamily="50" charset="-128"/>
              </a:rPr>
              <a:t>2000</a:t>
            </a:r>
            <a:r>
              <a:rPr kumimoji="1"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2010</a:t>
            </a:r>
            <a:r>
              <a:rPr lang="ja-JP" altLang="en-US" sz="1200" b="1" dirty="0">
                <a:latin typeface="Meiryo UI" panose="020B0604030504040204" pitchFamily="50" charset="-128"/>
                <a:ea typeface="Meiryo UI" panose="020B0604030504040204" pitchFamily="50" charset="-128"/>
              </a:rPr>
              <a:t>年</a:t>
            </a:r>
            <a:endParaRPr kumimoji="1" lang="ja-JP" altLang="en-US" sz="12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814075" y="1803705"/>
            <a:ext cx="400110" cy="2183833"/>
          </a:xfrm>
          <a:prstGeom prst="rect">
            <a:avLst/>
          </a:prstGeom>
          <a:noFill/>
        </p:spPr>
        <p:txBody>
          <a:bodyPr vert="eaVert" wrap="square" rtlCol="0">
            <a:spAutoFit/>
          </a:bodyPr>
          <a:lstStyle/>
          <a:p>
            <a:r>
              <a:rPr kumimoji="1" lang="ja-JP" altLang="en-US" sz="1400" b="1" dirty="0" smtClean="0">
                <a:latin typeface="Meiryo UI" panose="020B0604030504040204" pitchFamily="50" charset="-128"/>
                <a:ea typeface="Meiryo UI" panose="020B0604030504040204" pitchFamily="50" charset="-128"/>
              </a:rPr>
              <a:t>二重行政の解消が進展</a:t>
            </a:r>
            <a:endParaRPr kumimoji="1" lang="ja-JP" altLang="en-US" sz="1400"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8316791" y="986243"/>
            <a:ext cx="623092" cy="1924988"/>
          </a:xfrm>
          <a:prstGeom prst="rect">
            <a:avLst/>
          </a:prstGeom>
          <a:noFill/>
          <a:ln cmpd="dbl">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特別</a:t>
            </a:r>
            <a:r>
              <a:rPr lang="ja-JP" altLang="en-US" sz="12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区制度（</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いわゆる</a:t>
            </a:r>
            <a:endParaRPr lang="en-US" altLang="ja-JP" sz="12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大阪都構想」</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rPr>
              <a:t>の</a:t>
            </a:r>
            <a:r>
              <a:rPr kumimoji="1" lang="ja-JP" altLang="en-US" sz="1200" b="1" dirty="0">
                <a:solidFill>
                  <a:schemeClr val="tx1"/>
                </a:solidFill>
                <a:latin typeface="Meiryo UI" panose="020B0604030504040204" pitchFamily="50" charset="-128"/>
                <a:ea typeface="Meiryo UI" panose="020B0604030504040204" pitchFamily="50" charset="-128"/>
              </a:rPr>
              <a:t>実現　</a:t>
            </a:r>
          </a:p>
        </p:txBody>
      </p:sp>
    </p:spTree>
    <p:extLst>
      <p:ext uri="{BB962C8B-B14F-4D97-AF65-F5344CB8AC3E}">
        <p14:creationId xmlns:p14="http://schemas.microsoft.com/office/powerpoint/2010/main" val="2501069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470787" y="1844824"/>
            <a:ext cx="3544771" cy="37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35" name="表 34"/>
          <p:cNvGraphicFramePr>
            <a:graphicFrameLocks noGrp="1"/>
          </p:cNvGraphicFramePr>
          <p:nvPr>
            <p:extLst/>
          </p:nvPr>
        </p:nvGraphicFramePr>
        <p:xfrm>
          <a:off x="596013" y="698586"/>
          <a:ext cx="8437776" cy="6114790"/>
        </p:xfrm>
        <a:graphic>
          <a:graphicData uri="http://schemas.openxmlformats.org/drawingml/2006/table">
            <a:tbl>
              <a:tblPr firstRow="1" bandRow="1">
                <a:tableStyleId>{5940675A-B579-460E-94D1-54222C63F5DA}</a:tableStyleId>
              </a:tblPr>
              <a:tblGrid>
                <a:gridCol w="417810">
                  <a:extLst>
                    <a:ext uri="{9D8B030D-6E8A-4147-A177-3AD203B41FA5}">
                      <a16:colId xmlns:a16="http://schemas.microsoft.com/office/drawing/2014/main" val="1214855189"/>
                    </a:ext>
                  </a:extLst>
                </a:gridCol>
                <a:gridCol w="417810">
                  <a:extLst>
                    <a:ext uri="{9D8B030D-6E8A-4147-A177-3AD203B41FA5}">
                      <a16:colId xmlns:a16="http://schemas.microsoft.com/office/drawing/2014/main" val="98942706"/>
                    </a:ext>
                  </a:extLst>
                </a:gridCol>
                <a:gridCol w="417810">
                  <a:extLst>
                    <a:ext uri="{9D8B030D-6E8A-4147-A177-3AD203B41FA5}">
                      <a16:colId xmlns:a16="http://schemas.microsoft.com/office/drawing/2014/main" val="2357933782"/>
                    </a:ext>
                  </a:extLst>
                </a:gridCol>
                <a:gridCol w="417810">
                  <a:extLst>
                    <a:ext uri="{9D8B030D-6E8A-4147-A177-3AD203B41FA5}">
                      <a16:colId xmlns:a16="http://schemas.microsoft.com/office/drawing/2014/main" val="635595528"/>
                    </a:ext>
                  </a:extLst>
                </a:gridCol>
                <a:gridCol w="417810">
                  <a:extLst>
                    <a:ext uri="{9D8B030D-6E8A-4147-A177-3AD203B41FA5}">
                      <a16:colId xmlns:a16="http://schemas.microsoft.com/office/drawing/2014/main" val="1137907409"/>
                    </a:ext>
                  </a:extLst>
                </a:gridCol>
                <a:gridCol w="417810">
                  <a:extLst>
                    <a:ext uri="{9D8B030D-6E8A-4147-A177-3AD203B41FA5}">
                      <a16:colId xmlns:a16="http://schemas.microsoft.com/office/drawing/2014/main" val="1984480065"/>
                    </a:ext>
                  </a:extLst>
                </a:gridCol>
                <a:gridCol w="417810">
                  <a:extLst>
                    <a:ext uri="{9D8B030D-6E8A-4147-A177-3AD203B41FA5}">
                      <a16:colId xmlns:a16="http://schemas.microsoft.com/office/drawing/2014/main" val="12591664"/>
                    </a:ext>
                  </a:extLst>
                </a:gridCol>
                <a:gridCol w="417810">
                  <a:extLst>
                    <a:ext uri="{9D8B030D-6E8A-4147-A177-3AD203B41FA5}">
                      <a16:colId xmlns:a16="http://schemas.microsoft.com/office/drawing/2014/main" val="2064576082"/>
                    </a:ext>
                  </a:extLst>
                </a:gridCol>
                <a:gridCol w="417810">
                  <a:extLst>
                    <a:ext uri="{9D8B030D-6E8A-4147-A177-3AD203B41FA5}">
                      <a16:colId xmlns:a16="http://schemas.microsoft.com/office/drawing/2014/main" val="992697821"/>
                    </a:ext>
                  </a:extLst>
                </a:gridCol>
                <a:gridCol w="417810">
                  <a:extLst>
                    <a:ext uri="{9D8B030D-6E8A-4147-A177-3AD203B41FA5}">
                      <a16:colId xmlns:a16="http://schemas.microsoft.com/office/drawing/2014/main" val="3962971453"/>
                    </a:ext>
                  </a:extLst>
                </a:gridCol>
                <a:gridCol w="417810">
                  <a:extLst>
                    <a:ext uri="{9D8B030D-6E8A-4147-A177-3AD203B41FA5}">
                      <a16:colId xmlns:a16="http://schemas.microsoft.com/office/drawing/2014/main" val="1713375227"/>
                    </a:ext>
                  </a:extLst>
                </a:gridCol>
                <a:gridCol w="417810">
                  <a:extLst>
                    <a:ext uri="{9D8B030D-6E8A-4147-A177-3AD203B41FA5}">
                      <a16:colId xmlns:a16="http://schemas.microsoft.com/office/drawing/2014/main" val="20000"/>
                    </a:ext>
                  </a:extLst>
                </a:gridCol>
                <a:gridCol w="417810">
                  <a:extLst>
                    <a:ext uri="{9D8B030D-6E8A-4147-A177-3AD203B41FA5}">
                      <a16:colId xmlns:a16="http://schemas.microsoft.com/office/drawing/2014/main" val="20001"/>
                    </a:ext>
                  </a:extLst>
                </a:gridCol>
                <a:gridCol w="417810">
                  <a:extLst>
                    <a:ext uri="{9D8B030D-6E8A-4147-A177-3AD203B41FA5}">
                      <a16:colId xmlns:a16="http://schemas.microsoft.com/office/drawing/2014/main" val="20002"/>
                    </a:ext>
                  </a:extLst>
                </a:gridCol>
                <a:gridCol w="417810">
                  <a:extLst>
                    <a:ext uri="{9D8B030D-6E8A-4147-A177-3AD203B41FA5}">
                      <a16:colId xmlns:a16="http://schemas.microsoft.com/office/drawing/2014/main" val="20003"/>
                    </a:ext>
                  </a:extLst>
                </a:gridCol>
                <a:gridCol w="417810">
                  <a:extLst>
                    <a:ext uri="{9D8B030D-6E8A-4147-A177-3AD203B41FA5}">
                      <a16:colId xmlns:a16="http://schemas.microsoft.com/office/drawing/2014/main" val="20004"/>
                    </a:ext>
                  </a:extLst>
                </a:gridCol>
                <a:gridCol w="417810">
                  <a:extLst>
                    <a:ext uri="{9D8B030D-6E8A-4147-A177-3AD203B41FA5}">
                      <a16:colId xmlns:a16="http://schemas.microsoft.com/office/drawing/2014/main" val="20005"/>
                    </a:ext>
                  </a:extLst>
                </a:gridCol>
                <a:gridCol w="417810">
                  <a:extLst>
                    <a:ext uri="{9D8B030D-6E8A-4147-A177-3AD203B41FA5}">
                      <a16:colId xmlns:a16="http://schemas.microsoft.com/office/drawing/2014/main" val="20006"/>
                    </a:ext>
                  </a:extLst>
                </a:gridCol>
                <a:gridCol w="417810">
                  <a:extLst>
                    <a:ext uri="{9D8B030D-6E8A-4147-A177-3AD203B41FA5}">
                      <a16:colId xmlns:a16="http://schemas.microsoft.com/office/drawing/2014/main" val="20007"/>
                    </a:ext>
                  </a:extLst>
                </a:gridCol>
                <a:gridCol w="499386">
                  <a:extLst>
                    <a:ext uri="{9D8B030D-6E8A-4147-A177-3AD203B41FA5}">
                      <a16:colId xmlns:a16="http://schemas.microsoft.com/office/drawing/2014/main" val="20008"/>
                    </a:ext>
                  </a:extLst>
                </a:gridCol>
              </a:tblGrid>
              <a:tr h="308365">
                <a:tc>
                  <a:txBody>
                    <a:bodyPr/>
                    <a:lstStyle/>
                    <a:p>
                      <a:pPr algn="ctr"/>
                      <a:r>
                        <a:rPr lang="en-US" altLang="ja-JP" sz="1000" dirty="0">
                          <a:latin typeface="Meiryo UI" panose="020B0604030504040204" pitchFamily="50" charset="-128"/>
                          <a:ea typeface="Meiryo UI" panose="020B0604030504040204" pitchFamily="50" charset="-128"/>
                        </a:rPr>
                        <a:t>2000</a:t>
                      </a:r>
                      <a:endParaRPr lang="ja-JP" altLang="en-US" sz="1000" dirty="0">
                        <a:latin typeface="Meiryo UI" panose="020B0604030504040204" pitchFamily="50" charset="-128"/>
                        <a:ea typeface="Meiryo UI" panose="020B0604030504040204" pitchFamily="50" charset="-128"/>
                      </a:endParaRPr>
                    </a:p>
                  </a:txBody>
                  <a:tcPr marL="33231" marR="33231" marT="33231" marB="33231" anchor="ctr">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1000" dirty="0">
                          <a:latin typeface="Meiryo UI" panose="020B0604030504040204" pitchFamily="50" charset="-128"/>
                          <a:ea typeface="Meiryo UI" panose="020B0604030504040204" pitchFamily="50" charset="-128"/>
                        </a:rPr>
                        <a:t>2001</a:t>
                      </a:r>
                      <a:endParaRPr lang="ja-JP" altLang="en-US" sz="1000" dirty="0">
                        <a:latin typeface="Meiryo UI" panose="020B0604030504040204" pitchFamily="50" charset="-128"/>
                        <a:ea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1000" dirty="0">
                          <a:latin typeface="Meiryo UI" panose="020B0604030504040204" pitchFamily="50" charset="-128"/>
                          <a:ea typeface="Meiryo UI" panose="020B0604030504040204" pitchFamily="50" charset="-128"/>
                        </a:rPr>
                        <a:t>2002</a:t>
                      </a:r>
                      <a:endParaRPr lang="ja-JP" altLang="en-US" sz="1000" dirty="0">
                        <a:latin typeface="Meiryo UI" panose="020B0604030504040204" pitchFamily="50" charset="-128"/>
                        <a:ea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1000" dirty="0">
                          <a:latin typeface="Meiryo UI" panose="020B0604030504040204" pitchFamily="50" charset="-128"/>
                          <a:ea typeface="Meiryo UI" panose="020B0604030504040204" pitchFamily="50" charset="-128"/>
                        </a:rPr>
                        <a:t>2003</a:t>
                      </a:r>
                      <a:endParaRPr lang="ja-JP" altLang="en-US" sz="1000" dirty="0">
                        <a:latin typeface="Meiryo UI" panose="020B0604030504040204" pitchFamily="50" charset="-128"/>
                        <a:ea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1000" dirty="0">
                          <a:latin typeface="Meiryo UI" panose="020B0604030504040204" pitchFamily="50" charset="-128"/>
                          <a:ea typeface="Meiryo UI" panose="020B0604030504040204" pitchFamily="50" charset="-128"/>
                        </a:rPr>
                        <a:t>2004</a:t>
                      </a:r>
                      <a:endParaRPr lang="ja-JP" altLang="en-US" sz="1000" dirty="0">
                        <a:latin typeface="Meiryo UI" panose="020B0604030504040204" pitchFamily="50" charset="-128"/>
                        <a:ea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1000" dirty="0">
                          <a:latin typeface="Meiryo UI" panose="020B0604030504040204" pitchFamily="50" charset="-128"/>
                          <a:ea typeface="Meiryo UI" panose="020B0604030504040204" pitchFamily="50" charset="-128"/>
                        </a:rPr>
                        <a:t>2005</a:t>
                      </a:r>
                      <a:endParaRPr lang="ja-JP" altLang="en-US" sz="1000" dirty="0">
                        <a:latin typeface="Meiryo UI" panose="020B0604030504040204" pitchFamily="50" charset="-128"/>
                        <a:ea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1000" dirty="0">
                          <a:latin typeface="Meiryo UI" panose="020B0604030504040204" pitchFamily="50" charset="-128"/>
                          <a:ea typeface="Meiryo UI" panose="020B0604030504040204" pitchFamily="50" charset="-128"/>
                        </a:rPr>
                        <a:t>2006</a:t>
                      </a:r>
                      <a:endParaRPr lang="ja-JP" altLang="en-US" sz="1000" dirty="0">
                        <a:latin typeface="Meiryo UI" panose="020B0604030504040204" pitchFamily="50" charset="-128"/>
                        <a:ea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1000" dirty="0">
                          <a:latin typeface="Meiryo UI" panose="020B0604030504040204" pitchFamily="50" charset="-128"/>
                          <a:ea typeface="Meiryo UI" panose="020B0604030504040204" pitchFamily="50" charset="-128"/>
                        </a:rPr>
                        <a:t>2007</a:t>
                      </a:r>
                      <a:endParaRPr lang="ja-JP" altLang="en-US" sz="1000" dirty="0">
                        <a:latin typeface="Meiryo UI" panose="020B0604030504040204" pitchFamily="50" charset="-128"/>
                        <a:ea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734517">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4">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89934774"/>
                  </a:ext>
                </a:extLst>
              </a:tr>
              <a:tr h="3766098">
                <a:tc>
                  <a:txBody>
                    <a:bodyPr/>
                    <a:lstStyle/>
                    <a:p>
                      <a:pPr algn="l"/>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305810">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9151755"/>
                  </a:ext>
                </a:extLst>
              </a:tr>
            </a:tbl>
          </a:graphicData>
        </a:graphic>
      </p:graphicFrame>
      <p:sp>
        <p:nvSpPr>
          <p:cNvPr id="21" name="ホームベース 20"/>
          <p:cNvSpPr/>
          <p:nvPr/>
        </p:nvSpPr>
        <p:spPr>
          <a:xfrm>
            <a:off x="5475744" y="1052736"/>
            <a:ext cx="1569006" cy="684000"/>
          </a:xfrm>
          <a:prstGeom prst="homePlate">
            <a:avLst>
              <a:gd name="adj" fmla="val 16736"/>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p:cNvSpPr txBox="1"/>
          <p:nvPr/>
        </p:nvSpPr>
        <p:spPr>
          <a:xfrm>
            <a:off x="5452442" y="1158846"/>
            <a:ext cx="1563828" cy="49465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lIns="63152" tIns="31577" rIns="63152" bIns="3157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大阪府市統合本部</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p>
        </p:txBody>
      </p:sp>
      <p:sp>
        <p:nvSpPr>
          <p:cNvPr id="22" name="山形 21"/>
          <p:cNvSpPr/>
          <p:nvPr/>
        </p:nvSpPr>
        <p:spPr>
          <a:xfrm>
            <a:off x="7164288" y="1052736"/>
            <a:ext cx="1817371" cy="684000"/>
          </a:xfrm>
          <a:prstGeom prst="chevron">
            <a:avLst>
              <a:gd name="adj" fmla="val 18901"/>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7387208" y="1117616"/>
            <a:ext cx="1371529" cy="49465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63152" tIns="31577" rIns="63152" bIns="3157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副首都推進本部</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p>
        </p:txBody>
      </p:sp>
      <p:sp>
        <p:nvSpPr>
          <p:cNvPr id="5" name="正方形/長方形 4"/>
          <p:cNvSpPr/>
          <p:nvPr/>
        </p:nvSpPr>
        <p:spPr>
          <a:xfrm>
            <a:off x="6469006" y="4889951"/>
            <a:ext cx="1141123" cy="411257"/>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◎消防</a:t>
            </a: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学校</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一体的</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運用</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40" name="正方形/長方形 39"/>
          <p:cNvSpPr/>
          <p:nvPr/>
        </p:nvSpPr>
        <p:spPr>
          <a:xfrm>
            <a:off x="6454867" y="1866899"/>
            <a:ext cx="950697"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信用保証</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協会合併</a:t>
            </a:r>
          </a:p>
        </p:txBody>
      </p:sp>
      <p:sp>
        <p:nvSpPr>
          <p:cNvPr id="41" name="正方形/長方形 40"/>
          <p:cNvSpPr/>
          <p:nvPr/>
        </p:nvSpPr>
        <p:spPr>
          <a:xfrm>
            <a:off x="6870964" y="3355632"/>
            <a:ext cx="1359826" cy="241980"/>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◎府営住宅市移管</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42" name="正方形/長方形 41"/>
          <p:cNvSpPr/>
          <p:nvPr/>
        </p:nvSpPr>
        <p:spPr>
          <a:xfrm>
            <a:off x="7676839" y="4653136"/>
            <a:ext cx="1376282" cy="411257"/>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地方衛生研究所</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統合</a:t>
            </a:r>
          </a:p>
        </p:txBody>
      </p:sp>
      <p:sp>
        <p:nvSpPr>
          <p:cNvPr id="43" name="正方形/長方形 42"/>
          <p:cNvSpPr/>
          <p:nvPr/>
        </p:nvSpPr>
        <p:spPr>
          <a:xfrm>
            <a:off x="7693362" y="1863395"/>
            <a:ext cx="694982"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公設試</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統合</a:t>
            </a:r>
          </a:p>
        </p:txBody>
      </p:sp>
      <p:sp>
        <p:nvSpPr>
          <p:cNvPr id="69" name="正方形/長方形 68"/>
          <p:cNvSpPr/>
          <p:nvPr/>
        </p:nvSpPr>
        <p:spPr>
          <a:xfrm>
            <a:off x="7271830" y="3521799"/>
            <a:ext cx="1474209" cy="411257"/>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◎市立特別支援</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学校府</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移管</a:t>
            </a:r>
          </a:p>
        </p:txBody>
      </p:sp>
      <p:sp>
        <p:nvSpPr>
          <p:cNvPr id="70" name="正方形/長方形 69"/>
          <p:cNvSpPr/>
          <p:nvPr/>
        </p:nvSpPr>
        <p:spPr>
          <a:xfrm>
            <a:off x="8098115" y="5008706"/>
            <a:ext cx="1031540"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住吉母子</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医療</a:t>
            </a:r>
            <a:r>
              <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C</a:t>
            </a:r>
            <a:r>
              <a:rPr kumimoji="1" lang="ja-JP" altLang="en-US" sz="1100" b="0" i="0" u="none" strike="noStrike" kern="1200" cap="none" spc="-15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供用開始</a:t>
            </a:r>
            <a:endParaRPr kumimoji="1" lang="ja-JP" altLang="en-US" sz="1100" b="0" i="0" u="none" strike="noStrike" kern="1200" cap="none" spc="-15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1" name="正方形/長方形 70"/>
          <p:cNvSpPr/>
          <p:nvPr/>
        </p:nvSpPr>
        <p:spPr>
          <a:xfrm>
            <a:off x="8516654" y="3284984"/>
            <a:ext cx="592529"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大学法人統合</a:t>
            </a:r>
          </a:p>
        </p:txBody>
      </p:sp>
      <p:sp>
        <p:nvSpPr>
          <p:cNvPr id="72" name="正方形/長方形 71"/>
          <p:cNvSpPr/>
          <p:nvPr/>
        </p:nvSpPr>
        <p:spPr>
          <a:xfrm>
            <a:off x="8516654" y="1879787"/>
            <a:ext cx="525819"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産業局</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設立</a:t>
            </a:r>
          </a:p>
        </p:txBody>
      </p:sp>
      <p:cxnSp>
        <p:nvCxnSpPr>
          <p:cNvPr id="32" name="直線コネクタ 31"/>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タイトル 1"/>
          <p:cNvSpPr txBox="1">
            <a:spLocks/>
          </p:cNvSpPr>
          <p:nvPr/>
        </p:nvSpPr>
        <p:spPr>
          <a:xfrm>
            <a:off x="0" y="44624"/>
            <a:ext cx="6024781" cy="51971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■府市の二重行政</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j-cs"/>
              </a:rPr>
              <a:t>解消</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等</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j-cs"/>
              </a:rPr>
              <a:t>に</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向けた取組み</a:t>
            </a:r>
          </a:p>
        </p:txBody>
      </p:sp>
      <p:sp>
        <p:nvSpPr>
          <p:cNvPr id="46" name="角丸四角形 45"/>
          <p:cNvSpPr/>
          <p:nvPr/>
        </p:nvSpPr>
        <p:spPr>
          <a:xfrm>
            <a:off x="51806" y="1844825"/>
            <a:ext cx="475953" cy="3359982"/>
          </a:xfrm>
          <a:prstGeom prst="roundRect">
            <a:avLst/>
          </a:prstGeom>
          <a:ln w="9525"/>
        </p:spPr>
        <p:style>
          <a:lnRef idx="2">
            <a:schemeClr val="dk1"/>
          </a:lnRef>
          <a:fillRef idx="1">
            <a:schemeClr val="lt1"/>
          </a:fillRef>
          <a:effectRef idx="0">
            <a:schemeClr val="dk1"/>
          </a:effectRef>
          <a:fontRef idx="minor">
            <a:schemeClr val="dk1"/>
          </a:fontRef>
        </p:style>
        <p:txBody>
          <a:bodyPr vert="eaVert"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府市の機能再編</a:t>
            </a:r>
          </a:p>
        </p:txBody>
      </p:sp>
      <p:sp>
        <p:nvSpPr>
          <p:cNvPr id="103" name="正方形/長方形 102"/>
          <p:cNvSpPr/>
          <p:nvPr/>
        </p:nvSpPr>
        <p:spPr>
          <a:xfrm>
            <a:off x="8098115" y="4437112"/>
            <a:ext cx="1135904" cy="411257"/>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地下鉄民営化</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4" name="ホームベース 73"/>
          <p:cNvSpPr/>
          <p:nvPr/>
        </p:nvSpPr>
        <p:spPr>
          <a:xfrm>
            <a:off x="3960399" y="1066193"/>
            <a:ext cx="1512942" cy="650005"/>
          </a:xfrm>
          <a:prstGeom prst="homePlate">
            <a:avLst>
              <a:gd name="adj" fmla="val 19717"/>
            </a:avLst>
          </a:prstGeom>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テキスト ボックス 89"/>
          <p:cNvSpPr txBox="1"/>
          <p:nvPr/>
        </p:nvSpPr>
        <p:spPr>
          <a:xfrm>
            <a:off x="3885594" y="1116988"/>
            <a:ext cx="1547630" cy="61776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63152" tIns="31577" rIns="63152" bIns="3157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知事と市長</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意見交換会</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全６回）</a:t>
            </a:r>
          </a:p>
        </p:txBody>
      </p:sp>
      <p:sp>
        <p:nvSpPr>
          <p:cNvPr id="92" name="正方形/長方形 91"/>
          <p:cNvSpPr/>
          <p:nvPr/>
        </p:nvSpPr>
        <p:spPr>
          <a:xfrm>
            <a:off x="6545051" y="4509120"/>
            <a:ext cx="1051338" cy="411257"/>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市民</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病院独法化</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3" name="正方形/長方形 92"/>
          <p:cNvSpPr/>
          <p:nvPr/>
        </p:nvSpPr>
        <p:spPr>
          <a:xfrm>
            <a:off x="8530874" y="2577054"/>
            <a:ext cx="655498"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博物館</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独法化</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4" name="正方形/長方形 103"/>
          <p:cNvSpPr/>
          <p:nvPr/>
        </p:nvSpPr>
        <p:spPr>
          <a:xfrm>
            <a:off x="6876256" y="4149080"/>
            <a:ext cx="1070076"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ごみ</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焼却</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一部事務組合化</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8" name="角丸四角形 107"/>
          <p:cNvSpPr/>
          <p:nvPr/>
        </p:nvSpPr>
        <p:spPr>
          <a:xfrm>
            <a:off x="73637" y="974026"/>
            <a:ext cx="466332" cy="726781"/>
          </a:xfrm>
          <a:prstGeom prst="roundRect">
            <a:avLst/>
          </a:prstGeom>
          <a:ln w="9525"/>
        </p:spPr>
        <p:style>
          <a:lnRef idx="2">
            <a:schemeClr val="dk1"/>
          </a:lnRef>
          <a:fillRef idx="1">
            <a:schemeClr val="lt1"/>
          </a:fillRef>
          <a:effectRef idx="0">
            <a:schemeClr val="dk1"/>
          </a:effectRef>
          <a:fontRef idx="minor">
            <a:schemeClr val="dk1"/>
          </a:fontRef>
        </p:style>
        <p:txBody>
          <a:bodyPr vert="eaVert"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協議体</a:t>
            </a:r>
          </a:p>
        </p:txBody>
      </p:sp>
      <p:sp>
        <p:nvSpPr>
          <p:cNvPr id="109" name="正方形/長方形 108"/>
          <p:cNvSpPr/>
          <p:nvPr/>
        </p:nvSpPr>
        <p:spPr>
          <a:xfrm>
            <a:off x="7452320" y="3986856"/>
            <a:ext cx="1647689"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クリアウォーター</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OSAKA</a:t>
            </a: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㈱設立</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2" name="正方形/長方形 111"/>
          <p:cNvSpPr/>
          <p:nvPr/>
        </p:nvSpPr>
        <p:spPr>
          <a:xfrm>
            <a:off x="6003159" y="2564904"/>
            <a:ext cx="1673680"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a:t>
            </a: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観光局</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設立</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14" name="正方形/長方形 113"/>
          <p:cNvSpPr/>
          <p:nvPr/>
        </p:nvSpPr>
        <p:spPr>
          <a:xfrm>
            <a:off x="5619081" y="1844824"/>
            <a:ext cx="795496"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公設試</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独法化</a:t>
            </a:r>
          </a:p>
        </p:txBody>
      </p:sp>
      <p:sp>
        <p:nvSpPr>
          <p:cNvPr id="91" name="正方形/長方形 90"/>
          <p:cNvSpPr/>
          <p:nvPr/>
        </p:nvSpPr>
        <p:spPr>
          <a:xfrm>
            <a:off x="1679452" y="4283464"/>
            <a:ext cx="1998609" cy="805775"/>
          </a:xfrm>
          <a:prstGeom prst="rect">
            <a:avLst/>
          </a:prstGeom>
          <a:solidFill>
            <a:schemeClr val="bg1"/>
          </a:solidFill>
          <a:ln>
            <a:solidFill>
              <a:schemeClr val="tx1"/>
            </a:solidFill>
            <a:prstDash val="sysDot"/>
          </a:ln>
        </p:spPr>
        <p:txBody>
          <a:bodyPr wrap="square" lIns="33231" tIns="33231" rIns="33231" bIns="33231"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凡例</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○：府の経営形態の見直し</a:t>
            </a:r>
            <a:endPar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●：市の経営形態の見直し</a:t>
            </a:r>
            <a:endPar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◎：府市機能の統合</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 name="角丸四角形 6"/>
          <p:cNvSpPr/>
          <p:nvPr/>
        </p:nvSpPr>
        <p:spPr>
          <a:xfrm>
            <a:off x="647461" y="1901511"/>
            <a:ext cx="531692" cy="5729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産業</a:t>
            </a:r>
          </a:p>
        </p:txBody>
      </p:sp>
      <p:sp>
        <p:nvSpPr>
          <p:cNvPr id="94" name="角丸四角形 93"/>
          <p:cNvSpPr/>
          <p:nvPr/>
        </p:nvSpPr>
        <p:spPr>
          <a:xfrm>
            <a:off x="644226" y="2567378"/>
            <a:ext cx="792000" cy="6562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文化・</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観光</a:t>
            </a:r>
          </a:p>
        </p:txBody>
      </p:sp>
      <p:sp>
        <p:nvSpPr>
          <p:cNvPr id="95" name="角丸四角形 94"/>
          <p:cNvSpPr/>
          <p:nvPr/>
        </p:nvSpPr>
        <p:spPr>
          <a:xfrm>
            <a:off x="656836" y="3994901"/>
            <a:ext cx="792000" cy="13063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公共</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インフラ</a:t>
            </a:r>
          </a:p>
        </p:txBody>
      </p:sp>
      <p:sp>
        <p:nvSpPr>
          <p:cNvPr id="100" name="角丸四角形 99"/>
          <p:cNvSpPr/>
          <p:nvPr/>
        </p:nvSpPr>
        <p:spPr>
          <a:xfrm>
            <a:off x="652025" y="3334145"/>
            <a:ext cx="792000" cy="5989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住宅・</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教育</a:t>
            </a:r>
          </a:p>
        </p:txBody>
      </p:sp>
      <p:cxnSp>
        <p:nvCxnSpPr>
          <p:cNvPr id="11" name="直線コネクタ 10"/>
          <p:cNvCxnSpPr/>
          <p:nvPr/>
        </p:nvCxnSpPr>
        <p:spPr>
          <a:xfrm>
            <a:off x="1448836" y="2526497"/>
            <a:ext cx="7560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5" name="ホームベース 114"/>
          <p:cNvSpPr/>
          <p:nvPr/>
        </p:nvSpPr>
        <p:spPr>
          <a:xfrm>
            <a:off x="627387" y="1066194"/>
            <a:ext cx="3281007" cy="617436"/>
          </a:xfrm>
          <a:prstGeom prst="homePlate">
            <a:avLst>
              <a:gd name="adj" fmla="val 19129"/>
            </a:avLst>
          </a:prstGeom>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3" name="テキスト ボックス 112"/>
          <p:cNvSpPr txBox="1"/>
          <p:nvPr/>
        </p:nvSpPr>
        <p:spPr>
          <a:xfrm>
            <a:off x="1520008" y="1254373"/>
            <a:ext cx="1486619" cy="24843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63152" tIns="31577" rIns="63152" bIns="3157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府市首脳</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懇談会</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4" name="直線コネクタ 133"/>
          <p:cNvCxnSpPr/>
          <p:nvPr/>
        </p:nvCxnSpPr>
        <p:spPr>
          <a:xfrm>
            <a:off x="1473789" y="3284984"/>
            <a:ext cx="7560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5" name="直線コネクタ 134"/>
          <p:cNvCxnSpPr/>
          <p:nvPr/>
        </p:nvCxnSpPr>
        <p:spPr>
          <a:xfrm>
            <a:off x="1448836" y="4005064"/>
            <a:ext cx="7560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6" name="正方形/長方形 135"/>
          <p:cNvSpPr/>
          <p:nvPr/>
        </p:nvSpPr>
        <p:spPr>
          <a:xfrm>
            <a:off x="1841476" y="2632647"/>
            <a:ext cx="1317679" cy="236388"/>
          </a:xfrm>
          <a:prstGeom prst="rect">
            <a:avLst/>
          </a:prstGeom>
        </p:spPr>
        <p:txBody>
          <a:bodyPr wrap="square" lIns="33231" tIns="33231" rIns="33231" bIns="3323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◎観光３団体統合</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37" name="正方形/長方形 136"/>
          <p:cNvSpPr/>
          <p:nvPr/>
        </p:nvSpPr>
        <p:spPr>
          <a:xfrm>
            <a:off x="1179153" y="2078351"/>
            <a:ext cx="2003306" cy="236388"/>
          </a:xfrm>
          <a:prstGeom prst="rect">
            <a:avLst/>
          </a:prstGeom>
        </p:spPr>
        <p:txBody>
          <a:bodyPr wrap="square" lIns="33231" tIns="33231" rIns="33231" bIns="3323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◎外国企業誘致センター設立</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38" name="正方形/長方形 137"/>
          <p:cNvSpPr/>
          <p:nvPr/>
        </p:nvSpPr>
        <p:spPr>
          <a:xfrm>
            <a:off x="1473789" y="2810134"/>
            <a:ext cx="1550223" cy="236388"/>
          </a:xfrm>
          <a:prstGeom prst="rect">
            <a:avLst/>
          </a:prstGeom>
        </p:spPr>
        <p:txBody>
          <a:bodyPr wrap="square" lIns="33231" tIns="33231" rIns="33231" bIns="3323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◎海外事務所隣接化</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22" name="角丸四角形 121"/>
          <p:cNvSpPr/>
          <p:nvPr/>
        </p:nvSpPr>
        <p:spPr>
          <a:xfrm>
            <a:off x="47817" y="5550402"/>
            <a:ext cx="475953" cy="1102479"/>
          </a:xfrm>
          <a:prstGeom prst="roundRect">
            <a:avLst/>
          </a:prstGeom>
          <a:ln w="9525"/>
        </p:spPr>
        <p:style>
          <a:lnRef idx="2">
            <a:schemeClr val="dk1"/>
          </a:lnRef>
          <a:fillRef idx="1">
            <a:schemeClr val="lt1"/>
          </a:fillRef>
          <a:effectRef idx="0">
            <a:schemeClr val="dk1"/>
          </a:effectRef>
          <a:fontRef idx="minor">
            <a:schemeClr val="dk1"/>
          </a:fontRef>
        </p:style>
        <p:txBody>
          <a:bodyPr vert="eaVert"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投資</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1" name="角丸四角形 150"/>
          <p:cNvSpPr/>
          <p:nvPr/>
        </p:nvSpPr>
        <p:spPr>
          <a:xfrm>
            <a:off x="3960399" y="2047778"/>
            <a:ext cx="1429938" cy="2648251"/>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8" name="正方形/長方形 147"/>
          <p:cNvSpPr/>
          <p:nvPr/>
        </p:nvSpPr>
        <p:spPr>
          <a:xfrm>
            <a:off x="3947223" y="2809048"/>
            <a:ext cx="1486001" cy="928885"/>
          </a:xfrm>
          <a:prstGeom prst="rect">
            <a:avLst/>
          </a:prstGeom>
          <a:noFill/>
          <a:ln>
            <a:noFill/>
            <a:prstDash val="sysDash"/>
          </a:ln>
        </p:spPr>
        <p:txBody>
          <a:bodyPr vert="horz" wrap="square" lIns="33231" tIns="33231" rIns="33231" bIns="3323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政策・事業連携</a:t>
            </a:r>
            <a:endParaRPr kumimoji="1" lang="en-US" altLang="ja-JP" sz="1400" b="0" i="1"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にとどまる</a:t>
            </a:r>
            <a:endParaRPr kumimoji="1" lang="en-US" altLang="ja-JP" sz="1400" b="0" i="1"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1"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（例）大阪マラソン</a:t>
            </a:r>
            <a:endParaRPr kumimoji="1" lang="en-US" altLang="ja-JP" sz="1400" b="0" i="1"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52" name="正方形/長方形 151"/>
          <p:cNvSpPr/>
          <p:nvPr/>
        </p:nvSpPr>
        <p:spPr>
          <a:xfrm>
            <a:off x="5205509" y="4696030"/>
            <a:ext cx="1138662" cy="58053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府営水道</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一部</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事務組合化</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5" name="角丸四角形 14"/>
          <p:cNvSpPr/>
          <p:nvPr/>
        </p:nvSpPr>
        <p:spPr>
          <a:xfrm>
            <a:off x="689283" y="5667017"/>
            <a:ext cx="4678834" cy="1116000"/>
          </a:xfrm>
          <a:prstGeom prst="roundRect">
            <a:avLst/>
          </a:prstGeom>
          <a:ln w="9525">
            <a:prstDash val="sysDash"/>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角丸四角形 15"/>
          <p:cNvSpPr/>
          <p:nvPr/>
        </p:nvSpPr>
        <p:spPr>
          <a:xfrm>
            <a:off x="5470787" y="5625368"/>
            <a:ext cx="3583061" cy="1116000"/>
          </a:xfrm>
          <a:prstGeom prst="roundRect">
            <a:avLst>
              <a:gd name="adj" fmla="val 19016"/>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913307" y="5877272"/>
            <a:ext cx="4009357" cy="657479"/>
          </a:xfrm>
          <a:prstGeom prst="rect">
            <a:avLst/>
          </a:prstGeom>
        </p:spPr>
        <p:txBody>
          <a:bodyPr wrap="square" lIns="36000" tIns="36000" rIns="36000" bIns="3600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市それぞれで、負の遺産</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処理</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企業局を廃⽌（財源不⾜額</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ＷＴＣ（債務額</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643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など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5563021" y="5727912"/>
            <a:ext cx="3456000" cy="944737"/>
          </a:xfrm>
          <a:prstGeom prst="rect">
            <a:avLst/>
          </a:prstGeom>
        </p:spPr>
        <p:txBody>
          <a:bodyPr wrap="square" lIns="36000" tIns="36000" rIns="36000" bIns="36000">
            <a:spAutoFit/>
          </a:bodyPr>
          <a:lstStyle/>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n"/>
              <a:tabLst/>
              <a:defRPr/>
            </a:pP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二重行政の解消等の進展による財政効果の発現：約</a:t>
            </a:r>
            <a:r>
              <a:rPr kumimoji="1" lang="en-US" altLang="ja-JP"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1,994</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億円</a:t>
            </a:r>
            <a:endParaRPr kumimoji="1" lang="en-US" altLang="ja-JP"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ts val="1200"/>
              </a:lnSpc>
              <a:spcBef>
                <a:spcPts val="0"/>
              </a:spcBef>
              <a:spcAft>
                <a:spcPts val="0"/>
              </a:spcAft>
              <a:buClrTx/>
              <a:buSzTx/>
              <a:buFont typeface="Wingdings" panose="05000000000000000000" pitchFamily="2" charset="2"/>
              <a:buChar char="n"/>
              <a:tabLst/>
              <a:defRPr/>
            </a:pPr>
            <a:endParaRPr kumimoji="1" lang="en-US" altLang="ja-JP" sz="9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n"/>
              <a:tabLst/>
              <a:defRPr/>
            </a:pP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市域を</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ま</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たぐ交通インフラや教育・子育てへの投資</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61" name="直線矢印コネクタ 60"/>
          <p:cNvCxnSpPr/>
          <p:nvPr/>
        </p:nvCxnSpPr>
        <p:spPr>
          <a:xfrm>
            <a:off x="689283" y="5589240"/>
            <a:ext cx="8280000"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644226" y="1800000"/>
            <a:ext cx="8280000" cy="0"/>
          </a:xfrm>
          <a:prstGeom prst="straightConnector1">
            <a:avLst/>
          </a:prstGeom>
          <a:ln w="222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6859078" y="2533959"/>
            <a:ext cx="1673680" cy="370220"/>
          </a:xfrm>
          <a:prstGeom prst="rect">
            <a:avLst/>
          </a:prstGeom>
        </p:spPr>
        <p:txBody>
          <a:bodyPr wrap="square" lIns="36000" tIns="36000" rIns="36000" bIns="3600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大阪城公園</a:t>
            </a:r>
            <a:r>
              <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PMO</a:t>
            </a: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導入</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56" name="正方形/長方形 55"/>
          <p:cNvSpPr/>
          <p:nvPr/>
        </p:nvSpPr>
        <p:spPr>
          <a:xfrm>
            <a:off x="6959193" y="2882936"/>
            <a:ext cx="1673680" cy="329184"/>
          </a:xfrm>
          <a:prstGeom prst="rect">
            <a:avLst/>
          </a:prstGeom>
        </p:spPr>
        <p:txBody>
          <a:bodyPr wrap="square" lIns="36000" tIns="36000" rIns="36000" bIns="3600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prstClr val="black"/>
                </a:solidFill>
                <a:effectLst/>
                <a:uLnTx/>
                <a:uFillTx/>
                <a:latin typeface="Meiryo UI" pitchFamily="50" charset="-128"/>
                <a:ea typeface="Meiryo UI" pitchFamily="50" charset="-128"/>
                <a:cs typeface="Meiryo UI" pitchFamily="50" charset="-128"/>
              </a:rPr>
              <a:t>てんしば</a:t>
            </a: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リニューアルオープン</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0" name="正方形/長方形 59"/>
          <p:cNvSpPr/>
          <p:nvPr/>
        </p:nvSpPr>
        <p:spPr>
          <a:xfrm>
            <a:off x="6334342" y="6064182"/>
            <a:ext cx="2628000"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数値は</a:t>
            </a: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2012</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年度</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から</a:t>
            </a: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年度</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までの</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累計</a:t>
            </a:r>
            <a:endParaRPr kumimoji="1" lang="ja-JP" altLang="en-US" sz="8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sp>
        <p:nvSpPr>
          <p:cNvPr id="57" name="スライド番号プレースホルダー 2"/>
          <p:cNvSpPr>
            <a:spLocks noGrp="1"/>
          </p:cNvSpPr>
          <p:nvPr>
            <p:ph type="sldNum" sz="quarter" idx="12"/>
          </p:nvPr>
        </p:nvSpPr>
        <p:spPr>
          <a:xfrm>
            <a:off x="7071072" y="6487244"/>
            <a:ext cx="2133600" cy="365125"/>
          </a:xfrm>
        </p:spPr>
        <p:txBody>
          <a:bodyPr/>
          <a:lstStyle/>
          <a:p>
            <a:r>
              <a:rPr lang="en-US" altLang="ja-JP" sz="1600" b="1" dirty="0" smtClean="0"/>
              <a:t>2</a:t>
            </a:r>
            <a:endParaRPr lang="ja-JP" altLang="en-US" sz="1600" b="1" dirty="0"/>
          </a:p>
        </p:txBody>
      </p:sp>
    </p:spTree>
    <p:extLst>
      <p:ext uri="{BB962C8B-B14F-4D97-AF65-F5344CB8AC3E}">
        <p14:creationId xmlns:p14="http://schemas.microsoft.com/office/powerpoint/2010/main" val="987660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91551" y="3547910"/>
            <a:ext cx="4011516" cy="2981202"/>
          </a:xfrm>
          <a:prstGeom prst="rect">
            <a:avLst/>
          </a:prstGeom>
        </p:spPr>
      </p:pic>
      <p:cxnSp>
        <p:nvCxnSpPr>
          <p:cNvPr id="2" name="直線コネクタ 1"/>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タイトル 1"/>
          <p:cNvSpPr txBox="1"/>
          <p:nvPr/>
        </p:nvSpPr>
        <p:spPr>
          <a:xfrm>
            <a:off x="0" y="31338"/>
            <a:ext cx="9131105" cy="50959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■機能再編（経営形態の見直し）によるサービス向上</a:t>
            </a:r>
            <a:endParaRPr lang="ja-JP" altLang="en-US" sz="2400" dirty="0">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45749" y="526108"/>
            <a:ext cx="7498069" cy="498598"/>
          </a:xfrm>
          <a:prstGeom prst="rect">
            <a:avLst/>
          </a:prstGeom>
          <a:noFill/>
          <a:ln>
            <a:noFill/>
          </a:ln>
        </p:spPr>
        <p:txBody>
          <a:bodyPr wrap="square" lIns="128016" tIns="64008" rIns="100800" bIns="64008" rtlCol="0" anchor="ctr" anchorCtr="0">
            <a:spAutoFit/>
          </a:bodyPr>
          <a:lstStyle/>
          <a:p>
            <a:pPr>
              <a:lnSpc>
                <a:spcPct val="1500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大阪市営地下鉄のサービス向上・民営化（</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Metro</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の設立）</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正方形/長方形 157"/>
          <p:cNvSpPr/>
          <p:nvPr/>
        </p:nvSpPr>
        <p:spPr>
          <a:xfrm>
            <a:off x="112479" y="980720"/>
            <a:ext cx="9275300" cy="307777"/>
          </a:xfrm>
          <a:prstGeom prst="rect">
            <a:avLst/>
          </a:prstGeom>
        </p:spPr>
        <p:txBody>
          <a:bodyPr wrap="square">
            <a:spAutoFit/>
          </a:bodyPr>
          <a:lstStyle/>
          <a:p>
            <a:pPr marL="71755" lvl="0" indent="-71755" defTabSz="914400">
              <a:spcAft>
                <a:spcPts val="300"/>
              </a:spcAft>
            </a:pPr>
            <a:r>
              <a:rPr kumimoji="0" sz="1400" dirty="0">
                <a:solidFill>
                  <a:prstClr val="black"/>
                </a:solidFill>
                <a:latin typeface="Meiryo UI" panose="020B0604030504040204" pitchFamily="50" charset="-128"/>
                <a:ea typeface="Meiryo UI" panose="020B0604030504040204" pitchFamily="50" charset="-128"/>
              </a:rPr>
              <a:t>経営形態の見直し議論を進めながら、公営でも可能なサービス向上、収支改善を推進 </a:t>
            </a:r>
            <a:r>
              <a:rPr kumimoji="0" lang="ja-JP" sz="1400" dirty="0">
                <a:solidFill>
                  <a:prstClr val="black"/>
                </a:solidFill>
                <a:latin typeface="Meiryo UI" panose="020B0604030504040204" pitchFamily="50" charset="-128"/>
                <a:ea typeface="Meiryo UI" panose="020B0604030504040204" pitchFamily="50" charset="-128"/>
              </a:rPr>
              <a:t>➡ </a:t>
            </a:r>
            <a:r>
              <a:rPr kumimoji="0" lang="en-US" altLang="ja-JP" sz="1400" dirty="0">
                <a:solidFill>
                  <a:prstClr val="black"/>
                </a:solidFill>
                <a:latin typeface="Meiryo UI" panose="020B0604030504040204" pitchFamily="50" charset="-128"/>
                <a:ea typeface="Meiryo UI" panose="020B0604030504040204" pitchFamily="50" charset="-128"/>
                <a:sym typeface="+mn-ea"/>
              </a:rPr>
              <a:t>2018</a:t>
            </a:r>
            <a:r>
              <a:rPr kumimoji="0" lang="ja-JP" altLang="en-US" sz="1400" dirty="0">
                <a:solidFill>
                  <a:prstClr val="black"/>
                </a:solidFill>
                <a:latin typeface="Meiryo UI" panose="020B0604030504040204" pitchFamily="50" charset="-128"/>
                <a:ea typeface="Meiryo UI" panose="020B0604030504040204" pitchFamily="50" charset="-128"/>
                <a:sym typeface="+mn-ea"/>
              </a:rPr>
              <a:t>年</a:t>
            </a:r>
            <a:r>
              <a:rPr kumimoji="0" lang="en-US" altLang="ja-JP" sz="1400" dirty="0">
                <a:solidFill>
                  <a:prstClr val="black"/>
                </a:solidFill>
                <a:latin typeface="Meiryo UI" panose="020B0604030504040204" pitchFamily="50" charset="-128"/>
                <a:ea typeface="Meiryo UI" panose="020B0604030504040204" pitchFamily="50" charset="-128"/>
                <a:sym typeface="+mn-ea"/>
              </a:rPr>
              <a:t>4</a:t>
            </a:r>
            <a:r>
              <a:rPr kumimoji="0" lang="ja-JP" altLang="en-US" sz="1400" dirty="0">
                <a:solidFill>
                  <a:prstClr val="black"/>
                </a:solidFill>
                <a:latin typeface="Meiryo UI" panose="020B0604030504040204" pitchFamily="50" charset="-128"/>
                <a:ea typeface="Meiryo UI" panose="020B0604030504040204" pitchFamily="50" charset="-128"/>
                <a:sym typeface="+mn-ea"/>
              </a:rPr>
              <a:t>月　全国初の民営化</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9" name="角丸四角形 18"/>
          <p:cNvSpPr/>
          <p:nvPr/>
        </p:nvSpPr>
        <p:spPr>
          <a:xfrm>
            <a:off x="4890564" y="2139450"/>
            <a:ext cx="1363980" cy="396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a:latin typeface="Meiryo UI" panose="020B0604030504040204" pitchFamily="50" charset="-128"/>
                <a:ea typeface="Meiryo UI" panose="020B0604030504040204" pitchFamily="50" charset="-128"/>
              </a:rPr>
              <a:t>料金値下げ</a:t>
            </a:r>
          </a:p>
        </p:txBody>
      </p:sp>
      <p:sp>
        <p:nvSpPr>
          <p:cNvPr id="21" name="角丸四角形 20"/>
          <p:cNvSpPr/>
          <p:nvPr/>
        </p:nvSpPr>
        <p:spPr>
          <a:xfrm>
            <a:off x="4890575" y="1719137"/>
            <a:ext cx="1363969" cy="3066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a:latin typeface="Meiryo UI" panose="020B0604030504040204" pitchFamily="50" charset="-128"/>
                <a:ea typeface="Meiryo UI" panose="020B0604030504040204" pitchFamily="50" charset="-128"/>
              </a:rPr>
              <a:t>終電延長</a:t>
            </a:r>
          </a:p>
        </p:txBody>
      </p:sp>
      <p:sp>
        <p:nvSpPr>
          <p:cNvPr id="15" name="角丸四角形 14"/>
          <p:cNvSpPr/>
          <p:nvPr/>
        </p:nvSpPr>
        <p:spPr>
          <a:xfrm>
            <a:off x="4871298" y="2672080"/>
            <a:ext cx="1363980" cy="4933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a:latin typeface="Meiryo UI" panose="020B0604030504040204" pitchFamily="50" charset="-128"/>
                <a:ea typeface="Meiryo UI" panose="020B0604030504040204" pitchFamily="50" charset="-128"/>
              </a:rPr>
              <a:t>トイレ</a:t>
            </a:r>
          </a:p>
          <a:p>
            <a:pPr algn="ctr"/>
            <a:r>
              <a:rPr lang="ja-JP" altLang="en-US" sz="1400" b="1" dirty="0">
                <a:latin typeface="Meiryo UI" panose="020B0604030504040204" pitchFamily="50" charset="-128"/>
                <a:ea typeface="Meiryo UI" panose="020B0604030504040204" pitchFamily="50" charset="-128"/>
              </a:rPr>
              <a:t>リニューアル</a:t>
            </a:r>
          </a:p>
        </p:txBody>
      </p:sp>
      <p:grpSp>
        <p:nvGrpSpPr>
          <p:cNvPr id="44" name="グループ化 43"/>
          <p:cNvGrpSpPr>
            <a:grpSpLocks noChangeAspect="1"/>
          </p:cNvGrpSpPr>
          <p:nvPr/>
        </p:nvGrpSpPr>
        <p:grpSpPr>
          <a:xfrm>
            <a:off x="5369513" y="2693402"/>
            <a:ext cx="3583632" cy="1671703"/>
            <a:chOff x="3518" y="7819"/>
            <a:chExt cx="4836" cy="2219"/>
          </a:xfrm>
        </p:grpSpPr>
        <p:sp>
          <p:nvSpPr>
            <p:cNvPr id="18" name="テキストボックス 17"/>
            <p:cNvSpPr txBox="1"/>
            <p:nvPr/>
          </p:nvSpPr>
          <p:spPr>
            <a:xfrm>
              <a:off x="4776" y="7819"/>
              <a:ext cx="3578" cy="613"/>
            </a:xfrm>
            <a:prstGeom prst="rect">
              <a:avLst/>
            </a:prstGeom>
            <a:noFill/>
          </p:spPr>
          <p:txBody>
            <a:bodyPr wrap="square" rtlCol="0" anchor="t">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rPr>
                <a:t>2012</a:t>
              </a:r>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年度より、トイレを順次リニューアル</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（今里筋線除く</a:t>
              </a:r>
              <a:r>
                <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rPr>
                <a:t>112</a:t>
              </a:r>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駅）</a:t>
              </a:r>
            </a:p>
          </p:txBody>
        </p:sp>
        <p:pic>
          <p:nvPicPr>
            <p:cNvPr id="32" name="図 45"/>
            <p:cNvPicPr>
              <a:picLocks noChangeAspect="1"/>
            </p:cNvPicPr>
            <p:nvPr/>
          </p:nvPicPr>
          <p:blipFill>
            <a:blip r:embed="rId4"/>
            <a:stretch>
              <a:fillRect/>
            </a:stretch>
          </p:blipFill>
          <p:spPr>
            <a:xfrm>
              <a:off x="4241" y="8697"/>
              <a:ext cx="1438" cy="1077"/>
            </a:xfrm>
            <a:prstGeom prst="rect">
              <a:avLst/>
            </a:prstGeom>
          </p:spPr>
        </p:pic>
        <p:pic>
          <p:nvPicPr>
            <p:cNvPr id="36" name="図 48"/>
            <p:cNvPicPr>
              <a:picLocks noChangeAspect="1"/>
            </p:cNvPicPr>
            <p:nvPr/>
          </p:nvPicPr>
          <p:blipFill>
            <a:blip r:embed="rId5"/>
            <a:stretch>
              <a:fillRect/>
            </a:stretch>
          </p:blipFill>
          <p:spPr>
            <a:xfrm>
              <a:off x="6565" y="8683"/>
              <a:ext cx="1624" cy="1077"/>
            </a:xfrm>
            <a:prstGeom prst="rect">
              <a:avLst/>
            </a:prstGeom>
          </p:spPr>
        </p:pic>
        <p:sp>
          <p:nvSpPr>
            <p:cNvPr id="37" name="二等辺三角形 36"/>
            <p:cNvSpPr/>
            <p:nvPr/>
          </p:nvSpPr>
          <p:spPr>
            <a:xfrm rot="5400000">
              <a:off x="5375" y="9122"/>
              <a:ext cx="1134" cy="28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51"/>
            <p:cNvSpPr txBox="1"/>
            <p:nvPr/>
          </p:nvSpPr>
          <p:spPr>
            <a:xfrm>
              <a:off x="3518" y="8681"/>
              <a:ext cx="457" cy="1357"/>
            </a:xfrm>
            <a:prstGeom prst="rect">
              <a:avLst/>
            </a:prstGeom>
            <a:noFill/>
          </p:spPr>
          <p:txBody>
            <a:bodyPr vert="eaVert" wrap="square" rtlCol="0">
              <a:spAutoFit/>
            </a:bodyPr>
            <a:lstStyle/>
            <a:p>
              <a:r>
                <a:rPr kumimoji="1" lang="ja-JP" altLang="en-US" sz="1000" b="1" dirty="0">
                  <a:latin typeface="Meiryo UI" panose="020B0604030504040204" pitchFamily="50" charset="-128"/>
                  <a:ea typeface="Meiryo UI" panose="020B0604030504040204" pitchFamily="50" charset="-128"/>
                </a:rPr>
                <a:t>トイレの改修</a:t>
              </a:r>
            </a:p>
          </p:txBody>
        </p:sp>
        <p:sp>
          <p:nvSpPr>
            <p:cNvPr id="40" name="テキスト ボックス 27"/>
            <p:cNvSpPr txBox="1"/>
            <p:nvPr/>
          </p:nvSpPr>
          <p:spPr>
            <a:xfrm>
              <a:off x="3741" y="8803"/>
              <a:ext cx="467" cy="1206"/>
            </a:xfrm>
            <a:prstGeom prst="rect">
              <a:avLst/>
            </a:prstGeom>
            <a:noFill/>
          </p:spPr>
          <p:txBody>
            <a:bodyPr vert="eaVert" wrap="square" rtlCol="0">
              <a:spAutoFit/>
            </a:bodyPr>
            <a:lstStyle/>
            <a:p>
              <a:r>
                <a:rPr kumimoji="1" lang="ja-JP" altLang="en-US" sz="1050" b="1" dirty="0">
                  <a:latin typeface="Meiryo UI" panose="020B0604030504040204" pitchFamily="50" charset="-128"/>
                  <a:ea typeface="Meiryo UI" panose="020B0604030504040204" pitchFamily="50" charset="-128"/>
                </a:rPr>
                <a:t>（改修前）</a:t>
              </a:r>
            </a:p>
          </p:txBody>
        </p:sp>
        <p:sp>
          <p:nvSpPr>
            <p:cNvPr id="42" name="テキスト ボックス 28"/>
            <p:cNvSpPr txBox="1"/>
            <p:nvPr/>
          </p:nvSpPr>
          <p:spPr>
            <a:xfrm>
              <a:off x="6044" y="8733"/>
              <a:ext cx="467" cy="1206"/>
            </a:xfrm>
            <a:prstGeom prst="rect">
              <a:avLst/>
            </a:prstGeom>
            <a:noFill/>
          </p:spPr>
          <p:txBody>
            <a:bodyPr vert="eaVert" wrap="square" rtlCol="0">
              <a:spAutoFit/>
            </a:bodyPr>
            <a:lstStyle/>
            <a:p>
              <a:r>
                <a:rPr kumimoji="1" lang="ja-JP" altLang="en-US" sz="1050" b="1" dirty="0">
                  <a:latin typeface="Meiryo UI" panose="020B0604030504040204" pitchFamily="50" charset="-128"/>
                  <a:ea typeface="Meiryo UI" panose="020B0604030504040204" pitchFamily="50" charset="-128"/>
                </a:rPr>
                <a:t>（改修後）</a:t>
              </a:r>
            </a:p>
          </p:txBody>
        </p:sp>
      </p:grpSp>
      <p:sp>
        <p:nvSpPr>
          <p:cNvPr id="64" name="テキストボックス 63"/>
          <p:cNvSpPr txBox="1"/>
          <p:nvPr/>
        </p:nvSpPr>
        <p:spPr>
          <a:xfrm>
            <a:off x="6349910" y="2136880"/>
            <a:ext cx="2856364" cy="442035"/>
          </a:xfrm>
          <a:prstGeom prst="rect">
            <a:avLst/>
          </a:prstGeom>
          <a:noFill/>
        </p:spPr>
        <p:txBody>
          <a:bodyPr wrap="square" lIns="36000" tIns="36000" rIns="36000" bIns="36000" rtlCol="0" anchor="t">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2014.4　</a:t>
            </a:r>
            <a:r>
              <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区運賃を200円から180円に</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rPr>
              <a:t>2017.4</a:t>
            </a:r>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区運賃を</a:t>
            </a:r>
            <a:r>
              <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rPr>
              <a:t>240</a:t>
            </a:r>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円から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rPr>
              <a:t>230</a:t>
            </a:r>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円に</a:t>
            </a:r>
          </a:p>
        </p:txBody>
      </p:sp>
      <p:sp>
        <p:nvSpPr>
          <p:cNvPr id="66" name="テキストボックス 65"/>
          <p:cNvSpPr txBox="1"/>
          <p:nvPr/>
        </p:nvSpPr>
        <p:spPr>
          <a:xfrm>
            <a:off x="6349910" y="1741691"/>
            <a:ext cx="2555470" cy="257369"/>
          </a:xfrm>
          <a:prstGeom prst="rect">
            <a:avLst/>
          </a:prstGeom>
          <a:noFill/>
        </p:spPr>
        <p:txBody>
          <a:bodyPr wrap="square" lIns="36000" tIns="36000" rIns="36000" bIns="36000" rtlCol="0" anchor="t">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rPr>
              <a:t>2013.12</a:t>
            </a:r>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　全区間で終電時間を延長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72" name="角丸四角形 71"/>
          <p:cNvSpPr/>
          <p:nvPr/>
        </p:nvSpPr>
        <p:spPr>
          <a:xfrm>
            <a:off x="5286352" y="1212031"/>
            <a:ext cx="3334923" cy="431165"/>
          </a:xfrm>
          <a:prstGeom prst="roundRect">
            <a:avLst/>
          </a:prstGeom>
          <a:noFill/>
          <a:ln>
            <a:noFill/>
          </a:ln>
          <a:effectLst>
            <a:softEdge rad="63500"/>
          </a:effectLst>
          <a:scene3d>
            <a:camera prst="orthographicFront"/>
            <a:lightRig rig="chilly"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n>
                  <a:noFill/>
                </a:ln>
                <a:solidFill>
                  <a:schemeClr val="tx2"/>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rPr>
              <a:t>民営化に先立つサービス向上</a:t>
            </a:r>
          </a:p>
        </p:txBody>
      </p:sp>
      <p:sp>
        <p:nvSpPr>
          <p:cNvPr id="74" name="角丸四角形 73"/>
          <p:cNvSpPr/>
          <p:nvPr/>
        </p:nvSpPr>
        <p:spPr>
          <a:xfrm>
            <a:off x="4851254" y="4693623"/>
            <a:ext cx="1398435" cy="46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dirty="0">
                <a:latin typeface="Meiryo UI" panose="020B0604030504040204" pitchFamily="50" charset="-128"/>
                <a:ea typeface="Meiryo UI" panose="020B0604030504040204" pitchFamily="50" charset="-128"/>
              </a:rPr>
              <a:t>可動式ホーム柵の整備</a:t>
            </a:r>
          </a:p>
        </p:txBody>
      </p:sp>
      <p:sp>
        <p:nvSpPr>
          <p:cNvPr id="75" name="角丸四角形 74"/>
          <p:cNvSpPr/>
          <p:nvPr/>
        </p:nvSpPr>
        <p:spPr>
          <a:xfrm>
            <a:off x="4860032" y="5244975"/>
            <a:ext cx="1421351" cy="46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dirty="0">
                <a:latin typeface="Meiryo UI" panose="020B0604030504040204" pitchFamily="50" charset="-128"/>
                <a:ea typeface="Meiryo UI" panose="020B0604030504040204" pitchFamily="50" charset="-128"/>
              </a:rPr>
              <a:t>地下街</a:t>
            </a:r>
          </a:p>
          <a:p>
            <a:pPr algn="ctr"/>
            <a:r>
              <a:rPr lang="ja-JP" altLang="en-US" sz="1400" b="1" dirty="0">
                <a:latin typeface="Meiryo UI" panose="020B0604030504040204" pitchFamily="50" charset="-128"/>
                <a:ea typeface="Meiryo UI" panose="020B0604030504040204" pitchFamily="50" charset="-128"/>
              </a:rPr>
              <a:t>リニューアル</a:t>
            </a:r>
          </a:p>
        </p:txBody>
      </p:sp>
      <p:sp>
        <p:nvSpPr>
          <p:cNvPr id="83" name="角丸四角形 82"/>
          <p:cNvSpPr/>
          <p:nvPr/>
        </p:nvSpPr>
        <p:spPr>
          <a:xfrm>
            <a:off x="5344511" y="4221088"/>
            <a:ext cx="2965024" cy="431165"/>
          </a:xfrm>
          <a:prstGeom prst="roundRect">
            <a:avLst/>
          </a:prstGeom>
          <a:noFill/>
          <a:ln>
            <a:noFill/>
          </a:ln>
          <a:effectLst>
            <a:softEdge rad="63500"/>
          </a:effectLst>
          <a:scene3d>
            <a:camera prst="orthographicFront"/>
            <a:lightRig rig="chilly"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n>
                  <a:noFill/>
                </a:ln>
                <a:solidFill>
                  <a:schemeClr val="accent2"/>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rPr>
              <a:t>民営化後もサービス拡大</a:t>
            </a:r>
          </a:p>
        </p:txBody>
      </p:sp>
      <p:cxnSp>
        <p:nvCxnSpPr>
          <p:cNvPr id="84" name="直線コネクタ 83"/>
          <p:cNvCxnSpPr/>
          <p:nvPr/>
        </p:nvCxnSpPr>
        <p:spPr>
          <a:xfrm>
            <a:off x="4890575" y="1600443"/>
            <a:ext cx="3841066" cy="0"/>
          </a:xfrm>
          <a:prstGeom prst="line">
            <a:avLst/>
          </a:prstGeom>
          <a:ln w="31750" cmpd="sng">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4944605" y="4612537"/>
            <a:ext cx="3841066" cy="0"/>
          </a:xfrm>
          <a:prstGeom prst="line">
            <a:avLst/>
          </a:prstGeom>
          <a:ln w="31750" cmpd="sng">
            <a:solidFill>
              <a:schemeClr val="accent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スライド番号プレースホルダー 2"/>
          <p:cNvSpPr>
            <a:spLocks noGrp="1"/>
          </p:cNvSpPr>
          <p:nvPr>
            <p:ph type="sldNum" sz="quarter" idx="12"/>
          </p:nvPr>
        </p:nvSpPr>
        <p:spPr>
          <a:xfrm>
            <a:off x="7067127" y="6526893"/>
            <a:ext cx="2133600" cy="365125"/>
          </a:xfrm>
        </p:spPr>
        <p:txBody>
          <a:bodyPr/>
          <a:lstStyle/>
          <a:p>
            <a:r>
              <a:rPr lang="en-US" altLang="ja-JP" sz="1600" b="1" dirty="0" smtClean="0">
                <a:latin typeface="+mj-lt"/>
              </a:rPr>
              <a:t>3</a:t>
            </a:r>
            <a:endParaRPr lang="ja-JP" altLang="en-US" sz="1600" b="1" dirty="0">
              <a:latin typeface="+mj-lt"/>
            </a:endParaRPr>
          </a:p>
        </p:txBody>
      </p:sp>
      <p:sp>
        <p:nvSpPr>
          <p:cNvPr id="41" name="正方形/長方形 40"/>
          <p:cNvSpPr/>
          <p:nvPr/>
        </p:nvSpPr>
        <p:spPr>
          <a:xfrm>
            <a:off x="101440" y="1345798"/>
            <a:ext cx="1337226" cy="292388"/>
          </a:xfrm>
          <a:prstGeom prst="rect">
            <a:avLst/>
          </a:prstGeom>
        </p:spPr>
        <p:txBody>
          <a:bodyPr wrap="none">
            <a:spAutoFit/>
          </a:bodyPr>
          <a:lstStyle/>
          <a:p>
            <a:r>
              <a:rPr lang="ja-JP" altLang="en-US" sz="1300" b="1" dirty="0">
                <a:latin typeface="Meiryo UI" panose="020B0604030504040204" pitchFamily="50" charset="-128"/>
                <a:ea typeface="Meiryo UI" panose="020B0604030504040204" pitchFamily="50" charset="-128"/>
              </a:rPr>
              <a:t>（改革の背景）</a:t>
            </a:r>
            <a:endParaRPr lang="en-US" altLang="ja-JP" sz="13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11010" y="1621944"/>
            <a:ext cx="3800713" cy="1208799"/>
          </a:xfrm>
          <a:prstGeom prst="rect">
            <a:avLst/>
          </a:prstGeom>
          <a:noFill/>
        </p:spPr>
        <p:txBody>
          <a:bodyPr wrap="square" lIns="36000" tIns="36000" rIns="36000" bIns="36000" rtlCol="0" anchor="ctr" anchorCtr="0">
            <a:noAutofit/>
          </a:bodyPr>
          <a:lstStyle/>
          <a:p>
            <a:r>
              <a:rPr lang="ja-JP" altLang="en-US" sz="1400" b="1" dirty="0">
                <a:latin typeface="Meiryo UI" panose="020B0604030504040204" pitchFamily="50" charset="-128"/>
                <a:ea typeface="Meiryo UI" panose="020B0604030504040204" pitchFamily="50" charset="-128"/>
              </a:rPr>
              <a:t>〇乗車人員の減少（経営環境の悪化）</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2011</a:t>
            </a:r>
            <a:r>
              <a:rPr lang="ja-JP" altLang="en-US" sz="1400" dirty="0">
                <a:latin typeface="Meiryo UI" panose="020B0604030504040204" pitchFamily="50" charset="-128"/>
                <a:ea typeface="Meiryo UI" panose="020B0604030504040204" pitchFamily="50" charset="-128"/>
              </a:rPr>
              <a:t>年は、ピーク（</a:t>
            </a:r>
            <a:r>
              <a:rPr lang="en-US" altLang="ja-JP" sz="1400" dirty="0">
                <a:latin typeface="Meiryo UI" panose="020B0604030504040204" pitchFamily="50" charset="-128"/>
                <a:ea typeface="Meiryo UI" panose="020B0604030504040204" pitchFamily="50" charset="-128"/>
              </a:rPr>
              <a:t>1990</a:t>
            </a:r>
            <a:r>
              <a:rPr lang="ja-JP" altLang="en-US" sz="1400" dirty="0">
                <a:latin typeface="Meiryo UI" panose="020B0604030504040204" pitchFamily="50" charset="-128"/>
                <a:ea typeface="Meiryo UI" panose="020B0604030504040204" pitchFamily="50" charset="-128"/>
              </a:rPr>
              <a:t>年）の約８割</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〇市財政への負担</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2002</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2011</a:t>
            </a:r>
            <a:r>
              <a:rPr lang="ja-JP" altLang="en-US" sz="1400" dirty="0">
                <a:latin typeface="Meiryo UI" panose="020B0604030504040204" pitchFamily="50" charset="-128"/>
                <a:ea typeface="Meiryo UI" panose="020B0604030504040204" pitchFamily="50" charset="-128"/>
              </a:rPr>
              <a:t>年は、年平均</a:t>
            </a:r>
            <a:r>
              <a:rPr lang="en-US" altLang="ja-JP" sz="1400" dirty="0">
                <a:latin typeface="Meiryo UI" panose="020B0604030504040204" pitchFamily="50" charset="-128"/>
                <a:ea typeface="Meiryo UI" panose="020B0604030504040204" pitchFamily="50" charset="-128"/>
              </a:rPr>
              <a:t>200</a:t>
            </a:r>
            <a:r>
              <a:rPr lang="ja-JP" altLang="en-US" sz="1400" dirty="0">
                <a:latin typeface="Meiryo UI" panose="020B0604030504040204" pitchFamily="50" charset="-128"/>
                <a:ea typeface="Meiryo UI" panose="020B0604030504040204" pitchFamily="50" charset="-128"/>
              </a:rPr>
              <a:t>億円繰り入れ</a:t>
            </a:r>
            <a:endParaRPr lang="en-US" altLang="ja-JP" sz="1400" dirty="0">
              <a:latin typeface="Meiryo UI" panose="020B0604030504040204" pitchFamily="50" charset="-128"/>
              <a:ea typeface="Meiryo UI" panose="020B0604030504040204" pitchFamily="50" charset="-128"/>
            </a:endParaRPr>
          </a:p>
        </p:txBody>
      </p:sp>
      <p:sp>
        <p:nvSpPr>
          <p:cNvPr id="46" name="正方形/長方形 45"/>
          <p:cNvSpPr/>
          <p:nvPr/>
        </p:nvSpPr>
        <p:spPr>
          <a:xfrm>
            <a:off x="485358" y="4736927"/>
            <a:ext cx="1278330" cy="4836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Meiryo UI" panose="020B0604030504040204" pitchFamily="50" charset="-128"/>
                <a:ea typeface="Meiryo UI" panose="020B0604030504040204" pitchFamily="50" charset="-128"/>
              </a:rPr>
              <a:t>281</a:t>
            </a:r>
            <a:r>
              <a:rPr lang="ja-JP" altLang="en-US" sz="1100" b="1" dirty="0">
                <a:solidFill>
                  <a:schemeClr val="tx1"/>
                </a:solidFill>
                <a:latin typeface="Meiryo UI" panose="020B0604030504040204" pitchFamily="50" charset="-128"/>
                <a:ea typeface="Meiryo UI" panose="020B0604030504040204" pitchFamily="50" charset="-128"/>
              </a:rPr>
              <a:t>万人</a:t>
            </a:r>
            <a:endParaRPr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1990</a:t>
            </a:r>
            <a:r>
              <a:rPr lang="ja-JP" altLang="en-US" sz="1100" b="1" dirty="0">
                <a:solidFill>
                  <a:schemeClr val="tx1"/>
                </a:solidFill>
                <a:latin typeface="Meiryo UI" panose="020B0604030504040204" pitchFamily="50" charset="-128"/>
                <a:ea typeface="Meiryo UI" panose="020B0604030504040204" pitchFamily="50" charset="-128"/>
              </a:rPr>
              <a:t>）</a:t>
            </a:r>
          </a:p>
        </p:txBody>
      </p:sp>
      <p:sp>
        <p:nvSpPr>
          <p:cNvPr id="48" name="正方形/長方形 47"/>
          <p:cNvSpPr/>
          <p:nvPr/>
        </p:nvSpPr>
        <p:spPr>
          <a:xfrm>
            <a:off x="2976063" y="4519224"/>
            <a:ext cx="900652" cy="3485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schemeClr val="tx1"/>
                </a:solidFill>
                <a:latin typeface="Meiryo UI" panose="020B0604030504040204" pitchFamily="50" charset="-128"/>
                <a:ea typeface="Meiryo UI" panose="020B0604030504040204" pitchFamily="50" charset="-128"/>
              </a:rPr>
              <a:t>25</a:t>
            </a:r>
            <a:r>
              <a:rPr lang="en-US" altLang="ja-JP" sz="1100" b="1" dirty="0">
                <a:solidFill>
                  <a:schemeClr val="tx1"/>
                </a:solidFill>
                <a:latin typeface="Meiryo UI" panose="020B0604030504040204" pitchFamily="50" charset="-128"/>
                <a:ea typeface="Meiryo UI" panose="020B0604030504040204" pitchFamily="50" charset="-128"/>
              </a:rPr>
              <a:t>4</a:t>
            </a:r>
            <a:r>
              <a:rPr lang="ja-JP" altLang="en-US" sz="1100" b="1" dirty="0" smtClean="0">
                <a:solidFill>
                  <a:schemeClr val="tx1"/>
                </a:solidFill>
                <a:latin typeface="Meiryo UI" panose="020B0604030504040204" pitchFamily="50" charset="-128"/>
                <a:ea typeface="Meiryo UI" panose="020B0604030504040204" pitchFamily="50" charset="-128"/>
              </a:rPr>
              <a:t>万人</a:t>
            </a:r>
            <a:endParaRPr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a:t>
            </a:r>
            <a:r>
              <a:rPr lang="en-US" altLang="ja-JP" sz="1100" b="1" dirty="0" smtClean="0">
                <a:solidFill>
                  <a:schemeClr val="tx1"/>
                </a:solidFill>
                <a:latin typeface="Meiryo UI" panose="020B0604030504040204" pitchFamily="50" charset="-128"/>
                <a:ea typeface="Meiryo UI" panose="020B0604030504040204" pitchFamily="50" charset="-128"/>
              </a:rPr>
              <a:t>2019</a:t>
            </a:r>
            <a:r>
              <a:rPr lang="ja-JP" altLang="en-US" sz="1100" b="1" dirty="0" smtClean="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49" name="テキストボックス 65"/>
          <p:cNvSpPr txBox="1"/>
          <p:nvPr/>
        </p:nvSpPr>
        <p:spPr>
          <a:xfrm>
            <a:off x="6302277" y="4783105"/>
            <a:ext cx="2555470" cy="257369"/>
          </a:xfrm>
          <a:prstGeom prst="rect">
            <a:avLst/>
          </a:prstGeom>
          <a:noFill/>
        </p:spPr>
        <p:txBody>
          <a:bodyPr wrap="square" lIns="36000" tIns="36000" rIns="36000" bIns="36000" rtlCol="0" anchor="t">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mn-ea"/>
              </a:rPr>
              <a:t>年度までに、全駅に設置予定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50" name="正方形/長方形 49"/>
          <p:cNvSpPr/>
          <p:nvPr/>
        </p:nvSpPr>
        <p:spPr>
          <a:xfrm>
            <a:off x="240168" y="1654385"/>
            <a:ext cx="3871556" cy="1127418"/>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322681" y="5276944"/>
            <a:ext cx="2373258" cy="276999"/>
          </a:xfrm>
          <a:prstGeom prst="rect">
            <a:avLst/>
          </a:prstGeom>
        </p:spPr>
        <p:txBody>
          <a:bodyPr wrap="square">
            <a:spAutoFit/>
          </a:bodyPr>
          <a:lstStyle/>
          <a:p>
            <a:r>
              <a:rPr lang="ja-JP" altLang="en-US" sz="1200" dirty="0">
                <a:solidFill>
                  <a:srgbClr val="000000"/>
                </a:solidFill>
                <a:latin typeface="Meiryo UI" panose="020B0604030504040204" pitchFamily="50" charset="-128"/>
                <a:ea typeface="Meiryo UI" panose="020B0604030504040204" pitchFamily="50" charset="-128"/>
              </a:rPr>
              <a:t>各地下街でリニューアルを推進</a:t>
            </a:r>
            <a:endParaRPr lang="ja-JP" altLang="en-US" sz="1200" dirty="0"/>
          </a:p>
        </p:txBody>
      </p:sp>
      <p:sp>
        <p:nvSpPr>
          <p:cNvPr id="8" name="正方形/長方形 7"/>
          <p:cNvSpPr/>
          <p:nvPr/>
        </p:nvSpPr>
        <p:spPr>
          <a:xfrm>
            <a:off x="4769882" y="5718130"/>
            <a:ext cx="4244023" cy="1088366"/>
          </a:xfrm>
          <a:prstGeom prst="rect">
            <a:avLst/>
          </a:prstGeom>
        </p:spPr>
        <p:txBody>
          <a:bodyPr wrap="square" lIns="36000" tIns="36000" rIns="36000" bIns="36000" anchor="ctr" anchorCtr="0">
            <a:spAutoFit/>
          </a:bodyPr>
          <a:lstStyle/>
          <a:p>
            <a:r>
              <a:rPr lang="ja-JP" altLang="en-US" sz="1100" b="1" dirty="0">
                <a:latin typeface="Meiryo UI" panose="020B0604030504040204" pitchFamily="50" charset="-128"/>
                <a:ea typeface="Meiryo UI" panose="020B0604030504040204" pitchFamily="50" charset="-128"/>
              </a:rPr>
              <a:t>（ホワイティ</a:t>
            </a:r>
            <a:r>
              <a:rPr lang="ja-JP" altLang="en-US" sz="1100" b="1" dirty="0" smtClean="0">
                <a:latin typeface="Meiryo UI" panose="020B0604030504040204" pitchFamily="50" charset="-128"/>
                <a:ea typeface="Meiryo UI" panose="020B0604030504040204" pitchFamily="50" charset="-128"/>
              </a:rPr>
              <a:t>うめだ）</a:t>
            </a:r>
            <a:endParaRPr lang="en-US" altLang="ja-JP" sz="11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泉の広場エリアにバル街「</a:t>
            </a:r>
            <a:r>
              <a:rPr lang="en-US" altLang="ja-JP" sz="1100" dirty="0" smtClean="0">
                <a:latin typeface="Meiryo UI" panose="020B0604030504040204" pitchFamily="50" charset="-128"/>
                <a:ea typeface="Meiryo UI" panose="020B0604030504040204" pitchFamily="50" charset="-128"/>
              </a:rPr>
              <a:t>NOMOKA</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(17</a:t>
            </a:r>
            <a:r>
              <a:rPr lang="ja-JP" altLang="en-US" sz="1100" dirty="0" smtClean="0">
                <a:latin typeface="Meiryo UI" panose="020B0604030504040204" pitchFamily="50" charset="-128"/>
                <a:ea typeface="Meiryo UI" panose="020B0604030504040204" pitchFamily="50" charset="-128"/>
              </a:rPr>
              <a:t>店舗）</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をはじめ多彩な飲食・食物販</a:t>
            </a:r>
            <a:r>
              <a:rPr lang="en-US" altLang="ja-JP" sz="1100" dirty="0" smtClean="0">
                <a:latin typeface="Meiryo UI" panose="020B0604030504040204" pitchFamily="50" charset="-128"/>
                <a:ea typeface="Meiryo UI" panose="020B0604030504040204" pitchFamily="50" charset="-128"/>
              </a:rPr>
              <a:t>35</a:t>
            </a:r>
            <a:r>
              <a:rPr lang="ja-JP" altLang="en-US" sz="1100" dirty="0" smtClean="0">
                <a:latin typeface="Meiryo UI" panose="020B0604030504040204" pitchFamily="50" charset="-128"/>
                <a:ea typeface="Meiryo UI" panose="020B0604030504040204" pitchFamily="50" charset="-128"/>
              </a:rPr>
              <a:t>店舗を集積する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新たな「食」ゾーンが誕生</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テレワーク時代に対応</a:t>
            </a:r>
            <a:r>
              <a:rPr lang="ja-JP" altLang="en-US" sz="1100" dirty="0" smtClean="0">
                <a:latin typeface="Meiryo UI" panose="020B0604030504040204" pitchFamily="50" charset="-128"/>
                <a:ea typeface="Meiryo UI" panose="020B0604030504040204" pitchFamily="50" charset="-128"/>
              </a:rPr>
              <a:t>した大型</a:t>
            </a:r>
            <a:r>
              <a:rPr lang="ja-JP" altLang="en-US" sz="1100" dirty="0">
                <a:latin typeface="Meiryo UI" panose="020B0604030504040204" pitchFamily="50" charset="-128"/>
                <a:ea typeface="Meiryo UI" panose="020B0604030504040204" pitchFamily="50" charset="-128"/>
              </a:rPr>
              <a:t>コワーキング</a:t>
            </a:r>
            <a:r>
              <a:rPr lang="ja-JP" altLang="en-US" sz="1100" dirty="0" smtClean="0">
                <a:latin typeface="Meiryo UI" panose="020B0604030504040204" pitchFamily="50" charset="-128"/>
                <a:ea typeface="Meiryo UI" panose="020B0604030504040204" pitchFamily="50" charset="-128"/>
              </a:rPr>
              <a:t>施設</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err="1" smtClean="0">
                <a:latin typeface="Meiryo UI" panose="020B0604030504040204" pitchFamily="50" charset="-128"/>
                <a:ea typeface="Meiryo UI" panose="020B0604030504040204" pitchFamily="50" charset="-128"/>
              </a:rPr>
              <a:t>ONtheUMEDA</a:t>
            </a:r>
            <a:r>
              <a:rPr lang="ja-JP" altLang="en-US" sz="1100" dirty="0" smtClean="0">
                <a:latin typeface="Meiryo UI" panose="020B0604030504040204" pitchFamily="50" charset="-128"/>
                <a:ea typeface="Meiryo UI" panose="020B0604030504040204" pitchFamily="50" charset="-128"/>
              </a:rPr>
              <a:t>」がオープン</a:t>
            </a:r>
            <a:endParaRPr lang="en-US" altLang="ja-JP" sz="1100" dirty="0" smtClean="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822477" y="4244386"/>
            <a:ext cx="26238" cy="480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2367991" y="5571906"/>
            <a:ext cx="1182316" cy="3485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Meiryo UI" panose="020B0604030504040204" pitchFamily="50" charset="-128"/>
                <a:ea typeface="Meiryo UI" panose="020B0604030504040204" pitchFamily="50" charset="-128"/>
              </a:rPr>
              <a:t>228</a:t>
            </a:r>
            <a:r>
              <a:rPr lang="ja-JP" altLang="en-US" sz="1100" b="1" dirty="0">
                <a:solidFill>
                  <a:schemeClr val="tx1"/>
                </a:solidFill>
                <a:latin typeface="Meiryo UI" panose="020B0604030504040204" pitchFamily="50" charset="-128"/>
                <a:ea typeface="Meiryo UI" panose="020B0604030504040204" pitchFamily="50" charset="-128"/>
              </a:rPr>
              <a:t>万人</a:t>
            </a:r>
            <a:endParaRPr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2011</a:t>
            </a:r>
            <a:r>
              <a:rPr lang="ja-JP" altLang="en-US" sz="1100" b="1" dirty="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24823" y="2935021"/>
            <a:ext cx="3150221"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（地下鉄と５私鉄の乗員数の推移）　万人／日</a:t>
            </a:r>
            <a:endParaRPr lang="en-US" altLang="ja-JP" sz="1100" b="1"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0202" y="3147691"/>
            <a:ext cx="828513" cy="405683"/>
          </a:xfrm>
          <a:prstGeom prst="rect">
            <a:avLst/>
          </a:prstGeom>
          <a:noFill/>
        </p:spPr>
        <p:txBody>
          <a:bodyPr wrap="square" lIns="36000" tIns="36000" rIns="36000" bIns="36000" rtlCol="0" anchor="ctr" anchorCtr="0">
            <a:spAutoFit/>
          </a:bodyPr>
          <a:lstStyle/>
          <a:p>
            <a:pPr algn="ctr"/>
            <a:r>
              <a:rPr lang="ja-JP" altLang="en-US" sz="1050" dirty="0">
                <a:latin typeface="Meiryo UI" panose="020B0604030504040204" pitchFamily="50" charset="-128"/>
                <a:ea typeface="Meiryo UI" panose="020B0604030504040204" pitchFamily="50" charset="-128"/>
              </a:rPr>
              <a:t>地下鉄・</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ニュートラム</a:t>
            </a:r>
            <a:endParaRPr kumimoji="1" lang="ja-JP" altLang="en-US" sz="105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273644" y="3348771"/>
            <a:ext cx="900000" cy="241980"/>
          </a:xfrm>
          <a:prstGeom prst="rect">
            <a:avLst/>
          </a:prstGeom>
          <a:noFill/>
        </p:spPr>
        <p:txBody>
          <a:bodyPr wrap="square" lIns="36000" tIns="36000" rIns="36000" bIns="36000" rtlCol="0">
            <a:spAutoFit/>
          </a:bodyPr>
          <a:lstStyle/>
          <a:p>
            <a:pPr algn="ctr"/>
            <a:r>
              <a:rPr kumimoji="1" lang="ja-JP" altLang="en-US" sz="1050" dirty="0">
                <a:latin typeface="Meiryo UI" panose="020B0604030504040204" pitchFamily="50" charset="-128"/>
                <a:ea typeface="Meiryo UI" panose="020B0604030504040204" pitchFamily="50" charset="-128"/>
              </a:rPr>
              <a:t>５私鉄計</a:t>
            </a:r>
          </a:p>
        </p:txBody>
      </p:sp>
      <p:sp>
        <p:nvSpPr>
          <p:cNvPr id="10" name="二等辺三角形 9"/>
          <p:cNvSpPr/>
          <p:nvPr/>
        </p:nvSpPr>
        <p:spPr>
          <a:xfrm rot="5400000">
            <a:off x="1964567" y="3951627"/>
            <a:ext cx="5014975" cy="42049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p:nvPr/>
        </p:nvCxnSpPr>
        <p:spPr>
          <a:xfrm>
            <a:off x="3712951" y="4736927"/>
            <a:ext cx="66961" cy="130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6"/>
          <a:stretch>
            <a:fillRect/>
          </a:stretch>
        </p:blipFill>
        <p:spPr>
          <a:xfrm>
            <a:off x="7706881" y="5904212"/>
            <a:ext cx="1210289" cy="864000"/>
          </a:xfrm>
          <a:prstGeom prst="rect">
            <a:avLst/>
          </a:prstGeom>
        </p:spPr>
      </p:pic>
    </p:spTree>
    <p:extLst>
      <p:ext uri="{BB962C8B-B14F-4D97-AF65-F5344CB8AC3E}">
        <p14:creationId xmlns:p14="http://schemas.microsoft.com/office/powerpoint/2010/main" val="3653742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455960" y="2665130"/>
            <a:ext cx="2304488" cy="1335140"/>
          </a:xfrm>
          <a:prstGeom prst="rect">
            <a:avLst/>
          </a:prstGeom>
        </p:spPr>
      </p:pic>
      <p:pic>
        <p:nvPicPr>
          <p:cNvPr id="9" name="図 8"/>
          <p:cNvPicPr>
            <a:picLocks noChangeAspect="1"/>
          </p:cNvPicPr>
          <p:nvPr/>
        </p:nvPicPr>
        <p:blipFill>
          <a:blip r:embed="rId4"/>
          <a:stretch>
            <a:fillRect/>
          </a:stretch>
        </p:blipFill>
        <p:spPr>
          <a:xfrm>
            <a:off x="6705318" y="2625796"/>
            <a:ext cx="2304488" cy="1329043"/>
          </a:xfrm>
          <a:prstGeom prst="rect">
            <a:avLst/>
          </a:prstGeom>
        </p:spPr>
      </p:pic>
      <p:pic>
        <p:nvPicPr>
          <p:cNvPr id="6" name="図 5"/>
          <p:cNvPicPr>
            <a:picLocks noChangeAspect="1"/>
          </p:cNvPicPr>
          <p:nvPr/>
        </p:nvPicPr>
        <p:blipFill>
          <a:blip r:embed="rId5"/>
          <a:stretch>
            <a:fillRect/>
          </a:stretch>
        </p:blipFill>
        <p:spPr>
          <a:xfrm>
            <a:off x="4732842" y="5600962"/>
            <a:ext cx="2304488" cy="1335140"/>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8627" y="2996952"/>
            <a:ext cx="1104000" cy="828000"/>
          </a:xfrm>
          <a:prstGeom prst="rect">
            <a:avLst/>
          </a:prstGeom>
        </p:spPr>
      </p:pic>
      <p:cxnSp>
        <p:nvCxnSpPr>
          <p:cNvPr id="2" name="直線コネクタ 1"/>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5" name="角丸四角形 74"/>
          <p:cNvSpPr/>
          <p:nvPr/>
        </p:nvSpPr>
        <p:spPr>
          <a:xfrm>
            <a:off x="4804595" y="637624"/>
            <a:ext cx="4167530" cy="324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大阪独自の取組み（スキーム）</a:t>
            </a:r>
            <a:endParaRPr kumimoji="1" lang="ja-JP" altLang="en-US" sz="1600" b="1" dirty="0">
              <a:latin typeface="Meiryo UI" panose="020B0604030504040204" pitchFamily="50" charset="-128"/>
              <a:ea typeface="Meiryo UI" panose="020B0604030504040204" pitchFamily="50" charset="-128"/>
            </a:endParaRPr>
          </a:p>
        </p:txBody>
      </p:sp>
      <p:sp>
        <p:nvSpPr>
          <p:cNvPr id="83" name="角丸四角形 82"/>
          <p:cNvSpPr/>
          <p:nvPr/>
        </p:nvSpPr>
        <p:spPr>
          <a:xfrm>
            <a:off x="5086772" y="1048279"/>
            <a:ext cx="3603178" cy="1124616"/>
          </a:xfrm>
          <a:prstGeom prst="roundRect">
            <a:avLst>
              <a:gd name="adj" fmla="val 9822"/>
            </a:avLst>
          </a:prstGeom>
          <a:solidFill>
            <a:schemeClr val="accent1">
              <a:lumMod val="60000"/>
              <a:lumOff val="40000"/>
              <a:alpha val="50195"/>
            </a:schemeClr>
          </a:solidFill>
          <a:ln w="25400">
            <a:noFill/>
            <a:miter lim="800000"/>
          </a:ln>
        </p:spPr>
        <p:txBody>
          <a:bodyPr wrap="square" anchor="t"/>
          <a:lstStyle/>
          <a:p>
            <a:pPr algn="ctr" defTabSz="1056005"/>
            <a:endParaRPr kumimoji="0" lang="en-US" altLang="ja-JP" sz="1600" kern="0" dirty="0">
              <a:solidFill>
                <a:prstClr val="black"/>
              </a:solidFill>
              <a:latin typeface="メイリオ" panose="020B0604030504040204" pitchFamily="50" charset="-128"/>
              <a:ea typeface="メイリオ" panose="020B0604030504040204" pitchFamily="50" charset="-128"/>
            </a:endParaRPr>
          </a:p>
        </p:txBody>
      </p:sp>
      <p:sp>
        <p:nvSpPr>
          <p:cNvPr id="84" name="正方形/長方形 83"/>
          <p:cNvSpPr/>
          <p:nvPr/>
        </p:nvSpPr>
        <p:spPr>
          <a:xfrm>
            <a:off x="5211981" y="1084653"/>
            <a:ext cx="2816797" cy="261610"/>
          </a:xfrm>
          <a:prstGeom prst="rect">
            <a:avLst/>
          </a:prstGeom>
        </p:spPr>
        <p:txBody>
          <a:bodyPr wrap="none">
            <a:spAutoFit/>
          </a:bodyPr>
          <a:lstStyle/>
          <a:p>
            <a:pPr algn="ctr" defTabSz="1056005"/>
            <a:r>
              <a:rPr kumimoji="0" lang="ja-JP" altLang="en-US" sz="1100" b="1" kern="0" dirty="0">
                <a:solidFill>
                  <a:prstClr val="black"/>
                </a:solidFill>
                <a:latin typeface="Meiryo UI" panose="020B0604030504040204" pitchFamily="50" charset="-128"/>
                <a:ea typeface="Meiryo UI" panose="020B0604030504040204" pitchFamily="50" charset="-128"/>
              </a:rPr>
              <a:t>指定管理者制度を使った独自の</a:t>
            </a:r>
            <a:r>
              <a:rPr kumimoji="0" lang="en-US" altLang="ja-JP" sz="1100" b="1" kern="0" dirty="0">
                <a:solidFill>
                  <a:prstClr val="black"/>
                </a:solidFill>
                <a:latin typeface="Meiryo UI" panose="020B0604030504040204" pitchFamily="50" charset="-128"/>
                <a:ea typeface="Meiryo UI" panose="020B0604030504040204" pitchFamily="50" charset="-128"/>
              </a:rPr>
              <a:t>『PMO</a:t>
            </a:r>
            <a:r>
              <a:rPr kumimoji="0" lang="ja-JP" altLang="en-US" sz="1100" b="1" kern="0" dirty="0">
                <a:solidFill>
                  <a:prstClr val="black"/>
                </a:solidFill>
                <a:latin typeface="Meiryo UI" panose="020B0604030504040204" pitchFamily="50" charset="-128"/>
                <a:ea typeface="Meiryo UI" panose="020B0604030504040204" pitchFamily="50" charset="-128"/>
              </a:rPr>
              <a:t>事業</a:t>
            </a:r>
            <a:r>
              <a:rPr kumimoji="0" lang="en-US" altLang="ja-JP" sz="1100" b="1" kern="0" dirty="0">
                <a:solidFill>
                  <a:prstClr val="black"/>
                </a:solidFill>
                <a:latin typeface="Meiryo UI" panose="020B0604030504040204" pitchFamily="50" charset="-128"/>
                <a:ea typeface="Meiryo UI" panose="020B0604030504040204" pitchFamily="50" charset="-128"/>
              </a:rPr>
              <a:t>』</a:t>
            </a:r>
          </a:p>
        </p:txBody>
      </p:sp>
      <p:sp>
        <p:nvSpPr>
          <p:cNvPr id="86" name="正方形/長方形 85"/>
          <p:cNvSpPr/>
          <p:nvPr/>
        </p:nvSpPr>
        <p:spPr>
          <a:xfrm>
            <a:off x="5287877" y="1352627"/>
            <a:ext cx="3274499" cy="7134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１）　長期</a:t>
            </a:r>
            <a:r>
              <a:rPr lang="ja-JP" altLang="en-US" sz="1100" b="1" dirty="0">
                <a:solidFill>
                  <a:schemeClr val="tx1"/>
                </a:solidFill>
                <a:latin typeface="Meiryo UI" panose="020B0604030504040204" pitchFamily="50" charset="-128"/>
                <a:ea typeface="Meiryo UI" panose="020B0604030504040204" pitchFamily="50" charset="-128"/>
              </a:rPr>
              <a:t>運営</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en-US" altLang="ja-JP" sz="1100" b="1" dirty="0">
                <a:solidFill>
                  <a:schemeClr val="tx1"/>
                </a:solidFill>
                <a:latin typeface="Meiryo UI" panose="020B0604030504040204" pitchFamily="50" charset="-128"/>
                <a:ea typeface="Meiryo UI" panose="020B0604030504040204" pitchFamily="50" charset="-128"/>
              </a:rPr>
              <a:t>【20</a:t>
            </a:r>
            <a:r>
              <a:rPr kumimoji="1" lang="ja-JP" altLang="en-US" sz="1100" b="1" dirty="0">
                <a:solidFill>
                  <a:schemeClr val="tx1"/>
                </a:solidFill>
                <a:latin typeface="Meiryo UI" panose="020B0604030504040204" pitchFamily="50" charset="-128"/>
                <a:ea typeface="Meiryo UI" panose="020B0604030504040204" pitchFamily="50" charset="-128"/>
              </a:rPr>
              <a:t>年間</a:t>
            </a:r>
            <a:r>
              <a:rPr kumimoji="1" lang="en-US" altLang="ja-JP" sz="1100" b="1" dirty="0">
                <a:solidFill>
                  <a:schemeClr val="tx1"/>
                </a:solidFill>
                <a:latin typeface="Meiryo UI" panose="020B0604030504040204" pitchFamily="50" charset="-128"/>
                <a:ea typeface="Meiryo UI" panose="020B0604030504040204" pitchFamily="50" charset="-128"/>
              </a:rPr>
              <a:t>】</a:t>
            </a:r>
          </a:p>
          <a:p>
            <a:r>
              <a:rPr lang="ja-JP" altLang="en-US" sz="1100" b="1" dirty="0">
                <a:solidFill>
                  <a:schemeClr val="tx1"/>
                </a:solidFill>
                <a:latin typeface="Meiryo UI" panose="020B0604030504040204" pitchFamily="50" charset="-128"/>
                <a:ea typeface="Meiryo UI" panose="020B0604030504040204" pitchFamily="50" charset="-128"/>
              </a:rPr>
              <a:t>２）　収入確保　</a:t>
            </a: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施設整備、イベント実施</a:t>
            </a:r>
            <a:r>
              <a:rPr lang="en-US" altLang="ja-JP" sz="1100" b="1" dirty="0">
                <a:solidFill>
                  <a:schemeClr val="tx1"/>
                </a:solidFill>
                <a:latin typeface="Meiryo UI" panose="020B0604030504040204" pitchFamily="50" charset="-128"/>
                <a:ea typeface="Meiryo UI" panose="020B0604030504040204" pitchFamily="50" charset="-128"/>
              </a:rPr>
              <a:t>】</a:t>
            </a:r>
          </a:p>
          <a:p>
            <a:r>
              <a:rPr kumimoji="1" lang="ja-JP" altLang="en-US" sz="1100" b="1" dirty="0">
                <a:solidFill>
                  <a:schemeClr val="tx1"/>
                </a:solidFill>
                <a:latin typeface="Meiryo UI" panose="020B0604030504040204" pitchFamily="50" charset="-128"/>
                <a:ea typeface="Meiryo UI" panose="020B0604030504040204" pitchFamily="50" charset="-128"/>
              </a:rPr>
              <a:t>３）　大きな裁量　</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行為許可、一括管理</a:t>
            </a:r>
            <a:r>
              <a:rPr kumimoji="1" lang="en-US" altLang="ja-JP" sz="1100" b="1" dirty="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5225617" y="3296652"/>
            <a:ext cx="1395923" cy="261610"/>
          </a:xfrm>
          <a:prstGeom prst="rect">
            <a:avLst/>
          </a:prstGeom>
          <a:noFill/>
        </p:spPr>
        <p:txBody>
          <a:bodyPr wrap="square" rtlCol="0">
            <a:spAutoFit/>
          </a:bodyPr>
          <a:lstStyle/>
          <a:p>
            <a:pPr algn="dist"/>
            <a:r>
              <a:rPr lang="ja-JP" altLang="en-US" sz="1100" b="1"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PMO  </a:t>
            </a:r>
            <a:r>
              <a:rPr lang="ja-JP" altLang="en-US"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4360119" y="2521691"/>
            <a:ext cx="59503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単位万人</a:t>
            </a:r>
            <a:endParaRPr kumimoji="1" lang="ja-JP" altLang="en-US" sz="800" dirty="0">
              <a:latin typeface="Meiryo UI" panose="020B0604030504040204" pitchFamily="50" charset="-128"/>
              <a:ea typeface="Meiryo UI" panose="020B0604030504040204" pitchFamily="50" charset="-128"/>
            </a:endParaRPr>
          </a:p>
        </p:txBody>
      </p:sp>
      <p:sp>
        <p:nvSpPr>
          <p:cNvPr id="101" name="テキスト ボックス 100"/>
          <p:cNvSpPr txBox="1"/>
          <p:nvPr/>
        </p:nvSpPr>
        <p:spPr>
          <a:xfrm>
            <a:off x="6682477" y="2492896"/>
            <a:ext cx="697627"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単位百万円</a:t>
            </a:r>
            <a:endParaRPr kumimoji="1" lang="ja-JP" altLang="en-US" sz="800" dirty="0">
              <a:latin typeface="Meiryo UI" panose="020B0604030504040204" pitchFamily="50" charset="-128"/>
              <a:ea typeface="Meiryo UI" panose="020B0604030504040204" pitchFamily="50" charset="-128"/>
            </a:endParaRPr>
          </a:p>
        </p:txBody>
      </p:sp>
      <p:sp>
        <p:nvSpPr>
          <p:cNvPr id="102" name="角丸四角形 101"/>
          <p:cNvSpPr/>
          <p:nvPr/>
        </p:nvSpPr>
        <p:spPr>
          <a:xfrm>
            <a:off x="4947107" y="4183717"/>
            <a:ext cx="3667222" cy="1010355"/>
          </a:xfrm>
          <a:prstGeom prst="roundRect">
            <a:avLst>
              <a:gd name="adj" fmla="val 9822"/>
            </a:avLst>
          </a:prstGeom>
          <a:solidFill>
            <a:schemeClr val="accent1">
              <a:lumMod val="60000"/>
              <a:lumOff val="40000"/>
              <a:alpha val="50195"/>
            </a:schemeClr>
          </a:solidFill>
          <a:ln w="25400">
            <a:noFill/>
            <a:miter lim="800000"/>
          </a:ln>
        </p:spPr>
        <p:txBody>
          <a:bodyPr wrap="square" anchor="t"/>
          <a:lstStyle/>
          <a:p>
            <a:pPr algn="ctr" defTabSz="1056005"/>
            <a:endParaRPr kumimoji="0" lang="en-US" altLang="ja-JP" sz="1600" kern="0" dirty="0">
              <a:solidFill>
                <a:prstClr val="black"/>
              </a:solidFill>
              <a:latin typeface="メイリオ" panose="020B0604030504040204" pitchFamily="50" charset="-128"/>
              <a:ea typeface="メイリオ" panose="020B0604030504040204" pitchFamily="50" charset="-128"/>
            </a:endParaRPr>
          </a:p>
        </p:txBody>
      </p:sp>
      <p:sp>
        <p:nvSpPr>
          <p:cNvPr id="103" name="正方形/長方形 102"/>
          <p:cNvSpPr/>
          <p:nvPr/>
        </p:nvSpPr>
        <p:spPr>
          <a:xfrm>
            <a:off x="5137958" y="4170399"/>
            <a:ext cx="3231975" cy="261610"/>
          </a:xfrm>
          <a:prstGeom prst="rect">
            <a:avLst/>
          </a:prstGeom>
        </p:spPr>
        <p:txBody>
          <a:bodyPr wrap="none">
            <a:spAutoFit/>
          </a:bodyPr>
          <a:lstStyle/>
          <a:p>
            <a:pPr algn="ctr" defTabSz="1056005"/>
            <a:r>
              <a:rPr kumimoji="0" lang="ja-JP" altLang="en-US" sz="1100" b="1" kern="0" dirty="0">
                <a:latin typeface="Meiryo UI" panose="020B0604030504040204" pitchFamily="50" charset="-128"/>
                <a:ea typeface="Meiryo UI" panose="020B0604030504040204" pitchFamily="50" charset="-128"/>
              </a:rPr>
              <a:t>設置・管理許可の仕組みを使った独自の</a:t>
            </a:r>
            <a:r>
              <a:rPr kumimoji="0" lang="en-US" altLang="ja-JP" sz="1100" b="1" kern="0" dirty="0">
                <a:latin typeface="Meiryo UI" panose="020B0604030504040204" pitchFamily="50" charset="-128"/>
                <a:ea typeface="Meiryo UI" panose="020B0604030504040204" pitchFamily="50" charset="-128"/>
              </a:rPr>
              <a:t>『PPP</a:t>
            </a:r>
            <a:r>
              <a:rPr kumimoji="0" lang="ja-JP" altLang="en-US" sz="1100" b="1" kern="0" dirty="0">
                <a:latin typeface="Meiryo UI" panose="020B0604030504040204" pitchFamily="50" charset="-128"/>
                <a:ea typeface="Meiryo UI" panose="020B0604030504040204" pitchFamily="50" charset="-128"/>
              </a:rPr>
              <a:t>事業</a:t>
            </a:r>
            <a:r>
              <a:rPr kumimoji="0" lang="en-US" altLang="ja-JP" sz="1100" b="1" kern="0" dirty="0">
                <a:latin typeface="Meiryo UI" panose="020B0604030504040204" pitchFamily="50" charset="-128"/>
                <a:ea typeface="Meiryo UI" panose="020B0604030504040204" pitchFamily="50" charset="-128"/>
              </a:rPr>
              <a:t>』</a:t>
            </a:r>
          </a:p>
        </p:txBody>
      </p:sp>
      <p:sp>
        <p:nvSpPr>
          <p:cNvPr id="104" name="正方形/長方形 103"/>
          <p:cNvSpPr/>
          <p:nvPr/>
        </p:nvSpPr>
        <p:spPr>
          <a:xfrm>
            <a:off x="5112490" y="4400565"/>
            <a:ext cx="3207829" cy="7134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１）　長期運営</a:t>
            </a:r>
            <a:r>
              <a:rPr kumimoji="1" lang="en-US" altLang="ja-JP" sz="1100" b="1" dirty="0">
                <a:solidFill>
                  <a:schemeClr val="tx1"/>
                </a:solidFill>
                <a:latin typeface="Meiryo UI" panose="020B0604030504040204" pitchFamily="50" charset="-128"/>
                <a:ea typeface="Meiryo UI" panose="020B0604030504040204" pitchFamily="50" charset="-128"/>
              </a:rPr>
              <a:t>【20</a:t>
            </a:r>
            <a:r>
              <a:rPr kumimoji="1" lang="ja-JP" altLang="en-US" sz="1100" b="1" dirty="0">
                <a:solidFill>
                  <a:schemeClr val="tx1"/>
                </a:solidFill>
                <a:latin typeface="Meiryo UI" panose="020B0604030504040204" pitchFamily="50" charset="-128"/>
                <a:ea typeface="Meiryo UI" panose="020B0604030504040204" pitchFamily="50" charset="-128"/>
              </a:rPr>
              <a:t>年間</a:t>
            </a:r>
            <a:r>
              <a:rPr kumimoji="1" lang="en-US" altLang="ja-JP" sz="1100" b="1" dirty="0">
                <a:solidFill>
                  <a:schemeClr val="tx1"/>
                </a:solidFill>
                <a:latin typeface="Meiryo UI" panose="020B0604030504040204" pitchFamily="50" charset="-128"/>
                <a:ea typeface="Meiryo UI" panose="020B0604030504040204" pitchFamily="50" charset="-128"/>
              </a:rPr>
              <a:t>】</a:t>
            </a:r>
          </a:p>
          <a:p>
            <a:r>
              <a:rPr lang="ja-JP" altLang="en-US" sz="1100" b="1" dirty="0">
                <a:solidFill>
                  <a:schemeClr val="tx1"/>
                </a:solidFill>
                <a:latin typeface="Meiryo UI" panose="020B0604030504040204" pitchFamily="50" charset="-128"/>
                <a:ea typeface="Meiryo UI" panose="020B0604030504040204" pitchFamily="50" charset="-128"/>
              </a:rPr>
              <a:t>２）　都市公園法に基づく設置・管理許可</a:t>
            </a:r>
          </a:p>
          <a:p>
            <a:r>
              <a:rPr kumimoji="1" lang="ja-JP" altLang="en-US" sz="1100" b="1" dirty="0">
                <a:solidFill>
                  <a:schemeClr val="tx1"/>
                </a:solidFill>
                <a:latin typeface="Meiryo UI" panose="020B0604030504040204" pitchFamily="50" charset="-128"/>
                <a:ea typeface="Meiryo UI" panose="020B0604030504040204" pitchFamily="50" charset="-128"/>
              </a:rPr>
              <a:t>３）　</a:t>
            </a:r>
            <a:r>
              <a:rPr lang="ja-JP" altLang="en-US" sz="1100" b="1" dirty="0">
                <a:solidFill>
                  <a:schemeClr val="tx1"/>
                </a:solidFill>
                <a:latin typeface="Meiryo UI" panose="020B0604030504040204" pitchFamily="50" charset="-128"/>
                <a:ea typeface="Meiryo UI" panose="020B0604030504040204" pitchFamily="50" charset="-128"/>
              </a:rPr>
              <a:t>オープンエリアの活用　</a:t>
            </a: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テナント、イベント</a:t>
            </a:r>
            <a:r>
              <a:rPr lang="en-US" altLang="ja-JP" sz="1100" b="1" dirty="0">
                <a:solidFill>
                  <a:schemeClr val="tx1"/>
                </a:solidFill>
                <a:latin typeface="Meiryo UI" panose="020B0604030504040204" pitchFamily="50" charset="-128"/>
                <a:ea typeface="Meiryo UI" panose="020B0604030504040204" pitchFamily="50" charset="-128"/>
              </a:rPr>
              <a:t>】</a:t>
            </a:r>
          </a:p>
        </p:txBody>
      </p:sp>
      <p:cxnSp>
        <p:nvCxnSpPr>
          <p:cNvPr id="105" name="直線矢印コネクタ 104"/>
          <p:cNvCxnSpPr/>
          <p:nvPr/>
        </p:nvCxnSpPr>
        <p:spPr>
          <a:xfrm>
            <a:off x="50745" y="4149080"/>
            <a:ext cx="8954991"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5814256" y="6212237"/>
            <a:ext cx="1044000" cy="261610"/>
          </a:xfrm>
          <a:prstGeom prst="rect">
            <a:avLst/>
          </a:prstGeom>
          <a:noFill/>
        </p:spPr>
        <p:txBody>
          <a:bodyPr wrap="square" rtlCol="0">
            <a:spAutoFit/>
          </a:bodyPr>
          <a:lstStyle/>
          <a:p>
            <a:pPr algn="dist"/>
            <a:r>
              <a:rPr lang="ja-JP" altLang="en-US" sz="1100" b="1" dirty="0">
                <a:latin typeface="Meiryo UI" panose="020B0604030504040204" pitchFamily="50" charset="-128"/>
                <a:ea typeface="Meiryo UI" panose="020B0604030504040204" pitchFamily="50" charset="-128"/>
              </a:rPr>
              <a:t>←てんしば→</a:t>
            </a:r>
            <a:endParaRPr kumimoji="1" lang="ja-JP" altLang="en-US" sz="1100" b="1" dirty="0">
              <a:latin typeface="Meiryo UI" panose="020B0604030504040204" pitchFamily="50" charset="-128"/>
              <a:ea typeface="Meiryo UI" panose="020B0604030504040204" pitchFamily="50" charset="-128"/>
            </a:endParaRPr>
          </a:p>
        </p:txBody>
      </p:sp>
      <p:sp>
        <p:nvSpPr>
          <p:cNvPr id="110" name="テキスト ボックス 109"/>
          <p:cNvSpPr txBox="1"/>
          <p:nvPr/>
        </p:nvSpPr>
        <p:spPr>
          <a:xfrm>
            <a:off x="5024997" y="5299745"/>
            <a:ext cx="1640194" cy="253916"/>
          </a:xfrm>
          <a:prstGeom prst="rect">
            <a:avLst/>
          </a:prstGeom>
          <a:noFill/>
          <a:ln>
            <a:solidFill>
              <a:schemeClr val="bg1">
                <a:lumMod val="75000"/>
              </a:schemeClr>
            </a:solidFill>
          </a:ln>
        </p:spPr>
        <p:txBody>
          <a:bodyPr wrap="none" rtlCol="0">
            <a:spAutoFit/>
          </a:bodyPr>
          <a:lstStyle/>
          <a:p>
            <a:pPr algn="ctr"/>
            <a:r>
              <a:rPr lang="ja-JP" altLang="en-US" sz="1050" b="1" dirty="0">
                <a:latin typeface="Meiryo UI" panose="020B0604030504040204" pitchFamily="50" charset="-128"/>
                <a:ea typeface="Meiryo UI" panose="020B0604030504040204" pitchFamily="50" charset="-128"/>
              </a:rPr>
              <a:t>来園者数は導入前の３倍</a:t>
            </a:r>
            <a:endParaRPr kumimoji="1" lang="ja-JP" altLang="en-US" sz="1050" b="1" dirty="0">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4552295" y="5441011"/>
            <a:ext cx="59503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単位万人</a:t>
            </a:r>
            <a:endParaRPr kumimoji="1" lang="ja-JP" altLang="en-US" sz="800" dirty="0">
              <a:latin typeface="Meiryo UI" panose="020B0604030504040204" pitchFamily="50" charset="-128"/>
              <a:ea typeface="Meiryo UI" panose="020B0604030504040204" pitchFamily="50" charset="-128"/>
            </a:endParaRPr>
          </a:p>
        </p:txBody>
      </p:sp>
      <p:sp>
        <p:nvSpPr>
          <p:cNvPr id="112" name="テキスト ボックス 111"/>
          <p:cNvSpPr txBox="1"/>
          <p:nvPr/>
        </p:nvSpPr>
        <p:spPr>
          <a:xfrm>
            <a:off x="5400963" y="5473646"/>
            <a:ext cx="323165" cy="1246495"/>
          </a:xfrm>
          <a:prstGeom prst="rect">
            <a:avLst/>
          </a:prstGeom>
          <a:noFill/>
        </p:spPr>
        <p:txBody>
          <a:bodyPr vert="eaVert" wrap="none" rtlCol="0">
            <a:spAutoFit/>
          </a:bodyPr>
          <a:lstStyle/>
          <a:p>
            <a:r>
              <a:rPr kumimoji="1" lang="ja-JP" altLang="en-US" sz="900" dirty="0">
                <a:latin typeface="Meiryo UI" panose="020B0604030504040204" pitchFamily="50" charset="-128"/>
                <a:ea typeface="Meiryo UI" panose="020B0604030504040204" pitchFamily="50" charset="-128"/>
              </a:rPr>
              <a:t>（リニューアル工事）</a:t>
            </a:r>
          </a:p>
        </p:txBody>
      </p:sp>
      <p:sp>
        <p:nvSpPr>
          <p:cNvPr id="115" name="テキスト ボックス 114"/>
          <p:cNvSpPr txBox="1"/>
          <p:nvPr/>
        </p:nvSpPr>
        <p:spPr>
          <a:xfrm>
            <a:off x="7450247" y="5278493"/>
            <a:ext cx="1223412" cy="253916"/>
          </a:xfrm>
          <a:prstGeom prst="rect">
            <a:avLst/>
          </a:prstGeom>
          <a:noFill/>
          <a:ln>
            <a:solidFill>
              <a:schemeClr val="bg1">
                <a:lumMod val="75000"/>
              </a:schemeClr>
            </a:solidFill>
          </a:ln>
        </p:spPr>
        <p:txBody>
          <a:bodyPr wrap="none" rtlCol="0">
            <a:spAutoFit/>
          </a:bodyPr>
          <a:lstStyle/>
          <a:p>
            <a:pPr algn="ctr"/>
            <a:r>
              <a:rPr kumimoji="1" lang="ja-JP" altLang="en-US" sz="1050" b="1" dirty="0">
                <a:latin typeface="Meiryo UI" panose="020B0604030504040204" pitchFamily="50" charset="-128"/>
                <a:ea typeface="Meiryo UI" panose="020B0604030504040204" pitchFamily="50" charset="-128"/>
              </a:rPr>
              <a:t>収入増と支出削減</a:t>
            </a:r>
          </a:p>
        </p:txBody>
      </p:sp>
      <p:sp>
        <p:nvSpPr>
          <p:cNvPr id="116" name="テキスト ボックス 115"/>
          <p:cNvSpPr txBox="1"/>
          <p:nvPr/>
        </p:nvSpPr>
        <p:spPr>
          <a:xfrm>
            <a:off x="6758257" y="5412514"/>
            <a:ext cx="697627"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単位百万円</a:t>
            </a:r>
            <a:endParaRPr kumimoji="1" lang="ja-JP" altLang="en-US" sz="800" dirty="0">
              <a:latin typeface="Meiryo UI" panose="020B0604030504040204" pitchFamily="50" charset="-128"/>
              <a:ea typeface="Meiryo UI" panose="020B0604030504040204" pitchFamily="50" charset="-128"/>
            </a:endParaRPr>
          </a:p>
        </p:txBody>
      </p:sp>
      <p:sp>
        <p:nvSpPr>
          <p:cNvPr id="131" name="上矢印 130"/>
          <p:cNvSpPr/>
          <p:nvPr/>
        </p:nvSpPr>
        <p:spPr>
          <a:xfrm rot="13522630" flipV="1">
            <a:off x="7424487" y="6143796"/>
            <a:ext cx="265569" cy="291208"/>
          </a:xfrm>
          <a:prstGeom prst="upArrow">
            <a:avLst>
              <a:gd name="adj1" fmla="val 50000"/>
              <a:gd name="adj2" fmla="val 6299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noAutofit/>
          </a:bodyPr>
          <a:lstStyle/>
          <a:p>
            <a:pPr algn="ctr"/>
            <a:endParaRPr lang="ja-JP" altLang="en-US" sz="2075"/>
          </a:p>
        </p:txBody>
      </p:sp>
      <p:sp>
        <p:nvSpPr>
          <p:cNvPr id="132" name="上矢印 131"/>
          <p:cNvSpPr/>
          <p:nvPr/>
        </p:nvSpPr>
        <p:spPr>
          <a:xfrm rot="19260000" flipV="1">
            <a:off x="8475157" y="6082887"/>
            <a:ext cx="326854" cy="336247"/>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noAutofit/>
          </a:bodyPr>
          <a:lstStyle/>
          <a:p>
            <a:pPr algn="ctr"/>
            <a:endParaRPr lang="ja-JP" altLang="en-US" sz="2075"/>
          </a:p>
        </p:txBody>
      </p:sp>
      <p:sp>
        <p:nvSpPr>
          <p:cNvPr id="133" name="テキスト ボックス 132"/>
          <p:cNvSpPr txBox="1"/>
          <p:nvPr/>
        </p:nvSpPr>
        <p:spPr>
          <a:xfrm>
            <a:off x="7371946" y="5611688"/>
            <a:ext cx="505616"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収入</a:t>
            </a:r>
            <a:endParaRPr lang="en-US" altLang="ja-JP" sz="1050" dirty="0">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8218536" y="5600962"/>
            <a:ext cx="505616"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支出</a:t>
            </a:r>
            <a:endParaRPr lang="en-US" altLang="ja-JP" sz="1050" dirty="0">
              <a:latin typeface="Meiryo UI" panose="020B0604030504040204" pitchFamily="50" charset="-128"/>
              <a:ea typeface="Meiryo UI" panose="020B0604030504040204" pitchFamily="50" charset="-128"/>
            </a:endParaRPr>
          </a:p>
        </p:txBody>
      </p:sp>
      <p:sp>
        <p:nvSpPr>
          <p:cNvPr id="135" name="テキスト ボックス 134"/>
          <p:cNvSpPr txBox="1"/>
          <p:nvPr/>
        </p:nvSpPr>
        <p:spPr>
          <a:xfrm>
            <a:off x="6461679" y="3786449"/>
            <a:ext cx="73078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（年度</a:t>
            </a:r>
            <a:r>
              <a:rPr lang="en-US" altLang="ja-JP" sz="800" dirty="0">
                <a:latin typeface="Meiryo UI" panose="020B0604030504040204" pitchFamily="50" charset="-128"/>
                <a:ea typeface="Meiryo UI" panose="020B0604030504040204" pitchFamily="50" charset="-128"/>
              </a:rPr>
              <a:t>)</a:t>
            </a:r>
          </a:p>
        </p:txBody>
      </p:sp>
      <p:sp>
        <p:nvSpPr>
          <p:cNvPr id="95" name="テキスト ボックス 94"/>
          <p:cNvSpPr txBox="1"/>
          <p:nvPr/>
        </p:nvSpPr>
        <p:spPr>
          <a:xfrm>
            <a:off x="7408654" y="3145218"/>
            <a:ext cx="1563471" cy="261610"/>
          </a:xfrm>
          <a:prstGeom prst="rect">
            <a:avLst/>
          </a:prstGeom>
          <a:noFill/>
        </p:spPr>
        <p:txBody>
          <a:bodyPr wrap="square" rtlCol="0">
            <a:spAutoFit/>
          </a:bodyPr>
          <a:lstStyle/>
          <a:p>
            <a:pPr algn="dist"/>
            <a:r>
              <a:rPr lang="ja-JP" altLang="en-US" sz="1100" b="1"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PMO  </a:t>
            </a:r>
            <a:r>
              <a:rPr lang="ja-JP" altLang="en-US"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77643" y="542919"/>
            <a:ext cx="4040249" cy="395869"/>
          </a:xfrm>
          <a:prstGeom prst="rect">
            <a:avLst/>
          </a:prstGeom>
          <a:noFill/>
          <a:ln>
            <a:noFill/>
          </a:ln>
        </p:spPr>
        <p:txBody>
          <a:bodyPr wrap="square" lIns="36000" tIns="36000" rIns="36000" bIns="36000" rtlCol="0" anchor="ctr" anchorCtr="0">
            <a:spAutoFit/>
          </a:bodyPr>
          <a:lstStyle/>
          <a:p>
            <a:pPr>
              <a:lnSpc>
                <a:spcPct val="150000"/>
              </a:lnSpc>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大阪城公園パークマネジメント事業</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38"/>
          <p:cNvSpPr txBox="1"/>
          <p:nvPr/>
        </p:nvSpPr>
        <p:spPr>
          <a:xfrm>
            <a:off x="77643" y="4106487"/>
            <a:ext cx="4677799" cy="395869"/>
          </a:xfrm>
          <a:prstGeom prst="rect">
            <a:avLst/>
          </a:prstGeom>
          <a:noFill/>
          <a:ln>
            <a:noFill/>
          </a:ln>
        </p:spPr>
        <p:txBody>
          <a:bodyPr wrap="square" lIns="36000" tIns="36000" rIns="36000" bIns="36000" rtlCol="0" anchor="ctr" anchorCtr="0">
            <a:spAutoFit/>
          </a:bodyPr>
          <a:lstStyle/>
          <a:p>
            <a:pPr>
              <a:lnSpc>
                <a:spcPct val="150000"/>
              </a:lnSpc>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天王寺公園エントランスエリア（てんしば）</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2" name="Picture 5" descr="X:\ユーザ作業用フォルダ\大阪城魅力担当\12　PMO\05 募集\10 申請受付\02_提案書データ（Ｄ社）\迎賓館①.jpg"/>
          <p:cNvPicPr>
            <a:picLocks noChangeAspect="1" noChangeArrowheads="1"/>
          </p:cNvPicPr>
          <p:nvPr/>
        </p:nvPicPr>
        <p:blipFill>
          <a:blip r:embed="rId7" cstate="email"/>
          <a:srcRect/>
          <a:stretch>
            <a:fillRect/>
          </a:stretch>
        </p:blipFill>
        <p:spPr bwMode="auto">
          <a:xfrm>
            <a:off x="79295" y="1641185"/>
            <a:ext cx="1229538" cy="937044"/>
          </a:xfrm>
          <a:prstGeom prst="rect">
            <a:avLst/>
          </a:prstGeom>
          <a:noFill/>
          <a:ln>
            <a:noFill/>
          </a:ln>
        </p:spPr>
      </p:pic>
      <p:sp>
        <p:nvSpPr>
          <p:cNvPr id="143" name="角丸四角形 142"/>
          <p:cNvSpPr/>
          <p:nvPr/>
        </p:nvSpPr>
        <p:spPr>
          <a:xfrm>
            <a:off x="77643" y="1630119"/>
            <a:ext cx="1188000" cy="18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b="1" dirty="0">
                <a:latin typeface="Meiryo UI" panose="020B0604030504040204" pitchFamily="50" charset="-128"/>
                <a:ea typeface="Meiryo UI" panose="020B0604030504040204" pitchFamily="50" charset="-128"/>
              </a:rPr>
              <a:t>大阪迎賓館</a:t>
            </a:r>
          </a:p>
        </p:txBody>
      </p:sp>
      <p:sp>
        <p:nvSpPr>
          <p:cNvPr id="144" name="テキスト ボックス 24"/>
          <p:cNvSpPr txBox="1">
            <a:spLocks noChangeArrowheads="1"/>
          </p:cNvSpPr>
          <p:nvPr/>
        </p:nvSpPr>
        <p:spPr bwMode="auto">
          <a:xfrm>
            <a:off x="84678" y="2559923"/>
            <a:ext cx="1333995" cy="331526"/>
          </a:xfrm>
          <a:prstGeom prst="rect">
            <a:avLst/>
          </a:prstGeom>
          <a:noFill/>
          <a:ln w="9525">
            <a:noFill/>
            <a:miter lim="800000"/>
          </a:ln>
        </p:spPr>
        <p:txBody>
          <a:bodyPr wrap="square" lIns="0" tIns="27000" rIns="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予約制レストランに</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リニューアル（</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2016.5</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5" name="図 1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931" y="1650935"/>
            <a:ext cx="1297686" cy="936000"/>
          </a:xfrm>
          <a:prstGeom prst="rect">
            <a:avLst/>
          </a:prstGeom>
        </p:spPr>
      </p:pic>
      <p:sp>
        <p:nvSpPr>
          <p:cNvPr id="146" name="角丸四角形 145"/>
          <p:cNvSpPr/>
          <p:nvPr/>
        </p:nvSpPr>
        <p:spPr>
          <a:xfrm>
            <a:off x="1418673" y="1647457"/>
            <a:ext cx="1188000" cy="18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b="1" dirty="0">
                <a:latin typeface="Meiryo UI" panose="020B0604030504040204" pitchFamily="50" charset="-128"/>
                <a:ea typeface="Meiryo UI" panose="020B0604030504040204" pitchFamily="50" charset="-128"/>
              </a:rPr>
              <a:t>もと博物館</a:t>
            </a:r>
          </a:p>
        </p:txBody>
      </p:sp>
      <p:sp>
        <p:nvSpPr>
          <p:cNvPr id="147" name="テキスト ボックス 24"/>
          <p:cNvSpPr txBox="1">
            <a:spLocks noChangeArrowheads="1"/>
          </p:cNvSpPr>
          <p:nvPr/>
        </p:nvSpPr>
        <p:spPr bwMode="auto">
          <a:xfrm>
            <a:off x="1409757" y="2563377"/>
            <a:ext cx="1438136" cy="470026"/>
          </a:xfrm>
          <a:prstGeom prst="rect">
            <a:avLst/>
          </a:prstGeom>
          <a:noFill/>
          <a:ln w="9525">
            <a:noFill/>
            <a:miter lim="800000"/>
          </a:ln>
        </p:spPr>
        <p:txBody>
          <a:bodyPr wrap="square" lIns="0" tIns="27000" rIns="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b="1" dirty="0">
                <a:latin typeface="Meiryo UI" panose="020B0604030504040204" pitchFamily="50" charset="-128"/>
                <a:ea typeface="Meiryo UI" panose="020B0604030504040204" pitchFamily="50" charset="-128"/>
                <a:cs typeface="Meiryo UI" panose="020B0604030504040204" pitchFamily="50" charset="-128"/>
              </a:rPr>
              <a:t>MIRAIZA</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OSAKA-JO</a:t>
            </a:r>
          </a:p>
          <a:p>
            <a:r>
              <a:rPr lang="ja-JP" altLang="en-US" sz="900" b="1" dirty="0">
                <a:latin typeface="Meiryo UI" panose="020B0604030504040204" pitchFamily="50" charset="-128"/>
                <a:ea typeface="Meiryo UI" panose="020B0604030504040204" pitchFamily="50" charset="-128"/>
              </a:rPr>
              <a:t>（物販・レストラン等）</a:t>
            </a: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にリニューアル（</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2017.10</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9" name="図 148"/>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521620" y="3013171"/>
            <a:ext cx="1313082" cy="792000"/>
          </a:xfrm>
          <a:prstGeom prst="rect">
            <a:avLst/>
          </a:prstGeom>
        </p:spPr>
      </p:pic>
      <p:sp>
        <p:nvSpPr>
          <p:cNvPr id="150" name="テキスト ボックス 24"/>
          <p:cNvSpPr txBox="1">
            <a:spLocks noChangeArrowheads="1"/>
          </p:cNvSpPr>
          <p:nvPr/>
        </p:nvSpPr>
        <p:spPr bwMode="auto">
          <a:xfrm>
            <a:off x="366831" y="3798763"/>
            <a:ext cx="1797624" cy="331526"/>
          </a:xfrm>
          <a:prstGeom prst="rect">
            <a:avLst/>
          </a:prstGeom>
          <a:noFill/>
          <a:ln w="9525">
            <a:noFill/>
            <a:miter lim="800000"/>
          </a:ln>
        </p:spPr>
        <p:txBody>
          <a:bodyPr wrap="square" lIns="27000" tIns="27000" rIns="2700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b="1" dirty="0">
                <a:latin typeface="Meiryo UI" panose="020B0604030504040204" pitchFamily="50" charset="-128"/>
                <a:ea typeface="Meiryo UI" panose="020B0604030504040204" pitchFamily="50" charset="-128"/>
                <a:cs typeface="Meiryo UI" panose="020B0604030504040204" pitchFamily="50" charset="-128"/>
              </a:rPr>
              <a:t>JO-TERRACE</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物販</a:t>
            </a:r>
            <a:r>
              <a:rPr lang="ja-JP" altLang="en-US" sz="900" b="1" dirty="0" smtClean="0">
                <a:latin typeface="Meiryo UI" panose="020B0604030504040204" pitchFamily="50" charset="-128"/>
                <a:ea typeface="Meiryo UI" panose="020B0604030504040204" pitchFamily="50" charset="-128"/>
              </a:rPr>
              <a:t>・飲食</a:t>
            </a:r>
            <a:r>
              <a:rPr lang="ja-JP" altLang="en-US" sz="900" b="1" dirty="0">
                <a:latin typeface="Meiryo UI" panose="020B0604030504040204" pitchFamily="50" charset="-128"/>
                <a:ea typeface="Meiryo UI" panose="020B0604030504040204" pitchFamily="50" charset="-128"/>
              </a:rPr>
              <a:t>施設</a:t>
            </a:r>
            <a:r>
              <a:rPr lang="ja-JP" altLang="en-US" sz="900" b="1" dirty="0" smtClean="0">
                <a:latin typeface="Meiryo UI" panose="020B0604030504040204" pitchFamily="50" charset="-128"/>
                <a:ea typeface="Meiryo UI" panose="020B0604030504040204" pitchFamily="50" charset="-128"/>
              </a:rPr>
              <a:t>）オープン</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2017.6</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a:xfrm>
            <a:off x="573907" y="2994314"/>
            <a:ext cx="1188000" cy="18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b="1" dirty="0">
                <a:latin typeface="Meiryo UI" panose="020B0604030504040204" pitchFamily="50" charset="-128"/>
                <a:ea typeface="Meiryo UI" panose="020B0604030504040204" pitchFamily="50" charset="-128"/>
              </a:rPr>
              <a:t>大阪城</a:t>
            </a:r>
            <a:r>
              <a:rPr lang="ja-JP" altLang="en-US" sz="1050" b="1" dirty="0" smtClean="0">
                <a:latin typeface="Meiryo UI" panose="020B0604030504040204" pitchFamily="50" charset="-128"/>
                <a:ea typeface="Meiryo UI" panose="020B0604030504040204" pitchFamily="50" charset="-128"/>
              </a:rPr>
              <a:t>公園駅前</a:t>
            </a:r>
            <a:endParaRPr lang="ja-JP" altLang="en-US" sz="1050" b="1" dirty="0">
              <a:latin typeface="Meiryo UI" panose="020B0604030504040204" pitchFamily="50" charset="-128"/>
              <a:ea typeface="Meiryo UI" panose="020B0604030504040204" pitchFamily="50" charset="-128"/>
            </a:endParaRPr>
          </a:p>
        </p:txBody>
      </p:sp>
      <p:sp>
        <p:nvSpPr>
          <p:cNvPr id="152" name="正方形/長方形 151"/>
          <p:cNvSpPr/>
          <p:nvPr/>
        </p:nvSpPr>
        <p:spPr>
          <a:xfrm>
            <a:off x="144724" y="4454386"/>
            <a:ext cx="4453501" cy="1638910"/>
          </a:xfrm>
          <a:prstGeom prst="rect">
            <a:avLst/>
          </a:prstGeom>
        </p:spPr>
        <p:txBody>
          <a:bodyPr wrap="square" lIns="36000" tIns="36000" rIns="36000" bIns="36000">
            <a:spAutoFit/>
          </a:bodyPr>
          <a:lstStyle/>
          <a:p>
            <a:pPr marL="285750" lvl="0" indent="-285750" defTabSz="914400">
              <a:spcAft>
                <a:spcPts val="300"/>
              </a:spcAft>
              <a:buFont typeface="Arial" panose="020B0604020202020204" pitchFamily="34" charset="0"/>
              <a:buChar char="•"/>
            </a:pPr>
            <a:r>
              <a:rPr kumimoji="0" lang="en-US" altLang="ja-JP" sz="1400" dirty="0" smtClean="0">
                <a:solidFill>
                  <a:prstClr val="black"/>
                </a:solidFill>
                <a:latin typeface="Meiryo UI" panose="020B0604030504040204" pitchFamily="50" charset="-128"/>
                <a:ea typeface="Meiryo UI" panose="020B0604030504040204" pitchFamily="50" charset="-128"/>
              </a:rPr>
              <a:t>2015</a:t>
            </a:r>
            <a:r>
              <a:rPr kumimoji="0" lang="ja-JP" altLang="en-US" sz="1400" dirty="0">
                <a:solidFill>
                  <a:prstClr val="black"/>
                </a:solidFill>
                <a:latin typeface="Meiryo UI" panose="020B0604030504040204" pitchFamily="50" charset="-128"/>
                <a:ea typeface="Meiryo UI" panose="020B0604030504040204" pitchFamily="50" charset="-128"/>
              </a:rPr>
              <a:t>年</a:t>
            </a:r>
            <a:r>
              <a:rPr kumimoji="0" lang="en-US" altLang="ja-JP" sz="1400" dirty="0">
                <a:solidFill>
                  <a:prstClr val="black"/>
                </a:solidFill>
                <a:latin typeface="Meiryo UI" panose="020B0604030504040204" pitchFamily="50" charset="-128"/>
                <a:ea typeface="Meiryo UI" panose="020B0604030504040204" pitchFamily="50" charset="-128"/>
              </a:rPr>
              <a:t>10</a:t>
            </a:r>
            <a:r>
              <a:rPr kumimoji="0" lang="ja-JP" altLang="en-US" sz="1400" dirty="0">
                <a:solidFill>
                  <a:prstClr val="black"/>
                </a:solidFill>
                <a:latin typeface="Meiryo UI" panose="020B0604030504040204" pitchFamily="50" charset="-128"/>
                <a:ea typeface="Meiryo UI" panose="020B0604030504040204" pitchFamily="50" charset="-128"/>
              </a:rPr>
              <a:t>月にリニューアルオープン。</a:t>
            </a:r>
            <a:r>
              <a:rPr kumimoji="0" lang="ja-JP" altLang="ja-JP" sz="1400" dirty="0">
                <a:solidFill>
                  <a:prstClr val="black"/>
                </a:solidFill>
                <a:latin typeface="Meiryo UI" panose="020B0604030504040204" pitchFamily="50" charset="-128"/>
                <a:ea typeface="Meiryo UI" panose="020B0604030504040204" pitchFamily="50" charset="-128"/>
              </a:rPr>
              <a:t>中心に大規模な芝生広場（約</a:t>
            </a:r>
            <a:r>
              <a:rPr kumimoji="0" lang="en-US" altLang="ja-JP" sz="1400" dirty="0">
                <a:solidFill>
                  <a:prstClr val="black"/>
                </a:solidFill>
                <a:latin typeface="Meiryo UI" panose="020B0604030504040204" pitchFamily="50" charset="-128"/>
                <a:ea typeface="Meiryo UI" panose="020B0604030504040204" pitchFamily="50" charset="-128"/>
              </a:rPr>
              <a:t>7,000</a:t>
            </a:r>
            <a:r>
              <a:rPr kumimoji="0" lang="ja-JP" altLang="ja-JP" sz="1400" dirty="0">
                <a:solidFill>
                  <a:prstClr val="black"/>
                </a:solidFill>
                <a:latin typeface="Meiryo UI" panose="020B0604030504040204" pitchFamily="50" charset="-128"/>
                <a:ea typeface="Meiryo UI" panose="020B0604030504040204" pitchFamily="50" charset="-128"/>
              </a:rPr>
              <a:t>㎡）を整備するなど、シンボル性の高い景観を</a:t>
            </a:r>
            <a:r>
              <a:rPr kumimoji="0" lang="ja-JP" altLang="en-US" sz="1400" dirty="0">
                <a:solidFill>
                  <a:prstClr val="black"/>
                </a:solidFill>
                <a:latin typeface="Meiryo UI" panose="020B0604030504040204" pitchFamily="50" charset="-128"/>
                <a:ea typeface="Meiryo UI" panose="020B0604030504040204" pitchFamily="50" charset="-128"/>
              </a:rPr>
              <a:t>形成</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321945" lvl="0" indent="-285750" defTabSz="914400">
              <a:buFont typeface="Arial" panose="020B0604020202020204" pitchFamily="34" charset="0"/>
              <a:buChar char="•"/>
            </a:pPr>
            <a:r>
              <a:rPr kumimoji="0" lang="ja-JP" altLang="en-US" sz="1400" dirty="0" smtClean="0">
                <a:solidFill>
                  <a:prstClr val="black"/>
                </a:solidFill>
                <a:latin typeface="Meiryo UI" panose="020B0604030504040204" pitchFamily="50" charset="-128"/>
                <a:ea typeface="Meiryo UI" panose="020B0604030504040204" pitchFamily="50" charset="-128"/>
              </a:rPr>
              <a:t>カフェ</a:t>
            </a:r>
            <a:r>
              <a:rPr kumimoji="0" lang="ja-JP" altLang="en-US" sz="1400" dirty="0">
                <a:solidFill>
                  <a:prstClr val="black"/>
                </a:solidFill>
                <a:latin typeface="Meiryo UI" panose="020B0604030504040204" pitchFamily="50" charset="-128"/>
                <a:ea typeface="Meiryo UI" panose="020B0604030504040204" pitchFamily="50" charset="-128"/>
              </a:rPr>
              <a:t>、レストラン、ランニングステーション、子どもの遊び場、フットサルコート、ドッグラン、物販店舗などを導入</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321945" lvl="0" indent="-285750" defTabSz="914400">
              <a:buFont typeface="Arial" panose="020B0604020202020204" pitchFamily="34" charset="0"/>
              <a:buChar char="•"/>
            </a:pPr>
            <a:r>
              <a:rPr kumimoji="0" lang="ja-JP" altLang="en-US" sz="1400" dirty="0" smtClean="0">
                <a:solidFill>
                  <a:prstClr val="black"/>
                </a:solidFill>
                <a:latin typeface="Meiryo UI" panose="020B0604030504040204" pitchFamily="50" charset="-128"/>
                <a:ea typeface="Meiryo UI" panose="020B0604030504040204" pitchFamily="50" charset="-128"/>
              </a:rPr>
              <a:t>バス</a:t>
            </a:r>
            <a:r>
              <a:rPr kumimoji="0" lang="ja-JP" altLang="en-US" sz="1400" dirty="0">
                <a:solidFill>
                  <a:prstClr val="black"/>
                </a:solidFill>
                <a:latin typeface="Meiryo UI" panose="020B0604030504040204" pitchFamily="50" charset="-128"/>
                <a:ea typeface="Meiryo UI" panose="020B0604030504040204" pitchFamily="50" charset="-128"/>
              </a:rPr>
              <a:t>待合所、国際観光案内所、外国人向けのゲストハウスからなる複合棟オープン（</a:t>
            </a:r>
            <a:r>
              <a:rPr kumimoji="0" lang="en-US" altLang="ja-JP" sz="1400" dirty="0">
                <a:solidFill>
                  <a:prstClr val="black"/>
                </a:solidFill>
                <a:latin typeface="Meiryo UI" panose="020B0604030504040204" pitchFamily="50" charset="-128"/>
                <a:ea typeface="Meiryo UI" panose="020B0604030504040204" pitchFamily="50" charset="-128"/>
              </a:rPr>
              <a:t>2016.11</a:t>
            </a:r>
            <a:r>
              <a:rPr kumimoji="0" lang="ja-JP" altLang="en-US" sz="1400" dirty="0">
                <a:solidFill>
                  <a:prstClr val="black"/>
                </a:solidFill>
                <a:latin typeface="Meiryo UI" panose="020B0604030504040204" pitchFamily="50" charset="-128"/>
                <a:ea typeface="Meiryo UI" panose="020B0604030504040204" pitchFamily="50" charset="-128"/>
              </a:rPr>
              <a:t>）</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pic>
        <p:nvPicPr>
          <p:cNvPr id="153" name="図 1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3064" y="1637498"/>
            <a:ext cx="1246154" cy="900000"/>
          </a:xfrm>
          <a:prstGeom prst="rect">
            <a:avLst/>
          </a:prstGeom>
        </p:spPr>
      </p:pic>
      <p:sp>
        <p:nvSpPr>
          <p:cNvPr id="154" name="正方形/長方形 153"/>
          <p:cNvSpPr/>
          <p:nvPr/>
        </p:nvSpPr>
        <p:spPr>
          <a:xfrm>
            <a:off x="2701009" y="2489138"/>
            <a:ext cx="1889603" cy="507831"/>
          </a:xfrm>
          <a:prstGeom prst="rect">
            <a:avLst/>
          </a:prstGeom>
        </p:spPr>
        <p:txBody>
          <a:bodyPr wrap="square">
            <a:spAutoFit/>
          </a:bodyPr>
          <a:lstStyle/>
          <a:p>
            <a:pPr marL="88900" indent="-88900"/>
            <a:r>
              <a:rPr lang="zh-TW" altLang="en-US" sz="900" b="1" dirty="0">
                <a:latin typeface="Meiryo UI" panose="020B0604030504040204" pitchFamily="50" charset="-128"/>
                <a:ea typeface="Meiryo UI" panose="020B0604030504040204" pitchFamily="50" charset="-128"/>
              </a:rPr>
              <a:t>劇場型文化集客施設</a:t>
            </a:r>
          </a:p>
          <a:p>
            <a:pPr marL="88900" indent="-88900"/>
            <a:r>
              <a:rPr lang="en-US" altLang="zh-TW" sz="900" b="1" dirty="0">
                <a:latin typeface="Meiryo UI" panose="020B0604030504040204" pitchFamily="50" charset="-128"/>
                <a:ea typeface="Meiryo UI" panose="020B0604030504040204" pitchFamily="50" charset="-128"/>
              </a:rPr>
              <a:t>COOL JAPAN PARK OSAKA</a:t>
            </a:r>
          </a:p>
          <a:p>
            <a:pPr marL="88900" indent="-88900"/>
            <a:r>
              <a:rPr lang="ja-JP" altLang="ja-JP" sz="900" b="1" dirty="0">
                <a:latin typeface="Meiryo UI" panose="020B0604030504040204" pitchFamily="50" charset="-128"/>
                <a:ea typeface="Meiryo UI" panose="020B0604030504040204" pitchFamily="50" charset="-128"/>
              </a:rPr>
              <a:t>オープン</a:t>
            </a:r>
            <a:r>
              <a:rPr lang="en-US" altLang="ja-JP" sz="900" b="1" dirty="0">
                <a:latin typeface="Meiryo UI" panose="020B0604030504040204" pitchFamily="50" charset="-128"/>
                <a:ea typeface="Meiryo UI" panose="020B0604030504040204" pitchFamily="50" charset="-128"/>
              </a:rPr>
              <a:t>(2019.2)</a:t>
            </a:r>
            <a:endParaRPr lang="en-US" altLang="ja-JP" sz="9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55" name="角丸四角形 154"/>
          <p:cNvSpPr/>
          <p:nvPr/>
        </p:nvSpPr>
        <p:spPr>
          <a:xfrm>
            <a:off x="2790881" y="1628800"/>
            <a:ext cx="1188000" cy="18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b="1" dirty="0" smtClean="0">
                <a:latin typeface="Meiryo UI" panose="020B0604030504040204" pitchFamily="50" charset="-128"/>
                <a:ea typeface="Meiryo UI" panose="020B0604030504040204" pitchFamily="50" charset="-128"/>
              </a:rPr>
              <a:t>森ノ宮駅前</a:t>
            </a:r>
            <a:endParaRPr lang="ja-JP" altLang="en-US" sz="1050" b="1" dirty="0">
              <a:latin typeface="Meiryo UI" panose="020B0604030504040204" pitchFamily="50" charset="-128"/>
              <a:ea typeface="Meiryo UI" panose="020B0604030504040204" pitchFamily="50" charset="-128"/>
            </a:endParaRPr>
          </a:p>
        </p:txBody>
      </p:sp>
      <p:pic>
        <p:nvPicPr>
          <p:cNvPr id="156" name="図 155"/>
          <p:cNvPicPr>
            <a:picLocks noChangeAspect="1"/>
          </p:cNvPicPr>
          <p:nvPr/>
        </p:nvPicPr>
        <p:blipFill>
          <a:blip r:embed="rId11" cstate="email"/>
          <a:stretch>
            <a:fillRect/>
          </a:stretch>
        </p:blipFill>
        <p:spPr>
          <a:xfrm>
            <a:off x="399346" y="6145758"/>
            <a:ext cx="1276062" cy="648000"/>
          </a:xfrm>
          <a:prstGeom prst="rect">
            <a:avLst/>
          </a:prstGeom>
          <a:ln w="3175">
            <a:solidFill>
              <a:schemeClr val="tx1"/>
            </a:solidFill>
          </a:ln>
        </p:spPr>
      </p:pic>
      <p:pic>
        <p:nvPicPr>
          <p:cNvPr id="157" name="Picture 11"/>
          <p:cNvPicPr>
            <a:picLocks noChangeAspect="1" noChangeArrowheads="1"/>
          </p:cNvPicPr>
          <p:nvPr/>
        </p:nvPicPr>
        <p:blipFill rotWithShape="1">
          <a:blip r:embed="rId12" cstate="email"/>
          <a:srcRect/>
          <a:stretch>
            <a:fillRect/>
          </a:stretch>
        </p:blipFill>
        <p:spPr bwMode="auto">
          <a:xfrm>
            <a:off x="1992420" y="6145758"/>
            <a:ext cx="1276062" cy="648000"/>
          </a:xfrm>
          <a:prstGeom prst="rect">
            <a:avLst/>
          </a:prstGeom>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58" name="正方形/長方形 157"/>
          <p:cNvSpPr/>
          <p:nvPr/>
        </p:nvSpPr>
        <p:spPr>
          <a:xfrm>
            <a:off x="110547" y="836712"/>
            <a:ext cx="4253718" cy="738664"/>
          </a:xfrm>
          <a:prstGeom prst="rect">
            <a:avLst/>
          </a:prstGeom>
        </p:spPr>
        <p:txBody>
          <a:bodyPr wrap="square">
            <a:spAutoFit/>
          </a:bodyPr>
          <a:lstStyle/>
          <a:p>
            <a:pPr marL="285750" lvl="0" indent="-285750" defTabSz="914400">
              <a:spcAft>
                <a:spcPts val="300"/>
              </a:spcAft>
              <a:buFont typeface="Arial" panose="020B0604020202020204" pitchFamily="34" charset="0"/>
              <a:buChar char="•"/>
            </a:pPr>
            <a:r>
              <a:rPr kumimoji="0" lang="en-US" altLang="ja-JP" sz="1400" dirty="0">
                <a:solidFill>
                  <a:prstClr val="black"/>
                </a:solidFill>
                <a:latin typeface="Meiryo UI" panose="020B0604030504040204" pitchFamily="50" charset="-128"/>
                <a:ea typeface="Meiryo UI" panose="020B0604030504040204" pitchFamily="50" charset="-128"/>
              </a:rPr>
              <a:t>2015</a:t>
            </a:r>
            <a:r>
              <a:rPr kumimoji="0" lang="ja-JP" altLang="en-US" sz="1400" dirty="0">
                <a:solidFill>
                  <a:prstClr val="black"/>
                </a:solidFill>
                <a:latin typeface="Meiryo UI" panose="020B0604030504040204" pitchFamily="50" charset="-128"/>
                <a:ea typeface="Meiryo UI" panose="020B0604030504040204" pitchFamily="50" charset="-128"/>
              </a:rPr>
              <a:t>年</a:t>
            </a:r>
            <a:r>
              <a:rPr kumimoji="0" lang="en-US" altLang="ja-JP" sz="1400" dirty="0">
                <a:solidFill>
                  <a:prstClr val="black"/>
                </a:solidFill>
                <a:latin typeface="Meiryo UI" panose="020B0604030504040204" pitchFamily="50" charset="-128"/>
                <a:ea typeface="Meiryo UI" panose="020B0604030504040204" pitchFamily="50" charset="-128"/>
              </a:rPr>
              <a:t>4</a:t>
            </a:r>
            <a:r>
              <a:rPr kumimoji="0" lang="ja-JP" altLang="en-US" sz="1400" dirty="0">
                <a:solidFill>
                  <a:prstClr val="black"/>
                </a:solidFill>
                <a:latin typeface="Meiryo UI" panose="020B0604030504040204" pitchFamily="50" charset="-128"/>
                <a:ea typeface="Meiryo UI" panose="020B0604030504040204" pitchFamily="50" charset="-128"/>
              </a:rPr>
              <a:t>月より、パークマネジメント事業</a:t>
            </a:r>
            <a:r>
              <a:rPr kumimoji="0" lang="en-US" altLang="ja-JP" sz="1400" dirty="0">
                <a:solidFill>
                  <a:prstClr val="black"/>
                </a:solidFill>
                <a:latin typeface="Meiryo UI" panose="020B0604030504040204" pitchFamily="50" charset="-128"/>
                <a:ea typeface="Meiryo UI" panose="020B0604030504040204" pitchFamily="50" charset="-128"/>
              </a:rPr>
              <a:t>(PMO)</a:t>
            </a:r>
            <a:r>
              <a:rPr kumimoji="0" lang="ja-JP" altLang="en-US" sz="1400" dirty="0">
                <a:solidFill>
                  <a:prstClr val="black"/>
                </a:solidFill>
                <a:latin typeface="Meiryo UI" panose="020B0604030504040204" pitchFamily="50" charset="-128"/>
                <a:ea typeface="Meiryo UI" panose="020B0604030504040204" pitchFamily="50" charset="-128"/>
              </a:rPr>
              <a:t>による飲食店やショップの充実、駅前エリアの整備、園内周遊システムによる回遊性の向上などの取組みを実施</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66" name="スライド番号プレースホルダー 2"/>
          <p:cNvSpPr>
            <a:spLocks noGrp="1"/>
          </p:cNvSpPr>
          <p:nvPr>
            <p:ph type="sldNum" sz="quarter" idx="12"/>
          </p:nvPr>
        </p:nvSpPr>
        <p:spPr>
          <a:xfrm>
            <a:off x="7071072" y="6520259"/>
            <a:ext cx="2133600" cy="365125"/>
          </a:xfrm>
        </p:spPr>
        <p:txBody>
          <a:bodyPr/>
          <a:lstStyle/>
          <a:p>
            <a:r>
              <a:rPr lang="en-US" altLang="ja-JP" sz="1600" b="1" dirty="0" smtClean="0"/>
              <a:t>4</a:t>
            </a:r>
            <a:endParaRPr lang="ja-JP" altLang="en-US" sz="1600" b="1" dirty="0"/>
          </a:p>
        </p:txBody>
      </p:sp>
      <p:sp>
        <p:nvSpPr>
          <p:cNvPr id="68" name="タイトル 1"/>
          <p:cNvSpPr txBox="1"/>
          <p:nvPr/>
        </p:nvSpPr>
        <p:spPr>
          <a:xfrm>
            <a:off x="0" y="31338"/>
            <a:ext cx="9131105" cy="50959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■機能再編（経営形態の見直し）によるサービス向上</a:t>
            </a:r>
            <a:endParaRPr lang="ja-JP" altLang="en-US" sz="24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7360365" y="2287459"/>
            <a:ext cx="1505540" cy="253916"/>
          </a:xfrm>
          <a:prstGeom prst="rect">
            <a:avLst/>
          </a:prstGeom>
          <a:noFill/>
          <a:ln>
            <a:solidFill>
              <a:schemeClr val="bg1">
                <a:lumMod val="75000"/>
              </a:schemeClr>
            </a:solidFill>
          </a:ln>
        </p:spPr>
        <p:txBody>
          <a:bodyPr wrap="none" rtlCol="0">
            <a:spAutoFit/>
          </a:bodyPr>
          <a:lstStyle/>
          <a:p>
            <a:pPr algn="ctr"/>
            <a:r>
              <a:rPr lang="ja-JP" altLang="en-US" sz="1050" b="1" dirty="0">
                <a:latin typeface="Meiryo UI" panose="020B0604030504040204" pitchFamily="50" charset="-128"/>
                <a:ea typeface="Meiryo UI" panose="020B0604030504040204" pitchFamily="50" charset="-128"/>
              </a:rPr>
              <a:t>収支は約</a:t>
            </a:r>
            <a:r>
              <a:rPr lang="ja-JP" altLang="en-US" sz="1050" b="1" dirty="0" smtClean="0">
                <a:latin typeface="Meiryo UI" panose="020B0604030504040204" pitchFamily="50" charset="-128"/>
                <a:ea typeface="Meiryo UI" panose="020B0604030504040204" pitchFamily="50" charset="-128"/>
              </a:rPr>
              <a:t>２億円の</a:t>
            </a:r>
            <a:r>
              <a:rPr lang="ja-JP" altLang="en-US" sz="1050" b="1" dirty="0">
                <a:latin typeface="Meiryo UI" panose="020B0604030504040204" pitchFamily="50" charset="-128"/>
                <a:ea typeface="Meiryo UI" panose="020B0604030504040204" pitchFamily="50" charset="-128"/>
              </a:rPr>
              <a:t>改善</a:t>
            </a:r>
            <a:endParaRPr kumimoji="1" lang="ja-JP" altLang="en-US" sz="1050" b="1"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4666821" y="2276872"/>
            <a:ext cx="2169184" cy="253916"/>
          </a:xfrm>
          <a:prstGeom prst="rect">
            <a:avLst/>
          </a:prstGeom>
          <a:noFill/>
          <a:ln>
            <a:solidFill>
              <a:schemeClr val="bg1">
                <a:lumMod val="75000"/>
              </a:schemeClr>
            </a:solidFill>
          </a:ln>
        </p:spPr>
        <p:txBody>
          <a:bodyPr wrap="none" rtlCol="0">
            <a:spAutoFit/>
          </a:bodyPr>
          <a:lstStyle/>
          <a:p>
            <a:pPr algn="ctr"/>
            <a:r>
              <a:rPr lang="ja-JP" altLang="en-US" sz="1050" b="1" dirty="0" smtClean="0">
                <a:latin typeface="Meiryo UI" panose="020B0604030504040204" pitchFamily="50" charset="-128"/>
                <a:ea typeface="Meiryo UI" panose="020B0604030504040204" pitchFamily="50" charset="-128"/>
              </a:rPr>
              <a:t>天守閣入館者数は</a:t>
            </a:r>
            <a:r>
              <a:rPr lang="en-US" altLang="ja-JP" sz="1050" b="1" dirty="0" smtClean="0">
                <a:latin typeface="Meiryo UI" panose="020B0604030504040204" pitchFamily="50" charset="-128"/>
                <a:ea typeface="Meiryo UI" panose="020B0604030504040204" pitchFamily="50" charset="-128"/>
              </a:rPr>
              <a:t>200</a:t>
            </a:r>
            <a:r>
              <a:rPr lang="ja-JP" altLang="en-US" sz="1050" b="1" dirty="0" smtClean="0">
                <a:latin typeface="Meiryo UI" panose="020B0604030504040204" pitchFamily="50" charset="-128"/>
                <a:ea typeface="Meiryo UI" panose="020B0604030504040204" pitchFamily="50" charset="-128"/>
              </a:rPr>
              <a:t>万人を突破</a:t>
            </a:r>
            <a:endParaRPr kumimoji="1" lang="ja-JP" altLang="en-US" sz="1050" b="1" dirty="0">
              <a:latin typeface="Meiryo UI" panose="020B0604030504040204" pitchFamily="50" charset="-128"/>
              <a:ea typeface="Meiryo UI" panose="020B0604030504040204" pitchFamily="50" charset="-128"/>
            </a:endParaRPr>
          </a:p>
        </p:txBody>
      </p:sp>
      <p:sp>
        <p:nvSpPr>
          <p:cNvPr id="74" name="角丸四角形 73"/>
          <p:cNvSpPr/>
          <p:nvPr/>
        </p:nvSpPr>
        <p:spPr>
          <a:xfrm>
            <a:off x="2447261" y="2996952"/>
            <a:ext cx="1008000" cy="18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b="1" dirty="0" smtClean="0">
                <a:latin typeface="Meiryo UI" panose="020B0604030504040204" pitchFamily="50" charset="-128"/>
                <a:ea typeface="Meiryo UI" panose="020B0604030504040204" pitchFamily="50" charset="-128"/>
              </a:rPr>
              <a:t>森ノ宮駅前</a:t>
            </a:r>
            <a:endParaRPr lang="ja-JP" altLang="en-US" sz="1050" b="1" dirty="0">
              <a:latin typeface="Meiryo UI" panose="020B0604030504040204" pitchFamily="50" charset="-128"/>
              <a:ea typeface="Meiryo UI" panose="020B0604030504040204" pitchFamily="50" charset="-128"/>
            </a:endParaRPr>
          </a:p>
        </p:txBody>
      </p:sp>
      <p:sp>
        <p:nvSpPr>
          <p:cNvPr id="79" name="正方形/長方形 78"/>
          <p:cNvSpPr/>
          <p:nvPr/>
        </p:nvSpPr>
        <p:spPr>
          <a:xfrm>
            <a:off x="2108833" y="3798352"/>
            <a:ext cx="2651334" cy="369332"/>
          </a:xfrm>
          <a:prstGeom prst="rect">
            <a:avLst/>
          </a:prstGeom>
        </p:spPr>
        <p:txBody>
          <a:bodyPr wrap="square">
            <a:spAutoFit/>
          </a:bodyPr>
          <a:lstStyle/>
          <a:p>
            <a:pPr marL="88900" indent="-88900"/>
            <a:r>
              <a:rPr lang="ja-JP" altLang="en-US" sz="900" b="1" dirty="0" smtClean="0">
                <a:latin typeface="Meiryo UI" panose="020B0604030504040204" pitchFamily="50" charset="-128"/>
                <a:ea typeface="Meiryo UI" panose="020B0604030504040204" pitchFamily="50" charset="-128"/>
              </a:rPr>
              <a:t>森ノ宮噴水エリア（カフェ・児童遊戯</a:t>
            </a:r>
            <a:endParaRPr lang="en-US" altLang="ja-JP" sz="900" b="1" dirty="0" smtClean="0">
              <a:latin typeface="Meiryo UI" panose="020B0604030504040204" pitchFamily="50" charset="-128"/>
              <a:ea typeface="Meiryo UI" panose="020B0604030504040204" pitchFamily="50" charset="-128"/>
            </a:endParaRPr>
          </a:p>
          <a:p>
            <a:pPr marL="88900" indent="-88900"/>
            <a:r>
              <a:rPr lang="ja-JP" altLang="en-US" sz="900" b="1" dirty="0" smtClean="0">
                <a:latin typeface="Meiryo UI" panose="020B0604030504040204" pitchFamily="50" charset="-128"/>
                <a:ea typeface="Meiryo UI" panose="020B0604030504040204" pitchFamily="50" charset="-128"/>
              </a:rPr>
              <a:t>施設等）オープン</a:t>
            </a:r>
            <a:r>
              <a:rPr lang="en-US" altLang="ja-JP" sz="900" b="1" dirty="0" smtClean="0">
                <a:latin typeface="Meiryo UI" panose="020B0604030504040204" pitchFamily="50" charset="-128"/>
                <a:ea typeface="Meiryo UI" panose="020B0604030504040204" pitchFamily="50" charset="-128"/>
              </a:rPr>
              <a:t>(2018.4</a:t>
            </a:r>
            <a:r>
              <a:rPr lang="ja-JP" altLang="en-US" sz="900" b="1" dirty="0" smtClean="0">
                <a:latin typeface="Meiryo UI" panose="020B0604030504040204" pitchFamily="50" charset="-128"/>
                <a:ea typeface="Meiryo UI" panose="020B0604030504040204" pitchFamily="50" charset="-128"/>
              </a:rPr>
              <a:t>～</a:t>
            </a:r>
            <a:r>
              <a:rPr lang="en-US" altLang="ja-JP" sz="900" b="1" dirty="0" smtClean="0">
                <a:latin typeface="Meiryo UI" panose="020B0604030504040204" pitchFamily="50" charset="-128"/>
                <a:ea typeface="Meiryo UI" panose="020B0604030504040204" pitchFamily="50" charset="-128"/>
              </a:rPr>
              <a:t>5)</a:t>
            </a:r>
            <a:endParaRPr lang="en-US" altLang="ja-JP" sz="9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 name="テキスト ボックス 3"/>
          <p:cNvSpPr txBox="1"/>
          <p:nvPr/>
        </p:nvSpPr>
        <p:spPr>
          <a:xfrm>
            <a:off x="7271791" y="5855541"/>
            <a:ext cx="792000"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公園使用料</a:t>
            </a:r>
            <a:endParaRPr kumimoji="1" lang="ja-JP" altLang="en-US" sz="7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7973933" y="5840989"/>
            <a:ext cx="792000"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維持管理費</a:t>
            </a:r>
            <a:endParaRPr kumimoji="1" lang="ja-JP" altLang="en-US" sz="700" dirty="0">
              <a:latin typeface="Meiryo UI" panose="020B0604030504040204" pitchFamily="50" charset="-128"/>
              <a:ea typeface="Meiryo UI" panose="020B0604030504040204" pitchFamily="50" charset="-128"/>
            </a:endParaRPr>
          </a:p>
        </p:txBody>
      </p:sp>
      <p:sp>
        <p:nvSpPr>
          <p:cNvPr id="5" name="正方形/長方形 4"/>
          <p:cNvSpPr/>
          <p:nvPr/>
        </p:nvSpPr>
        <p:spPr>
          <a:xfrm>
            <a:off x="8720820" y="6264984"/>
            <a:ext cx="453970" cy="307777"/>
          </a:xfrm>
          <a:prstGeom prst="rect">
            <a:avLst/>
          </a:prstGeom>
        </p:spPr>
        <p:txBody>
          <a:bodyPr wrap="none">
            <a:spAutoFit/>
          </a:bodyPr>
          <a:lstStyle/>
          <a:p>
            <a:r>
              <a:rPr lang="ja-JP" altLang="en-US" sz="700" dirty="0" smtClean="0">
                <a:latin typeface="Meiryo UI" panose="020B0604030504040204" pitchFamily="50" charset="-128"/>
                <a:ea typeface="Meiryo UI" panose="020B0604030504040204" pitchFamily="50" charset="-128"/>
              </a:rPr>
              <a:t>警備費</a:t>
            </a:r>
            <a:endParaRPr lang="en-US" altLang="ja-JP" sz="700" dirty="0" smtClean="0">
              <a:latin typeface="Meiryo UI" panose="020B0604030504040204" pitchFamily="50" charset="-128"/>
              <a:ea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rPr>
              <a:t>分担</a:t>
            </a:r>
            <a:r>
              <a:rPr lang="ja-JP" altLang="en-US" sz="700" dirty="0">
                <a:latin typeface="Meiryo UI" panose="020B0604030504040204" pitchFamily="50" charset="-128"/>
                <a:ea typeface="Meiryo UI" panose="020B0604030504040204" pitchFamily="50" charset="-128"/>
              </a:rPr>
              <a:t>⾦</a:t>
            </a:r>
          </a:p>
        </p:txBody>
      </p:sp>
      <p:pic>
        <p:nvPicPr>
          <p:cNvPr id="7" name="図 6"/>
          <p:cNvPicPr>
            <a:picLocks noChangeAspect="1"/>
          </p:cNvPicPr>
          <p:nvPr/>
        </p:nvPicPr>
        <p:blipFill>
          <a:blip r:embed="rId13"/>
          <a:stretch>
            <a:fillRect/>
          </a:stretch>
        </p:blipFill>
        <p:spPr>
          <a:xfrm>
            <a:off x="7100695" y="5988322"/>
            <a:ext cx="1079086" cy="944962"/>
          </a:xfrm>
          <a:prstGeom prst="rect">
            <a:avLst/>
          </a:prstGeom>
        </p:spPr>
      </p:pic>
      <p:pic>
        <p:nvPicPr>
          <p:cNvPr id="8" name="図 7"/>
          <p:cNvPicPr>
            <a:picLocks noChangeAspect="1"/>
          </p:cNvPicPr>
          <p:nvPr/>
        </p:nvPicPr>
        <p:blipFill>
          <a:blip r:embed="rId14"/>
          <a:stretch>
            <a:fillRect/>
          </a:stretch>
        </p:blipFill>
        <p:spPr>
          <a:xfrm>
            <a:off x="7988261" y="5986671"/>
            <a:ext cx="1085182" cy="944962"/>
          </a:xfrm>
          <a:prstGeom prst="rect">
            <a:avLst/>
          </a:prstGeom>
        </p:spPr>
      </p:pic>
    </p:spTree>
    <p:extLst>
      <p:ext uri="{BB962C8B-B14F-4D97-AF65-F5344CB8AC3E}">
        <p14:creationId xmlns:p14="http://schemas.microsoft.com/office/powerpoint/2010/main" val="483024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タイトル 1"/>
          <p:cNvSpPr txBox="1">
            <a:spLocks/>
          </p:cNvSpPr>
          <p:nvPr/>
        </p:nvSpPr>
        <p:spPr>
          <a:xfrm>
            <a:off x="0" y="31338"/>
            <a:ext cx="8532765" cy="56302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■機能再編（機関統合）による機能強化</a:t>
            </a:r>
            <a:endParaRPr lang="ja-JP" altLang="en-US" sz="1800" dirty="0">
              <a:latin typeface="Meiryo UI" panose="020B0604030504040204" pitchFamily="50" charset="-128"/>
              <a:ea typeface="Meiryo UI" panose="020B0604030504040204" pitchFamily="50" charset="-128"/>
            </a:endParaRPr>
          </a:p>
        </p:txBody>
      </p:sp>
      <p:sp>
        <p:nvSpPr>
          <p:cNvPr id="39" name="角丸四角形 38"/>
          <p:cNvSpPr/>
          <p:nvPr/>
        </p:nvSpPr>
        <p:spPr>
          <a:xfrm>
            <a:off x="378188" y="1340768"/>
            <a:ext cx="1476000" cy="540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大阪府立公衆衛生研究所</a:t>
            </a:r>
            <a:endParaRPr lang="en-US" altLang="ja-JP" sz="1400" b="1" dirty="0">
              <a:latin typeface="Meiryo UI" panose="020B0604030504040204" pitchFamily="50" charset="-128"/>
              <a:ea typeface="Meiryo UI" panose="020B0604030504040204" pitchFamily="50" charset="-128"/>
            </a:endParaRPr>
          </a:p>
        </p:txBody>
      </p:sp>
      <p:sp>
        <p:nvSpPr>
          <p:cNvPr id="40" name="角丸四角形 39"/>
          <p:cNvSpPr/>
          <p:nvPr/>
        </p:nvSpPr>
        <p:spPr>
          <a:xfrm>
            <a:off x="2627784" y="1372117"/>
            <a:ext cx="1476000" cy="540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大阪市立環境科学研究所</a:t>
            </a:r>
            <a:endParaRPr lang="zh-TW" altLang="en-US" sz="1400" b="1" dirty="0">
              <a:latin typeface="Meiryo UI" panose="020B0604030504040204" pitchFamily="50" charset="-128"/>
              <a:ea typeface="Meiryo UI" panose="020B0604030504040204" pitchFamily="50" charset="-128"/>
            </a:endParaRPr>
          </a:p>
        </p:txBody>
      </p:sp>
      <p:sp>
        <p:nvSpPr>
          <p:cNvPr id="41" name="角丸四角形 40"/>
          <p:cNvSpPr/>
          <p:nvPr/>
        </p:nvSpPr>
        <p:spPr>
          <a:xfrm>
            <a:off x="4771257" y="1126155"/>
            <a:ext cx="3276000" cy="43862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大阪健康安全基盤研究所</a:t>
            </a:r>
          </a:p>
        </p:txBody>
      </p:sp>
      <p:sp>
        <p:nvSpPr>
          <p:cNvPr id="42" name="正方形/長方形 41"/>
          <p:cNvSpPr/>
          <p:nvPr/>
        </p:nvSpPr>
        <p:spPr>
          <a:xfrm>
            <a:off x="8018884" y="1202711"/>
            <a:ext cx="989621" cy="318924"/>
          </a:xfrm>
          <a:prstGeom prst="rect">
            <a:avLst/>
          </a:prstGeom>
        </p:spPr>
        <p:txBody>
          <a:bodyPr wrap="none" lIns="36000" tIns="36000" rIns="36000" bIns="36000">
            <a:spAutoFit/>
          </a:bodyPr>
          <a:lstStyle/>
          <a:p>
            <a:pPr algn="ctr"/>
            <a:r>
              <a:rPr lang="ja-JP" altLang="en-US" sz="16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[2017.4]</a:t>
            </a:r>
            <a:endParaRPr lang="ja-JP" altLang="en-US" sz="1400" dirty="0">
              <a:latin typeface="Meiryo UI" panose="020B0604030504040204" pitchFamily="50" charset="-128"/>
              <a:ea typeface="Meiryo UI" panose="020B0604030504040204" pitchFamily="50" charset="-128"/>
            </a:endParaRPr>
          </a:p>
        </p:txBody>
      </p:sp>
      <p:sp>
        <p:nvSpPr>
          <p:cNvPr id="67" name="二等辺三角形 66"/>
          <p:cNvSpPr/>
          <p:nvPr/>
        </p:nvSpPr>
        <p:spPr>
          <a:xfrm rot="5400000">
            <a:off x="2434195" y="3568902"/>
            <a:ext cx="4218396" cy="29998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2"/>
          <p:cNvSpPr>
            <a:spLocks noGrp="1"/>
          </p:cNvSpPr>
          <p:nvPr>
            <p:ph type="sldNum" sz="quarter" idx="12"/>
          </p:nvPr>
        </p:nvSpPr>
        <p:spPr>
          <a:xfrm>
            <a:off x="7071072" y="6487244"/>
            <a:ext cx="2133600" cy="365125"/>
          </a:xfrm>
        </p:spPr>
        <p:txBody>
          <a:bodyPr/>
          <a:lstStyle/>
          <a:p>
            <a:r>
              <a:rPr lang="en-US" altLang="ja-JP" b="1" dirty="0" smtClean="0"/>
              <a:t>5</a:t>
            </a:r>
            <a:endParaRPr lang="ja-JP" altLang="en-US" b="1" dirty="0"/>
          </a:p>
        </p:txBody>
      </p:sp>
      <p:sp>
        <p:nvSpPr>
          <p:cNvPr id="56" name="テキスト ボックス 55"/>
          <p:cNvSpPr txBox="1"/>
          <p:nvPr/>
        </p:nvSpPr>
        <p:spPr>
          <a:xfrm>
            <a:off x="569469" y="631989"/>
            <a:ext cx="7947848" cy="442035"/>
          </a:xfrm>
          <a:prstGeom prst="rect">
            <a:avLst/>
          </a:prstGeom>
          <a:noFill/>
          <a:ln>
            <a:noFill/>
          </a:ln>
        </p:spPr>
        <p:txBody>
          <a:bodyPr wrap="square" lIns="36000" tIns="36000" rIns="36000" bIns="36000" rtlCol="0" anchor="ctr" anchorCtr="0">
            <a:spAutoFit/>
          </a:bodyPr>
          <a:lstStyle/>
          <a:p>
            <a:pPr>
              <a:lnSpc>
                <a:spcPct val="1500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地方衛生研究所の統合・地方独立行政法人化（大阪健康安全基盤研究所の設立）</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338960" y="2334272"/>
            <a:ext cx="3848928" cy="692497"/>
          </a:xfrm>
          <a:prstGeom prst="rect">
            <a:avLst/>
          </a:prstGeom>
          <a:ln>
            <a:solidFill>
              <a:schemeClr val="bg1">
                <a:lumMod val="65000"/>
              </a:schemeClr>
            </a:solidFill>
          </a:ln>
        </p:spPr>
        <p:txBody>
          <a:bodyPr wrap="square">
            <a:spAutoFit/>
          </a:bodyPr>
          <a:lstStyle/>
          <a:p>
            <a:r>
              <a:rPr lang="ja-JP" altLang="en-US" sz="1300" b="1" dirty="0">
                <a:latin typeface="Meiryo UI" panose="020B0604030504040204" pitchFamily="50" charset="-128"/>
                <a:ea typeface="Meiryo UI" panose="020B0604030504040204" pitchFamily="50" charset="-128"/>
              </a:rPr>
              <a:t>１）健康危機事象への対応力強化</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２）大阪の２つの地方衛生研究所の存在</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３）諸問題への柔軟な対応・効率的な運営の必要性</a:t>
            </a:r>
            <a:endParaRPr lang="en-US" altLang="ja-JP" sz="1300" b="1"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217147" y="3436196"/>
            <a:ext cx="2448000" cy="261610"/>
          </a:xfrm>
          <a:prstGeom prst="rect">
            <a:avLst/>
          </a:prstGeom>
          <a:solidFill>
            <a:schemeClr val="bg1">
              <a:lumMod val="85000"/>
            </a:schemeClr>
          </a:solidFill>
          <a:ln>
            <a:solidFill>
              <a:schemeClr val="bg1">
                <a:lumMod val="75000"/>
              </a:schemeClr>
            </a:solidFill>
          </a:ln>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国際的な感染症の事例</a:t>
            </a:r>
          </a:p>
        </p:txBody>
      </p:sp>
      <p:sp>
        <p:nvSpPr>
          <p:cNvPr id="64" name="テキスト ボックス 63"/>
          <p:cNvSpPr txBox="1"/>
          <p:nvPr/>
        </p:nvSpPr>
        <p:spPr>
          <a:xfrm>
            <a:off x="2840731" y="3417996"/>
            <a:ext cx="1462184" cy="261610"/>
          </a:xfrm>
          <a:prstGeom prst="rect">
            <a:avLst/>
          </a:prstGeom>
          <a:solidFill>
            <a:schemeClr val="bg1">
              <a:lumMod val="85000"/>
            </a:schemeClr>
          </a:solidFill>
          <a:ln>
            <a:solidFill>
              <a:schemeClr val="bg1">
                <a:lumMod val="75000"/>
              </a:schemeClr>
            </a:solidFill>
          </a:ln>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府市両研究所の距離</a:t>
            </a:r>
          </a:p>
        </p:txBody>
      </p:sp>
      <p:grpSp>
        <p:nvGrpSpPr>
          <p:cNvPr id="14" name="グループ化 13"/>
          <p:cNvGrpSpPr/>
          <p:nvPr/>
        </p:nvGrpSpPr>
        <p:grpSpPr>
          <a:xfrm>
            <a:off x="2863166" y="3816863"/>
            <a:ext cx="1440160" cy="2167896"/>
            <a:chOff x="2839790" y="3602474"/>
            <a:chExt cx="1440160" cy="2167896"/>
          </a:xfrm>
        </p:grpSpPr>
        <p:pic>
          <p:nvPicPr>
            <p:cNvPr id="74" name="図 73"/>
            <p:cNvPicPr>
              <a:picLocks noChangeAspect="1"/>
            </p:cNvPicPr>
            <p:nvPr/>
          </p:nvPicPr>
          <p:blipFill rotWithShape="1">
            <a:blip r:embed="rId2"/>
            <a:srcRect l="49212" t="28991" r="27163" b="17785"/>
            <a:stretch/>
          </p:blipFill>
          <p:spPr>
            <a:xfrm>
              <a:off x="2839790" y="3602474"/>
              <a:ext cx="1440160" cy="2167896"/>
            </a:xfrm>
            <a:prstGeom prst="rect">
              <a:avLst/>
            </a:prstGeom>
          </p:spPr>
        </p:pic>
        <p:sp>
          <p:nvSpPr>
            <p:cNvPr id="75" name="テキスト ボックス 74"/>
            <p:cNvSpPr txBox="1"/>
            <p:nvPr/>
          </p:nvSpPr>
          <p:spPr>
            <a:xfrm>
              <a:off x="3305183" y="4114145"/>
              <a:ext cx="775860" cy="25377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府公衛研　■</a:t>
              </a:r>
            </a:p>
          </p:txBody>
        </p:sp>
        <p:sp>
          <p:nvSpPr>
            <p:cNvPr id="76" name="テキスト ボックス 75"/>
            <p:cNvSpPr txBox="1"/>
            <p:nvPr/>
          </p:nvSpPr>
          <p:spPr>
            <a:xfrm>
              <a:off x="2977098" y="5387408"/>
              <a:ext cx="775860" cy="25377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市環科</a:t>
              </a:r>
              <a:r>
                <a:rPr kumimoji="1" lang="ja-JP" altLang="en-US" sz="900" b="1" dirty="0">
                  <a:latin typeface="Meiryo UI" panose="020B0604030504040204" pitchFamily="50" charset="-128"/>
                  <a:ea typeface="Meiryo UI" panose="020B0604030504040204" pitchFamily="50" charset="-128"/>
                </a:rPr>
                <a:t>研　■</a:t>
              </a:r>
            </a:p>
          </p:txBody>
        </p:sp>
        <p:sp>
          <p:nvSpPr>
            <p:cNvPr id="78" name="テキスト ボックス 77"/>
            <p:cNvSpPr txBox="1"/>
            <p:nvPr/>
          </p:nvSpPr>
          <p:spPr>
            <a:xfrm>
              <a:off x="3246573" y="4649350"/>
              <a:ext cx="523765" cy="304527"/>
            </a:xfrm>
            <a:prstGeom prst="rect">
              <a:avLst/>
            </a:prstGeom>
            <a:noFill/>
          </p:spPr>
          <p:txBody>
            <a:bodyPr wrap="none" rtlCol="0">
              <a:spAutoFit/>
            </a:bodyPr>
            <a:lstStyle/>
            <a:p>
              <a:r>
                <a:rPr kumimoji="1" lang="en-US" altLang="ja-JP" sz="1200" dirty="0">
                  <a:latin typeface="HGP創英角ﾎﾟｯﾌﾟ体" panose="040B0A00000000000000" pitchFamily="50" charset="-128"/>
                  <a:ea typeface="HGP創英角ﾎﾟｯﾌﾟ体" panose="040B0A00000000000000" pitchFamily="50" charset="-128"/>
                </a:rPr>
                <a:t>2.0</a:t>
              </a:r>
              <a:r>
                <a:rPr kumimoji="1" lang="ja-JP" altLang="en-US" sz="1200" dirty="0">
                  <a:latin typeface="HGP創英角ﾎﾟｯﾌﾟ体" panose="040B0A00000000000000" pitchFamily="50" charset="-128"/>
                  <a:ea typeface="HGP創英角ﾎﾟｯﾌﾟ体" panose="040B0A00000000000000" pitchFamily="50" charset="-128"/>
                </a:rPr>
                <a:t>㎞</a:t>
              </a:r>
            </a:p>
          </p:txBody>
        </p:sp>
      </p:grpSp>
      <p:graphicFrame>
        <p:nvGraphicFramePr>
          <p:cNvPr id="79" name="表 78"/>
          <p:cNvGraphicFramePr>
            <a:graphicFrameLocks noGrp="1"/>
          </p:cNvGraphicFramePr>
          <p:nvPr>
            <p:extLst>
              <p:ext uri="{D42A27DB-BD31-4B8C-83A1-F6EECF244321}">
                <p14:modId xmlns:p14="http://schemas.microsoft.com/office/powerpoint/2010/main" val="1997985008"/>
              </p:ext>
            </p:extLst>
          </p:nvPr>
        </p:nvGraphicFramePr>
        <p:xfrm>
          <a:off x="195525" y="3770695"/>
          <a:ext cx="2520000" cy="2758999"/>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20000"/>
                    </a:ext>
                  </a:extLst>
                </a:gridCol>
                <a:gridCol w="1764000">
                  <a:extLst>
                    <a:ext uri="{9D8B030D-6E8A-4147-A177-3AD203B41FA5}">
                      <a16:colId xmlns:a16="http://schemas.microsoft.com/office/drawing/2014/main" val="20001"/>
                    </a:ext>
                  </a:extLst>
                </a:gridCol>
              </a:tblGrid>
              <a:tr h="319999">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主な危機管理事例</a:t>
                      </a:r>
                    </a:p>
                  </a:txBody>
                  <a:tcPr/>
                </a:tc>
                <a:extLst>
                  <a:ext uri="{0D108BD9-81ED-4DB2-BD59-A6C34878D82A}">
                    <a16:rowId xmlns:a16="http://schemas.microsoft.com/office/drawing/2014/main" val="10000"/>
                  </a:ext>
                </a:extLst>
              </a:tr>
              <a:tr h="432000">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SARS</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2003</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月、来日した台湾人医師が、</a:t>
                      </a:r>
                      <a:r>
                        <a:rPr kumimoji="1" lang="en-US" altLang="ja-JP" sz="1050" dirty="0">
                          <a:solidFill>
                            <a:schemeClr val="tx1"/>
                          </a:solidFill>
                          <a:latin typeface="Meiryo UI" panose="020B0604030504040204" pitchFamily="50" charset="-128"/>
                          <a:ea typeface="Meiryo UI" panose="020B0604030504040204" pitchFamily="50" charset="-128"/>
                        </a:rPr>
                        <a:t>SARS</a:t>
                      </a:r>
                      <a:r>
                        <a:rPr kumimoji="1" lang="ja-JP" altLang="en-US" sz="1050" dirty="0">
                          <a:solidFill>
                            <a:schemeClr val="tx1"/>
                          </a:solidFill>
                          <a:latin typeface="Meiryo UI" panose="020B0604030504040204" pitchFamily="50" charset="-128"/>
                          <a:ea typeface="Meiryo UI" panose="020B0604030504040204" pitchFamily="50" charset="-128"/>
                        </a:rPr>
                        <a:t>陽性と診断される</a:t>
                      </a:r>
                    </a:p>
                  </a:txBody>
                  <a:tcPr/>
                </a:tc>
                <a:extLst>
                  <a:ext uri="{0D108BD9-81ED-4DB2-BD59-A6C34878D82A}">
                    <a16:rowId xmlns:a16="http://schemas.microsoft.com/office/drawing/2014/main" val="10001"/>
                  </a:ext>
                </a:extLst>
              </a:tr>
              <a:tr h="43200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新型インフルエンザ</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2009</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rPr>
                        <a:t>月、国内発生の第１例目が神戸で報告される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70130819"/>
                  </a:ext>
                </a:extLst>
              </a:tr>
              <a:tr h="432000">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MERS</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2012</a:t>
                      </a:r>
                      <a:r>
                        <a:rPr kumimoji="1" lang="ja-JP" altLang="en-US" sz="1050" dirty="0">
                          <a:solidFill>
                            <a:schemeClr val="tx1"/>
                          </a:solidFill>
                          <a:latin typeface="Meiryo UI" panose="020B0604030504040204" pitchFamily="50" charset="-128"/>
                          <a:ea typeface="Meiryo UI" panose="020B0604030504040204" pitchFamily="50" charset="-128"/>
                        </a:rPr>
                        <a:t>年以降、中東以外にアメリカや韓国でも患者発生</a:t>
                      </a:r>
                    </a:p>
                  </a:txBody>
                  <a:tcPr/>
                </a:tc>
                <a:extLst>
                  <a:ext uri="{0D108BD9-81ED-4DB2-BD59-A6C34878D82A}">
                    <a16:rowId xmlns:a16="http://schemas.microsoft.com/office/drawing/2014/main" val="75018003"/>
                  </a:ext>
                </a:extLst>
              </a:tr>
              <a:tr h="43200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エボラ</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出血熱</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2014</a:t>
                      </a:r>
                      <a:r>
                        <a:rPr kumimoji="1" lang="ja-JP" altLang="en-US" sz="1050" dirty="0" smtClean="0">
                          <a:solidFill>
                            <a:schemeClr val="tx1"/>
                          </a:solidFill>
                          <a:latin typeface="Meiryo UI" panose="020B0604030504040204" pitchFamily="50" charset="-128"/>
                          <a:ea typeface="Meiryo UI" panose="020B0604030504040204" pitchFamily="50" charset="-128"/>
                        </a:rPr>
                        <a:t>年、西アフリカを中心に患者発生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37676041"/>
                  </a:ext>
                </a:extLst>
              </a:tr>
              <a:tr h="540000">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鳥インフルエンザ</a:t>
                      </a:r>
                    </a:p>
                  </a:txBody>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（国内）</a:t>
                      </a:r>
                      <a:r>
                        <a:rPr kumimoji="1" lang="en-US" altLang="ja-JP" sz="1050" dirty="0">
                          <a:solidFill>
                            <a:schemeClr val="tx1"/>
                          </a:solidFill>
                          <a:latin typeface="Meiryo UI" panose="020B0604030504040204" pitchFamily="50" charset="-128"/>
                          <a:ea typeface="Meiryo UI" panose="020B0604030504040204" pitchFamily="50" charset="-128"/>
                        </a:rPr>
                        <a:t>2014</a:t>
                      </a:r>
                      <a:r>
                        <a:rPr kumimoji="1" lang="ja-JP" altLang="en-US" sz="1050" dirty="0">
                          <a:solidFill>
                            <a:schemeClr val="tx1"/>
                          </a:solidFill>
                          <a:latin typeface="Meiryo UI" panose="020B0604030504040204" pitchFamily="50" charset="-128"/>
                          <a:ea typeface="Meiryo UI" panose="020B0604030504040204" pitchFamily="50" charset="-128"/>
                        </a:rPr>
                        <a:t>年度　</a:t>
                      </a:r>
                      <a:r>
                        <a:rPr kumimoji="1" lang="ja-JP" altLang="en-US" sz="1050" dirty="0" smtClean="0">
                          <a:solidFill>
                            <a:schemeClr val="tx1"/>
                          </a:solidFill>
                          <a:latin typeface="Meiryo UI" panose="020B0604030504040204" pitchFamily="50" charset="-128"/>
                          <a:ea typeface="Meiryo UI" panose="020B0604030504040204" pitchFamily="50" charset="-128"/>
                        </a:rPr>
                        <a:t>５件</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2016</a:t>
                      </a:r>
                      <a:r>
                        <a:rPr kumimoji="1" lang="ja-JP" altLang="en-US" sz="1050" dirty="0">
                          <a:solidFill>
                            <a:schemeClr val="tx1"/>
                          </a:solidFill>
                          <a:latin typeface="Meiryo UI" panose="020B0604030504040204" pitchFamily="50" charset="-128"/>
                          <a:ea typeface="Meiryo UI" panose="020B0604030504040204" pitchFamily="50" charset="-128"/>
                        </a:rPr>
                        <a:t>年度　</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件</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2017</a:t>
                      </a:r>
                      <a:r>
                        <a:rPr kumimoji="1" lang="ja-JP" altLang="en-US" sz="1050" dirty="0">
                          <a:solidFill>
                            <a:schemeClr val="tx1"/>
                          </a:solidFill>
                          <a:latin typeface="Meiryo UI" panose="020B0604030504040204" pitchFamily="50" charset="-128"/>
                          <a:ea typeface="Meiryo UI" panose="020B0604030504040204" pitchFamily="50" charset="-128"/>
                        </a:rPr>
                        <a:t>年度　１件</a:t>
                      </a:r>
                    </a:p>
                  </a:txBody>
                  <a:tcPr/>
                </a:tc>
                <a:extLst>
                  <a:ext uri="{0D108BD9-81ED-4DB2-BD59-A6C34878D82A}">
                    <a16:rowId xmlns:a16="http://schemas.microsoft.com/office/drawing/2014/main" val="10002"/>
                  </a:ext>
                </a:extLst>
              </a:tr>
            </a:tbl>
          </a:graphicData>
        </a:graphic>
      </p:graphicFrame>
      <p:sp>
        <p:nvSpPr>
          <p:cNvPr id="58" name="乗算 57"/>
          <p:cNvSpPr/>
          <p:nvPr/>
        </p:nvSpPr>
        <p:spPr>
          <a:xfrm>
            <a:off x="2051720" y="1466437"/>
            <a:ext cx="393965" cy="378382"/>
          </a:xfrm>
          <a:prstGeom prst="mathMultiply">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4" name="正方形/長方形 3"/>
          <p:cNvSpPr/>
          <p:nvPr/>
        </p:nvSpPr>
        <p:spPr>
          <a:xfrm>
            <a:off x="4846007" y="1577270"/>
            <a:ext cx="3416320" cy="307777"/>
          </a:xfrm>
          <a:prstGeom prst="rect">
            <a:avLst/>
          </a:prstGeom>
        </p:spPr>
        <p:txBody>
          <a:bodyPr wrap="none">
            <a:spAutoFit/>
          </a:bodyPr>
          <a:lstStyle/>
          <a:p>
            <a:r>
              <a:rPr lang="ja-JP" altLang="en-US" sz="1400" b="1" i="1" dirty="0">
                <a:latin typeface="Meiryo UI" panose="020B0604030504040204" pitchFamily="50" charset="-128"/>
                <a:ea typeface="Meiryo UI" panose="020B0604030504040204" pitchFamily="50" charset="-128"/>
              </a:rPr>
              <a:t>西日本の中核</a:t>
            </a:r>
            <a:r>
              <a:rPr lang="ja-JP" altLang="en-US" sz="1400" b="1" dirty="0">
                <a:latin typeface="Meiryo UI" panose="020B0604030504040204" pitchFamily="50" charset="-128"/>
                <a:ea typeface="Meiryo UI" panose="020B0604030504040204" pitchFamily="50" charset="-128"/>
              </a:rPr>
              <a:t>的な</a:t>
            </a:r>
            <a:r>
              <a:rPr lang="ja-JP" altLang="en-US" sz="1400" i="1" dirty="0">
                <a:latin typeface="Meiryo UI" panose="020B0604030504040204" pitchFamily="50" charset="-128"/>
                <a:ea typeface="Meiryo UI" panose="020B0604030504040204" pitchFamily="50" charset="-128"/>
              </a:rPr>
              <a:t>地方衛生研究所</a:t>
            </a:r>
            <a:r>
              <a:rPr lang="ja-JP" altLang="en-US" sz="1400" dirty="0">
                <a:latin typeface="Meiryo UI" panose="020B0604030504040204" pitchFamily="50" charset="-128"/>
                <a:ea typeface="Meiryo UI" panose="020B0604030504040204" pitchFamily="50" charset="-128"/>
              </a:rPr>
              <a:t>をめざす</a:t>
            </a:r>
          </a:p>
        </p:txBody>
      </p:sp>
      <p:sp>
        <p:nvSpPr>
          <p:cNvPr id="25" name="正方形/長方形 24"/>
          <p:cNvSpPr/>
          <p:nvPr/>
        </p:nvSpPr>
        <p:spPr>
          <a:xfrm>
            <a:off x="4738609" y="1905908"/>
            <a:ext cx="4315117" cy="769441"/>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①健康</a:t>
            </a:r>
            <a:r>
              <a:rPr lang="ja-JP" altLang="en-US" sz="1600" b="1" dirty="0" smtClean="0">
                <a:latin typeface="Meiryo UI" panose="020B0604030504040204" pitchFamily="50" charset="-128"/>
                <a:ea typeface="Meiryo UI" panose="020B0604030504040204" pitchFamily="50" charset="-128"/>
              </a:rPr>
              <a:t>危機事象への対応強化</a:t>
            </a:r>
            <a:endParaRPr lang="en-US" altLang="ja-JP" sz="1600" b="1"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指揮命令系統や機能が</a:t>
            </a:r>
            <a:r>
              <a:rPr lang="ja-JP" altLang="en-US" sz="1400" b="1" dirty="0">
                <a:latin typeface="Meiryo UI" panose="020B0604030504040204" pitchFamily="50" charset="-128"/>
                <a:ea typeface="Meiryo UI" panose="020B0604030504040204" pitchFamily="50" charset="-128"/>
              </a:rPr>
              <a:t>⼀元化</a:t>
            </a:r>
            <a:r>
              <a:rPr lang="ja-JP" altLang="en-US" sz="1400" dirty="0">
                <a:latin typeface="Meiryo UI" panose="020B0604030504040204" pitchFamily="50" charset="-128"/>
                <a:ea typeface="Meiryo UI" panose="020B0604030504040204" pitchFamily="50" charset="-128"/>
              </a:rPr>
              <a:t>され、</a:t>
            </a:r>
            <a:r>
              <a:rPr lang="ja-JP" altLang="en-US" sz="1400" b="1" dirty="0">
                <a:latin typeface="Meiryo UI" panose="020B0604030504040204" pitchFamily="50" charset="-128"/>
                <a:ea typeface="Meiryo UI" panose="020B0604030504040204" pitchFamily="50" charset="-128"/>
              </a:rPr>
              <a:t>健康危機事象</a:t>
            </a:r>
            <a:r>
              <a:rPr lang="ja-JP" altLang="en-US" sz="1400" b="1" dirty="0" smtClean="0">
                <a:latin typeface="Meiryo UI" panose="020B0604030504040204" pitchFamily="50" charset="-128"/>
                <a:ea typeface="Meiryo UI" panose="020B0604030504040204" pitchFamily="50" charset="-128"/>
              </a:rPr>
              <a:t>に</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迅速</a:t>
            </a:r>
            <a:r>
              <a:rPr lang="ja-JP" altLang="en-US" sz="1400" b="1" dirty="0">
                <a:latin typeface="Meiryo UI" panose="020B0604030504040204" pitchFamily="50" charset="-128"/>
                <a:ea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rPr>
              <a:t>対応</a:t>
            </a:r>
            <a:r>
              <a:rPr lang="ja-JP" altLang="en-US" sz="1400" dirty="0" smtClean="0">
                <a:latin typeface="Meiryo UI" panose="020B0604030504040204" pitchFamily="50" charset="-128"/>
                <a:ea typeface="Meiryo UI" panose="020B0604030504040204" pitchFamily="50" charset="-128"/>
              </a:rPr>
              <a:t>できる</a:t>
            </a:r>
            <a:r>
              <a:rPr lang="ja-JP" altLang="en-US" sz="1400" dirty="0">
                <a:latin typeface="Meiryo UI" panose="020B0604030504040204" pitchFamily="50" charset="-128"/>
                <a:ea typeface="Meiryo UI" panose="020B0604030504040204" pitchFamily="50" charset="-128"/>
              </a:rPr>
              <a:t>体制が</a:t>
            </a:r>
            <a:r>
              <a:rPr lang="ja-JP" altLang="en-US" sz="1400" dirty="0" smtClean="0">
                <a:latin typeface="Meiryo UI" panose="020B0604030504040204" pitchFamily="50" charset="-128"/>
                <a:ea typeface="Meiryo UI" panose="020B0604030504040204" pitchFamily="50" charset="-128"/>
              </a:rPr>
              <a:t>整備</a:t>
            </a:r>
            <a:endParaRPr lang="en-US" altLang="ja-JP" sz="1400" dirty="0" smtClean="0">
              <a:latin typeface="Meiryo UI" panose="020B0604030504040204" pitchFamily="50" charset="-128"/>
              <a:ea typeface="Meiryo UI" panose="020B0604030504040204" pitchFamily="50" charset="-128"/>
            </a:endParaRPr>
          </a:p>
        </p:txBody>
      </p:sp>
      <p:sp>
        <p:nvSpPr>
          <p:cNvPr id="26" name="正方形/長方形 25"/>
          <p:cNvSpPr/>
          <p:nvPr/>
        </p:nvSpPr>
        <p:spPr>
          <a:xfrm>
            <a:off x="4804316" y="5046017"/>
            <a:ext cx="3888757" cy="1661993"/>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②他機関との連携強化</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・国立研究機関、全国の地方衛生研究所、</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学術分野・産業界 等</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③一元化施設を</a:t>
            </a:r>
            <a:r>
              <a:rPr lang="en-US" altLang="ja-JP" sz="1600" b="1" dirty="0">
                <a:latin typeface="Meiryo UI" panose="020B0604030504040204" pitchFamily="50" charset="-128"/>
                <a:ea typeface="Meiryo UI" panose="020B0604030504040204" pitchFamily="50" charset="-128"/>
              </a:rPr>
              <a:t>2022</a:t>
            </a:r>
            <a:r>
              <a:rPr lang="ja-JP" altLang="en-US" sz="1600" b="1" dirty="0" smtClean="0">
                <a:latin typeface="Meiryo UI" panose="020B0604030504040204" pitchFamily="50" charset="-128"/>
                <a:ea typeface="Meiryo UI" panose="020B0604030504040204" pitchFamily="50" charset="-128"/>
              </a:rPr>
              <a:t>年度開設</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・施設・機器、組織、業務の一元化</a:t>
            </a:r>
          </a:p>
          <a:p>
            <a:r>
              <a:rPr lang="ja-JP" altLang="en-US" sz="1400" dirty="0" smtClean="0">
                <a:latin typeface="Meiryo UI" panose="020B0604030504040204" pitchFamily="50" charset="-128"/>
                <a:ea typeface="Meiryo UI" panose="020B0604030504040204" pitchFamily="50" charset="-128"/>
              </a:rPr>
              <a:t>　・研究所機能の最大限の発揮</a:t>
            </a:r>
            <a:endParaRPr lang="ja-JP" altLang="en-US"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4853115" y="2848287"/>
            <a:ext cx="4200611" cy="2042458"/>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新型</a:t>
            </a:r>
            <a:r>
              <a:rPr lang="ja-JP" altLang="en-US" sz="1400" b="1" dirty="0">
                <a:solidFill>
                  <a:schemeClr val="tx1"/>
                </a:solidFill>
                <a:latin typeface="Meiryo UI" panose="020B0604030504040204" pitchFamily="50" charset="-128"/>
                <a:ea typeface="Meiryo UI" panose="020B0604030504040204" pitchFamily="50" charset="-128"/>
              </a:rPr>
              <a:t>コロナウイルス</a:t>
            </a:r>
            <a:r>
              <a:rPr lang="ja-JP" altLang="en-US" sz="1400" b="1" dirty="0" smtClean="0">
                <a:solidFill>
                  <a:schemeClr val="tx1"/>
                </a:solidFill>
                <a:latin typeface="Meiryo UI" panose="020B0604030504040204" pitchFamily="50" charset="-128"/>
                <a:ea typeface="Meiryo UI" panose="020B0604030504040204" pitchFamily="50" charset="-128"/>
              </a:rPr>
              <a:t>感染症対応</a:t>
            </a:r>
            <a:r>
              <a:rPr lang="en-US" altLang="ja-JP" sz="1400" b="1" dirty="0" smtClean="0">
                <a:solidFill>
                  <a:schemeClr val="tx1"/>
                </a:solidFill>
                <a:latin typeface="Meiryo UI" panose="020B0604030504040204" pitchFamily="50" charset="-128"/>
                <a:ea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rPr>
              <a:t>府市が一体となり迅速</a:t>
            </a:r>
            <a:r>
              <a:rPr lang="ja-JP" altLang="en-US" sz="1400" dirty="0">
                <a:solidFill>
                  <a:schemeClr val="tx1"/>
                </a:solidFill>
                <a:latin typeface="Meiryo UI" panose="020B0604030504040204" pitchFamily="50" charset="-128"/>
                <a:ea typeface="Meiryo UI" panose="020B0604030504040204" pitchFamily="50" charset="-128"/>
              </a:rPr>
              <a:t>かつ</a:t>
            </a:r>
            <a:r>
              <a:rPr lang="ja-JP" altLang="en-US" sz="1400" dirty="0" smtClean="0">
                <a:solidFill>
                  <a:schemeClr val="tx1"/>
                </a:solidFill>
                <a:latin typeface="Meiryo UI" panose="020B0604030504040204" pitchFamily="50" charset="-128"/>
                <a:ea typeface="Meiryo UI" panose="020B0604030504040204" pitchFamily="50" charset="-128"/>
              </a:rPr>
              <a:t>的確に対応</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Ø"/>
            </a:pPr>
            <a:r>
              <a:rPr lang="ja-JP" altLang="en-US" sz="1300" b="1" dirty="0" smtClean="0">
                <a:solidFill>
                  <a:schemeClr val="tx1"/>
                </a:solidFill>
                <a:latin typeface="Meiryo UI" panose="020B0604030504040204" pitchFamily="50" charset="-128"/>
                <a:ea typeface="Meiryo UI" panose="020B0604030504040204" pitchFamily="50" charset="-128"/>
              </a:rPr>
              <a:t>検査体制の強化</a:t>
            </a:r>
            <a:endParaRPr lang="en-US" altLang="ja-JP" sz="13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300" dirty="0" smtClean="0">
                <a:solidFill>
                  <a:schemeClr val="tx1"/>
                </a:solidFill>
                <a:latin typeface="Meiryo UI" panose="020B0604030504040204" pitchFamily="50" charset="-128"/>
                <a:ea typeface="Meiryo UI" panose="020B0604030504040204" pitchFamily="50" charset="-128"/>
              </a:rPr>
              <a:t>　（和歌山県等からの検査依頼へも対応）</a:t>
            </a:r>
            <a:endParaRPr lang="en-US" altLang="ja-JP" sz="1300" dirty="0" smtClean="0">
              <a:solidFill>
                <a:schemeClr val="tx1"/>
              </a:solidFill>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Ø"/>
            </a:pPr>
            <a:r>
              <a:rPr lang="ja-JP" altLang="en-US" sz="1300" b="1" dirty="0" smtClean="0">
                <a:solidFill>
                  <a:schemeClr val="tx1"/>
                </a:solidFill>
                <a:latin typeface="Meiryo UI" panose="020B0604030504040204" pitchFamily="50" charset="-128"/>
                <a:ea typeface="Meiryo UI" panose="020B0604030504040204" pitchFamily="50" charset="-128"/>
              </a:rPr>
              <a:t>検査</a:t>
            </a:r>
            <a:r>
              <a:rPr lang="ja-JP" altLang="en-US" sz="1300" b="1" dirty="0">
                <a:solidFill>
                  <a:schemeClr val="tx1"/>
                </a:solidFill>
                <a:latin typeface="Meiryo UI" panose="020B0604030504040204" pitchFamily="50" charset="-128"/>
                <a:ea typeface="Meiryo UI" panose="020B0604030504040204" pitchFamily="50" charset="-128"/>
              </a:rPr>
              <a:t>機能の相互</a:t>
            </a:r>
            <a:r>
              <a:rPr lang="ja-JP" altLang="en-US" sz="1300" b="1" dirty="0" smtClean="0">
                <a:solidFill>
                  <a:schemeClr val="tx1"/>
                </a:solidFill>
                <a:latin typeface="Meiryo UI" panose="020B0604030504040204" pitchFamily="50" charset="-128"/>
                <a:ea typeface="Meiryo UI" panose="020B0604030504040204" pitchFamily="50" charset="-128"/>
              </a:rPr>
              <a:t>補完</a:t>
            </a:r>
            <a:endParaRPr lang="en-US" altLang="ja-JP" sz="13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300" dirty="0" smtClean="0">
                <a:solidFill>
                  <a:srgbClr val="FF0000"/>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（森ノ宮・天王寺の両センターにおいて一体的に対応）</a:t>
            </a:r>
            <a:endParaRPr lang="en-US" altLang="ja-JP" sz="1300" dirty="0" smtClean="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参考　大安</a:t>
            </a:r>
            <a:r>
              <a:rPr lang="ja-JP" altLang="en-US" sz="1200" dirty="0">
                <a:solidFill>
                  <a:schemeClr val="tx1"/>
                </a:solidFill>
                <a:latin typeface="Meiryo UI" panose="020B0604030504040204" pitchFamily="50" charset="-128"/>
                <a:ea typeface="Meiryo UI" panose="020B0604030504040204" pitchFamily="50" charset="-128"/>
              </a:rPr>
              <a:t>研の検査</a:t>
            </a:r>
            <a:r>
              <a:rPr lang="ja-JP" altLang="en-US" sz="1200" dirty="0" smtClean="0">
                <a:solidFill>
                  <a:schemeClr val="tx1"/>
                </a:solidFill>
                <a:latin typeface="Meiryo UI" panose="020B0604030504040204" pitchFamily="50" charset="-128"/>
                <a:ea typeface="Meiryo UI" panose="020B0604030504040204" pitchFamily="50" charset="-128"/>
              </a:rPr>
              <a:t>検体数：</a:t>
            </a:r>
            <a:r>
              <a:rPr lang="en-US" altLang="ja-JP" sz="1200" dirty="0" smtClean="0">
                <a:solidFill>
                  <a:schemeClr val="tx1"/>
                </a:solidFill>
                <a:latin typeface="Meiryo UI" panose="020B0604030504040204" pitchFamily="50" charset="-128"/>
                <a:ea typeface="Meiryo UI" panose="020B0604030504040204" pitchFamily="50" charset="-128"/>
              </a:rPr>
              <a:t>24,114</a:t>
            </a:r>
            <a:r>
              <a:rPr lang="ja-JP" altLang="en-US" sz="1200" dirty="0" smtClean="0">
                <a:solidFill>
                  <a:schemeClr val="tx1"/>
                </a:solidFill>
                <a:latin typeface="Meiryo UI" panose="020B0604030504040204" pitchFamily="50" charset="-128"/>
                <a:ea typeface="Meiryo UI" panose="020B0604030504040204" pitchFamily="50" charset="-128"/>
              </a:rPr>
              <a:t>検体（</a:t>
            </a:r>
            <a:r>
              <a:rPr lang="en-US" altLang="ja-JP" sz="1200" dirty="0" smtClean="0">
                <a:solidFill>
                  <a:schemeClr val="tx1"/>
                </a:solidFill>
                <a:latin typeface="Meiryo UI" panose="020B0604030504040204" pitchFamily="50" charset="-128"/>
                <a:ea typeface="Meiryo UI" panose="020B0604030504040204" pitchFamily="50" charset="-128"/>
              </a:rPr>
              <a:t>7/18</a:t>
            </a:r>
            <a:r>
              <a:rPr lang="ja-JP" altLang="en-US" sz="1200" dirty="0" smtClean="0">
                <a:solidFill>
                  <a:schemeClr val="tx1"/>
                </a:solidFill>
                <a:latin typeface="Meiryo UI" panose="020B0604030504040204" pitchFamily="50" charset="-128"/>
                <a:ea typeface="Meiryo UI" panose="020B0604030504040204" pitchFamily="50" charset="-128"/>
              </a:rPr>
              <a:t>時点）</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Ø"/>
            </a:pPr>
            <a:r>
              <a:rPr lang="ja-JP" altLang="en-US" sz="1300" b="1" dirty="0" smtClean="0">
                <a:solidFill>
                  <a:schemeClr val="tx1"/>
                </a:solidFill>
                <a:latin typeface="Meiryo UI" panose="020B0604030504040204" pitchFamily="50" charset="-128"/>
                <a:ea typeface="Meiryo UI" panose="020B0604030504040204" pitchFamily="50" charset="-128"/>
              </a:rPr>
              <a:t>疫学調査の充実</a:t>
            </a:r>
            <a:endParaRPr lang="en-US" altLang="ja-JP" sz="13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（保健所の疫学調査やクラスター対策班にも貢献</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71966" y="2000617"/>
            <a:ext cx="1596690" cy="260766"/>
          </a:xfrm>
          <a:prstGeom prst="rect">
            <a:avLst/>
          </a:prstGeom>
          <a:solidFill>
            <a:schemeClr val="bg1">
              <a:lumMod val="85000"/>
            </a:schemeClr>
          </a:solidFill>
          <a:ln>
            <a:solidFill>
              <a:schemeClr val="bg1">
                <a:lumMod val="75000"/>
              </a:schemeClr>
            </a:solidFill>
          </a:ln>
        </p:spPr>
        <p:txBody>
          <a:bodyPr wrap="square" rtlCol="0">
            <a:spAutoFit/>
          </a:bodyPr>
          <a:lstStyle/>
          <a:p>
            <a:pPr algn="ctr"/>
            <a:r>
              <a:rPr lang="ja-JP" altLang="en-US" sz="1100" b="1" dirty="0">
                <a:latin typeface="Meiryo UI" panose="020B0604030504040204" pitchFamily="50" charset="-128"/>
                <a:ea typeface="Meiryo UI" panose="020B0604030504040204" pitchFamily="50" charset="-128"/>
              </a:rPr>
              <a:t>統合・独法化の背景</a:t>
            </a:r>
          </a:p>
        </p:txBody>
      </p:sp>
    </p:spTree>
    <p:extLst>
      <p:ext uri="{BB962C8B-B14F-4D97-AF65-F5344CB8AC3E}">
        <p14:creationId xmlns:p14="http://schemas.microsoft.com/office/powerpoint/2010/main" val="2300715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4193349" y="1276322"/>
            <a:ext cx="4716000" cy="1215717"/>
          </a:xfrm>
          <a:prstGeom prst="rect">
            <a:avLst/>
          </a:prstGeom>
          <a:solidFill>
            <a:schemeClr val="accent1">
              <a:lumMod val="20000"/>
              <a:lumOff val="80000"/>
            </a:schemeClr>
          </a:solidFill>
          <a:ln>
            <a:solidFill>
              <a:schemeClr val="bg1">
                <a:lumMod val="65000"/>
              </a:schemeClr>
            </a:solidFill>
          </a:ln>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①創業支援や経営サポート事業の充実</a:t>
            </a:r>
            <a:endParaRPr lang="en-US" altLang="ja-JP" sz="1200" b="1"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②経営基盤経営効率の向上</a:t>
            </a:r>
            <a:endParaRPr lang="en-US" altLang="ja-JP" sz="1200" b="1"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➣経営基盤や経営効率は着実に向上</a:t>
            </a:r>
            <a:endParaRPr lang="en-US" altLang="ja-JP" sz="11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③新型コロナウイルス感染症への</a:t>
            </a:r>
            <a:r>
              <a:rPr lang="ja-JP" altLang="en-US" sz="1200" b="1" dirty="0" smtClean="0">
                <a:latin typeface="Meiryo UI" panose="020B0604030504040204" pitchFamily="50" charset="-128"/>
                <a:ea typeface="Meiryo UI" panose="020B0604030504040204" pitchFamily="50" charset="-128"/>
              </a:rPr>
              <a:t>対応</a:t>
            </a:r>
            <a:endParaRPr lang="en-US" altLang="ja-JP" sz="1200" b="1"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制度</a:t>
            </a:r>
            <a:r>
              <a:rPr lang="ja-JP" altLang="en-US" sz="1100" dirty="0" smtClean="0">
                <a:latin typeface="Meiryo UI" panose="020B0604030504040204" pitchFamily="50" charset="-128"/>
                <a:ea typeface="Meiryo UI" panose="020B0604030504040204" pitchFamily="50" charset="-128"/>
              </a:rPr>
              <a:t>融資により経営がひっ迫している中小企業を支援</a:t>
            </a:r>
            <a:endParaRPr lang="en-US" altLang="ja-JP" sz="1100"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40,718</a:t>
            </a:r>
            <a:r>
              <a:rPr lang="ja-JP" altLang="en-US" sz="1100" dirty="0">
                <a:latin typeface="Meiryo UI" panose="020B0604030504040204" pitchFamily="50" charset="-128"/>
                <a:ea typeface="Meiryo UI" panose="020B0604030504040204" pitchFamily="50" charset="-128"/>
              </a:rPr>
              <a:t>件、</a:t>
            </a:r>
            <a:r>
              <a:rPr lang="en-US" altLang="ja-JP" sz="1100" dirty="0">
                <a:latin typeface="Meiryo UI" panose="020B0604030504040204" pitchFamily="50" charset="-128"/>
                <a:ea typeface="Meiryo UI" panose="020B0604030504040204" pitchFamily="50" charset="-128"/>
              </a:rPr>
              <a:t>9,940</a:t>
            </a:r>
            <a:r>
              <a:rPr lang="ja-JP" altLang="en-US" sz="1100" dirty="0">
                <a:latin typeface="Meiryo UI" panose="020B0604030504040204" pitchFamily="50" charset="-128"/>
                <a:ea typeface="Meiryo UI" panose="020B0604030504040204" pitchFamily="50" charset="-128"/>
              </a:rPr>
              <a:t>億円の保証承諾（</a:t>
            </a:r>
            <a:r>
              <a:rPr lang="en-US" altLang="ja-JP" sz="1100" dirty="0">
                <a:latin typeface="Meiryo UI" panose="020B0604030504040204" pitchFamily="50" charset="-128"/>
                <a:ea typeface="Meiryo UI" panose="020B0604030504040204" pitchFamily="50" charset="-128"/>
              </a:rPr>
              <a:t>2020.7.6</a:t>
            </a:r>
            <a:r>
              <a:rPr lang="ja-JP" altLang="en-US" sz="1100" dirty="0">
                <a:latin typeface="Meiryo UI" panose="020B0604030504040204" pitchFamily="50" charset="-128"/>
                <a:ea typeface="Meiryo UI" panose="020B0604030504040204" pitchFamily="50" charset="-128"/>
              </a:rPr>
              <a:t>時点</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33" name="正方形/長方形 32"/>
          <p:cNvSpPr/>
          <p:nvPr/>
        </p:nvSpPr>
        <p:spPr>
          <a:xfrm>
            <a:off x="4206561" y="4653424"/>
            <a:ext cx="4716000" cy="2015936"/>
          </a:xfrm>
          <a:prstGeom prst="rect">
            <a:avLst/>
          </a:prstGeom>
          <a:solidFill>
            <a:schemeClr val="accent1">
              <a:lumMod val="20000"/>
              <a:lumOff val="80000"/>
            </a:schemeClr>
          </a:solidFill>
          <a:ln>
            <a:solidFill>
              <a:schemeClr val="bg1">
                <a:lumMod val="65000"/>
              </a:schemeClr>
            </a:solidFill>
          </a:ln>
        </p:spPr>
        <p:txBody>
          <a:bodyPr wrap="square">
            <a:spAutoFit/>
          </a:bodyPr>
          <a:lstStyle/>
          <a:p>
            <a:r>
              <a:rPr lang="ja-JP" altLang="en-US" sz="1200" b="1" dirty="0">
                <a:latin typeface="Meiryo UI" panose="020B0604030504040204" pitchFamily="50" charset="-128"/>
                <a:ea typeface="Meiryo UI" panose="020B0604030504040204" pitchFamily="50" charset="-128"/>
              </a:rPr>
              <a:t>①支援機能強化</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➣国際ビジネス</a:t>
            </a:r>
            <a:r>
              <a:rPr lang="ja-JP" altLang="en-US" sz="1100" dirty="0" smtClean="0">
                <a:latin typeface="Meiryo UI" panose="020B0604030504040204" pitchFamily="50" charset="-128"/>
                <a:ea typeface="Meiryo UI" panose="020B0604030504040204" pitchFamily="50" charset="-128"/>
              </a:rPr>
              <a:t>、創業</a:t>
            </a:r>
            <a:r>
              <a:rPr lang="ja-JP" altLang="en-US" sz="1100" dirty="0">
                <a:latin typeface="Meiryo UI" panose="020B0604030504040204" pitchFamily="50" charset="-128"/>
                <a:ea typeface="Meiryo UI" panose="020B0604030504040204" pitchFamily="50" charset="-128"/>
              </a:rPr>
              <a:t>・スタートアップ</a:t>
            </a:r>
            <a:r>
              <a:rPr lang="ja-JP" altLang="en-US" sz="1100" dirty="0" smtClean="0">
                <a:latin typeface="Meiryo UI" panose="020B0604030504040204" pitchFamily="50" charset="-128"/>
                <a:ea typeface="Meiryo UI" panose="020B0604030504040204" pitchFamily="50" charset="-128"/>
              </a:rPr>
              <a:t>、事業</a:t>
            </a:r>
            <a:r>
              <a:rPr lang="ja-JP" altLang="en-US" sz="1100" dirty="0">
                <a:latin typeface="Meiryo UI" panose="020B0604030504040204" pitchFamily="50" charset="-128"/>
                <a:ea typeface="Meiryo UI" panose="020B0604030504040204" pitchFamily="50" charset="-128"/>
              </a:rPr>
              <a:t>承継支援の強化</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a:t>
            </a:r>
            <a:r>
              <a:rPr lang="ja-JP" altLang="en-US" sz="1200" b="1" dirty="0">
                <a:latin typeface="Meiryo UI" panose="020B0604030504040204" pitchFamily="50" charset="-128"/>
                <a:ea typeface="Meiryo UI" panose="020B0604030504040204" pitchFamily="50" charset="-128"/>
              </a:rPr>
              <a:t>サービスの充実・強化</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➣相談機能のワンストップ化による利便性向上</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➣法人</a:t>
            </a:r>
            <a:r>
              <a:rPr lang="ja-JP" altLang="en-US" sz="1100" dirty="0">
                <a:latin typeface="Meiryo UI" panose="020B0604030504040204" pitchFamily="50" charset="-128"/>
                <a:ea typeface="Meiryo UI" panose="020B0604030504040204" pitchFamily="50" charset="-128"/>
              </a:rPr>
              <a:t>が一体的に提供できる支援</a:t>
            </a:r>
            <a:r>
              <a:rPr lang="ja-JP" altLang="en-US" sz="1100" dirty="0" smtClean="0">
                <a:latin typeface="Meiryo UI" panose="020B0604030504040204" pitchFamily="50" charset="-128"/>
                <a:ea typeface="Meiryo UI" panose="020B0604030504040204" pitchFamily="50" charset="-128"/>
              </a:rPr>
              <a:t>サービスの拡充</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➣企業データベースの一元化により、ビジネスマッチングの</a:t>
            </a:r>
            <a:r>
              <a:rPr lang="ja-JP" altLang="en-US" sz="1100" dirty="0" smtClean="0">
                <a:latin typeface="Meiryo UI" panose="020B0604030504040204" pitchFamily="50" charset="-128"/>
                <a:ea typeface="Meiryo UI" panose="020B0604030504040204" pitchFamily="50" charset="-128"/>
              </a:rPr>
              <a:t>最適化や効果的な</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情報提供　など</a:t>
            </a:r>
            <a:endParaRPr lang="en-US" altLang="ja-JP" sz="11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③</a:t>
            </a:r>
            <a:r>
              <a:rPr lang="ja-JP" altLang="en-US" sz="1200" b="1" dirty="0">
                <a:latin typeface="Meiryo UI" panose="020B0604030504040204" pitchFamily="50" charset="-128"/>
                <a:ea typeface="Meiryo UI" panose="020B0604030504040204" pitchFamily="50" charset="-128"/>
              </a:rPr>
              <a:t>新型コロナウイルス感染症への対応</a:t>
            </a:r>
            <a:endParaRPr lang="en-US" altLang="ja-JP" sz="12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➣経営</a:t>
            </a:r>
            <a:r>
              <a:rPr lang="ja-JP" altLang="en-US" sz="1100" dirty="0" smtClean="0">
                <a:latin typeface="Meiryo UI" panose="020B0604030504040204" pitchFamily="50" charset="-128"/>
                <a:ea typeface="Meiryo UI" panose="020B0604030504040204" pitchFamily="50" charset="-128"/>
              </a:rPr>
              <a:t>相談を</a:t>
            </a:r>
            <a:r>
              <a:rPr lang="ja-JP" altLang="en-US" sz="1100" dirty="0">
                <a:latin typeface="Meiryo UI" panose="020B0604030504040204" pitchFamily="50" charset="-128"/>
                <a:ea typeface="Meiryo UI" panose="020B0604030504040204" pitchFamily="50" charset="-128"/>
              </a:rPr>
              <a:t>はじめ、休業要請支援金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府・市町村共同支援金</a:t>
            </a:r>
            <a:r>
              <a:rPr lang="en-US" altLang="ja-JP" sz="1100" dirty="0" smtClean="0">
                <a:latin typeface="Meiryo UI" panose="020B0604030504040204" pitchFamily="50" charset="-128"/>
                <a:ea typeface="Meiryo UI" panose="020B0604030504040204" pitchFamily="50" charset="-128"/>
              </a:rPr>
              <a:t>)</a:t>
            </a:r>
            <a:r>
              <a:rPr lang="ja-JP" altLang="en-US" sz="1100" dirty="0" err="1" smtClean="0">
                <a:latin typeface="Meiryo UI" panose="020B0604030504040204" pitchFamily="50" charset="-128"/>
                <a:ea typeface="Meiryo UI" panose="020B0604030504040204" pitchFamily="50" charset="-128"/>
              </a:rPr>
              <a:t>での</a:t>
            </a:r>
            <a:r>
              <a:rPr lang="ja-JP" altLang="en-US" sz="1100" dirty="0">
                <a:latin typeface="Meiryo UI" panose="020B0604030504040204" pitchFamily="50" charset="-128"/>
                <a:ea typeface="Meiryo UI" panose="020B0604030504040204" pitchFamily="50" charset="-128"/>
              </a:rPr>
              <a:t>府と</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連携</a:t>
            </a:r>
            <a:r>
              <a:rPr lang="ja-JP" altLang="en-US" sz="1100" dirty="0">
                <a:latin typeface="Meiryo UI" panose="020B0604030504040204" pitchFamily="50" charset="-128"/>
                <a:ea typeface="Meiryo UI" panose="020B0604030504040204" pitchFamily="50" charset="-128"/>
              </a:rPr>
              <a:t>など、あらゆる面から中小企業を支援</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経営相談件数（よろず支援拠点）</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3,000</a:t>
            </a:r>
            <a:r>
              <a:rPr lang="ja-JP" altLang="en-US" sz="1100" dirty="0" smtClean="0">
                <a:latin typeface="Meiryo UI" panose="020B0604030504040204" pitchFamily="50" charset="-128"/>
                <a:ea typeface="Meiryo UI" panose="020B0604030504040204" pitchFamily="50" charset="-128"/>
              </a:rPr>
              <a:t>件（</a:t>
            </a:r>
            <a:r>
              <a:rPr lang="en-US" altLang="ja-JP" sz="1100" dirty="0" smtClean="0">
                <a:latin typeface="Meiryo UI" panose="020B0604030504040204" pitchFamily="50" charset="-128"/>
                <a:ea typeface="Meiryo UI" panose="020B0604030504040204" pitchFamily="50" charset="-128"/>
              </a:rPr>
              <a:t>2020.7.3</a:t>
            </a:r>
            <a:r>
              <a:rPr lang="ja-JP" altLang="en-US" sz="1100" dirty="0" smtClean="0">
                <a:latin typeface="Meiryo UI" panose="020B0604030504040204" pitchFamily="50" charset="-128"/>
                <a:ea typeface="Meiryo UI" panose="020B0604030504040204" pitchFamily="50" charset="-128"/>
              </a:rPr>
              <a:t>時点</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6912" y="6487244"/>
            <a:ext cx="2133600" cy="365125"/>
          </a:xfrm>
        </p:spPr>
        <p:txBody>
          <a:bodyPr/>
          <a:lstStyle/>
          <a:p>
            <a:pPr>
              <a:defRPr/>
            </a:pPr>
            <a:r>
              <a:rPr lang="en-US" altLang="ja-JP" b="1" dirty="0" smtClean="0"/>
              <a:t>6</a:t>
            </a:r>
            <a:endParaRPr lang="ja-JP" altLang="en-US" b="1" dirty="0"/>
          </a:p>
        </p:txBody>
      </p:sp>
      <p:cxnSp>
        <p:nvCxnSpPr>
          <p:cNvPr id="4" name="直線コネクタ 3"/>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a:xfrm>
            <a:off x="0" y="31338"/>
            <a:ext cx="8532765" cy="56302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■機能再編（機関統合）による機能強化</a:t>
            </a:r>
            <a:endParaRPr lang="ja-JP" altLang="en-US" sz="18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14328" y="653692"/>
            <a:ext cx="8706144" cy="323165"/>
          </a:xfrm>
          <a:prstGeom prst="rect">
            <a:avLst/>
          </a:prstGeom>
          <a:noFill/>
        </p:spPr>
        <p:txBody>
          <a:bodyPr vert="horz" wrap="square" rtlCol="0">
            <a:spAutoFit/>
          </a:bodyPr>
          <a:lstStyle/>
          <a:p>
            <a:r>
              <a:rPr kumimoji="1" lang="ja-JP" altLang="en-US" sz="1500" b="1" dirty="0" smtClean="0">
                <a:latin typeface="Meiryo UI" panose="020B0604030504040204" pitchFamily="50" charset="-128"/>
                <a:ea typeface="Meiryo UI" panose="020B0604030504040204" pitchFamily="50" charset="-128"/>
              </a:rPr>
              <a:t>　中小</a:t>
            </a:r>
            <a:r>
              <a:rPr kumimoji="1" lang="ja-JP" altLang="en-US" sz="1500" b="1" dirty="0">
                <a:latin typeface="Meiryo UI" panose="020B0604030504040204" pitchFamily="50" charset="-128"/>
                <a:ea typeface="Meiryo UI" panose="020B0604030504040204" pitchFamily="50" charset="-128"/>
              </a:rPr>
              <a:t>企業支援についても、府市の各機関を</a:t>
            </a:r>
            <a:r>
              <a:rPr lang="ja-JP" altLang="en-US" sz="1500" b="1" dirty="0">
                <a:latin typeface="Meiryo UI" panose="020B0604030504040204" pitchFamily="50" charset="-128"/>
                <a:ea typeface="Meiryo UI" panose="020B0604030504040204" pitchFamily="50" charset="-128"/>
              </a:rPr>
              <a:t>統合することで</a:t>
            </a:r>
            <a:r>
              <a:rPr kumimoji="1" lang="ja-JP" altLang="en-US" sz="1500" b="1" dirty="0">
                <a:latin typeface="Meiryo UI" panose="020B0604030504040204" pitchFamily="50" charset="-128"/>
                <a:ea typeface="Meiryo UI" panose="020B0604030504040204" pitchFamily="50" charset="-128"/>
              </a:rPr>
              <a:t>、金融支援、技術支援、経営支援の機能を</a:t>
            </a:r>
            <a:r>
              <a:rPr kumimoji="1" lang="ja-JP" altLang="en-US" sz="1500" b="1" dirty="0" smtClean="0">
                <a:latin typeface="Meiryo UI" panose="020B0604030504040204" pitchFamily="50" charset="-128"/>
                <a:ea typeface="Meiryo UI" panose="020B0604030504040204" pitchFamily="50" charset="-128"/>
              </a:rPr>
              <a:t>強化</a:t>
            </a:r>
            <a:endParaRPr lang="en-US" altLang="ja-JP" sz="1500" b="1" dirty="0">
              <a:latin typeface="Meiryo UI" panose="020B0604030504040204" pitchFamily="50" charset="-128"/>
              <a:ea typeface="Meiryo UI" panose="020B0604030504040204" pitchFamily="50" charset="-128"/>
            </a:endParaRPr>
          </a:p>
        </p:txBody>
      </p:sp>
      <p:sp>
        <p:nvSpPr>
          <p:cNvPr id="8" name="角丸四角形 7"/>
          <p:cNvSpPr/>
          <p:nvPr/>
        </p:nvSpPr>
        <p:spPr>
          <a:xfrm>
            <a:off x="4171618" y="992308"/>
            <a:ext cx="1980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大阪信用保証協会</a:t>
            </a:r>
          </a:p>
        </p:txBody>
      </p:sp>
      <p:sp>
        <p:nvSpPr>
          <p:cNvPr id="9" name="角丸四角形 8"/>
          <p:cNvSpPr/>
          <p:nvPr/>
        </p:nvSpPr>
        <p:spPr>
          <a:xfrm>
            <a:off x="229604" y="1356087"/>
            <a:ext cx="1512168" cy="43029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大阪府</a:t>
            </a:r>
            <a:r>
              <a:rPr lang="zh-TW" altLang="en-US" sz="1400" b="1" dirty="0">
                <a:latin typeface="Meiryo UI" panose="020B0604030504040204" pitchFamily="50" charset="-128"/>
                <a:ea typeface="Meiryo UI" panose="020B0604030504040204" pitchFamily="50" charset="-128"/>
              </a:rPr>
              <a:t>中小企業信用保証協会</a:t>
            </a:r>
          </a:p>
        </p:txBody>
      </p:sp>
      <p:sp>
        <p:nvSpPr>
          <p:cNvPr id="10" name="正方形/長方形 9"/>
          <p:cNvSpPr/>
          <p:nvPr/>
        </p:nvSpPr>
        <p:spPr>
          <a:xfrm>
            <a:off x="6031627" y="980728"/>
            <a:ext cx="861381" cy="288147"/>
          </a:xfrm>
          <a:prstGeom prst="rect">
            <a:avLst/>
          </a:prstGeom>
        </p:spPr>
        <p:txBody>
          <a:bodyPr wrap="none" lIns="36000" tIns="36000" rIns="36000" bIns="36000">
            <a:spAutoFit/>
          </a:bodyPr>
          <a:lstStyle/>
          <a:p>
            <a:pPr algn="ctr"/>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[2014.5]</a:t>
            </a:r>
            <a:endParaRPr lang="ja-JP" altLang="en-US" sz="1200" dirty="0">
              <a:latin typeface="Meiryo UI" panose="020B0604030504040204" pitchFamily="50" charset="-128"/>
              <a:ea typeface="Meiryo UI" panose="020B0604030504040204" pitchFamily="50" charset="-128"/>
            </a:endParaRPr>
          </a:p>
        </p:txBody>
      </p:sp>
      <p:sp>
        <p:nvSpPr>
          <p:cNvPr id="11" name="角丸四角形 10"/>
          <p:cNvSpPr/>
          <p:nvPr/>
        </p:nvSpPr>
        <p:spPr>
          <a:xfrm>
            <a:off x="2247208" y="1367162"/>
            <a:ext cx="1413379" cy="43029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大阪市</a:t>
            </a:r>
            <a:r>
              <a:rPr lang="zh-TW" altLang="en-US" sz="1400" b="1" dirty="0" smtClean="0">
                <a:latin typeface="Meiryo UI" panose="020B0604030504040204" pitchFamily="50" charset="-128"/>
                <a:ea typeface="Meiryo UI" panose="020B0604030504040204" pitchFamily="50" charset="-128"/>
              </a:rPr>
              <a:t>信用</a:t>
            </a:r>
            <a:endParaRPr lang="en-US" altLang="zh-TW" sz="1400" b="1" dirty="0" smtClean="0">
              <a:latin typeface="Meiryo UI" panose="020B0604030504040204" pitchFamily="50" charset="-128"/>
              <a:ea typeface="Meiryo UI" panose="020B0604030504040204" pitchFamily="50" charset="-128"/>
            </a:endParaRPr>
          </a:p>
          <a:p>
            <a:pPr algn="ctr"/>
            <a:r>
              <a:rPr lang="zh-TW" altLang="en-US" sz="1400" b="1" dirty="0" smtClean="0">
                <a:latin typeface="Meiryo UI" panose="020B0604030504040204" pitchFamily="50" charset="-128"/>
                <a:ea typeface="Meiryo UI" panose="020B0604030504040204" pitchFamily="50" charset="-128"/>
              </a:rPr>
              <a:t>保証</a:t>
            </a:r>
            <a:r>
              <a:rPr lang="zh-TW" altLang="en-US" sz="1400" b="1" dirty="0">
                <a:latin typeface="Meiryo UI" panose="020B0604030504040204" pitchFamily="50" charset="-128"/>
                <a:ea typeface="Meiryo UI" panose="020B0604030504040204" pitchFamily="50" charset="-128"/>
              </a:rPr>
              <a:t>協会</a:t>
            </a:r>
          </a:p>
        </p:txBody>
      </p:sp>
      <p:sp>
        <p:nvSpPr>
          <p:cNvPr id="12" name="二等辺三角形 11"/>
          <p:cNvSpPr/>
          <p:nvPr/>
        </p:nvSpPr>
        <p:spPr>
          <a:xfrm rot="5400000">
            <a:off x="1817951" y="3650203"/>
            <a:ext cx="4356000" cy="288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1756125" y="1347464"/>
            <a:ext cx="458851" cy="537476"/>
          </a:xfrm>
          <a:prstGeom prst="mathMultiply">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14" name="角丸四角形 13"/>
          <p:cNvSpPr/>
          <p:nvPr/>
        </p:nvSpPr>
        <p:spPr>
          <a:xfrm>
            <a:off x="266030" y="3140968"/>
            <a:ext cx="1497658" cy="5070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大阪府立産業技術総合研究所</a:t>
            </a:r>
            <a:endParaRPr lang="zh-TW" altLang="en-US" sz="1400" b="1" dirty="0">
              <a:latin typeface="Meiryo UI" panose="020B0604030504040204" pitchFamily="50" charset="-128"/>
              <a:ea typeface="Meiryo UI" panose="020B0604030504040204" pitchFamily="50" charset="-128"/>
            </a:endParaRPr>
          </a:p>
        </p:txBody>
      </p:sp>
      <p:sp>
        <p:nvSpPr>
          <p:cNvPr id="15" name="角丸四角形 14"/>
          <p:cNvSpPr/>
          <p:nvPr/>
        </p:nvSpPr>
        <p:spPr>
          <a:xfrm>
            <a:off x="2256373" y="3165582"/>
            <a:ext cx="1395047" cy="49957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大阪市立工業研究所</a:t>
            </a:r>
            <a:endParaRPr lang="zh-TW" altLang="en-US" sz="14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6031627" y="2666509"/>
            <a:ext cx="861381" cy="288147"/>
          </a:xfrm>
          <a:prstGeom prst="rect">
            <a:avLst/>
          </a:prstGeom>
        </p:spPr>
        <p:txBody>
          <a:bodyPr wrap="none" lIns="36000" tIns="36000" rIns="36000" bIns="36000">
            <a:spAutoFit/>
          </a:bodyPr>
          <a:lstStyle/>
          <a:p>
            <a:pPr algn="ctr"/>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[2017.4]</a:t>
            </a:r>
            <a:endParaRPr lang="ja-JP" altLang="en-US" sz="1200" dirty="0">
              <a:latin typeface="Meiryo UI" panose="020B0604030504040204" pitchFamily="50" charset="-128"/>
              <a:ea typeface="Meiryo UI" panose="020B0604030504040204" pitchFamily="50" charset="-128"/>
            </a:endParaRPr>
          </a:p>
        </p:txBody>
      </p:sp>
      <p:sp>
        <p:nvSpPr>
          <p:cNvPr id="19" name="角丸四角形 18"/>
          <p:cNvSpPr/>
          <p:nvPr/>
        </p:nvSpPr>
        <p:spPr>
          <a:xfrm>
            <a:off x="235804" y="5034757"/>
            <a:ext cx="1445558" cy="48930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大阪産業振興機構</a:t>
            </a:r>
            <a:endParaRPr lang="en-US" altLang="ja-JP" sz="1400" b="1" dirty="0">
              <a:latin typeface="Meiryo UI" panose="020B0604030504040204" pitchFamily="50" charset="-128"/>
              <a:ea typeface="Meiryo UI" panose="020B0604030504040204" pitchFamily="50" charset="-128"/>
            </a:endParaRPr>
          </a:p>
        </p:txBody>
      </p:sp>
      <p:sp>
        <p:nvSpPr>
          <p:cNvPr id="20" name="角丸四角形 19"/>
          <p:cNvSpPr/>
          <p:nvPr/>
        </p:nvSpPr>
        <p:spPr>
          <a:xfrm>
            <a:off x="2278987" y="5028612"/>
            <a:ext cx="1381600" cy="48930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大阪市</a:t>
            </a:r>
            <a:r>
              <a:rPr lang="ja-JP" altLang="en-US" sz="1200" b="1" dirty="0" smtClean="0">
                <a:latin typeface="Meiryo UI" panose="020B0604030504040204" pitchFamily="50" charset="-128"/>
                <a:ea typeface="Meiryo UI" panose="020B0604030504040204" pitchFamily="50" charset="-128"/>
              </a:rPr>
              <a:t>都市型</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産業</a:t>
            </a:r>
            <a:r>
              <a:rPr lang="ja-JP" altLang="en-US" sz="1200" b="1" dirty="0">
                <a:latin typeface="Meiryo UI" panose="020B0604030504040204" pitchFamily="50" charset="-128"/>
                <a:ea typeface="Meiryo UI" panose="020B0604030504040204" pitchFamily="50" charset="-128"/>
              </a:rPr>
              <a:t>振興センター</a:t>
            </a:r>
            <a:endParaRPr lang="zh-TW" altLang="en-US" sz="1200" b="1" dirty="0">
              <a:latin typeface="Meiryo UI" panose="020B0604030504040204" pitchFamily="50" charset="-128"/>
              <a:ea typeface="Meiryo UI" panose="020B0604030504040204" pitchFamily="50" charset="-128"/>
            </a:endParaRPr>
          </a:p>
        </p:txBody>
      </p:sp>
      <p:sp>
        <p:nvSpPr>
          <p:cNvPr id="21" name="角丸四角形 20"/>
          <p:cNvSpPr/>
          <p:nvPr/>
        </p:nvSpPr>
        <p:spPr>
          <a:xfrm>
            <a:off x="4211960" y="4400783"/>
            <a:ext cx="1980000" cy="288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大阪産業局</a:t>
            </a:r>
          </a:p>
        </p:txBody>
      </p:sp>
      <p:sp>
        <p:nvSpPr>
          <p:cNvPr id="22" name="正方形/長方形 21"/>
          <p:cNvSpPr/>
          <p:nvPr/>
        </p:nvSpPr>
        <p:spPr>
          <a:xfrm>
            <a:off x="6031627" y="4401152"/>
            <a:ext cx="1039445" cy="257369"/>
          </a:xfrm>
          <a:prstGeom prst="rect">
            <a:avLst/>
          </a:prstGeom>
        </p:spPr>
        <p:txBody>
          <a:bodyPr wrap="square" lIns="36000" tIns="36000" rIns="36000" bIns="36000">
            <a:spAutoFit/>
          </a:bodyPr>
          <a:lstStyle/>
          <a:p>
            <a:pPr algn="ct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[2019.4]</a:t>
            </a:r>
            <a:endParaRPr lang="ja-JP" altLang="en-US" sz="1200" dirty="0">
              <a:latin typeface="Meiryo UI" panose="020B0604030504040204" pitchFamily="50" charset="-128"/>
              <a:ea typeface="Meiryo UI" panose="020B0604030504040204" pitchFamily="50" charset="-128"/>
            </a:endParaRPr>
          </a:p>
        </p:txBody>
      </p:sp>
      <p:sp>
        <p:nvSpPr>
          <p:cNvPr id="24" name="正方形/長方形 23"/>
          <p:cNvSpPr/>
          <p:nvPr/>
        </p:nvSpPr>
        <p:spPr>
          <a:xfrm>
            <a:off x="85953" y="1014939"/>
            <a:ext cx="725126" cy="318924"/>
          </a:xfrm>
          <a:prstGeom prst="rect">
            <a:avLst/>
          </a:prstGeom>
        </p:spPr>
        <p:txBody>
          <a:bodyPr wrap="none" lIns="36000" tIns="36000" rIns="36000" bIns="36000">
            <a:spAutoFit/>
          </a:bodyPr>
          <a:lstStyle/>
          <a:p>
            <a:pPr algn="ctr"/>
            <a:r>
              <a:rPr lang="ja-JP" altLang="en-US" sz="16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金融</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00865" y="2836095"/>
            <a:ext cx="725125" cy="318924"/>
          </a:xfrm>
          <a:prstGeom prst="rect">
            <a:avLst/>
          </a:prstGeom>
        </p:spPr>
        <p:txBody>
          <a:bodyPr wrap="none" lIns="36000" tIns="36000" rIns="36000" bIns="36000">
            <a:spAutoFit/>
          </a:bodyPr>
          <a:lstStyle/>
          <a:p>
            <a:pPr algn="ctr"/>
            <a:r>
              <a:rPr lang="ja-JP" altLang="en-US" sz="16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技術</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6" name="正方形/長方形 25"/>
          <p:cNvSpPr/>
          <p:nvPr/>
        </p:nvSpPr>
        <p:spPr>
          <a:xfrm>
            <a:off x="85953" y="4709688"/>
            <a:ext cx="725125" cy="318924"/>
          </a:xfrm>
          <a:prstGeom prst="rect">
            <a:avLst/>
          </a:prstGeom>
        </p:spPr>
        <p:txBody>
          <a:bodyPr wrap="none" lIns="36000" tIns="36000" rIns="36000" bIns="36000">
            <a:spAutoFit/>
          </a:bodyPr>
          <a:lstStyle/>
          <a:p>
            <a:pPr algn="ctr"/>
            <a:r>
              <a:rPr lang="ja-JP" altLang="en-US" sz="16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経営</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7" name="乗算 26"/>
          <p:cNvSpPr/>
          <p:nvPr/>
        </p:nvSpPr>
        <p:spPr>
          <a:xfrm>
            <a:off x="1756125" y="3198708"/>
            <a:ext cx="458851" cy="537476"/>
          </a:xfrm>
          <a:prstGeom prst="mathMultiply">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28" name="乗算 27"/>
          <p:cNvSpPr/>
          <p:nvPr/>
        </p:nvSpPr>
        <p:spPr>
          <a:xfrm>
            <a:off x="1739694" y="5028612"/>
            <a:ext cx="458851" cy="537476"/>
          </a:xfrm>
          <a:prstGeom prst="mathMultiply">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29" name="正方形/長方形 28"/>
          <p:cNvSpPr/>
          <p:nvPr/>
        </p:nvSpPr>
        <p:spPr>
          <a:xfrm>
            <a:off x="134482" y="2037125"/>
            <a:ext cx="3511280" cy="692497"/>
          </a:xfrm>
          <a:prstGeom prst="rect">
            <a:avLst/>
          </a:prstGeom>
          <a:ln>
            <a:solidFill>
              <a:schemeClr val="bg1">
                <a:lumMod val="65000"/>
              </a:schemeClr>
            </a:solidFill>
          </a:ln>
        </p:spPr>
        <p:txBody>
          <a:bodyPr wrap="square">
            <a:spAutoFit/>
          </a:bodyPr>
          <a:lstStyle/>
          <a:p>
            <a:r>
              <a:rPr lang="ja-JP" altLang="en-US" sz="1300" b="1" dirty="0">
                <a:latin typeface="Meiryo UI" panose="020B0604030504040204" pitchFamily="50" charset="-128"/>
                <a:ea typeface="Meiryo UI" panose="020B0604030504040204" pitchFamily="50" charset="-128"/>
              </a:rPr>
              <a:t>１</a:t>
            </a:r>
            <a:r>
              <a:rPr lang="ja-JP" altLang="en-US" sz="1300" b="1" dirty="0" smtClean="0">
                <a:latin typeface="Meiryo UI" panose="020B0604030504040204" pitchFamily="50" charset="-128"/>
                <a:ea typeface="Meiryo UI" panose="020B0604030504040204" pitchFamily="50" charset="-128"/>
              </a:rPr>
              <a:t>）基本財産倍率が全国ワースト</a:t>
            </a:r>
            <a:r>
              <a:rPr lang="en-US" altLang="ja-JP" sz="1300" b="1" dirty="0" smtClean="0">
                <a:latin typeface="Meiryo UI" panose="020B0604030504040204" pitchFamily="50" charset="-128"/>
                <a:ea typeface="Meiryo UI" panose="020B0604030504040204" pitchFamily="50" charset="-128"/>
              </a:rPr>
              <a:t>2</a:t>
            </a:r>
            <a:r>
              <a:rPr lang="ja-JP" altLang="en-US" sz="1300" b="1" dirty="0" smtClean="0">
                <a:latin typeface="Meiryo UI" panose="020B0604030504040204" pitchFamily="50" charset="-128"/>
                <a:ea typeface="Meiryo UI" panose="020B0604030504040204" pitchFamily="50" charset="-128"/>
              </a:rPr>
              <a:t>位及び</a:t>
            </a:r>
            <a:r>
              <a:rPr lang="en-US" altLang="ja-JP" sz="1300" b="1" dirty="0" smtClean="0">
                <a:latin typeface="Meiryo UI" panose="020B0604030504040204" pitchFamily="50" charset="-128"/>
                <a:ea typeface="Meiryo UI" panose="020B0604030504040204" pitchFamily="50" charset="-128"/>
              </a:rPr>
              <a:t>3</a:t>
            </a:r>
            <a:r>
              <a:rPr lang="ja-JP" altLang="en-US" sz="1300" b="1" dirty="0" smtClean="0">
                <a:latin typeface="Meiryo UI" panose="020B0604030504040204" pitchFamily="50" charset="-128"/>
                <a:ea typeface="Meiryo UI" panose="020B0604030504040204" pitchFamily="50" charset="-128"/>
              </a:rPr>
              <a:t>位</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rPr>
              <a:t>）両協会とも経営改善協会に指定される</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３</a:t>
            </a:r>
            <a:r>
              <a:rPr lang="ja-JP" altLang="en-US" sz="1300" b="1" dirty="0" smtClean="0">
                <a:latin typeface="Meiryo UI" panose="020B0604030504040204" pitchFamily="50" charset="-128"/>
                <a:ea typeface="Meiryo UI" panose="020B0604030504040204" pitchFamily="50" charset="-128"/>
              </a:rPr>
              <a:t>）全国平均を上回る高い代位弁済率</a:t>
            </a:r>
            <a:endParaRPr lang="en-US" altLang="ja-JP" sz="1300"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216389" y="5811252"/>
            <a:ext cx="3504888" cy="692497"/>
          </a:xfrm>
          <a:prstGeom prst="rect">
            <a:avLst/>
          </a:prstGeom>
          <a:ln>
            <a:solidFill>
              <a:schemeClr val="bg1">
                <a:lumMod val="65000"/>
              </a:schemeClr>
            </a:solidFill>
          </a:ln>
        </p:spPr>
        <p:txBody>
          <a:bodyPr wrap="square">
            <a:spAutoFit/>
          </a:bodyPr>
          <a:lstStyle/>
          <a:p>
            <a:r>
              <a:rPr lang="ja-JP" altLang="en-US" sz="1300" b="1" dirty="0">
                <a:latin typeface="Meiryo UI" panose="020B0604030504040204" pitchFamily="50" charset="-128"/>
                <a:ea typeface="Meiryo UI" panose="020B0604030504040204" pitchFamily="50" charset="-128"/>
              </a:rPr>
              <a:t>１</a:t>
            </a:r>
            <a:r>
              <a:rPr lang="ja-JP" altLang="en-US" sz="1300" b="1" dirty="0" smtClean="0">
                <a:latin typeface="Meiryo UI" panose="020B0604030504040204" pitchFamily="50" charset="-128"/>
                <a:ea typeface="Meiryo UI" panose="020B0604030504040204" pitchFamily="50" charset="-128"/>
              </a:rPr>
              <a:t>）大阪・関西を取り巻く社会経済情勢の激変</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rPr>
              <a:t>）日本経済の７％のシェアを占める大阪に</a:t>
            </a:r>
            <a:r>
              <a:rPr lang="ja-JP" altLang="en-US" sz="1300" b="1" dirty="0" err="1" smtClean="0">
                <a:latin typeface="Meiryo UI" panose="020B0604030504040204" pitchFamily="50" charset="-128"/>
                <a:ea typeface="Meiryo UI" panose="020B0604030504040204" pitchFamily="50" charset="-128"/>
              </a:rPr>
              <a:t>お</a:t>
            </a:r>
            <a:endParaRPr lang="en-US" altLang="ja-JP" sz="1300" b="1" dirty="0" smtClean="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rPr>
              <a:t>　　いて中小企業育成の強力なエンジン役不在</a:t>
            </a:r>
            <a:endParaRPr lang="en-US" altLang="ja-JP" sz="1300" b="1" dirty="0">
              <a:latin typeface="Meiryo UI" panose="020B0604030504040204" pitchFamily="50" charset="-128"/>
              <a:ea typeface="Meiryo UI" panose="020B0604030504040204" pitchFamily="50" charset="-128"/>
            </a:endParaRPr>
          </a:p>
        </p:txBody>
      </p:sp>
      <p:sp>
        <p:nvSpPr>
          <p:cNvPr id="40" name="大かっこ 39"/>
          <p:cNvSpPr/>
          <p:nvPr/>
        </p:nvSpPr>
        <p:spPr>
          <a:xfrm>
            <a:off x="4499992" y="2232564"/>
            <a:ext cx="3384000" cy="144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正方形/長方形 34"/>
          <p:cNvSpPr/>
          <p:nvPr/>
        </p:nvSpPr>
        <p:spPr>
          <a:xfrm>
            <a:off x="4193349" y="2923490"/>
            <a:ext cx="4716000" cy="1369606"/>
          </a:xfrm>
          <a:prstGeom prst="rect">
            <a:avLst/>
          </a:prstGeom>
          <a:solidFill>
            <a:schemeClr val="accent1">
              <a:lumMod val="20000"/>
              <a:lumOff val="80000"/>
            </a:schemeClr>
          </a:solidFill>
          <a:ln>
            <a:solidFill>
              <a:schemeClr val="bg1">
                <a:lumMod val="65000"/>
              </a:schemeClr>
            </a:solidFill>
          </a:ln>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①多様</a:t>
            </a:r>
            <a:r>
              <a:rPr lang="ja-JP" altLang="en-US" sz="1200" b="1" dirty="0">
                <a:latin typeface="Meiryo UI" panose="020B0604030504040204" pitchFamily="50" charset="-128"/>
                <a:ea typeface="Meiryo UI" panose="020B0604030504040204" pitchFamily="50" charset="-128"/>
              </a:rPr>
              <a:t>な産業分野への対応</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素形材産業からライフサイエンス産業に至る広範な支援体制の実現</a:t>
            </a:r>
            <a:endParaRPr lang="en-US" altLang="ja-JP" sz="1100" b="1"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②産業活性化</a:t>
            </a:r>
            <a:r>
              <a:rPr lang="ja-JP" altLang="en-US" sz="1200" b="1" dirty="0">
                <a:latin typeface="Meiryo UI" panose="020B0604030504040204" pitchFamily="50" charset="-128"/>
                <a:ea typeface="Meiryo UI" panose="020B0604030504040204" pitchFamily="50" charset="-128"/>
              </a:rPr>
              <a:t>に向けた技術開発</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a:t>
            </a:r>
            <a:r>
              <a:rPr lang="ja-JP" altLang="en-US" sz="1100" dirty="0" smtClean="0">
                <a:latin typeface="Meiryo UI" panose="020B0604030504040204" pitchFamily="50" charset="-128"/>
                <a:ea typeface="Meiryo UI" panose="020B0604030504040204" pitchFamily="50" charset="-128"/>
              </a:rPr>
              <a:t>自動車</a:t>
            </a:r>
            <a:r>
              <a:rPr lang="ja-JP" altLang="en-US" sz="1100" dirty="0">
                <a:latin typeface="Meiryo UI" panose="020B0604030504040204" pitchFamily="50" charset="-128"/>
                <a:ea typeface="Meiryo UI" panose="020B0604030504040204" pitchFamily="50" charset="-128"/>
              </a:rPr>
              <a:t>、情報通信機器など多くの用途で使用が</a:t>
            </a:r>
            <a:r>
              <a:rPr lang="ja-JP" altLang="en-US" sz="1100" dirty="0" smtClean="0">
                <a:latin typeface="Meiryo UI" panose="020B0604030504040204" pitchFamily="50" charset="-128"/>
                <a:ea typeface="Meiryo UI" panose="020B0604030504040204" pitchFamily="50" charset="-128"/>
              </a:rPr>
              <a:t>見込まれる次世代電池</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開発の</a:t>
            </a:r>
            <a:r>
              <a:rPr lang="ja-JP" altLang="en-US" sz="1100" dirty="0">
                <a:latin typeface="Meiryo UI" panose="020B0604030504040204" pitchFamily="50" charset="-128"/>
                <a:ea typeface="Meiryo UI" panose="020B0604030504040204" pitchFamily="50" charset="-128"/>
              </a:rPr>
              <a:t>国家プロジェクトへの参画</a:t>
            </a:r>
            <a:endParaRPr lang="en-US" altLang="ja-JP" sz="11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③新型コロナウイルス感染症への対応</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依頼試験、装置使用等</a:t>
            </a:r>
            <a:r>
              <a:rPr lang="ja-JP" altLang="en-US" sz="1100" dirty="0" smtClean="0">
                <a:latin typeface="Meiryo UI" panose="020B0604030504040204" pitchFamily="50" charset="-128"/>
                <a:ea typeface="Meiryo UI" panose="020B0604030504040204" pitchFamily="50" charset="-128"/>
              </a:rPr>
              <a:t>の利用</a:t>
            </a:r>
            <a:r>
              <a:rPr lang="ja-JP" altLang="en-US" sz="1100" dirty="0">
                <a:latin typeface="Meiryo UI" panose="020B0604030504040204" pitchFamily="50" charset="-128"/>
                <a:ea typeface="Meiryo UI" panose="020B0604030504040204" pitchFamily="50" charset="-128"/>
              </a:rPr>
              <a:t>料金の</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％を減額</a:t>
            </a:r>
            <a:endParaRPr lang="en-US" altLang="ja-JP" sz="1100" dirty="0">
              <a:latin typeface="Meiryo UI" panose="020B0604030504040204" pitchFamily="50" charset="-128"/>
              <a:ea typeface="Meiryo UI" panose="020B0604030504040204" pitchFamily="50" charset="-128"/>
            </a:endParaRPr>
          </a:p>
        </p:txBody>
      </p:sp>
      <p:sp>
        <p:nvSpPr>
          <p:cNvPr id="36" name="正方形/長方形 35"/>
          <p:cNvSpPr/>
          <p:nvPr/>
        </p:nvSpPr>
        <p:spPr>
          <a:xfrm>
            <a:off x="198554" y="3960639"/>
            <a:ext cx="3600000" cy="692497"/>
          </a:xfrm>
          <a:prstGeom prst="rect">
            <a:avLst/>
          </a:prstGeom>
          <a:ln>
            <a:solidFill>
              <a:schemeClr val="bg1">
                <a:lumMod val="65000"/>
              </a:schemeClr>
            </a:solidFill>
          </a:ln>
        </p:spPr>
        <p:txBody>
          <a:bodyPr wrap="square">
            <a:spAutoFit/>
          </a:bodyPr>
          <a:lstStyle/>
          <a:p>
            <a:r>
              <a:rPr lang="ja-JP" altLang="en-US" sz="1300" b="1" dirty="0">
                <a:latin typeface="Meiryo UI" panose="020B0604030504040204" pitchFamily="50" charset="-128"/>
                <a:ea typeface="Meiryo UI" panose="020B0604030504040204" pitchFamily="50" charset="-128"/>
              </a:rPr>
              <a:t>１</a:t>
            </a:r>
            <a:r>
              <a:rPr lang="ja-JP" altLang="en-US" sz="1300" b="1" dirty="0" smtClean="0">
                <a:latin typeface="Meiryo UI" panose="020B0604030504040204" pitchFamily="50" charset="-128"/>
                <a:ea typeface="Meiryo UI" panose="020B0604030504040204" pitchFamily="50" charset="-128"/>
              </a:rPr>
              <a:t>）得意分野の異なる公設</a:t>
            </a:r>
            <a:r>
              <a:rPr lang="ja-JP" altLang="en-US" sz="1300" b="1" dirty="0">
                <a:latin typeface="Meiryo UI" panose="020B0604030504040204" pitchFamily="50" charset="-128"/>
                <a:ea typeface="Meiryo UI" panose="020B0604030504040204" pitchFamily="50" charset="-128"/>
              </a:rPr>
              <a:t>試験研究</a:t>
            </a:r>
            <a:r>
              <a:rPr lang="ja-JP" altLang="en-US" sz="1300" b="1" dirty="0" smtClean="0">
                <a:latin typeface="Meiryo UI" panose="020B0604030504040204" pitchFamily="50" charset="-128"/>
                <a:ea typeface="Meiryo UI" panose="020B0604030504040204" pitchFamily="50" charset="-128"/>
              </a:rPr>
              <a:t>機関の存在</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rPr>
              <a:t>）高度</a:t>
            </a:r>
            <a:r>
              <a:rPr lang="ja-JP" altLang="en-US" sz="1300" b="1" dirty="0">
                <a:latin typeface="Meiryo UI" panose="020B0604030504040204" pitchFamily="50" charset="-128"/>
                <a:ea typeface="Meiryo UI" panose="020B0604030504040204" pitchFamily="50" charset="-128"/>
              </a:rPr>
              <a:t>で総合的な技術支援が可能な「スーパー</a:t>
            </a:r>
            <a:br>
              <a:rPr lang="ja-JP" altLang="en-US" sz="1300" b="1" dirty="0">
                <a:latin typeface="Meiryo UI" panose="020B0604030504040204" pitchFamily="50" charset="-128"/>
                <a:ea typeface="Meiryo UI" panose="020B0604030504040204" pitchFamily="50" charset="-128"/>
              </a:rPr>
            </a:br>
            <a:r>
              <a:rPr lang="ja-JP" altLang="en-US" sz="1300" b="1" dirty="0">
                <a:latin typeface="Meiryo UI" panose="020B0604030504040204" pitchFamily="50" charset="-128"/>
                <a:ea typeface="Meiryo UI" panose="020B0604030504040204" pitchFamily="50" charset="-128"/>
              </a:rPr>
              <a:t>　　　公設試」設立への期待</a:t>
            </a:r>
          </a:p>
        </p:txBody>
      </p:sp>
      <p:sp>
        <p:nvSpPr>
          <p:cNvPr id="16" name="角丸四角形 15"/>
          <p:cNvSpPr/>
          <p:nvPr/>
        </p:nvSpPr>
        <p:spPr>
          <a:xfrm>
            <a:off x="4192893" y="2648549"/>
            <a:ext cx="1980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大阪産業技術研究所</a:t>
            </a:r>
          </a:p>
        </p:txBody>
      </p:sp>
      <p:sp>
        <p:nvSpPr>
          <p:cNvPr id="37" name="大かっこ 36"/>
          <p:cNvSpPr/>
          <p:nvPr/>
        </p:nvSpPr>
        <p:spPr>
          <a:xfrm>
            <a:off x="4572432" y="6453352"/>
            <a:ext cx="3924000" cy="144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p:cNvSpPr txBox="1"/>
          <p:nvPr/>
        </p:nvSpPr>
        <p:spPr>
          <a:xfrm>
            <a:off x="114328" y="1872032"/>
            <a:ext cx="900000" cy="161583"/>
          </a:xfrm>
          <a:prstGeom prst="rect">
            <a:avLst/>
          </a:prstGeom>
          <a:solidFill>
            <a:schemeClr val="bg1">
              <a:lumMod val="85000"/>
            </a:schemeClr>
          </a:solidFill>
          <a:ln>
            <a:solidFill>
              <a:schemeClr val="bg1">
                <a:lumMod val="75000"/>
              </a:schemeClr>
            </a:solidFill>
          </a:ln>
        </p:spPr>
        <p:txBody>
          <a:bodyPr wrap="square" tIns="0" bIns="0" rtlCol="0" anchor="ctr">
            <a:spAutoFit/>
          </a:bodyPr>
          <a:lstStyle/>
          <a:p>
            <a:pPr algn="ctr"/>
            <a:r>
              <a:rPr lang="ja-JP" altLang="en-US" sz="1050" b="1" dirty="0" smtClean="0">
                <a:latin typeface="Meiryo UI" panose="020B0604030504040204" pitchFamily="50" charset="-128"/>
                <a:ea typeface="Meiryo UI" panose="020B0604030504040204" pitchFamily="50" charset="-128"/>
              </a:rPr>
              <a:t>統合の</a:t>
            </a:r>
            <a:r>
              <a:rPr lang="ja-JP" altLang="en-US" sz="1050" b="1" dirty="0">
                <a:latin typeface="Meiryo UI" panose="020B0604030504040204" pitchFamily="50" charset="-128"/>
                <a:ea typeface="Meiryo UI" panose="020B0604030504040204" pitchFamily="50" charset="-128"/>
              </a:rPr>
              <a:t>背景</a:t>
            </a:r>
          </a:p>
        </p:txBody>
      </p:sp>
      <p:sp>
        <p:nvSpPr>
          <p:cNvPr id="42" name="テキスト ボックス 41"/>
          <p:cNvSpPr txBox="1"/>
          <p:nvPr/>
        </p:nvSpPr>
        <p:spPr>
          <a:xfrm>
            <a:off x="216389" y="5643208"/>
            <a:ext cx="900000" cy="161583"/>
          </a:xfrm>
          <a:prstGeom prst="rect">
            <a:avLst/>
          </a:prstGeom>
          <a:solidFill>
            <a:schemeClr val="bg1">
              <a:lumMod val="85000"/>
            </a:schemeClr>
          </a:solidFill>
          <a:ln>
            <a:solidFill>
              <a:schemeClr val="bg1">
                <a:lumMod val="75000"/>
              </a:schemeClr>
            </a:solidFill>
          </a:ln>
        </p:spPr>
        <p:txBody>
          <a:bodyPr wrap="square" tIns="0" bIns="0" rtlCol="0" anchor="ctr">
            <a:spAutoFit/>
          </a:bodyPr>
          <a:lstStyle/>
          <a:p>
            <a:pPr algn="ctr"/>
            <a:r>
              <a:rPr lang="ja-JP" altLang="en-US" sz="1050" b="1" dirty="0" smtClean="0">
                <a:latin typeface="Meiryo UI" panose="020B0604030504040204" pitchFamily="50" charset="-128"/>
                <a:ea typeface="Meiryo UI" panose="020B0604030504040204" pitchFamily="50" charset="-128"/>
              </a:rPr>
              <a:t>統合の</a:t>
            </a:r>
            <a:r>
              <a:rPr lang="ja-JP" altLang="en-US" sz="1050" b="1" dirty="0">
                <a:latin typeface="Meiryo UI" panose="020B0604030504040204" pitchFamily="50" charset="-128"/>
                <a:ea typeface="Meiryo UI" panose="020B0604030504040204" pitchFamily="50" charset="-128"/>
              </a:rPr>
              <a:t>背景</a:t>
            </a:r>
          </a:p>
        </p:txBody>
      </p:sp>
      <p:sp>
        <p:nvSpPr>
          <p:cNvPr id="43" name="テキスト ボックス 42"/>
          <p:cNvSpPr txBox="1"/>
          <p:nvPr/>
        </p:nvSpPr>
        <p:spPr>
          <a:xfrm>
            <a:off x="175112" y="3798681"/>
            <a:ext cx="900000" cy="161583"/>
          </a:xfrm>
          <a:prstGeom prst="rect">
            <a:avLst/>
          </a:prstGeom>
          <a:solidFill>
            <a:schemeClr val="bg1">
              <a:lumMod val="85000"/>
            </a:schemeClr>
          </a:solidFill>
          <a:ln>
            <a:solidFill>
              <a:schemeClr val="bg1">
                <a:lumMod val="75000"/>
              </a:schemeClr>
            </a:solidFill>
          </a:ln>
        </p:spPr>
        <p:txBody>
          <a:bodyPr wrap="square" tIns="0" bIns="0" rtlCol="0" anchor="ctr">
            <a:spAutoFit/>
          </a:bodyPr>
          <a:lstStyle/>
          <a:p>
            <a:pPr algn="ctr"/>
            <a:r>
              <a:rPr lang="ja-JP" altLang="en-US" sz="1050" b="1" dirty="0" smtClean="0">
                <a:latin typeface="Meiryo UI" panose="020B0604030504040204" pitchFamily="50" charset="-128"/>
                <a:ea typeface="Meiryo UI" panose="020B0604030504040204" pitchFamily="50" charset="-128"/>
              </a:rPr>
              <a:t>統合の</a:t>
            </a:r>
            <a:r>
              <a:rPr lang="ja-JP" altLang="en-US" sz="1050" b="1" dirty="0">
                <a:latin typeface="Meiryo UI" panose="020B0604030504040204" pitchFamily="50" charset="-128"/>
                <a:ea typeface="Meiryo UI" panose="020B0604030504040204" pitchFamily="50" charset="-128"/>
              </a:rPr>
              <a:t>背景</a:t>
            </a:r>
          </a:p>
        </p:txBody>
      </p:sp>
    </p:spTree>
    <p:extLst>
      <p:ext uri="{BB962C8B-B14F-4D97-AF65-F5344CB8AC3E}">
        <p14:creationId xmlns:p14="http://schemas.microsoft.com/office/powerpoint/2010/main" val="2680415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b="1" dirty="0" smtClean="0"/>
              <a:t>7</a:t>
            </a:r>
            <a:endParaRPr lang="ja-JP" altLang="en-US" b="1" dirty="0"/>
          </a:p>
        </p:txBody>
      </p:sp>
      <p:cxnSp>
        <p:nvCxnSpPr>
          <p:cNvPr id="4" name="直線コネクタ 3"/>
          <p:cNvCxnSpPr/>
          <p:nvPr/>
        </p:nvCxnSpPr>
        <p:spPr>
          <a:xfrm>
            <a:off x="0" y="5422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a:xfrm>
            <a:off x="0" y="31338"/>
            <a:ext cx="8532765" cy="56302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■機能再編（機関統合）による機能強化</a:t>
            </a:r>
            <a:endParaRPr lang="ja-JP" altLang="en-US" sz="1800" dirty="0">
              <a:latin typeface="Meiryo UI" panose="020B0604030504040204" pitchFamily="50" charset="-128"/>
              <a:ea typeface="Meiryo UI" panose="020B0604030504040204" pitchFamily="50" charset="-128"/>
            </a:endParaRPr>
          </a:p>
        </p:txBody>
      </p:sp>
      <p:sp>
        <p:nvSpPr>
          <p:cNvPr id="12" name="二等辺三角形 11"/>
          <p:cNvSpPr/>
          <p:nvPr/>
        </p:nvSpPr>
        <p:spPr>
          <a:xfrm rot="5400000">
            <a:off x="2148225" y="3555168"/>
            <a:ext cx="4392489" cy="3136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217099" y="1559291"/>
            <a:ext cx="1476000" cy="540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a:t>
            </a:r>
            <a:r>
              <a:rPr lang="ja-JP" altLang="en-US" sz="1400" b="1" dirty="0" smtClean="0">
                <a:latin typeface="Meiryo UI" panose="020B0604030504040204" pitchFamily="50" charset="-128"/>
                <a:ea typeface="Meiryo UI" panose="020B0604030504040204" pitchFamily="50" charset="-128"/>
              </a:rPr>
              <a:t>府立大学</a:t>
            </a:r>
            <a:endParaRPr lang="en-US" altLang="ja-JP" sz="1400" b="1" dirty="0">
              <a:latin typeface="Meiryo UI" panose="020B0604030504040204" pitchFamily="50" charset="-128"/>
              <a:ea typeface="Meiryo UI" panose="020B0604030504040204" pitchFamily="50" charset="-128"/>
            </a:endParaRPr>
          </a:p>
        </p:txBody>
      </p:sp>
      <p:sp>
        <p:nvSpPr>
          <p:cNvPr id="37" name="角丸四角形 36"/>
          <p:cNvSpPr/>
          <p:nvPr/>
        </p:nvSpPr>
        <p:spPr>
          <a:xfrm>
            <a:off x="2391804" y="1559291"/>
            <a:ext cx="1476000" cy="540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a:t>
            </a:r>
            <a:r>
              <a:rPr lang="ja-JP" altLang="en-US" sz="1400" b="1" dirty="0" smtClean="0">
                <a:latin typeface="Meiryo UI" panose="020B0604030504040204" pitchFamily="50" charset="-128"/>
                <a:ea typeface="Meiryo UI" panose="020B0604030504040204" pitchFamily="50" charset="-128"/>
              </a:rPr>
              <a:t>市立大学</a:t>
            </a:r>
            <a:endParaRPr lang="zh-TW" altLang="en-US" sz="1400" b="1" dirty="0">
              <a:latin typeface="Meiryo UI" panose="020B0604030504040204" pitchFamily="50" charset="-128"/>
              <a:ea typeface="Meiryo UI" panose="020B0604030504040204" pitchFamily="50" charset="-128"/>
            </a:endParaRPr>
          </a:p>
        </p:txBody>
      </p:sp>
      <p:sp>
        <p:nvSpPr>
          <p:cNvPr id="38" name="乗算 37"/>
          <p:cNvSpPr/>
          <p:nvPr/>
        </p:nvSpPr>
        <p:spPr>
          <a:xfrm>
            <a:off x="1845469" y="1640100"/>
            <a:ext cx="393965" cy="378382"/>
          </a:xfrm>
          <a:prstGeom prst="mathMultiply">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1721" y="2289113"/>
            <a:ext cx="3976575" cy="887679"/>
          </a:xfrm>
          <a:prstGeom prst="rect">
            <a:avLst/>
          </a:prstGeom>
          <a:noFill/>
        </p:spPr>
        <p:txBody>
          <a:bodyPr wrap="square" rtlCol="0">
            <a:spAutoFit/>
          </a:bodyPr>
          <a:lstStyle/>
          <a:p>
            <a:r>
              <a:rPr lang="ja-JP" altLang="en-US" sz="1292" b="1" dirty="0">
                <a:latin typeface="Meiryo UI" panose="020B0604030504040204" pitchFamily="50" charset="-128"/>
                <a:ea typeface="Meiryo UI" panose="020B0604030504040204" pitchFamily="50" charset="-128"/>
              </a:rPr>
              <a:t>＜改革前の課題認識＞</a:t>
            </a:r>
            <a:endParaRPr lang="en-US" altLang="ja-JP" sz="1292" b="1" dirty="0">
              <a:latin typeface="Meiryo UI" panose="020B0604030504040204" pitchFamily="50" charset="-128"/>
              <a:ea typeface="Meiryo UI" panose="020B0604030504040204" pitchFamily="50" charset="-128"/>
            </a:endParaRPr>
          </a:p>
          <a:p>
            <a:pPr marL="263776" indent="-263776">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少子化の進展に伴い、全国的に学生数が減少、大学間の競争激化</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府市合わせると、</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億を超える公費負担</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4635335" y="4264681"/>
            <a:ext cx="4398710" cy="2167228"/>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新大学「大阪公立大学（</a:t>
            </a:r>
            <a:r>
              <a:rPr lang="en-US" altLang="ja-JP" sz="1400" b="1" dirty="0" smtClean="0">
                <a:solidFill>
                  <a:schemeClr val="tx1"/>
                </a:solidFill>
                <a:latin typeface="Meiryo UI" panose="020B0604030504040204" pitchFamily="50" charset="-128"/>
                <a:ea typeface="Meiryo UI" panose="020B0604030504040204" pitchFamily="50" charset="-128"/>
              </a:rPr>
              <a:t>University of Osaka</a:t>
            </a:r>
            <a:r>
              <a:rPr lang="ja-JP" altLang="en-US" sz="1400" b="1" dirty="0" smtClean="0">
                <a:solidFill>
                  <a:schemeClr val="tx1"/>
                </a:solidFill>
                <a:latin typeface="Meiryo UI" panose="020B0604030504040204" pitchFamily="50" charset="-128"/>
                <a:ea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endParaRPr>
          </a:p>
          <a:p>
            <a:r>
              <a:rPr lang="ja-JP" altLang="en-US" sz="1350" dirty="0" smtClean="0">
                <a:solidFill>
                  <a:schemeClr val="tx1"/>
                </a:solidFill>
                <a:latin typeface="Meiryo UI" panose="020B0604030504040204" pitchFamily="50" charset="-128"/>
                <a:ea typeface="Meiryo UI" panose="020B0604030504040204" pitchFamily="50" charset="-128"/>
              </a:rPr>
              <a:t>○学生数：約</a:t>
            </a:r>
            <a:r>
              <a:rPr lang="en-US" altLang="ja-JP" sz="1350" dirty="0" smtClean="0">
                <a:solidFill>
                  <a:schemeClr val="tx1"/>
                </a:solidFill>
                <a:latin typeface="Meiryo UI" panose="020B0604030504040204" pitchFamily="50" charset="-128"/>
                <a:ea typeface="Meiryo UI" panose="020B0604030504040204" pitchFamily="50" charset="-128"/>
              </a:rPr>
              <a:t>16,000</a:t>
            </a:r>
            <a:r>
              <a:rPr lang="ja-JP" altLang="en-US" sz="1350" dirty="0">
                <a:solidFill>
                  <a:schemeClr val="tx1"/>
                </a:solidFill>
                <a:latin typeface="Meiryo UI" panose="020B0604030504040204" pitchFamily="50" charset="-128"/>
                <a:ea typeface="Meiryo UI" panose="020B0604030504040204" pitchFamily="50" charset="-128"/>
              </a:rPr>
              <a:t>人（公立大学最大規模</a:t>
            </a:r>
            <a:r>
              <a:rPr lang="ja-JP" altLang="en-US" sz="1350" dirty="0" smtClean="0">
                <a:solidFill>
                  <a:schemeClr val="tx1"/>
                </a:solidFill>
                <a:latin typeface="Meiryo UI" panose="020B0604030504040204" pitchFamily="50" charset="-128"/>
                <a:ea typeface="Meiryo UI" panose="020B0604030504040204" pitchFamily="50" charset="-128"/>
              </a:rPr>
              <a:t>）</a:t>
            </a:r>
            <a:endParaRPr lang="en-US" altLang="ja-JP" sz="1350" dirty="0" smtClean="0">
              <a:solidFill>
                <a:schemeClr val="tx1"/>
              </a:solidFill>
              <a:latin typeface="Meiryo UI" panose="020B0604030504040204" pitchFamily="50" charset="-128"/>
              <a:ea typeface="Meiryo UI" panose="020B0604030504040204" pitchFamily="50" charset="-128"/>
            </a:endParaRPr>
          </a:p>
          <a:p>
            <a:r>
              <a:rPr lang="ja-JP" altLang="en-US" sz="1350" dirty="0" smtClean="0">
                <a:solidFill>
                  <a:schemeClr val="tx1"/>
                </a:solidFill>
                <a:latin typeface="Meiryo UI" panose="020B0604030504040204" pitchFamily="50" charset="-128"/>
                <a:ea typeface="Meiryo UI" panose="020B0604030504040204" pitchFamily="50" charset="-128"/>
              </a:rPr>
              <a:t>○学部・学域：</a:t>
            </a:r>
            <a:r>
              <a:rPr lang="en-US" altLang="ja-JP" sz="1350" dirty="0" smtClean="0">
                <a:solidFill>
                  <a:schemeClr val="tx1"/>
                </a:solidFill>
                <a:latin typeface="Meiryo UI" panose="020B0604030504040204" pitchFamily="50" charset="-128"/>
                <a:ea typeface="Meiryo UI" panose="020B0604030504040204" pitchFamily="50" charset="-128"/>
              </a:rPr>
              <a:t>12</a:t>
            </a:r>
            <a:r>
              <a:rPr lang="ja-JP" altLang="en-US" sz="1350" dirty="0" smtClean="0">
                <a:solidFill>
                  <a:schemeClr val="tx1"/>
                </a:solidFill>
                <a:latin typeface="Meiryo UI" panose="020B0604030504040204" pitchFamily="50" charset="-128"/>
                <a:ea typeface="Meiryo UI" panose="020B0604030504040204" pitchFamily="50" charset="-128"/>
              </a:rPr>
              <a:t>学域・学部、</a:t>
            </a:r>
            <a:r>
              <a:rPr lang="en-US" altLang="ja-JP" sz="1350" dirty="0" smtClean="0">
                <a:solidFill>
                  <a:schemeClr val="tx1"/>
                </a:solidFill>
                <a:latin typeface="Meiryo UI" panose="020B0604030504040204" pitchFamily="50" charset="-128"/>
                <a:ea typeface="Meiryo UI" panose="020B0604030504040204" pitchFamily="50" charset="-128"/>
              </a:rPr>
              <a:t>15</a:t>
            </a:r>
            <a:r>
              <a:rPr lang="ja-JP" altLang="en-US" sz="1350" dirty="0" smtClean="0">
                <a:solidFill>
                  <a:schemeClr val="tx1"/>
                </a:solidFill>
                <a:latin typeface="Meiryo UI" panose="020B0604030504040204" pitchFamily="50" charset="-128"/>
                <a:ea typeface="Meiryo UI" panose="020B0604030504040204" pitchFamily="50" charset="-128"/>
              </a:rPr>
              <a:t>研究科</a:t>
            </a:r>
            <a:endParaRPr lang="en-US" altLang="ja-JP" sz="1350" dirty="0" smtClean="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a:t>
            </a:r>
            <a:r>
              <a:rPr lang="ja-JP" altLang="en-US" sz="1350" dirty="0" smtClean="0">
                <a:solidFill>
                  <a:schemeClr val="tx1"/>
                </a:solidFill>
                <a:latin typeface="Meiryo UI" panose="020B0604030504040204" pitchFamily="50" charset="-128"/>
                <a:ea typeface="Meiryo UI" panose="020B0604030504040204" pitchFamily="50" charset="-128"/>
              </a:rPr>
              <a:t>　　　　　　　　（「情報学研究科」新設）</a:t>
            </a:r>
            <a:endParaRPr lang="en-US" altLang="ja-JP" sz="1350" dirty="0" smtClean="0">
              <a:solidFill>
                <a:schemeClr val="tx1"/>
              </a:solidFill>
              <a:latin typeface="Meiryo UI" panose="020B0604030504040204" pitchFamily="50" charset="-128"/>
              <a:ea typeface="Meiryo UI" panose="020B0604030504040204" pitchFamily="50" charset="-128"/>
            </a:endParaRPr>
          </a:p>
          <a:p>
            <a:r>
              <a:rPr lang="ja-JP" altLang="en-US" sz="1350" dirty="0" smtClean="0">
                <a:solidFill>
                  <a:schemeClr val="tx1"/>
                </a:solidFill>
                <a:latin typeface="Meiryo UI" panose="020B0604030504040204" pitchFamily="50" charset="-128"/>
                <a:ea typeface="Meiryo UI" panose="020B0604030504040204" pitchFamily="50" charset="-128"/>
              </a:rPr>
              <a:t>○メインキャンパス：</a:t>
            </a:r>
            <a:r>
              <a:rPr lang="zh-TW" altLang="en-US" sz="1350" dirty="0">
                <a:solidFill>
                  <a:schemeClr val="tx1"/>
                </a:solidFill>
                <a:latin typeface="Meiryo UI" panose="020B0604030504040204" pitchFamily="50" charset="-128"/>
                <a:ea typeface="Meiryo UI" panose="020B0604030504040204" pitchFamily="50" charset="-128"/>
              </a:rPr>
              <a:t>大阪城東部地区（森之宮</a:t>
            </a:r>
            <a:r>
              <a:rPr lang="zh-TW" altLang="en-US" sz="1350" dirty="0" smtClean="0">
                <a:solidFill>
                  <a:schemeClr val="tx1"/>
                </a:solidFill>
                <a:latin typeface="Meiryo UI" panose="020B0604030504040204" pitchFamily="50" charset="-128"/>
                <a:ea typeface="Meiryo UI" panose="020B0604030504040204" pitchFamily="50" charset="-128"/>
              </a:rPr>
              <a:t>）</a:t>
            </a:r>
            <a:endParaRPr lang="en-US" altLang="zh-TW" sz="1350" dirty="0" smtClean="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a:t>
            </a:r>
            <a:r>
              <a:rPr lang="ja-JP" altLang="en-US" sz="1350" dirty="0" smtClean="0">
                <a:solidFill>
                  <a:schemeClr val="tx1"/>
                </a:solidFill>
                <a:latin typeface="Meiryo UI" panose="020B0604030504040204" pitchFamily="50" charset="-128"/>
                <a:ea typeface="Meiryo UI" panose="020B0604030504040204" pitchFamily="50" charset="-128"/>
              </a:rPr>
              <a:t>　　　　　　　　　　　（</a:t>
            </a:r>
            <a:r>
              <a:rPr lang="en-US" altLang="ja-JP" sz="1350" dirty="0" smtClean="0">
                <a:solidFill>
                  <a:schemeClr val="tx1"/>
                </a:solidFill>
                <a:latin typeface="Meiryo UI" panose="020B0604030504040204" pitchFamily="50" charset="-128"/>
                <a:ea typeface="Meiryo UI" panose="020B0604030504040204" pitchFamily="50" charset="-128"/>
              </a:rPr>
              <a:t>2025</a:t>
            </a:r>
            <a:r>
              <a:rPr lang="ja-JP" altLang="en-US" sz="1350" dirty="0" smtClean="0">
                <a:solidFill>
                  <a:schemeClr val="tx1"/>
                </a:solidFill>
                <a:latin typeface="Meiryo UI" panose="020B0604030504040204" pitchFamily="50" charset="-128"/>
                <a:ea typeface="Meiryo UI" panose="020B0604030504040204" pitchFamily="50" charset="-128"/>
              </a:rPr>
              <a:t>年新設予定）</a:t>
            </a:r>
            <a:endParaRPr lang="en-US" altLang="ja-JP" sz="1350" dirty="0" smtClean="0">
              <a:solidFill>
                <a:schemeClr val="tx1"/>
              </a:solidFill>
              <a:latin typeface="Meiryo UI" panose="020B0604030504040204" pitchFamily="50" charset="-128"/>
              <a:ea typeface="Meiryo UI" panose="020B0604030504040204" pitchFamily="50" charset="-128"/>
            </a:endParaRPr>
          </a:p>
          <a:p>
            <a:endParaRPr lang="en-US" altLang="ja-JP" sz="1350" dirty="0" smtClean="0">
              <a:solidFill>
                <a:schemeClr val="tx1"/>
              </a:solidFill>
              <a:latin typeface="Meiryo UI" panose="020B0604030504040204" pitchFamily="50" charset="-128"/>
              <a:ea typeface="Meiryo UI" panose="020B0604030504040204" pitchFamily="50" charset="-128"/>
            </a:endParaRPr>
          </a:p>
          <a:p>
            <a:r>
              <a:rPr lang="ja-JP" altLang="en-US" sz="1350" dirty="0" smtClean="0">
                <a:solidFill>
                  <a:schemeClr val="tx1"/>
                </a:solidFill>
                <a:latin typeface="Meiryo UI" panose="020B0604030504040204" pitchFamily="50" charset="-128"/>
                <a:ea typeface="Meiryo UI" panose="020B0604030504040204" pitchFamily="50" charset="-128"/>
              </a:rPr>
              <a:t>「教育」「研究」「社会貢献」に加え、</a:t>
            </a:r>
            <a:r>
              <a:rPr lang="ja-JP" altLang="en-US" sz="1350" b="1" dirty="0" smtClean="0">
                <a:solidFill>
                  <a:schemeClr val="tx1"/>
                </a:solidFill>
                <a:latin typeface="Meiryo UI" panose="020B0604030504040204" pitchFamily="50" charset="-128"/>
                <a:ea typeface="Meiryo UI" panose="020B0604030504040204" pitchFamily="50" charset="-128"/>
              </a:rPr>
              <a:t>「都市シンクタンク」「技術インキュベーション」</a:t>
            </a:r>
            <a:r>
              <a:rPr lang="ja-JP" altLang="en-US" sz="1350" dirty="0" smtClean="0">
                <a:solidFill>
                  <a:schemeClr val="tx1"/>
                </a:solidFill>
                <a:latin typeface="Meiryo UI" panose="020B0604030504040204" pitchFamily="50" charset="-128"/>
                <a:ea typeface="Meiryo UI" panose="020B0604030504040204" pitchFamily="50" charset="-128"/>
              </a:rPr>
              <a:t>の機能を備えた大学として、大阪の発展を牽引</a:t>
            </a:r>
            <a:r>
              <a:rPr lang="ja-JP" altLang="en-US" sz="1350" dirty="0">
                <a:solidFill>
                  <a:schemeClr val="tx1"/>
                </a:solidFill>
                <a:latin typeface="Meiryo UI" panose="020B0604030504040204" pitchFamily="50" charset="-128"/>
                <a:ea typeface="Meiryo UI" panose="020B0604030504040204" pitchFamily="50" charset="-128"/>
              </a:rPr>
              <a:t>する「知の拠点」を</a:t>
            </a:r>
            <a:r>
              <a:rPr lang="ja-JP" altLang="en-US" sz="1350" dirty="0" smtClean="0">
                <a:solidFill>
                  <a:schemeClr val="tx1"/>
                </a:solidFill>
                <a:latin typeface="Meiryo UI" panose="020B0604030504040204" pitchFamily="50" charset="-128"/>
                <a:ea typeface="Meiryo UI" panose="020B0604030504040204" pitchFamily="50" charset="-128"/>
              </a:rPr>
              <a:t>めざす</a:t>
            </a:r>
            <a:endParaRPr lang="en-US" altLang="ja-JP" sz="1350" dirty="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4608508" y="3831227"/>
            <a:ext cx="2411238" cy="307777"/>
          </a:xfrm>
          <a:prstGeom prst="rect">
            <a:avLst/>
          </a:prstGeom>
        </p:spPr>
        <p:txBody>
          <a:bodyPr wrap="none">
            <a:spAutoFit/>
          </a:bodyPr>
          <a:lstStyle/>
          <a:p>
            <a:r>
              <a:rPr lang="en-US" altLang="ja-JP" sz="1400" b="1" u="sng" dirty="0" smtClean="0">
                <a:latin typeface="Meiryo UI" panose="020B0604030504040204" pitchFamily="50" charset="-128"/>
                <a:ea typeface="Meiryo UI" panose="020B0604030504040204" pitchFamily="50" charset="-128"/>
              </a:rPr>
              <a:t>2022.4</a:t>
            </a:r>
            <a:r>
              <a:rPr lang="ja-JP" altLang="en-US" sz="1400" b="1" u="sng" dirty="0">
                <a:latin typeface="Meiryo UI" panose="020B0604030504040204" pitchFamily="50" charset="-128"/>
                <a:ea typeface="Meiryo UI" panose="020B0604030504040204" pitchFamily="50" charset="-128"/>
              </a:rPr>
              <a:t>　大学統合</a:t>
            </a:r>
            <a:r>
              <a:rPr lang="ja-JP" altLang="en-US" sz="1400" b="1" u="sng" dirty="0" smtClean="0">
                <a:latin typeface="Meiryo UI" panose="020B0604030504040204" pitchFamily="50" charset="-128"/>
                <a:ea typeface="Meiryo UI" panose="020B0604030504040204" pitchFamily="50" charset="-128"/>
              </a:rPr>
              <a:t>（予定）</a:t>
            </a:r>
            <a:endParaRPr lang="en-US" altLang="ja-JP" sz="1400" b="1" u="sng" dirty="0">
              <a:latin typeface="Meiryo UI" panose="020B0604030504040204" pitchFamily="50" charset="-128"/>
              <a:ea typeface="Meiryo UI" panose="020B0604030504040204" pitchFamily="50" charset="-128"/>
            </a:endParaRPr>
          </a:p>
        </p:txBody>
      </p:sp>
      <p:sp>
        <p:nvSpPr>
          <p:cNvPr id="54" name="正方形/長方形 53"/>
          <p:cNvSpPr/>
          <p:nvPr/>
        </p:nvSpPr>
        <p:spPr>
          <a:xfrm>
            <a:off x="4566509" y="1423366"/>
            <a:ext cx="4464014" cy="2249238"/>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r>
              <a:rPr lang="ja-JP" altLang="en-US" sz="1300" b="1" dirty="0">
                <a:solidFill>
                  <a:schemeClr val="tx1"/>
                </a:solidFill>
                <a:latin typeface="Meiryo UI" panose="020B0604030504040204" pitchFamily="50" charset="-128"/>
                <a:ea typeface="Meiryo UI" panose="020B0604030504040204" pitchFamily="50" charset="-128"/>
              </a:rPr>
              <a:t>○法人統合による効果</a:t>
            </a:r>
            <a:endParaRPr lang="en-US" altLang="ja-JP" sz="1300" b="1" dirty="0">
              <a:solidFill>
                <a:schemeClr val="tx1"/>
              </a:solidFill>
              <a:latin typeface="Meiryo UI" panose="020B0604030504040204" pitchFamily="50" charset="-128"/>
              <a:ea typeface="Meiryo UI" panose="020B0604030504040204" pitchFamily="50" charset="-128"/>
            </a:endParaRPr>
          </a:p>
          <a:p>
            <a:pPr marL="158265" indent="-158265">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経営面の一元化、教学面の連携強化</a:t>
            </a:r>
            <a:endParaRPr lang="en-US" altLang="ja-JP" sz="1100" dirty="0">
              <a:solidFill>
                <a:schemeClr val="tx1"/>
              </a:solidFill>
              <a:latin typeface="Meiryo UI" panose="020B0604030504040204" pitchFamily="50" charset="-128"/>
              <a:ea typeface="Meiryo UI" panose="020B0604030504040204" pitchFamily="50" charset="-128"/>
            </a:endParaRPr>
          </a:p>
          <a:p>
            <a:pPr marL="158265" indent="-158265">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経費の抑制、業務の簡素化・</a:t>
            </a:r>
            <a:r>
              <a:rPr lang="ja-JP" altLang="en-US" sz="1100" dirty="0" smtClean="0">
                <a:solidFill>
                  <a:schemeClr val="tx1"/>
                </a:solidFill>
                <a:latin typeface="Meiryo UI" panose="020B0604030504040204" pitchFamily="50" charset="-128"/>
                <a:ea typeface="Meiryo UI" panose="020B0604030504040204" pitchFamily="50" charset="-128"/>
              </a:rPr>
              <a:t>効率化</a:t>
            </a:r>
            <a:endParaRPr lang="en-US" altLang="ja-JP" sz="1100" dirty="0" smtClean="0">
              <a:solidFill>
                <a:schemeClr val="tx1"/>
              </a:solidFill>
              <a:latin typeface="Meiryo UI" panose="020B0604030504040204" pitchFamily="50" charset="-128"/>
              <a:ea typeface="Meiryo UI" panose="020B0604030504040204" pitchFamily="50" charset="-128"/>
            </a:endParaRPr>
          </a:p>
          <a:p>
            <a:endParaRPr lang="en-US" altLang="ja-JP" sz="1292" dirty="0" smtClean="0">
              <a:solidFill>
                <a:schemeClr val="tx1"/>
              </a:solidFill>
              <a:latin typeface="Meiryo UI" panose="020B0604030504040204" pitchFamily="50" charset="-128"/>
              <a:ea typeface="Meiryo UI" panose="020B0604030504040204" pitchFamily="50" charset="-128"/>
            </a:endParaRPr>
          </a:p>
          <a:p>
            <a:r>
              <a:rPr lang="ja-JP" altLang="en-US" sz="1300" b="1" dirty="0" smtClean="0">
                <a:solidFill>
                  <a:schemeClr val="tx1"/>
                </a:solidFill>
                <a:latin typeface="Meiryo UI" panose="020B0604030504040204" pitchFamily="50" charset="-128"/>
                <a:ea typeface="Meiryo UI" panose="020B0604030504040204" pitchFamily="50" charset="-128"/>
              </a:rPr>
              <a:t>○新型コロナウイルス感染症対応（予防</a:t>
            </a:r>
            <a:r>
              <a:rPr lang="ja-JP" altLang="en-US" sz="1300" b="1" dirty="0">
                <a:solidFill>
                  <a:schemeClr val="tx1"/>
                </a:solidFill>
                <a:latin typeface="Meiryo UI" panose="020B0604030504040204" pitchFamily="50" charset="-128"/>
                <a:ea typeface="Meiryo UI" panose="020B0604030504040204" pitchFamily="50" charset="-128"/>
              </a:rPr>
              <a:t>ワクチンの研究</a:t>
            </a:r>
            <a:r>
              <a:rPr lang="ja-JP" altLang="en-US" sz="1300" b="1" dirty="0" smtClean="0">
                <a:solidFill>
                  <a:schemeClr val="tx1"/>
                </a:solidFill>
                <a:latin typeface="Meiryo UI" panose="020B0604030504040204" pitchFamily="50" charset="-128"/>
                <a:ea typeface="Meiryo UI" panose="020B0604030504040204" pitchFamily="50" charset="-128"/>
              </a:rPr>
              <a:t>開発）</a:t>
            </a:r>
            <a:endParaRPr lang="ja-JP" altLang="en-US" sz="1300" b="1" dirty="0">
              <a:solidFill>
                <a:schemeClr val="tx1"/>
              </a:solidFill>
              <a:latin typeface="Meiryo UI" panose="020B0604030504040204" pitchFamily="50" charset="-128"/>
              <a:ea typeface="Meiryo UI" panose="020B0604030504040204" pitchFamily="50" charset="-128"/>
            </a:endParaRPr>
          </a:p>
          <a:p>
            <a:pPr marL="158265" indent="-158265">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府</a:t>
            </a:r>
            <a:r>
              <a:rPr lang="ja-JP" altLang="en-US" sz="1100" dirty="0">
                <a:solidFill>
                  <a:schemeClr val="tx1"/>
                </a:solidFill>
                <a:latin typeface="Meiryo UI" panose="020B0604030504040204" pitchFamily="50" charset="-128"/>
                <a:ea typeface="Meiryo UI" panose="020B0604030504040204" pitchFamily="50" charset="-128"/>
              </a:rPr>
              <a:t>、市、大阪大学、府市の病院機構</a:t>
            </a:r>
            <a:r>
              <a:rPr lang="ja-JP" altLang="en-US" sz="1100" dirty="0" smtClean="0">
                <a:solidFill>
                  <a:schemeClr val="tx1"/>
                </a:solidFill>
                <a:latin typeface="Meiryo UI" panose="020B0604030504040204" pitchFamily="50" charset="-128"/>
                <a:ea typeface="Meiryo UI" panose="020B0604030504040204" pitchFamily="50" charset="-128"/>
              </a:rPr>
              <a:t>と連携</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協定を締結</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新型</a:t>
            </a:r>
            <a:r>
              <a:rPr lang="ja-JP" altLang="en-US" sz="1100" dirty="0">
                <a:solidFill>
                  <a:schemeClr val="tx1"/>
                </a:solidFill>
                <a:latin typeface="Meiryo UI" panose="020B0604030504040204" pitchFamily="50" charset="-128"/>
                <a:ea typeface="Meiryo UI" panose="020B0604030504040204" pitchFamily="50" charset="-128"/>
              </a:rPr>
              <a:t>コロナウイルス感染症にかかる</a:t>
            </a:r>
            <a:r>
              <a:rPr lang="ja-JP" altLang="en-US" sz="1100" dirty="0" smtClean="0">
                <a:solidFill>
                  <a:schemeClr val="tx1"/>
                </a:solidFill>
                <a:latin typeface="Meiryo UI" panose="020B0604030504040204" pitchFamily="50" charset="-128"/>
                <a:ea typeface="Meiryo UI" panose="020B0604030504040204" pitchFamily="50" charset="-128"/>
              </a:rPr>
              <a:t>予防ワク</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チン・治療</a:t>
            </a:r>
            <a:r>
              <a:rPr lang="ja-JP" altLang="en-US" sz="1100" dirty="0">
                <a:solidFill>
                  <a:schemeClr val="tx1"/>
                </a:solidFill>
                <a:latin typeface="Meiryo UI" panose="020B0604030504040204" pitchFamily="50" charset="-128"/>
                <a:ea typeface="Meiryo UI" panose="020B0604030504040204" pitchFamily="50" charset="-128"/>
              </a:rPr>
              <a:t>薬等</a:t>
            </a:r>
            <a:r>
              <a:rPr lang="ja-JP" altLang="en-US" sz="1100" dirty="0" smtClean="0">
                <a:solidFill>
                  <a:schemeClr val="tx1"/>
                </a:solidFill>
                <a:latin typeface="Meiryo UI" panose="020B0604030504040204" pitchFamily="50" charset="-128"/>
                <a:ea typeface="Meiryo UI" panose="020B0604030504040204" pitchFamily="50" charset="-128"/>
              </a:rPr>
              <a:t>の早期</a:t>
            </a:r>
            <a:r>
              <a:rPr lang="ja-JP" altLang="en-US" sz="1100" dirty="0">
                <a:solidFill>
                  <a:schemeClr val="tx1"/>
                </a:solidFill>
                <a:latin typeface="Meiryo UI" panose="020B0604030504040204" pitchFamily="50" charset="-128"/>
                <a:ea typeface="Meiryo UI" panose="020B0604030504040204" pitchFamily="50" charset="-128"/>
              </a:rPr>
              <a:t>実用化に向け</a:t>
            </a:r>
            <a:r>
              <a:rPr lang="ja-JP" altLang="en-US" sz="1100" dirty="0" smtClean="0">
                <a:solidFill>
                  <a:schemeClr val="tx1"/>
                </a:solidFill>
                <a:latin typeface="Meiryo UI" panose="020B0604030504040204" pitchFamily="50" charset="-128"/>
                <a:ea typeface="Meiryo UI" panose="020B0604030504040204" pitchFamily="50" charset="-128"/>
              </a:rPr>
              <a:t>、研究</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開発</a:t>
            </a:r>
            <a:r>
              <a:rPr lang="ja-JP" altLang="en-US" sz="1100" dirty="0">
                <a:solidFill>
                  <a:schemeClr val="tx1"/>
                </a:solidFill>
                <a:latin typeface="Meiryo UI" panose="020B0604030504040204" pitchFamily="50" charset="-128"/>
                <a:ea typeface="Meiryo UI" panose="020B0604030504040204" pitchFamily="50" charset="-128"/>
              </a:rPr>
              <a:t>を</a:t>
            </a:r>
            <a:r>
              <a:rPr lang="ja-JP" altLang="en-US" sz="1100" dirty="0" smtClean="0">
                <a:solidFill>
                  <a:schemeClr val="tx1"/>
                </a:solidFill>
                <a:latin typeface="Meiryo UI" panose="020B0604030504040204" pitchFamily="50" charset="-128"/>
                <a:ea typeface="Meiryo UI" panose="020B0604030504040204" pitchFamily="50" charset="-128"/>
              </a:rPr>
              <a:t>推進し</a:t>
            </a:r>
            <a:r>
              <a:rPr lang="ja-JP" altLang="en-US" sz="1100" dirty="0">
                <a:solidFill>
                  <a:schemeClr val="tx1"/>
                </a:solidFill>
                <a:latin typeface="Meiryo UI" panose="020B0604030504040204" pitchFamily="50" charset="-128"/>
                <a:ea typeface="Meiryo UI" panose="020B0604030504040204" pitchFamily="50" charset="-128"/>
              </a:rPr>
              <a:t>、治験や臨床</a:t>
            </a:r>
            <a:r>
              <a:rPr lang="ja-JP" altLang="en-US" sz="1100" dirty="0" smtClean="0">
                <a:solidFill>
                  <a:schemeClr val="tx1"/>
                </a:solidFill>
                <a:latin typeface="Meiryo UI" panose="020B0604030504040204" pitchFamily="50" charset="-128"/>
                <a:ea typeface="Meiryo UI" panose="020B0604030504040204" pitchFamily="50" charset="-128"/>
              </a:rPr>
              <a:t>研究等の</a:t>
            </a:r>
            <a:r>
              <a:rPr lang="ja-JP" altLang="en-US" sz="1100" dirty="0">
                <a:solidFill>
                  <a:schemeClr val="tx1"/>
                </a:solidFill>
                <a:latin typeface="Meiryo UI" panose="020B0604030504040204" pitchFamily="50" charset="-128"/>
                <a:ea typeface="Meiryo UI" panose="020B0604030504040204" pitchFamily="50" charset="-128"/>
              </a:rPr>
              <a:t>実施</a:t>
            </a:r>
            <a:r>
              <a:rPr lang="ja-JP" altLang="en-US" sz="1100" dirty="0" smtClean="0">
                <a:solidFill>
                  <a:schemeClr val="tx1"/>
                </a:solidFill>
                <a:latin typeface="Meiryo UI" panose="020B0604030504040204" pitchFamily="50" charset="-128"/>
                <a:ea typeface="Meiryo UI" panose="020B0604030504040204" pitchFamily="50" charset="-128"/>
              </a:rPr>
              <a:t>に</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向けた</a:t>
            </a:r>
            <a:r>
              <a:rPr lang="ja-JP" altLang="en-US" sz="1100" dirty="0">
                <a:solidFill>
                  <a:schemeClr val="tx1"/>
                </a:solidFill>
                <a:latin typeface="Meiryo UI" panose="020B0604030504040204" pitchFamily="50" charset="-128"/>
                <a:ea typeface="Meiryo UI" panose="020B0604030504040204" pitchFamily="50" charset="-128"/>
              </a:rPr>
              <a:t>連携を</a:t>
            </a:r>
            <a:r>
              <a:rPr lang="ja-JP" altLang="en-US" sz="1100" dirty="0" smtClean="0">
                <a:solidFill>
                  <a:schemeClr val="tx1"/>
                </a:solidFill>
                <a:latin typeface="Meiryo UI" panose="020B0604030504040204" pitchFamily="50" charset="-128"/>
                <a:ea typeface="Meiryo UI" panose="020B0604030504040204" pitchFamily="50" charset="-128"/>
              </a:rPr>
              <a:t>図る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8" name="角丸四角形 57"/>
          <p:cNvSpPr/>
          <p:nvPr/>
        </p:nvSpPr>
        <p:spPr>
          <a:xfrm>
            <a:off x="4608508" y="906615"/>
            <a:ext cx="1980000" cy="36653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公立大学法人大阪</a:t>
            </a:r>
            <a:endParaRPr lang="ja-JP" altLang="en-US" sz="1400" b="1" dirty="0">
              <a:latin typeface="Meiryo UI" panose="020B0604030504040204" pitchFamily="50" charset="-128"/>
              <a:ea typeface="Meiryo UI" panose="020B0604030504040204" pitchFamily="50" charset="-128"/>
            </a:endParaRPr>
          </a:p>
        </p:txBody>
      </p:sp>
      <p:sp>
        <p:nvSpPr>
          <p:cNvPr id="59" name="正方形/長方形 58"/>
          <p:cNvSpPr/>
          <p:nvPr/>
        </p:nvSpPr>
        <p:spPr>
          <a:xfrm>
            <a:off x="6539605" y="993408"/>
            <a:ext cx="861381" cy="288147"/>
          </a:xfrm>
          <a:prstGeom prst="rect">
            <a:avLst/>
          </a:prstGeom>
        </p:spPr>
        <p:txBody>
          <a:bodyPr wrap="none" lIns="36000" tIns="36000" rIns="36000" bIns="36000">
            <a:spAutoFit/>
          </a:bodyPr>
          <a:lstStyle/>
          <a:p>
            <a:pPr algn="ctr"/>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2019.4]</a:t>
            </a:r>
            <a:endParaRPr lang="ja-JP" altLang="en-US" sz="12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212050" y="787808"/>
            <a:ext cx="3135814" cy="442035"/>
          </a:xfrm>
          <a:prstGeom prst="rect">
            <a:avLst/>
          </a:prstGeom>
          <a:noFill/>
          <a:ln>
            <a:noFill/>
          </a:ln>
        </p:spPr>
        <p:txBody>
          <a:bodyPr wrap="square" lIns="36000" tIns="36000" rIns="36000" bIns="36000" rtlCol="0" anchor="ctr" anchorCtr="0">
            <a:spAutoFit/>
          </a:bodyPr>
          <a:lstStyle/>
          <a:p>
            <a:pPr>
              <a:lnSpc>
                <a:spcPct val="1500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公立大学の統合</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52423" y="3941161"/>
            <a:ext cx="2017960" cy="2410060"/>
          </a:xfrm>
          <a:prstGeom prst="rect">
            <a:avLst/>
          </a:prstGeom>
          <a:noFill/>
        </p:spPr>
        <p:txBody>
          <a:bodyPr wrap="square" lIns="33231" tIns="33231" rIns="33231" bIns="33231" rtlCol="0">
            <a:spAutoFit/>
          </a:bodyPr>
          <a:lstStyle/>
          <a:p>
            <a:r>
              <a:rPr lang="en-US" altLang="ja-JP" sz="1015" b="1" dirty="0">
                <a:latin typeface="Meiryo UI" panose="020B0604030504040204" pitchFamily="50" charset="-128"/>
                <a:ea typeface="Meiryo UI" panose="020B0604030504040204" pitchFamily="50" charset="-128"/>
              </a:rPr>
              <a:t>1.</a:t>
            </a:r>
            <a:r>
              <a:rPr lang="ja-JP" altLang="en-US" sz="1015" b="1" dirty="0">
                <a:latin typeface="Meiryo UI" panose="020B0604030504040204" pitchFamily="50" charset="-128"/>
                <a:ea typeface="Meiryo UI" panose="020B0604030504040204" pitchFamily="50" charset="-128"/>
              </a:rPr>
              <a:t>運営費交付金の削減</a:t>
            </a:r>
            <a:endParaRPr lang="en-US" altLang="ja-JP" sz="1015" b="1" dirty="0">
              <a:latin typeface="Meiryo UI" panose="020B0604030504040204" pitchFamily="50" charset="-128"/>
              <a:ea typeface="Meiryo UI" panose="020B0604030504040204" pitchFamily="50" charset="-128"/>
            </a:endParaRPr>
          </a:p>
          <a:p>
            <a:r>
              <a:rPr lang="en-US" altLang="ja-JP" sz="1015" u="sng" dirty="0">
                <a:latin typeface="Meiryo UI" panose="020B0604030504040204" pitchFamily="50" charset="-128"/>
                <a:ea typeface="Meiryo UI" panose="020B0604030504040204" pitchFamily="50" charset="-128"/>
              </a:rPr>
              <a:t>2006</a:t>
            </a:r>
            <a:r>
              <a:rPr lang="ja-JP" altLang="en-US" sz="1015" u="sng" dirty="0">
                <a:latin typeface="Meiryo UI" panose="020B0604030504040204" pitchFamily="50" charset="-128"/>
                <a:ea typeface="Meiryo UI" panose="020B0604030504040204" pitchFamily="50" charset="-128"/>
              </a:rPr>
              <a:t>年度→</a:t>
            </a:r>
            <a:r>
              <a:rPr lang="en-US" altLang="ja-JP" sz="1015" u="sng" dirty="0">
                <a:latin typeface="Meiryo UI" panose="020B0604030504040204" pitchFamily="50" charset="-128"/>
                <a:ea typeface="Meiryo UI" panose="020B0604030504040204" pitchFamily="50" charset="-128"/>
              </a:rPr>
              <a:t>2015</a:t>
            </a:r>
            <a:r>
              <a:rPr lang="ja-JP" altLang="en-US" sz="1015" u="sng" dirty="0">
                <a:latin typeface="Meiryo UI" panose="020B0604030504040204" pitchFamily="50" charset="-128"/>
                <a:ea typeface="Meiryo UI" panose="020B0604030504040204" pitchFamily="50" charset="-128"/>
              </a:rPr>
              <a:t>年度</a:t>
            </a:r>
            <a:endParaRPr lang="en-US" altLang="ja-JP" sz="1015" u="sng" dirty="0">
              <a:latin typeface="Meiryo UI" panose="020B0604030504040204" pitchFamily="50" charset="-128"/>
              <a:ea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府大</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30</a:t>
            </a:r>
            <a:r>
              <a:rPr lang="ja-JP" altLang="en-US" sz="1015" dirty="0">
                <a:latin typeface="Meiryo UI" panose="020B0604030504040204" pitchFamily="50" charset="-128"/>
                <a:ea typeface="Meiryo UI" panose="020B0604030504040204" pitchFamily="50" charset="-128"/>
              </a:rPr>
              <a:t>億円（▲</a:t>
            </a:r>
            <a:r>
              <a:rPr lang="en-US" altLang="ja-JP" sz="1015" dirty="0">
                <a:latin typeface="Meiryo UI" panose="020B0604030504040204" pitchFamily="50" charset="-128"/>
                <a:ea typeface="Meiryo UI" panose="020B0604030504040204" pitchFamily="50" charset="-128"/>
              </a:rPr>
              <a:t>23%</a:t>
            </a:r>
            <a:r>
              <a:rPr lang="ja-JP" altLang="en-US" sz="1015" dirty="0">
                <a:latin typeface="Meiryo UI" panose="020B0604030504040204" pitchFamily="50" charset="-128"/>
                <a:ea typeface="Meiryo UI" panose="020B0604030504040204" pitchFamily="50" charset="-128"/>
              </a:rPr>
              <a:t>）</a:t>
            </a:r>
            <a:endParaRPr lang="en-US" altLang="ja-JP" sz="1015" dirty="0">
              <a:latin typeface="Meiryo UI" panose="020B0604030504040204" pitchFamily="50" charset="-128"/>
              <a:ea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市大</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40</a:t>
            </a:r>
            <a:r>
              <a:rPr lang="ja-JP" altLang="en-US" sz="1015" dirty="0">
                <a:latin typeface="Meiryo UI" panose="020B0604030504040204" pitchFamily="50" charset="-128"/>
                <a:ea typeface="Meiryo UI" panose="020B0604030504040204" pitchFamily="50" charset="-128"/>
              </a:rPr>
              <a:t>億円（▲</a:t>
            </a:r>
            <a:r>
              <a:rPr lang="en-US" altLang="ja-JP" sz="1015" dirty="0">
                <a:latin typeface="Meiryo UI" panose="020B0604030504040204" pitchFamily="50" charset="-128"/>
                <a:ea typeface="Meiryo UI" panose="020B0604030504040204" pitchFamily="50" charset="-128"/>
              </a:rPr>
              <a:t>27%</a:t>
            </a:r>
            <a:r>
              <a:rPr lang="ja-JP" altLang="en-US" sz="1015" dirty="0">
                <a:latin typeface="Meiryo UI" panose="020B0604030504040204" pitchFamily="50" charset="-128"/>
                <a:ea typeface="Meiryo UI" panose="020B0604030504040204" pitchFamily="50" charset="-128"/>
              </a:rPr>
              <a:t>）</a:t>
            </a:r>
            <a:endParaRPr lang="en-US" altLang="ja-JP" sz="1015" dirty="0">
              <a:latin typeface="Meiryo UI" panose="020B0604030504040204" pitchFamily="50" charset="-128"/>
              <a:ea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endParaRPr>
          </a:p>
          <a:p>
            <a:r>
              <a:rPr lang="en-US" altLang="ja-JP" sz="1015" b="1" dirty="0">
                <a:latin typeface="Meiryo UI" panose="020B0604030504040204" pitchFamily="50" charset="-128"/>
                <a:ea typeface="Meiryo UI" panose="020B0604030504040204" pitchFamily="50" charset="-128"/>
              </a:rPr>
              <a:t>2.</a:t>
            </a:r>
            <a:r>
              <a:rPr lang="ja-JP" altLang="en-US" sz="1015" b="1" dirty="0">
                <a:latin typeface="Meiryo UI" panose="020B0604030504040204" pitchFamily="50" charset="-128"/>
                <a:ea typeface="Meiryo UI" panose="020B0604030504040204" pitchFamily="50" charset="-128"/>
              </a:rPr>
              <a:t>教員の削減</a:t>
            </a:r>
            <a:endParaRPr lang="en-US" altLang="ja-JP" sz="1015" b="1" dirty="0">
              <a:latin typeface="Meiryo UI" panose="020B0604030504040204" pitchFamily="50" charset="-128"/>
              <a:ea typeface="Meiryo UI" panose="020B0604030504040204" pitchFamily="50" charset="-128"/>
            </a:endParaRPr>
          </a:p>
          <a:p>
            <a:r>
              <a:rPr lang="en-US" altLang="ja-JP" sz="1015" u="sng" dirty="0">
                <a:latin typeface="Meiryo UI" panose="020B0604030504040204" pitchFamily="50" charset="-128"/>
                <a:ea typeface="Meiryo UI" panose="020B0604030504040204" pitchFamily="50" charset="-128"/>
              </a:rPr>
              <a:t>2002</a:t>
            </a:r>
            <a:r>
              <a:rPr lang="ja-JP" altLang="en-US" sz="1015" u="sng" dirty="0">
                <a:latin typeface="Meiryo UI" panose="020B0604030504040204" pitchFamily="50" charset="-128"/>
                <a:ea typeface="Meiryo UI" panose="020B0604030504040204" pitchFamily="50" charset="-128"/>
              </a:rPr>
              <a:t>年度→</a:t>
            </a:r>
            <a:r>
              <a:rPr lang="en-US" altLang="ja-JP" sz="1015" u="sng" dirty="0">
                <a:latin typeface="Meiryo UI" panose="020B0604030504040204" pitchFamily="50" charset="-128"/>
                <a:ea typeface="Meiryo UI" panose="020B0604030504040204" pitchFamily="50" charset="-128"/>
              </a:rPr>
              <a:t>2015</a:t>
            </a:r>
            <a:r>
              <a:rPr lang="ja-JP" altLang="en-US" sz="1015" u="sng" dirty="0">
                <a:latin typeface="Meiryo UI" panose="020B0604030504040204" pitchFamily="50" charset="-128"/>
                <a:ea typeface="Meiryo UI" panose="020B0604030504040204" pitchFamily="50" charset="-128"/>
              </a:rPr>
              <a:t>年度</a:t>
            </a:r>
            <a:endParaRPr lang="en-US" altLang="ja-JP" sz="1015" u="sng" dirty="0">
              <a:latin typeface="Meiryo UI" panose="020B0604030504040204" pitchFamily="50" charset="-128"/>
              <a:ea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府大</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202</a:t>
            </a:r>
            <a:r>
              <a:rPr lang="ja-JP" altLang="en-US" sz="1015" dirty="0">
                <a:latin typeface="Meiryo UI" panose="020B0604030504040204" pitchFamily="50" charset="-128"/>
                <a:ea typeface="Meiryo UI" panose="020B0604030504040204" pitchFamily="50" charset="-128"/>
              </a:rPr>
              <a:t>人（▲</a:t>
            </a:r>
            <a:r>
              <a:rPr lang="en-US" altLang="ja-JP" sz="1015" dirty="0">
                <a:latin typeface="Meiryo UI" panose="020B0604030504040204" pitchFamily="50" charset="-128"/>
                <a:ea typeface="Meiryo UI" panose="020B0604030504040204" pitchFamily="50" charset="-128"/>
              </a:rPr>
              <a:t>23%</a:t>
            </a:r>
            <a:r>
              <a:rPr lang="ja-JP" altLang="en-US" sz="1015" dirty="0">
                <a:latin typeface="Meiryo UI" panose="020B0604030504040204" pitchFamily="50" charset="-128"/>
                <a:ea typeface="Meiryo UI" panose="020B0604030504040204" pitchFamily="50" charset="-128"/>
              </a:rPr>
              <a:t>）</a:t>
            </a:r>
            <a:endParaRPr lang="en-US" altLang="ja-JP" sz="1015" dirty="0">
              <a:latin typeface="Meiryo UI" panose="020B0604030504040204" pitchFamily="50" charset="-128"/>
              <a:ea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市大</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167</a:t>
            </a:r>
            <a:r>
              <a:rPr lang="ja-JP" altLang="en-US" sz="1015" dirty="0">
                <a:latin typeface="Meiryo UI" panose="020B0604030504040204" pitchFamily="50" charset="-128"/>
                <a:ea typeface="Meiryo UI" panose="020B0604030504040204" pitchFamily="50" charset="-128"/>
              </a:rPr>
              <a:t>人（▲</a:t>
            </a:r>
            <a:r>
              <a:rPr lang="en-US" altLang="ja-JP" sz="1015" dirty="0">
                <a:latin typeface="Meiryo UI" panose="020B0604030504040204" pitchFamily="50" charset="-128"/>
                <a:ea typeface="Meiryo UI" panose="020B0604030504040204" pitchFamily="50" charset="-128"/>
              </a:rPr>
              <a:t>19%</a:t>
            </a:r>
            <a:r>
              <a:rPr lang="ja-JP" altLang="en-US" sz="1015" dirty="0">
                <a:latin typeface="Meiryo UI" panose="020B0604030504040204" pitchFamily="50" charset="-128"/>
                <a:ea typeface="Meiryo UI" panose="020B0604030504040204" pitchFamily="50" charset="-128"/>
              </a:rPr>
              <a:t>）</a:t>
            </a:r>
            <a:endParaRPr lang="en-US" altLang="ja-JP" sz="1015" dirty="0">
              <a:latin typeface="Meiryo UI" panose="020B0604030504040204" pitchFamily="50" charset="-128"/>
              <a:ea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endParaRPr>
          </a:p>
          <a:p>
            <a:r>
              <a:rPr lang="en-US" altLang="ja-JP" sz="1015" b="1" dirty="0">
                <a:latin typeface="Meiryo UI" panose="020B0604030504040204" pitchFamily="50" charset="-128"/>
                <a:ea typeface="Meiryo UI" panose="020B0604030504040204" pitchFamily="50" charset="-128"/>
              </a:rPr>
              <a:t>3.</a:t>
            </a:r>
            <a:r>
              <a:rPr lang="ja-JP" altLang="en-US" sz="1015" b="1" dirty="0">
                <a:latin typeface="Meiryo UI" panose="020B0604030504040204" pitchFamily="50" charset="-128"/>
                <a:ea typeface="Meiryo UI" panose="020B0604030504040204" pitchFamily="50" charset="-128"/>
              </a:rPr>
              <a:t>事務職員の削減</a:t>
            </a:r>
            <a:endParaRPr lang="en-US" altLang="ja-JP" sz="1015" b="1" dirty="0">
              <a:latin typeface="Meiryo UI" panose="020B0604030504040204" pitchFamily="50" charset="-128"/>
              <a:ea typeface="Meiryo UI" panose="020B0604030504040204" pitchFamily="50" charset="-128"/>
            </a:endParaRPr>
          </a:p>
          <a:p>
            <a:r>
              <a:rPr lang="en-US" altLang="ja-JP" sz="1015" u="sng" dirty="0">
                <a:latin typeface="Meiryo UI" panose="020B0604030504040204" pitchFamily="50" charset="-128"/>
                <a:ea typeface="Meiryo UI" panose="020B0604030504040204" pitchFamily="50" charset="-128"/>
              </a:rPr>
              <a:t>2002</a:t>
            </a:r>
            <a:r>
              <a:rPr lang="ja-JP" altLang="en-US" sz="1015" u="sng" dirty="0">
                <a:latin typeface="Meiryo UI" panose="020B0604030504040204" pitchFamily="50" charset="-128"/>
                <a:ea typeface="Meiryo UI" panose="020B0604030504040204" pitchFamily="50" charset="-128"/>
              </a:rPr>
              <a:t>年度→</a:t>
            </a:r>
            <a:r>
              <a:rPr lang="en-US" altLang="ja-JP" sz="1015" u="sng" dirty="0">
                <a:latin typeface="Meiryo UI" panose="020B0604030504040204" pitchFamily="50" charset="-128"/>
                <a:ea typeface="Meiryo UI" panose="020B0604030504040204" pitchFamily="50" charset="-128"/>
              </a:rPr>
              <a:t>2015</a:t>
            </a:r>
            <a:r>
              <a:rPr lang="ja-JP" altLang="en-US" sz="1015" u="sng" dirty="0">
                <a:latin typeface="Meiryo UI" panose="020B0604030504040204" pitchFamily="50" charset="-128"/>
                <a:ea typeface="Meiryo UI" panose="020B0604030504040204" pitchFamily="50" charset="-128"/>
              </a:rPr>
              <a:t>年度</a:t>
            </a:r>
            <a:endParaRPr lang="en-US" altLang="ja-JP" sz="1015" u="sng" dirty="0">
              <a:latin typeface="Meiryo UI" panose="020B0604030504040204" pitchFamily="50" charset="-128"/>
              <a:ea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府大</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160</a:t>
            </a:r>
            <a:r>
              <a:rPr lang="ja-JP" altLang="en-US" sz="1015" dirty="0">
                <a:latin typeface="Meiryo UI" panose="020B0604030504040204" pitchFamily="50" charset="-128"/>
                <a:ea typeface="Meiryo UI" panose="020B0604030504040204" pitchFamily="50" charset="-128"/>
              </a:rPr>
              <a:t>人（▲</a:t>
            </a:r>
            <a:r>
              <a:rPr lang="en-US" altLang="ja-JP" sz="1015" dirty="0">
                <a:latin typeface="Meiryo UI" panose="020B0604030504040204" pitchFamily="50" charset="-128"/>
                <a:ea typeface="Meiryo UI" panose="020B0604030504040204" pitchFamily="50" charset="-128"/>
              </a:rPr>
              <a:t>50%</a:t>
            </a:r>
            <a:r>
              <a:rPr lang="ja-JP" altLang="en-US" sz="1015" dirty="0">
                <a:latin typeface="Meiryo UI" panose="020B0604030504040204" pitchFamily="50" charset="-128"/>
                <a:ea typeface="Meiryo UI" panose="020B0604030504040204" pitchFamily="50" charset="-128"/>
              </a:rPr>
              <a:t>）</a:t>
            </a:r>
          </a:p>
          <a:p>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市大</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134</a:t>
            </a:r>
            <a:r>
              <a:rPr lang="ja-JP" altLang="en-US" sz="1015" dirty="0">
                <a:latin typeface="Meiryo UI" panose="020B0604030504040204" pitchFamily="50" charset="-128"/>
                <a:ea typeface="Meiryo UI" panose="020B0604030504040204" pitchFamily="50" charset="-128"/>
              </a:rPr>
              <a:t>人（▲</a:t>
            </a:r>
            <a:r>
              <a:rPr lang="en-US" altLang="ja-JP" sz="1015" dirty="0">
                <a:latin typeface="Meiryo UI" panose="020B0604030504040204" pitchFamily="50" charset="-128"/>
                <a:ea typeface="Meiryo UI" panose="020B0604030504040204" pitchFamily="50" charset="-128"/>
              </a:rPr>
              <a:t>42%</a:t>
            </a:r>
            <a:r>
              <a:rPr lang="ja-JP" altLang="en-US" sz="1015" dirty="0">
                <a:latin typeface="Meiryo UI" panose="020B0604030504040204" pitchFamily="50" charset="-128"/>
                <a:ea typeface="Meiryo UI" panose="020B0604030504040204" pitchFamily="50" charset="-128"/>
              </a:rPr>
              <a:t>）</a:t>
            </a:r>
            <a:endParaRPr lang="en-US" altLang="ja-JP" sz="1015" dirty="0">
              <a:latin typeface="Meiryo UI" panose="020B0604030504040204" pitchFamily="50" charset="-128"/>
              <a:ea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市大については医学部除く</a:t>
            </a:r>
            <a:endParaRPr lang="en-US" altLang="ja-JP" sz="1015"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2189671" y="3949626"/>
            <a:ext cx="1872000" cy="1941470"/>
          </a:xfrm>
          <a:prstGeom prst="rect">
            <a:avLst/>
          </a:prstGeom>
          <a:noFill/>
          <a:ln>
            <a:noFill/>
          </a:ln>
        </p:spPr>
        <p:txBody>
          <a:bodyPr wrap="square" lIns="33231" tIns="33231" rIns="33231" bIns="33231" rtlCol="0">
            <a:spAutoFit/>
          </a:bodyPr>
          <a:lstStyle/>
          <a:p>
            <a:r>
              <a:rPr lang="en-US" altLang="ja-JP" sz="1015"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15" b="1" dirty="0">
                <a:latin typeface="Meiryo UI" panose="020B0604030504040204" pitchFamily="50" charset="-128"/>
                <a:ea typeface="Meiryo UI" panose="020B0604030504040204" pitchFamily="50" charset="-128"/>
                <a:cs typeface="Meiryo UI" panose="020B0604030504040204" pitchFamily="50" charset="-128"/>
              </a:rPr>
              <a:t>教員人事のガバナンス改革</a:t>
            </a:r>
            <a:endParaRPr lang="en-US" altLang="ja-JP" sz="1015"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cs typeface="Meiryo UI" panose="020B0604030504040204" pitchFamily="50" charset="-128"/>
              </a:rPr>
              <a:t>　教員人事を教授会から法人人事委員会による選考に変更</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pPr marL="583238" indent="-583238"/>
            <a:r>
              <a:rPr lang="ja-JP" altLang="en-US" sz="1015"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15"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15" b="1" dirty="0">
                <a:latin typeface="Meiryo UI" panose="020B0604030504040204" pitchFamily="50" charset="-128"/>
                <a:ea typeface="Meiryo UI" panose="020B0604030504040204" pitchFamily="50" charset="-128"/>
                <a:cs typeface="Meiryo UI" panose="020B0604030504040204" pitchFamily="50" charset="-128"/>
              </a:rPr>
              <a:t>教員組織と教育組織の分離</a:t>
            </a:r>
            <a:endParaRPr lang="en-US" altLang="ja-JP" sz="1015"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cs typeface="Meiryo UI" panose="020B0604030504040204" pitchFamily="50" charset="-128"/>
              </a:rPr>
              <a:t>　教員を適材適所に配置するため、教員組織として学術研究院</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研究院設置</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pPr marL="583238" indent="-583238"/>
            <a:endParaRPr lang="en-US" altLang="ja-JP" sz="1015" b="1" dirty="0">
              <a:latin typeface="Meiryo UI" panose="020B0604030504040204" pitchFamily="50" charset="-128"/>
              <a:ea typeface="Meiryo UI" panose="020B0604030504040204" pitchFamily="50" charset="-128"/>
              <a:cs typeface="Meiryo UI" panose="020B0604030504040204" pitchFamily="50" charset="-128"/>
            </a:endParaRPr>
          </a:p>
          <a:p>
            <a:pPr marL="583238" indent="-583238"/>
            <a:r>
              <a:rPr lang="en-US" altLang="ja-JP" sz="1015"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15" b="1" dirty="0">
                <a:latin typeface="Meiryo UI" panose="020B0604030504040204" pitchFamily="50" charset="-128"/>
                <a:ea typeface="Meiryo UI" panose="020B0604030504040204" pitchFamily="50" charset="-128"/>
                <a:cs typeface="Meiryo UI" panose="020B0604030504040204" pitchFamily="50" charset="-128"/>
              </a:rPr>
              <a:t>学長裁量による予算重点化</a:t>
            </a:r>
            <a:endParaRPr lang="en-US" altLang="ja-JP" sz="1015"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cs typeface="Meiryo UI" panose="020B0604030504040204" pitchFamily="50" charset="-128"/>
              </a:rPr>
              <a:t>　学長裁量等による戦略的な予算配分を実施</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107504" y="3737677"/>
            <a:ext cx="1980000" cy="2613544"/>
          </a:xfrm>
          <a:prstGeom prst="rect">
            <a:avLst/>
          </a:prstGeom>
          <a:noFill/>
          <a:ln w="95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4" name="テキスト ボックス 63"/>
          <p:cNvSpPr txBox="1"/>
          <p:nvPr/>
        </p:nvSpPr>
        <p:spPr>
          <a:xfrm>
            <a:off x="401372" y="3582793"/>
            <a:ext cx="1093569" cy="291170"/>
          </a:xfrm>
          <a:prstGeom prst="rect">
            <a:avLst/>
          </a:prstGeom>
          <a:solidFill>
            <a:schemeClr val="bg1"/>
          </a:solidFill>
          <a:ln>
            <a:solidFill>
              <a:schemeClr val="tx1"/>
            </a:solidFill>
          </a:ln>
        </p:spPr>
        <p:txBody>
          <a:bodyPr wrap="none" rtlCol="0">
            <a:spAutoFit/>
          </a:bodyPr>
          <a:lstStyle/>
          <a:p>
            <a:r>
              <a:rPr lang="ja-JP" altLang="en-US" sz="1292" dirty="0">
                <a:latin typeface="Meiryo UI" panose="020B0604030504040204" pitchFamily="50" charset="-128"/>
                <a:ea typeface="Meiryo UI" panose="020B0604030504040204" pitchFamily="50" charset="-128"/>
              </a:rPr>
              <a:t>合理化・縮小</a:t>
            </a:r>
          </a:p>
        </p:txBody>
      </p:sp>
      <p:sp>
        <p:nvSpPr>
          <p:cNvPr id="65" name="正方形/長方形 64"/>
          <p:cNvSpPr/>
          <p:nvPr/>
        </p:nvSpPr>
        <p:spPr>
          <a:xfrm>
            <a:off x="2167410" y="3734569"/>
            <a:ext cx="1872000" cy="2599982"/>
          </a:xfrm>
          <a:prstGeom prst="rect">
            <a:avLst/>
          </a:prstGeom>
          <a:noFill/>
          <a:ln w="95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6" name="テキスト ボックス 65"/>
          <p:cNvSpPr txBox="1"/>
          <p:nvPr/>
        </p:nvSpPr>
        <p:spPr>
          <a:xfrm>
            <a:off x="2538338" y="3591258"/>
            <a:ext cx="1172116" cy="291170"/>
          </a:xfrm>
          <a:prstGeom prst="rect">
            <a:avLst/>
          </a:prstGeom>
          <a:solidFill>
            <a:schemeClr val="bg1"/>
          </a:solidFill>
          <a:ln>
            <a:solidFill>
              <a:schemeClr val="tx1"/>
            </a:solidFill>
          </a:ln>
        </p:spPr>
        <p:txBody>
          <a:bodyPr wrap="none" rtlCol="0">
            <a:spAutoFit/>
          </a:bodyPr>
          <a:lstStyle/>
          <a:p>
            <a:r>
              <a:rPr lang="ja-JP" altLang="en-US" sz="1292" dirty="0">
                <a:latin typeface="Meiryo UI" panose="020B0604030504040204" pitchFamily="50" charset="-128"/>
                <a:ea typeface="Meiryo UI" panose="020B0604030504040204" pitchFamily="50" charset="-128"/>
              </a:rPr>
              <a:t>ガバナンス改革</a:t>
            </a:r>
          </a:p>
        </p:txBody>
      </p:sp>
      <p:sp>
        <p:nvSpPr>
          <p:cNvPr id="67" name="正方形/長方形 66"/>
          <p:cNvSpPr/>
          <p:nvPr/>
        </p:nvSpPr>
        <p:spPr>
          <a:xfrm>
            <a:off x="11721" y="3243990"/>
            <a:ext cx="1867819" cy="291170"/>
          </a:xfrm>
          <a:prstGeom prst="rect">
            <a:avLst/>
          </a:prstGeom>
        </p:spPr>
        <p:txBody>
          <a:bodyPr wrap="none">
            <a:spAutoFit/>
          </a:bodyPr>
          <a:lstStyle/>
          <a:p>
            <a:r>
              <a:rPr lang="ja-JP" altLang="en-US" sz="1292" b="1" dirty="0">
                <a:latin typeface="Meiryo UI" panose="020B0604030504040204" pitchFamily="50" charset="-128"/>
                <a:ea typeface="Meiryo UI" panose="020B0604030504040204" pitchFamily="50" charset="-128"/>
              </a:rPr>
              <a:t>＜これまでの改革実績＞</a:t>
            </a:r>
            <a:endParaRPr lang="en-US" altLang="ja-JP" sz="1292"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704" y="2603866"/>
            <a:ext cx="1440160" cy="950505"/>
          </a:xfrm>
          <a:prstGeom prst="rect">
            <a:avLst/>
          </a:prstGeom>
        </p:spPr>
      </p:pic>
    </p:spTree>
    <p:extLst>
      <p:ext uri="{BB962C8B-B14F-4D97-AF65-F5344CB8AC3E}">
        <p14:creationId xmlns:p14="http://schemas.microsoft.com/office/powerpoint/2010/main" val="4223573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9698</Words>
  <PresentationFormat>画面に合わせる (4:3)</PresentationFormat>
  <Paragraphs>1592</Paragraphs>
  <Slides>29</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29</vt:i4>
      </vt:variant>
    </vt:vector>
  </HeadingPairs>
  <TitlesOfParts>
    <vt:vector size="39" baseType="lpstr">
      <vt:lpstr>HGP創英角ﾎﾟｯﾌﾟ体</vt:lpstr>
      <vt:lpstr>HG丸ｺﾞｼｯｸM-PRO</vt:lpstr>
      <vt:lpstr>Meiryo UI</vt:lpstr>
      <vt:lpstr>ＭＳ Ｐゴシック</vt:lpstr>
      <vt:lpstr>ＭＳ ゴシック</vt:lpstr>
      <vt:lpstr>メイリオ</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2016-05-16T05:07:20Z</dcterms:created>
  <dcterms:modified xsi:type="dcterms:W3CDTF">2020-09-15T04:39:30Z</dcterms:modified>
</cp:coreProperties>
</file>