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48"/>
  </p:notesMasterIdLst>
  <p:handoutMasterIdLst>
    <p:handoutMasterId r:id="rId49"/>
  </p:handoutMasterIdLst>
  <p:sldIdLst>
    <p:sldId id="1738" r:id="rId2"/>
    <p:sldId id="1722" r:id="rId3"/>
    <p:sldId id="1723" r:id="rId4"/>
    <p:sldId id="1883" r:id="rId5"/>
    <p:sldId id="1870" r:id="rId6"/>
    <p:sldId id="1724" r:id="rId7"/>
    <p:sldId id="1667" r:id="rId8"/>
    <p:sldId id="1668" r:id="rId9"/>
    <p:sldId id="1741" r:id="rId10"/>
    <p:sldId id="1764" r:id="rId11"/>
    <p:sldId id="1742" r:id="rId12"/>
    <p:sldId id="1745" r:id="rId13"/>
    <p:sldId id="1765" r:id="rId14"/>
    <p:sldId id="1869" r:id="rId15"/>
    <p:sldId id="1871" r:id="rId16"/>
    <p:sldId id="1879" r:id="rId17"/>
    <p:sldId id="1892" r:id="rId18"/>
    <p:sldId id="1888" r:id="rId19"/>
    <p:sldId id="1889" r:id="rId20"/>
    <p:sldId id="1885" r:id="rId21"/>
    <p:sldId id="1886" r:id="rId22"/>
    <p:sldId id="1890" r:id="rId23"/>
    <p:sldId id="1850" r:id="rId24"/>
    <p:sldId id="1851" r:id="rId25"/>
    <p:sldId id="1852" r:id="rId26"/>
    <p:sldId id="1853" r:id="rId27"/>
    <p:sldId id="1854" r:id="rId28"/>
    <p:sldId id="1855" r:id="rId29"/>
    <p:sldId id="1856" r:id="rId30"/>
    <p:sldId id="1857" r:id="rId31"/>
    <p:sldId id="1858" r:id="rId32"/>
    <p:sldId id="1859" r:id="rId33"/>
    <p:sldId id="1861" r:id="rId34"/>
    <p:sldId id="1862" r:id="rId35"/>
    <p:sldId id="1863" r:id="rId36"/>
    <p:sldId id="1864" r:id="rId37"/>
    <p:sldId id="1865" r:id="rId38"/>
    <p:sldId id="1866" r:id="rId39"/>
    <p:sldId id="1867" r:id="rId40"/>
    <p:sldId id="1868" r:id="rId41"/>
    <p:sldId id="1711" r:id="rId42"/>
    <p:sldId id="1766" r:id="rId43"/>
    <p:sldId id="1767" r:id="rId44"/>
    <p:sldId id="1891" r:id="rId45"/>
    <p:sldId id="1768" r:id="rId46"/>
    <p:sldId id="1830" r:id="rId4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2"/>
    <a:srgbClr val="D0EAB4"/>
    <a:srgbClr val="AFDC7E"/>
    <a:srgbClr val="FF8F8F"/>
    <a:srgbClr val="F68222"/>
    <a:srgbClr val="DBEEF4"/>
    <a:srgbClr val="C96009"/>
    <a:srgbClr val="070A97"/>
    <a:srgbClr val="FFFD73"/>
    <a:srgbClr val="8841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5" autoAdjust="0"/>
    <p:restoredTop sz="94434" autoAdjust="0"/>
  </p:normalViewPr>
  <p:slideViewPr>
    <p:cSldViewPr>
      <p:cViewPr varScale="1">
        <p:scale>
          <a:sx n="70" d="100"/>
          <a:sy n="70" d="100"/>
        </p:scale>
        <p:origin x="8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16"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622" cy="493237"/>
          </a:xfrm>
          <a:prstGeom prst="rect">
            <a:avLst/>
          </a:prstGeom>
        </p:spPr>
        <p:txBody>
          <a:bodyPr vert="horz" lIns="90594" tIns="45297" rIns="90594" bIns="4529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3" y="0"/>
            <a:ext cx="2918622" cy="493237"/>
          </a:xfrm>
          <a:prstGeom prst="rect">
            <a:avLst/>
          </a:prstGeom>
        </p:spPr>
        <p:txBody>
          <a:bodyPr vert="horz" lIns="90594" tIns="45297" rIns="90594" bIns="45297" rtlCol="0"/>
          <a:lstStyle>
            <a:lvl1pPr algn="r">
              <a:defRPr sz="1200"/>
            </a:lvl1pPr>
          </a:lstStyle>
          <a:p>
            <a:fld id="{B97A48F3-A724-4C50-AB8C-62AD5A6214D2}" type="datetimeFigureOut">
              <a:rPr kumimoji="1" lang="ja-JP" altLang="en-US" smtClean="0"/>
              <a:pPr/>
              <a:t>2020/8/14</a:t>
            </a:fld>
            <a:endParaRPr kumimoji="1" lang="ja-JP" altLang="en-US"/>
          </a:p>
        </p:txBody>
      </p:sp>
      <p:sp>
        <p:nvSpPr>
          <p:cNvPr id="4" name="フッター プレースホルダー 3"/>
          <p:cNvSpPr>
            <a:spLocks noGrp="1"/>
          </p:cNvSpPr>
          <p:nvPr>
            <p:ph type="ftr" sz="quarter" idx="2"/>
          </p:nvPr>
        </p:nvSpPr>
        <p:spPr>
          <a:xfrm>
            <a:off x="0" y="9371501"/>
            <a:ext cx="2918622" cy="493236"/>
          </a:xfrm>
          <a:prstGeom prst="rect">
            <a:avLst/>
          </a:prstGeom>
        </p:spPr>
        <p:txBody>
          <a:bodyPr vert="horz" lIns="90594" tIns="45297" rIns="90594" bIns="4529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3" y="9371501"/>
            <a:ext cx="2918622" cy="493236"/>
          </a:xfrm>
          <a:prstGeom prst="rect">
            <a:avLst/>
          </a:prstGeom>
        </p:spPr>
        <p:txBody>
          <a:bodyPr vert="horz" lIns="90594" tIns="45297" rIns="90594" bIns="45297" rtlCol="0" anchor="b"/>
          <a:lstStyle>
            <a:lvl1pPr algn="r">
              <a:defRPr sz="1200"/>
            </a:lvl1pPr>
          </a:lstStyle>
          <a:p>
            <a:fld id="{2809F5EA-51D7-4105-B835-3B3227DB692A}" type="slidenum">
              <a:rPr kumimoji="1" lang="ja-JP" altLang="en-US" smtClean="0"/>
              <a:pPr/>
              <a:t>‹#›</a:t>
            </a:fld>
            <a:endParaRPr kumimoji="1" lang="ja-JP" altLang="en-US"/>
          </a:p>
        </p:txBody>
      </p:sp>
    </p:spTree>
    <p:extLst>
      <p:ext uri="{BB962C8B-B14F-4D97-AF65-F5344CB8AC3E}">
        <p14:creationId xmlns:p14="http://schemas.microsoft.com/office/powerpoint/2010/main" val="242426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3316"/>
          </a:xfrm>
          <a:prstGeom prst="rect">
            <a:avLst/>
          </a:prstGeom>
        </p:spPr>
        <p:txBody>
          <a:bodyPr vert="horz" lIns="90594" tIns="45297" rIns="90594" bIns="4529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3316"/>
          </a:xfrm>
          <a:prstGeom prst="rect">
            <a:avLst/>
          </a:prstGeom>
        </p:spPr>
        <p:txBody>
          <a:bodyPr vert="horz" lIns="90594" tIns="45297" rIns="90594" bIns="45297" rtlCol="0"/>
          <a:lstStyle>
            <a:lvl1pPr algn="r">
              <a:defRPr sz="1200"/>
            </a:lvl1pPr>
          </a:lstStyle>
          <a:p>
            <a:fld id="{08113AC0-15A0-4DAC-9951-D33C541E6C7A}" type="datetimeFigureOut">
              <a:rPr kumimoji="1" lang="ja-JP" altLang="en-US" smtClean="0"/>
              <a:pPr/>
              <a:t>2020/8/14</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0594" tIns="45297" rIns="90594" bIns="45297" rtlCol="0" anchor="ctr"/>
          <a:lstStyle/>
          <a:p>
            <a:endParaRPr lang="ja-JP" altLang="en-US"/>
          </a:p>
        </p:txBody>
      </p:sp>
      <p:sp>
        <p:nvSpPr>
          <p:cNvPr id="5" name="ノート プレースホルダー 4"/>
          <p:cNvSpPr>
            <a:spLocks noGrp="1"/>
          </p:cNvSpPr>
          <p:nvPr>
            <p:ph type="body" sz="quarter" idx="3"/>
          </p:nvPr>
        </p:nvSpPr>
        <p:spPr>
          <a:xfrm>
            <a:off x="673577" y="4686506"/>
            <a:ext cx="5388610" cy="4439841"/>
          </a:xfrm>
          <a:prstGeom prst="rect">
            <a:avLst/>
          </a:prstGeom>
        </p:spPr>
        <p:txBody>
          <a:bodyPr vert="horz" lIns="90594" tIns="45297" rIns="90594" bIns="4529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1286"/>
            <a:ext cx="2918830" cy="493316"/>
          </a:xfrm>
          <a:prstGeom prst="rect">
            <a:avLst/>
          </a:prstGeom>
        </p:spPr>
        <p:txBody>
          <a:bodyPr vert="horz" lIns="90594" tIns="45297" rIns="90594" bIns="4529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0594" tIns="45297" rIns="90594" bIns="45297" rtlCol="0" anchor="b"/>
          <a:lstStyle>
            <a:lvl1pPr algn="r">
              <a:defRPr sz="1200"/>
            </a:lvl1pPr>
          </a:lstStyle>
          <a:p>
            <a:fld id="{C81005DB-AF70-41D7-A185-2905A016DB4F}" type="slidenum">
              <a:rPr kumimoji="1" lang="ja-JP" altLang="en-US" smtClean="0"/>
              <a:pPr/>
              <a:t>‹#›</a:t>
            </a:fld>
            <a:endParaRPr kumimoji="1" lang="ja-JP" altLang="en-US"/>
          </a:p>
        </p:txBody>
      </p:sp>
    </p:spTree>
    <p:extLst>
      <p:ext uri="{BB962C8B-B14F-4D97-AF65-F5344CB8AC3E}">
        <p14:creationId xmlns:p14="http://schemas.microsoft.com/office/powerpoint/2010/main" val="834850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0</a:t>
            </a:fld>
            <a:endParaRPr kumimoji="1" lang="ja-JP" altLang="en-US" dirty="0"/>
          </a:p>
        </p:txBody>
      </p:sp>
    </p:spTree>
    <p:extLst>
      <p:ext uri="{BB962C8B-B14F-4D97-AF65-F5344CB8AC3E}">
        <p14:creationId xmlns:p14="http://schemas.microsoft.com/office/powerpoint/2010/main" val="2612805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14</a:t>
            </a:fld>
            <a:endParaRPr kumimoji="1" lang="ja-JP" altLang="en-US" dirty="0"/>
          </a:p>
        </p:txBody>
      </p:sp>
    </p:spTree>
    <p:extLst>
      <p:ext uri="{BB962C8B-B14F-4D97-AF65-F5344CB8AC3E}">
        <p14:creationId xmlns:p14="http://schemas.microsoft.com/office/powerpoint/2010/main" val="2870355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15</a:t>
            </a:fld>
            <a:endParaRPr kumimoji="1" lang="ja-JP" altLang="en-US"/>
          </a:p>
        </p:txBody>
      </p:sp>
    </p:spTree>
    <p:extLst>
      <p:ext uri="{BB962C8B-B14F-4D97-AF65-F5344CB8AC3E}">
        <p14:creationId xmlns:p14="http://schemas.microsoft.com/office/powerpoint/2010/main" val="3586121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90703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95578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20</a:t>
            </a:fld>
            <a:endParaRPr kumimoji="1" lang="ja-JP" altLang="en-US"/>
          </a:p>
        </p:txBody>
      </p:sp>
    </p:spTree>
    <p:extLst>
      <p:ext uri="{BB962C8B-B14F-4D97-AF65-F5344CB8AC3E}">
        <p14:creationId xmlns:p14="http://schemas.microsoft.com/office/powerpoint/2010/main" val="3268262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37</a:t>
            </a:fld>
            <a:endParaRPr kumimoji="1" lang="ja-JP" altLang="en-US"/>
          </a:p>
        </p:txBody>
      </p:sp>
    </p:spTree>
    <p:extLst>
      <p:ext uri="{BB962C8B-B14F-4D97-AF65-F5344CB8AC3E}">
        <p14:creationId xmlns:p14="http://schemas.microsoft.com/office/powerpoint/2010/main" val="340583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0F06E3-7E36-4021-8B51-FE94DB2220A6}" type="slidenum">
              <a:rPr kumimoji="1" lang="ja-JP" altLang="en-US" smtClean="0"/>
              <a:pPr/>
              <a:t>41</a:t>
            </a:fld>
            <a:endParaRPr kumimoji="1" lang="ja-JP" altLang="en-US"/>
          </a:p>
        </p:txBody>
      </p:sp>
    </p:spTree>
    <p:extLst>
      <p:ext uri="{BB962C8B-B14F-4D97-AF65-F5344CB8AC3E}">
        <p14:creationId xmlns:p14="http://schemas.microsoft.com/office/powerpoint/2010/main" val="1918084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0F06E3-7E36-4021-8B51-FE94DB2220A6}" type="slidenum">
              <a:rPr kumimoji="1" lang="ja-JP" altLang="en-US" smtClean="0"/>
              <a:pPr/>
              <a:t>42</a:t>
            </a:fld>
            <a:endParaRPr kumimoji="1" lang="ja-JP" altLang="en-US"/>
          </a:p>
        </p:txBody>
      </p:sp>
    </p:spTree>
    <p:extLst>
      <p:ext uri="{BB962C8B-B14F-4D97-AF65-F5344CB8AC3E}">
        <p14:creationId xmlns:p14="http://schemas.microsoft.com/office/powerpoint/2010/main" val="2962974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44</a:t>
            </a:fld>
            <a:endParaRPr kumimoji="1" lang="ja-JP" altLang="en-US"/>
          </a:p>
        </p:txBody>
      </p:sp>
    </p:spTree>
    <p:extLst>
      <p:ext uri="{BB962C8B-B14F-4D97-AF65-F5344CB8AC3E}">
        <p14:creationId xmlns:p14="http://schemas.microsoft.com/office/powerpoint/2010/main" val="3461579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45</a:t>
            </a:fld>
            <a:endParaRPr kumimoji="1" lang="ja-JP" altLang="en-US"/>
          </a:p>
        </p:txBody>
      </p:sp>
    </p:spTree>
    <p:extLst>
      <p:ext uri="{BB962C8B-B14F-4D97-AF65-F5344CB8AC3E}">
        <p14:creationId xmlns:p14="http://schemas.microsoft.com/office/powerpoint/2010/main" val="262237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5825" y="736600"/>
            <a:ext cx="4897438" cy="36734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2</a:t>
            </a:fld>
            <a:endParaRPr kumimoji="1" lang="ja-JP" altLang="en-US"/>
          </a:p>
        </p:txBody>
      </p:sp>
    </p:spTree>
    <p:extLst>
      <p:ext uri="{BB962C8B-B14F-4D97-AF65-F5344CB8AC3E}">
        <p14:creationId xmlns:p14="http://schemas.microsoft.com/office/powerpoint/2010/main" val="392177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a:t>
            </a:fld>
            <a:endParaRPr kumimoji="1" lang="ja-JP" altLang="en-US" dirty="0"/>
          </a:p>
        </p:txBody>
      </p:sp>
    </p:spTree>
    <p:extLst>
      <p:ext uri="{BB962C8B-B14F-4D97-AF65-F5344CB8AC3E}">
        <p14:creationId xmlns:p14="http://schemas.microsoft.com/office/powerpoint/2010/main" val="3857631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5</a:t>
            </a:fld>
            <a:endParaRPr kumimoji="1" lang="ja-JP" altLang="en-US"/>
          </a:p>
        </p:txBody>
      </p:sp>
    </p:spTree>
    <p:extLst>
      <p:ext uri="{BB962C8B-B14F-4D97-AF65-F5344CB8AC3E}">
        <p14:creationId xmlns:p14="http://schemas.microsoft.com/office/powerpoint/2010/main" val="425017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a:t>
            </a:fld>
            <a:endParaRPr kumimoji="1" lang="ja-JP" altLang="en-US"/>
          </a:p>
        </p:txBody>
      </p:sp>
    </p:spTree>
    <p:extLst>
      <p:ext uri="{BB962C8B-B14F-4D97-AF65-F5344CB8AC3E}">
        <p14:creationId xmlns:p14="http://schemas.microsoft.com/office/powerpoint/2010/main" val="343436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5757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1005DB-AF70-41D7-A185-2905A016DB4F}" type="slidenum">
              <a:rPr kumimoji="1" lang="ja-JP" altLang="en-US" smtClean="0"/>
              <a:pPr/>
              <a:t>10</a:t>
            </a:fld>
            <a:endParaRPr kumimoji="1" lang="ja-JP" altLang="en-US"/>
          </a:p>
        </p:txBody>
      </p:sp>
    </p:spTree>
    <p:extLst>
      <p:ext uri="{BB962C8B-B14F-4D97-AF65-F5344CB8AC3E}">
        <p14:creationId xmlns:p14="http://schemas.microsoft.com/office/powerpoint/2010/main" val="26538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67734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13</a:t>
            </a:fld>
            <a:endParaRPr kumimoji="1" lang="ja-JP" altLang="en-US"/>
          </a:p>
        </p:txBody>
      </p:sp>
    </p:spTree>
    <p:extLst>
      <p:ext uri="{BB962C8B-B14F-4D97-AF65-F5344CB8AC3E}">
        <p14:creationId xmlns:p14="http://schemas.microsoft.com/office/powerpoint/2010/main" val="831704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FD8DF2E-C626-449A-95C6-AF4E64FD5D38}"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49D0E4-7358-4606-B454-E54057042102}"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1907FE3-9A89-4D57-8E19-D87C222707F5}"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88D1627-7E9E-4DE1-B868-CBE32F784886}"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D6BEA13-3E2C-4D59-B0A0-3A77189B3A81}"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BB2A374-3C37-40E1-A128-4F28445DBD7A}" type="datetime1">
              <a:rPr kumimoji="1" lang="ja-JP" altLang="en-US" smtClean="0"/>
              <a:t>2020/8/14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7071072" y="6487244"/>
            <a:ext cx="2133600" cy="365125"/>
          </a:xfrm>
          <a:prstGeom prst="rect">
            <a:avLst/>
          </a:prstGeom>
        </p:spPr>
        <p:txBody>
          <a:bodyPr anchor="b" anchorCtr="0"/>
          <a:lstStyle>
            <a:defPPr>
              <a:defRPr lang="ja-JP"/>
            </a:defPPr>
            <a:lvl1pPr marL="0" algn="r" defTabSz="914400" rtl="0" eaLnBrk="1" latinLnBrk="0" hangingPunct="1">
              <a:defRPr kumimoji="1" sz="1100" b="1" kern="1200">
                <a:solidFill>
                  <a:schemeClr val="bg1">
                    <a:lumMod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AC9B83D-17C3-4F2E-B0BA-D155CD364A7C}" type="slidenum">
              <a:rPr lang="ja-JP" altLang="en-US" sz="1800" smtClean="0"/>
              <a:pPr>
                <a:defRPr/>
              </a:pPr>
              <a:t>‹#›</a:t>
            </a:fld>
            <a:endParaRPr lang="ja-JP" altLang="en-US" sz="180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2C06F76-72DB-4307-AD63-F73B80F63BDE}" type="datetime1">
              <a:rPr kumimoji="1" lang="ja-JP" altLang="en-US" smtClean="0"/>
              <a:t>2020/8/14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10"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905D0F-CB66-4948-9CAE-CB3654FABB72}" type="datetime1">
              <a:rPr kumimoji="1" lang="ja-JP" altLang="en-US" smtClean="0"/>
              <a:t>2020/8/14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26B3623-C140-4299-B098-C28FA27FDA83}" type="datetime1">
              <a:rPr kumimoji="1" lang="ja-JP" altLang="en-US" smtClean="0"/>
              <a:t>2020/8/14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5"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0">
                <a:solidFill>
                  <a:schemeClr val="tx1"/>
                </a:solidFill>
              </a:defRPr>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7493B6C-AFAC-4999-98D4-6911CC960745}" type="datetime1">
              <a:rPr kumimoji="1" lang="ja-JP" altLang="en-US" smtClean="0"/>
              <a:t>2020/8/14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664F5B9-FBC5-49B0-8B79-C187F024CA58}" type="datetime1">
              <a:rPr kumimoji="1" lang="ja-JP" altLang="en-US" smtClean="0"/>
              <a:t>2020/8/14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26EB8-E0A9-48C1-B866-8817C54437AE}" type="datetime1">
              <a:rPr kumimoji="1" lang="ja-JP" altLang="en-US" smtClean="0"/>
              <a:t>2020/8/14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7071072" y="6487244"/>
            <a:ext cx="2133600" cy="365125"/>
          </a:xfrm>
          <a:prstGeom prst="rect">
            <a:avLst/>
          </a:prstGeom>
        </p:spPr>
        <p:txBody>
          <a:bodyPr anchor="b" anchorCtr="0"/>
          <a:lstStyle>
            <a:lvl1pPr algn="r">
              <a:defRPr sz="1800" b="1">
                <a:solidFill>
                  <a:schemeClr val="tx1"/>
                </a:solidFill>
              </a:defRPr>
            </a:lvl1pPr>
          </a:lstStyle>
          <a:p>
            <a:pPr>
              <a:defRPr/>
            </a:pPr>
            <a:fld id="{4AC9B83D-17C3-4F2E-B0BA-D155CD364A7C}"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7354" y="2542592"/>
            <a:ext cx="8640960" cy="57606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特別区制度（いわゆる「大阪都構想」）の意義・</a:t>
            </a:r>
            <a:r>
              <a:rPr lang="ja-JP" altLang="en-US" sz="3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a:t>
            </a:r>
            <a:endParaRPr kumimoji="1" lang="en-US" altLang="ja-JP" sz="3000" b="1" dirty="0" smtClean="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23528" y="5877272"/>
            <a:ext cx="8640960" cy="477054"/>
          </a:xfrm>
          <a:prstGeom prst="rect">
            <a:avLst/>
          </a:prstGeom>
          <a:noFill/>
        </p:spPr>
        <p:txBody>
          <a:bodyPr wrap="square" rtlCol="0">
            <a:spAutoFit/>
          </a:bodyPr>
          <a:lstStyle/>
          <a:p>
            <a:pPr algn="ctr">
              <a:defRPr/>
            </a:pP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副首都推進局</a:t>
            </a:r>
            <a:endParaRPr lang="en-US" altLang="zh-TW" sz="2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a:xfrm>
            <a:off x="5834" y="3550341"/>
            <a:ext cx="9144000" cy="15402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住民サービスの</a:t>
            </a:r>
            <a:r>
              <a:rPr lang="ja-JP" altLang="en-US" sz="3000" b="1" dirty="0" smtClean="0">
                <a:latin typeface="Meiryo UI" panose="020B0604030504040204" pitchFamily="50" charset="-128"/>
                <a:ea typeface="Meiryo UI" panose="020B0604030504040204" pitchFamily="50" charset="-128"/>
                <a:cs typeface="Meiryo UI" panose="020B0604030504040204" pitchFamily="50" charset="-128"/>
              </a:rPr>
              <a:t>充実・地域の発展</a:t>
            </a: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
            </a:r>
            <a:br>
              <a:rPr lang="ja-JP" altLang="en-US" sz="3000" b="1" dirty="0">
                <a:latin typeface="Meiryo UI" panose="020B0604030504040204" pitchFamily="50" charset="-128"/>
                <a:ea typeface="Meiryo UI" panose="020B0604030504040204" pitchFamily="50" charset="-128"/>
                <a:cs typeface="Meiryo UI" panose="020B0604030504040204" pitchFamily="50" charset="-128"/>
              </a:rPr>
            </a:b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身近な基礎自治の充実編</a:t>
            </a: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3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64636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49258" y="3481531"/>
            <a:ext cx="9028789" cy="2695056"/>
          </a:xfrm>
          <a:prstGeom prst="roundRect">
            <a:avLst>
              <a:gd name="adj" fmla="val 793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49258" y="2246852"/>
            <a:ext cx="9028789" cy="1050386"/>
          </a:xfrm>
          <a:prstGeom prst="roundRect">
            <a:avLst>
              <a:gd name="adj" fmla="val 1044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108520" y="77554"/>
            <a:ext cx="9540552"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smtClean="0">
                <a:latin typeface="Meiryo UI" panose="020B0604030504040204" pitchFamily="50" charset="-128"/>
                <a:ea typeface="Meiryo UI" panose="020B0604030504040204" pitchFamily="50" charset="-128"/>
              </a:rPr>
              <a:t>■地域の状況に応じた迅速・きめ細かな危機管理（自然災害）</a:t>
            </a:r>
            <a:endParaRPr lang="ja-JP" altLang="en-US" sz="1846"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35010" y="2321914"/>
            <a:ext cx="4034345" cy="881157"/>
          </a:xfrm>
          <a:prstGeom prst="roundRect">
            <a:avLst/>
          </a:prstGeom>
          <a:solidFill>
            <a:schemeClr val="accent6">
              <a:lumMod val="60000"/>
              <a:lumOff val="40000"/>
            </a:schemeClr>
          </a:solidFill>
          <a:ln>
            <a:noFill/>
          </a:ln>
        </p:spPr>
        <p:txBody>
          <a:bodyPr wrap="square" lIns="118169" tIns="59084" rIns="93046" bIns="59084" rtlCol="0" anchor="ctr" anchorCtr="0">
            <a:spAutoFit/>
          </a:bodyPr>
          <a:lstStyle/>
          <a:p>
            <a:pPr marL="180000" indent="-144000"/>
            <a:r>
              <a:rPr lang="ja-JP" altLang="en-US" sz="1400" b="1" dirty="0">
                <a:latin typeface="Meiryo UI" panose="020B0604030504040204" pitchFamily="50" charset="-128"/>
                <a:ea typeface="Meiryo UI" panose="020B0604030504040204" pitchFamily="50" charset="-128"/>
              </a:rPr>
              <a:t>＜大阪市の体制＞ </a:t>
            </a:r>
            <a:endParaRPr lang="en-US" altLang="ja-JP" sz="1400" b="1" dirty="0">
              <a:latin typeface="Meiryo UI" panose="020B0604030504040204" pitchFamily="50" charset="-128"/>
              <a:ea typeface="Meiryo UI" panose="020B0604030504040204" pitchFamily="50" charset="-128"/>
            </a:endParaRPr>
          </a:p>
          <a:p>
            <a:pPr marL="180000" indent="-144000"/>
            <a:r>
              <a:rPr lang="ja-JP" altLang="en-US" sz="1400" b="1" dirty="0">
                <a:latin typeface="Meiryo UI" panose="020B0604030504040204" pitchFamily="50" charset="-128"/>
                <a:ea typeface="Meiryo UI" panose="020B0604030504040204" pitchFamily="50" charset="-128"/>
              </a:rPr>
              <a:t>〇災害時、一人の市長の下で市全域（人口約</a:t>
            </a:r>
            <a:r>
              <a:rPr lang="en-US" altLang="ja-JP" sz="1400" b="1" dirty="0">
                <a:latin typeface="Meiryo UI" panose="020B0604030504040204" pitchFamily="50" charset="-128"/>
                <a:ea typeface="Meiryo UI" panose="020B0604030504040204" pitchFamily="50" charset="-128"/>
              </a:rPr>
              <a:t>270</a:t>
            </a:r>
            <a:r>
              <a:rPr lang="ja-JP" altLang="en-US" sz="1400" b="1" dirty="0">
                <a:latin typeface="Meiryo UI" panose="020B0604030504040204" pitchFamily="50" charset="-128"/>
                <a:ea typeface="Meiryo UI" panose="020B0604030504040204" pitchFamily="50" charset="-128"/>
              </a:rPr>
              <a:t>万）に対応</a:t>
            </a:r>
            <a:endParaRPr lang="en-US" altLang="ja-JP" sz="1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76279" y="484019"/>
            <a:ext cx="6630188" cy="1902713"/>
          </a:xfrm>
          <a:prstGeom prst="roundRect">
            <a:avLst/>
          </a:prstGeom>
          <a:noFill/>
          <a:ln>
            <a:noFill/>
          </a:ln>
        </p:spPr>
        <p:txBody>
          <a:bodyPr wrap="square" lIns="118169" tIns="59084" rIns="93046" bIns="59084" rtlCol="0" anchor="ctr" anchorCtr="0">
            <a:spAutoFit/>
          </a:bodyPr>
          <a:lstStyle/>
          <a:p>
            <a:pPr marL="180000" indent="-144000"/>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近年、全国的に毎年のように自然災害が頻発し、甚大な被害が発生</a:t>
            </a:r>
            <a:r>
              <a:rPr lang="en-US" altLang="ja-JP" sz="1400" b="1" dirty="0">
                <a:latin typeface="Meiryo UI" panose="020B0604030504040204" pitchFamily="50" charset="-128"/>
                <a:ea typeface="Meiryo UI" panose="020B0604030504040204" pitchFamily="50" charset="-128"/>
              </a:rPr>
              <a:t>】</a:t>
            </a:r>
          </a:p>
          <a:p>
            <a:pPr marL="180000" indent="-144000"/>
            <a:r>
              <a:rPr lang="ja-JP" altLang="en-US" sz="1200" b="1"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2011</a:t>
            </a:r>
            <a:r>
              <a:rPr lang="ja-JP" altLang="en-US" sz="1200" dirty="0">
                <a:latin typeface="Meiryo UI" panose="020B0604030504040204" pitchFamily="50" charset="-128"/>
                <a:ea typeface="Meiryo UI" panose="020B0604030504040204" pitchFamily="50" charset="-128"/>
              </a:rPr>
              <a:t>年　東日本大震災　■</a:t>
            </a:r>
            <a:r>
              <a:rPr lang="en-US" altLang="ja-JP" sz="1200" dirty="0">
                <a:latin typeface="Meiryo UI" panose="020B0604030504040204" pitchFamily="50" charset="-128"/>
                <a:ea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rPr>
              <a:t>年　熊本地震　　■</a:t>
            </a:r>
            <a:r>
              <a:rPr lang="en-US" altLang="ja-JP" sz="1200" dirty="0">
                <a:latin typeface="Meiryo UI" panose="020B0604030504040204" pitchFamily="50" charset="-128"/>
                <a:ea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rPr>
              <a:t>年　西日本豪雨</a:t>
            </a:r>
            <a:endParaRPr lang="en-US" altLang="ja-JP" sz="1200" dirty="0">
              <a:latin typeface="Meiryo UI" panose="020B0604030504040204" pitchFamily="50" charset="-128"/>
              <a:ea typeface="Meiryo UI" panose="020B0604030504040204" pitchFamily="50" charset="-128"/>
            </a:endParaRPr>
          </a:p>
          <a:p>
            <a:pPr marL="180000" indent="-144000"/>
            <a:endParaRPr lang="en-US" altLang="ja-JP" sz="1400" b="1" dirty="0">
              <a:latin typeface="Meiryo UI" panose="020B0604030504040204" pitchFamily="50" charset="-128"/>
              <a:ea typeface="Meiryo UI" panose="020B0604030504040204" pitchFamily="50" charset="-128"/>
            </a:endParaRPr>
          </a:p>
          <a:p>
            <a:pPr marL="180000" indent="-144000"/>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大阪市域においても、自然災害のリスクが高まりつつある</a:t>
            </a:r>
            <a:r>
              <a:rPr lang="en-US" altLang="ja-JP" sz="1400" b="1" dirty="0">
                <a:latin typeface="Meiryo UI" panose="020B0604030504040204" pitchFamily="50" charset="-128"/>
                <a:ea typeface="Meiryo UI" panose="020B0604030504040204" pitchFamily="50" charset="-128"/>
              </a:rPr>
              <a:t>】</a:t>
            </a:r>
          </a:p>
          <a:p>
            <a:pPr marL="180000" indent="-144000"/>
            <a:r>
              <a:rPr lang="ja-JP" altLang="en-US" sz="14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風水害：平成</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年台風</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号（</a:t>
            </a:r>
            <a:r>
              <a:rPr lang="en-US" altLang="ja-JP" sz="1200" dirty="0">
                <a:latin typeface="Meiryo UI" panose="020B0604030504040204" pitchFamily="50" charset="-128"/>
                <a:ea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月：大阪市内における死者</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名、重軽症者</a:t>
            </a:r>
            <a:r>
              <a:rPr lang="en-US" altLang="ja-JP" sz="1200" dirty="0">
                <a:latin typeface="Meiryo UI" panose="020B0604030504040204" pitchFamily="50" charset="-128"/>
                <a:ea typeface="Meiryo UI" panose="020B0604030504040204" pitchFamily="50" charset="-128"/>
              </a:rPr>
              <a:t>178</a:t>
            </a:r>
            <a:r>
              <a:rPr lang="ja-JP" altLang="en-US" sz="1200" dirty="0">
                <a:latin typeface="Meiryo UI" panose="020B0604030504040204" pitchFamily="50" charset="-128"/>
                <a:ea typeface="Meiryo UI" panose="020B0604030504040204" pitchFamily="50" charset="-128"/>
              </a:rPr>
              <a:t>名）</a:t>
            </a:r>
            <a:endParaRPr lang="en-US" altLang="ja-JP" sz="1200" dirty="0">
              <a:latin typeface="Meiryo UI" panose="020B0604030504040204" pitchFamily="50" charset="-128"/>
              <a:ea typeface="Meiryo UI" panose="020B0604030504040204" pitchFamily="50" charset="-128"/>
            </a:endParaRPr>
          </a:p>
          <a:p>
            <a:pPr marL="180000" indent="-144000"/>
            <a:r>
              <a:rPr lang="ja-JP" altLang="en-US" sz="1200" dirty="0">
                <a:latin typeface="Meiryo UI" panose="020B0604030504040204" pitchFamily="50" charset="-128"/>
                <a:ea typeface="Meiryo UI" panose="020B0604030504040204" pitchFamily="50" charset="-128"/>
              </a:rPr>
              <a:t>　地　 震：大阪北部地震（</a:t>
            </a:r>
            <a:r>
              <a:rPr lang="en-US" altLang="ja-JP" sz="1200" dirty="0">
                <a:latin typeface="Meiryo UI" panose="020B0604030504040204" pitchFamily="50" charset="-128"/>
                <a:ea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月：大阪市内で震度</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弱を観測）　　　　</a:t>
            </a:r>
            <a:endParaRPr lang="en-US" altLang="ja-JP" sz="1200" dirty="0">
              <a:latin typeface="Meiryo UI" panose="020B0604030504040204" pitchFamily="50" charset="-128"/>
              <a:ea typeface="Meiryo UI" panose="020B0604030504040204" pitchFamily="50" charset="-128"/>
            </a:endParaRPr>
          </a:p>
          <a:p>
            <a:pPr marL="180000" indent="-144000"/>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南海トラフ巨大地震（</a:t>
            </a:r>
            <a:r>
              <a:rPr lang="en-US" altLang="ja-JP" sz="1200" b="1" dirty="0">
                <a:latin typeface="Meiryo UI" panose="020B0604030504040204" pitchFamily="50" charset="-128"/>
                <a:ea typeface="Meiryo UI" panose="020B0604030504040204" pitchFamily="50" charset="-128"/>
              </a:rPr>
              <a:t>30</a:t>
            </a:r>
            <a:r>
              <a:rPr lang="ja-JP" altLang="en-US" sz="1200" b="1" dirty="0">
                <a:latin typeface="Meiryo UI" panose="020B0604030504040204" pitchFamily="50" charset="-128"/>
                <a:ea typeface="Meiryo UI" panose="020B0604030504040204" pitchFamily="50" charset="-128"/>
              </a:rPr>
              <a:t>年以内の発生確率</a:t>
            </a:r>
            <a:r>
              <a:rPr lang="en-US" altLang="ja-JP" sz="1200" b="1" dirty="0">
                <a:latin typeface="Meiryo UI" panose="020B0604030504040204" pitchFamily="50" charset="-128"/>
                <a:ea typeface="Meiryo UI" panose="020B0604030504040204" pitchFamily="50" charset="-128"/>
              </a:rPr>
              <a:t>70</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80</a:t>
            </a:r>
            <a:r>
              <a:rPr lang="ja-JP" altLang="en-US" sz="1200" b="1" dirty="0">
                <a:latin typeface="Meiryo UI" panose="020B0604030504040204" pitchFamily="50" charset="-128"/>
                <a:ea typeface="Meiryo UI" panose="020B0604030504040204" pitchFamily="50" charset="-128"/>
              </a:rPr>
              <a:t>％ 市内で最大震度</a:t>
            </a:r>
            <a:r>
              <a:rPr lang="en-US" altLang="ja-JP" sz="1200" b="1" dirty="0">
                <a:latin typeface="Meiryo UI" panose="020B0604030504040204" pitchFamily="50" charset="-128"/>
                <a:ea typeface="Meiryo UI" panose="020B0604030504040204" pitchFamily="50" charset="-128"/>
              </a:rPr>
              <a:t>6</a:t>
            </a:r>
            <a:r>
              <a:rPr lang="ja-JP" altLang="en-US" sz="1200" b="1" dirty="0">
                <a:latin typeface="Meiryo UI" panose="020B0604030504040204" pitchFamily="50" charset="-128"/>
                <a:ea typeface="Meiryo UI" panose="020B0604030504040204" pitchFamily="50" charset="-128"/>
              </a:rPr>
              <a:t>弱、</a:t>
            </a:r>
            <a:r>
              <a:rPr lang="ja-JP" altLang="en-US" sz="1200" b="1" dirty="0" smtClean="0">
                <a:latin typeface="Meiryo UI" panose="020B0604030504040204" pitchFamily="50" charset="-128"/>
                <a:ea typeface="Meiryo UI" panose="020B0604030504040204" pitchFamily="50" charset="-128"/>
              </a:rPr>
              <a:t>津波に</a:t>
            </a:r>
            <a:endParaRPr lang="en-US" altLang="ja-JP" sz="1200" b="1" dirty="0">
              <a:latin typeface="Meiryo UI" panose="020B0604030504040204" pitchFamily="50" charset="-128"/>
              <a:ea typeface="Meiryo UI" panose="020B0604030504040204" pitchFamily="50" charset="-128"/>
            </a:endParaRPr>
          </a:p>
          <a:p>
            <a:pPr marL="180000" indent="-144000"/>
            <a:r>
              <a:rPr lang="ja-JP" altLang="en-US" sz="1200" b="1" dirty="0">
                <a:latin typeface="Meiryo UI" panose="020B0604030504040204" pitchFamily="50" charset="-128"/>
                <a:ea typeface="Meiryo UI" panose="020B0604030504040204" pitchFamily="50" charset="-128"/>
              </a:rPr>
              <a:t>              よる浸水被害想定）</a:t>
            </a:r>
            <a:endParaRPr lang="en-US" altLang="ja-JP" sz="12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35010" y="3516885"/>
            <a:ext cx="4017834" cy="1085468"/>
          </a:xfrm>
          <a:prstGeom prst="roundRect">
            <a:avLst/>
          </a:prstGeom>
          <a:solidFill>
            <a:schemeClr val="accent6">
              <a:lumMod val="50000"/>
            </a:schemeClr>
          </a:solidFill>
          <a:ln>
            <a:noFill/>
          </a:ln>
        </p:spPr>
        <p:txBody>
          <a:bodyPr wrap="square" lIns="118169" tIns="59084" rIns="93046" bIns="59084" rtlCol="0" anchor="ctr" anchorCtr="0">
            <a:spAutoFit/>
          </a:bodyPr>
          <a:lstStyle/>
          <a:p>
            <a:pPr marL="180000" indent="-144000"/>
            <a:r>
              <a:rPr lang="ja-JP" altLang="en-US" sz="1400" b="1" dirty="0">
                <a:solidFill>
                  <a:schemeClr val="bg1"/>
                </a:solidFill>
                <a:latin typeface="Meiryo UI" panose="020B0604030504040204" pitchFamily="50" charset="-128"/>
                <a:ea typeface="Meiryo UI" panose="020B0604030504040204" pitchFamily="50" charset="-128"/>
              </a:rPr>
              <a:t>＜特別区設置後＞ </a:t>
            </a:r>
            <a:endParaRPr lang="en-US" altLang="ja-JP" sz="1400" b="1" dirty="0">
              <a:solidFill>
                <a:schemeClr val="bg1"/>
              </a:solidFill>
              <a:latin typeface="Meiryo UI" panose="020B0604030504040204" pitchFamily="50" charset="-128"/>
              <a:ea typeface="Meiryo UI" panose="020B0604030504040204" pitchFamily="50" charset="-128"/>
            </a:endParaRPr>
          </a:p>
          <a:p>
            <a:pPr marL="180000" indent="-144000"/>
            <a:r>
              <a:rPr lang="ja-JP" altLang="en-US" sz="1400" b="1" smtClean="0">
                <a:solidFill>
                  <a:schemeClr val="bg1"/>
                </a:solidFill>
                <a:latin typeface="Meiryo UI" panose="020B0604030504040204" pitchFamily="50" charset="-128"/>
                <a:ea typeface="Meiryo UI" panose="020B0604030504040204" pitchFamily="50" charset="-128"/>
              </a:rPr>
              <a:t>〇住民に選ばれた特別</a:t>
            </a:r>
            <a:r>
              <a:rPr lang="ja-JP" altLang="en-US" sz="1400" b="1" dirty="0">
                <a:solidFill>
                  <a:schemeClr val="bg1"/>
                </a:solidFill>
                <a:latin typeface="Meiryo UI" panose="020B0604030504040204" pitchFamily="50" charset="-128"/>
                <a:ea typeface="Meiryo UI" panose="020B0604030504040204" pitchFamily="50" charset="-128"/>
              </a:rPr>
              <a:t>区長の下、それぞれの特別区域（人口約</a:t>
            </a:r>
            <a:r>
              <a:rPr lang="en-US" altLang="ja-JP" sz="1400" b="1" dirty="0">
                <a:solidFill>
                  <a:schemeClr val="bg1"/>
                </a:solidFill>
                <a:latin typeface="Meiryo UI" panose="020B0604030504040204" pitchFamily="50" charset="-128"/>
                <a:ea typeface="Meiryo UI" panose="020B0604030504040204" pitchFamily="50" charset="-128"/>
              </a:rPr>
              <a:t>60</a:t>
            </a:r>
            <a:r>
              <a:rPr lang="ja-JP" altLang="en-US" sz="1400" b="1" dirty="0">
                <a:solidFill>
                  <a:schemeClr val="bg1"/>
                </a:solidFill>
                <a:latin typeface="Meiryo UI" panose="020B0604030504040204" pitchFamily="50" charset="-128"/>
                <a:ea typeface="Meiryo UI" panose="020B0604030504040204" pitchFamily="50" charset="-128"/>
              </a:rPr>
              <a:t>～</a:t>
            </a:r>
            <a:r>
              <a:rPr lang="en-US" altLang="ja-JP" sz="1400" b="1" dirty="0">
                <a:solidFill>
                  <a:schemeClr val="bg1"/>
                </a:solidFill>
                <a:latin typeface="Meiryo UI" panose="020B0604030504040204" pitchFamily="50" charset="-128"/>
                <a:ea typeface="Meiryo UI" panose="020B0604030504040204" pitchFamily="50" charset="-128"/>
              </a:rPr>
              <a:t>75</a:t>
            </a:r>
            <a:r>
              <a:rPr lang="ja-JP" altLang="en-US" sz="1400" b="1" dirty="0">
                <a:solidFill>
                  <a:schemeClr val="bg1"/>
                </a:solidFill>
                <a:latin typeface="Meiryo UI" panose="020B0604030504040204" pitchFamily="50" charset="-128"/>
                <a:ea typeface="Meiryo UI" panose="020B0604030504040204" pitchFamily="50" charset="-128"/>
              </a:rPr>
              <a:t>万）において、地域の実情を踏まえた災害対策に取り組む</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1" name="二等辺三角形 10"/>
          <p:cNvSpPr/>
          <p:nvPr/>
        </p:nvSpPr>
        <p:spPr>
          <a:xfrm flipV="1">
            <a:off x="2547429" y="3278132"/>
            <a:ext cx="3744416" cy="1673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sp>
        <p:nvSpPr>
          <p:cNvPr id="12" name="正方形/長方形 11"/>
          <p:cNvSpPr/>
          <p:nvPr/>
        </p:nvSpPr>
        <p:spPr>
          <a:xfrm>
            <a:off x="49257" y="6304657"/>
            <a:ext cx="9028789" cy="5145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000" indent="-180000">
              <a:lnSpc>
                <a:spcPts val="1700"/>
              </a:lnSpc>
            </a:pPr>
            <a:r>
              <a:rPr lang="ja-JP" altLang="en-US" sz="1400" b="1" dirty="0" smtClean="0">
                <a:solidFill>
                  <a:schemeClr val="tx1"/>
                </a:solidFill>
                <a:latin typeface="Meiryo UI" panose="020B0604030504040204" pitchFamily="50" charset="-128"/>
                <a:ea typeface="Meiryo UI" panose="020B0604030504040204" pitchFamily="50" charset="-128"/>
              </a:rPr>
              <a:t>◆各特別区長は、市域より目の届きやすい区域において、</a:t>
            </a:r>
            <a:r>
              <a:rPr lang="ja-JP" altLang="en-US" sz="1400" b="1" dirty="0">
                <a:solidFill>
                  <a:schemeClr val="tx1"/>
                </a:solidFill>
                <a:latin typeface="Meiryo UI" panose="020B0604030504040204" pitchFamily="50" charset="-128"/>
                <a:ea typeface="Meiryo UI" panose="020B0604030504040204" pitchFamily="50" charset="-128"/>
              </a:rPr>
              <a:t>被災</a:t>
            </a:r>
            <a:r>
              <a:rPr lang="ja-JP" altLang="en-US" sz="1400" b="1" dirty="0" smtClean="0">
                <a:solidFill>
                  <a:schemeClr val="tx1"/>
                </a:solidFill>
                <a:latin typeface="Meiryo UI" panose="020B0604030504040204" pitchFamily="50" charset="-128"/>
                <a:ea typeface="Meiryo UI" panose="020B0604030504040204" pitchFamily="50" charset="-128"/>
              </a:rPr>
              <a:t>状況を踏まえた必要な対応を迅速に行うことが可能になるとともに、状況</a:t>
            </a:r>
            <a:r>
              <a:rPr lang="ja-JP" altLang="en-US" sz="1400" b="1" dirty="0">
                <a:solidFill>
                  <a:schemeClr val="tx1"/>
                </a:solidFill>
                <a:latin typeface="Meiryo UI" panose="020B0604030504040204" pitchFamily="50" charset="-128"/>
                <a:ea typeface="Meiryo UI" panose="020B0604030504040204" pitchFamily="50" charset="-128"/>
              </a:rPr>
              <a:t>等に応じた、よりきめ</a:t>
            </a:r>
            <a:r>
              <a:rPr lang="ja-JP" altLang="en-US" sz="1400" b="1" dirty="0" smtClean="0">
                <a:solidFill>
                  <a:schemeClr val="tx1"/>
                </a:solidFill>
                <a:latin typeface="Meiryo UI" panose="020B0604030504040204" pitchFamily="50" charset="-128"/>
                <a:ea typeface="Meiryo UI" panose="020B0604030504040204" pitchFamily="50" charset="-128"/>
              </a:rPr>
              <a:t>細か</a:t>
            </a:r>
            <a:r>
              <a:rPr lang="ja-JP" altLang="en-US" sz="1400" b="1" dirty="0">
                <a:solidFill>
                  <a:schemeClr val="tx1"/>
                </a:solidFill>
                <a:latin typeface="Meiryo UI" panose="020B0604030504040204" pitchFamily="50" charset="-128"/>
                <a:ea typeface="Meiryo UI" panose="020B0604030504040204" pitchFamily="50" charset="-128"/>
              </a:rPr>
              <a:t>な応急救助や住民支援が実施可能</a:t>
            </a:r>
            <a:r>
              <a:rPr lang="ja-JP" altLang="en-US" sz="1400" b="1" dirty="0" smtClean="0">
                <a:solidFill>
                  <a:schemeClr val="tx1"/>
                </a:solidFill>
                <a:latin typeface="Meiryo UI" panose="020B0604030504040204" pitchFamily="50" charset="-128"/>
                <a:ea typeface="Meiryo UI" panose="020B0604030504040204" pitchFamily="50" charset="-128"/>
              </a:rPr>
              <a:t>に</a:t>
            </a:r>
            <a:endParaRPr lang="en-US" altLang="ja-JP" sz="1400" b="1" dirty="0" smtClean="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16278" y="5382010"/>
            <a:ext cx="8494747" cy="677020"/>
          </a:xfrm>
          <a:prstGeom prst="roundRect">
            <a:avLst>
              <a:gd name="adj" fmla="val 5031"/>
            </a:avLst>
          </a:prstGeom>
          <a:solidFill>
            <a:schemeClr val="accent6">
              <a:lumMod val="60000"/>
              <a:lumOff val="40000"/>
            </a:schemeClr>
          </a:solidFill>
          <a:ln>
            <a:noFill/>
          </a:ln>
        </p:spPr>
        <p:txBody>
          <a:bodyPr wrap="square" lIns="118169" tIns="59084" rIns="93046" bIns="59084" rtlCol="0" anchor="ctr" anchorCtr="0">
            <a:spAutoFit/>
          </a:bodyPr>
          <a:lstStyle/>
          <a:p>
            <a:pPr marL="180000" indent="-144000">
              <a:lnSpc>
                <a:spcPts val="1400"/>
              </a:lnSpc>
            </a:pP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災害時</a:t>
            </a:r>
            <a:r>
              <a:rPr lang="en-US" altLang="ja-JP" sz="1200" b="1" dirty="0">
                <a:latin typeface="Meiryo UI" panose="020B0604030504040204" pitchFamily="50" charset="-128"/>
                <a:ea typeface="Meiryo UI" panose="020B0604030504040204" pitchFamily="50" charset="-128"/>
              </a:rPr>
              <a:t>】</a:t>
            </a:r>
          </a:p>
          <a:p>
            <a:pPr marL="180000" indent="-144000">
              <a:lnSpc>
                <a:spcPts val="1400"/>
              </a:lnSpc>
            </a:pPr>
            <a:r>
              <a:rPr lang="ja-JP" altLang="en-US" sz="1200" b="1" dirty="0">
                <a:latin typeface="Meiryo UI" panose="020B0604030504040204" pitchFamily="50" charset="-128"/>
                <a:ea typeface="Meiryo UI" panose="020B0604030504040204" pitchFamily="50" charset="-128"/>
              </a:rPr>
              <a:t>●特別区災害対策本部を設置</a:t>
            </a:r>
            <a:r>
              <a:rPr lang="en-US" altLang="ja-JP"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a:p>
            <a:pPr marL="180000" indent="-144000">
              <a:lnSpc>
                <a:spcPts val="1400"/>
              </a:lnSpc>
            </a:pPr>
            <a:r>
              <a:rPr lang="ja-JP" altLang="en-US" sz="1200" dirty="0">
                <a:latin typeface="Meiryo UI" panose="020B0604030504040204" pitchFamily="50" charset="-128"/>
                <a:ea typeface="Meiryo UI" panose="020B0604030504040204" pitchFamily="50" charset="-128"/>
              </a:rPr>
              <a:t>●応急救助、情報収集、住民支援、復旧活動などを実施</a:t>
            </a:r>
            <a:endParaRPr lang="en-US" altLang="ja-JP"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076056" y="5503325"/>
            <a:ext cx="3632126" cy="502831"/>
          </a:xfrm>
          <a:prstGeom prst="roundRect">
            <a:avLst>
              <a:gd name="adj" fmla="val 5031"/>
            </a:avLst>
          </a:prstGeom>
          <a:solidFill>
            <a:schemeClr val="bg1"/>
          </a:solidFill>
          <a:ln>
            <a:noFill/>
          </a:ln>
        </p:spPr>
        <p:txBody>
          <a:bodyPr wrap="square" lIns="118169" tIns="59084" rIns="93046" bIns="59084" rtlCol="0" anchor="ctr" anchorCtr="0">
            <a:spAutoFit/>
          </a:bodyPr>
          <a:lstStyle/>
          <a:p>
            <a:pPr marL="144000" indent="-144000"/>
            <a:r>
              <a:rPr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特別区の地域防災計画には、</a:t>
            </a:r>
            <a:r>
              <a:rPr lang="en-US" altLang="ja-JP" sz="1200" b="1" dirty="0">
                <a:latin typeface="Meiryo UI" panose="020B0604030504040204" pitchFamily="50" charset="-128"/>
                <a:ea typeface="Meiryo UI" panose="020B0604030504040204" pitchFamily="50" charset="-128"/>
              </a:rPr>
              <a:t>24</a:t>
            </a:r>
            <a:r>
              <a:rPr lang="ja-JP" altLang="en-US" sz="1200" b="1" dirty="0">
                <a:latin typeface="Meiryo UI" panose="020B0604030504040204" pitchFamily="50" charset="-128"/>
                <a:ea typeface="Meiryo UI" panose="020B0604030504040204" pitchFamily="50" charset="-128"/>
              </a:rPr>
              <a:t>区役所単位での災害対策本部を設置することを盛り込む方向で検討</a:t>
            </a:r>
            <a:endParaRPr lang="en-US" altLang="ja-JP" sz="1200" b="1" dirty="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a:blip r:embed="rId2"/>
          <a:stretch>
            <a:fillRect/>
          </a:stretch>
        </p:blipFill>
        <p:spPr>
          <a:xfrm>
            <a:off x="4563653" y="2318315"/>
            <a:ext cx="4433649" cy="923792"/>
          </a:xfrm>
          <a:prstGeom prst="rect">
            <a:avLst/>
          </a:prstGeom>
        </p:spPr>
      </p:pic>
      <p:pic>
        <p:nvPicPr>
          <p:cNvPr id="25" name="図 24"/>
          <p:cNvPicPr>
            <a:picLocks noChangeAspect="1"/>
          </p:cNvPicPr>
          <p:nvPr/>
        </p:nvPicPr>
        <p:blipFill>
          <a:blip r:embed="rId3"/>
          <a:stretch>
            <a:fillRect/>
          </a:stretch>
        </p:blipFill>
        <p:spPr>
          <a:xfrm>
            <a:off x="4563653" y="3499860"/>
            <a:ext cx="4433650" cy="1119519"/>
          </a:xfrm>
          <a:prstGeom prst="rect">
            <a:avLst/>
          </a:prstGeom>
        </p:spPr>
      </p:pic>
      <p:sp>
        <p:nvSpPr>
          <p:cNvPr id="33" name="テキスト ボックス 32"/>
          <p:cNvSpPr txBox="1"/>
          <p:nvPr/>
        </p:nvSpPr>
        <p:spPr>
          <a:xfrm>
            <a:off x="316277" y="4652020"/>
            <a:ext cx="8494748" cy="677020"/>
          </a:xfrm>
          <a:prstGeom prst="roundRect">
            <a:avLst>
              <a:gd name="adj" fmla="val 5031"/>
            </a:avLst>
          </a:prstGeom>
          <a:solidFill>
            <a:schemeClr val="accent6">
              <a:lumMod val="60000"/>
              <a:lumOff val="40000"/>
            </a:schemeClr>
          </a:solidFill>
          <a:ln>
            <a:noFill/>
          </a:ln>
        </p:spPr>
        <p:txBody>
          <a:bodyPr wrap="square" lIns="118169" tIns="59084" rIns="93046" bIns="59084" rtlCol="0" anchor="ctr" anchorCtr="0">
            <a:spAutoFit/>
          </a:bodyPr>
          <a:lstStyle/>
          <a:p>
            <a:pPr marL="180000" indent="-144000">
              <a:lnSpc>
                <a:spcPts val="1400"/>
              </a:lnSpc>
            </a:pP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平時</a:t>
            </a:r>
            <a:r>
              <a:rPr lang="en-US" altLang="ja-JP" sz="1200" b="1" dirty="0">
                <a:latin typeface="Meiryo UI" panose="020B0604030504040204" pitchFamily="50" charset="-128"/>
                <a:ea typeface="Meiryo UI" panose="020B0604030504040204" pitchFamily="50" charset="-128"/>
              </a:rPr>
              <a:t>】</a:t>
            </a:r>
          </a:p>
          <a:p>
            <a:pPr marL="180000" indent="-144000">
              <a:lnSpc>
                <a:spcPts val="1400"/>
              </a:lnSpc>
            </a:pPr>
            <a:r>
              <a:rPr lang="ja-JP" altLang="en-US" sz="1200" b="1" dirty="0">
                <a:latin typeface="Meiryo UI" panose="020B0604030504040204" pitchFamily="50" charset="-128"/>
                <a:ea typeface="Meiryo UI" panose="020B0604030504040204" pitchFamily="50" charset="-128"/>
              </a:rPr>
              <a:t>●特別区地域防災計画を策定</a:t>
            </a:r>
          </a:p>
          <a:p>
            <a:pPr marL="180000" indent="-144000">
              <a:lnSpc>
                <a:spcPts val="1400"/>
              </a:lnSpc>
            </a:pPr>
            <a:r>
              <a:rPr lang="ja-JP" altLang="en-US" sz="1200" dirty="0">
                <a:latin typeface="Meiryo UI" panose="020B0604030504040204" pitchFamily="50" charset="-128"/>
                <a:ea typeface="Meiryo UI" panose="020B0604030504040204" pitchFamily="50" charset="-128"/>
              </a:rPr>
              <a:t>●避難所等の指定、備蓄品の配備、防災知識の普及啓発などを実施</a:t>
            </a:r>
            <a:endParaRPr lang="en-US" altLang="ja-JP" sz="1200" dirty="0">
              <a:latin typeface="Meiryo UI" panose="020B0604030504040204" pitchFamily="50" charset="-128"/>
              <a:ea typeface="Meiryo UI" panose="020B0604030504040204" pitchFamily="50" charset="-128"/>
            </a:endParaRPr>
          </a:p>
        </p:txBody>
      </p:sp>
      <p:pic>
        <p:nvPicPr>
          <p:cNvPr id="28" name="図 27"/>
          <p:cNvPicPr/>
          <p:nvPr/>
        </p:nvPicPr>
        <p:blipFill>
          <a:blip r:embed="rId4"/>
          <a:stretch>
            <a:fillRect/>
          </a:stretch>
        </p:blipFill>
        <p:spPr>
          <a:xfrm>
            <a:off x="6161400" y="613342"/>
            <a:ext cx="1671544" cy="1240090"/>
          </a:xfrm>
          <a:prstGeom prst="rect">
            <a:avLst/>
          </a:prstGeom>
        </p:spPr>
      </p:pic>
      <p:pic>
        <p:nvPicPr>
          <p:cNvPr id="30" name="図 29"/>
          <p:cNvPicPr/>
          <p:nvPr/>
        </p:nvPicPr>
        <p:blipFill>
          <a:blip r:embed="rId5"/>
          <a:stretch>
            <a:fillRect/>
          </a:stretch>
        </p:blipFill>
        <p:spPr>
          <a:xfrm>
            <a:off x="7877558" y="620144"/>
            <a:ext cx="1200489" cy="1347565"/>
          </a:xfrm>
          <a:prstGeom prst="rect">
            <a:avLst/>
          </a:prstGeom>
        </p:spPr>
      </p:pic>
      <p:sp>
        <p:nvSpPr>
          <p:cNvPr id="31" name="テキスト ボックス 30"/>
          <p:cNvSpPr txBox="1"/>
          <p:nvPr/>
        </p:nvSpPr>
        <p:spPr>
          <a:xfrm>
            <a:off x="6116786" y="1805380"/>
            <a:ext cx="1967115" cy="333921"/>
          </a:xfrm>
          <a:prstGeom prst="roundRect">
            <a:avLst>
              <a:gd name="adj" fmla="val 5031"/>
            </a:avLst>
          </a:prstGeom>
          <a:noFill/>
          <a:ln>
            <a:noFill/>
          </a:ln>
        </p:spPr>
        <p:txBody>
          <a:bodyPr wrap="square" lIns="118169" tIns="59084" rIns="93046" bIns="59084" rtlCol="0" anchor="ctr" anchorCtr="0">
            <a:spAutoFit/>
          </a:bodyPr>
          <a:lstStyle/>
          <a:p>
            <a:pPr marL="180000" indent="-144000">
              <a:lnSpc>
                <a:spcPts val="800"/>
              </a:lnSpc>
            </a:pPr>
            <a:r>
              <a:rPr lang="ja-JP" altLang="en-US" sz="700" dirty="0" smtClean="0">
                <a:latin typeface="Meiryo UI" panose="020B0604030504040204" pitchFamily="50" charset="-128"/>
                <a:ea typeface="Meiryo UI" panose="020B0604030504040204" pitchFamily="50" charset="-128"/>
              </a:rPr>
              <a:t>平成</a:t>
            </a:r>
            <a:r>
              <a:rPr lang="en-US" altLang="ja-JP" sz="700" dirty="0" smtClean="0">
                <a:latin typeface="Meiryo UI" panose="020B0604030504040204" pitchFamily="50" charset="-128"/>
                <a:ea typeface="Meiryo UI" panose="020B0604030504040204" pitchFamily="50" charset="-128"/>
              </a:rPr>
              <a:t>30</a:t>
            </a:r>
            <a:r>
              <a:rPr lang="ja-JP" altLang="en-US" sz="700" dirty="0" smtClean="0">
                <a:latin typeface="Meiryo UI" panose="020B0604030504040204" pitchFamily="50" charset="-128"/>
                <a:ea typeface="Meiryo UI" panose="020B0604030504040204" pitchFamily="50" charset="-128"/>
              </a:rPr>
              <a:t>年台風</a:t>
            </a:r>
            <a:r>
              <a:rPr lang="en-US" altLang="ja-JP" sz="700" dirty="0" smtClean="0">
                <a:latin typeface="Meiryo UI" panose="020B0604030504040204" pitchFamily="50" charset="-128"/>
                <a:ea typeface="Meiryo UI" panose="020B0604030504040204" pitchFamily="50" charset="-128"/>
              </a:rPr>
              <a:t>21</a:t>
            </a:r>
            <a:r>
              <a:rPr lang="ja-JP" altLang="en-US" sz="700" dirty="0" smtClean="0">
                <a:latin typeface="Meiryo UI" panose="020B0604030504040204" pitchFamily="50" charset="-128"/>
                <a:ea typeface="Meiryo UI" panose="020B0604030504040204" pitchFamily="50" charset="-128"/>
              </a:rPr>
              <a:t>号　木津川水門下流</a:t>
            </a:r>
            <a:endParaRPr lang="en-US" altLang="ja-JP" sz="700" dirty="0" smtClean="0">
              <a:latin typeface="Meiryo UI" panose="020B0604030504040204" pitchFamily="50" charset="-128"/>
              <a:ea typeface="Meiryo UI" panose="020B0604030504040204" pitchFamily="50" charset="-128"/>
            </a:endParaRPr>
          </a:p>
          <a:p>
            <a:pPr marL="180000" indent="-144000">
              <a:lnSpc>
                <a:spcPts val="800"/>
              </a:lnSpc>
            </a:pPr>
            <a:r>
              <a:rPr lang="ja-JP" altLang="en-US" sz="700" dirty="0" smtClean="0">
                <a:latin typeface="Meiryo UI" panose="020B0604030504040204" pitchFamily="50" charset="-128"/>
                <a:ea typeface="Meiryo UI" panose="020B0604030504040204" pitchFamily="50" charset="-128"/>
              </a:rPr>
              <a:t>付近の状況</a:t>
            </a:r>
            <a:endParaRPr lang="ja-JP" altLang="en-US" sz="7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7713854" y="1934469"/>
            <a:ext cx="1527896" cy="333921"/>
          </a:xfrm>
          <a:prstGeom prst="roundRect">
            <a:avLst>
              <a:gd name="adj" fmla="val 5031"/>
            </a:avLst>
          </a:prstGeom>
          <a:noFill/>
          <a:ln>
            <a:noFill/>
          </a:ln>
        </p:spPr>
        <p:txBody>
          <a:bodyPr wrap="square" lIns="118169" tIns="59084" rIns="93046" bIns="59084" rtlCol="0" anchor="ctr" anchorCtr="0">
            <a:spAutoFit/>
          </a:bodyPr>
          <a:lstStyle/>
          <a:p>
            <a:pPr marL="180000" indent="-144000">
              <a:lnSpc>
                <a:spcPts val="800"/>
              </a:lnSpc>
            </a:pPr>
            <a:r>
              <a:rPr lang="ja-JP" altLang="en-US" sz="700" dirty="0" smtClean="0">
                <a:latin typeface="Meiryo UI" panose="020B0604030504040204" pitchFamily="50" charset="-128"/>
                <a:ea typeface="Meiryo UI" panose="020B0604030504040204" pitchFamily="50" charset="-128"/>
              </a:rPr>
              <a:t>平成</a:t>
            </a:r>
            <a:r>
              <a:rPr lang="en-US" altLang="ja-JP" sz="700" dirty="0" smtClean="0">
                <a:latin typeface="Meiryo UI" panose="020B0604030504040204" pitchFamily="50" charset="-128"/>
                <a:ea typeface="Meiryo UI" panose="020B0604030504040204" pitchFamily="50" charset="-128"/>
              </a:rPr>
              <a:t>25</a:t>
            </a:r>
            <a:r>
              <a:rPr lang="ja-JP" altLang="en-US" sz="700" dirty="0" smtClean="0">
                <a:latin typeface="Meiryo UI" panose="020B0604030504040204" pitchFamily="50" charset="-128"/>
                <a:ea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rPr>
              <a:t>8</a:t>
            </a:r>
            <a:r>
              <a:rPr lang="ja-JP" altLang="en-US" sz="700" dirty="0" smtClean="0">
                <a:latin typeface="Meiryo UI" panose="020B0604030504040204" pitchFamily="50" charset="-128"/>
                <a:ea typeface="Meiryo UI" panose="020B0604030504040204" pitchFamily="50" charset="-128"/>
              </a:rPr>
              <a:t>月豪雨　梅田</a:t>
            </a:r>
            <a:r>
              <a:rPr lang="en-US" altLang="ja-JP" sz="700" dirty="0">
                <a:latin typeface="Meiryo UI" panose="020B0604030504040204" pitchFamily="50" charset="-128"/>
                <a:ea typeface="Meiryo UI" panose="020B0604030504040204" pitchFamily="50" charset="-128"/>
              </a:rPr>
              <a:t>Est</a:t>
            </a:r>
            <a:r>
              <a:rPr lang="ja-JP" altLang="en-US" sz="700" dirty="0">
                <a:latin typeface="Meiryo UI" panose="020B0604030504040204" pitchFamily="50" charset="-128"/>
                <a:ea typeface="Meiryo UI" panose="020B0604030504040204" pitchFamily="50" charset="-128"/>
              </a:rPr>
              <a:t>前</a:t>
            </a:r>
            <a:r>
              <a:rPr lang="ja-JP" altLang="en-US" sz="700" dirty="0" smtClean="0">
                <a:latin typeface="Meiryo UI" panose="020B0604030504040204" pitchFamily="50" charset="-128"/>
                <a:ea typeface="Meiryo UI" panose="020B0604030504040204" pitchFamily="50" charset="-128"/>
              </a:rPr>
              <a:t>の</a:t>
            </a:r>
            <a:endParaRPr lang="en-US" altLang="ja-JP" sz="700" dirty="0" smtClean="0">
              <a:latin typeface="Meiryo UI" panose="020B0604030504040204" pitchFamily="50" charset="-128"/>
              <a:ea typeface="Meiryo UI" panose="020B0604030504040204" pitchFamily="50" charset="-128"/>
            </a:endParaRPr>
          </a:p>
          <a:p>
            <a:pPr marL="180000" indent="-144000">
              <a:lnSpc>
                <a:spcPts val="800"/>
              </a:lnSpc>
            </a:pPr>
            <a:r>
              <a:rPr lang="ja-JP" altLang="en-US" sz="700" dirty="0" smtClean="0">
                <a:latin typeface="Meiryo UI" panose="020B0604030504040204" pitchFamily="50" charset="-128"/>
                <a:ea typeface="Meiryo UI" panose="020B0604030504040204" pitchFamily="50" charset="-128"/>
              </a:rPr>
              <a:t>浸水</a:t>
            </a:r>
            <a:r>
              <a:rPr lang="ja-JP" altLang="en-US" sz="700" dirty="0">
                <a:latin typeface="Meiryo UI" panose="020B0604030504040204" pitchFamily="50" charset="-128"/>
                <a:ea typeface="Meiryo UI" panose="020B0604030504040204" pitchFamily="50" charset="-128"/>
              </a:rPr>
              <a:t>状況</a:t>
            </a:r>
            <a:endParaRPr lang="ja-JP" altLang="en-US" sz="6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6172302" y="2043706"/>
            <a:ext cx="1626652" cy="217664"/>
          </a:xfrm>
          <a:prstGeom prst="roundRect">
            <a:avLst>
              <a:gd name="adj" fmla="val 5031"/>
            </a:avLst>
          </a:prstGeom>
          <a:noFill/>
          <a:ln>
            <a:noFill/>
          </a:ln>
        </p:spPr>
        <p:txBody>
          <a:bodyPr wrap="square" lIns="118169" tIns="59084" rIns="93046" bIns="59084" rtlCol="0" anchor="ctr" anchorCtr="0">
            <a:spAutoFit/>
          </a:bodyPr>
          <a:lstStyle/>
          <a:p>
            <a:pPr marL="180000" indent="-144000">
              <a:lnSpc>
                <a:spcPts val="800"/>
              </a:lnSpc>
            </a:pPr>
            <a:r>
              <a:rPr lang="ja-JP" altLang="en-US" sz="600" dirty="0" smtClean="0">
                <a:latin typeface="Meiryo UI" panose="020B0604030504040204" pitchFamily="50" charset="-128"/>
                <a:ea typeface="Meiryo UI" panose="020B0604030504040204" pitchFamily="50" charset="-128"/>
              </a:rPr>
              <a:t>写真：大阪府ホームページから引用</a:t>
            </a:r>
            <a:endParaRPr lang="ja-JP" altLang="en-US" sz="600" dirty="0">
              <a:latin typeface="Meiryo UI" panose="020B0604030504040204" pitchFamily="50" charset="-128"/>
              <a:ea typeface="Meiryo UI" panose="020B0604030504040204" pitchFamily="50" charset="-128"/>
            </a:endParaRPr>
          </a:p>
        </p:txBody>
      </p:sp>
      <p:sp>
        <p:nvSpPr>
          <p:cNvPr id="21" name="スライド番号プレースホルダー 3"/>
          <p:cNvSpPr>
            <a:spLocks noGrp="1"/>
          </p:cNvSpPr>
          <p:nvPr>
            <p:ph type="sldNum" sz="quarter" idx="12"/>
          </p:nvPr>
        </p:nvSpPr>
        <p:spPr>
          <a:xfrm>
            <a:off x="7089014" y="645333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9</a:t>
            </a:fld>
            <a:endParaRPr kumimoji="1" lang="ja-JP" altLang="en-US" sz="1600" b="1" dirty="0">
              <a:solidFill>
                <a:schemeClr val="tx1"/>
              </a:solidFill>
              <a:ea typeface="Meiryo UI" panose="020B0604030504040204" pitchFamily="50" charset="-128"/>
            </a:endParaRPr>
          </a:p>
        </p:txBody>
      </p:sp>
      <p:sp>
        <p:nvSpPr>
          <p:cNvPr id="22" name="角丸四角形 21"/>
          <p:cNvSpPr/>
          <p:nvPr/>
        </p:nvSpPr>
        <p:spPr>
          <a:xfrm>
            <a:off x="135010" y="6030777"/>
            <a:ext cx="3494558" cy="29161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期待される効果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5306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角丸四角形 72"/>
          <p:cNvSpPr/>
          <p:nvPr/>
        </p:nvSpPr>
        <p:spPr>
          <a:xfrm>
            <a:off x="4939102" y="895534"/>
            <a:ext cx="4084958" cy="595373"/>
          </a:xfrm>
          <a:prstGeom prst="roundRect">
            <a:avLst/>
          </a:prstGeom>
          <a:solidFill>
            <a:srgbClr val="DBEEF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nchorCtr="0"/>
          <a:lstStyle/>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児童相談所の設置は、指定都市等の権限に係る事務であるが、住民に身近な事務であることから特別区で実施</a:t>
            </a:r>
          </a:p>
        </p:txBody>
      </p:sp>
      <p:sp>
        <p:nvSpPr>
          <p:cNvPr id="61" name="四角形: 角を丸くする 9">
            <a:extLst>
              <a:ext uri="{FF2B5EF4-FFF2-40B4-BE49-F238E27FC236}">
                <a16:creationId xmlns:a16="http://schemas.microsoft.com/office/drawing/2014/main" id="{2A3344B4-6CAC-4B80-8344-425F0E557269}"/>
              </a:ext>
            </a:extLst>
          </p:cNvPr>
          <p:cNvSpPr/>
          <p:nvPr/>
        </p:nvSpPr>
        <p:spPr>
          <a:xfrm>
            <a:off x="85313" y="813669"/>
            <a:ext cx="4736408" cy="2051401"/>
          </a:xfrm>
          <a:prstGeom prst="roundRect">
            <a:avLst>
              <a:gd name="adj" fmla="val 3587"/>
            </a:avLst>
          </a:prstGeom>
          <a:noFill/>
          <a:ln w="6350">
            <a:solidFill>
              <a:schemeClr val="tx1"/>
            </a:solidFill>
            <a:prstDash val="solid"/>
          </a:ln>
        </p:spPr>
        <p:style>
          <a:lnRef idx="1">
            <a:schemeClr val="dk1"/>
          </a:lnRef>
          <a:fillRef idx="2">
            <a:schemeClr val="dk1"/>
          </a:fillRef>
          <a:effectRef idx="1">
            <a:schemeClr val="dk1"/>
          </a:effectRef>
          <a:fontRef idx="minor">
            <a:schemeClr val="dk1"/>
          </a:fontRef>
        </p:style>
        <p:txBody>
          <a:bodyPr lIns="72000" tIns="0" rIns="36000" bIns="0" rtlCol="0" anchor="t" anchorCtr="0"/>
          <a:lstStyle/>
          <a:p>
            <a:pPr marL="0" lvl="2">
              <a:lnSpc>
                <a:spcPts val="1600"/>
              </a:lnSpc>
              <a:defRPr/>
            </a:pPr>
            <a:endParaRPr lang="en-US" altLang="ja-JP" sz="1500" b="1" dirty="0">
              <a:solidFill>
                <a:schemeClr val="tx1"/>
              </a:solidFill>
              <a:latin typeface="Meiryo UI" pitchFamily="50" charset="-128"/>
              <a:ea typeface="Meiryo UI" pitchFamily="50" charset="-128"/>
              <a:cs typeface="Meiryo UI" pitchFamily="50" charset="-128"/>
            </a:endParaRPr>
          </a:p>
        </p:txBody>
      </p:sp>
      <p:sp>
        <p:nvSpPr>
          <p:cNvPr id="52" name="四角形: 角を丸くする 9">
            <a:extLst>
              <a:ext uri="{FF2B5EF4-FFF2-40B4-BE49-F238E27FC236}">
                <a16:creationId xmlns:a16="http://schemas.microsoft.com/office/drawing/2014/main" id="{2A3344B4-6CAC-4B80-8344-425F0E557269}"/>
              </a:ext>
            </a:extLst>
          </p:cNvPr>
          <p:cNvSpPr/>
          <p:nvPr/>
        </p:nvSpPr>
        <p:spPr>
          <a:xfrm>
            <a:off x="86281" y="3099383"/>
            <a:ext cx="4719226" cy="2106119"/>
          </a:xfrm>
          <a:prstGeom prst="roundRect">
            <a:avLst>
              <a:gd name="adj" fmla="val 3587"/>
            </a:avLst>
          </a:prstGeom>
          <a:solidFill>
            <a:schemeClr val="bg1"/>
          </a:solidFill>
          <a:ln>
            <a:solidFill>
              <a:schemeClr val="tx2"/>
            </a:solidFill>
          </a:ln>
        </p:spPr>
        <p:style>
          <a:lnRef idx="1">
            <a:schemeClr val="dk1"/>
          </a:lnRef>
          <a:fillRef idx="2">
            <a:schemeClr val="dk1"/>
          </a:fillRef>
          <a:effectRef idx="1">
            <a:schemeClr val="dk1"/>
          </a:effectRef>
          <a:fontRef idx="minor">
            <a:schemeClr val="dk1"/>
          </a:fontRef>
        </p:style>
        <p:txBody>
          <a:bodyPr lIns="72000" tIns="0" rIns="36000" bIns="0" rtlCol="0" anchor="t" anchorCtr="0"/>
          <a:lstStyle/>
          <a:p>
            <a:pPr marL="0" lvl="2">
              <a:lnSpc>
                <a:spcPts val="1600"/>
              </a:lnSpc>
              <a:defRPr/>
            </a:pPr>
            <a:endParaRPr lang="en-US" altLang="ja-JP" sz="1500" b="1" dirty="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217082" y="4352899"/>
            <a:ext cx="4306690" cy="76609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0000"/>
              </a:lnSpc>
            </a:pPr>
            <a:r>
              <a:rPr lang="ja-JP" altLang="en-US" sz="1108" b="1" dirty="0">
                <a:solidFill>
                  <a:schemeClr val="tx1"/>
                </a:solidFill>
                <a:latin typeface="Meiryo UI" panose="020B0604030504040204" pitchFamily="50" charset="-128"/>
                <a:ea typeface="Meiryo UI" panose="020B0604030504040204" pitchFamily="50" charset="-128"/>
              </a:rPr>
              <a:t>虐待相談件数や一時保護児童数の急増に伴い増設を決定</a:t>
            </a:r>
            <a:endParaRPr lang="en-US" altLang="ja-JP" sz="1108" b="1" dirty="0">
              <a:solidFill>
                <a:schemeClr val="tx1"/>
              </a:solidFill>
              <a:latin typeface="Meiryo UI" panose="020B0604030504040204" pitchFamily="50" charset="-128"/>
              <a:ea typeface="Meiryo UI" panose="020B0604030504040204" pitchFamily="50" charset="-128"/>
            </a:endParaRPr>
          </a:p>
          <a:p>
            <a:pPr>
              <a:lnSpc>
                <a:spcPct val="110000"/>
              </a:lnSpc>
            </a:pPr>
            <a:r>
              <a:rPr lang="en-US" altLang="ja-JP" sz="1015" dirty="0">
                <a:solidFill>
                  <a:schemeClr val="tx1"/>
                </a:solidFill>
                <a:latin typeface="ＭＳ ゴシック" panose="020B0609070205080204" pitchFamily="49" charset="-128"/>
                <a:ea typeface="ＭＳ ゴシック" panose="020B0609070205080204" pitchFamily="49" charset="-128"/>
              </a:rPr>
              <a:t>[</a:t>
            </a:r>
            <a:r>
              <a:rPr lang="ja-JP" altLang="en-US" sz="1015" dirty="0">
                <a:solidFill>
                  <a:schemeClr val="tx1"/>
                </a:solidFill>
                <a:latin typeface="ＭＳ ゴシック" panose="020B0609070205080204" pitchFamily="49" charset="-128"/>
                <a:ea typeface="ＭＳ ゴシック" panose="020B0609070205080204" pitchFamily="49" charset="-128"/>
              </a:rPr>
              <a:t>２カ所目</a:t>
            </a:r>
            <a:r>
              <a:rPr lang="en-US" altLang="ja-JP" sz="1015" dirty="0">
                <a:solidFill>
                  <a:schemeClr val="tx1"/>
                </a:solidFill>
                <a:latin typeface="ＭＳ ゴシック" panose="020B0609070205080204" pitchFamily="49" charset="-128"/>
                <a:ea typeface="ＭＳ ゴシック" panose="020B0609070205080204" pitchFamily="49" charset="-128"/>
              </a:rPr>
              <a:t>]</a:t>
            </a:r>
            <a:r>
              <a:rPr lang="ja-JP" altLang="en-US" sz="1015" dirty="0">
                <a:solidFill>
                  <a:schemeClr val="tx1"/>
                </a:solidFill>
                <a:latin typeface="ＭＳ ゴシック" panose="020B0609070205080204" pitchFamily="49" charset="-128"/>
                <a:ea typeface="ＭＳ ゴシック" panose="020B0609070205080204" pitchFamily="49" charset="-128"/>
              </a:rPr>
              <a:t>　</a:t>
            </a:r>
            <a:r>
              <a:rPr lang="en-US" altLang="ja-JP" sz="1015" dirty="0">
                <a:solidFill>
                  <a:schemeClr val="tx1"/>
                </a:solidFill>
                <a:latin typeface="ＭＳ ゴシック" panose="020B0609070205080204" pitchFamily="49" charset="-128"/>
                <a:ea typeface="ＭＳ ゴシック" panose="020B0609070205080204" pitchFamily="49" charset="-128"/>
              </a:rPr>
              <a:t>2016</a:t>
            </a:r>
            <a:r>
              <a:rPr lang="ja-JP" altLang="en-US" sz="1015" dirty="0">
                <a:solidFill>
                  <a:schemeClr val="tx1"/>
                </a:solidFill>
                <a:latin typeface="ＭＳ ゴシック" panose="020B0609070205080204" pitchFamily="49" charset="-128"/>
                <a:ea typeface="ＭＳ ゴシック" panose="020B0609070205080204" pitchFamily="49" charset="-128"/>
              </a:rPr>
              <a:t>年　南部こども相談センター開設</a:t>
            </a:r>
            <a:endParaRPr lang="en-US" altLang="ja-JP" sz="1015" dirty="0">
              <a:solidFill>
                <a:schemeClr val="tx1"/>
              </a:solidFill>
              <a:latin typeface="ＭＳ ゴシック" panose="020B0609070205080204" pitchFamily="49" charset="-128"/>
              <a:ea typeface="ＭＳ ゴシック" panose="020B0609070205080204" pitchFamily="49" charset="-128"/>
            </a:endParaRPr>
          </a:p>
          <a:p>
            <a:pPr>
              <a:lnSpc>
                <a:spcPct val="110000"/>
              </a:lnSpc>
            </a:pPr>
            <a:r>
              <a:rPr lang="en-US" altLang="ja-JP" sz="1015" dirty="0">
                <a:solidFill>
                  <a:schemeClr val="tx1"/>
                </a:solidFill>
                <a:latin typeface="ＭＳ ゴシック" panose="020B0609070205080204" pitchFamily="49" charset="-128"/>
                <a:ea typeface="ＭＳ ゴシック" panose="020B0609070205080204" pitchFamily="49" charset="-128"/>
              </a:rPr>
              <a:t>[</a:t>
            </a:r>
            <a:r>
              <a:rPr lang="ja-JP" altLang="en-US" sz="1015" dirty="0">
                <a:solidFill>
                  <a:schemeClr val="tx1"/>
                </a:solidFill>
                <a:latin typeface="ＭＳ ゴシック" panose="020B0609070205080204" pitchFamily="49" charset="-128"/>
                <a:ea typeface="ＭＳ ゴシック" panose="020B0609070205080204" pitchFamily="49" charset="-128"/>
              </a:rPr>
              <a:t>３カ所目</a:t>
            </a:r>
            <a:r>
              <a:rPr lang="en-US" altLang="ja-JP" sz="1015" dirty="0">
                <a:solidFill>
                  <a:schemeClr val="tx1"/>
                </a:solidFill>
                <a:latin typeface="ＭＳ ゴシック" panose="020B0609070205080204" pitchFamily="49" charset="-128"/>
                <a:ea typeface="ＭＳ ゴシック" panose="020B0609070205080204" pitchFamily="49" charset="-128"/>
              </a:rPr>
              <a:t>]</a:t>
            </a:r>
            <a:r>
              <a:rPr lang="ja-JP" altLang="en-US" sz="1015" dirty="0">
                <a:solidFill>
                  <a:schemeClr val="tx1"/>
                </a:solidFill>
                <a:latin typeface="ＭＳ ゴシック" panose="020B0609070205080204" pitchFamily="49" charset="-128"/>
                <a:ea typeface="ＭＳ ゴシック" panose="020B0609070205080204" pitchFamily="49" charset="-128"/>
              </a:rPr>
              <a:t>  </a:t>
            </a:r>
            <a:r>
              <a:rPr lang="en-US" altLang="ja-JP" sz="1015" dirty="0">
                <a:solidFill>
                  <a:schemeClr val="tx1"/>
                </a:solidFill>
                <a:latin typeface="ＭＳ ゴシック" panose="020B0609070205080204" pitchFamily="49" charset="-128"/>
                <a:ea typeface="ＭＳ ゴシック" panose="020B0609070205080204" pitchFamily="49" charset="-128"/>
              </a:rPr>
              <a:t>2021</a:t>
            </a:r>
            <a:r>
              <a:rPr lang="ja-JP" altLang="en-US" sz="1015" dirty="0">
                <a:solidFill>
                  <a:schemeClr val="tx1"/>
                </a:solidFill>
                <a:latin typeface="ＭＳ ゴシック" panose="020B0609070205080204" pitchFamily="49" charset="-128"/>
                <a:ea typeface="ＭＳ ゴシック" panose="020B0609070205080204" pitchFamily="49" charset="-128"/>
              </a:rPr>
              <a:t>年　北部こども相談センター開設（予定）</a:t>
            </a:r>
            <a:endParaRPr lang="en-US" altLang="ja-JP" sz="1015" dirty="0">
              <a:solidFill>
                <a:schemeClr val="tx1"/>
              </a:solidFill>
              <a:latin typeface="ＭＳ ゴシック" panose="020B0609070205080204" pitchFamily="49" charset="-128"/>
              <a:ea typeface="ＭＳ ゴシック" panose="020B0609070205080204" pitchFamily="49" charset="-128"/>
            </a:endParaRPr>
          </a:p>
          <a:p>
            <a:pPr>
              <a:lnSpc>
                <a:spcPct val="110000"/>
              </a:lnSpc>
            </a:pPr>
            <a:r>
              <a:rPr lang="en-US" altLang="ja-JP" sz="1015" dirty="0">
                <a:solidFill>
                  <a:schemeClr val="tx1"/>
                </a:solidFill>
                <a:latin typeface="ＭＳ ゴシック" panose="020B0609070205080204" pitchFamily="49" charset="-128"/>
                <a:ea typeface="ＭＳ ゴシック" panose="020B0609070205080204" pitchFamily="49" charset="-128"/>
              </a:rPr>
              <a:t>[</a:t>
            </a:r>
            <a:r>
              <a:rPr lang="ja-JP" altLang="en-US" sz="1015" dirty="0">
                <a:solidFill>
                  <a:schemeClr val="tx1"/>
                </a:solidFill>
                <a:latin typeface="ＭＳ ゴシック" panose="020B0609070205080204" pitchFamily="49" charset="-128"/>
                <a:ea typeface="ＭＳ ゴシック" panose="020B0609070205080204" pitchFamily="49" charset="-128"/>
              </a:rPr>
              <a:t>４カ所目</a:t>
            </a:r>
            <a:r>
              <a:rPr lang="en-US" altLang="ja-JP" sz="1015" dirty="0">
                <a:solidFill>
                  <a:schemeClr val="tx1"/>
                </a:solidFill>
                <a:latin typeface="ＭＳ ゴシック" panose="020B0609070205080204" pitchFamily="49" charset="-128"/>
                <a:ea typeface="ＭＳ ゴシック" panose="020B0609070205080204" pitchFamily="49" charset="-128"/>
              </a:rPr>
              <a:t>]</a:t>
            </a:r>
            <a:r>
              <a:rPr lang="ja-JP" altLang="en-US" sz="1015" dirty="0">
                <a:solidFill>
                  <a:schemeClr val="tx1"/>
                </a:solidFill>
                <a:latin typeface="ＭＳ ゴシック" panose="020B0609070205080204" pitchFamily="49" charset="-128"/>
                <a:ea typeface="ＭＳ ゴシック" panose="020B0609070205080204" pitchFamily="49" charset="-128"/>
              </a:rPr>
              <a:t>　</a:t>
            </a:r>
            <a:r>
              <a:rPr lang="en-US" altLang="ja-JP" sz="1015" dirty="0">
                <a:solidFill>
                  <a:schemeClr val="tx1"/>
                </a:solidFill>
                <a:latin typeface="ＭＳ ゴシック" panose="020B0609070205080204" pitchFamily="49" charset="-128"/>
                <a:ea typeface="ＭＳ ゴシック" panose="020B0609070205080204" pitchFamily="49" charset="-128"/>
              </a:rPr>
              <a:t>2026</a:t>
            </a:r>
            <a:r>
              <a:rPr lang="ja-JP" altLang="en-US" sz="1015" dirty="0">
                <a:solidFill>
                  <a:schemeClr val="tx1"/>
                </a:solidFill>
                <a:latin typeface="ＭＳ ゴシック" panose="020B0609070205080204" pitchFamily="49" charset="-128"/>
                <a:ea typeface="ＭＳ ゴシック" panose="020B0609070205080204" pitchFamily="49" charset="-128"/>
              </a:rPr>
              <a:t>年　こども相談センター（東部方面）開設（予定）</a:t>
            </a:r>
            <a:endParaRPr lang="en-US" altLang="ja-JP" sz="1015" dirty="0">
              <a:solidFill>
                <a:schemeClr val="tx1"/>
              </a:solidFill>
              <a:latin typeface="ＭＳ ゴシック" panose="020B0609070205080204" pitchFamily="49" charset="-128"/>
              <a:ea typeface="ＭＳ ゴシック" panose="020B0609070205080204" pitchFamily="49" charset="-128"/>
            </a:endParaRPr>
          </a:p>
          <a:p>
            <a:pPr>
              <a:lnSpc>
                <a:spcPct val="110000"/>
              </a:lnSpc>
            </a:pPr>
            <a:endParaRPr lang="en-US" altLang="ja-JP" sz="1015" dirty="0">
              <a:solidFill>
                <a:schemeClr val="tx1"/>
              </a:solidFill>
              <a:latin typeface="ＭＳ ゴシック" panose="020B0609070205080204" pitchFamily="49" charset="-128"/>
              <a:ea typeface="ＭＳ ゴシック" panose="020B0609070205080204" pitchFamily="49" charset="-128"/>
            </a:endParaRPr>
          </a:p>
          <a:p>
            <a:endParaRPr lang="en-US" altLang="ja-JP" sz="1015" dirty="0">
              <a:solidFill>
                <a:schemeClr val="tx1"/>
              </a:solidFill>
              <a:latin typeface="ＭＳ ゴシック" panose="020B0609070205080204" pitchFamily="49" charset="-128"/>
              <a:ea typeface="ＭＳ ゴシック" panose="020B0609070205080204" pitchFamily="49" charset="-128"/>
            </a:endParaRPr>
          </a:p>
          <a:p>
            <a:endParaRPr lang="en-US" altLang="ja-JP" sz="1015" dirty="0">
              <a:solidFill>
                <a:schemeClr val="tx1"/>
              </a:solidFill>
              <a:latin typeface="ＭＳ ゴシック" panose="020B0609070205080204" pitchFamily="49" charset="-128"/>
              <a:ea typeface="ＭＳ ゴシック" panose="020B0609070205080204" pitchFamily="49" charset="-128"/>
            </a:endParaRPr>
          </a:p>
          <a:p>
            <a:endParaRPr lang="ja-JP" altLang="en-US" sz="1015" dirty="0">
              <a:solidFill>
                <a:schemeClr val="tx1"/>
              </a:solidFill>
              <a:latin typeface="ＭＳ ゴシック" panose="020B0609070205080204" pitchFamily="49" charset="-128"/>
              <a:ea typeface="ＭＳ ゴシック" panose="020B0609070205080204" pitchFamily="49" charset="-128"/>
            </a:endParaRPr>
          </a:p>
        </p:txBody>
      </p:sp>
      <p:sp>
        <p:nvSpPr>
          <p:cNvPr id="14" name="二等辺三角形 13"/>
          <p:cNvSpPr/>
          <p:nvPr/>
        </p:nvSpPr>
        <p:spPr>
          <a:xfrm rot="10800000">
            <a:off x="1185627" y="4194921"/>
            <a:ext cx="2084498" cy="11331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5" name="二等辺三角形 14"/>
          <p:cNvSpPr/>
          <p:nvPr/>
        </p:nvSpPr>
        <p:spPr>
          <a:xfrm rot="16200000" flipV="1">
            <a:off x="3516701" y="3041942"/>
            <a:ext cx="2934892" cy="18136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5" name="タイトル 1"/>
          <p:cNvSpPr txBox="1">
            <a:spLocks/>
          </p:cNvSpPr>
          <p:nvPr/>
        </p:nvSpPr>
        <p:spPr>
          <a:xfrm>
            <a:off x="-71340" y="92806"/>
            <a:ext cx="9539883" cy="395471"/>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a:latin typeface="Meiryo UI" panose="020B0604030504040204" pitchFamily="50" charset="-128"/>
                <a:ea typeface="Meiryo UI" panose="020B0604030504040204" pitchFamily="50" charset="-128"/>
              </a:rPr>
              <a:t>■子どもの状況に応じた迅速・きめ細かな対応（児童相談所）</a:t>
            </a:r>
          </a:p>
        </p:txBody>
      </p:sp>
      <p:cxnSp>
        <p:nvCxnSpPr>
          <p:cNvPr id="41" name="直線コネクタ 40"/>
          <p:cNvCxnSpPr/>
          <p:nvPr/>
        </p:nvCxnSpPr>
        <p:spPr>
          <a:xfrm>
            <a:off x="-11905" y="57687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2881754" y="951447"/>
            <a:ext cx="1826755" cy="2308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一時保護所　入所者数</a:t>
            </a:r>
            <a:r>
              <a:rPr lang="en-US" altLang="ja-JP" sz="900" dirty="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sp>
        <p:nvSpPr>
          <p:cNvPr id="48" name="角丸四角形 47"/>
          <p:cNvSpPr/>
          <p:nvPr/>
        </p:nvSpPr>
        <p:spPr>
          <a:xfrm>
            <a:off x="731274" y="3756290"/>
            <a:ext cx="2969723" cy="4042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a:solidFill>
                  <a:schemeClr val="tx1"/>
                </a:solidFill>
                <a:latin typeface="Meiryo UI" panose="020B0604030504040204" pitchFamily="50" charset="-128"/>
                <a:ea typeface="Meiryo UI" panose="020B0604030504040204" pitchFamily="50" charset="-128"/>
              </a:rPr>
              <a:t>増加傾向が続く児童虐待や一時保護に迅速に対応するためには、</a:t>
            </a:r>
            <a:r>
              <a:rPr lang="ja-JP" altLang="en-US" sz="1100" b="1" dirty="0">
                <a:solidFill>
                  <a:schemeClr val="tx1"/>
                </a:solidFill>
                <a:latin typeface="Meiryo UI" panose="020B0604030504040204" pitchFamily="50" charset="-128"/>
                <a:ea typeface="Meiryo UI" panose="020B0604030504040204" pitchFamily="50" charset="-128"/>
              </a:rPr>
              <a:t>児童相談所の充実・強化が必要</a:t>
            </a:r>
            <a:endParaRPr lang="en-US" altLang="ja-JP" sz="1100" b="1"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708150" y="2689612"/>
            <a:ext cx="1974827" cy="184666"/>
          </a:xfrm>
          <a:prstGeom prst="rect">
            <a:avLst/>
          </a:prstGeom>
          <a:noFill/>
        </p:spPr>
        <p:txBody>
          <a:bodyPr wrap="square" rtlCol="0">
            <a:spAutoFit/>
          </a:bodyPr>
          <a:lstStyle/>
          <a:p>
            <a:r>
              <a:rPr kumimoji="1" lang="ja-JP" altLang="en-US" sz="600" dirty="0"/>
              <a:t>出典）上記いずれも令和元年</a:t>
            </a:r>
            <a:r>
              <a:rPr kumimoji="1" lang="en-US" altLang="ja-JP" sz="600" dirty="0"/>
              <a:t>10</a:t>
            </a:r>
            <a:r>
              <a:rPr kumimoji="1" lang="ja-JP" altLang="en-US" sz="600" dirty="0"/>
              <a:t>月</a:t>
            </a:r>
            <a:r>
              <a:rPr kumimoji="1" lang="en-US" altLang="ja-JP" sz="600" dirty="0"/>
              <a:t>30</a:t>
            </a:r>
            <a:r>
              <a:rPr kumimoji="1" lang="ja-JP" altLang="en-US" sz="600" dirty="0"/>
              <a:t>日大阪市戦略会議</a:t>
            </a:r>
          </a:p>
        </p:txBody>
      </p:sp>
      <p:sp>
        <p:nvSpPr>
          <p:cNvPr id="47" name="角丸四角形 46"/>
          <p:cNvSpPr/>
          <p:nvPr/>
        </p:nvSpPr>
        <p:spPr>
          <a:xfrm>
            <a:off x="64915" y="2914354"/>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smtClean="0">
                <a:solidFill>
                  <a:schemeClr val="bg1"/>
                </a:solidFill>
                <a:latin typeface="Meiryo UI" panose="020B0604030504040204" pitchFamily="50" charset="-128"/>
                <a:ea typeface="Meiryo UI" panose="020B0604030504040204" pitchFamily="50" charset="-128"/>
              </a:rPr>
              <a:t>大阪市の</a:t>
            </a:r>
            <a:r>
              <a:rPr lang="ja-JP" altLang="en-US" sz="1400" b="1" dirty="0">
                <a:solidFill>
                  <a:schemeClr val="bg1"/>
                </a:solidFill>
                <a:latin typeface="Meiryo UI" panose="020B0604030504040204" pitchFamily="50" charset="-128"/>
                <a:ea typeface="Meiryo UI" panose="020B0604030504040204" pitchFamily="50" charset="-128"/>
              </a:rPr>
              <a:t>体制</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59" name="角丸四角形 19">
            <a:extLst>
              <a:ext uri="{FF2B5EF4-FFF2-40B4-BE49-F238E27FC236}">
                <a16:creationId xmlns:a16="http://schemas.microsoft.com/office/drawing/2014/main" id="{AB7F9363-F426-474C-8BC3-E9BAB19438E0}"/>
              </a:ext>
            </a:extLst>
          </p:cNvPr>
          <p:cNvSpPr/>
          <p:nvPr/>
        </p:nvSpPr>
        <p:spPr>
          <a:xfrm>
            <a:off x="218660" y="3257082"/>
            <a:ext cx="4266068" cy="509807"/>
          </a:xfrm>
          <a:prstGeom prst="roundRect">
            <a:avLst>
              <a:gd name="adj" fmla="val 4754"/>
            </a:avLst>
          </a:prstGeom>
          <a:solidFill>
            <a:schemeClr val="bg1">
              <a:lumMod val="95000"/>
            </a:schemeClr>
          </a:solidFill>
          <a:ln w="63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533400" indent="-533400"/>
            <a:r>
              <a:rPr lang="ja-JP" altLang="en-US" sz="1100" dirty="0">
                <a:solidFill>
                  <a:schemeClr val="dk1"/>
                </a:solidFill>
                <a:latin typeface="Meiryo UI" panose="020B0604030504040204" pitchFamily="50" charset="-128"/>
                <a:ea typeface="Meiryo UI" panose="020B0604030504040204" pitchFamily="50" charset="-128"/>
              </a:rPr>
              <a:t>≪従来≫　専門性の確保や緊急対応の体制確保の観点から、スケールメリットを活かし、</a:t>
            </a:r>
            <a:r>
              <a:rPr lang="ja-JP" altLang="en-US" sz="1100" u="sng" dirty="0">
                <a:solidFill>
                  <a:schemeClr val="dk1"/>
                </a:solidFill>
                <a:latin typeface="Meiryo UI" panose="020B0604030504040204" pitchFamily="50" charset="-128"/>
                <a:ea typeface="Meiryo UI" panose="020B0604030504040204" pitchFamily="50" charset="-128"/>
              </a:rPr>
              <a:t>市内中心部１か所の児童相談所で対応</a:t>
            </a:r>
          </a:p>
        </p:txBody>
      </p:sp>
      <p:sp>
        <p:nvSpPr>
          <p:cNvPr id="60" name="角丸四角形 59"/>
          <p:cNvSpPr/>
          <p:nvPr/>
        </p:nvSpPr>
        <p:spPr>
          <a:xfrm>
            <a:off x="64915" y="677955"/>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児童相談所増設の必要性</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62" name="角丸四角形 61"/>
          <p:cNvSpPr/>
          <p:nvPr/>
        </p:nvSpPr>
        <p:spPr>
          <a:xfrm>
            <a:off x="4921642" y="665475"/>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特別区の制度設計案</a:t>
            </a:r>
          </a:p>
        </p:txBody>
      </p:sp>
      <p:grpSp>
        <p:nvGrpSpPr>
          <p:cNvPr id="79" name="グループ化 78">
            <a:extLst>
              <a:ext uri="{FF2B5EF4-FFF2-40B4-BE49-F238E27FC236}">
                <a16:creationId xmlns:a16="http://schemas.microsoft.com/office/drawing/2014/main" id="{22DDC50D-DA20-4C38-951F-03F9E0A326E6}"/>
              </a:ext>
            </a:extLst>
          </p:cNvPr>
          <p:cNvGrpSpPr/>
          <p:nvPr/>
        </p:nvGrpSpPr>
        <p:grpSpPr>
          <a:xfrm>
            <a:off x="3015396" y="1133086"/>
            <a:ext cx="623447" cy="411487"/>
            <a:chOff x="1003171" y="1417941"/>
            <a:chExt cx="623447" cy="411487"/>
          </a:xfrm>
        </p:grpSpPr>
        <p:sp>
          <p:nvSpPr>
            <p:cNvPr id="80" name="爆発 1 19">
              <a:extLst>
                <a:ext uri="{FF2B5EF4-FFF2-40B4-BE49-F238E27FC236}">
                  <a16:creationId xmlns:a16="http://schemas.microsoft.com/office/drawing/2014/main" id="{8D804A63-1875-4A75-BF1B-5E488DECF33E}"/>
                </a:ext>
              </a:extLst>
            </p:cNvPr>
            <p:cNvSpPr/>
            <p:nvPr/>
          </p:nvSpPr>
          <p:spPr>
            <a:xfrm>
              <a:off x="1003171" y="1417941"/>
              <a:ext cx="623447" cy="411487"/>
            </a:xfrm>
            <a:prstGeom prst="irregularSeal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rgbClr val="FF0000"/>
                </a:solidFill>
              </a:endParaRPr>
            </a:p>
          </p:txBody>
        </p:sp>
        <p:sp>
          <p:nvSpPr>
            <p:cNvPr id="81" name="正方形/長方形 80">
              <a:extLst>
                <a:ext uri="{FF2B5EF4-FFF2-40B4-BE49-F238E27FC236}">
                  <a16:creationId xmlns:a16="http://schemas.microsoft.com/office/drawing/2014/main" id="{0481C17E-0B5B-441D-8FB9-902FF45D629A}"/>
                </a:ext>
              </a:extLst>
            </p:cNvPr>
            <p:cNvSpPr/>
            <p:nvPr/>
          </p:nvSpPr>
          <p:spPr>
            <a:xfrm>
              <a:off x="1084586" y="1486172"/>
              <a:ext cx="431493" cy="230832"/>
            </a:xfrm>
            <a:prstGeom prst="rect">
              <a:avLst/>
            </a:prstGeom>
          </p:spPr>
          <p:txBody>
            <a:bodyPr wrap="square">
              <a:spAutoFit/>
            </a:bodyPr>
            <a:lstStyle/>
            <a:p>
              <a:pPr algn="ctr"/>
              <a:r>
                <a:rPr lang="ja-JP" altLang="en-US" sz="900" dirty="0">
                  <a:latin typeface="+mj-ea"/>
                  <a:ea typeface="+mj-ea"/>
                </a:rPr>
                <a:t>増加</a:t>
              </a:r>
            </a:p>
          </p:txBody>
        </p:sp>
      </p:grpSp>
      <p:sp>
        <p:nvSpPr>
          <p:cNvPr id="67" name="角丸四角形 19">
            <a:extLst>
              <a:ext uri="{FF2B5EF4-FFF2-40B4-BE49-F238E27FC236}">
                <a16:creationId xmlns:a16="http://schemas.microsoft.com/office/drawing/2014/main" id="{AB7F9363-F426-474C-8BC3-E9BAB19438E0}"/>
              </a:ext>
            </a:extLst>
          </p:cNvPr>
          <p:cNvSpPr/>
          <p:nvPr/>
        </p:nvSpPr>
        <p:spPr>
          <a:xfrm>
            <a:off x="142175" y="5802873"/>
            <a:ext cx="8719043" cy="869452"/>
          </a:xfrm>
          <a:prstGeom prst="roundRect">
            <a:avLst>
              <a:gd name="adj" fmla="val 13518"/>
            </a:avLst>
          </a:prstGeom>
          <a:solidFill>
            <a:schemeClr val="bg1">
              <a:lumMod val="95000"/>
            </a:schemeClr>
          </a:solidFill>
          <a:ln w="63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5738" indent="-3175">
              <a:lnSpc>
                <a:spcPct val="1300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特別</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区単位で子どもの状況に応じて迅速に対応できる体制を運営し、虐待という喫緊の課題に</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3175">
              <a:lnSpc>
                <a:spcPct val="1300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各特別区において関係機関と連携して、区独自のこども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施策や家庭支援</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施策の効果的な展開が可能</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285737" y="5654159"/>
            <a:ext cx="3342391" cy="30293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nchorCtr="0"/>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各特別区に児童相談所を設置</a:t>
            </a:r>
          </a:p>
        </p:txBody>
      </p:sp>
      <p:grpSp>
        <p:nvGrpSpPr>
          <p:cNvPr id="124" name="グループ化 123"/>
          <p:cNvGrpSpPr/>
          <p:nvPr/>
        </p:nvGrpSpPr>
        <p:grpSpPr>
          <a:xfrm>
            <a:off x="5166751" y="1728092"/>
            <a:ext cx="3885879" cy="3698449"/>
            <a:chOff x="2822676" y="1340768"/>
            <a:chExt cx="3928098" cy="3558741"/>
          </a:xfrm>
        </p:grpSpPr>
        <p:grpSp>
          <p:nvGrpSpPr>
            <p:cNvPr id="125" name="グループ化 124"/>
            <p:cNvGrpSpPr/>
            <p:nvPr/>
          </p:nvGrpSpPr>
          <p:grpSpPr>
            <a:xfrm>
              <a:off x="2822676" y="1340768"/>
              <a:ext cx="3928098" cy="3558741"/>
              <a:chOff x="2699792" y="1726505"/>
              <a:chExt cx="3928098" cy="3558741"/>
            </a:xfrm>
          </p:grpSpPr>
          <p:sp>
            <p:nvSpPr>
              <p:cNvPr id="133" name="角丸四角形 132"/>
              <p:cNvSpPr/>
              <p:nvPr/>
            </p:nvSpPr>
            <p:spPr>
              <a:xfrm>
                <a:off x="2702361" y="4511083"/>
                <a:ext cx="3860882" cy="774163"/>
              </a:xfrm>
              <a:prstGeom prst="roundRect">
                <a:avLst>
                  <a:gd name="adj" fmla="val 8055"/>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134" name="グループ化 133"/>
              <p:cNvGrpSpPr/>
              <p:nvPr/>
            </p:nvGrpSpPr>
            <p:grpSpPr>
              <a:xfrm>
                <a:off x="2699792" y="1733244"/>
                <a:ext cx="968271" cy="792088"/>
                <a:chOff x="2627786" y="1821593"/>
                <a:chExt cx="1096022" cy="792088"/>
              </a:xfrm>
              <a:solidFill>
                <a:schemeClr val="accent5">
                  <a:lumMod val="20000"/>
                  <a:lumOff val="80000"/>
                </a:schemeClr>
              </a:solidFill>
            </p:grpSpPr>
            <p:sp>
              <p:nvSpPr>
                <p:cNvPr id="159" name="正方形/長方形 158"/>
                <p:cNvSpPr/>
                <p:nvPr/>
              </p:nvSpPr>
              <p:spPr>
                <a:xfrm>
                  <a:off x="2627786" y="1821593"/>
                  <a:ext cx="1096022" cy="792088"/>
                </a:xfrm>
                <a:prstGeom prst="rect">
                  <a:avLst/>
                </a:prstGeom>
                <a:grpFill/>
                <a:ln>
                  <a:solidFill>
                    <a:schemeClr val="tx2"/>
                  </a:solidFill>
                </a:ln>
              </p:spPr>
              <p:style>
                <a:lnRef idx="2">
                  <a:schemeClr val="accent6"/>
                </a:lnRef>
                <a:fillRef idx="1">
                  <a:schemeClr val="lt1"/>
                </a:fillRef>
                <a:effectRef idx="0">
                  <a:schemeClr val="accent6"/>
                </a:effectRef>
                <a:fontRef idx="minor">
                  <a:schemeClr val="dk1"/>
                </a:fontRef>
              </p:style>
              <p:txBody>
                <a:bodyPr lIns="72000" tIns="108000" rIns="72000" rtlCol="0" anchor="t" anchorCtr="0"/>
                <a:lstStyle/>
                <a:p>
                  <a:pPr algn="ctr"/>
                  <a:r>
                    <a:rPr kumimoji="1" lang="ja-JP" altLang="en-US" sz="1600" dirty="0" smtClean="0"/>
                    <a:t>地域</a:t>
                  </a:r>
                  <a:endParaRPr kumimoji="1" lang="ja-JP" altLang="en-US" sz="1600" dirty="0"/>
                </a:p>
              </p:txBody>
            </p:sp>
            <p:sp>
              <p:nvSpPr>
                <p:cNvPr id="160" name="角丸四角形 159"/>
                <p:cNvSpPr/>
                <p:nvPr/>
              </p:nvSpPr>
              <p:spPr>
                <a:xfrm>
                  <a:off x="2841710" y="2260923"/>
                  <a:ext cx="648072" cy="216024"/>
                </a:xfrm>
                <a:prstGeom prst="roundRect">
                  <a:avLst/>
                </a:prstGeom>
                <a:solidFill>
                  <a:schemeClr val="bg1"/>
                </a:solidFill>
                <a:ln w="6350">
                  <a:solidFill>
                    <a:schemeClr val="tx2"/>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lang="ja-JP" altLang="en-US" sz="1200" dirty="0">
                      <a:latin typeface="Meiryo UI" panose="020B0604030504040204" pitchFamily="50" charset="-128"/>
                      <a:ea typeface="Meiryo UI" panose="020B0604030504040204" pitchFamily="50" charset="-128"/>
                    </a:rPr>
                    <a:t>家庭</a:t>
                  </a:r>
                  <a:endParaRPr kumimoji="1" lang="ja-JP" altLang="en-US" sz="1200" dirty="0">
                    <a:latin typeface="Meiryo UI" panose="020B0604030504040204" pitchFamily="50" charset="-128"/>
                    <a:ea typeface="Meiryo UI" panose="020B0604030504040204" pitchFamily="50" charset="-128"/>
                  </a:endParaRPr>
                </a:p>
              </p:txBody>
            </p:sp>
          </p:grpSp>
          <p:grpSp>
            <p:nvGrpSpPr>
              <p:cNvPr id="135" name="グループ化 134"/>
              <p:cNvGrpSpPr/>
              <p:nvPr/>
            </p:nvGrpSpPr>
            <p:grpSpPr>
              <a:xfrm>
                <a:off x="3717067" y="1726505"/>
                <a:ext cx="2592288" cy="792088"/>
                <a:chOff x="3779912" y="1811197"/>
                <a:chExt cx="2592288" cy="792088"/>
              </a:xfrm>
              <a:solidFill>
                <a:schemeClr val="accent5">
                  <a:lumMod val="20000"/>
                  <a:lumOff val="80000"/>
                </a:schemeClr>
              </a:solidFill>
            </p:grpSpPr>
            <p:sp>
              <p:nvSpPr>
                <p:cNvPr id="151" name="正方形/長方形 150"/>
                <p:cNvSpPr/>
                <p:nvPr/>
              </p:nvSpPr>
              <p:spPr>
                <a:xfrm>
                  <a:off x="3779912" y="1811197"/>
                  <a:ext cx="2592288" cy="792088"/>
                </a:xfrm>
                <a:prstGeom prst="rect">
                  <a:avLst/>
                </a:prstGeom>
                <a:grpFill/>
                <a:ln>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sz="1200" b="1" dirty="0" smtClean="0">
                      <a:latin typeface="Meiryo UI" panose="020B0604030504040204" pitchFamily="50" charset="-128"/>
                      <a:ea typeface="Meiryo UI" panose="020B0604030504040204" pitchFamily="50" charset="-128"/>
                    </a:rPr>
                    <a:t>関係機関等</a:t>
                  </a:r>
                  <a:endParaRPr kumimoji="1" lang="ja-JP" altLang="en-US" sz="1200" b="1" dirty="0">
                    <a:latin typeface="Meiryo UI" panose="020B0604030504040204" pitchFamily="50" charset="-128"/>
                    <a:ea typeface="Meiryo UI" panose="020B0604030504040204" pitchFamily="50" charset="-128"/>
                  </a:endParaRPr>
                </a:p>
              </p:txBody>
            </p:sp>
            <p:sp>
              <p:nvSpPr>
                <p:cNvPr id="152" name="角丸四角形 151"/>
                <p:cNvSpPr/>
                <p:nvPr/>
              </p:nvSpPr>
              <p:spPr>
                <a:xfrm>
                  <a:off x="3888502" y="2080551"/>
                  <a:ext cx="648072" cy="216024"/>
                </a:xfrm>
                <a:prstGeom prst="roundRect">
                  <a:avLst/>
                </a:prstGeom>
                <a:solidFill>
                  <a:schemeClr val="bg1"/>
                </a:solidFill>
                <a:ln w="6350">
                  <a:solidFill>
                    <a:schemeClr val="tx2"/>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kumimoji="1" lang="ja-JP" altLang="en-US" sz="1000" dirty="0" smtClean="0">
                      <a:latin typeface="Meiryo UI" panose="020B0604030504040204" pitchFamily="50" charset="-128"/>
                      <a:ea typeface="Meiryo UI" panose="020B0604030504040204" pitchFamily="50" charset="-128"/>
                    </a:rPr>
                    <a:t>医療機関</a:t>
                  </a:r>
                  <a:endParaRPr kumimoji="1" lang="ja-JP" altLang="en-US" sz="1000" dirty="0">
                    <a:latin typeface="Meiryo UI" panose="020B0604030504040204" pitchFamily="50" charset="-128"/>
                    <a:ea typeface="Meiryo UI" panose="020B0604030504040204" pitchFamily="50" charset="-128"/>
                  </a:endParaRPr>
                </a:p>
              </p:txBody>
            </p:sp>
            <p:sp>
              <p:nvSpPr>
                <p:cNvPr id="153" name="角丸四角形 152"/>
                <p:cNvSpPr/>
                <p:nvPr/>
              </p:nvSpPr>
              <p:spPr>
                <a:xfrm>
                  <a:off x="3888502" y="2345598"/>
                  <a:ext cx="648072" cy="208664"/>
                </a:xfrm>
                <a:prstGeom prst="roundRect">
                  <a:avLst/>
                </a:prstGeom>
                <a:solidFill>
                  <a:schemeClr val="bg1"/>
                </a:solidFill>
                <a:ln w="6350">
                  <a:solidFill>
                    <a:schemeClr val="tx2"/>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kumimoji="1" lang="ja-JP" altLang="en-US" sz="1000" dirty="0" smtClean="0">
                      <a:latin typeface="Meiryo UI" panose="020B0604030504040204" pitchFamily="50" charset="-128"/>
                      <a:ea typeface="Meiryo UI" panose="020B0604030504040204" pitchFamily="50" charset="-128"/>
                    </a:rPr>
                    <a:t>保健所</a:t>
                  </a:r>
                  <a:endParaRPr kumimoji="1" lang="ja-JP" altLang="en-US" sz="1000" dirty="0">
                    <a:latin typeface="Meiryo UI" panose="020B0604030504040204" pitchFamily="50" charset="-128"/>
                    <a:ea typeface="Meiryo UI" panose="020B0604030504040204" pitchFamily="50" charset="-128"/>
                  </a:endParaRPr>
                </a:p>
              </p:txBody>
            </p:sp>
            <p:sp>
              <p:nvSpPr>
                <p:cNvPr id="154" name="角丸四角形 153"/>
                <p:cNvSpPr/>
                <p:nvPr/>
              </p:nvSpPr>
              <p:spPr>
                <a:xfrm>
                  <a:off x="4584573" y="2070316"/>
                  <a:ext cx="919335" cy="216024"/>
                </a:xfrm>
                <a:prstGeom prst="roundRect">
                  <a:avLst/>
                </a:prstGeom>
                <a:solidFill>
                  <a:schemeClr val="bg1"/>
                </a:solidFill>
                <a:ln w="6350">
                  <a:solidFill>
                    <a:schemeClr val="tx2"/>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kumimoji="1" lang="ja-JP" altLang="en-US" sz="1000" dirty="0" smtClean="0">
                      <a:latin typeface="Meiryo UI" panose="020B0604030504040204" pitchFamily="50" charset="-128"/>
                      <a:ea typeface="Meiryo UI" panose="020B0604030504040204" pitchFamily="50" charset="-128"/>
                    </a:rPr>
                    <a:t>児童福祉施設</a:t>
                  </a:r>
                  <a:endParaRPr kumimoji="1" lang="ja-JP" altLang="en-US" sz="1000" dirty="0">
                    <a:latin typeface="Meiryo UI" panose="020B0604030504040204" pitchFamily="50" charset="-128"/>
                    <a:ea typeface="Meiryo UI" panose="020B0604030504040204" pitchFamily="50" charset="-128"/>
                  </a:endParaRPr>
                </a:p>
              </p:txBody>
            </p:sp>
            <p:sp>
              <p:nvSpPr>
                <p:cNvPr id="155" name="角丸四角形 154"/>
                <p:cNvSpPr/>
                <p:nvPr/>
              </p:nvSpPr>
              <p:spPr>
                <a:xfrm>
                  <a:off x="5771123" y="2329435"/>
                  <a:ext cx="432047" cy="216024"/>
                </a:xfrm>
                <a:prstGeom prst="roundRect">
                  <a:avLst/>
                </a:prstGeom>
                <a:solidFill>
                  <a:schemeClr val="bg1"/>
                </a:solidFill>
                <a:ln w="6350">
                  <a:solidFill>
                    <a:schemeClr val="tx2"/>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kumimoji="1" lang="ja-JP" altLang="en-US" sz="1000" dirty="0" smtClean="0">
                      <a:latin typeface="Meiryo UI" panose="020B0604030504040204" pitchFamily="50" charset="-128"/>
                      <a:ea typeface="Meiryo UI" panose="020B0604030504040204" pitchFamily="50" charset="-128"/>
                    </a:rPr>
                    <a:t>警察</a:t>
                  </a:r>
                  <a:endParaRPr kumimoji="1" lang="ja-JP" altLang="en-US" sz="1000" dirty="0">
                    <a:latin typeface="Meiryo UI" panose="020B0604030504040204" pitchFamily="50" charset="-128"/>
                    <a:ea typeface="Meiryo UI" panose="020B0604030504040204" pitchFamily="50" charset="-128"/>
                  </a:endParaRPr>
                </a:p>
              </p:txBody>
            </p:sp>
            <p:sp>
              <p:nvSpPr>
                <p:cNvPr id="156" name="角丸四角形 155"/>
                <p:cNvSpPr/>
                <p:nvPr/>
              </p:nvSpPr>
              <p:spPr>
                <a:xfrm>
                  <a:off x="4584573" y="2336227"/>
                  <a:ext cx="1152128" cy="227405"/>
                </a:xfrm>
                <a:prstGeom prst="roundRect">
                  <a:avLst/>
                </a:prstGeom>
                <a:solidFill>
                  <a:schemeClr val="bg1"/>
                </a:solidFill>
                <a:ln w="6350">
                  <a:solidFill>
                    <a:schemeClr val="tx2"/>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kumimoji="1" lang="ja-JP" altLang="en-US" sz="1000" dirty="0" smtClean="0">
                      <a:latin typeface="Meiryo UI" panose="020B0604030504040204" pitchFamily="50" charset="-128"/>
                      <a:ea typeface="Meiryo UI" panose="020B0604030504040204" pitchFamily="50" charset="-128"/>
                    </a:rPr>
                    <a:t>学校・教育委員会</a:t>
                  </a:r>
                  <a:endParaRPr kumimoji="1" lang="ja-JP" altLang="en-US" sz="1000" dirty="0">
                    <a:latin typeface="Meiryo UI" panose="020B0604030504040204" pitchFamily="50" charset="-128"/>
                    <a:ea typeface="Meiryo UI" panose="020B0604030504040204" pitchFamily="50" charset="-128"/>
                  </a:endParaRPr>
                </a:p>
              </p:txBody>
            </p:sp>
            <p:sp>
              <p:nvSpPr>
                <p:cNvPr id="157" name="角丸四角形 156"/>
                <p:cNvSpPr/>
                <p:nvPr/>
              </p:nvSpPr>
              <p:spPr>
                <a:xfrm>
                  <a:off x="5553848" y="2070316"/>
                  <a:ext cx="648072" cy="216024"/>
                </a:xfrm>
                <a:prstGeom prst="roundRect">
                  <a:avLst/>
                </a:prstGeom>
                <a:solidFill>
                  <a:schemeClr val="bg1"/>
                </a:solidFill>
                <a:ln w="6350">
                  <a:solidFill>
                    <a:schemeClr val="tx2"/>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kumimoji="1" lang="en-US" altLang="ja-JP" sz="1000" dirty="0" smtClean="0">
                      <a:latin typeface="Meiryo UI" panose="020B0604030504040204" pitchFamily="50" charset="-128"/>
                      <a:ea typeface="Meiryo UI" panose="020B0604030504040204" pitchFamily="50" charset="-128"/>
                    </a:rPr>
                    <a:t>NPO</a:t>
                  </a:r>
                  <a:endParaRPr kumimoji="1" lang="ja-JP" altLang="en-US" sz="1000" dirty="0">
                    <a:latin typeface="Meiryo UI" panose="020B0604030504040204" pitchFamily="50" charset="-128"/>
                    <a:ea typeface="Meiryo UI" panose="020B0604030504040204" pitchFamily="50" charset="-128"/>
                  </a:endParaRPr>
                </a:p>
              </p:txBody>
            </p:sp>
            <p:sp>
              <p:nvSpPr>
                <p:cNvPr id="158" name="角丸四角形 157"/>
                <p:cNvSpPr/>
                <p:nvPr/>
              </p:nvSpPr>
              <p:spPr>
                <a:xfrm>
                  <a:off x="6220714" y="2418844"/>
                  <a:ext cx="136995" cy="105056"/>
                </a:xfrm>
                <a:prstGeom prst="roundRect">
                  <a:avLst/>
                </a:prstGeom>
                <a:grpFill/>
                <a:ln w="6350">
                  <a:no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kumimoji="1" lang="ja-JP" altLang="en-US" sz="800" dirty="0" smtClean="0">
                      <a:latin typeface="Meiryo UI" panose="020B0604030504040204" pitchFamily="50" charset="-128"/>
                      <a:ea typeface="Meiryo UI" panose="020B0604030504040204" pitchFamily="50" charset="-128"/>
                    </a:rPr>
                    <a:t>等</a:t>
                  </a:r>
                  <a:endParaRPr kumimoji="1" lang="ja-JP" altLang="en-US" sz="800" dirty="0">
                    <a:latin typeface="Meiryo UI" panose="020B0604030504040204" pitchFamily="50" charset="-128"/>
                    <a:ea typeface="Meiryo UI" panose="020B0604030504040204" pitchFamily="50" charset="-128"/>
                  </a:endParaRPr>
                </a:p>
              </p:txBody>
            </p:sp>
          </p:grpSp>
          <p:grpSp>
            <p:nvGrpSpPr>
              <p:cNvPr id="144" name="グループ化 143"/>
              <p:cNvGrpSpPr/>
              <p:nvPr/>
            </p:nvGrpSpPr>
            <p:grpSpPr>
              <a:xfrm>
                <a:off x="2767008" y="2578433"/>
                <a:ext cx="3860882" cy="1619926"/>
                <a:chOff x="2767008" y="2578433"/>
                <a:chExt cx="3860882" cy="1619926"/>
              </a:xfrm>
            </p:grpSpPr>
            <p:sp>
              <p:nvSpPr>
                <p:cNvPr id="145" name="角丸四角形吹き出し 144"/>
                <p:cNvSpPr/>
                <p:nvPr/>
              </p:nvSpPr>
              <p:spPr>
                <a:xfrm>
                  <a:off x="5276106" y="3058077"/>
                  <a:ext cx="1351784" cy="549408"/>
                </a:xfrm>
                <a:prstGeom prst="wedgeRoundRectCallout">
                  <a:avLst>
                    <a:gd name="adj1" fmla="val -63009"/>
                    <a:gd name="adj2" fmla="val -22917"/>
                    <a:gd name="adj3" fmla="val 16667"/>
                  </a:avLst>
                </a:prstGeom>
                <a:ln w="9525">
                  <a:solidFill>
                    <a:schemeClr val="tx2"/>
                  </a:solidFill>
                </a:ln>
              </p:spPr>
              <p:style>
                <a:lnRef idx="2">
                  <a:schemeClr val="accent6"/>
                </a:lnRef>
                <a:fillRef idx="1">
                  <a:schemeClr val="lt1"/>
                </a:fillRef>
                <a:effectRef idx="0">
                  <a:schemeClr val="accent6"/>
                </a:effectRef>
                <a:fontRef idx="minor">
                  <a:schemeClr val="dk1"/>
                </a:fontRef>
              </p:style>
              <p:txBody>
                <a:bodyPr lIns="36000" tIns="0" rIns="0" bIns="0" rtlCol="0" anchor="ctr"/>
                <a:lstStyle/>
                <a:p>
                  <a:r>
                    <a:rPr lang="ja-JP" altLang="en-US" sz="1000" dirty="0" smtClean="0">
                      <a:latin typeface="Meiryo UI" panose="020B0604030504040204" pitchFamily="50" charset="-128"/>
                      <a:ea typeface="Meiryo UI" panose="020B0604030504040204" pitchFamily="50" charset="-128"/>
                    </a:rPr>
                    <a:t>４区それぞれに設置</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特別</a:t>
                  </a:r>
                  <a:r>
                    <a:rPr lang="ja-JP" altLang="en-US" sz="1000" dirty="0">
                      <a:latin typeface="Meiryo UI" panose="020B0604030504040204" pitchFamily="50" charset="-128"/>
                      <a:ea typeface="Meiryo UI" panose="020B0604030504040204" pitchFamily="50" charset="-128"/>
                    </a:rPr>
                    <a:t>区</a:t>
                  </a:r>
                  <a:r>
                    <a:rPr lang="ja-JP" altLang="en-US" sz="1000" dirty="0" smtClean="0">
                      <a:latin typeface="Meiryo UI" panose="020B0604030504040204" pitchFamily="50" charset="-128"/>
                      <a:ea typeface="Meiryo UI" panose="020B0604030504040204" pitchFamily="50" charset="-128"/>
                    </a:rPr>
                    <a:t>ごとにきめ細かく</a:t>
                  </a:r>
                  <a:r>
                    <a:rPr lang="ja-JP" altLang="en-US" sz="1000" dirty="0">
                      <a:latin typeface="Meiryo UI" panose="020B0604030504040204" pitchFamily="50" charset="-128"/>
                      <a:ea typeface="Meiryo UI" panose="020B0604030504040204" pitchFamily="50" charset="-128"/>
                    </a:rPr>
                    <a:t>地域</a:t>
                  </a:r>
                  <a:r>
                    <a:rPr lang="ja-JP" altLang="en-US" sz="1000" dirty="0" smtClean="0">
                      <a:latin typeface="Meiryo UI" panose="020B0604030504040204" pitchFamily="50" charset="-128"/>
                      <a:ea typeface="Meiryo UI" panose="020B0604030504040204" pitchFamily="50" charset="-128"/>
                    </a:rPr>
                    <a:t>の</a:t>
                  </a:r>
                  <a:r>
                    <a:rPr lang="ja-JP" altLang="en-US" sz="1000" dirty="0">
                      <a:latin typeface="Meiryo UI" panose="020B0604030504040204" pitchFamily="50" charset="-128"/>
                      <a:ea typeface="Meiryo UI" panose="020B0604030504040204" pitchFamily="50" charset="-128"/>
                    </a:rPr>
                    <a:t>実情</a:t>
                  </a:r>
                  <a:r>
                    <a:rPr lang="ja-JP" altLang="en-US" sz="1000" dirty="0" smtClean="0">
                      <a:latin typeface="Meiryo UI" panose="020B0604030504040204" pitchFamily="50" charset="-128"/>
                      <a:ea typeface="Meiryo UI" panose="020B0604030504040204" pitchFamily="50" charset="-128"/>
                    </a:rPr>
                    <a:t>を</a:t>
                  </a:r>
                  <a:r>
                    <a:rPr lang="ja-JP" altLang="en-US" sz="1000" dirty="0">
                      <a:latin typeface="Meiryo UI" panose="020B0604030504040204" pitchFamily="50" charset="-128"/>
                      <a:ea typeface="Meiryo UI" panose="020B0604030504040204" pitchFamily="50" charset="-128"/>
                    </a:rPr>
                    <a:t>把握</a:t>
                  </a:r>
                  <a:endParaRPr kumimoji="1" lang="ja-JP" altLang="en-US" sz="1000" dirty="0">
                    <a:latin typeface="Meiryo UI" panose="020B0604030504040204" pitchFamily="50" charset="-128"/>
                    <a:ea typeface="Meiryo UI" panose="020B0604030504040204" pitchFamily="50" charset="-128"/>
                  </a:endParaRPr>
                </a:p>
              </p:txBody>
            </p:sp>
            <p:grpSp>
              <p:nvGrpSpPr>
                <p:cNvPr id="146" name="グループ化 145"/>
                <p:cNvGrpSpPr/>
                <p:nvPr/>
              </p:nvGrpSpPr>
              <p:grpSpPr>
                <a:xfrm>
                  <a:off x="2767008" y="2578433"/>
                  <a:ext cx="3453706" cy="1619926"/>
                  <a:chOff x="2767008" y="2578433"/>
                  <a:chExt cx="3453706" cy="1619926"/>
                </a:xfrm>
              </p:grpSpPr>
              <p:sp>
                <p:nvSpPr>
                  <p:cNvPr id="147" name="角丸四角形 146"/>
                  <p:cNvSpPr/>
                  <p:nvPr/>
                </p:nvSpPr>
                <p:spPr>
                  <a:xfrm>
                    <a:off x="3980804" y="3078703"/>
                    <a:ext cx="1026114" cy="324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400" b="1" dirty="0" smtClean="0"/>
                      <a:t>児童相談所</a:t>
                    </a:r>
                    <a:endParaRPr kumimoji="1" lang="ja-JP" altLang="en-US" sz="1400" b="1" dirty="0"/>
                  </a:p>
                </p:txBody>
              </p:sp>
              <p:sp>
                <p:nvSpPr>
                  <p:cNvPr id="148" name="フローチャート: 組合せ 147"/>
                  <p:cNvSpPr/>
                  <p:nvPr/>
                </p:nvSpPr>
                <p:spPr>
                  <a:xfrm>
                    <a:off x="2767008" y="2578433"/>
                    <a:ext cx="3453706" cy="447169"/>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1300"/>
                      </a:lnSpc>
                    </a:pPr>
                    <a:r>
                      <a:rPr kumimoji="1" lang="ja-JP" altLang="en-US" sz="1000" b="1" dirty="0" smtClean="0">
                        <a:latin typeface="Meiryo UI" panose="020B0604030504040204" pitchFamily="50" charset="-128"/>
                        <a:ea typeface="Meiryo UI" panose="020B0604030504040204" pitchFamily="50" charset="-128"/>
                      </a:rPr>
                      <a:t>虐待ケースを中心に地域に</a:t>
                    </a:r>
                    <a:endParaRPr kumimoji="1" lang="en-US" altLang="ja-JP" sz="10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000" b="1" dirty="0" smtClean="0">
                        <a:latin typeface="Meiryo UI" panose="020B0604030504040204" pitchFamily="50" charset="-128"/>
                        <a:ea typeface="Meiryo UI" panose="020B0604030504040204" pitchFamily="50" charset="-128"/>
                      </a:rPr>
                      <a:t>アンテナを張り状況把握</a:t>
                    </a:r>
                    <a:endParaRPr kumimoji="1" lang="ja-JP" altLang="en-US" sz="1000" b="1" dirty="0">
                      <a:latin typeface="Meiryo UI" panose="020B0604030504040204" pitchFamily="50" charset="-128"/>
                      <a:ea typeface="Meiryo UI" panose="020B0604030504040204" pitchFamily="50" charset="-128"/>
                    </a:endParaRPr>
                  </a:p>
                </p:txBody>
              </p:sp>
              <p:sp>
                <p:nvSpPr>
                  <p:cNvPr id="149" name="上下矢印 148"/>
                  <p:cNvSpPr/>
                  <p:nvPr/>
                </p:nvSpPr>
                <p:spPr>
                  <a:xfrm>
                    <a:off x="4355496" y="3471048"/>
                    <a:ext cx="276730" cy="236999"/>
                  </a:xfrm>
                  <a:prstGeom prst="upDownArrow">
                    <a:avLst>
                      <a:gd name="adj1" fmla="val 50000"/>
                      <a:gd name="adj2" fmla="val 32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4026440" y="3782270"/>
                    <a:ext cx="991092" cy="41608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特別区長</a:t>
                    </a:r>
                    <a:endParaRPr kumimoji="1" lang="ja-JP" altLang="en-US" sz="1400" dirty="0"/>
                  </a:p>
                </p:txBody>
              </p:sp>
            </p:grpSp>
          </p:grpSp>
          <p:grpSp>
            <p:nvGrpSpPr>
              <p:cNvPr id="137" name="グループ化 136"/>
              <p:cNvGrpSpPr/>
              <p:nvPr/>
            </p:nvGrpSpPr>
            <p:grpSpPr>
              <a:xfrm>
                <a:off x="3588404" y="4244776"/>
                <a:ext cx="1891045" cy="435455"/>
                <a:chOff x="3588404" y="4244776"/>
                <a:chExt cx="1891045" cy="435455"/>
              </a:xfrm>
            </p:grpSpPr>
            <p:cxnSp>
              <p:nvCxnSpPr>
                <p:cNvPr id="139" name="直線矢印コネクタ 138"/>
                <p:cNvCxnSpPr/>
                <p:nvPr/>
              </p:nvCxnSpPr>
              <p:spPr>
                <a:xfrm flipH="1">
                  <a:off x="3588404" y="4244776"/>
                  <a:ext cx="834960" cy="4263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flipH="1">
                  <a:off x="4251065" y="4259047"/>
                  <a:ext cx="270921" cy="4211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a:off x="4705042" y="4255086"/>
                  <a:ext cx="774407" cy="4097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4606420" y="4253584"/>
                  <a:ext cx="233608" cy="4112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38" name="テキスト ボックス 137"/>
              <p:cNvSpPr txBox="1"/>
              <p:nvPr/>
            </p:nvSpPr>
            <p:spPr>
              <a:xfrm>
                <a:off x="3016631" y="4112489"/>
                <a:ext cx="998841" cy="338554"/>
              </a:xfrm>
              <a:prstGeom prst="rect">
                <a:avLst/>
              </a:prstGeom>
              <a:noFill/>
            </p:spPr>
            <p:txBody>
              <a:bodyPr wrap="square" lIns="0" tIns="0" rIns="0" bIns="0" rtlCol="0">
                <a:spAutoFit/>
              </a:bodyPr>
              <a:lstStyle/>
              <a:p>
                <a:r>
                  <a:rPr kumimoji="1" lang="ja-JP" altLang="en-US" sz="1100" dirty="0" smtClean="0">
                    <a:latin typeface="Meiryo UI" panose="020B0604030504040204" pitchFamily="50" charset="-128"/>
                    <a:ea typeface="Meiryo UI" panose="020B0604030504040204" pitchFamily="50" charset="-128"/>
                  </a:rPr>
                  <a:t>家庭支援に係る各種施策に反映</a:t>
                </a:r>
                <a:endParaRPr kumimoji="1" lang="ja-JP" altLang="en-US" sz="1100" dirty="0">
                  <a:latin typeface="Meiryo UI" panose="020B0604030504040204" pitchFamily="50" charset="-128"/>
                  <a:ea typeface="Meiryo UI" panose="020B0604030504040204" pitchFamily="50" charset="-128"/>
                </a:endParaRPr>
              </a:p>
            </p:txBody>
          </p:sp>
        </p:grpSp>
        <p:grpSp>
          <p:nvGrpSpPr>
            <p:cNvPr id="126" name="グループ化 125"/>
            <p:cNvGrpSpPr/>
            <p:nvPr/>
          </p:nvGrpSpPr>
          <p:grpSpPr>
            <a:xfrm>
              <a:off x="3133878" y="4309702"/>
              <a:ext cx="3423405" cy="335983"/>
              <a:chOff x="2828012" y="4356719"/>
              <a:chExt cx="3423405" cy="335983"/>
            </a:xfrm>
          </p:grpSpPr>
          <p:sp>
            <p:nvSpPr>
              <p:cNvPr id="128" name="正方形/長方形 127"/>
              <p:cNvSpPr/>
              <p:nvPr/>
            </p:nvSpPr>
            <p:spPr>
              <a:xfrm>
                <a:off x="2828012" y="4365133"/>
                <a:ext cx="681998" cy="327569"/>
              </a:xfrm>
              <a:prstGeom prst="rect">
                <a:avLst/>
              </a:prstGeom>
              <a:solidFill>
                <a:srgbClr val="FFC000"/>
              </a:solidFill>
              <a:ln>
                <a:solidFill>
                  <a:srgbClr val="F6822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sz="1400" b="1" dirty="0" smtClean="0">
                    <a:solidFill>
                      <a:schemeClr val="tx1"/>
                    </a:solidFill>
                  </a:rPr>
                  <a:t>子育て</a:t>
                </a:r>
                <a:endParaRPr kumimoji="1" lang="ja-JP" altLang="en-US" sz="1400" b="1" dirty="0">
                  <a:solidFill>
                    <a:schemeClr val="tx1"/>
                  </a:solidFill>
                </a:endParaRPr>
              </a:p>
            </p:txBody>
          </p:sp>
          <p:sp>
            <p:nvSpPr>
              <p:cNvPr id="129" name="正方形/長方形 128"/>
              <p:cNvSpPr/>
              <p:nvPr/>
            </p:nvSpPr>
            <p:spPr>
              <a:xfrm>
                <a:off x="3603375" y="4365133"/>
                <a:ext cx="681998" cy="327569"/>
              </a:xfrm>
              <a:prstGeom prst="rect">
                <a:avLst/>
              </a:prstGeom>
              <a:solidFill>
                <a:srgbClr val="FFC000"/>
              </a:solidFill>
              <a:ln>
                <a:solidFill>
                  <a:srgbClr val="F6822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sz="1400" b="1" dirty="0" smtClean="0">
                    <a:solidFill>
                      <a:schemeClr val="tx1"/>
                    </a:solidFill>
                  </a:rPr>
                  <a:t>貧困</a:t>
                </a:r>
                <a:endParaRPr kumimoji="1" lang="ja-JP" altLang="en-US" sz="1400" b="1" dirty="0">
                  <a:solidFill>
                    <a:schemeClr val="tx1"/>
                  </a:solidFill>
                </a:endParaRPr>
              </a:p>
            </p:txBody>
          </p:sp>
          <p:sp>
            <p:nvSpPr>
              <p:cNvPr id="130" name="正方形/長方形 129"/>
              <p:cNvSpPr/>
              <p:nvPr/>
            </p:nvSpPr>
            <p:spPr>
              <a:xfrm>
                <a:off x="4378963" y="4356719"/>
                <a:ext cx="681998" cy="327569"/>
              </a:xfrm>
              <a:prstGeom prst="rect">
                <a:avLst/>
              </a:prstGeom>
              <a:solidFill>
                <a:srgbClr val="FFC000"/>
              </a:solidFill>
              <a:ln>
                <a:solidFill>
                  <a:srgbClr val="F6822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rPr>
                  <a:t>DV</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31" name="正方形/長方形 130"/>
              <p:cNvSpPr/>
              <p:nvPr/>
            </p:nvSpPr>
            <p:spPr>
              <a:xfrm>
                <a:off x="5149875" y="4365133"/>
                <a:ext cx="681998" cy="327569"/>
              </a:xfrm>
              <a:prstGeom prst="rect">
                <a:avLst/>
              </a:prstGeom>
              <a:solidFill>
                <a:srgbClr val="FFC000"/>
              </a:solidFill>
              <a:ln>
                <a:solidFill>
                  <a:srgbClr val="F6822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sz="1400" b="1" dirty="0" smtClean="0">
                    <a:solidFill>
                      <a:schemeClr val="tx1"/>
                    </a:solidFill>
                  </a:rPr>
                  <a:t>教育</a:t>
                </a:r>
                <a:endParaRPr kumimoji="1" lang="ja-JP" altLang="en-US" sz="1400" b="1" dirty="0">
                  <a:solidFill>
                    <a:schemeClr val="tx1"/>
                  </a:solidFill>
                </a:endParaRPr>
              </a:p>
            </p:txBody>
          </p:sp>
          <p:sp>
            <p:nvSpPr>
              <p:cNvPr id="132" name="テキスト ボックス 131"/>
              <p:cNvSpPr txBox="1"/>
              <p:nvPr/>
            </p:nvSpPr>
            <p:spPr>
              <a:xfrm>
                <a:off x="5909203" y="4458868"/>
                <a:ext cx="342214" cy="169277"/>
              </a:xfrm>
              <a:prstGeom prst="rect">
                <a:avLst/>
              </a:prstGeom>
              <a:noFill/>
            </p:spPr>
            <p:txBody>
              <a:bodyPr wrap="square" lIns="0" tIns="0" rIns="0" bIns="0" rtlCol="0">
                <a:spAutoFit/>
              </a:bodyPr>
              <a:lstStyle/>
              <a:p>
                <a:r>
                  <a:rPr kumimoji="1"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grpSp>
        <p:sp>
          <p:nvSpPr>
            <p:cNvPr id="127" name="テキスト ボックス 126"/>
            <p:cNvSpPr txBox="1"/>
            <p:nvPr/>
          </p:nvSpPr>
          <p:spPr>
            <a:xfrm>
              <a:off x="3902303" y="4700150"/>
              <a:ext cx="1791640" cy="173072"/>
            </a:xfrm>
            <a:prstGeom prst="rect">
              <a:avLst/>
            </a:prstGeom>
            <a:noFill/>
          </p:spPr>
          <p:txBody>
            <a:bodyPr wrap="square" lIns="0" tIns="0" rIns="0" bIns="0" rtlCol="0">
              <a:spAutoFit/>
            </a:bodyPr>
            <a:lstStyle/>
            <a:p>
              <a:r>
                <a:rPr kumimoji="1" lang="ja-JP" altLang="en-US" sz="1100" dirty="0" smtClean="0">
                  <a:latin typeface="Meiryo UI" panose="020B0604030504040204" pitchFamily="50" charset="-128"/>
                  <a:ea typeface="Meiryo UI" panose="020B0604030504040204" pitchFamily="50" charset="-128"/>
                </a:rPr>
                <a:t>地域課題に即した施策の実施</a:t>
              </a:r>
              <a:endParaRPr kumimoji="1" lang="ja-JP" altLang="en-US" sz="1100" dirty="0">
                <a:latin typeface="Meiryo UI" panose="020B0604030504040204" pitchFamily="50" charset="-128"/>
                <a:ea typeface="Meiryo UI" panose="020B0604030504040204" pitchFamily="50" charset="-128"/>
              </a:endParaRPr>
            </a:p>
          </p:txBody>
        </p:sp>
      </p:grpSp>
      <p:grpSp>
        <p:nvGrpSpPr>
          <p:cNvPr id="21" name="グループ化 20">
            <a:extLst>
              <a:ext uri="{FF2B5EF4-FFF2-40B4-BE49-F238E27FC236}">
                <a16:creationId xmlns:a16="http://schemas.microsoft.com/office/drawing/2014/main" id="{6D1C1D94-D520-4C83-B240-C283FA8391ED}"/>
              </a:ext>
            </a:extLst>
          </p:cNvPr>
          <p:cNvGrpSpPr/>
          <p:nvPr/>
        </p:nvGrpSpPr>
        <p:grpSpPr>
          <a:xfrm>
            <a:off x="1657301" y="1980413"/>
            <a:ext cx="623447" cy="411487"/>
            <a:chOff x="1055267" y="1346746"/>
            <a:chExt cx="623447" cy="411487"/>
          </a:xfrm>
        </p:grpSpPr>
        <p:sp>
          <p:nvSpPr>
            <p:cNvPr id="20" name="爆発 1 19"/>
            <p:cNvSpPr/>
            <p:nvPr/>
          </p:nvSpPr>
          <p:spPr>
            <a:xfrm>
              <a:off x="1055267" y="1346746"/>
              <a:ext cx="623447" cy="411487"/>
            </a:xfrm>
            <a:prstGeom prst="irregularSeal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050" dirty="0">
                <a:solidFill>
                  <a:srgbClr val="FF0000"/>
                </a:solidFill>
              </a:endParaRPr>
            </a:p>
          </p:txBody>
        </p:sp>
        <p:sp>
          <p:nvSpPr>
            <p:cNvPr id="65" name="正方形/長方形 64"/>
            <p:cNvSpPr/>
            <p:nvPr/>
          </p:nvSpPr>
          <p:spPr>
            <a:xfrm>
              <a:off x="1140340" y="1414573"/>
              <a:ext cx="431493" cy="230832"/>
            </a:xfrm>
            <a:prstGeom prst="rect">
              <a:avLst/>
            </a:prstGeom>
          </p:spPr>
          <p:txBody>
            <a:bodyPr wrap="square">
              <a:spAutoFit/>
            </a:bodyPr>
            <a:lstStyle/>
            <a:p>
              <a:r>
                <a:rPr lang="ja-JP" altLang="en-US" sz="900" dirty="0">
                  <a:latin typeface="+mj-ea"/>
                  <a:ea typeface="+mj-ea"/>
                </a:rPr>
                <a:t>増加</a:t>
              </a:r>
            </a:p>
          </p:txBody>
        </p:sp>
      </p:grpSp>
      <p:cxnSp>
        <p:nvCxnSpPr>
          <p:cNvPr id="17" name="直線矢印コネクタ 16"/>
          <p:cNvCxnSpPr/>
          <p:nvPr/>
        </p:nvCxnSpPr>
        <p:spPr>
          <a:xfrm flipV="1">
            <a:off x="1486850" y="1761351"/>
            <a:ext cx="729285" cy="38533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7" name="テキスト ボックス 106">
            <a:extLst>
              <a:ext uri="{FF2B5EF4-FFF2-40B4-BE49-F238E27FC236}">
                <a16:creationId xmlns:a16="http://schemas.microsoft.com/office/drawing/2014/main" id="{BDBD872F-CEA1-4ABA-B319-82A31AF85A4C}"/>
              </a:ext>
            </a:extLst>
          </p:cNvPr>
          <p:cNvSpPr txBox="1"/>
          <p:nvPr/>
        </p:nvSpPr>
        <p:spPr>
          <a:xfrm>
            <a:off x="819010" y="1338751"/>
            <a:ext cx="574890" cy="123111"/>
          </a:xfrm>
          <a:prstGeom prst="rect">
            <a:avLst/>
          </a:prstGeom>
          <a:ln w="3175"/>
        </p:spPr>
        <p:style>
          <a:lnRef idx="2">
            <a:schemeClr val="dk1"/>
          </a:lnRef>
          <a:fillRef idx="1">
            <a:schemeClr val="lt1"/>
          </a:fillRef>
          <a:effectRef idx="0">
            <a:schemeClr val="dk1"/>
          </a:effectRef>
          <a:fontRef idx="minor">
            <a:schemeClr val="dk1"/>
          </a:fontRef>
        </p:style>
        <p:txBody>
          <a:bodyPr wrap="square" lIns="36000" tIns="0" rIns="36000" bIns="0" rtlCol="0">
            <a:spAutoFit/>
          </a:bodyPr>
          <a:lstStyle/>
          <a:p>
            <a:pPr algn="ctr"/>
            <a:r>
              <a:rPr lang="ja-JP" altLang="en-US" sz="800" dirty="0" smtClean="0"/>
              <a:t>大阪市</a:t>
            </a:r>
            <a:endParaRPr kumimoji="1" lang="ja-JP" altLang="en-US" sz="800" dirty="0"/>
          </a:p>
        </p:txBody>
      </p:sp>
      <p:sp>
        <p:nvSpPr>
          <p:cNvPr id="45" name="正方形/長方形 44"/>
          <p:cNvSpPr/>
          <p:nvPr/>
        </p:nvSpPr>
        <p:spPr>
          <a:xfrm>
            <a:off x="429178" y="941567"/>
            <a:ext cx="2315247" cy="2308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児童相談所　虐待相談件数</a:t>
            </a:r>
            <a:r>
              <a:rPr lang="en-US" altLang="ja-JP" sz="900" dirty="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sp>
        <p:nvSpPr>
          <p:cNvPr id="74"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10</a:t>
            </a:fld>
            <a:endParaRPr kumimoji="1" lang="ja-JP" altLang="en-US" sz="1600" b="1" dirty="0">
              <a:solidFill>
                <a:schemeClr val="tx1"/>
              </a:solidFill>
              <a:ea typeface="Meiryo UI" panose="020B0604030504040204" pitchFamily="50" charset="-128"/>
            </a:endParaRPr>
          </a:p>
        </p:txBody>
      </p:sp>
      <p:sp>
        <p:nvSpPr>
          <p:cNvPr id="64" name="角丸四角形 63"/>
          <p:cNvSpPr/>
          <p:nvPr/>
        </p:nvSpPr>
        <p:spPr>
          <a:xfrm>
            <a:off x="64915" y="5307697"/>
            <a:ext cx="3494558" cy="29161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期待される効果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48547" y="996253"/>
            <a:ext cx="2554445" cy="1719221"/>
          </a:xfrm>
          <a:prstGeom prst="rect">
            <a:avLst/>
          </a:prstGeom>
        </p:spPr>
      </p:pic>
      <p:pic>
        <p:nvPicPr>
          <p:cNvPr id="4" name="図 3"/>
          <p:cNvPicPr>
            <a:picLocks noChangeAspect="1"/>
          </p:cNvPicPr>
          <p:nvPr/>
        </p:nvPicPr>
        <p:blipFill>
          <a:blip r:embed="rId4"/>
          <a:stretch>
            <a:fillRect/>
          </a:stretch>
        </p:blipFill>
        <p:spPr>
          <a:xfrm>
            <a:off x="2512629" y="1055610"/>
            <a:ext cx="2511770" cy="1725318"/>
          </a:xfrm>
          <a:prstGeom prst="rect">
            <a:avLst/>
          </a:prstGeom>
        </p:spPr>
      </p:pic>
    </p:spTree>
    <p:extLst>
      <p:ext uri="{BB962C8B-B14F-4D97-AF65-F5344CB8AC3E}">
        <p14:creationId xmlns:p14="http://schemas.microsoft.com/office/powerpoint/2010/main" val="1969838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44"/>
          <p:cNvGrpSpPr/>
          <p:nvPr/>
        </p:nvGrpSpPr>
        <p:grpSpPr>
          <a:xfrm>
            <a:off x="5113914" y="2843338"/>
            <a:ext cx="2461672" cy="2554233"/>
            <a:chOff x="9753282" y="1888489"/>
            <a:chExt cx="2461672" cy="2554233"/>
          </a:xfrm>
        </p:grpSpPr>
        <p:grpSp>
          <p:nvGrpSpPr>
            <p:cNvPr id="46" name="グループ化 45"/>
            <p:cNvGrpSpPr/>
            <p:nvPr/>
          </p:nvGrpSpPr>
          <p:grpSpPr bwMode="gray">
            <a:xfrm>
              <a:off x="9753282" y="1888489"/>
              <a:ext cx="2461672" cy="2554233"/>
              <a:chOff x="5111067" y="1853822"/>
              <a:chExt cx="3523446" cy="3666636"/>
            </a:xfrm>
          </p:grpSpPr>
          <p:sp>
            <p:nvSpPr>
              <p:cNvPr id="53" name="正方形/長方形 52"/>
              <p:cNvSpPr/>
              <p:nvPr/>
            </p:nvSpPr>
            <p:spPr bwMode="gray">
              <a:xfrm>
                <a:off x="6288881" y="3383756"/>
                <a:ext cx="751066" cy="527942"/>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5" name="Group 34"/>
              <p:cNvGrpSpPr>
                <a:grpSpLocks/>
              </p:cNvGrpSpPr>
              <p:nvPr/>
            </p:nvGrpSpPr>
            <p:grpSpPr bwMode="gray">
              <a:xfrm>
                <a:off x="5111067" y="1853822"/>
                <a:ext cx="3523446" cy="3666636"/>
                <a:chOff x="0" y="140"/>
                <a:chExt cx="7786" cy="7931"/>
              </a:xfrm>
            </p:grpSpPr>
            <p:sp>
              <p:nvSpPr>
                <p:cNvPr id="56" name="Freeform 58"/>
                <p:cNvSpPr>
                  <a:spLocks/>
                </p:cNvSpPr>
                <p:nvPr/>
              </p:nvSpPr>
              <p:spPr bwMode="gray">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solidFill>
                  <a:schemeClr val="bg1">
                    <a:lumMod val="85000"/>
                  </a:schemeClr>
                </a:solidFill>
                <a:ln w="9525">
                  <a:solidFill>
                    <a:srgbClr val="333333"/>
                  </a:solidFill>
                  <a:round/>
                  <a:headEnd/>
                  <a:tailEnd/>
                </a:ln>
              </p:spPr>
              <p:txBody>
                <a:bodyPr/>
                <a:lstStyle/>
                <a:p>
                  <a:endParaRPr lang="ja-JP" altLang="en-US" sz="800"/>
                </a:p>
              </p:txBody>
            </p:sp>
            <p:sp>
              <p:nvSpPr>
                <p:cNvPr id="57" name="Freeform 57"/>
                <p:cNvSpPr>
                  <a:spLocks/>
                </p:cNvSpPr>
                <p:nvPr/>
              </p:nvSpPr>
              <p:spPr bwMode="gray">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pattFill prst="wdDnDiag">
                  <a:fgClr>
                    <a:schemeClr val="accent1"/>
                  </a:fgClr>
                  <a:bgClr>
                    <a:schemeClr val="bg1"/>
                  </a:bgClr>
                </a:pattFill>
                <a:ln w="9525">
                  <a:solidFill>
                    <a:srgbClr val="333333"/>
                  </a:solidFill>
                  <a:round/>
                  <a:headEnd/>
                  <a:tailEnd/>
                </a:ln>
              </p:spPr>
              <p:txBody>
                <a:bodyPr/>
                <a:lstStyle/>
                <a:p>
                  <a:endParaRPr lang="ja-JP" altLang="en-US" sz="800"/>
                </a:p>
              </p:txBody>
            </p:sp>
            <p:sp>
              <p:nvSpPr>
                <p:cNvPr id="58" name="Freeform 56"/>
                <p:cNvSpPr>
                  <a:spLocks/>
                </p:cNvSpPr>
                <p:nvPr/>
              </p:nvSpPr>
              <p:spPr bwMode="gray">
                <a:xfrm>
                  <a:off x="1263" y="4016"/>
                  <a:ext cx="1970" cy="1547"/>
                </a:xfrm>
                <a:custGeom>
                  <a:avLst/>
                  <a:gdLst>
                    <a:gd name="T0" fmla="*/ 1921 w 1972"/>
                    <a:gd name="T1" fmla="*/ 482 h 1546"/>
                    <a:gd name="T2" fmla="*/ 1921 w 1972"/>
                    <a:gd name="T3" fmla="*/ 482 h 1546"/>
                    <a:gd name="T4" fmla="*/ 1864 w 1972"/>
                    <a:gd name="T5" fmla="*/ 511 h 1546"/>
                    <a:gd name="T6" fmla="*/ 1808 w 1972"/>
                    <a:gd name="T7" fmla="*/ 553 h 1546"/>
                    <a:gd name="T8" fmla="*/ 1765 w 1972"/>
                    <a:gd name="T9" fmla="*/ 610 h 1546"/>
                    <a:gd name="T10" fmla="*/ 1737 w 1972"/>
                    <a:gd name="T11" fmla="*/ 639 h 1546"/>
                    <a:gd name="T12" fmla="*/ 1666 w 1972"/>
                    <a:gd name="T13" fmla="*/ 709 h 1546"/>
                    <a:gd name="T14" fmla="*/ 1652 w 1972"/>
                    <a:gd name="T15" fmla="*/ 724 h 1546"/>
                    <a:gd name="T16" fmla="*/ 1623 w 1972"/>
                    <a:gd name="T17" fmla="*/ 766 h 1546"/>
                    <a:gd name="T18" fmla="*/ 1566 w 1972"/>
                    <a:gd name="T19" fmla="*/ 855 h 1546"/>
                    <a:gd name="T20" fmla="*/ 1538 w 1972"/>
                    <a:gd name="T21" fmla="*/ 912 h 1546"/>
                    <a:gd name="T22" fmla="*/ 1471 w 1972"/>
                    <a:gd name="T23" fmla="*/ 997 h 1546"/>
                    <a:gd name="T24" fmla="*/ 1429 w 1972"/>
                    <a:gd name="T25" fmla="*/ 1068 h 1546"/>
                    <a:gd name="T26" fmla="*/ 1400 w 1972"/>
                    <a:gd name="T27" fmla="*/ 1125 h 1546"/>
                    <a:gd name="T28" fmla="*/ 1344 w 1972"/>
                    <a:gd name="T29" fmla="*/ 1224 h 1546"/>
                    <a:gd name="T30" fmla="*/ 1131 w 1972"/>
                    <a:gd name="T31" fmla="*/ 1380 h 1546"/>
                    <a:gd name="T32" fmla="*/ 720 w 1972"/>
                    <a:gd name="T33" fmla="*/ 1550 h 1546"/>
                    <a:gd name="T34" fmla="*/ 592 w 1972"/>
                    <a:gd name="T35" fmla="*/ 1494 h 1546"/>
                    <a:gd name="T36" fmla="*/ 298 w 1972"/>
                    <a:gd name="T37" fmla="*/ 1380 h 1546"/>
                    <a:gd name="T38" fmla="*/ 99 w 1972"/>
                    <a:gd name="T39" fmla="*/ 1281 h 1546"/>
                    <a:gd name="T40" fmla="*/ 185 w 1972"/>
                    <a:gd name="T41" fmla="*/ 969 h 1546"/>
                    <a:gd name="T42" fmla="*/ 326 w 1972"/>
                    <a:gd name="T43" fmla="*/ 869 h 1546"/>
                    <a:gd name="T44" fmla="*/ 369 w 1972"/>
                    <a:gd name="T45" fmla="*/ 841 h 1546"/>
                    <a:gd name="T46" fmla="*/ 411 w 1972"/>
                    <a:gd name="T47" fmla="*/ 813 h 1546"/>
                    <a:gd name="T48" fmla="*/ 440 w 1972"/>
                    <a:gd name="T49" fmla="*/ 799 h 1546"/>
                    <a:gd name="T50" fmla="*/ 440 w 1972"/>
                    <a:gd name="T51" fmla="*/ 799 h 1546"/>
                    <a:gd name="T52" fmla="*/ 482 w 1972"/>
                    <a:gd name="T53" fmla="*/ 766 h 1546"/>
                    <a:gd name="T54" fmla="*/ 549 w 1972"/>
                    <a:gd name="T55" fmla="*/ 738 h 1546"/>
                    <a:gd name="T56" fmla="*/ 563 w 1972"/>
                    <a:gd name="T57" fmla="*/ 724 h 1546"/>
                    <a:gd name="T58" fmla="*/ 620 w 1972"/>
                    <a:gd name="T59" fmla="*/ 695 h 1546"/>
                    <a:gd name="T60" fmla="*/ 634 w 1972"/>
                    <a:gd name="T61" fmla="*/ 695 h 1546"/>
                    <a:gd name="T62" fmla="*/ 677 w 1972"/>
                    <a:gd name="T63" fmla="*/ 681 h 1546"/>
                    <a:gd name="T64" fmla="*/ 691 w 1972"/>
                    <a:gd name="T65" fmla="*/ 681 h 1546"/>
                    <a:gd name="T66" fmla="*/ 705 w 1972"/>
                    <a:gd name="T67" fmla="*/ 667 h 1546"/>
                    <a:gd name="T68" fmla="*/ 720 w 1972"/>
                    <a:gd name="T69" fmla="*/ 639 h 1546"/>
                    <a:gd name="T70" fmla="*/ 762 w 1972"/>
                    <a:gd name="T71" fmla="*/ 582 h 1546"/>
                    <a:gd name="T72" fmla="*/ 876 w 1972"/>
                    <a:gd name="T73" fmla="*/ 369 h 1546"/>
                    <a:gd name="T74" fmla="*/ 918 w 1972"/>
                    <a:gd name="T75" fmla="*/ 298 h 1546"/>
                    <a:gd name="T76" fmla="*/ 946 w 1972"/>
                    <a:gd name="T77" fmla="*/ 284 h 1546"/>
                    <a:gd name="T78" fmla="*/ 975 w 1972"/>
                    <a:gd name="T79" fmla="*/ 256 h 1546"/>
                    <a:gd name="T80" fmla="*/ 1102 w 1972"/>
                    <a:gd name="T81" fmla="*/ 170 h 1546"/>
                    <a:gd name="T82" fmla="*/ 1173 w 1972"/>
                    <a:gd name="T83" fmla="*/ 114 h 1546"/>
                    <a:gd name="T84" fmla="*/ 1301 w 1972"/>
                    <a:gd name="T85" fmla="*/ 85 h 1546"/>
                    <a:gd name="T86" fmla="*/ 1344 w 1972"/>
                    <a:gd name="T87" fmla="*/ 71 h 1546"/>
                    <a:gd name="T88" fmla="*/ 1496 w 1972"/>
                    <a:gd name="T89" fmla="*/ 14 h 1546"/>
                    <a:gd name="T90" fmla="*/ 1510 w 1972"/>
                    <a:gd name="T91" fmla="*/ 14 h 1546"/>
                    <a:gd name="T92" fmla="*/ 1524 w 1972"/>
                    <a:gd name="T93" fmla="*/ 57 h 1546"/>
                    <a:gd name="T94" fmla="*/ 1595 w 1972"/>
                    <a:gd name="T95" fmla="*/ 128 h 1546"/>
                    <a:gd name="T96" fmla="*/ 1737 w 1972"/>
                    <a:gd name="T97" fmla="*/ 256 h 1546"/>
                    <a:gd name="T98" fmla="*/ 1793 w 1972"/>
                    <a:gd name="T99" fmla="*/ 326 h 1546"/>
                    <a:gd name="T100" fmla="*/ 1864 w 1972"/>
                    <a:gd name="T101" fmla="*/ 383 h 1546"/>
                    <a:gd name="T102" fmla="*/ 1878 w 1972"/>
                    <a:gd name="T103" fmla="*/ 397 h 1546"/>
                    <a:gd name="T104" fmla="*/ 1921 w 1972"/>
                    <a:gd name="T105" fmla="*/ 426 h 1546"/>
                    <a:gd name="T106" fmla="*/ 1921 w 1972"/>
                    <a:gd name="T107" fmla="*/ 440 h 1546"/>
                    <a:gd name="T108" fmla="*/ 193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pattFill prst="narHorz">
                  <a:fgClr>
                    <a:schemeClr val="accent1"/>
                  </a:fgClr>
                  <a:bgClr>
                    <a:schemeClr val="bg1"/>
                  </a:bgClr>
                </a:pattFill>
                <a:ln w="9525">
                  <a:solidFill>
                    <a:srgbClr val="333333"/>
                  </a:solidFill>
                  <a:round/>
                  <a:headEnd/>
                  <a:tailEnd/>
                </a:ln>
              </p:spPr>
              <p:txBody>
                <a:bodyPr/>
                <a:lstStyle/>
                <a:p>
                  <a:endParaRPr lang="ja-JP" altLang="en-US" sz="800"/>
                </a:p>
              </p:txBody>
            </p:sp>
            <p:sp>
              <p:nvSpPr>
                <p:cNvPr id="59" name="Freeform 55"/>
                <p:cNvSpPr>
                  <a:spLocks/>
                </p:cNvSpPr>
                <p:nvPr/>
              </p:nvSpPr>
              <p:spPr bwMode="gray">
                <a:xfrm>
                  <a:off x="0" y="3036"/>
                  <a:ext cx="3147" cy="2595"/>
                </a:xfrm>
                <a:custGeom>
                  <a:avLst/>
                  <a:gdLst>
                    <a:gd name="T0" fmla="*/ 3003 w 3148"/>
                    <a:gd name="T1" fmla="*/ 639 h 2596"/>
                    <a:gd name="T2" fmla="*/ 3017 w 3148"/>
                    <a:gd name="T3" fmla="*/ 653 h 2596"/>
                    <a:gd name="T4" fmla="*/ 3017 w 3148"/>
                    <a:gd name="T5" fmla="*/ 653 h 2596"/>
                    <a:gd name="T6" fmla="*/ 3031 w 3148"/>
                    <a:gd name="T7" fmla="*/ 667 h 2596"/>
                    <a:gd name="T8" fmla="*/ 3059 w 3148"/>
                    <a:gd name="T9" fmla="*/ 710 h 2596"/>
                    <a:gd name="T10" fmla="*/ 3116 w 3148"/>
                    <a:gd name="T11" fmla="*/ 809 h 2596"/>
                    <a:gd name="T12" fmla="*/ 3144 w 3148"/>
                    <a:gd name="T13" fmla="*/ 852 h 2596"/>
                    <a:gd name="T14" fmla="*/ 2988 w 3148"/>
                    <a:gd name="T15" fmla="*/ 894 h 2596"/>
                    <a:gd name="T16" fmla="*/ 2832 w 3148"/>
                    <a:gd name="T17" fmla="*/ 965 h 2596"/>
                    <a:gd name="T18" fmla="*/ 2620 w 3148"/>
                    <a:gd name="T19" fmla="*/ 1036 h 2596"/>
                    <a:gd name="T20" fmla="*/ 2492 w 3148"/>
                    <a:gd name="T21" fmla="*/ 1079 h 2596"/>
                    <a:gd name="T22" fmla="*/ 2350 w 3148"/>
                    <a:gd name="T23" fmla="*/ 1164 h 2596"/>
                    <a:gd name="T24" fmla="*/ 2208 w 3148"/>
                    <a:gd name="T25" fmla="*/ 1263 h 2596"/>
                    <a:gd name="T26" fmla="*/ 2152 w 3148"/>
                    <a:gd name="T27" fmla="*/ 1316 h 2596"/>
                    <a:gd name="T28" fmla="*/ 1996 w 3148"/>
                    <a:gd name="T29" fmla="*/ 1614 h 2596"/>
                    <a:gd name="T30" fmla="*/ 1967 w 3148"/>
                    <a:gd name="T31" fmla="*/ 1642 h 2596"/>
                    <a:gd name="T32" fmla="*/ 1939 w 3148"/>
                    <a:gd name="T33" fmla="*/ 1656 h 2596"/>
                    <a:gd name="T34" fmla="*/ 1882 w 3148"/>
                    <a:gd name="T35" fmla="*/ 1670 h 2596"/>
                    <a:gd name="T36" fmla="*/ 1811 w 3148"/>
                    <a:gd name="T37" fmla="*/ 1713 h 2596"/>
                    <a:gd name="T38" fmla="*/ 1740 w 3148"/>
                    <a:gd name="T39" fmla="*/ 1755 h 2596"/>
                    <a:gd name="T40" fmla="*/ 1698 w 3148"/>
                    <a:gd name="T41" fmla="*/ 1770 h 2596"/>
                    <a:gd name="T42" fmla="*/ 1641 w 3148"/>
                    <a:gd name="T43" fmla="*/ 1798 h 2596"/>
                    <a:gd name="T44" fmla="*/ 1475 w 3148"/>
                    <a:gd name="T45" fmla="*/ 1897 h 2596"/>
                    <a:gd name="T46" fmla="*/ 1120 w 3148"/>
                    <a:gd name="T47" fmla="*/ 2266 h 2596"/>
                    <a:gd name="T48" fmla="*/ 369 w 3148"/>
                    <a:gd name="T49" fmla="*/ 2550 h 2596"/>
                    <a:gd name="T50" fmla="*/ 397 w 3148"/>
                    <a:gd name="T51" fmla="*/ 2379 h 2596"/>
                    <a:gd name="T52" fmla="*/ 681 w 3148"/>
                    <a:gd name="T53" fmla="*/ 1982 h 2596"/>
                    <a:gd name="T54" fmla="*/ 411 w 3148"/>
                    <a:gd name="T55" fmla="*/ 1741 h 2596"/>
                    <a:gd name="T56" fmla="*/ 596 w 3148"/>
                    <a:gd name="T57" fmla="*/ 1107 h 2596"/>
                    <a:gd name="T58" fmla="*/ 993 w 3148"/>
                    <a:gd name="T59" fmla="*/ 823 h 2596"/>
                    <a:gd name="T60" fmla="*/ 1584 w 3148"/>
                    <a:gd name="T61" fmla="*/ 625 h 2596"/>
                    <a:gd name="T62" fmla="*/ 1684 w 3148"/>
                    <a:gd name="T63" fmla="*/ 582 h 2596"/>
                    <a:gd name="T64" fmla="*/ 1783 w 3148"/>
                    <a:gd name="T65" fmla="*/ 540 h 2596"/>
                    <a:gd name="T66" fmla="*/ 1911 w 3148"/>
                    <a:gd name="T67" fmla="*/ 483 h 2596"/>
                    <a:gd name="T68" fmla="*/ 2024 w 3148"/>
                    <a:gd name="T69" fmla="*/ 426 h 2596"/>
                    <a:gd name="T70" fmla="*/ 2265 w 3148"/>
                    <a:gd name="T71" fmla="*/ 298 h 2596"/>
                    <a:gd name="T72" fmla="*/ 2435 w 3148"/>
                    <a:gd name="T73" fmla="*/ 199 h 2596"/>
                    <a:gd name="T74" fmla="*/ 2563 w 3148"/>
                    <a:gd name="T75" fmla="*/ 142 h 2596"/>
                    <a:gd name="T76" fmla="*/ 2719 w 3148"/>
                    <a:gd name="T77" fmla="*/ 43 h 2596"/>
                    <a:gd name="T78" fmla="*/ 2776 w 3148"/>
                    <a:gd name="T79" fmla="*/ 15 h 2596"/>
                    <a:gd name="T80" fmla="*/ 2861 w 3148"/>
                    <a:gd name="T81" fmla="*/ 128 h 2596"/>
                    <a:gd name="T82" fmla="*/ 2861 w 3148"/>
                    <a:gd name="T83" fmla="*/ 142 h 2596"/>
                    <a:gd name="T84" fmla="*/ 2818 w 3148"/>
                    <a:gd name="T85" fmla="*/ 171 h 2596"/>
                    <a:gd name="T86" fmla="*/ 2804 w 3148"/>
                    <a:gd name="T87" fmla="*/ 185 h 2596"/>
                    <a:gd name="T88" fmla="*/ 2818 w 3148"/>
                    <a:gd name="T89" fmla="*/ 242 h 2596"/>
                    <a:gd name="T90" fmla="*/ 2847 w 3148"/>
                    <a:gd name="T91" fmla="*/ 298 h 2596"/>
                    <a:gd name="T92" fmla="*/ 2847 w 3148"/>
                    <a:gd name="T93" fmla="*/ 341 h 2596"/>
                    <a:gd name="T94" fmla="*/ 2832 w 3148"/>
                    <a:gd name="T95" fmla="*/ 412 h 2596"/>
                    <a:gd name="T96" fmla="*/ 2790 w 3148"/>
                    <a:gd name="T97" fmla="*/ 525 h 2596"/>
                    <a:gd name="T98" fmla="*/ 2790 w 3148"/>
                    <a:gd name="T99" fmla="*/ 540 h 2596"/>
                    <a:gd name="T100" fmla="*/ 2790 w 3148"/>
                    <a:gd name="T101" fmla="*/ 554 h 2596"/>
                    <a:gd name="T102" fmla="*/ 2861 w 3148"/>
                    <a:gd name="T103" fmla="*/ 568 h 2596"/>
                    <a:gd name="T104" fmla="*/ 2903 w 3148"/>
                    <a:gd name="T105" fmla="*/ 582 h 2596"/>
                    <a:gd name="T106" fmla="*/ 2946 w 3148"/>
                    <a:gd name="T107" fmla="*/ 582 h 2596"/>
                    <a:gd name="T108" fmla="*/ 2988 w 3148"/>
                    <a:gd name="T109" fmla="*/ 610 h 2596"/>
                    <a:gd name="T110" fmla="*/ 3003 w 3148"/>
                    <a:gd name="T111" fmla="*/ 625 h 2596"/>
                    <a:gd name="T112" fmla="*/ 3003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pattFill prst="narHorz">
                  <a:fgClr>
                    <a:schemeClr val="accent1"/>
                  </a:fgClr>
                  <a:bgClr>
                    <a:schemeClr val="bg1"/>
                  </a:bgClr>
                </a:pattFill>
                <a:ln w="9525">
                  <a:solidFill>
                    <a:srgbClr val="333333"/>
                  </a:solidFill>
                  <a:round/>
                  <a:headEnd/>
                  <a:tailEnd/>
                </a:ln>
              </p:spPr>
              <p:txBody>
                <a:bodyPr/>
                <a:lstStyle/>
                <a:p>
                  <a:endParaRPr lang="ja-JP" altLang="en-US" sz="800"/>
                </a:p>
              </p:txBody>
            </p:sp>
            <p:sp>
              <p:nvSpPr>
                <p:cNvPr id="60" name="Freeform 54"/>
                <p:cNvSpPr>
                  <a:spLocks/>
                </p:cNvSpPr>
                <p:nvPr/>
              </p:nvSpPr>
              <p:spPr bwMode="gray">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pattFill prst="pct20">
                  <a:fgClr>
                    <a:schemeClr val="accent1"/>
                  </a:fgClr>
                  <a:bgClr>
                    <a:schemeClr val="bg1"/>
                  </a:bgClr>
                </a:pattFill>
                <a:ln w="9525">
                  <a:solidFill>
                    <a:srgbClr val="333333"/>
                  </a:solidFill>
                  <a:round/>
                  <a:headEnd/>
                  <a:tailEnd/>
                </a:ln>
              </p:spPr>
              <p:txBody>
                <a:bodyPr/>
                <a:lstStyle/>
                <a:p>
                  <a:endParaRPr lang="ja-JP" altLang="en-US" sz="800"/>
                </a:p>
              </p:txBody>
            </p:sp>
            <p:sp>
              <p:nvSpPr>
                <p:cNvPr id="61" name="Freeform 53"/>
                <p:cNvSpPr>
                  <a:spLocks/>
                </p:cNvSpPr>
                <p:nvPr/>
              </p:nvSpPr>
              <p:spPr bwMode="gray">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pattFill prst="pct20">
                  <a:fgClr>
                    <a:schemeClr val="accent1"/>
                  </a:fgClr>
                  <a:bgClr>
                    <a:schemeClr val="bg1"/>
                  </a:bgClr>
                </a:pattFill>
                <a:ln w="9525">
                  <a:solidFill>
                    <a:srgbClr val="333333"/>
                  </a:solidFill>
                  <a:round/>
                  <a:headEnd/>
                  <a:tailEnd/>
                </a:ln>
              </p:spPr>
              <p:txBody>
                <a:bodyPr/>
                <a:lstStyle/>
                <a:p>
                  <a:endParaRPr lang="ja-JP" altLang="en-US" sz="800"/>
                </a:p>
              </p:txBody>
            </p:sp>
            <p:sp>
              <p:nvSpPr>
                <p:cNvPr id="62" name="Freeform 52"/>
                <p:cNvSpPr>
                  <a:spLocks/>
                </p:cNvSpPr>
                <p:nvPr/>
              </p:nvSpPr>
              <p:spPr bwMode="gray">
                <a:xfrm>
                  <a:off x="5403" y="2511"/>
                  <a:ext cx="1206" cy="1539"/>
                </a:xfrm>
                <a:custGeom>
                  <a:avLst/>
                  <a:gdLst>
                    <a:gd name="T0" fmla="*/ 653 w 1206"/>
                    <a:gd name="T1" fmla="*/ 0 h 1631"/>
                    <a:gd name="T2" fmla="*/ 766 w 1206"/>
                    <a:gd name="T3" fmla="*/ 0 h 1631"/>
                    <a:gd name="T4" fmla="*/ 965 w 1206"/>
                    <a:gd name="T5" fmla="*/ 8 h 1631"/>
                    <a:gd name="T6" fmla="*/ 965 w 1206"/>
                    <a:gd name="T7" fmla="*/ 170 h 1631"/>
                    <a:gd name="T8" fmla="*/ 951 w 1206"/>
                    <a:gd name="T9" fmla="*/ 293 h 1631"/>
                    <a:gd name="T10" fmla="*/ 951 w 1206"/>
                    <a:gd name="T11" fmla="*/ 396 h 1631"/>
                    <a:gd name="T12" fmla="*/ 936 w 1206"/>
                    <a:gd name="T13" fmla="*/ 567 h 1631"/>
                    <a:gd name="T14" fmla="*/ 908 w 1206"/>
                    <a:gd name="T15" fmla="*/ 783 h 1631"/>
                    <a:gd name="T16" fmla="*/ 993 w 1206"/>
                    <a:gd name="T17" fmla="*/ 822 h 1631"/>
                    <a:gd name="T18" fmla="*/ 1107 w 1206"/>
                    <a:gd name="T19" fmla="*/ 822 h 1631"/>
                    <a:gd name="T20" fmla="*/ 1135 w 1206"/>
                    <a:gd name="T21" fmla="*/ 812 h 1631"/>
                    <a:gd name="T22" fmla="*/ 1178 w 1206"/>
                    <a:gd name="T23" fmla="*/ 812 h 1631"/>
                    <a:gd name="T24" fmla="*/ 1149 w 1206"/>
                    <a:gd name="T25" fmla="*/ 822 h 1631"/>
                    <a:gd name="T26" fmla="*/ 1149 w 1206"/>
                    <a:gd name="T27" fmla="*/ 822 h 1631"/>
                    <a:gd name="T28" fmla="*/ 1206 w 1206"/>
                    <a:gd name="T29" fmla="*/ 831 h 1631"/>
                    <a:gd name="T30" fmla="*/ 1178 w 1206"/>
                    <a:gd name="T31" fmla="*/ 831 h 1631"/>
                    <a:gd name="T32" fmla="*/ 1149 w 1206"/>
                    <a:gd name="T33" fmla="*/ 831 h 1631"/>
                    <a:gd name="T34" fmla="*/ 1121 w 1206"/>
                    <a:gd name="T35" fmla="*/ 850 h 1631"/>
                    <a:gd name="T36" fmla="*/ 1121 w 1206"/>
                    <a:gd name="T37" fmla="*/ 869 h 1631"/>
                    <a:gd name="T38" fmla="*/ 1107 w 1206"/>
                    <a:gd name="T39" fmla="*/ 878 h 1631"/>
                    <a:gd name="T40" fmla="*/ 1092 w 1206"/>
                    <a:gd name="T41" fmla="*/ 916 h 1631"/>
                    <a:gd name="T42" fmla="*/ 1107 w 1206"/>
                    <a:gd name="T43" fmla="*/ 934 h 1631"/>
                    <a:gd name="T44" fmla="*/ 1107 w 1206"/>
                    <a:gd name="T45" fmla="*/ 954 h 1631"/>
                    <a:gd name="T46" fmla="*/ 1078 w 1206"/>
                    <a:gd name="T47" fmla="*/ 974 h 1631"/>
                    <a:gd name="T48" fmla="*/ 1078 w 1206"/>
                    <a:gd name="T49" fmla="*/ 1030 h 1631"/>
                    <a:gd name="T50" fmla="*/ 1036 w 1206"/>
                    <a:gd name="T51" fmla="*/ 1086 h 1631"/>
                    <a:gd name="T52" fmla="*/ 837 w 1206"/>
                    <a:gd name="T53" fmla="*/ 1048 h 1631"/>
                    <a:gd name="T54" fmla="*/ 738 w 1206"/>
                    <a:gd name="T55" fmla="*/ 1020 h 1631"/>
                    <a:gd name="T56" fmla="*/ 681 w 1206"/>
                    <a:gd name="T57" fmla="*/ 1011 h 1631"/>
                    <a:gd name="T58" fmla="*/ 624 w 1206"/>
                    <a:gd name="T59" fmla="*/ 1011 h 1631"/>
                    <a:gd name="T60" fmla="*/ 582 w 1206"/>
                    <a:gd name="T61" fmla="*/ 1002 h 1631"/>
                    <a:gd name="T62" fmla="*/ 454 w 1206"/>
                    <a:gd name="T63" fmla="*/ 991 h 1631"/>
                    <a:gd name="T64" fmla="*/ 241 w 1206"/>
                    <a:gd name="T65" fmla="*/ 945 h 1631"/>
                    <a:gd name="T66" fmla="*/ 227 w 1206"/>
                    <a:gd name="T67" fmla="*/ 974 h 1631"/>
                    <a:gd name="T68" fmla="*/ 213 w 1206"/>
                    <a:gd name="T69" fmla="*/ 991 h 1631"/>
                    <a:gd name="T70" fmla="*/ 114 w 1206"/>
                    <a:gd name="T71" fmla="*/ 991 h 1631"/>
                    <a:gd name="T72" fmla="*/ 0 w 1206"/>
                    <a:gd name="T73" fmla="*/ 974 h 1631"/>
                    <a:gd name="T74" fmla="*/ 15 w 1206"/>
                    <a:gd name="T75" fmla="*/ 775 h 1631"/>
                    <a:gd name="T76" fmla="*/ 29 w 1206"/>
                    <a:gd name="T77" fmla="*/ 727 h 1631"/>
                    <a:gd name="T78" fmla="*/ 43 w 1206"/>
                    <a:gd name="T79" fmla="*/ 690 h 1631"/>
                    <a:gd name="T80" fmla="*/ 57 w 1206"/>
                    <a:gd name="T81" fmla="*/ 670 h 1631"/>
                    <a:gd name="T82" fmla="*/ 57 w 1206"/>
                    <a:gd name="T83" fmla="*/ 643 h 1631"/>
                    <a:gd name="T84" fmla="*/ 29 w 1206"/>
                    <a:gd name="T85" fmla="*/ 585 h 1631"/>
                    <a:gd name="T86" fmla="*/ 15 w 1206"/>
                    <a:gd name="T87" fmla="*/ 548 h 1631"/>
                    <a:gd name="T88" fmla="*/ 57 w 1206"/>
                    <a:gd name="T89" fmla="*/ 538 h 1631"/>
                    <a:gd name="T90" fmla="*/ 85 w 1206"/>
                    <a:gd name="T91" fmla="*/ 471 h 1631"/>
                    <a:gd name="T92" fmla="*/ 100 w 1206"/>
                    <a:gd name="T93" fmla="*/ 425 h 1631"/>
                    <a:gd name="T94" fmla="*/ 114 w 1206"/>
                    <a:gd name="T95" fmla="*/ 369 h 1631"/>
                    <a:gd name="T96" fmla="*/ 100 w 1206"/>
                    <a:gd name="T97" fmla="*/ 350 h 1631"/>
                    <a:gd name="T98" fmla="*/ 85 w 1206"/>
                    <a:gd name="T99" fmla="*/ 321 h 1631"/>
                    <a:gd name="T100" fmla="*/ 100 w 1206"/>
                    <a:gd name="T101" fmla="*/ 303 h 1631"/>
                    <a:gd name="T102" fmla="*/ 85 w 1206"/>
                    <a:gd name="T103" fmla="*/ 275 h 1631"/>
                    <a:gd name="T104" fmla="*/ 85 w 1206"/>
                    <a:gd name="T105" fmla="*/ 245 h 1631"/>
                    <a:gd name="T106" fmla="*/ 85 w 1206"/>
                    <a:gd name="T107" fmla="*/ 207 h 1631"/>
                    <a:gd name="T108" fmla="*/ 100 w 1206"/>
                    <a:gd name="T109" fmla="*/ 198 h 1631"/>
                    <a:gd name="T110" fmla="*/ 213 w 1206"/>
                    <a:gd name="T111" fmla="*/ 142 h 1631"/>
                    <a:gd name="T112" fmla="*/ 284 w 1206"/>
                    <a:gd name="T113" fmla="*/ 75 h 1631"/>
                    <a:gd name="T114" fmla="*/ 397 w 1206"/>
                    <a:gd name="T115" fmla="*/ 20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pattFill prst="wdDnDiag">
                  <a:fgClr>
                    <a:schemeClr val="accent1"/>
                  </a:fgClr>
                  <a:bgClr>
                    <a:schemeClr val="bg1"/>
                  </a:bgClr>
                </a:pattFill>
                <a:ln w="9525">
                  <a:solidFill>
                    <a:srgbClr val="333333"/>
                  </a:solidFill>
                  <a:round/>
                  <a:headEnd/>
                  <a:tailEnd/>
                </a:ln>
              </p:spPr>
              <p:txBody>
                <a:bodyPr anchor="ctr" anchorCtr="1"/>
                <a:lstStyle/>
                <a:p>
                  <a:endParaRPr lang="ja-JP" altLang="en-US" sz="800"/>
                </a:p>
              </p:txBody>
            </p:sp>
            <p:sp>
              <p:nvSpPr>
                <p:cNvPr id="63" name="Freeform 51"/>
                <p:cNvSpPr>
                  <a:spLocks/>
                </p:cNvSpPr>
                <p:nvPr/>
              </p:nvSpPr>
              <p:spPr bwMode="gray">
                <a:xfrm>
                  <a:off x="5036" y="4543"/>
                  <a:ext cx="1459" cy="1445"/>
                </a:xfrm>
                <a:custGeom>
                  <a:avLst/>
                  <a:gdLst>
                    <a:gd name="T0" fmla="*/ 666 w 1460"/>
                    <a:gd name="T1" fmla="*/ 14 h 1447"/>
                    <a:gd name="T2" fmla="*/ 723 w 1460"/>
                    <a:gd name="T3" fmla="*/ 14 h 1447"/>
                    <a:gd name="T4" fmla="*/ 804 w 1460"/>
                    <a:gd name="T5" fmla="*/ 29 h 1447"/>
                    <a:gd name="T6" fmla="*/ 889 w 1460"/>
                    <a:gd name="T7" fmla="*/ 43 h 1447"/>
                    <a:gd name="T8" fmla="*/ 946 w 1460"/>
                    <a:gd name="T9" fmla="*/ 43 h 1447"/>
                    <a:gd name="T10" fmla="*/ 974 w 1460"/>
                    <a:gd name="T11" fmla="*/ 43 h 1447"/>
                    <a:gd name="T12" fmla="*/ 1045 w 1460"/>
                    <a:gd name="T13" fmla="*/ 57 h 1447"/>
                    <a:gd name="T14" fmla="*/ 1102 w 1460"/>
                    <a:gd name="T15" fmla="*/ 57 h 1447"/>
                    <a:gd name="T16" fmla="*/ 1144 w 1460"/>
                    <a:gd name="T17" fmla="*/ 57 h 1447"/>
                    <a:gd name="T18" fmla="*/ 1201 w 1460"/>
                    <a:gd name="T19" fmla="*/ 100 h 1447"/>
                    <a:gd name="T20" fmla="*/ 1272 w 1460"/>
                    <a:gd name="T21" fmla="*/ 128 h 1447"/>
                    <a:gd name="T22" fmla="*/ 1329 w 1460"/>
                    <a:gd name="T23" fmla="*/ 128 h 1447"/>
                    <a:gd name="T24" fmla="*/ 1357 w 1460"/>
                    <a:gd name="T25" fmla="*/ 170 h 1447"/>
                    <a:gd name="T26" fmla="*/ 1343 w 1460"/>
                    <a:gd name="T27" fmla="*/ 199 h 1447"/>
                    <a:gd name="T28" fmla="*/ 1357 w 1460"/>
                    <a:gd name="T29" fmla="*/ 256 h 1447"/>
                    <a:gd name="T30" fmla="*/ 1371 w 1460"/>
                    <a:gd name="T31" fmla="*/ 284 h 1447"/>
                    <a:gd name="T32" fmla="*/ 1371 w 1460"/>
                    <a:gd name="T33" fmla="*/ 312 h 1447"/>
                    <a:gd name="T34" fmla="*/ 1386 w 1460"/>
                    <a:gd name="T35" fmla="*/ 326 h 1447"/>
                    <a:gd name="T36" fmla="*/ 1428 w 1460"/>
                    <a:gd name="T37" fmla="*/ 326 h 1447"/>
                    <a:gd name="T38" fmla="*/ 1456 w 1460"/>
                    <a:gd name="T39" fmla="*/ 355 h 1447"/>
                    <a:gd name="T40" fmla="*/ 1456 w 1460"/>
                    <a:gd name="T41" fmla="*/ 408 h 1447"/>
                    <a:gd name="T42" fmla="*/ 1414 w 1460"/>
                    <a:gd name="T43" fmla="*/ 450 h 1447"/>
                    <a:gd name="T44" fmla="*/ 1244 w 1460"/>
                    <a:gd name="T45" fmla="*/ 436 h 1447"/>
                    <a:gd name="T46" fmla="*/ 1272 w 1460"/>
                    <a:gd name="T47" fmla="*/ 493 h 1447"/>
                    <a:gd name="T48" fmla="*/ 1272 w 1460"/>
                    <a:gd name="T49" fmla="*/ 549 h 1447"/>
                    <a:gd name="T50" fmla="*/ 1371 w 1460"/>
                    <a:gd name="T51" fmla="*/ 691 h 1447"/>
                    <a:gd name="T52" fmla="*/ 1329 w 1460"/>
                    <a:gd name="T53" fmla="*/ 847 h 1447"/>
                    <a:gd name="T54" fmla="*/ 1286 w 1460"/>
                    <a:gd name="T55" fmla="*/ 989 h 1447"/>
                    <a:gd name="T56" fmla="*/ 1088 w 1460"/>
                    <a:gd name="T57" fmla="*/ 1003 h 1447"/>
                    <a:gd name="T58" fmla="*/ 1088 w 1460"/>
                    <a:gd name="T59" fmla="*/ 1060 h 1447"/>
                    <a:gd name="T60" fmla="*/ 1045 w 1460"/>
                    <a:gd name="T61" fmla="*/ 1212 h 1447"/>
                    <a:gd name="T62" fmla="*/ 1045 w 1460"/>
                    <a:gd name="T63" fmla="*/ 1269 h 1447"/>
                    <a:gd name="T64" fmla="*/ 1045 w 1460"/>
                    <a:gd name="T65" fmla="*/ 1311 h 1447"/>
                    <a:gd name="T66" fmla="*/ 1088 w 1460"/>
                    <a:gd name="T67" fmla="*/ 1397 h 1447"/>
                    <a:gd name="T68" fmla="*/ 1088 w 1460"/>
                    <a:gd name="T69" fmla="*/ 1439 h 1447"/>
                    <a:gd name="T70" fmla="*/ 1045 w 1460"/>
                    <a:gd name="T71" fmla="*/ 1439 h 1447"/>
                    <a:gd name="T72" fmla="*/ 946 w 1460"/>
                    <a:gd name="T73" fmla="*/ 1382 h 1447"/>
                    <a:gd name="T74" fmla="*/ 889 w 1460"/>
                    <a:gd name="T75" fmla="*/ 1311 h 1447"/>
                    <a:gd name="T76" fmla="*/ 761 w 1460"/>
                    <a:gd name="T77" fmla="*/ 1212 h 1447"/>
                    <a:gd name="T78" fmla="*/ 747 w 1460"/>
                    <a:gd name="T79" fmla="*/ 1155 h 1447"/>
                    <a:gd name="T80" fmla="*/ 761 w 1460"/>
                    <a:gd name="T81" fmla="*/ 1113 h 1447"/>
                    <a:gd name="T82" fmla="*/ 638 w 1460"/>
                    <a:gd name="T83" fmla="*/ 1084 h 1447"/>
                    <a:gd name="T84" fmla="*/ 468 w 1460"/>
                    <a:gd name="T85" fmla="*/ 1060 h 1447"/>
                    <a:gd name="T86" fmla="*/ 411 w 1460"/>
                    <a:gd name="T87" fmla="*/ 1113 h 1447"/>
                    <a:gd name="T88" fmla="*/ 326 w 1460"/>
                    <a:gd name="T89" fmla="*/ 1074 h 1447"/>
                    <a:gd name="T90" fmla="*/ 212 w 1460"/>
                    <a:gd name="T91" fmla="*/ 961 h 1447"/>
                    <a:gd name="T92" fmla="*/ 42 w 1460"/>
                    <a:gd name="T93" fmla="*/ 819 h 1447"/>
                    <a:gd name="T94" fmla="*/ 28 w 1460"/>
                    <a:gd name="T95" fmla="*/ 720 h 1447"/>
                    <a:gd name="T96" fmla="*/ 42 w 1460"/>
                    <a:gd name="T97" fmla="*/ 677 h 1447"/>
                    <a:gd name="T98" fmla="*/ 71 w 1460"/>
                    <a:gd name="T99" fmla="*/ 592 h 1447"/>
                    <a:gd name="T100" fmla="*/ 85 w 1460"/>
                    <a:gd name="T101" fmla="*/ 549 h 1447"/>
                    <a:gd name="T102" fmla="*/ 85 w 1460"/>
                    <a:gd name="T103" fmla="*/ 521 h 1447"/>
                    <a:gd name="T104" fmla="*/ 99 w 1460"/>
                    <a:gd name="T105" fmla="*/ 464 h 1447"/>
                    <a:gd name="T106" fmla="*/ 113 w 1460"/>
                    <a:gd name="T107" fmla="*/ 436 h 1447"/>
                    <a:gd name="T108" fmla="*/ 127 w 1460"/>
                    <a:gd name="T109" fmla="*/ 365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solidFill>
                  <a:schemeClr val="bg1">
                    <a:lumMod val="85000"/>
                  </a:schemeClr>
                </a:solidFill>
                <a:ln w="9525">
                  <a:solidFill>
                    <a:srgbClr val="333333"/>
                  </a:solidFill>
                  <a:round/>
                  <a:headEnd/>
                  <a:tailEnd/>
                </a:ln>
              </p:spPr>
              <p:txBody>
                <a:bodyPr/>
                <a:lstStyle/>
                <a:p>
                  <a:endParaRPr lang="ja-JP" altLang="en-US" sz="800"/>
                </a:p>
              </p:txBody>
            </p:sp>
            <p:sp>
              <p:nvSpPr>
                <p:cNvPr id="64" name="Freeform 49"/>
                <p:cNvSpPr>
                  <a:spLocks/>
                </p:cNvSpPr>
                <p:nvPr/>
              </p:nvSpPr>
              <p:spPr bwMode="gray">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pattFill prst="pct20">
                  <a:fgClr>
                    <a:schemeClr val="accent1"/>
                  </a:fgClr>
                  <a:bgClr>
                    <a:schemeClr val="bg1"/>
                  </a:bgClr>
                </a:pattFill>
                <a:ln w="9525">
                  <a:solidFill>
                    <a:srgbClr val="333333"/>
                  </a:solidFill>
                  <a:round/>
                  <a:headEnd/>
                  <a:tailEnd/>
                </a:ln>
              </p:spPr>
              <p:txBody>
                <a:bodyPr/>
                <a:lstStyle/>
                <a:p>
                  <a:endParaRPr lang="ja-JP" altLang="en-US" sz="800"/>
                </a:p>
              </p:txBody>
            </p:sp>
            <p:sp>
              <p:nvSpPr>
                <p:cNvPr id="65" name="Freeform 48"/>
                <p:cNvSpPr>
                  <a:spLocks/>
                </p:cNvSpPr>
                <p:nvPr/>
              </p:nvSpPr>
              <p:spPr bwMode="gray">
                <a:xfrm>
                  <a:off x="556" y="1829"/>
                  <a:ext cx="2664" cy="2171"/>
                </a:xfrm>
                <a:custGeom>
                  <a:avLst/>
                  <a:gdLst>
                    <a:gd name="T0" fmla="*/ 0 w 2666"/>
                    <a:gd name="T1" fmla="*/ 1833 h 2170"/>
                    <a:gd name="T2" fmla="*/ 57 w 2666"/>
                    <a:gd name="T3" fmla="*/ 1720 h 2170"/>
                    <a:gd name="T4" fmla="*/ 184 w 2666"/>
                    <a:gd name="T5" fmla="*/ 1521 h 2170"/>
                    <a:gd name="T6" fmla="*/ 284 w 2666"/>
                    <a:gd name="T7" fmla="*/ 1365 h 2170"/>
                    <a:gd name="T8" fmla="*/ 383 w 2666"/>
                    <a:gd name="T9" fmla="*/ 1238 h 2170"/>
                    <a:gd name="T10" fmla="*/ 468 w 2666"/>
                    <a:gd name="T11" fmla="*/ 1181 h 2170"/>
                    <a:gd name="T12" fmla="*/ 567 w 2666"/>
                    <a:gd name="T13" fmla="*/ 1138 h 2170"/>
                    <a:gd name="T14" fmla="*/ 833 w 2666"/>
                    <a:gd name="T15" fmla="*/ 1049 h 2170"/>
                    <a:gd name="T16" fmla="*/ 904 w 2666"/>
                    <a:gd name="T17" fmla="*/ 1021 h 2170"/>
                    <a:gd name="T18" fmla="*/ 932 w 2666"/>
                    <a:gd name="T19" fmla="*/ 964 h 2170"/>
                    <a:gd name="T20" fmla="*/ 1003 w 2666"/>
                    <a:gd name="T21" fmla="*/ 851 h 2170"/>
                    <a:gd name="T22" fmla="*/ 1045 w 2666"/>
                    <a:gd name="T23" fmla="*/ 794 h 2170"/>
                    <a:gd name="T24" fmla="*/ 1074 w 2666"/>
                    <a:gd name="T25" fmla="*/ 780 h 2170"/>
                    <a:gd name="T26" fmla="*/ 1130 w 2666"/>
                    <a:gd name="T27" fmla="*/ 737 h 2170"/>
                    <a:gd name="T28" fmla="*/ 1201 w 2666"/>
                    <a:gd name="T29" fmla="*/ 695 h 2170"/>
                    <a:gd name="T30" fmla="*/ 1301 w 2666"/>
                    <a:gd name="T31" fmla="*/ 638 h 2170"/>
                    <a:gd name="T32" fmla="*/ 1414 w 2666"/>
                    <a:gd name="T33" fmla="*/ 595 h 2170"/>
                    <a:gd name="T34" fmla="*/ 1528 w 2666"/>
                    <a:gd name="T35" fmla="*/ 553 h 2170"/>
                    <a:gd name="T36" fmla="*/ 1613 w 2666"/>
                    <a:gd name="T37" fmla="*/ 510 h 2170"/>
                    <a:gd name="T38" fmla="*/ 1698 w 2666"/>
                    <a:gd name="T39" fmla="*/ 439 h 2170"/>
                    <a:gd name="T40" fmla="*/ 1740 w 2666"/>
                    <a:gd name="T41" fmla="*/ 340 h 2170"/>
                    <a:gd name="T42" fmla="*/ 1726 w 2666"/>
                    <a:gd name="T43" fmla="*/ 269 h 2170"/>
                    <a:gd name="T44" fmla="*/ 1684 w 2666"/>
                    <a:gd name="T45" fmla="*/ 156 h 2170"/>
                    <a:gd name="T46" fmla="*/ 1655 w 2666"/>
                    <a:gd name="T47" fmla="*/ 56 h 2170"/>
                    <a:gd name="T48" fmla="*/ 1684 w 2666"/>
                    <a:gd name="T49" fmla="*/ 14 h 2170"/>
                    <a:gd name="T50" fmla="*/ 1868 w 2666"/>
                    <a:gd name="T51" fmla="*/ 56 h 2170"/>
                    <a:gd name="T52" fmla="*/ 1911 w 2666"/>
                    <a:gd name="T53" fmla="*/ 70 h 2170"/>
                    <a:gd name="T54" fmla="*/ 1939 w 2666"/>
                    <a:gd name="T55" fmla="*/ 85 h 2170"/>
                    <a:gd name="T56" fmla="*/ 1967 w 2666"/>
                    <a:gd name="T57" fmla="*/ 99 h 2170"/>
                    <a:gd name="T58" fmla="*/ 2006 w 2666"/>
                    <a:gd name="T59" fmla="*/ 127 h 2170"/>
                    <a:gd name="T60" fmla="*/ 2034 w 2666"/>
                    <a:gd name="T61" fmla="*/ 156 h 2170"/>
                    <a:gd name="T62" fmla="*/ 2048 w 2666"/>
                    <a:gd name="T63" fmla="*/ 170 h 2170"/>
                    <a:gd name="T64" fmla="*/ 2091 w 2666"/>
                    <a:gd name="T65" fmla="*/ 226 h 2170"/>
                    <a:gd name="T66" fmla="*/ 2119 w 2666"/>
                    <a:gd name="T67" fmla="*/ 269 h 2170"/>
                    <a:gd name="T68" fmla="*/ 2162 w 2666"/>
                    <a:gd name="T69" fmla="*/ 297 h 2170"/>
                    <a:gd name="T70" fmla="*/ 2204 w 2666"/>
                    <a:gd name="T71" fmla="*/ 340 h 2170"/>
                    <a:gd name="T72" fmla="*/ 2247 w 2666"/>
                    <a:gd name="T73" fmla="*/ 411 h 2170"/>
                    <a:gd name="T74" fmla="*/ 2275 w 2666"/>
                    <a:gd name="T75" fmla="*/ 453 h 2170"/>
                    <a:gd name="T76" fmla="*/ 2318 w 2666"/>
                    <a:gd name="T77" fmla="*/ 510 h 2170"/>
                    <a:gd name="T78" fmla="*/ 2346 w 2666"/>
                    <a:gd name="T79" fmla="*/ 553 h 2170"/>
                    <a:gd name="T80" fmla="*/ 2403 w 2666"/>
                    <a:gd name="T81" fmla="*/ 624 h 2170"/>
                    <a:gd name="T82" fmla="*/ 2431 w 2666"/>
                    <a:gd name="T83" fmla="*/ 680 h 2170"/>
                    <a:gd name="T84" fmla="*/ 2460 w 2666"/>
                    <a:gd name="T85" fmla="*/ 709 h 2170"/>
                    <a:gd name="T86" fmla="*/ 2488 w 2666"/>
                    <a:gd name="T87" fmla="*/ 765 h 2170"/>
                    <a:gd name="T88" fmla="*/ 2545 w 2666"/>
                    <a:gd name="T89" fmla="*/ 836 h 2170"/>
                    <a:gd name="T90" fmla="*/ 2573 w 2666"/>
                    <a:gd name="T91" fmla="*/ 879 h 2170"/>
                    <a:gd name="T92" fmla="*/ 2658 w 2666"/>
                    <a:gd name="T93" fmla="*/ 1007 h 2170"/>
                    <a:gd name="T94" fmla="*/ 2502 w 2666"/>
                    <a:gd name="T95" fmla="*/ 1124 h 2170"/>
                    <a:gd name="T96" fmla="*/ 2389 w 2666"/>
                    <a:gd name="T97" fmla="*/ 1209 h 2170"/>
                    <a:gd name="T98" fmla="*/ 2233 w 2666"/>
                    <a:gd name="T99" fmla="*/ 1308 h 2170"/>
                    <a:gd name="T100" fmla="*/ 2133 w 2666"/>
                    <a:gd name="T101" fmla="*/ 1379 h 2170"/>
                    <a:gd name="T102" fmla="*/ 2006 w 2666"/>
                    <a:gd name="T103" fmla="*/ 1450 h 2170"/>
                    <a:gd name="T104" fmla="*/ 1740 w 2666"/>
                    <a:gd name="T105" fmla="*/ 1592 h 2170"/>
                    <a:gd name="T106" fmla="*/ 1485 w 2666"/>
                    <a:gd name="T107" fmla="*/ 1734 h 2170"/>
                    <a:gd name="T108" fmla="*/ 1343 w 2666"/>
                    <a:gd name="T109" fmla="*/ 1791 h 2170"/>
                    <a:gd name="T110" fmla="*/ 1216 w 2666"/>
                    <a:gd name="T111" fmla="*/ 1848 h 2170"/>
                    <a:gd name="T112" fmla="*/ 1102 w 2666"/>
                    <a:gd name="T113" fmla="*/ 1904 h 2170"/>
                    <a:gd name="T114" fmla="*/ 539 w 2666"/>
                    <a:gd name="T115" fmla="*/ 2089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pattFill prst="narHorz">
                  <a:fgClr>
                    <a:schemeClr val="accent1"/>
                  </a:fgClr>
                  <a:bgClr>
                    <a:schemeClr val="bg1"/>
                  </a:bgClr>
                </a:pattFill>
                <a:ln w="9525">
                  <a:solidFill>
                    <a:srgbClr val="333333"/>
                  </a:solidFill>
                  <a:round/>
                  <a:headEnd/>
                  <a:tailEnd/>
                </a:ln>
              </p:spPr>
              <p:txBody>
                <a:bodyPr/>
                <a:lstStyle/>
                <a:p>
                  <a:endParaRPr lang="ja-JP" altLang="en-US" sz="800"/>
                </a:p>
              </p:txBody>
            </p:sp>
            <p:sp>
              <p:nvSpPr>
                <p:cNvPr id="66" name="Freeform 47"/>
                <p:cNvSpPr>
                  <a:spLocks/>
                </p:cNvSpPr>
                <p:nvPr/>
              </p:nvSpPr>
              <p:spPr bwMode="gray">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pattFill prst="pct20">
                  <a:fgClr>
                    <a:schemeClr val="accent1"/>
                  </a:fgClr>
                  <a:bgClr>
                    <a:schemeClr val="bg1"/>
                  </a:bgClr>
                </a:pattFill>
                <a:ln w="9525">
                  <a:solidFill>
                    <a:srgbClr val="333333"/>
                  </a:solidFill>
                  <a:round/>
                  <a:headEnd/>
                  <a:tailEnd/>
                </a:ln>
              </p:spPr>
              <p:txBody>
                <a:bodyPr/>
                <a:lstStyle/>
                <a:p>
                  <a:endParaRPr lang="ja-JP" altLang="en-US" sz="800"/>
                </a:p>
              </p:txBody>
            </p:sp>
            <p:sp>
              <p:nvSpPr>
                <p:cNvPr id="67" name="Freeform 46"/>
                <p:cNvSpPr>
                  <a:spLocks/>
                </p:cNvSpPr>
                <p:nvPr/>
              </p:nvSpPr>
              <p:spPr bwMode="gray">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pattFill prst="pct20">
                  <a:fgClr>
                    <a:schemeClr val="accent1"/>
                  </a:fgClr>
                  <a:bgClr>
                    <a:schemeClr val="bg1"/>
                  </a:bgClr>
                </a:pattFill>
                <a:ln w="9525">
                  <a:solidFill>
                    <a:srgbClr val="333333"/>
                  </a:solidFill>
                  <a:round/>
                  <a:headEnd/>
                  <a:tailEnd/>
                </a:ln>
              </p:spPr>
              <p:txBody>
                <a:bodyPr/>
                <a:lstStyle/>
                <a:p>
                  <a:endParaRPr lang="ja-JP" altLang="en-US" sz="800"/>
                </a:p>
              </p:txBody>
            </p:sp>
            <p:sp>
              <p:nvSpPr>
                <p:cNvPr id="68" name="Freeform 45"/>
                <p:cNvSpPr>
                  <a:spLocks/>
                </p:cNvSpPr>
                <p:nvPr/>
              </p:nvSpPr>
              <p:spPr bwMode="gray">
                <a:xfrm>
                  <a:off x="6311" y="2169"/>
                  <a:ext cx="1475" cy="1512"/>
                </a:xfrm>
                <a:custGeom>
                  <a:avLst/>
                  <a:gdLst>
                    <a:gd name="T0" fmla="*/ 894 w 1475"/>
                    <a:gd name="T1" fmla="*/ 38 h 1603"/>
                    <a:gd name="T2" fmla="*/ 964 w 1475"/>
                    <a:gd name="T3" fmla="*/ 47 h 1603"/>
                    <a:gd name="T4" fmla="*/ 1021 w 1475"/>
                    <a:gd name="T5" fmla="*/ 94 h 1603"/>
                    <a:gd name="T6" fmla="*/ 1035 w 1475"/>
                    <a:gd name="T7" fmla="*/ 123 h 1603"/>
                    <a:gd name="T8" fmla="*/ 1035 w 1475"/>
                    <a:gd name="T9" fmla="*/ 170 h 1603"/>
                    <a:gd name="T10" fmla="*/ 1035 w 1475"/>
                    <a:gd name="T11" fmla="*/ 207 h 1603"/>
                    <a:gd name="T12" fmla="*/ 1021 w 1475"/>
                    <a:gd name="T13" fmla="*/ 243 h 1603"/>
                    <a:gd name="T14" fmla="*/ 1007 w 1475"/>
                    <a:gd name="T15" fmla="*/ 291 h 1603"/>
                    <a:gd name="T16" fmla="*/ 979 w 1475"/>
                    <a:gd name="T17" fmla="*/ 321 h 1603"/>
                    <a:gd name="T18" fmla="*/ 1007 w 1475"/>
                    <a:gd name="T19" fmla="*/ 368 h 1603"/>
                    <a:gd name="T20" fmla="*/ 1064 w 1475"/>
                    <a:gd name="T21" fmla="*/ 310 h 1603"/>
                    <a:gd name="T22" fmla="*/ 1120 w 1475"/>
                    <a:gd name="T23" fmla="*/ 283 h 1603"/>
                    <a:gd name="T24" fmla="*/ 1191 w 1475"/>
                    <a:gd name="T25" fmla="*/ 283 h 1603"/>
                    <a:gd name="T26" fmla="*/ 1248 w 1475"/>
                    <a:gd name="T27" fmla="*/ 291 h 1603"/>
                    <a:gd name="T28" fmla="*/ 1305 w 1475"/>
                    <a:gd name="T29" fmla="*/ 291 h 1603"/>
                    <a:gd name="T30" fmla="*/ 1404 w 1475"/>
                    <a:gd name="T31" fmla="*/ 274 h 1603"/>
                    <a:gd name="T32" fmla="*/ 1475 w 1475"/>
                    <a:gd name="T33" fmla="*/ 274 h 1603"/>
                    <a:gd name="T34" fmla="*/ 1461 w 1475"/>
                    <a:gd name="T35" fmla="*/ 321 h 1603"/>
                    <a:gd name="T36" fmla="*/ 1418 w 1475"/>
                    <a:gd name="T37" fmla="*/ 415 h 1603"/>
                    <a:gd name="T38" fmla="*/ 1248 w 1475"/>
                    <a:gd name="T39" fmla="*/ 480 h 1603"/>
                    <a:gd name="T40" fmla="*/ 1177 w 1475"/>
                    <a:gd name="T41" fmla="*/ 480 h 1603"/>
                    <a:gd name="T42" fmla="*/ 1177 w 1475"/>
                    <a:gd name="T43" fmla="*/ 490 h 1603"/>
                    <a:gd name="T44" fmla="*/ 1248 w 1475"/>
                    <a:gd name="T45" fmla="*/ 527 h 1603"/>
                    <a:gd name="T46" fmla="*/ 1291 w 1475"/>
                    <a:gd name="T47" fmla="*/ 556 h 1603"/>
                    <a:gd name="T48" fmla="*/ 1234 w 1475"/>
                    <a:gd name="T49" fmla="*/ 613 h 1603"/>
                    <a:gd name="T50" fmla="*/ 1149 w 1475"/>
                    <a:gd name="T51" fmla="*/ 651 h 1603"/>
                    <a:gd name="T52" fmla="*/ 1064 w 1475"/>
                    <a:gd name="T53" fmla="*/ 697 h 1603"/>
                    <a:gd name="T54" fmla="*/ 1007 w 1475"/>
                    <a:gd name="T55" fmla="*/ 735 h 1603"/>
                    <a:gd name="T56" fmla="*/ 950 w 1475"/>
                    <a:gd name="T57" fmla="*/ 735 h 1603"/>
                    <a:gd name="T58" fmla="*/ 908 w 1475"/>
                    <a:gd name="T59" fmla="*/ 744 h 1603"/>
                    <a:gd name="T60" fmla="*/ 879 w 1475"/>
                    <a:gd name="T61" fmla="*/ 783 h 1603"/>
                    <a:gd name="T62" fmla="*/ 794 w 1475"/>
                    <a:gd name="T63" fmla="*/ 914 h 1603"/>
                    <a:gd name="T64" fmla="*/ 738 w 1475"/>
                    <a:gd name="T65" fmla="*/ 989 h 1603"/>
                    <a:gd name="T66" fmla="*/ 624 w 1475"/>
                    <a:gd name="T67" fmla="*/ 1037 h 1603"/>
                    <a:gd name="T68" fmla="*/ 567 w 1475"/>
                    <a:gd name="T69" fmla="*/ 1037 h 1603"/>
                    <a:gd name="T70" fmla="*/ 496 w 1475"/>
                    <a:gd name="T71" fmla="*/ 1018 h 1603"/>
                    <a:gd name="T72" fmla="*/ 511 w 1475"/>
                    <a:gd name="T73" fmla="*/ 1037 h 1603"/>
                    <a:gd name="T74" fmla="*/ 525 w 1475"/>
                    <a:gd name="T75" fmla="*/ 1046 h 1603"/>
                    <a:gd name="T76" fmla="*/ 454 w 1475"/>
                    <a:gd name="T77" fmla="*/ 1037 h 1603"/>
                    <a:gd name="T78" fmla="*/ 411 w 1475"/>
                    <a:gd name="T79" fmla="*/ 1037 h 1603"/>
                    <a:gd name="T80" fmla="*/ 284 w 1475"/>
                    <a:gd name="T81" fmla="*/ 1046 h 1603"/>
                    <a:gd name="T82" fmla="*/ 184 w 1475"/>
                    <a:gd name="T83" fmla="*/ 1065 h 1603"/>
                    <a:gd name="T84" fmla="*/ 14 w 1475"/>
                    <a:gd name="T85" fmla="*/ 923 h 1603"/>
                    <a:gd name="T86" fmla="*/ 43 w 1475"/>
                    <a:gd name="T87" fmla="*/ 556 h 1603"/>
                    <a:gd name="T88" fmla="*/ 57 w 1475"/>
                    <a:gd name="T89" fmla="*/ 310 h 1603"/>
                    <a:gd name="T90" fmla="*/ 142 w 1475"/>
                    <a:gd name="T91" fmla="*/ 189 h 1603"/>
                    <a:gd name="T92" fmla="*/ 326 w 1475"/>
                    <a:gd name="T93" fmla="*/ 180 h 1603"/>
                    <a:gd name="T94" fmla="*/ 369 w 1475"/>
                    <a:gd name="T95" fmla="*/ 330 h 1603"/>
                    <a:gd name="T96" fmla="*/ 411 w 1475"/>
                    <a:gd name="T97" fmla="*/ 387 h 1603"/>
                    <a:gd name="T98" fmla="*/ 496 w 1475"/>
                    <a:gd name="T99" fmla="*/ 434 h 1603"/>
                    <a:gd name="T100" fmla="*/ 567 w 1475"/>
                    <a:gd name="T101" fmla="*/ 405 h 1603"/>
                    <a:gd name="T102" fmla="*/ 610 w 1475"/>
                    <a:gd name="T103" fmla="*/ 302 h 1603"/>
                    <a:gd name="T104" fmla="*/ 638 w 1475"/>
                    <a:gd name="T105" fmla="*/ 236 h 1603"/>
                    <a:gd name="T106" fmla="*/ 596 w 1475"/>
                    <a:gd name="T107" fmla="*/ 180 h 1603"/>
                    <a:gd name="T108" fmla="*/ 695 w 1475"/>
                    <a:gd name="T109" fmla="*/ 180 h 1603"/>
                    <a:gd name="T110" fmla="*/ 879 w 1475"/>
                    <a:gd name="T111" fmla="*/ 189 h 1603"/>
                    <a:gd name="T112" fmla="*/ 908 w 1475"/>
                    <a:gd name="T113" fmla="*/ 141 h 1603"/>
                    <a:gd name="T114" fmla="*/ 851 w 1475"/>
                    <a:gd name="T115" fmla="*/ 133 h 1603"/>
                    <a:gd name="T116" fmla="*/ 894 w 1475"/>
                    <a:gd name="T117" fmla="*/ 123 h 1603"/>
                    <a:gd name="T118" fmla="*/ 865 w 1475"/>
                    <a:gd name="T119" fmla="*/ 104 h 1603"/>
                    <a:gd name="T120" fmla="*/ 894 w 1475"/>
                    <a:gd name="T121" fmla="*/ 66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pattFill prst="wdDnDiag">
                  <a:fgClr>
                    <a:schemeClr val="accent1"/>
                  </a:fgClr>
                  <a:bgClr>
                    <a:schemeClr val="bg1"/>
                  </a:bgClr>
                </a:pattFill>
                <a:ln w="9525">
                  <a:solidFill>
                    <a:srgbClr val="333333"/>
                  </a:solidFill>
                  <a:round/>
                  <a:headEnd/>
                  <a:tailEnd/>
                </a:ln>
              </p:spPr>
              <p:txBody>
                <a:bodyPr/>
                <a:lstStyle/>
                <a:p>
                  <a:endParaRPr lang="ja-JP" altLang="en-US" sz="800"/>
                </a:p>
              </p:txBody>
            </p:sp>
            <p:sp>
              <p:nvSpPr>
                <p:cNvPr id="69" name="Freeform 44"/>
                <p:cNvSpPr>
                  <a:spLocks/>
                </p:cNvSpPr>
                <p:nvPr/>
              </p:nvSpPr>
              <p:spPr bwMode="gray">
                <a:xfrm>
                  <a:off x="4376" y="4133"/>
                  <a:ext cx="994" cy="1317"/>
                </a:xfrm>
                <a:custGeom>
                  <a:avLst/>
                  <a:gdLst>
                    <a:gd name="T0" fmla="*/ 969 w 993"/>
                    <a:gd name="T1" fmla="*/ 156 h 1319"/>
                    <a:gd name="T2" fmla="*/ 954 w 993"/>
                    <a:gd name="T3" fmla="*/ 212 h 1319"/>
                    <a:gd name="T4" fmla="*/ 898 w 993"/>
                    <a:gd name="T5" fmla="*/ 378 h 1319"/>
                    <a:gd name="T6" fmla="*/ 884 w 993"/>
                    <a:gd name="T7" fmla="*/ 421 h 1319"/>
                    <a:gd name="T8" fmla="*/ 869 w 993"/>
                    <a:gd name="T9" fmla="*/ 492 h 1319"/>
                    <a:gd name="T10" fmla="*/ 855 w 993"/>
                    <a:gd name="T11" fmla="*/ 563 h 1319"/>
                    <a:gd name="T12" fmla="*/ 841 w 993"/>
                    <a:gd name="T13" fmla="*/ 591 h 1319"/>
                    <a:gd name="T14" fmla="*/ 841 w 993"/>
                    <a:gd name="T15" fmla="*/ 620 h 1319"/>
                    <a:gd name="T16" fmla="*/ 827 w 993"/>
                    <a:gd name="T17" fmla="*/ 648 h 1319"/>
                    <a:gd name="T18" fmla="*/ 813 w 993"/>
                    <a:gd name="T19" fmla="*/ 719 h 1319"/>
                    <a:gd name="T20" fmla="*/ 784 w 993"/>
                    <a:gd name="T21" fmla="*/ 790 h 1319"/>
                    <a:gd name="T22" fmla="*/ 784 w 993"/>
                    <a:gd name="T23" fmla="*/ 832 h 1319"/>
                    <a:gd name="T24" fmla="*/ 770 w 993"/>
                    <a:gd name="T25" fmla="*/ 861 h 1319"/>
                    <a:gd name="T26" fmla="*/ 770 w 993"/>
                    <a:gd name="T27" fmla="*/ 889 h 1319"/>
                    <a:gd name="T28" fmla="*/ 756 w 993"/>
                    <a:gd name="T29" fmla="*/ 903 h 1319"/>
                    <a:gd name="T30" fmla="*/ 756 w 993"/>
                    <a:gd name="T31" fmla="*/ 932 h 1319"/>
                    <a:gd name="T32" fmla="*/ 742 w 993"/>
                    <a:gd name="T33" fmla="*/ 946 h 1319"/>
                    <a:gd name="T34" fmla="*/ 742 w 993"/>
                    <a:gd name="T35" fmla="*/ 960 h 1319"/>
                    <a:gd name="T36" fmla="*/ 742 w 993"/>
                    <a:gd name="T37" fmla="*/ 986 h 1319"/>
                    <a:gd name="T38" fmla="*/ 728 w 993"/>
                    <a:gd name="T39" fmla="*/ 1013 h 1319"/>
                    <a:gd name="T40" fmla="*/ 728 w 993"/>
                    <a:gd name="T41" fmla="*/ 1027 h 1319"/>
                    <a:gd name="T42" fmla="*/ 713 w 993"/>
                    <a:gd name="T43" fmla="*/ 1055 h 1319"/>
                    <a:gd name="T44" fmla="*/ 699 w 993"/>
                    <a:gd name="T45" fmla="*/ 1098 h 1319"/>
                    <a:gd name="T46" fmla="*/ 699 w 993"/>
                    <a:gd name="T47" fmla="*/ 1126 h 1319"/>
                    <a:gd name="T48" fmla="*/ 685 w 993"/>
                    <a:gd name="T49" fmla="*/ 1155 h 1319"/>
                    <a:gd name="T50" fmla="*/ 657 w 993"/>
                    <a:gd name="T51" fmla="*/ 1183 h 1319"/>
                    <a:gd name="T52" fmla="*/ 628 w 993"/>
                    <a:gd name="T53" fmla="*/ 1211 h 1319"/>
                    <a:gd name="T54" fmla="*/ 600 w 993"/>
                    <a:gd name="T55" fmla="*/ 1254 h 1319"/>
                    <a:gd name="T56" fmla="*/ 600 w 993"/>
                    <a:gd name="T57" fmla="*/ 1268 h 1319"/>
                    <a:gd name="T58" fmla="*/ 572 w 993"/>
                    <a:gd name="T59" fmla="*/ 1282 h 1319"/>
                    <a:gd name="T60" fmla="*/ 557 w 993"/>
                    <a:gd name="T61" fmla="*/ 1296 h 1319"/>
                    <a:gd name="T62" fmla="*/ 529 w 993"/>
                    <a:gd name="T63" fmla="*/ 1311 h 1319"/>
                    <a:gd name="T64" fmla="*/ 501 w 993"/>
                    <a:gd name="T65" fmla="*/ 1311 h 1319"/>
                    <a:gd name="T66" fmla="*/ 468 w 993"/>
                    <a:gd name="T67" fmla="*/ 1311 h 1319"/>
                    <a:gd name="T68" fmla="*/ 426 w 993"/>
                    <a:gd name="T69" fmla="*/ 1311 h 1319"/>
                    <a:gd name="T70" fmla="*/ 397 w 993"/>
                    <a:gd name="T71" fmla="*/ 1311 h 1319"/>
                    <a:gd name="T72" fmla="*/ 241 w 993"/>
                    <a:gd name="T73" fmla="*/ 1254 h 1319"/>
                    <a:gd name="T74" fmla="*/ 213 w 993"/>
                    <a:gd name="T75" fmla="*/ 1254 h 1319"/>
                    <a:gd name="T76" fmla="*/ 156 w 993"/>
                    <a:gd name="T77" fmla="*/ 1226 h 1319"/>
                    <a:gd name="T78" fmla="*/ 114 w 993"/>
                    <a:gd name="T79" fmla="*/ 1211 h 1319"/>
                    <a:gd name="T80" fmla="*/ 100 w 993"/>
                    <a:gd name="T81" fmla="*/ 1211 h 1319"/>
                    <a:gd name="T82" fmla="*/ 85 w 993"/>
                    <a:gd name="T83" fmla="*/ 1211 h 1319"/>
                    <a:gd name="T84" fmla="*/ 57 w 993"/>
                    <a:gd name="T85" fmla="*/ 1197 h 1319"/>
                    <a:gd name="T86" fmla="*/ 14 w 993"/>
                    <a:gd name="T87" fmla="*/ 1183 h 1319"/>
                    <a:gd name="T88" fmla="*/ 0 w 993"/>
                    <a:gd name="T89" fmla="*/ 1169 h 1319"/>
                    <a:gd name="T90" fmla="*/ 57 w 993"/>
                    <a:gd name="T91" fmla="*/ 1013 h 1319"/>
                    <a:gd name="T92" fmla="*/ 57 w 993"/>
                    <a:gd name="T93" fmla="*/ 974 h 1319"/>
                    <a:gd name="T94" fmla="*/ 128 w 993"/>
                    <a:gd name="T95" fmla="*/ 960 h 1319"/>
                    <a:gd name="T96" fmla="*/ 156 w 993"/>
                    <a:gd name="T97" fmla="*/ 747 h 1319"/>
                    <a:gd name="T98" fmla="*/ 170 w 993"/>
                    <a:gd name="T99" fmla="*/ 676 h 1319"/>
                    <a:gd name="T100" fmla="*/ 185 w 993"/>
                    <a:gd name="T101" fmla="*/ 464 h 1319"/>
                    <a:gd name="T102" fmla="*/ 284 w 993"/>
                    <a:gd name="T103" fmla="*/ 393 h 1319"/>
                    <a:gd name="T104" fmla="*/ 383 w 993"/>
                    <a:gd name="T105" fmla="*/ 407 h 1319"/>
                    <a:gd name="T106" fmla="*/ 440 w 993"/>
                    <a:gd name="T107" fmla="*/ 407 h 1319"/>
                    <a:gd name="T108" fmla="*/ 515 w 993"/>
                    <a:gd name="T109" fmla="*/ 198 h 1319"/>
                    <a:gd name="T110" fmla="*/ 543 w 993"/>
                    <a:gd name="T111" fmla="*/ 0 h 1319"/>
                    <a:gd name="T112" fmla="*/ 742 w 993"/>
                    <a:gd name="T113" fmla="*/ 28 h 1319"/>
                    <a:gd name="T114" fmla="*/ 813 w 993"/>
                    <a:gd name="T115" fmla="*/ 42 h 1319"/>
                    <a:gd name="T116" fmla="*/ 926 w 993"/>
                    <a:gd name="T117" fmla="*/ 56 h 1319"/>
                    <a:gd name="T118" fmla="*/ 983 w 993"/>
                    <a:gd name="T119" fmla="*/ 85 h 1319"/>
                    <a:gd name="T120" fmla="*/ 983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solidFill>
                  <a:schemeClr val="bg1">
                    <a:lumMod val="85000"/>
                  </a:schemeClr>
                </a:solidFill>
                <a:ln w="9525">
                  <a:solidFill>
                    <a:srgbClr val="333333"/>
                  </a:solidFill>
                  <a:round/>
                  <a:headEnd/>
                  <a:tailEnd/>
                </a:ln>
              </p:spPr>
              <p:txBody>
                <a:bodyPr/>
                <a:lstStyle/>
                <a:p>
                  <a:endParaRPr lang="ja-JP" altLang="en-US" sz="800"/>
                </a:p>
              </p:txBody>
            </p:sp>
            <p:sp>
              <p:nvSpPr>
                <p:cNvPr id="70" name="Freeform 43"/>
                <p:cNvSpPr>
                  <a:spLocks/>
                </p:cNvSpPr>
                <p:nvPr/>
              </p:nvSpPr>
              <p:spPr bwMode="gray">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pattFill prst="wdDnDiag">
                  <a:fgClr>
                    <a:schemeClr val="accent1"/>
                  </a:fgClr>
                  <a:bgClr>
                    <a:schemeClr val="bg1"/>
                  </a:bgClr>
                </a:pattFill>
                <a:ln w="0">
                  <a:solidFill>
                    <a:srgbClr val="333333"/>
                  </a:solidFill>
                  <a:round/>
                  <a:headEnd/>
                  <a:tailEnd/>
                </a:ln>
              </p:spPr>
              <p:txBody>
                <a:bodyPr/>
                <a:lstStyle/>
                <a:p>
                  <a:endParaRPr lang="ja-JP" altLang="en-US" sz="800"/>
                </a:p>
              </p:txBody>
            </p:sp>
            <p:sp>
              <p:nvSpPr>
                <p:cNvPr id="71" name="Freeform 42"/>
                <p:cNvSpPr>
                  <a:spLocks/>
                </p:cNvSpPr>
                <p:nvPr/>
              </p:nvSpPr>
              <p:spPr bwMode="gray">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solidFill>
                  <a:schemeClr val="bg1">
                    <a:lumMod val="85000"/>
                  </a:schemeClr>
                </a:solidFill>
                <a:ln w="9525">
                  <a:solidFill>
                    <a:srgbClr val="333333"/>
                  </a:solidFill>
                  <a:round/>
                  <a:headEnd/>
                  <a:tailEnd/>
                </a:ln>
              </p:spPr>
              <p:txBody>
                <a:bodyPr/>
                <a:lstStyle/>
                <a:p>
                  <a:endParaRPr lang="ja-JP" altLang="en-US" sz="800"/>
                </a:p>
              </p:txBody>
            </p:sp>
            <p:sp>
              <p:nvSpPr>
                <p:cNvPr id="72" name="Freeform 41"/>
                <p:cNvSpPr>
                  <a:spLocks/>
                </p:cNvSpPr>
                <p:nvPr/>
              </p:nvSpPr>
              <p:spPr bwMode="gray">
                <a:xfrm>
                  <a:off x="5262" y="3773"/>
                  <a:ext cx="1205" cy="832"/>
                </a:xfrm>
                <a:custGeom>
                  <a:avLst/>
                  <a:gdLst>
                    <a:gd name="T0" fmla="*/ 723 w 1205"/>
                    <a:gd name="T1" fmla="*/ 85 h 865"/>
                    <a:gd name="T2" fmla="*/ 751 w 1205"/>
                    <a:gd name="T3" fmla="*/ 96 h 865"/>
                    <a:gd name="T4" fmla="*/ 822 w 1205"/>
                    <a:gd name="T5" fmla="*/ 96 h 865"/>
                    <a:gd name="T6" fmla="*/ 865 w 1205"/>
                    <a:gd name="T7" fmla="*/ 106 h 865"/>
                    <a:gd name="T8" fmla="*/ 936 w 1205"/>
                    <a:gd name="T9" fmla="*/ 127 h 865"/>
                    <a:gd name="T10" fmla="*/ 1021 w 1205"/>
                    <a:gd name="T11" fmla="*/ 148 h 865"/>
                    <a:gd name="T12" fmla="*/ 1205 w 1205"/>
                    <a:gd name="T13" fmla="*/ 190 h 865"/>
                    <a:gd name="T14" fmla="*/ 1191 w 1205"/>
                    <a:gd name="T15" fmla="*/ 233 h 865"/>
                    <a:gd name="T16" fmla="*/ 1205 w 1205"/>
                    <a:gd name="T17" fmla="*/ 244 h 865"/>
                    <a:gd name="T18" fmla="*/ 1205 w 1205"/>
                    <a:gd name="T19" fmla="*/ 265 h 865"/>
                    <a:gd name="T20" fmla="*/ 1191 w 1205"/>
                    <a:gd name="T21" fmla="*/ 297 h 865"/>
                    <a:gd name="T22" fmla="*/ 1177 w 1205"/>
                    <a:gd name="T23" fmla="*/ 328 h 865"/>
                    <a:gd name="T24" fmla="*/ 1163 w 1205"/>
                    <a:gd name="T25" fmla="*/ 361 h 865"/>
                    <a:gd name="T26" fmla="*/ 1163 w 1205"/>
                    <a:gd name="T27" fmla="*/ 424 h 865"/>
                    <a:gd name="T28" fmla="*/ 1163 w 1205"/>
                    <a:gd name="T29" fmla="*/ 455 h 865"/>
                    <a:gd name="T30" fmla="*/ 1148 w 1205"/>
                    <a:gd name="T31" fmla="*/ 477 h 865"/>
                    <a:gd name="T32" fmla="*/ 1134 w 1205"/>
                    <a:gd name="T33" fmla="*/ 520 h 865"/>
                    <a:gd name="T34" fmla="*/ 992 w 1205"/>
                    <a:gd name="T35" fmla="*/ 562 h 865"/>
                    <a:gd name="T36" fmla="*/ 950 w 1205"/>
                    <a:gd name="T37" fmla="*/ 645 h 865"/>
                    <a:gd name="T38" fmla="*/ 921 w 1205"/>
                    <a:gd name="T39" fmla="*/ 637 h 865"/>
                    <a:gd name="T40" fmla="*/ 893 w 1205"/>
                    <a:gd name="T41" fmla="*/ 637 h 865"/>
                    <a:gd name="T42" fmla="*/ 851 w 1205"/>
                    <a:gd name="T43" fmla="*/ 637 h 865"/>
                    <a:gd name="T44" fmla="*/ 822 w 1205"/>
                    <a:gd name="T45" fmla="*/ 637 h 865"/>
                    <a:gd name="T46" fmla="*/ 765 w 1205"/>
                    <a:gd name="T47" fmla="*/ 625 h 865"/>
                    <a:gd name="T48" fmla="*/ 737 w 1205"/>
                    <a:gd name="T49" fmla="*/ 625 h 865"/>
                    <a:gd name="T50" fmla="*/ 723 w 1205"/>
                    <a:gd name="T51" fmla="*/ 625 h 865"/>
                    <a:gd name="T52" fmla="*/ 680 w 1205"/>
                    <a:gd name="T53" fmla="*/ 625 h 865"/>
                    <a:gd name="T54" fmla="*/ 652 w 1205"/>
                    <a:gd name="T55" fmla="*/ 616 h 865"/>
                    <a:gd name="T56" fmla="*/ 581 w 1205"/>
                    <a:gd name="T57" fmla="*/ 616 h 865"/>
                    <a:gd name="T58" fmla="*/ 496 w 1205"/>
                    <a:gd name="T59" fmla="*/ 603 h 865"/>
                    <a:gd name="T60" fmla="*/ 468 w 1205"/>
                    <a:gd name="T61" fmla="*/ 603 h 865"/>
                    <a:gd name="T62" fmla="*/ 425 w 1205"/>
                    <a:gd name="T63" fmla="*/ 603 h 865"/>
                    <a:gd name="T64" fmla="*/ 397 w 1205"/>
                    <a:gd name="T65" fmla="*/ 603 h 865"/>
                    <a:gd name="T66" fmla="*/ 312 w 1205"/>
                    <a:gd name="T67" fmla="*/ 594 h 865"/>
                    <a:gd name="T68" fmla="*/ 283 w 1205"/>
                    <a:gd name="T69" fmla="*/ 594 h 865"/>
                    <a:gd name="T70" fmla="*/ 198 w 1205"/>
                    <a:gd name="T71" fmla="*/ 603 h 865"/>
                    <a:gd name="T72" fmla="*/ 113 w 1205"/>
                    <a:gd name="T73" fmla="*/ 603 h 865"/>
                    <a:gd name="T74" fmla="*/ 85 w 1205"/>
                    <a:gd name="T75" fmla="*/ 603 h 865"/>
                    <a:gd name="T76" fmla="*/ 70 w 1205"/>
                    <a:gd name="T77" fmla="*/ 603 h 865"/>
                    <a:gd name="T78" fmla="*/ 42 w 1205"/>
                    <a:gd name="T79" fmla="*/ 603 h 865"/>
                    <a:gd name="T80" fmla="*/ 14 w 1205"/>
                    <a:gd name="T81" fmla="*/ 603 h 865"/>
                    <a:gd name="T82" fmla="*/ 0 w 1205"/>
                    <a:gd name="T83" fmla="*/ 583 h 865"/>
                    <a:gd name="T84" fmla="*/ 28 w 1205"/>
                    <a:gd name="T85" fmla="*/ 541 h 865"/>
                    <a:gd name="T86" fmla="*/ 85 w 1205"/>
                    <a:gd name="T87" fmla="*/ 392 h 865"/>
                    <a:gd name="T88" fmla="*/ 99 w 1205"/>
                    <a:gd name="T89" fmla="*/ 339 h 865"/>
                    <a:gd name="T90" fmla="*/ 113 w 1205"/>
                    <a:gd name="T91" fmla="*/ 307 h 865"/>
                    <a:gd name="T92" fmla="*/ 141 w 1205"/>
                    <a:gd name="T93" fmla="*/ 213 h 865"/>
                    <a:gd name="T94" fmla="*/ 141 w 1205"/>
                    <a:gd name="T95" fmla="*/ 180 h 865"/>
                    <a:gd name="T96" fmla="*/ 141 w 1205"/>
                    <a:gd name="T97" fmla="*/ 148 h 865"/>
                    <a:gd name="T98" fmla="*/ 141 w 1205"/>
                    <a:gd name="T99" fmla="*/ 127 h 865"/>
                    <a:gd name="T100" fmla="*/ 141 w 1205"/>
                    <a:gd name="T101" fmla="*/ 85 h 865"/>
                    <a:gd name="T102" fmla="*/ 269 w 1205"/>
                    <a:gd name="T103" fmla="*/ 74 h 865"/>
                    <a:gd name="T104" fmla="*/ 354 w 1205"/>
                    <a:gd name="T105" fmla="*/ 74 h 865"/>
                    <a:gd name="T106" fmla="*/ 368 w 1205"/>
                    <a:gd name="T107" fmla="*/ 54 h 865"/>
                    <a:gd name="T108" fmla="*/ 368 w 1205"/>
                    <a:gd name="T109" fmla="*/ 13 h 865"/>
                    <a:gd name="T110" fmla="*/ 581 w 1205"/>
                    <a:gd name="T111" fmla="*/ 74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pattFill prst="wdDnDiag">
                  <a:fgClr>
                    <a:schemeClr val="accent1"/>
                  </a:fgClr>
                  <a:bgClr>
                    <a:schemeClr val="bg1"/>
                  </a:bgClr>
                </a:pattFill>
                <a:ln w="9525">
                  <a:solidFill>
                    <a:srgbClr val="333333"/>
                  </a:solidFill>
                  <a:round/>
                  <a:headEnd/>
                  <a:tailEnd/>
                </a:ln>
              </p:spPr>
              <p:txBody>
                <a:bodyPr/>
                <a:lstStyle/>
                <a:p>
                  <a:endParaRPr lang="ja-JP" altLang="en-US" sz="800"/>
                </a:p>
              </p:txBody>
            </p:sp>
            <p:sp>
              <p:nvSpPr>
                <p:cNvPr id="73" name="Freeform 40"/>
                <p:cNvSpPr>
                  <a:spLocks/>
                </p:cNvSpPr>
                <p:nvPr/>
              </p:nvSpPr>
              <p:spPr bwMode="gray">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pattFill prst="narHorz">
                  <a:fgClr>
                    <a:schemeClr val="accent1"/>
                  </a:fgClr>
                  <a:bgClr>
                    <a:schemeClr val="bg1"/>
                  </a:bgClr>
                </a:pattFill>
                <a:ln w="9525">
                  <a:solidFill>
                    <a:srgbClr val="333333"/>
                  </a:solidFill>
                  <a:round/>
                  <a:headEnd/>
                  <a:tailEnd/>
                </a:ln>
              </p:spPr>
              <p:txBody>
                <a:bodyPr/>
                <a:lstStyle/>
                <a:p>
                  <a:endParaRPr lang="ja-JP" altLang="en-US" sz="800"/>
                </a:p>
              </p:txBody>
            </p:sp>
            <p:sp>
              <p:nvSpPr>
                <p:cNvPr id="74" name="Freeform 39"/>
                <p:cNvSpPr>
                  <a:spLocks/>
                </p:cNvSpPr>
                <p:nvPr/>
              </p:nvSpPr>
              <p:spPr bwMode="gray">
                <a:xfrm>
                  <a:off x="2779" y="2823"/>
                  <a:ext cx="1065" cy="1148"/>
                </a:xfrm>
                <a:custGeom>
                  <a:avLst/>
                  <a:gdLst>
                    <a:gd name="T0" fmla="*/ 614 w 1063"/>
                    <a:gd name="T1" fmla="*/ 212 h 1149"/>
                    <a:gd name="T2" fmla="*/ 642 w 1063"/>
                    <a:gd name="T3" fmla="*/ 227 h 1149"/>
                    <a:gd name="T4" fmla="*/ 656 w 1063"/>
                    <a:gd name="T5" fmla="*/ 241 h 1149"/>
                    <a:gd name="T6" fmla="*/ 770 w 1063"/>
                    <a:gd name="T7" fmla="*/ 297 h 1149"/>
                    <a:gd name="T8" fmla="*/ 830 w 1063"/>
                    <a:gd name="T9" fmla="*/ 283 h 1149"/>
                    <a:gd name="T10" fmla="*/ 901 w 1063"/>
                    <a:gd name="T11" fmla="*/ 241 h 1149"/>
                    <a:gd name="T12" fmla="*/ 958 w 1063"/>
                    <a:gd name="T13" fmla="*/ 198 h 1149"/>
                    <a:gd name="T14" fmla="*/ 1057 w 1063"/>
                    <a:gd name="T15" fmla="*/ 184 h 1149"/>
                    <a:gd name="T16" fmla="*/ 1057 w 1063"/>
                    <a:gd name="T17" fmla="*/ 198 h 1149"/>
                    <a:gd name="T18" fmla="*/ 1043 w 1063"/>
                    <a:gd name="T19" fmla="*/ 241 h 1149"/>
                    <a:gd name="T20" fmla="*/ 1029 w 1063"/>
                    <a:gd name="T21" fmla="*/ 283 h 1149"/>
                    <a:gd name="T22" fmla="*/ 1015 w 1063"/>
                    <a:gd name="T23" fmla="*/ 297 h 1149"/>
                    <a:gd name="T24" fmla="*/ 1015 w 1063"/>
                    <a:gd name="T25" fmla="*/ 340 h 1149"/>
                    <a:gd name="T26" fmla="*/ 1015 w 1063"/>
                    <a:gd name="T27" fmla="*/ 368 h 1149"/>
                    <a:gd name="T28" fmla="*/ 1029 w 1063"/>
                    <a:gd name="T29" fmla="*/ 397 h 1149"/>
                    <a:gd name="T30" fmla="*/ 1057 w 1063"/>
                    <a:gd name="T31" fmla="*/ 524 h 1149"/>
                    <a:gd name="T32" fmla="*/ 1071 w 1063"/>
                    <a:gd name="T33" fmla="*/ 567 h 1149"/>
                    <a:gd name="T34" fmla="*/ 1029 w 1063"/>
                    <a:gd name="T35" fmla="*/ 577 h 1149"/>
                    <a:gd name="T36" fmla="*/ 986 w 1063"/>
                    <a:gd name="T37" fmla="*/ 606 h 1149"/>
                    <a:gd name="T38" fmla="*/ 972 w 1063"/>
                    <a:gd name="T39" fmla="*/ 620 h 1149"/>
                    <a:gd name="T40" fmla="*/ 930 w 1063"/>
                    <a:gd name="T41" fmla="*/ 648 h 1149"/>
                    <a:gd name="T42" fmla="*/ 887 w 1063"/>
                    <a:gd name="T43" fmla="*/ 691 h 1149"/>
                    <a:gd name="T44" fmla="*/ 784 w 1063"/>
                    <a:gd name="T45" fmla="*/ 804 h 1149"/>
                    <a:gd name="T46" fmla="*/ 741 w 1063"/>
                    <a:gd name="T47" fmla="*/ 875 h 1149"/>
                    <a:gd name="T48" fmla="*/ 713 w 1063"/>
                    <a:gd name="T49" fmla="*/ 918 h 1149"/>
                    <a:gd name="T50" fmla="*/ 500 w 1063"/>
                    <a:gd name="T51" fmla="*/ 1088 h 1149"/>
                    <a:gd name="T52" fmla="*/ 372 w 1063"/>
                    <a:gd name="T53" fmla="*/ 1145 h 1149"/>
                    <a:gd name="T54" fmla="*/ 344 w 1063"/>
                    <a:gd name="T55" fmla="*/ 1088 h 1149"/>
                    <a:gd name="T56" fmla="*/ 255 w 1063"/>
                    <a:gd name="T57" fmla="*/ 974 h 1149"/>
                    <a:gd name="T58" fmla="*/ 241 w 1063"/>
                    <a:gd name="T59" fmla="*/ 946 h 1149"/>
                    <a:gd name="T60" fmla="*/ 241 w 1063"/>
                    <a:gd name="T61" fmla="*/ 946 h 1149"/>
                    <a:gd name="T62" fmla="*/ 241 w 1063"/>
                    <a:gd name="T63" fmla="*/ 932 h 1149"/>
                    <a:gd name="T64" fmla="*/ 227 w 1063"/>
                    <a:gd name="T65" fmla="*/ 918 h 1149"/>
                    <a:gd name="T66" fmla="*/ 227 w 1063"/>
                    <a:gd name="T67" fmla="*/ 918 h 1149"/>
                    <a:gd name="T68" fmla="*/ 212 w 1063"/>
                    <a:gd name="T69" fmla="*/ 903 h 1149"/>
                    <a:gd name="T70" fmla="*/ 170 w 1063"/>
                    <a:gd name="T71" fmla="*/ 875 h 1149"/>
                    <a:gd name="T72" fmla="*/ 113 w 1063"/>
                    <a:gd name="T73" fmla="*/ 875 h 1149"/>
                    <a:gd name="T74" fmla="*/ 71 w 1063"/>
                    <a:gd name="T75" fmla="*/ 861 h 1149"/>
                    <a:gd name="T76" fmla="*/ 14 w 1063"/>
                    <a:gd name="T77" fmla="*/ 847 h 1149"/>
                    <a:gd name="T78" fmla="*/ 14 w 1063"/>
                    <a:gd name="T79" fmla="*/ 818 h 1149"/>
                    <a:gd name="T80" fmla="*/ 28 w 1063"/>
                    <a:gd name="T81" fmla="*/ 762 h 1149"/>
                    <a:gd name="T82" fmla="*/ 71 w 1063"/>
                    <a:gd name="T83" fmla="*/ 634 h 1149"/>
                    <a:gd name="T84" fmla="*/ 56 w 1063"/>
                    <a:gd name="T85" fmla="*/ 577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2 w 1063"/>
                    <a:gd name="T103" fmla="*/ 42 h 1149"/>
                    <a:gd name="T104" fmla="*/ 443 w 1063"/>
                    <a:gd name="T105" fmla="*/ 0 h 1149"/>
                    <a:gd name="T106" fmla="*/ 500 w 1063"/>
                    <a:gd name="T107" fmla="*/ 71 h 1149"/>
                    <a:gd name="T108" fmla="*/ 528 w 1063"/>
                    <a:gd name="T109" fmla="*/ 113 h 1149"/>
                    <a:gd name="T110" fmla="*/ 543 w 1063"/>
                    <a:gd name="T111" fmla="*/ 127 h 1149"/>
                    <a:gd name="T112" fmla="*/ 571 w 1063"/>
                    <a:gd name="T113" fmla="*/ 156 h 1149"/>
                    <a:gd name="T114" fmla="*/ 571 w 1063"/>
                    <a:gd name="T115" fmla="*/ 156 h 1149"/>
                    <a:gd name="T116" fmla="*/ 585 w 1063"/>
                    <a:gd name="T117" fmla="*/ 184 h 1149"/>
                    <a:gd name="T118" fmla="*/ 614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pattFill prst="wdDnDiag">
                  <a:fgClr>
                    <a:schemeClr val="accent1"/>
                  </a:fgClr>
                  <a:bgClr>
                    <a:schemeClr val="bg1"/>
                  </a:bgClr>
                </a:pattFill>
                <a:ln w="9525">
                  <a:solidFill>
                    <a:srgbClr val="333333"/>
                  </a:solidFill>
                  <a:round/>
                  <a:headEnd/>
                  <a:tailEnd/>
                </a:ln>
              </p:spPr>
              <p:txBody>
                <a:bodyPr/>
                <a:lstStyle/>
                <a:p>
                  <a:endParaRPr lang="ja-JP" altLang="en-US" sz="800"/>
                </a:p>
              </p:txBody>
            </p:sp>
            <p:sp>
              <p:nvSpPr>
                <p:cNvPr id="75" name="Freeform 38"/>
                <p:cNvSpPr>
                  <a:spLocks/>
                </p:cNvSpPr>
                <p:nvPr/>
              </p:nvSpPr>
              <p:spPr bwMode="gray">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solidFill>
                  <a:schemeClr val="bg1">
                    <a:lumMod val="85000"/>
                  </a:schemeClr>
                </a:solidFill>
                <a:ln w="9525">
                  <a:solidFill>
                    <a:srgbClr val="333333"/>
                  </a:solidFill>
                  <a:round/>
                  <a:headEnd/>
                  <a:tailEnd/>
                </a:ln>
              </p:spPr>
              <p:txBody>
                <a:bodyPr/>
                <a:lstStyle/>
                <a:p>
                  <a:endParaRPr lang="ja-JP" altLang="en-US" sz="800"/>
                </a:p>
              </p:txBody>
            </p:sp>
            <p:sp>
              <p:nvSpPr>
                <p:cNvPr id="76" name="Freeform 37"/>
                <p:cNvSpPr>
                  <a:spLocks/>
                </p:cNvSpPr>
                <p:nvPr/>
              </p:nvSpPr>
              <p:spPr bwMode="gray">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pattFill prst="wdDnDiag">
                  <a:fgClr>
                    <a:schemeClr val="accent1"/>
                  </a:fgClr>
                  <a:bgClr>
                    <a:schemeClr val="bg1"/>
                  </a:bgClr>
                </a:pattFill>
                <a:ln w="9525">
                  <a:solidFill>
                    <a:srgbClr val="333333"/>
                  </a:solidFill>
                  <a:round/>
                  <a:headEnd/>
                  <a:tailEnd/>
                </a:ln>
              </p:spPr>
              <p:txBody>
                <a:bodyPr/>
                <a:lstStyle/>
                <a:p>
                  <a:endParaRPr lang="ja-JP" altLang="en-US" sz="800"/>
                </a:p>
              </p:txBody>
            </p:sp>
            <p:sp>
              <p:nvSpPr>
                <p:cNvPr id="77" name="Freeform 36"/>
                <p:cNvSpPr>
                  <a:spLocks/>
                </p:cNvSpPr>
                <p:nvPr/>
              </p:nvSpPr>
              <p:spPr bwMode="gray">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pattFill prst="narHorz">
                  <a:fgClr>
                    <a:schemeClr val="accent1"/>
                  </a:fgClr>
                  <a:bgClr>
                    <a:schemeClr val="bg1"/>
                  </a:bgClr>
                </a:pattFill>
                <a:ln w="9525">
                  <a:solidFill>
                    <a:srgbClr val="333333"/>
                  </a:solidFill>
                  <a:round/>
                  <a:headEnd/>
                  <a:tailEnd/>
                </a:ln>
              </p:spPr>
              <p:txBody>
                <a:bodyPr/>
                <a:lstStyle/>
                <a:p>
                  <a:endParaRPr lang="ja-JP" altLang="en-US" sz="800"/>
                </a:p>
              </p:txBody>
            </p:sp>
            <p:sp>
              <p:nvSpPr>
                <p:cNvPr id="78" name="Freeform 35"/>
                <p:cNvSpPr>
                  <a:spLocks/>
                </p:cNvSpPr>
                <p:nvPr/>
              </p:nvSpPr>
              <p:spPr bwMode="gray">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pattFill prst="pct20">
                  <a:fgClr>
                    <a:schemeClr val="accent1"/>
                  </a:fgClr>
                  <a:bgClr>
                    <a:schemeClr val="bg1"/>
                  </a:bgClr>
                </a:pattFill>
                <a:ln w="9525">
                  <a:solidFill>
                    <a:srgbClr val="333333"/>
                  </a:solidFill>
                  <a:round/>
                  <a:headEnd/>
                  <a:tailEnd/>
                </a:ln>
              </p:spPr>
              <p:txBody>
                <a:bodyPr/>
                <a:lstStyle/>
                <a:p>
                  <a:endParaRPr lang="ja-JP" altLang="en-US" sz="800"/>
                </a:p>
              </p:txBody>
            </p:sp>
          </p:grpSp>
        </p:grpSp>
        <p:sp>
          <p:nvSpPr>
            <p:cNvPr id="47" name="フリーフォーム 46"/>
            <p:cNvSpPr/>
            <p:nvPr/>
          </p:nvSpPr>
          <p:spPr>
            <a:xfrm>
              <a:off x="9849144" y="2203573"/>
              <a:ext cx="1883130" cy="1444114"/>
            </a:xfrm>
            <a:custGeom>
              <a:avLst/>
              <a:gdLst>
                <a:gd name="connsiteX0" fmla="*/ 0 w 3467100"/>
                <a:gd name="connsiteY0" fmla="*/ 3035300 h 3035300"/>
                <a:gd name="connsiteX1" fmla="*/ 520700 w 3467100"/>
                <a:gd name="connsiteY1" fmla="*/ 2781300 h 3035300"/>
                <a:gd name="connsiteX2" fmla="*/ 958850 w 3467100"/>
                <a:gd name="connsiteY2" fmla="*/ 2990850 h 3035300"/>
                <a:gd name="connsiteX3" fmla="*/ 1301750 w 3467100"/>
                <a:gd name="connsiteY3" fmla="*/ 283845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20700 w 3467100"/>
                <a:gd name="connsiteY1" fmla="*/ 2781300 h 3035300"/>
                <a:gd name="connsiteX2" fmla="*/ 958850 w 3467100"/>
                <a:gd name="connsiteY2" fmla="*/ 2990850 h 3035300"/>
                <a:gd name="connsiteX3" fmla="*/ 1301750 w 3467100"/>
                <a:gd name="connsiteY3" fmla="*/ 283845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20700 w 3467100"/>
                <a:gd name="connsiteY1" fmla="*/ 2781300 h 3035300"/>
                <a:gd name="connsiteX2" fmla="*/ 958850 w 3467100"/>
                <a:gd name="connsiteY2" fmla="*/ 2990850 h 3035300"/>
                <a:gd name="connsiteX3" fmla="*/ 1301750 w 3467100"/>
                <a:gd name="connsiteY3" fmla="*/ 283845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487363 w 3467100"/>
                <a:gd name="connsiteY1" fmla="*/ 2795588 h 3035300"/>
                <a:gd name="connsiteX2" fmla="*/ 958850 w 3467100"/>
                <a:gd name="connsiteY2" fmla="*/ 2990850 h 3035300"/>
                <a:gd name="connsiteX3" fmla="*/ 1301750 w 3467100"/>
                <a:gd name="connsiteY3" fmla="*/ 283845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487363 w 3467100"/>
                <a:gd name="connsiteY1" fmla="*/ 2795588 h 3035300"/>
                <a:gd name="connsiteX2" fmla="*/ 547688 w 3467100"/>
                <a:gd name="connsiteY2" fmla="*/ 2792413 h 3035300"/>
                <a:gd name="connsiteX3" fmla="*/ 958850 w 3467100"/>
                <a:gd name="connsiteY3" fmla="*/ 2990850 h 3035300"/>
                <a:gd name="connsiteX4" fmla="*/ 1301750 w 3467100"/>
                <a:gd name="connsiteY4" fmla="*/ 2838450 h 3035300"/>
                <a:gd name="connsiteX5" fmla="*/ 1479550 w 3467100"/>
                <a:gd name="connsiteY5" fmla="*/ 2476500 h 3035300"/>
                <a:gd name="connsiteX6" fmla="*/ 1708150 w 3467100"/>
                <a:gd name="connsiteY6" fmla="*/ 2279650 h 3035300"/>
                <a:gd name="connsiteX7" fmla="*/ 1416050 w 3467100"/>
                <a:gd name="connsiteY7" fmla="*/ 1968500 h 3035300"/>
                <a:gd name="connsiteX8" fmla="*/ 1612900 w 3467100"/>
                <a:gd name="connsiteY8" fmla="*/ 1879600 h 3035300"/>
                <a:gd name="connsiteX9" fmla="*/ 1555750 w 3467100"/>
                <a:gd name="connsiteY9" fmla="*/ 1752600 h 3035300"/>
                <a:gd name="connsiteX10" fmla="*/ 1441450 w 3467100"/>
                <a:gd name="connsiteY10" fmla="*/ 1727200 h 3035300"/>
                <a:gd name="connsiteX11" fmla="*/ 1485900 w 3467100"/>
                <a:gd name="connsiteY11" fmla="*/ 1600200 h 3035300"/>
                <a:gd name="connsiteX12" fmla="*/ 1454150 w 3467100"/>
                <a:gd name="connsiteY12" fmla="*/ 1479550 h 3035300"/>
                <a:gd name="connsiteX13" fmla="*/ 1492250 w 3467100"/>
                <a:gd name="connsiteY13" fmla="*/ 1454150 h 3035300"/>
                <a:gd name="connsiteX14" fmla="*/ 1441450 w 3467100"/>
                <a:gd name="connsiteY14" fmla="*/ 1352550 h 3035300"/>
                <a:gd name="connsiteX15" fmla="*/ 2108200 w 3467100"/>
                <a:gd name="connsiteY15" fmla="*/ 838200 h 3035300"/>
                <a:gd name="connsiteX16" fmla="*/ 2305050 w 3467100"/>
                <a:gd name="connsiteY16" fmla="*/ 781050 h 3035300"/>
                <a:gd name="connsiteX17" fmla="*/ 2400300 w 3467100"/>
                <a:gd name="connsiteY17" fmla="*/ 762000 h 3035300"/>
                <a:gd name="connsiteX18" fmla="*/ 2482850 w 3467100"/>
                <a:gd name="connsiteY18" fmla="*/ 717550 h 3035300"/>
                <a:gd name="connsiteX19" fmla="*/ 2565400 w 3467100"/>
                <a:gd name="connsiteY19" fmla="*/ 711200 h 3035300"/>
                <a:gd name="connsiteX20" fmla="*/ 2673350 w 3467100"/>
                <a:gd name="connsiteY20" fmla="*/ 488950 h 3035300"/>
                <a:gd name="connsiteX21" fmla="*/ 2984500 w 3467100"/>
                <a:gd name="connsiteY21" fmla="*/ 393700 h 3035300"/>
                <a:gd name="connsiteX22" fmla="*/ 3282950 w 3467100"/>
                <a:gd name="connsiteY22" fmla="*/ 368300 h 3035300"/>
                <a:gd name="connsiteX23" fmla="*/ 3429000 w 3467100"/>
                <a:gd name="connsiteY23" fmla="*/ 241300 h 3035300"/>
                <a:gd name="connsiteX24" fmla="*/ 3454400 w 3467100"/>
                <a:gd name="connsiteY24" fmla="*/ 107950 h 3035300"/>
                <a:gd name="connsiteX25" fmla="*/ 3467100 w 3467100"/>
                <a:gd name="connsiteY25" fmla="*/ 0 h 3035300"/>
                <a:gd name="connsiteX0" fmla="*/ 0 w 3467100"/>
                <a:gd name="connsiteY0" fmla="*/ 3035300 h 3035300"/>
                <a:gd name="connsiteX1" fmla="*/ 487363 w 3467100"/>
                <a:gd name="connsiteY1" fmla="*/ 2795588 h 3035300"/>
                <a:gd name="connsiteX2" fmla="*/ 547688 w 3467100"/>
                <a:gd name="connsiteY2" fmla="*/ 2792413 h 3035300"/>
                <a:gd name="connsiteX3" fmla="*/ 958850 w 3467100"/>
                <a:gd name="connsiteY3" fmla="*/ 2990850 h 3035300"/>
                <a:gd name="connsiteX4" fmla="*/ 1301750 w 3467100"/>
                <a:gd name="connsiteY4" fmla="*/ 2838450 h 3035300"/>
                <a:gd name="connsiteX5" fmla="*/ 1479550 w 3467100"/>
                <a:gd name="connsiteY5" fmla="*/ 2476500 h 3035300"/>
                <a:gd name="connsiteX6" fmla="*/ 1708150 w 3467100"/>
                <a:gd name="connsiteY6" fmla="*/ 2279650 h 3035300"/>
                <a:gd name="connsiteX7" fmla="*/ 1416050 w 3467100"/>
                <a:gd name="connsiteY7" fmla="*/ 1968500 h 3035300"/>
                <a:gd name="connsiteX8" fmla="*/ 1612900 w 3467100"/>
                <a:gd name="connsiteY8" fmla="*/ 1879600 h 3035300"/>
                <a:gd name="connsiteX9" fmla="*/ 1555750 w 3467100"/>
                <a:gd name="connsiteY9" fmla="*/ 1752600 h 3035300"/>
                <a:gd name="connsiteX10" fmla="*/ 1441450 w 3467100"/>
                <a:gd name="connsiteY10" fmla="*/ 1727200 h 3035300"/>
                <a:gd name="connsiteX11" fmla="*/ 1485900 w 3467100"/>
                <a:gd name="connsiteY11" fmla="*/ 1600200 h 3035300"/>
                <a:gd name="connsiteX12" fmla="*/ 1454150 w 3467100"/>
                <a:gd name="connsiteY12" fmla="*/ 1479550 h 3035300"/>
                <a:gd name="connsiteX13" fmla="*/ 1492250 w 3467100"/>
                <a:gd name="connsiteY13" fmla="*/ 1454150 h 3035300"/>
                <a:gd name="connsiteX14" fmla="*/ 1441450 w 3467100"/>
                <a:gd name="connsiteY14" fmla="*/ 1352550 h 3035300"/>
                <a:gd name="connsiteX15" fmla="*/ 2108200 w 3467100"/>
                <a:gd name="connsiteY15" fmla="*/ 838200 h 3035300"/>
                <a:gd name="connsiteX16" fmla="*/ 2305050 w 3467100"/>
                <a:gd name="connsiteY16" fmla="*/ 781050 h 3035300"/>
                <a:gd name="connsiteX17" fmla="*/ 2400300 w 3467100"/>
                <a:gd name="connsiteY17" fmla="*/ 762000 h 3035300"/>
                <a:gd name="connsiteX18" fmla="*/ 2482850 w 3467100"/>
                <a:gd name="connsiteY18" fmla="*/ 717550 h 3035300"/>
                <a:gd name="connsiteX19" fmla="*/ 2565400 w 3467100"/>
                <a:gd name="connsiteY19" fmla="*/ 711200 h 3035300"/>
                <a:gd name="connsiteX20" fmla="*/ 2673350 w 3467100"/>
                <a:gd name="connsiteY20" fmla="*/ 488950 h 3035300"/>
                <a:gd name="connsiteX21" fmla="*/ 2984500 w 3467100"/>
                <a:gd name="connsiteY21" fmla="*/ 393700 h 3035300"/>
                <a:gd name="connsiteX22" fmla="*/ 3282950 w 3467100"/>
                <a:gd name="connsiteY22" fmla="*/ 368300 h 3035300"/>
                <a:gd name="connsiteX23" fmla="*/ 3429000 w 3467100"/>
                <a:gd name="connsiteY23" fmla="*/ 241300 h 3035300"/>
                <a:gd name="connsiteX24" fmla="*/ 3454400 w 3467100"/>
                <a:gd name="connsiteY24" fmla="*/ 107950 h 3035300"/>
                <a:gd name="connsiteX25" fmla="*/ 3467100 w 3467100"/>
                <a:gd name="connsiteY25" fmla="*/ 0 h 3035300"/>
                <a:gd name="connsiteX0" fmla="*/ 0 w 3467100"/>
                <a:gd name="connsiteY0" fmla="*/ 3035300 h 3035300"/>
                <a:gd name="connsiteX1" fmla="*/ 547688 w 3467100"/>
                <a:gd name="connsiteY1" fmla="*/ 2792413 h 3035300"/>
                <a:gd name="connsiteX2" fmla="*/ 958850 w 3467100"/>
                <a:gd name="connsiteY2" fmla="*/ 2990850 h 3035300"/>
                <a:gd name="connsiteX3" fmla="*/ 1301750 w 3467100"/>
                <a:gd name="connsiteY3" fmla="*/ 283845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8850 w 3467100"/>
                <a:gd name="connsiteY2" fmla="*/ 2990850 h 3035300"/>
                <a:gd name="connsiteX3" fmla="*/ 1301750 w 3467100"/>
                <a:gd name="connsiteY3" fmla="*/ 283845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8850 w 3467100"/>
                <a:gd name="connsiteY2" fmla="*/ 2990850 h 3035300"/>
                <a:gd name="connsiteX3" fmla="*/ 1301750 w 3467100"/>
                <a:gd name="connsiteY3" fmla="*/ 283845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98266"/>
                <a:gd name="connsiteX1" fmla="*/ 547688 w 3467100"/>
                <a:gd name="connsiteY1" fmla="*/ 2792413 h 3098266"/>
                <a:gd name="connsiteX2" fmla="*/ 927894 w 3467100"/>
                <a:gd name="connsiteY2" fmla="*/ 3098006 h 3098266"/>
                <a:gd name="connsiteX3" fmla="*/ 1301750 w 3467100"/>
                <a:gd name="connsiteY3" fmla="*/ 2838450 h 3098266"/>
                <a:gd name="connsiteX4" fmla="*/ 1479550 w 3467100"/>
                <a:gd name="connsiteY4" fmla="*/ 2476500 h 3098266"/>
                <a:gd name="connsiteX5" fmla="*/ 1708150 w 3467100"/>
                <a:gd name="connsiteY5" fmla="*/ 2279650 h 3098266"/>
                <a:gd name="connsiteX6" fmla="*/ 1416050 w 3467100"/>
                <a:gd name="connsiteY6" fmla="*/ 1968500 h 3098266"/>
                <a:gd name="connsiteX7" fmla="*/ 1612900 w 3467100"/>
                <a:gd name="connsiteY7" fmla="*/ 1879600 h 3098266"/>
                <a:gd name="connsiteX8" fmla="*/ 1555750 w 3467100"/>
                <a:gd name="connsiteY8" fmla="*/ 1752600 h 3098266"/>
                <a:gd name="connsiteX9" fmla="*/ 1441450 w 3467100"/>
                <a:gd name="connsiteY9" fmla="*/ 1727200 h 3098266"/>
                <a:gd name="connsiteX10" fmla="*/ 1485900 w 3467100"/>
                <a:gd name="connsiteY10" fmla="*/ 1600200 h 3098266"/>
                <a:gd name="connsiteX11" fmla="*/ 1454150 w 3467100"/>
                <a:gd name="connsiteY11" fmla="*/ 1479550 h 3098266"/>
                <a:gd name="connsiteX12" fmla="*/ 1492250 w 3467100"/>
                <a:gd name="connsiteY12" fmla="*/ 1454150 h 3098266"/>
                <a:gd name="connsiteX13" fmla="*/ 1441450 w 3467100"/>
                <a:gd name="connsiteY13" fmla="*/ 1352550 h 3098266"/>
                <a:gd name="connsiteX14" fmla="*/ 2108200 w 3467100"/>
                <a:gd name="connsiteY14" fmla="*/ 838200 h 3098266"/>
                <a:gd name="connsiteX15" fmla="*/ 2305050 w 3467100"/>
                <a:gd name="connsiteY15" fmla="*/ 781050 h 3098266"/>
                <a:gd name="connsiteX16" fmla="*/ 2400300 w 3467100"/>
                <a:gd name="connsiteY16" fmla="*/ 762000 h 3098266"/>
                <a:gd name="connsiteX17" fmla="*/ 2482850 w 3467100"/>
                <a:gd name="connsiteY17" fmla="*/ 717550 h 3098266"/>
                <a:gd name="connsiteX18" fmla="*/ 2565400 w 3467100"/>
                <a:gd name="connsiteY18" fmla="*/ 711200 h 3098266"/>
                <a:gd name="connsiteX19" fmla="*/ 2673350 w 3467100"/>
                <a:gd name="connsiteY19" fmla="*/ 488950 h 3098266"/>
                <a:gd name="connsiteX20" fmla="*/ 2984500 w 3467100"/>
                <a:gd name="connsiteY20" fmla="*/ 393700 h 3098266"/>
                <a:gd name="connsiteX21" fmla="*/ 3282950 w 3467100"/>
                <a:gd name="connsiteY21" fmla="*/ 368300 h 3098266"/>
                <a:gd name="connsiteX22" fmla="*/ 3429000 w 3467100"/>
                <a:gd name="connsiteY22" fmla="*/ 241300 h 3098266"/>
                <a:gd name="connsiteX23" fmla="*/ 3454400 w 3467100"/>
                <a:gd name="connsiteY23" fmla="*/ 107950 h 3098266"/>
                <a:gd name="connsiteX24" fmla="*/ 3467100 w 3467100"/>
                <a:gd name="connsiteY24" fmla="*/ 0 h 3098266"/>
                <a:gd name="connsiteX0" fmla="*/ 0 w 3467100"/>
                <a:gd name="connsiteY0" fmla="*/ 3035300 h 3103426"/>
                <a:gd name="connsiteX1" fmla="*/ 547688 w 3467100"/>
                <a:gd name="connsiteY1" fmla="*/ 2792413 h 3103426"/>
                <a:gd name="connsiteX2" fmla="*/ 773906 w 3467100"/>
                <a:gd name="connsiteY2" fmla="*/ 2997200 h 3103426"/>
                <a:gd name="connsiteX3" fmla="*/ 927894 w 3467100"/>
                <a:gd name="connsiteY3" fmla="*/ 3098006 h 3103426"/>
                <a:gd name="connsiteX4" fmla="*/ 1301750 w 3467100"/>
                <a:gd name="connsiteY4" fmla="*/ 2838450 h 3103426"/>
                <a:gd name="connsiteX5" fmla="*/ 1479550 w 3467100"/>
                <a:gd name="connsiteY5" fmla="*/ 2476500 h 3103426"/>
                <a:gd name="connsiteX6" fmla="*/ 1708150 w 3467100"/>
                <a:gd name="connsiteY6" fmla="*/ 2279650 h 3103426"/>
                <a:gd name="connsiteX7" fmla="*/ 1416050 w 3467100"/>
                <a:gd name="connsiteY7" fmla="*/ 1968500 h 3103426"/>
                <a:gd name="connsiteX8" fmla="*/ 1612900 w 3467100"/>
                <a:gd name="connsiteY8" fmla="*/ 1879600 h 3103426"/>
                <a:gd name="connsiteX9" fmla="*/ 1555750 w 3467100"/>
                <a:gd name="connsiteY9" fmla="*/ 1752600 h 3103426"/>
                <a:gd name="connsiteX10" fmla="*/ 1441450 w 3467100"/>
                <a:gd name="connsiteY10" fmla="*/ 1727200 h 3103426"/>
                <a:gd name="connsiteX11" fmla="*/ 1485900 w 3467100"/>
                <a:gd name="connsiteY11" fmla="*/ 1600200 h 3103426"/>
                <a:gd name="connsiteX12" fmla="*/ 1454150 w 3467100"/>
                <a:gd name="connsiteY12" fmla="*/ 1479550 h 3103426"/>
                <a:gd name="connsiteX13" fmla="*/ 1492250 w 3467100"/>
                <a:gd name="connsiteY13" fmla="*/ 1454150 h 3103426"/>
                <a:gd name="connsiteX14" fmla="*/ 1441450 w 3467100"/>
                <a:gd name="connsiteY14" fmla="*/ 1352550 h 3103426"/>
                <a:gd name="connsiteX15" fmla="*/ 2108200 w 3467100"/>
                <a:gd name="connsiteY15" fmla="*/ 838200 h 3103426"/>
                <a:gd name="connsiteX16" fmla="*/ 2305050 w 3467100"/>
                <a:gd name="connsiteY16" fmla="*/ 781050 h 3103426"/>
                <a:gd name="connsiteX17" fmla="*/ 2400300 w 3467100"/>
                <a:gd name="connsiteY17" fmla="*/ 762000 h 3103426"/>
                <a:gd name="connsiteX18" fmla="*/ 2482850 w 3467100"/>
                <a:gd name="connsiteY18" fmla="*/ 717550 h 3103426"/>
                <a:gd name="connsiteX19" fmla="*/ 2565400 w 3467100"/>
                <a:gd name="connsiteY19" fmla="*/ 711200 h 3103426"/>
                <a:gd name="connsiteX20" fmla="*/ 2673350 w 3467100"/>
                <a:gd name="connsiteY20" fmla="*/ 488950 h 3103426"/>
                <a:gd name="connsiteX21" fmla="*/ 2984500 w 3467100"/>
                <a:gd name="connsiteY21" fmla="*/ 393700 h 3103426"/>
                <a:gd name="connsiteX22" fmla="*/ 3282950 w 3467100"/>
                <a:gd name="connsiteY22" fmla="*/ 368300 h 3103426"/>
                <a:gd name="connsiteX23" fmla="*/ 3429000 w 3467100"/>
                <a:gd name="connsiteY23" fmla="*/ 241300 h 3103426"/>
                <a:gd name="connsiteX24" fmla="*/ 3454400 w 3467100"/>
                <a:gd name="connsiteY24" fmla="*/ 107950 h 3103426"/>
                <a:gd name="connsiteX25" fmla="*/ 3467100 w 3467100"/>
                <a:gd name="connsiteY25" fmla="*/ 0 h 3103426"/>
                <a:gd name="connsiteX0" fmla="*/ 0 w 3467100"/>
                <a:gd name="connsiteY0" fmla="*/ 3035300 h 3101891"/>
                <a:gd name="connsiteX1" fmla="*/ 547688 w 3467100"/>
                <a:gd name="connsiteY1" fmla="*/ 2792413 h 3101891"/>
                <a:gd name="connsiteX2" fmla="*/ 957262 w 3467100"/>
                <a:gd name="connsiteY2" fmla="*/ 2980531 h 3101891"/>
                <a:gd name="connsiteX3" fmla="*/ 927894 w 3467100"/>
                <a:gd name="connsiteY3" fmla="*/ 3098006 h 3101891"/>
                <a:gd name="connsiteX4" fmla="*/ 1301750 w 3467100"/>
                <a:gd name="connsiteY4" fmla="*/ 2838450 h 3101891"/>
                <a:gd name="connsiteX5" fmla="*/ 1479550 w 3467100"/>
                <a:gd name="connsiteY5" fmla="*/ 2476500 h 3101891"/>
                <a:gd name="connsiteX6" fmla="*/ 1708150 w 3467100"/>
                <a:gd name="connsiteY6" fmla="*/ 2279650 h 3101891"/>
                <a:gd name="connsiteX7" fmla="*/ 1416050 w 3467100"/>
                <a:gd name="connsiteY7" fmla="*/ 1968500 h 3101891"/>
                <a:gd name="connsiteX8" fmla="*/ 1612900 w 3467100"/>
                <a:gd name="connsiteY8" fmla="*/ 1879600 h 3101891"/>
                <a:gd name="connsiteX9" fmla="*/ 1555750 w 3467100"/>
                <a:gd name="connsiteY9" fmla="*/ 1752600 h 3101891"/>
                <a:gd name="connsiteX10" fmla="*/ 1441450 w 3467100"/>
                <a:gd name="connsiteY10" fmla="*/ 1727200 h 3101891"/>
                <a:gd name="connsiteX11" fmla="*/ 1485900 w 3467100"/>
                <a:gd name="connsiteY11" fmla="*/ 1600200 h 3101891"/>
                <a:gd name="connsiteX12" fmla="*/ 1454150 w 3467100"/>
                <a:gd name="connsiteY12" fmla="*/ 1479550 h 3101891"/>
                <a:gd name="connsiteX13" fmla="*/ 1492250 w 3467100"/>
                <a:gd name="connsiteY13" fmla="*/ 1454150 h 3101891"/>
                <a:gd name="connsiteX14" fmla="*/ 1441450 w 3467100"/>
                <a:gd name="connsiteY14" fmla="*/ 1352550 h 3101891"/>
                <a:gd name="connsiteX15" fmla="*/ 2108200 w 3467100"/>
                <a:gd name="connsiteY15" fmla="*/ 838200 h 3101891"/>
                <a:gd name="connsiteX16" fmla="*/ 2305050 w 3467100"/>
                <a:gd name="connsiteY16" fmla="*/ 781050 h 3101891"/>
                <a:gd name="connsiteX17" fmla="*/ 2400300 w 3467100"/>
                <a:gd name="connsiteY17" fmla="*/ 762000 h 3101891"/>
                <a:gd name="connsiteX18" fmla="*/ 2482850 w 3467100"/>
                <a:gd name="connsiteY18" fmla="*/ 717550 h 3101891"/>
                <a:gd name="connsiteX19" fmla="*/ 2565400 w 3467100"/>
                <a:gd name="connsiteY19" fmla="*/ 711200 h 3101891"/>
                <a:gd name="connsiteX20" fmla="*/ 2673350 w 3467100"/>
                <a:gd name="connsiteY20" fmla="*/ 488950 h 3101891"/>
                <a:gd name="connsiteX21" fmla="*/ 2984500 w 3467100"/>
                <a:gd name="connsiteY21" fmla="*/ 393700 h 3101891"/>
                <a:gd name="connsiteX22" fmla="*/ 3282950 w 3467100"/>
                <a:gd name="connsiteY22" fmla="*/ 368300 h 3101891"/>
                <a:gd name="connsiteX23" fmla="*/ 3429000 w 3467100"/>
                <a:gd name="connsiteY23" fmla="*/ 241300 h 3101891"/>
                <a:gd name="connsiteX24" fmla="*/ 3454400 w 3467100"/>
                <a:gd name="connsiteY24" fmla="*/ 107950 h 3101891"/>
                <a:gd name="connsiteX25" fmla="*/ 3467100 w 3467100"/>
                <a:gd name="connsiteY25" fmla="*/ 0 h 3101891"/>
                <a:gd name="connsiteX0" fmla="*/ 0 w 3467100"/>
                <a:gd name="connsiteY0" fmla="*/ 3035300 h 3101891"/>
                <a:gd name="connsiteX1" fmla="*/ 547688 w 3467100"/>
                <a:gd name="connsiteY1" fmla="*/ 2792413 h 3101891"/>
                <a:gd name="connsiteX2" fmla="*/ 957262 w 3467100"/>
                <a:gd name="connsiteY2" fmla="*/ 2980531 h 3101891"/>
                <a:gd name="connsiteX3" fmla="*/ 927894 w 3467100"/>
                <a:gd name="connsiteY3" fmla="*/ 3098006 h 3101891"/>
                <a:gd name="connsiteX4" fmla="*/ 1301750 w 3467100"/>
                <a:gd name="connsiteY4" fmla="*/ 2838450 h 3101891"/>
                <a:gd name="connsiteX5" fmla="*/ 1479550 w 3467100"/>
                <a:gd name="connsiteY5" fmla="*/ 2476500 h 3101891"/>
                <a:gd name="connsiteX6" fmla="*/ 1708150 w 3467100"/>
                <a:gd name="connsiteY6" fmla="*/ 2279650 h 3101891"/>
                <a:gd name="connsiteX7" fmla="*/ 1416050 w 3467100"/>
                <a:gd name="connsiteY7" fmla="*/ 1968500 h 3101891"/>
                <a:gd name="connsiteX8" fmla="*/ 1612900 w 3467100"/>
                <a:gd name="connsiteY8" fmla="*/ 1879600 h 3101891"/>
                <a:gd name="connsiteX9" fmla="*/ 1555750 w 3467100"/>
                <a:gd name="connsiteY9" fmla="*/ 1752600 h 3101891"/>
                <a:gd name="connsiteX10" fmla="*/ 1441450 w 3467100"/>
                <a:gd name="connsiteY10" fmla="*/ 1727200 h 3101891"/>
                <a:gd name="connsiteX11" fmla="*/ 1485900 w 3467100"/>
                <a:gd name="connsiteY11" fmla="*/ 1600200 h 3101891"/>
                <a:gd name="connsiteX12" fmla="*/ 1454150 w 3467100"/>
                <a:gd name="connsiteY12" fmla="*/ 1479550 h 3101891"/>
                <a:gd name="connsiteX13" fmla="*/ 1492250 w 3467100"/>
                <a:gd name="connsiteY13" fmla="*/ 1454150 h 3101891"/>
                <a:gd name="connsiteX14" fmla="*/ 1441450 w 3467100"/>
                <a:gd name="connsiteY14" fmla="*/ 1352550 h 3101891"/>
                <a:gd name="connsiteX15" fmla="*/ 2108200 w 3467100"/>
                <a:gd name="connsiteY15" fmla="*/ 838200 h 3101891"/>
                <a:gd name="connsiteX16" fmla="*/ 2305050 w 3467100"/>
                <a:gd name="connsiteY16" fmla="*/ 781050 h 3101891"/>
                <a:gd name="connsiteX17" fmla="*/ 2400300 w 3467100"/>
                <a:gd name="connsiteY17" fmla="*/ 762000 h 3101891"/>
                <a:gd name="connsiteX18" fmla="*/ 2482850 w 3467100"/>
                <a:gd name="connsiteY18" fmla="*/ 717550 h 3101891"/>
                <a:gd name="connsiteX19" fmla="*/ 2565400 w 3467100"/>
                <a:gd name="connsiteY19" fmla="*/ 711200 h 3101891"/>
                <a:gd name="connsiteX20" fmla="*/ 2673350 w 3467100"/>
                <a:gd name="connsiteY20" fmla="*/ 488950 h 3101891"/>
                <a:gd name="connsiteX21" fmla="*/ 2984500 w 3467100"/>
                <a:gd name="connsiteY21" fmla="*/ 393700 h 3101891"/>
                <a:gd name="connsiteX22" fmla="*/ 3282950 w 3467100"/>
                <a:gd name="connsiteY22" fmla="*/ 368300 h 3101891"/>
                <a:gd name="connsiteX23" fmla="*/ 3429000 w 3467100"/>
                <a:gd name="connsiteY23" fmla="*/ 241300 h 3101891"/>
                <a:gd name="connsiteX24" fmla="*/ 3454400 w 3467100"/>
                <a:gd name="connsiteY24" fmla="*/ 107950 h 3101891"/>
                <a:gd name="connsiteX25" fmla="*/ 3467100 w 3467100"/>
                <a:gd name="connsiteY25" fmla="*/ 0 h 3101891"/>
                <a:gd name="connsiteX0" fmla="*/ 0 w 3467100"/>
                <a:gd name="connsiteY0" fmla="*/ 3035300 h 3101891"/>
                <a:gd name="connsiteX1" fmla="*/ 547688 w 3467100"/>
                <a:gd name="connsiteY1" fmla="*/ 2792413 h 3101891"/>
                <a:gd name="connsiteX2" fmla="*/ 957262 w 3467100"/>
                <a:gd name="connsiteY2" fmla="*/ 2980531 h 3101891"/>
                <a:gd name="connsiteX3" fmla="*/ 927894 w 3467100"/>
                <a:gd name="connsiteY3" fmla="*/ 3098006 h 3101891"/>
                <a:gd name="connsiteX4" fmla="*/ 1301750 w 3467100"/>
                <a:gd name="connsiteY4" fmla="*/ 2838450 h 3101891"/>
                <a:gd name="connsiteX5" fmla="*/ 1479550 w 3467100"/>
                <a:gd name="connsiteY5" fmla="*/ 2476500 h 3101891"/>
                <a:gd name="connsiteX6" fmla="*/ 1708150 w 3467100"/>
                <a:gd name="connsiteY6" fmla="*/ 2279650 h 3101891"/>
                <a:gd name="connsiteX7" fmla="*/ 1416050 w 3467100"/>
                <a:gd name="connsiteY7" fmla="*/ 1968500 h 3101891"/>
                <a:gd name="connsiteX8" fmla="*/ 1612900 w 3467100"/>
                <a:gd name="connsiteY8" fmla="*/ 1879600 h 3101891"/>
                <a:gd name="connsiteX9" fmla="*/ 1555750 w 3467100"/>
                <a:gd name="connsiteY9" fmla="*/ 1752600 h 3101891"/>
                <a:gd name="connsiteX10" fmla="*/ 1441450 w 3467100"/>
                <a:gd name="connsiteY10" fmla="*/ 1727200 h 3101891"/>
                <a:gd name="connsiteX11" fmla="*/ 1485900 w 3467100"/>
                <a:gd name="connsiteY11" fmla="*/ 1600200 h 3101891"/>
                <a:gd name="connsiteX12" fmla="*/ 1454150 w 3467100"/>
                <a:gd name="connsiteY12" fmla="*/ 1479550 h 3101891"/>
                <a:gd name="connsiteX13" fmla="*/ 1492250 w 3467100"/>
                <a:gd name="connsiteY13" fmla="*/ 1454150 h 3101891"/>
                <a:gd name="connsiteX14" fmla="*/ 1441450 w 3467100"/>
                <a:gd name="connsiteY14" fmla="*/ 1352550 h 3101891"/>
                <a:gd name="connsiteX15" fmla="*/ 2108200 w 3467100"/>
                <a:gd name="connsiteY15" fmla="*/ 838200 h 3101891"/>
                <a:gd name="connsiteX16" fmla="*/ 2305050 w 3467100"/>
                <a:gd name="connsiteY16" fmla="*/ 781050 h 3101891"/>
                <a:gd name="connsiteX17" fmla="*/ 2400300 w 3467100"/>
                <a:gd name="connsiteY17" fmla="*/ 762000 h 3101891"/>
                <a:gd name="connsiteX18" fmla="*/ 2482850 w 3467100"/>
                <a:gd name="connsiteY18" fmla="*/ 717550 h 3101891"/>
                <a:gd name="connsiteX19" fmla="*/ 2565400 w 3467100"/>
                <a:gd name="connsiteY19" fmla="*/ 711200 h 3101891"/>
                <a:gd name="connsiteX20" fmla="*/ 2673350 w 3467100"/>
                <a:gd name="connsiteY20" fmla="*/ 488950 h 3101891"/>
                <a:gd name="connsiteX21" fmla="*/ 2984500 w 3467100"/>
                <a:gd name="connsiteY21" fmla="*/ 393700 h 3101891"/>
                <a:gd name="connsiteX22" fmla="*/ 3282950 w 3467100"/>
                <a:gd name="connsiteY22" fmla="*/ 368300 h 3101891"/>
                <a:gd name="connsiteX23" fmla="*/ 3429000 w 3467100"/>
                <a:gd name="connsiteY23" fmla="*/ 241300 h 3101891"/>
                <a:gd name="connsiteX24" fmla="*/ 3454400 w 3467100"/>
                <a:gd name="connsiteY24" fmla="*/ 107950 h 3101891"/>
                <a:gd name="connsiteX25" fmla="*/ 3467100 w 3467100"/>
                <a:gd name="connsiteY25" fmla="*/ 0 h 3101891"/>
                <a:gd name="connsiteX0" fmla="*/ 0 w 3467100"/>
                <a:gd name="connsiteY0" fmla="*/ 3035300 h 3101891"/>
                <a:gd name="connsiteX1" fmla="*/ 547688 w 3467100"/>
                <a:gd name="connsiteY1" fmla="*/ 2792413 h 3101891"/>
                <a:gd name="connsiteX2" fmla="*/ 957262 w 3467100"/>
                <a:gd name="connsiteY2" fmla="*/ 2980531 h 3101891"/>
                <a:gd name="connsiteX3" fmla="*/ 927894 w 3467100"/>
                <a:gd name="connsiteY3" fmla="*/ 3098006 h 3101891"/>
                <a:gd name="connsiteX4" fmla="*/ 1301750 w 3467100"/>
                <a:gd name="connsiteY4" fmla="*/ 2838450 h 3101891"/>
                <a:gd name="connsiteX5" fmla="*/ 1359694 w 3467100"/>
                <a:gd name="connsiteY5" fmla="*/ 2747170 h 3101891"/>
                <a:gd name="connsiteX6" fmla="*/ 1479550 w 3467100"/>
                <a:gd name="connsiteY6" fmla="*/ 2476500 h 3101891"/>
                <a:gd name="connsiteX7" fmla="*/ 1708150 w 3467100"/>
                <a:gd name="connsiteY7" fmla="*/ 2279650 h 3101891"/>
                <a:gd name="connsiteX8" fmla="*/ 1416050 w 3467100"/>
                <a:gd name="connsiteY8" fmla="*/ 1968500 h 3101891"/>
                <a:gd name="connsiteX9" fmla="*/ 1612900 w 3467100"/>
                <a:gd name="connsiteY9" fmla="*/ 1879600 h 3101891"/>
                <a:gd name="connsiteX10" fmla="*/ 1555750 w 3467100"/>
                <a:gd name="connsiteY10" fmla="*/ 1752600 h 3101891"/>
                <a:gd name="connsiteX11" fmla="*/ 1441450 w 3467100"/>
                <a:gd name="connsiteY11" fmla="*/ 1727200 h 3101891"/>
                <a:gd name="connsiteX12" fmla="*/ 1485900 w 3467100"/>
                <a:gd name="connsiteY12" fmla="*/ 1600200 h 3101891"/>
                <a:gd name="connsiteX13" fmla="*/ 1454150 w 3467100"/>
                <a:gd name="connsiteY13" fmla="*/ 1479550 h 3101891"/>
                <a:gd name="connsiteX14" fmla="*/ 1492250 w 3467100"/>
                <a:gd name="connsiteY14" fmla="*/ 1454150 h 3101891"/>
                <a:gd name="connsiteX15" fmla="*/ 1441450 w 3467100"/>
                <a:gd name="connsiteY15" fmla="*/ 1352550 h 3101891"/>
                <a:gd name="connsiteX16" fmla="*/ 2108200 w 3467100"/>
                <a:gd name="connsiteY16" fmla="*/ 838200 h 3101891"/>
                <a:gd name="connsiteX17" fmla="*/ 2305050 w 3467100"/>
                <a:gd name="connsiteY17" fmla="*/ 781050 h 3101891"/>
                <a:gd name="connsiteX18" fmla="*/ 2400300 w 3467100"/>
                <a:gd name="connsiteY18" fmla="*/ 762000 h 3101891"/>
                <a:gd name="connsiteX19" fmla="*/ 2482850 w 3467100"/>
                <a:gd name="connsiteY19" fmla="*/ 717550 h 3101891"/>
                <a:gd name="connsiteX20" fmla="*/ 2565400 w 3467100"/>
                <a:gd name="connsiteY20" fmla="*/ 711200 h 3101891"/>
                <a:gd name="connsiteX21" fmla="*/ 2673350 w 3467100"/>
                <a:gd name="connsiteY21" fmla="*/ 488950 h 3101891"/>
                <a:gd name="connsiteX22" fmla="*/ 2984500 w 3467100"/>
                <a:gd name="connsiteY22" fmla="*/ 393700 h 3101891"/>
                <a:gd name="connsiteX23" fmla="*/ 3282950 w 3467100"/>
                <a:gd name="connsiteY23" fmla="*/ 368300 h 3101891"/>
                <a:gd name="connsiteX24" fmla="*/ 3429000 w 3467100"/>
                <a:gd name="connsiteY24" fmla="*/ 241300 h 3101891"/>
                <a:gd name="connsiteX25" fmla="*/ 3454400 w 3467100"/>
                <a:gd name="connsiteY25" fmla="*/ 107950 h 3101891"/>
                <a:gd name="connsiteX26" fmla="*/ 3467100 w 3467100"/>
                <a:gd name="connsiteY26" fmla="*/ 0 h 3101891"/>
                <a:gd name="connsiteX0" fmla="*/ 0 w 3467100"/>
                <a:gd name="connsiteY0" fmla="*/ 3035300 h 3106437"/>
                <a:gd name="connsiteX1" fmla="*/ 547688 w 3467100"/>
                <a:gd name="connsiteY1" fmla="*/ 2792413 h 3106437"/>
                <a:gd name="connsiteX2" fmla="*/ 957262 w 3467100"/>
                <a:gd name="connsiteY2" fmla="*/ 2980531 h 3106437"/>
                <a:gd name="connsiteX3" fmla="*/ 927894 w 3467100"/>
                <a:gd name="connsiteY3" fmla="*/ 3098006 h 3106437"/>
                <a:gd name="connsiteX4" fmla="*/ 1359694 w 3467100"/>
                <a:gd name="connsiteY4" fmla="*/ 2747170 h 3106437"/>
                <a:gd name="connsiteX5" fmla="*/ 1479550 w 3467100"/>
                <a:gd name="connsiteY5" fmla="*/ 2476500 h 3106437"/>
                <a:gd name="connsiteX6" fmla="*/ 1708150 w 3467100"/>
                <a:gd name="connsiteY6" fmla="*/ 2279650 h 3106437"/>
                <a:gd name="connsiteX7" fmla="*/ 1416050 w 3467100"/>
                <a:gd name="connsiteY7" fmla="*/ 1968500 h 3106437"/>
                <a:gd name="connsiteX8" fmla="*/ 1612900 w 3467100"/>
                <a:gd name="connsiteY8" fmla="*/ 1879600 h 3106437"/>
                <a:gd name="connsiteX9" fmla="*/ 1555750 w 3467100"/>
                <a:gd name="connsiteY9" fmla="*/ 1752600 h 3106437"/>
                <a:gd name="connsiteX10" fmla="*/ 1441450 w 3467100"/>
                <a:gd name="connsiteY10" fmla="*/ 1727200 h 3106437"/>
                <a:gd name="connsiteX11" fmla="*/ 1485900 w 3467100"/>
                <a:gd name="connsiteY11" fmla="*/ 1600200 h 3106437"/>
                <a:gd name="connsiteX12" fmla="*/ 1454150 w 3467100"/>
                <a:gd name="connsiteY12" fmla="*/ 1479550 h 3106437"/>
                <a:gd name="connsiteX13" fmla="*/ 1492250 w 3467100"/>
                <a:gd name="connsiteY13" fmla="*/ 1454150 h 3106437"/>
                <a:gd name="connsiteX14" fmla="*/ 1441450 w 3467100"/>
                <a:gd name="connsiteY14" fmla="*/ 1352550 h 3106437"/>
                <a:gd name="connsiteX15" fmla="*/ 2108200 w 3467100"/>
                <a:gd name="connsiteY15" fmla="*/ 838200 h 3106437"/>
                <a:gd name="connsiteX16" fmla="*/ 2305050 w 3467100"/>
                <a:gd name="connsiteY16" fmla="*/ 781050 h 3106437"/>
                <a:gd name="connsiteX17" fmla="*/ 2400300 w 3467100"/>
                <a:gd name="connsiteY17" fmla="*/ 762000 h 3106437"/>
                <a:gd name="connsiteX18" fmla="*/ 2482850 w 3467100"/>
                <a:gd name="connsiteY18" fmla="*/ 717550 h 3106437"/>
                <a:gd name="connsiteX19" fmla="*/ 2565400 w 3467100"/>
                <a:gd name="connsiteY19" fmla="*/ 711200 h 3106437"/>
                <a:gd name="connsiteX20" fmla="*/ 2673350 w 3467100"/>
                <a:gd name="connsiteY20" fmla="*/ 488950 h 3106437"/>
                <a:gd name="connsiteX21" fmla="*/ 2984500 w 3467100"/>
                <a:gd name="connsiteY21" fmla="*/ 393700 h 3106437"/>
                <a:gd name="connsiteX22" fmla="*/ 3282950 w 3467100"/>
                <a:gd name="connsiteY22" fmla="*/ 368300 h 3106437"/>
                <a:gd name="connsiteX23" fmla="*/ 3429000 w 3467100"/>
                <a:gd name="connsiteY23" fmla="*/ 241300 h 3106437"/>
                <a:gd name="connsiteX24" fmla="*/ 3454400 w 3467100"/>
                <a:gd name="connsiteY24" fmla="*/ 107950 h 3106437"/>
                <a:gd name="connsiteX25" fmla="*/ 3467100 w 3467100"/>
                <a:gd name="connsiteY25" fmla="*/ 0 h 3106437"/>
                <a:gd name="connsiteX0" fmla="*/ 0 w 3467100"/>
                <a:gd name="connsiteY0" fmla="*/ 3035300 h 3035300"/>
                <a:gd name="connsiteX1" fmla="*/ 547688 w 3467100"/>
                <a:gd name="connsiteY1" fmla="*/ 2792413 h 3035300"/>
                <a:gd name="connsiteX2" fmla="*/ 957262 w 3467100"/>
                <a:gd name="connsiteY2" fmla="*/ 2980531 h 3035300"/>
                <a:gd name="connsiteX3" fmla="*/ 1359694 w 3467100"/>
                <a:gd name="connsiteY3" fmla="*/ 274717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0163 w 3467100"/>
                <a:gd name="connsiteY3" fmla="*/ 2913857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23369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23369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23369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23369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708150 w 3467100"/>
                <a:gd name="connsiteY5" fmla="*/ 2279650 h 3035300"/>
                <a:gd name="connsiteX6" fmla="*/ 1685925 w 3467100"/>
                <a:gd name="connsiteY6" fmla="*/ 2239964 h 3035300"/>
                <a:gd name="connsiteX7" fmla="*/ 1416050 w 3467100"/>
                <a:gd name="connsiteY7" fmla="*/ 1968500 h 3035300"/>
                <a:gd name="connsiteX8" fmla="*/ 1612900 w 3467100"/>
                <a:gd name="connsiteY8" fmla="*/ 1879600 h 3035300"/>
                <a:gd name="connsiteX9" fmla="*/ 1555750 w 3467100"/>
                <a:gd name="connsiteY9" fmla="*/ 1752600 h 3035300"/>
                <a:gd name="connsiteX10" fmla="*/ 1441450 w 3467100"/>
                <a:gd name="connsiteY10" fmla="*/ 1727200 h 3035300"/>
                <a:gd name="connsiteX11" fmla="*/ 1485900 w 3467100"/>
                <a:gd name="connsiteY11" fmla="*/ 1600200 h 3035300"/>
                <a:gd name="connsiteX12" fmla="*/ 1454150 w 3467100"/>
                <a:gd name="connsiteY12" fmla="*/ 1479550 h 3035300"/>
                <a:gd name="connsiteX13" fmla="*/ 1492250 w 3467100"/>
                <a:gd name="connsiteY13" fmla="*/ 1454150 h 3035300"/>
                <a:gd name="connsiteX14" fmla="*/ 1441450 w 3467100"/>
                <a:gd name="connsiteY14" fmla="*/ 1352550 h 3035300"/>
                <a:gd name="connsiteX15" fmla="*/ 2108200 w 3467100"/>
                <a:gd name="connsiteY15" fmla="*/ 838200 h 3035300"/>
                <a:gd name="connsiteX16" fmla="*/ 2305050 w 3467100"/>
                <a:gd name="connsiteY16" fmla="*/ 781050 h 3035300"/>
                <a:gd name="connsiteX17" fmla="*/ 2400300 w 3467100"/>
                <a:gd name="connsiteY17" fmla="*/ 762000 h 3035300"/>
                <a:gd name="connsiteX18" fmla="*/ 2482850 w 3467100"/>
                <a:gd name="connsiteY18" fmla="*/ 717550 h 3035300"/>
                <a:gd name="connsiteX19" fmla="*/ 2565400 w 3467100"/>
                <a:gd name="connsiteY19" fmla="*/ 711200 h 3035300"/>
                <a:gd name="connsiteX20" fmla="*/ 2673350 w 3467100"/>
                <a:gd name="connsiteY20" fmla="*/ 488950 h 3035300"/>
                <a:gd name="connsiteX21" fmla="*/ 2984500 w 3467100"/>
                <a:gd name="connsiteY21" fmla="*/ 393700 h 3035300"/>
                <a:gd name="connsiteX22" fmla="*/ 3282950 w 3467100"/>
                <a:gd name="connsiteY22" fmla="*/ 368300 h 3035300"/>
                <a:gd name="connsiteX23" fmla="*/ 3429000 w 3467100"/>
                <a:gd name="connsiteY23" fmla="*/ 241300 h 3035300"/>
                <a:gd name="connsiteX24" fmla="*/ 3454400 w 3467100"/>
                <a:gd name="connsiteY24" fmla="*/ 107950 h 3035300"/>
                <a:gd name="connsiteX25" fmla="*/ 3467100 w 3467100"/>
                <a:gd name="connsiteY25"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85925 w 3467100"/>
                <a:gd name="connsiteY5" fmla="*/ 2239964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50181 w 3467100"/>
                <a:gd name="connsiteY6" fmla="*/ 2023270 h 3035300"/>
                <a:gd name="connsiteX7" fmla="*/ 1416050 w 3467100"/>
                <a:gd name="connsiteY7" fmla="*/ 1968500 h 3035300"/>
                <a:gd name="connsiteX8" fmla="*/ 1612900 w 3467100"/>
                <a:gd name="connsiteY8" fmla="*/ 1879600 h 3035300"/>
                <a:gd name="connsiteX9" fmla="*/ 1555750 w 3467100"/>
                <a:gd name="connsiteY9" fmla="*/ 1752600 h 3035300"/>
                <a:gd name="connsiteX10" fmla="*/ 1441450 w 3467100"/>
                <a:gd name="connsiteY10" fmla="*/ 1727200 h 3035300"/>
                <a:gd name="connsiteX11" fmla="*/ 1485900 w 3467100"/>
                <a:gd name="connsiteY11" fmla="*/ 1600200 h 3035300"/>
                <a:gd name="connsiteX12" fmla="*/ 1454150 w 3467100"/>
                <a:gd name="connsiteY12" fmla="*/ 1479550 h 3035300"/>
                <a:gd name="connsiteX13" fmla="*/ 1492250 w 3467100"/>
                <a:gd name="connsiteY13" fmla="*/ 1454150 h 3035300"/>
                <a:gd name="connsiteX14" fmla="*/ 1441450 w 3467100"/>
                <a:gd name="connsiteY14" fmla="*/ 1352550 h 3035300"/>
                <a:gd name="connsiteX15" fmla="*/ 2108200 w 3467100"/>
                <a:gd name="connsiteY15" fmla="*/ 838200 h 3035300"/>
                <a:gd name="connsiteX16" fmla="*/ 2305050 w 3467100"/>
                <a:gd name="connsiteY16" fmla="*/ 781050 h 3035300"/>
                <a:gd name="connsiteX17" fmla="*/ 2400300 w 3467100"/>
                <a:gd name="connsiteY17" fmla="*/ 762000 h 3035300"/>
                <a:gd name="connsiteX18" fmla="*/ 2482850 w 3467100"/>
                <a:gd name="connsiteY18" fmla="*/ 717550 h 3035300"/>
                <a:gd name="connsiteX19" fmla="*/ 2565400 w 3467100"/>
                <a:gd name="connsiteY19" fmla="*/ 711200 h 3035300"/>
                <a:gd name="connsiteX20" fmla="*/ 2673350 w 3467100"/>
                <a:gd name="connsiteY20" fmla="*/ 488950 h 3035300"/>
                <a:gd name="connsiteX21" fmla="*/ 2984500 w 3467100"/>
                <a:gd name="connsiteY21" fmla="*/ 393700 h 3035300"/>
                <a:gd name="connsiteX22" fmla="*/ 3282950 w 3467100"/>
                <a:gd name="connsiteY22" fmla="*/ 368300 h 3035300"/>
                <a:gd name="connsiteX23" fmla="*/ 3429000 w 3467100"/>
                <a:gd name="connsiteY23" fmla="*/ 241300 h 3035300"/>
                <a:gd name="connsiteX24" fmla="*/ 3454400 w 3467100"/>
                <a:gd name="connsiteY24" fmla="*/ 107950 h 3035300"/>
                <a:gd name="connsiteX25" fmla="*/ 3467100 w 3467100"/>
                <a:gd name="connsiteY25"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50181 w 3467100"/>
                <a:gd name="connsiteY6" fmla="*/ 202327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0181 w 3467100"/>
                <a:gd name="connsiteY10" fmla="*/ 1602581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1466850 w 3467100"/>
                <a:gd name="connsiteY14" fmla="*/ 1325564 h 3035300"/>
                <a:gd name="connsiteX15" fmla="*/ 2108200 w 3467100"/>
                <a:gd name="connsiteY15" fmla="*/ 838200 h 3035300"/>
                <a:gd name="connsiteX16" fmla="*/ 2305050 w 3467100"/>
                <a:gd name="connsiteY16" fmla="*/ 781050 h 3035300"/>
                <a:gd name="connsiteX17" fmla="*/ 2400300 w 3467100"/>
                <a:gd name="connsiteY17" fmla="*/ 762000 h 3035300"/>
                <a:gd name="connsiteX18" fmla="*/ 2482850 w 3467100"/>
                <a:gd name="connsiteY18" fmla="*/ 717550 h 3035300"/>
                <a:gd name="connsiteX19" fmla="*/ 2565400 w 3467100"/>
                <a:gd name="connsiteY19" fmla="*/ 711200 h 3035300"/>
                <a:gd name="connsiteX20" fmla="*/ 2673350 w 3467100"/>
                <a:gd name="connsiteY20" fmla="*/ 488950 h 3035300"/>
                <a:gd name="connsiteX21" fmla="*/ 2984500 w 3467100"/>
                <a:gd name="connsiteY21" fmla="*/ 393700 h 3035300"/>
                <a:gd name="connsiteX22" fmla="*/ 3282950 w 3467100"/>
                <a:gd name="connsiteY22" fmla="*/ 368300 h 3035300"/>
                <a:gd name="connsiteX23" fmla="*/ 3429000 w 3467100"/>
                <a:gd name="connsiteY23" fmla="*/ 241300 h 3035300"/>
                <a:gd name="connsiteX24" fmla="*/ 3454400 w 3467100"/>
                <a:gd name="connsiteY24" fmla="*/ 107950 h 3035300"/>
                <a:gd name="connsiteX25" fmla="*/ 3467100 w 3467100"/>
                <a:gd name="connsiteY25"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66850 w 3467100"/>
                <a:gd name="connsiteY13" fmla="*/ 13255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82069 w 3467100"/>
                <a:gd name="connsiteY18" fmla="*/ 665956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82069 w 3467100"/>
                <a:gd name="connsiteY18" fmla="*/ 665956 h 3035300"/>
                <a:gd name="connsiteX19" fmla="*/ 2725737 w 3467100"/>
                <a:gd name="connsiteY19" fmla="*/ 462756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82069 w 3467100"/>
                <a:gd name="connsiteY18" fmla="*/ 665956 h 3035300"/>
                <a:gd name="connsiteX19" fmla="*/ 2725737 w 3467100"/>
                <a:gd name="connsiteY19" fmla="*/ 462756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82069 w 3467100"/>
                <a:gd name="connsiteY18" fmla="*/ 665956 h 3035300"/>
                <a:gd name="connsiteX19" fmla="*/ 2725737 w 3467100"/>
                <a:gd name="connsiteY19" fmla="*/ 462756 h 3035300"/>
                <a:gd name="connsiteX20" fmla="*/ 2989262 w 3467100"/>
                <a:gd name="connsiteY20" fmla="*/ 41275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82069 w 3467100"/>
                <a:gd name="connsiteY18" fmla="*/ 665956 h 3035300"/>
                <a:gd name="connsiteX19" fmla="*/ 2725737 w 3467100"/>
                <a:gd name="connsiteY19" fmla="*/ 462756 h 3035300"/>
                <a:gd name="connsiteX20" fmla="*/ 2989262 w 3467100"/>
                <a:gd name="connsiteY20" fmla="*/ 41275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82069 w 3467100"/>
                <a:gd name="connsiteY18" fmla="*/ 665956 h 3035300"/>
                <a:gd name="connsiteX19" fmla="*/ 2725737 w 3467100"/>
                <a:gd name="connsiteY19" fmla="*/ 462756 h 3035300"/>
                <a:gd name="connsiteX20" fmla="*/ 2934493 w 3467100"/>
                <a:gd name="connsiteY20" fmla="*/ 400843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67100" h="3035300">
                  <a:moveTo>
                    <a:pt x="0" y="3035300"/>
                  </a:moveTo>
                  <a:cubicBezTo>
                    <a:pt x="114102" y="2984699"/>
                    <a:pt x="378355" y="2835540"/>
                    <a:pt x="547688" y="2792413"/>
                  </a:cubicBezTo>
                  <a:cubicBezTo>
                    <a:pt x="674291" y="2836070"/>
                    <a:pt x="791501" y="2908168"/>
                    <a:pt x="957262" y="2980531"/>
                  </a:cubicBezTo>
                  <a:lnTo>
                    <a:pt x="1304925" y="2816226"/>
                  </a:lnTo>
                  <a:cubicBezTo>
                    <a:pt x="1396736" y="2689359"/>
                    <a:pt x="1414859" y="2566591"/>
                    <a:pt x="1479550" y="2476500"/>
                  </a:cubicBezTo>
                  <a:cubicBezTo>
                    <a:pt x="1544241" y="2386410"/>
                    <a:pt x="1612239" y="2310740"/>
                    <a:pt x="1693069" y="2275683"/>
                  </a:cubicBezTo>
                  <a:cubicBezTo>
                    <a:pt x="1652455" y="2195382"/>
                    <a:pt x="1475449" y="2034516"/>
                    <a:pt x="1428750" y="1966120"/>
                  </a:cubicBezTo>
                  <a:cubicBezTo>
                    <a:pt x="1484445" y="1921537"/>
                    <a:pt x="1591733" y="1915187"/>
                    <a:pt x="1612900" y="1879600"/>
                  </a:cubicBezTo>
                  <a:cubicBezTo>
                    <a:pt x="1634067" y="1844013"/>
                    <a:pt x="1584325" y="1778000"/>
                    <a:pt x="1555750" y="1752600"/>
                  </a:cubicBezTo>
                  <a:cubicBezTo>
                    <a:pt x="1527175" y="1727200"/>
                    <a:pt x="1458648" y="1747044"/>
                    <a:pt x="1441450" y="1727200"/>
                  </a:cubicBezTo>
                  <a:cubicBezTo>
                    <a:pt x="1424252" y="1707356"/>
                    <a:pt x="1423062" y="1673224"/>
                    <a:pt x="1452562" y="1633537"/>
                  </a:cubicBezTo>
                  <a:cubicBezTo>
                    <a:pt x="1482062" y="1593850"/>
                    <a:pt x="1478095" y="1555089"/>
                    <a:pt x="1461294" y="1517650"/>
                  </a:cubicBezTo>
                  <a:cubicBezTo>
                    <a:pt x="1444493" y="1480211"/>
                    <a:pt x="1470686" y="1477433"/>
                    <a:pt x="1466056" y="1451769"/>
                  </a:cubicBezTo>
                  <a:cubicBezTo>
                    <a:pt x="1461426" y="1426105"/>
                    <a:pt x="1449917" y="1406791"/>
                    <a:pt x="1433512" y="1363664"/>
                  </a:cubicBezTo>
                  <a:cubicBezTo>
                    <a:pt x="1500452" y="1296724"/>
                    <a:pt x="1962944" y="935302"/>
                    <a:pt x="2108200" y="838200"/>
                  </a:cubicBezTo>
                  <a:cubicBezTo>
                    <a:pt x="2253456" y="741098"/>
                    <a:pt x="2256367" y="793750"/>
                    <a:pt x="2305050" y="781050"/>
                  </a:cubicBezTo>
                  <a:cubicBezTo>
                    <a:pt x="2353733" y="768350"/>
                    <a:pt x="2370667" y="772583"/>
                    <a:pt x="2400300" y="762000"/>
                  </a:cubicBezTo>
                  <a:cubicBezTo>
                    <a:pt x="2429933" y="751417"/>
                    <a:pt x="2452555" y="733557"/>
                    <a:pt x="2482850" y="717550"/>
                  </a:cubicBezTo>
                  <a:cubicBezTo>
                    <a:pt x="2513145" y="701543"/>
                    <a:pt x="2541588" y="708422"/>
                    <a:pt x="2582069" y="665956"/>
                  </a:cubicBezTo>
                  <a:cubicBezTo>
                    <a:pt x="2622550" y="623490"/>
                    <a:pt x="2667000" y="506942"/>
                    <a:pt x="2725737" y="462756"/>
                  </a:cubicBezTo>
                  <a:cubicBezTo>
                    <a:pt x="2784474" y="418571"/>
                    <a:pt x="2839243" y="380867"/>
                    <a:pt x="2934493" y="400843"/>
                  </a:cubicBezTo>
                  <a:cubicBezTo>
                    <a:pt x="3029743" y="420819"/>
                    <a:pt x="3200532" y="394890"/>
                    <a:pt x="3282950" y="368300"/>
                  </a:cubicBezTo>
                  <a:cubicBezTo>
                    <a:pt x="3365368" y="341710"/>
                    <a:pt x="3400425" y="284692"/>
                    <a:pt x="3429000" y="241300"/>
                  </a:cubicBezTo>
                  <a:cubicBezTo>
                    <a:pt x="3457575" y="197908"/>
                    <a:pt x="3448050" y="148167"/>
                    <a:pt x="3454400" y="107950"/>
                  </a:cubicBezTo>
                  <a:cubicBezTo>
                    <a:pt x="3460750" y="67733"/>
                    <a:pt x="3463925" y="33866"/>
                    <a:pt x="3467100" y="0"/>
                  </a:cubicBezTo>
                </a:path>
              </a:pathLst>
            </a:cu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 name="フリーフォーム 48"/>
            <p:cNvSpPr/>
            <p:nvPr/>
          </p:nvSpPr>
          <p:spPr>
            <a:xfrm>
              <a:off x="11003148" y="3149314"/>
              <a:ext cx="446545" cy="1188833"/>
            </a:xfrm>
            <a:custGeom>
              <a:avLst/>
              <a:gdLst>
                <a:gd name="connsiteX0" fmla="*/ 841093 w 841093"/>
                <a:gd name="connsiteY0" fmla="*/ 0 h 2362200"/>
                <a:gd name="connsiteX1" fmla="*/ 358493 w 841093"/>
                <a:gd name="connsiteY1" fmla="*/ 342900 h 2362200"/>
                <a:gd name="connsiteX2" fmla="*/ 307693 w 841093"/>
                <a:gd name="connsiteY2" fmla="*/ 844550 h 2362200"/>
                <a:gd name="connsiteX3" fmla="*/ 15593 w 841093"/>
                <a:gd name="connsiteY3" fmla="*/ 1473200 h 2362200"/>
                <a:gd name="connsiteX4" fmla="*/ 47343 w 841093"/>
                <a:gd name="connsiteY4" fmla="*/ 1504950 h 2362200"/>
                <a:gd name="connsiteX5" fmla="*/ 110843 w 841093"/>
                <a:gd name="connsiteY5" fmla="*/ 1460500 h 2362200"/>
                <a:gd name="connsiteX6" fmla="*/ 263243 w 841093"/>
                <a:gd name="connsiteY6" fmla="*/ 1549400 h 2362200"/>
                <a:gd name="connsiteX7" fmla="*/ 326743 w 841093"/>
                <a:gd name="connsiteY7" fmla="*/ 1536700 h 2362200"/>
                <a:gd name="connsiteX8" fmla="*/ 314043 w 841093"/>
                <a:gd name="connsiteY8" fmla="*/ 1600200 h 2362200"/>
                <a:gd name="connsiteX9" fmla="*/ 307693 w 841093"/>
                <a:gd name="connsiteY9" fmla="*/ 1701800 h 2362200"/>
                <a:gd name="connsiteX10" fmla="*/ 599793 w 841093"/>
                <a:gd name="connsiteY10" fmla="*/ 2362200 h 2362200"/>
                <a:gd name="connsiteX0" fmla="*/ 841093 w 841093"/>
                <a:gd name="connsiteY0" fmla="*/ 0 h 2362200"/>
                <a:gd name="connsiteX1" fmla="*/ 358493 w 841093"/>
                <a:gd name="connsiteY1" fmla="*/ 342900 h 2362200"/>
                <a:gd name="connsiteX2" fmla="*/ 315631 w 841093"/>
                <a:gd name="connsiteY2" fmla="*/ 793750 h 2362200"/>
                <a:gd name="connsiteX3" fmla="*/ 307693 w 841093"/>
                <a:gd name="connsiteY3" fmla="*/ 844550 h 2362200"/>
                <a:gd name="connsiteX4" fmla="*/ 15593 w 841093"/>
                <a:gd name="connsiteY4" fmla="*/ 1473200 h 2362200"/>
                <a:gd name="connsiteX5" fmla="*/ 47343 w 841093"/>
                <a:gd name="connsiteY5" fmla="*/ 1504950 h 2362200"/>
                <a:gd name="connsiteX6" fmla="*/ 110843 w 841093"/>
                <a:gd name="connsiteY6" fmla="*/ 1460500 h 2362200"/>
                <a:gd name="connsiteX7" fmla="*/ 263243 w 841093"/>
                <a:gd name="connsiteY7" fmla="*/ 1549400 h 2362200"/>
                <a:gd name="connsiteX8" fmla="*/ 326743 w 841093"/>
                <a:gd name="connsiteY8" fmla="*/ 1536700 h 2362200"/>
                <a:gd name="connsiteX9" fmla="*/ 314043 w 841093"/>
                <a:gd name="connsiteY9" fmla="*/ 1600200 h 2362200"/>
                <a:gd name="connsiteX10" fmla="*/ 307693 w 841093"/>
                <a:gd name="connsiteY10" fmla="*/ 1701800 h 2362200"/>
                <a:gd name="connsiteX11" fmla="*/ 599793 w 841093"/>
                <a:gd name="connsiteY11" fmla="*/ 2362200 h 2362200"/>
                <a:gd name="connsiteX0" fmla="*/ 841093 w 841093"/>
                <a:gd name="connsiteY0" fmla="*/ 0 h 2362200"/>
                <a:gd name="connsiteX1" fmla="*/ 358493 w 841093"/>
                <a:gd name="connsiteY1" fmla="*/ 342900 h 2362200"/>
                <a:gd name="connsiteX2" fmla="*/ 437075 w 841093"/>
                <a:gd name="connsiteY2" fmla="*/ 703262 h 2362200"/>
                <a:gd name="connsiteX3" fmla="*/ 307693 w 841093"/>
                <a:gd name="connsiteY3" fmla="*/ 844550 h 2362200"/>
                <a:gd name="connsiteX4" fmla="*/ 15593 w 841093"/>
                <a:gd name="connsiteY4" fmla="*/ 1473200 h 2362200"/>
                <a:gd name="connsiteX5" fmla="*/ 47343 w 841093"/>
                <a:gd name="connsiteY5" fmla="*/ 1504950 h 2362200"/>
                <a:gd name="connsiteX6" fmla="*/ 110843 w 841093"/>
                <a:gd name="connsiteY6" fmla="*/ 1460500 h 2362200"/>
                <a:gd name="connsiteX7" fmla="*/ 263243 w 841093"/>
                <a:gd name="connsiteY7" fmla="*/ 1549400 h 2362200"/>
                <a:gd name="connsiteX8" fmla="*/ 326743 w 841093"/>
                <a:gd name="connsiteY8" fmla="*/ 1536700 h 2362200"/>
                <a:gd name="connsiteX9" fmla="*/ 314043 w 841093"/>
                <a:gd name="connsiteY9" fmla="*/ 1600200 h 2362200"/>
                <a:gd name="connsiteX10" fmla="*/ 307693 w 841093"/>
                <a:gd name="connsiteY10" fmla="*/ 1701800 h 2362200"/>
                <a:gd name="connsiteX11" fmla="*/ 599793 w 841093"/>
                <a:gd name="connsiteY11" fmla="*/ 2362200 h 2362200"/>
                <a:gd name="connsiteX0" fmla="*/ 841093 w 841093"/>
                <a:gd name="connsiteY0" fmla="*/ 0 h 2362200"/>
                <a:gd name="connsiteX1" fmla="*/ 358493 w 841093"/>
                <a:gd name="connsiteY1" fmla="*/ 342900 h 2362200"/>
                <a:gd name="connsiteX2" fmla="*/ 308488 w 841093"/>
                <a:gd name="connsiteY2" fmla="*/ 769937 h 2362200"/>
                <a:gd name="connsiteX3" fmla="*/ 307693 w 841093"/>
                <a:gd name="connsiteY3" fmla="*/ 844550 h 2362200"/>
                <a:gd name="connsiteX4" fmla="*/ 15593 w 841093"/>
                <a:gd name="connsiteY4" fmla="*/ 1473200 h 2362200"/>
                <a:gd name="connsiteX5" fmla="*/ 47343 w 841093"/>
                <a:gd name="connsiteY5" fmla="*/ 1504950 h 2362200"/>
                <a:gd name="connsiteX6" fmla="*/ 110843 w 841093"/>
                <a:gd name="connsiteY6" fmla="*/ 1460500 h 2362200"/>
                <a:gd name="connsiteX7" fmla="*/ 263243 w 841093"/>
                <a:gd name="connsiteY7" fmla="*/ 1549400 h 2362200"/>
                <a:gd name="connsiteX8" fmla="*/ 326743 w 841093"/>
                <a:gd name="connsiteY8" fmla="*/ 1536700 h 2362200"/>
                <a:gd name="connsiteX9" fmla="*/ 314043 w 841093"/>
                <a:gd name="connsiteY9" fmla="*/ 1600200 h 2362200"/>
                <a:gd name="connsiteX10" fmla="*/ 307693 w 841093"/>
                <a:gd name="connsiteY10" fmla="*/ 1701800 h 2362200"/>
                <a:gd name="connsiteX11" fmla="*/ 599793 w 841093"/>
                <a:gd name="connsiteY11" fmla="*/ 2362200 h 2362200"/>
                <a:gd name="connsiteX0" fmla="*/ 841093 w 841093"/>
                <a:gd name="connsiteY0" fmla="*/ 0 h 2362200"/>
                <a:gd name="connsiteX1" fmla="*/ 358493 w 841093"/>
                <a:gd name="connsiteY1" fmla="*/ 342900 h 2362200"/>
                <a:gd name="connsiteX2" fmla="*/ 306106 w 841093"/>
                <a:gd name="connsiteY2" fmla="*/ 634206 h 2362200"/>
                <a:gd name="connsiteX3" fmla="*/ 308488 w 841093"/>
                <a:gd name="connsiteY3" fmla="*/ 769937 h 2362200"/>
                <a:gd name="connsiteX4" fmla="*/ 307693 w 841093"/>
                <a:gd name="connsiteY4" fmla="*/ 844550 h 2362200"/>
                <a:gd name="connsiteX5" fmla="*/ 15593 w 841093"/>
                <a:gd name="connsiteY5" fmla="*/ 1473200 h 2362200"/>
                <a:gd name="connsiteX6" fmla="*/ 47343 w 841093"/>
                <a:gd name="connsiteY6" fmla="*/ 1504950 h 2362200"/>
                <a:gd name="connsiteX7" fmla="*/ 110843 w 841093"/>
                <a:gd name="connsiteY7" fmla="*/ 1460500 h 2362200"/>
                <a:gd name="connsiteX8" fmla="*/ 263243 w 841093"/>
                <a:gd name="connsiteY8" fmla="*/ 1549400 h 2362200"/>
                <a:gd name="connsiteX9" fmla="*/ 326743 w 841093"/>
                <a:gd name="connsiteY9" fmla="*/ 1536700 h 2362200"/>
                <a:gd name="connsiteX10" fmla="*/ 314043 w 841093"/>
                <a:gd name="connsiteY10" fmla="*/ 1600200 h 2362200"/>
                <a:gd name="connsiteX11" fmla="*/ 307693 w 841093"/>
                <a:gd name="connsiteY11" fmla="*/ 1701800 h 2362200"/>
                <a:gd name="connsiteX12" fmla="*/ 599793 w 841093"/>
                <a:gd name="connsiteY12" fmla="*/ 2362200 h 2362200"/>
                <a:gd name="connsiteX0" fmla="*/ 841093 w 841093"/>
                <a:gd name="connsiteY0" fmla="*/ 0 h 2362200"/>
                <a:gd name="connsiteX1" fmla="*/ 358493 w 841093"/>
                <a:gd name="connsiteY1" fmla="*/ 342900 h 2362200"/>
                <a:gd name="connsiteX2" fmla="*/ 258481 w 841093"/>
                <a:gd name="connsiteY2" fmla="*/ 746124 h 2362200"/>
                <a:gd name="connsiteX3" fmla="*/ 308488 w 841093"/>
                <a:gd name="connsiteY3" fmla="*/ 769937 h 2362200"/>
                <a:gd name="connsiteX4" fmla="*/ 307693 w 841093"/>
                <a:gd name="connsiteY4" fmla="*/ 844550 h 2362200"/>
                <a:gd name="connsiteX5" fmla="*/ 15593 w 841093"/>
                <a:gd name="connsiteY5" fmla="*/ 1473200 h 2362200"/>
                <a:gd name="connsiteX6" fmla="*/ 47343 w 841093"/>
                <a:gd name="connsiteY6" fmla="*/ 1504950 h 2362200"/>
                <a:gd name="connsiteX7" fmla="*/ 110843 w 841093"/>
                <a:gd name="connsiteY7" fmla="*/ 1460500 h 2362200"/>
                <a:gd name="connsiteX8" fmla="*/ 263243 w 841093"/>
                <a:gd name="connsiteY8" fmla="*/ 1549400 h 2362200"/>
                <a:gd name="connsiteX9" fmla="*/ 326743 w 841093"/>
                <a:gd name="connsiteY9" fmla="*/ 1536700 h 2362200"/>
                <a:gd name="connsiteX10" fmla="*/ 314043 w 841093"/>
                <a:gd name="connsiteY10" fmla="*/ 1600200 h 2362200"/>
                <a:gd name="connsiteX11" fmla="*/ 307693 w 841093"/>
                <a:gd name="connsiteY11" fmla="*/ 1701800 h 2362200"/>
                <a:gd name="connsiteX12" fmla="*/ 599793 w 841093"/>
                <a:gd name="connsiteY12" fmla="*/ 2362200 h 2362200"/>
                <a:gd name="connsiteX0" fmla="*/ 841093 w 841093"/>
                <a:gd name="connsiteY0" fmla="*/ 0 h 2362200"/>
                <a:gd name="connsiteX1" fmla="*/ 358493 w 841093"/>
                <a:gd name="connsiteY1" fmla="*/ 342900 h 2362200"/>
                <a:gd name="connsiteX2" fmla="*/ 270387 w 841093"/>
                <a:gd name="connsiteY2" fmla="*/ 605631 h 2362200"/>
                <a:gd name="connsiteX3" fmla="*/ 258481 w 841093"/>
                <a:gd name="connsiteY3" fmla="*/ 746124 h 2362200"/>
                <a:gd name="connsiteX4" fmla="*/ 308488 w 841093"/>
                <a:gd name="connsiteY4" fmla="*/ 769937 h 2362200"/>
                <a:gd name="connsiteX5" fmla="*/ 307693 w 841093"/>
                <a:gd name="connsiteY5" fmla="*/ 844550 h 2362200"/>
                <a:gd name="connsiteX6" fmla="*/ 15593 w 841093"/>
                <a:gd name="connsiteY6" fmla="*/ 1473200 h 2362200"/>
                <a:gd name="connsiteX7" fmla="*/ 47343 w 841093"/>
                <a:gd name="connsiteY7" fmla="*/ 1504950 h 2362200"/>
                <a:gd name="connsiteX8" fmla="*/ 110843 w 841093"/>
                <a:gd name="connsiteY8" fmla="*/ 1460500 h 2362200"/>
                <a:gd name="connsiteX9" fmla="*/ 263243 w 841093"/>
                <a:gd name="connsiteY9" fmla="*/ 1549400 h 2362200"/>
                <a:gd name="connsiteX10" fmla="*/ 326743 w 841093"/>
                <a:gd name="connsiteY10" fmla="*/ 1536700 h 2362200"/>
                <a:gd name="connsiteX11" fmla="*/ 314043 w 841093"/>
                <a:gd name="connsiteY11" fmla="*/ 1600200 h 2362200"/>
                <a:gd name="connsiteX12" fmla="*/ 307693 w 841093"/>
                <a:gd name="connsiteY12" fmla="*/ 1701800 h 2362200"/>
                <a:gd name="connsiteX13" fmla="*/ 599793 w 841093"/>
                <a:gd name="connsiteY13" fmla="*/ 2362200 h 2362200"/>
                <a:gd name="connsiteX0" fmla="*/ 841093 w 841093"/>
                <a:gd name="connsiteY0" fmla="*/ 0 h 2362200"/>
                <a:gd name="connsiteX1" fmla="*/ 358493 w 841093"/>
                <a:gd name="connsiteY1" fmla="*/ 342900 h 2362200"/>
                <a:gd name="connsiteX2" fmla="*/ 289437 w 841093"/>
                <a:gd name="connsiteY2" fmla="*/ 624681 h 2362200"/>
                <a:gd name="connsiteX3" fmla="*/ 258481 w 841093"/>
                <a:gd name="connsiteY3" fmla="*/ 746124 h 2362200"/>
                <a:gd name="connsiteX4" fmla="*/ 308488 w 841093"/>
                <a:gd name="connsiteY4" fmla="*/ 769937 h 2362200"/>
                <a:gd name="connsiteX5" fmla="*/ 307693 w 841093"/>
                <a:gd name="connsiteY5" fmla="*/ 844550 h 2362200"/>
                <a:gd name="connsiteX6" fmla="*/ 15593 w 841093"/>
                <a:gd name="connsiteY6" fmla="*/ 1473200 h 2362200"/>
                <a:gd name="connsiteX7" fmla="*/ 47343 w 841093"/>
                <a:gd name="connsiteY7" fmla="*/ 1504950 h 2362200"/>
                <a:gd name="connsiteX8" fmla="*/ 110843 w 841093"/>
                <a:gd name="connsiteY8" fmla="*/ 1460500 h 2362200"/>
                <a:gd name="connsiteX9" fmla="*/ 263243 w 841093"/>
                <a:gd name="connsiteY9" fmla="*/ 1549400 h 2362200"/>
                <a:gd name="connsiteX10" fmla="*/ 326743 w 841093"/>
                <a:gd name="connsiteY10" fmla="*/ 1536700 h 2362200"/>
                <a:gd name="connsiteX11" fmla="*/ 314043 w 841093"/>
                <a:gd name="connsiteY11" fmla="*/ 1600200 h 2362200"/>
                <a:gd name="connsiteX12" fmla="*/ 307693 w 841093"/>
                <a:gd name="connsiteY12" fmla="*/ 1701800 h 2362200"/>
                <a:gd name="connsiteX13" fmla="*/ 599793 w 841093"/>
                <a:gd name="connsiteY13" fmla="*/ 2362200 h 2362200"/>
                <a:gd name="connsiteX0" fmla="*/ 841093 w 841093"/>
                <a:gd name="connsiteY0" fmla="*/ 0 h 2362200"/>
                <a:gd name="connsiteX1" fmla="*/ 358493 w 841093"/>
                <a:gd name="connsiteY1" fmla="*/ 342900 h 2362200"/>
                <a:gd name="connsiteX2" fmla="*/ 294199 w 841093"/>
                <a:gd name="connsiteY2" fmla="*/ 512763 h 2362200"/>
                <a:gd name="connsiteX3" fmla="*/ 289437 w 841093"/>
                <a:gd name="connsiteY3" fmla="*/ 624681 h 2362200"/>
                <a:gd name="connsiteX4" fmla="*/ 258481 w 841093"/>
                <a:gd name="connsiteY4" fmla="*/ 746124 h 2362200"/>
                <a:gd name="connsiteX5" fmla="*/ 308488 w 841093"/>
                <a:gd name="connsiteY5" fmla="*/ 769937 h 2362200"/>
                <a:gd name="connsiteX6" fmla="*/ 307693 w 841093"/>
                <a:gd name="connsiteY6" fmla="*/ 844550 h 2362200"/>
                <a:gd name="connsiteX7" fmla="*/ 15593 w 841093"/>
                <a:gd name="connsiteY7" fmla="*/ 1473200 h 2362200"/>
                <a:gd name="connsiteX8" fmla="*/ 47343 w 841093"/>
                <a:gd name="connsiteY8" fmla="*/ 1504950 h 2362200"/>
                <a:gd name="connsiteX9" fmla="*/ 110843 w 841093"/>
                <a:gd name="connsiteY9" fmla="*/ 1460500 h 2362200"/>
                <a:gd name="connsiteX10" fmla="*/ 263243 w 841093"/>
                <a:gd name="connsiteY10" fmla="*/ 1549400 h 2362200"/>
                <a:gd name="connsiteX11" fmla="*/ 326743 w 841093"/>
                <a:gd name="connsiteY11" fmla="*/ 1536700 h 2362200"/>
                <a:gd name="connsiteX12" fmla="*/ 314043 w 841093"/>
                <a:gd name="connsiteY12" fmla="*/ 1600200 h 2362200"/>
                <a:gd name="connsiteX13" fmla="*/ 307693 w 841093"/>
                <a:gd name="connsiteY13" fmla="*/ 1701800 h 2362200"/>
                <a:gd name="connsiteX14" fmla="*/ 599793 w 841093"/>
                <a:gd name="connsiteY14" fmla="*/ 2362200 h 2362200"/>
                <a:gd name="connsiteX0" fmla="*/ 841093 w 841093"/>
                <a:gd name="connsiteY0" fmla="*/ 0 h 2362200"/>
                <a:gd name="connsiteX1" fmla="*/ 358493 w 841093"/>
                <a:gd name="connsiteY1" fmla="*/ 342900 h 2362200"/>
                <a:gd name="connsiteX2" fmla="*/ 334680 w 841093"/>
                <a:gd name="connsiteY2" fmla="*/ 619919 h 2362200"/>
                <a:gd name="connsiteX3" fmla="*/ 289437 w 841093"/>
                <a:gd name="connsiteY3" fmla="*/ 624681 h 2362200"/>
                <a:gd name="connsiteX4" fmla="*/ 258481 w 841093"/>
                <a:gd name="connsiteY4" fmla="*/ 746124 h 2362200"/>
                <a:gd name="connsiteX5" fmla="*/ 308488 w 841093"/>
                <a:gd name="connsiteY5" fmla="*/ 769937 h 2362200"/>
                <a:gd name="connsiteX6" fmla="*/ 307693 w 841093"/>
                <a:gd name="connsiteY6" fmla="*/ 844550 h 2362200"/>
                <a:gd name="connsiteX7" fmla="*/ 15593 w 841093"/>
                <a:gd name="connsiteY7" fmla="*/ 1473200 h 2362200"/>
                <a:gd name="connsiteX8" fmla="*/ 47343 w 841093"/>
                <a:gd name="connsiteY8" fmla="*/ 1504950 h 2362200"/>
                <a:gd name="connsiteX9" fmla="*/ 110843 w 841093"/>
                <a:gd name="connsiteY9" fmla="*/ 1460500 h 2362200"/>
                <a:gd name="connsiteX10" fmla="*/ 263243 w 841093"/>
                <a:gd name="connsiteY10" fmla="*/ 1549400 h 2362200"/>
                <a:gd name="connsiteX11" fmla="*/ 326743 w 841093"/>
                <a:gd name="connsiteY11" fmla="*/ 1536700 h 2362200"/>
                <a:gd name="connsiteX12" fmla="*/ 314043 w 841093"/>
                <a:gd name="connsiteY12" fmla="*/ 1600200 h 2362200"/>
                <a:gd name="connsiteX13" fmla="*/ 307693 w 841093"/>
                <a:gd name="connsiteY13" fmla="*/ 1701800 h 2362200"/>
                <a:gd name="connsiteX14" fmla="*/ 599793 w 841093"/>
                <a:gd name="connsiteY14" fmla="*/ 2362200 h 2362200"/>
                <a:gd name="connsiteX0" fmla="*/ 841093 w 841093"/>
                <a:gd name="connsiteY0" fmla="*/ 0 h 2362200"/>
                <a:gd name="connsiteX1" fmla="*/ 358493 w 841093"/>
                <a:gd name="connsiteY1" fmla="*/ 342900 h 2362200"/>
                <a:gd name="connsiteX2" fmla="*/ 320393 w 841093"/>
                <a:gd name="connsiteY2" fmla="*/ 500856 h 2362200"/>
                <a:gd name="connsiteX3" fmla="*/ 334680 w 841093"/>
                <a:gd name="connsiteY3" fmla="*/ 619919 h 2362200"/>
                <a:gd name="connsiteX4" fmla="*/ 289437 w 841093"/>
                <a:gd name="connsiteY4" fmla="*/ 624681 h 2362200"/>
                <a:gd name="connsiteX5" fmla="*/ 258481 w 841093"/>
                <a:gd name="connsiteY5" fmla="*/ 746124 h 2362200"/>
                <a:gd name="connsiteX6" fmla="*/ 308488 w 841093"/>
                <a:gd name="connsiteY6" fmla="*/ 769937 h 2362200"/>
                <a:gd name="connsiteX7" fmla="*/ 307693 w 841093"/>
                <a:gd name="connsiteY7" fmla="*/ 844550 h 2362200"/>
                <a:gd name="connsiteX8" fmla="*/ 15593 w 841093"/>
                <a:gd name="connsiteY8" fmla="*/ 1473200 h 2362200"/>
                <a:gd name="connsiteX9" fmla="*/ 47343 w 841093"/>
                <a:gd name="connsiteY9" fmla="*/ 1504950 h 2362200"/>
                <a:gd name="connsiteX10" fmla="*/ 110843 w 841093"/>
                <a:gd name="connsiteY10" fmla="*/ 1460500 h 2362200"/>
                <a:gd name="connsiteX11" fmla="*/ 263243 w 841093"/>
                <a:gd name="connsiteY11" fmla="*/ 1549400 h 2362200"/>
                <a:gd name="connsiteX12" fmla="*/ 326743 w 841093"/>
                <a:gd name="connsiteY12" fmla="*/ 1536700 h 2362200"/>
                <a:gd name="connsiteX13" fmla="*/ 314043 w 841093"/>
                <a:gd name="connsiteY13" fmla="*/ 1600200 h 2362200"/>
                <a:gd name="connsiteX14" fmla="*/ 307693 w 841093"/>
                <a:gd name="connsiteY14" fmla="*/ 1701800 h 2362200"/>
                <a:gd name="connsiteX15" fmla="*/ 599793 w 841093"/>
                <a:gd name="connsiteY15" fmla="*/ 2362200 h 2362200"/>
                <a:gd name="connsiteX0" fmla="*/ 841093 w 841093"/>
                <a:gd name="connsiteY0" fmla="*/ 0 h 2362200"/>
                <a:gd name="connsiteX1" fmla="*/ 572806 w 841093"/>
                <a:gd name="connsiteY1" fmla="*/ 192882 h 2362200"/>
                <a:gd name="connsiteX2" fmla="*/ 320393 w 841093"/>
                <a:gd name="connsiteY2" fmla="*/ 500856 h 2362200"/>
                <a:gd name="connsiteX3" fmla="*/ 334680 w 841093"/>
                <a:gd name="connsiteY3" fmla="*/ 619919 h 2362200"/>
                <a:gd name="connsiteX4" fmla="*/ 289437 w 841093"/>
                <a:gd name="connsiteY4" fmla="*/ 624681 h 2362200"/>
                <a:gd name="connsiteX5" fmla="*/ 258481 w 841093"/>
                <a:gd name="connsiteY5" fmla="*/ 746124 h 2362200"/>
                <a:gd name="connsiteX6" fmla="*/ 308488 w 841093"/>
                <a:gd name="connsiteY6" fmla="*/ 769937 h 2362200"/>
                <a:gd name="connsiteX7" fmla="*/ 307693 w 841093"/>
                <a:gd name="connsiteY7" fmla="*/ 844550 h 2362200"/>
                <a:gd name="connsiteX8" fmla="*/ 15593 w 841093"/>
                <a:gd name="connsiteY8" fmla="*/ 1473200 h 2362200"/>
                <a:gd name="connsiteX9" fmla="*/ 47343 w 841093"/>
                <a:gd name="connsiteY9" fmla="*/ 1504950 h 2362200"/>
                <a:gd name="connsiteX10" fmla="*/ 110843 w 841093"/>
                <a:gd name="connsiteY10" fmla="*/ 1460500 h 2362200"/>
                <a:gd name="connsiteX11" fmla="*/ 263243 w 841093"/>
                <a:gd name="connsiteY11" fmla="*/ 1549400 h 2362200"/>
                <a:gd name="connsiteX12" fmla="*/ 326743 w 841093"/>
                <a:gd name="connsiteY12" fmla="*/ 1536700 h 2362200"/>
                <a:gd name="connsiteX13" fmla="*/ 314043 w 841093"/>
                <a:gd name="connsiteY13" fmla="*/ 1600200 h 2362200"/>
                <a:gd name="connsiteX14" fmla="*/ 307693 w 841093"/>
                <a:gd name="connsiteY14" fmla="*/ 1701800 h 2362200"/>
                <a:gd name="connsiteX15" fmla="*/ 599793 w 841093"/>
                <a:gd name="connsiteY15" fmla="*/ 2362200 h 2362200"/>
                <a:gd name="connsiteX0" fmla="*/ 841093 w 841093"/>
                <a:gd name="connsiteY0" fmla="*/ 0 h 2362200"/>
                <a:gd name="connsiteX1" fmla="*/ 320393 w 841093"/>
                <a:gd name="connsiteY1" fmla="*/ 500856 h 2362200"/>
                <a:gd name="connsiteX2" fmla="*/ 334680 w 841093"/>
                <a:gd name="connsiteY2" fmla="*/ 619919 h 2362200"/>
                <a:gd name="connsiteX3" fmla="*/ 289437 w 841093"/>
                <a:gd name="connsiteY3" fmla="*/ 624681 h 2362200"/>
                <a:gd name="connsiteX4" fmla="*/ 258481 w 841093"/>
                <a:gd name="connsiteY4" fmla="*/ 746124 h 2362200"/>
                <a:gd name="connsiteX5" fmla="*/ 308488 w 841093"/>
                <a:gd name="connsiteY5" fmla="*/ 769937 h 2362200"/>
                <a:gd name="connsiteX6" fmla="*/ 307693 w 841093"/>
                <a:gd name="connsiteY6" fmla="*/ 844550 h 2362200"/>
                <a:gd name="connsiteX7" fmla="*/ 15593 w 841093"/>
                <a:gd name="connsiteY7" fmla="*/ 1473200 h 2362200"/>
                <a:gd name="connsiteX8" fmla="*/ 47343 w 841093"/>
                <a:gd name="connsiteY8" fmla="*/ 1504950 h 2362200"/>
                <a:gd name="connsiteX9" fmla="*/ 110843 w 841093"/>
                <a:gd name="connsiteY9" fmla="*/ 1460500 h 2362200"/>
                <a:gd name="connsiteX10" fmla="*/ 263243 w 841093"/>
                <a:gd name="connsiteY10" fmla="*/ 1549400 h 2362200"/>
                <a:gd name="connsiteX11" fmla="*/ 326743 w 841093"/>
                <a:gd name="connsiteY11" fmla="*/ 1536700 h 2362200"/>
                <a:gd name="connsiteX12" fmla="*/ 314043 w 841093"/>
                <a:gd name="connsiteY12" fmla="*/ 1600200 h 2362200"/>
                <a:gd name="connsiteX13" fmla="*/ 307693 w 841093"/>
                <a:gd name="connsiteY13" fmla="*/ 1701800 h 2362200"/>
                <a:gd name="connsiteX14" fmla="*/ 599793 w 841093"/>
                <a:gd name="connsiteY14" fmla="*/ 2362200 h 2362200"/>
                <a:gd name="connsiteX0" fmla="*/ 841093 w 841093"/>
                <a:gd name="connsiteY0" fmla="*/ 0 h 2362200"/>
                <a:gd name="connsiteX1" fmla="*/ 356112 w 841093"/>
                <a:gd name="connsiteY1" fmla="*/ 334168 h 2362200"/>
                <a:gd name="connsiteX2" fmla="*/ 334680 w 841093"/>
                <a:gd name="connsiteY2" fmla="*/ 619919 h 2362200"/>
                <a:gd name="connsiteX3" fmla="*/ 289437 w 841093"/>
                <a:gd name="connsiteY3" fmla="*/ 624681 h 2362200"/>
                <a:gd name="connsiteX4" fmla="*/ 258481 w 841093"/>
                <a:gd name="connsiteY4" fmla="*/ 746124 h 2362200"/>
                <a:gd name="connsiteX5" fmla="*/ 308488 w 841093"/>
                <a:gd name="connsiteY5" fmla="*/ 769937 h 2362200"/>
                <a:gd name="connsiteX6" fmla="*/ 307693 w 841093"/>
                <a:gd name="connsiteY6" fmla="*/ 844550 h 2362200"/>
                <a:gd name="connsiteX7" fmla="*/ 15593 w 841093"/>
                <a:gd name="connsiteY7" fmla="*/ 1473200 h 2362200"/>
                <a:gd name="connsiteX8" fmla="*/ 47343 w 841093"/>
                <a:gd name="connsiteY8" fmla="*/ 1504950 h 2362200"/>
                <a:gd name="connsiteX9" fmla="*/ 110843 w 841093"/>
                <a:gd name="connsiteY9" fmla="*/ 1460500 h 2362200"/>
                <a:gd name="connsiteX10" fmla="*/ 263243 w 841093"/>
                <a:gd name="connsiteY10" fmla="*/ 1549400 h 2362200"/>
                <a:gd name="connsiteX11" fmla="*/ 326743 w 841093"/>
                <a:gd name="connsiteY11" fmla="*/ 1536700 h 2362200"/>
                <a:gd name="connsiteX12" fmla="*/ 314043 w 841093"/>
                <a:gd name="connsiteY12" fmla="*/ 1600200 h 2362200"/>
                <a:gd name="connsiteX13" fmla="*/ 307693 w 841093"/>
                <a:gd name="connsiteY13" fmla="*/ 1701800 h 2362200"/>
                <a:gd name="connsiteX14" fmla="*/ 599793 w 841093"/>
                <a:gd name="connsiteY14" fmla="*/ 2362200 h 2362200"/>
                <a:gd name="connsiteX0" fmla="*/ 841093 w 841093"/>
                <a:gd name="connsiteY0" fmla="*/ 0 h 2362200"/>
                <a:gd name="connsiteX1" fmla="*/ 432312 w 841093"/>
                <a:gd name="connsiteY1" fmla="*/ 262731 h 2362200"/>
                <a:gd name="connsiteX2" fmla="*/ 356112 w 841093"/>
                <a:gd name="connsiteY2" fmla="*/ 334168 h 2362200"/>
                <a:gd name="connsiteX3" fmla="*/ 334680 w 841093"/>
                <a:gd name="connsiteY3" fmla="*/ 619919 h 2362200"/>
                <a:gd name="connsiteX4" fmla="*/ 289437 w 841093"/>
                <a:gd name="connsiteY4" fmla="*/ 624681 h 2362200"/>
                <a:gd name="connsiteX5" fmla="*/ 258481 w 841093"/>
                <a:gd name="connsiteY5" fmla="*/ 746124 h 2362200"/>
                <a:gd name="connsiteX6" fmla="*/ 308488 w 841093"/>
                <a:gd name="connsiteY6" fmla="*/ 769937 h 2362200"/>
                <a:gd name="connsiteX7" fmla="*/ 307693 w 841093"/>
                <a:gd name="connsiteY7" fmla="*/ 844550 h 2362200"/>
                <a:gd name="connsiteX8" fmla="*/ 15593 w 841093"/>
                <a:gd name="connsiteY8" fmla="*/ 1473200 h 2362200"/>
                <a:gd name="connsiteX9" fmla="*/ 47343 w 841093"/>
                <a:gd name="connsiteY9" fmla="*/ 1504950 h 2362200"/>
                <a:gd name="connsiteX10" fmla="*/ 110843 w 841093"/>
                <a:gd name="connsiteY10" fmla="*/ 1460500 h 2362200"/>
                <a:gd name="connsiteX11" fmla="*/ 263243 w 841093"/>
                <a:gd name="connsiteY11" fmla="*/ 1549400 h 2362200"/>
                <a:gd name="connsiteX12" fmla="*/ 326743 w 841093"/>
                <a:gd name="connsiteY12" fmla="*/ 1536700 h 2362200"/>
                <a:gd name="connsiteX13" fmla="*/ 314043 w 841093"/>
                <a:gd name="connsiteY13" fmla="*/ 1600200 h 2362200"/>
                <a:gd name="connsiteX14" fmla="*/ 307693 w 841093"/>
                <a:gd name="connsiteY14" fmla="*/ 1701800 h 2362200"/>
                <a:gd name="connsiteX15" fmla="*/ 599793 w 841093"/>
                <a:gd name="connsiteY15" fmla="*/ 2362200 h 2362200"/>
                <a:gd name="connsiteX0" fmla="*/ 841093 w 841093"/>
                <a:gd name="connsiteY0" fmla="*/ 0 h 2362200"/>
                <a:gd name="connsiteX1" fmla="*/ 379925 w 841093"/>
                <a:gd name="connsiteY1" fmla="*/ 227012 h 2362200"/>
                <a:gd name="connsiteX2" fmla="*/ 356112 w 841093"/>
                <a:gd name="connsiteY2" fmla="*/ 334168 h 2362200"/>
                <a:gd name="connsiteX3" fmla="*/ 334680 w 841093"/>
                <a:gd name="connsiteY3" fmla="*/ 619919 h 2362200"/>
                <a:gd name="connsiteX4" fmla="*/ 289437 w 841093"/>
                <a:gd name="connsiteY4" fmla="*/ 624681 h 2362200"/>
                <a:gd name="connsiteX5" fmla="*/ 258481 w 841093"/>
                <a:gd name="connsiteY5" fmla="*/ 746124 h 2362200"/>
                <a:gd name="connsiteX6" fmla="*/ 308488 w 841093"/>
                <a:gd name="connsiteY6" fmla="*/ 769937 h 2362200"/>
                <a:gd name="connsiteX7" fmla="*/ 307693 w 841093"/>
                <a:gd name="connsiteY7" fmla="*/ 844550 h 2362200"/>
                <a:gd name="connsiteX8" fmla="*/ 15593 w 841093"/>
                <a:gd name="connsiteY8" fmla="*/ 1473200 h 2362200"/>
                <a:gd name="connsiteX9" fmla="*/ 47343 w 841093"/>
                <a:gd name="connsiteY9" fmla="*/ 1504950 h 2362200"/>
                <a:gd name="connsiteX10" fmla="*/ 110843 w 841093"/>
                <a:gd name="connsiteY10" fmla="*/ 1460500 h 2362200"/>
                <a:gd name="connsiteX11" fmla="*/ 263243 w 841093"/>
                <a:gd name="connsiteY11" fmla="*/ 1549400 h 2362200"/>
                <a:gd name="connsiteX12" fmla="*/ 326743 w 841093"/>
                <a:gd name="connsiteY12" fmla="*/ 1536700 h 2362200"/>
                <a:gd name="connsiteX13" fmla="*/ 314043 w 841093"/>
                <a:gd name="connsiteY13" fmla="*/ 1600200 h 2362200"/>
                <a:gd name="connsiteX14" fmla="*/ 307693 w 841093"/>
                <a:gd name="connsiteY14" fmla="*/ 1701800 h 2362200"/>
                <a:gd name="connsiteX15" fmla="*/ 599793 w 841093"/>
                <a:gd name="connsiteY15" fmla="*/ 2362200 h 2362200"/>
                <a:gd name="connsiteX0" fmla="*/ 841093 w 841093"/>
                <a:gd name="connsiteY0" fmla="*/ 0 h 2362200"/>
                <a:gd name="connsiteX1" fmla="*/ 506131 w 841093"/>
                <a:gd name="connsiteY1" fmla="*/ 157956 h 2362200"/>
                <a:gd name="connsiteX2" fmla="*/ 379925 w 841093"/>
                <a:gd name="connsiteY2" fmla="*/ 227012 h 2362200"/>
                <a:gd name="connsiteX3" fmla="*/ 356112 w 841093"/>
                <a:gd name="connsiteY3" fmla="*/ 334168 h 2362200"/>
                <a:gd name="connsiteX4" fmla="*/ 334680 w 841093"/>
                <a:gd name="connsiteY4" fmla="*/ 619919 h 2362200"/>
                <a:gd name="connsiteX5" fmla="*/ 289437 w 841093"/>
                <a:gd name="connsiteY5" fmla="*/ 624681 h 2362200"/>
                <a:gd name="connsiteX6" fmla="*/ 258481 w 841093"/>
                <a:gd name="connsiteY6" fmla="*/ 746124 h 2362200"/>
                <a:gd name="connsiteX7" fmla="*/ 308488 w 841093"/>
                <a:gd name="connsiteY7" fmla="*/ 769937 h 2362200"/>
                <a:gd name="connsiteX8" fmla="*/ 307693 w 841093"/>
                <a:gd name="connsiteY8" fmla="*/ 844550 h 2362200"/>
                <a:gd name="connsiteX9" fmla="*/ 15593 w 841093"/>
                <a:gd name="connsiteY9" fmla="*/ 1473200 h 2362200"/>
                <a:gd name="connsiteX10" fmla="*/ 47343 w 841093"/>
                <a:gd name="connsiteY10" fmla="*/ 1504950 h 2362200"/>
                <a:gd name="connsiteX11" fmla="*/ 110843 w 841093"/>
                <a:gd name="connsiteY11" fmla="*/ 1460500 h 2362200"/>
                <a:gd name="connsiteX12" fmla="*/ 263243 w 841093"/>
                <a:gd name="connsiteY12" fmla="*/ 1549400 h 2362200"/>
                <a:gd name="connsiteX13" fmla="*/ 326743 w 841093"/>
                <a:gd name="connsiteY13" fmla="*/ 1536700 h 2362200"/>
                <a:gd name="connsiteX14" fmla="*/ 314043 w 841093"/>
                <a:gd name="connsiteY14" fmla="*/ 1600200 h 2362200"/>
                <a:gd name="connsiteX15" fmla="*/ 307693 w 841093"/>
                <a:gd name="connsiteY15" fmla="*/ 1701800 h 2362200"/>
                <a:gd name="connsiteX16" fmla="*/ 599793 w 841093"/>
                <a:gd name="connsiteY16" fmla="*/ 2362200 h 2362200"/>
                <a:gd name="connsiteX0" fmla="*/ 841093 w 841093"/>
                <a:gd name="connsiteY0" fmla="*/ 0 h 2362200"/>
                <a:gd name="connsiteX1" fmla="*/ 532325 w 841093"/>
                <a:gd name="connsiteY1" fmla="*/ 241299 h 2362200"/>
                <a:gd name="connsiteX2" fmla="*/ 379925 w 841093"/>
                <a:gd name="connsiteY2" fmla="*/ 227012 h 2362200"/>
                <a:gd name="connsiteX3" fmla="*/ 356112 w 841093"/>
                <a:gd name="connsiteY3" fmla="*/ 334168 h 2362200"/>
                <a:gd name="connsiteX4" fmla="*/ 334680 w 841093"/>
                <a:gd name="connsiteY4" fmla="*/ 619919 h 2362200"/>
                <a:gd name="connsiteX5" fmla="*/ 289437 w 841093"/>
                <a:gd name="connsiteY5" fmla="*/ 624681 h 2362200"/>
                <a:gd name="connsiteX6" fmla="*/ 258481 w 841093"/>
                <a:gd name="connsiteY6" fmla="*/ 746124 h 2362200"/>
                <a:gd name="connsiteX7" fmla="*/ 308488 w 841093"/>
                <a:gd name="connsiteY7" fmla="*/ 769937 h 2362200"/>
                <a:gd name="connsiteX8" fmla="*/ 307693 w 841093"/>
                <a:gd name="connsiteY8" fmla="*/ 844550 h 2362200"/>
                <a:gd name="connsiteX9" fmla="*/ 15593 w 841093"/>
                <a:gd name="connsiteY9" fmla="*/ 1473200 h 2362200"/>
                <a:gd name="connsiteX10" fmla="*/ 47343 w 841093"/>
                <a:gd name="connsiteY10" fmla="*/ 1504950 h 2362200"/>
                <a:gd name="connsiteX11" fmla="*/ 110843 w 841093"/>
                <a:gd name="connsiteY11" fmla="*/ 1460500 h 2362200"/>
                <a:gd name="connsiteX12" fmla="*/ 263243 w 841093"/>
                <a:gd name="connsiteY12" fmla="*/ 1549400 h 2362200"/>
                <a:gd name="connsiteX13" fmla="*/ 326743 w 841093"/>
                <a:gd name="connsiteY13" fmla="*/ 1536700 h 2362200"/>
                <a:gd name="connsiteX14" fmla="*/ 314043 w 841093"/>
                <a:gd name="connsiteY14" fmla="*/ 1600200 h 2362200"/>
                <a:gd name="connsiteX15" fmla="*/ 307693 w 841093"/>
                <a:gd name="connsiteY15" fmla="*/ 1701800 h 2362200"/>
                <a:gd name="connsiteX16" fmla="*/ 599793 w 841093"/>
                <a:gd name="connsiteY16" fmla="*/ 2362200 h 2362200"/>
                <a:gd name="connsiteX0" fmla="*/ 841093 w 841093"/>
                <a:gd name="connsiteY0" fmla="*/ 0 h 2362200"/>
                <a:gd name="connsiteX1" fmla="*/ 672818 w 841093"/>
                <a:gd name="connsiteY1" fmla="*/ 131763 h 2362200"/>
                <a:gd name="connsiteX2" fmla="*/ 532325 w 841093"/>
                <a:gd name="connsiteY2" fmla="*/ 241299 h 2362200"/>
                <a:gd name="connsiteX3" fmla="*/ 379925 w 841093"/>
                <a:gd name="connsiteY3" fmla="*/ 227012 h 2362200"/>
                <a:gd name="connsiteX4" fmla="*/ 356112 w 841093"/>
                <a:gd name="connsiteY4" fmla="*/ 334168 h 2362200"/>
                <a:gd name="connsiteX5" fmla="*/ 334680 w 841093"/>
                <a:gd name="connsiteY5" fmla="*/ 619919 h 2362200"/>
                <a:gd name="connsiteX6" fmla="*/ 289437 w 841093"/>
                <a:gd name="connsiteY6" fmla="*/ 624681 h 2362200"/>
                <a:gd name="connsiteX7" fmla="*/ 258481 w 841093"/>
                <a:gd name="connsiteY7" fmla="*/ 746124 h 2362200"/>
                <a:gd name="connsiteX8" fmla="*/ 308488 w 841093"/>
                <a:gd name="connsiteY8" fmla="*/ 769937 h 2362200"/>
                <a:gd name="connsiteX9" fmla="*/ 307693 w 841093"/>
                <a:gd name="connsiteY9" fmla="*/ 844550 h 2362200"/>
                <a:gd name="connsiteX10" fmla="*/ 15593 w 841093"/>
                <a:gd name="connsiteY10" fmla="*/ 1473200 h 2362200"/>
                <a:gd name="connsiteX11" fmla="*/ 47343 w 841093"/>
                <a:gd name="connsiteY11" fmla="*/ 1504950 h 2362200"/>
                <a:gd name="connsiteX12" fmla="*/ 110843 w 841093"/>
                <a:gd name="connsiteY12" fmla="*/ 1460500 h 2362200"/>
                <a:gd name="connsiteX13" fmla="*/ 263243 w 841093"/>
                <a:gd name="connsiteY13" fmla="*/ 1549400 h 2362200"/>
                <a:gd name="connsiteX14" fmla="*/ 326743 w 841093"/>
                <a:gd name="connsiteY14" fmla="*/ 1536700 h 2362200"/>
                <a:gd name="connsiteX15" fmla="*/ 314043 w 841093"/>
                <a:gd name="connsiteY15" fmla="*/ 1600200 h 2362200"/>
                <a:gd name="connsiteX16" fmla="*/ 307693 w 841093"/>
                <a:gd name="connsiteY16" fmla="*/ 1701800 h 2362200"/>
                <a:gd name="connsiteX17" fmla="*/ 599793 w 841093"/>
                <a:gd name="connsiteY17" fmla="*/ 2362200 h 2362200"/>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282294 w 841093"/>
                <a:gd name="connsiteY4" fmla="*/ 416718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425169 w 841093"/>
                <a:gd name="connsiteY4" fmla="*/ 473868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39911 w 839911"/>
                <a:gd name="connsiteY0" fmla="*/ 37306 h 2399506"/>
                <a:gd name="connsiteX1" fmla="*/ 585911 w 839911"/>
                <a:gd name="connsiteY1" fmla="*/ 0 h 2399506"/>
                <a:gd name="connsiteX2" fmla="*/ 531143 w 839911"/>
                <a:gd name="connsiteY2" fmla="*/ 278605 h 2399506"/>
                <a:gd name="connsiteX3" fmla="*/ 378743 w 839911"/>
                <a:gd name="connsiteY3" fmla="*/ 264318 h 2399506"/>
                <a:gd name="connsiteX4" fmla="*/ 359693 w 839911"/>
                <a:gd name="connsiteY4" fmla="*/ 369093 h 2399506"/>
                <a:gd name="connsiteX5" fmla="*/ 333498 w 839911"/>
                <a:gd name="connsiteY5" fmla="*/ 657225 h 2399506"/>
                <a:gd name="connsiteX6" fmla="*/ 295399 w 839911"/>
                <a:gd name="connsiteY6" fmla="*/ 671512 h 2399506"/>
                <a:gd name="connsiteX7" fmla="*/ 257299 w 839911"/>
                <a:gd name="connsiteY7" fmla="*/ 783430 h 2399506"/>
                <a:gd name="connsiteX8" fmla="*/ 307306 w 839911"/>
                <a:gd name="connsiteY8" fmla="*/ 807243 h 2399506"/>
                <a:gd name="connsiteX9" fmla="*/ 289842 w 839911"/>
                <a:gd name="connsiteY9" fmla="*/ 910431 h 2399506"/>
                <a:gd name="connsiteX10" fmla="*/ 14411 w 839911"/>
                <a:gd name="connsiteY10" fmla="*/ 1510506 h 2399506"/>
                <a:gd name="connsiteX11" fmla="*/ 46161 w 839911"/>
                <a:gd name="connsiteY11" fmla="*/ 1542256 h 2399506"/>
                <a:gd name="connsiteX12" fmla="*/ 109661 w 839911"/>
                <a:gd name="connsiteY12" fmla="*/ 1497806 h 2399506"/>
                <a:gd name="connsiteX13" fmla="*/ 262061 w 839911"/>
                <a:gd name="connsiteY13" fmla="*/ 1586706 h 2399506"/>
                <a:gd name="connsiteX14" fmla="*/ 325561 w 839911"/>
                <a:gd name="connsiteY14" fmla="*/ 1574006 h 2399506"/>
                <a:gd name="connsiteX15" fmla="*/ 312861 w 839911"/>
                <a:gd name="connsiteY15" fmla="*/ 1637506 h 2399506"/>
                <a:gd name="connsiteX16" fmla="*/ 306511 w 839911"/>
                <a:gd name="connsiteY16" fmla="*/ 1739106 h 2399506"/>
                <a:gd name="connsiteX17" fmla="*/ 598611 w 839911"/>
                <a:gd name="connsiteY17" fmla="*/ 2399506 h 2399506"/>
                <a:gd name="connsiteX0" fmla="*/ 839911 w 839911"/>
                <a:gd name="connsiteY0" fmla="*/ 37306 h 2399506"/>
                <a:gd name="connsiteX1" fmla="*/ 585911 w 839911"/>
                <a:gd name="connsiteY1" fmla="*/ 0 h 2399506"/>
                <a:gd name="connsiteX2" fmla="*/ 531143 w 839911"/>
                <a:gd name="connsiteY2" fmla="*/ 278605 h 2399506"/>
                <a:gd name="connsiteX3" fmla="*/ 378743 w 839911"/>
                <a:gd name="connsiteY3" fmla="*/ 264318 h 2399506"/>
                <a:gd name="connsiteX4" fmla="*/ 359693 w 839911"/>
                <a:gd name="connsiteY4" fmla="*/ 369093 h 2399506"/>
                <a:gd name="connsiteX5" fmla="*/ 333498 w 839911"/>
                <a:gd name="connsiteY5" fmla="*/ 657225 h 2399506"/>
                <a:gd name="connsiteX6" fmla="*/ 295399 w 839911"/>
                <a:gd name="connsiteY6" fmla="*/ 671512 h 2399506"/>
                <a:gd name="connsiteX7" fmla="*/ 257299 w 839911"/>
                <a:gd name="connsiteY7" fmla="*/ 783430 h 2399506"/>
                <a:gd name="connsiteX8" fmla="*/ 307306 w 839911"/>
                <a:gd name="connsiteY8" fmla="*/ 807243 h 2399506"/>
                <a:gd name="connsiteX9" fmla="*/ 289842 w 839911"/>
                <a:gd name="connsiteY9" fmla="*/ 910431 h 2399506"/>
                <a:gd name="connsiteX10" fmla="*/ 14411 w 839911"/>
                <a:gd name="connsiteY10" fmla="*/ 1510506 h 2399506"/>
                <a:gd name="connsiteX11" fmla="*/ 46161 w 839911"/>
                <a:gd name="connsiteY11" fmla="*/ 1542256 h 2399506"/>
                <a:gd name="connsiteX12" fmla="*/ 109661 w 839911"/>
                <a:gd name="connsiteY12" fmla="*/ 1497806 h 2399506"/>
                <a:gd name="connsiteX13" fmla="*/ 262061 w 839911"/>
                <a:gd name="connsiteY13" fmla="*/ 1586706 h 2399506"/>
                <a:gd name="connsiteX14" fmla="*/ 325561 w 839911"/>
                <a:gd name="connsiteY14" fmla="*/ 1574006 h 2399506"/>
                <a:gd name="connsiteX15" fmla="*/ 312861 w 839911"/>
                <a:gd name="connsiteY15" fmla="*/ 1637506 h 2399506"/>
                <a:gd name="connsiteX16" fmla="*/ 306511 w 839911"/>
                <a:gd name="connsiteY16" fmla="*/ 1739106 h 2399506"/>
                <a:gd name="connsiteX17" fmla="*/ 598611 w 839911"/>
                <a:gd name="connsiteY17" fmla="*/ 2399506 h 2399506"/>
                <a:gd name="connsiteX0" fmla="*/ 839911 w 839911"/>
                <a:gd name="connsiteY0" fmla="*/ 37306 h 2399506"/>
                <a:gd name="connsiteX1" fmla="*/ 585911 w 839911"/>
                <a:gd name="connsiteY1" fmla="*/ 0 h 2399506"/>
                <a:gd name="connsiteX2" fmla="*/ 531143 w 839911"/>
                <a:gd name="connsiteY2" fmla="*/ 278605 h 2399506"/>
                <a:gd name="connsiteX3" fmla="*/ 378743 w 839911"/>
                <a:gd name="connsiteY3" fmla="*/ 264318 h 2399506"/>
                <a:gd name="connsiteX4" fmla="*/ 359693 w 839911"/>
                <a:gd name="connsiteY4" fmla="*/ 369093 h 2399506"/>
                <a:gd name="connsiteX5" fmla="*/ 333498 w 839911"/>
                <a:gd name="connsiteY5" fmla="*/ 657225 h 2399506"/>
                <a:gd name="connsiteX6" fmla="*/ 295399 w 839911"/>
                <a:gd name="connsiteY6" fmla="*/ 671512 h 2399506"/>
                <a:gd name="connsiteX7" fmla="*/ 257299 w 839911"/>
                <a:gd name="connsiteY7" fmla="*/ 783430 h 2399506"/>
                <a:gd name="connsiteX8" fmla="*/ 307306 w 839911"/>
                <a:gd name="connsiteY8" fmla="*/ 807243 h 2399506"/>
                <a:gd name="connsiteX9" fmla="*/ 289842 w 839911"/>
                <a:gd name="connsiteY9" fmla="*/ 910431 h 2399506"/>
                <a:gd name="connsiteX10" fmla="*/ 14411 w 839911"/>
                <a:gd name="connsiteY10" fmla="*/ 1510506 h 2399506"/>
                <a:gd name="connsiteX11" fmla="*/ 46161 w 839911"/>
                <a:gd name="connsiteY11" fmla="*/ 1542256 h 2399506"/>
                <a:gd name="connsiteX12" fmla="*/ 109661 w 839911"/>
                <a:gd name="connsiteY12" fmla="*/ 1497806 h 2399506"/>
                <a:gd name="connsiteX13" fmla="*/ 262061 w 839911"/>
                <a:gd name="connsiteY13" fmla="*/ 1586706 h 2399506"/>
                <a:gd name="connsiteX14" fmla="*/ 325561 w 839911"/>
                <a:gd name="connsiteY14" fmla="*/ 1574006 h 2399506"/>
                <a:gd name="connsiteX15" fmla="*/ 312861 w 839911"/>
                <a:gd name="connsiteY15" fmla="*/ 1637506 h 2399506"/>
                <a:gd name="connsiteX16" fmla="*/ 306511 w 839911"/>
                <a:gd name="connsiteY16" fmla="*/ 1739106 h 2399506"/>
                <a:gd name="connsiteX17" fmla="*/ 598611 w 839911"/>
                <a:gd name="connsiteY17" fmla="*/ 2399506 h 2399506"/>
                <a:gd name="connsiteX0" fmla="*/ 929031 w 929031"/>
                <a:gd name="connsiteY0" fmla="*/ 37306 h 2399506"/>
                <a:gd name="connsiteX1" fmla="*/ 675031 w 929031"/>
                <a:gd name="connsiteY1" fmla="*/ 0 h 2399506"/>
                <a:gd name="connsiteX2" fmla="*/ 620263 w 929031"/>
                <a:gd name="connsiteY2" fmla="*/ 278605 h 2399506"/>
                <a:gd name="connsiteX3" fmla="*/ 467863 w 929031"/>
                <a:gd name="connsiteY3" fmla="*/ 264318 h 2399506"/>
                <a:gd name="connsiteX4" fmla="*/ 448813 w 929031"/>
                <a:gd name="connsiteY4" fmla="*/ 369093 h 2399506"/>
                <a:gd name="connsiteX5" fmla="*/ 422618 w 929031"/>
                <a:gd name="connsiteY5" fmla="*/ 657225 h 2399506"/>
                <a:gd name="connsiteX6" fmla="*/ 384519 w 929031"/>
                <a:gd name="connsiteY6" fmla="*/ 671512 h 2399506"/>
                <a:gd name="connsiteX7" fmla="*/ 346419 w 929031"/>
                <a:gd name="connsiteY7" fmla="*/ 783430 h 2399506"/>
                <a:gd name="connsiteX8" fmla="*/ 396426 w 929031"/>
                <a:gd name="connsiteY8" fmla="*/ 807243 h 2399506"/>
                <a:gd name="connsiteX9" fmla="*/ 378962 w 929031"/>
                <a:gd name="connsiteY9" fmla="*/ 910431 h 2399506"/>
                <a:gd name="connsiteX10" fmla="*/ 103531 w 929031"/>
                <a:gd name="connsiteY10" fmla="*/ 1510506 h 2399506"/>
                <a:gd name="connsiteX11" fmla="*/ 135281 w 929031"/>
                <a:gd name="connsiteY11" fmla="*/ 1542256 h 2399506"/>
                <a:gd name="connsiteX12" fmla="*/ 198781 w 929031"/>
                <a:gd name="connsiteY12" fmla="*/ 1497806 h 2399506"/>
                <a:gd name="connsiteX13" fmla="*/ 351181 w 929031"/>
                <a:gd name="connsiteY13" fmla="*/ 1586706 h 2399506"/>
                <a:gd name="connsiteX14" fmla="*/ 414681 w 929031"/>
                <a:gd name="connsiteY14" fmla="*/ 1574006 h 2399506"/>
                <a:gd name="connsiteX15" fmla="*/ 401981 w 929031"/>
                <a:gd name="connsiteY15" fmla="*/ 1637506 h 2399506"/>
                <a:gd name="connsiteX16" fmla="*/ 395631 w 929031"/>
                <a:gd name="connsiteY16" fmla="*/ 1739106 h 2399506"/>
                <a:gd name="connsiteX17" fmla="*/ 687731 w 929031"/>
                <a:gd name="connsiteY17" fmla="*/ 2399506 h 2399506"/>
                <a:gd name="connsiteX0" fmla="*/ 866862 w 866862"/>
                <a:gd name="connsiteY0" fmla="*/ 37306 h 2399506"/>
                <a:gd name="connsiteX1" fmla="*/ 612862 w 866862"/>
                <a:gd name="connsiteY1" fmla="*/ 0 h 2399506"/>
                <a:gd name="connsiteX2" fmla="*/ 558094 w 866862"/>
                <a:gd name="connsiteY2" fmla="*/ 278605 h 2399506"/>
                <a:gd name="connsiteX3" fmla="*/ 405694 w 866862"/>
                <a:gd name="connsiteY3" fmla="*/ 264318 h 2399506"/>
                <a:gd name="connsiteX4" fmla="*/ 386644 w 866862"/>
                <a:gd name="connsiteY4" fmla="*/ 369093 h 2399506"/>
                <a:gd name="connsiteX5" fmla="*/ 360449 w 866862"/>
                <a:gd name="connsiteY5" fmla="*/ 657225 h 2399506"/>
                <a:gd name="connsiteX6" fmla="*/ 322350 w 866862"/>
                <a:gd name="connsiteY6" fmla="*/ 671512 h 2399506"/>
                <a:gd name="connsiteX7" fmla="*/ 284250 w 866862"/>
                <a:gd name="connsiteY7" fmla="*/ 783430 h 2399506"/>
                <a:gd name="connsiteX8" fmla="*/ 334257 w 866862"/>
                <a:gd name="connsiteY8" fmla="*/ 807243 h 2399506"/>
                <a:gd name="connsiteX9" fmla="*/ 316793 w 866862"/>
                <a:gd name="connsiteY9" fmla="*/ 910431 h 2399506"/>
                <a:gd name="connsiteX10" fmla="*/ 41362 w 866862"/>
                <a:gd name="connsiteY10" fmla="*/ 1510506 h 2399506"/>
                <a:gd name="connsiteX11" fmla="*/ 73112 w 866862"/>
                <a:gd name="connsiteY11" fmla="*/ 1542256 h 2399506"/>
                <a:gd name="connsiteX12" fmla="*/ 136612 w 866862"/>
                <a:gd name="connsiteY12" fmla="*/ 1497806 h 2399506"/>
                <a:gd name="connsiteX13" fmla="*/ 289012 w 866862"/>
                <a:gd name="connsiteY13" fmla="*/ 1586706 h 2399506"/>
                <a:gd name="connsiteX14" fmla="*/ 352512 w 866862"/>
                <a:gd name="connsiteY14" fmla="*/ 1574006 h 2399506"/>
                <a:gd name="connsiteX15" fmla="*/ 339812 w 866862"/>
                <a:gd name="connsiteY15" fmla="*/ 1637506 h 2399506"/>
                <a:gd name="connsiteX16" fmla="*/ 333462 w 866862"/>
                <a:gd name="connsiteY16" fmla="*/ 1739106 h 2399506"/>
                <a:gd name="connsiteX17" fmla="*/ 625562 w 866862"/>
                <a:gd name="connsiteY17" fmla="*/ 2399506 h 2399506"/>
                <a:gd name="connsiteX0" fmla="*/ 826688 w 826688"/>
                <a:gd name="connsiteY0" fmla="*/ 37306 h 2399506"/>
                <a:gd name="connsiteX1" fmla="*/ 572688 w 826688"/>
                <a:gd name="connsiteY1" fmla="*/ 0 h 2399506"/>
                <a:gd name="connsiteX2" fmla="*/ 517920 w 826688"/>
                <a:gd name="connsiteY2" fmla="*/ 278605 h 2399506"/>
                <a:gd name="connsiteX3" fmla="*/ 365520 w 826688"/>
                <a:gd name="connsiteY3" fmla="*/ 264318 h 2399506"/>
                <a:gd name="connsiteX4" fmla="*/ 346470 w 826688"/>
                <a:gd name="connsiteY4" fmla="*/ 369093 h 2399506"/>
                <a:gd name="connsiteX5" fmla="*/ 320275 w 826688"/>
                <a:gd name="connsiteY5" fmla="*/ 657225 h 2399506"/>
                <a:gd name="connsiteX6" fmla="*/ 282176 w 826688"/>
                <a:gd name="connsiteY6" fmla="*/ 671512 h 2399506"/>
                <a:gd name="connsiteX7" fmla="*/ 244076 w 826688"/>
                <a:gd name="connsiteY7" fmla="*/ 783430 h 2399506"/>
                <a:gd name="connsiteX8" fmla="*/ 294083 w 826688"/>
                <a:gd name="connsiteY8" fmla="*/ 807243 h 2399506"/>
                <a:gd name="connsiteX9" fmla="*/ 276619 w 826688"/>
                <a:gd name="connsiteY9" fmla="*/ 910431 h 2399506"/>
                <a:gd name="connsiteX10" fmla="*/ 1188 w 826688"/>
                <a:gd name="connsiteY10" fmla="*/ 1510506 h 2399506"/>
                <a:gd name="connsiteX11" fmla="*/ 32938 w 826688"/>
                <a:gd name="connsiteY11" fmla="*/ 1542256 h 2399506"/>
                <a:gd name="connsiteX12" fmla="*/ 96438 w 826688"/>
                <a:gd name="connsiteY12" fmla="*/ 1497806 h 2399506"/>
                <a:gd name="connsiteX13" fmla="*/ 248838 w 826688"/>
                <a:gd name="connsiteY13" fmla="*/ 1586706 h 2399506"/>
                <a:gd name="connsiteX14" fmla="*/ 312338 w 826688"/>
                <a:gd name="connsiteY14" fmla="*/ 1574006 h 2399506"/>
                <a:gd name="connsiteX15" fmla="*/ 299638 w 826688"/>
                <a:gd name="connsiteY15" fmla="*/ 1637506 h 2399506"/>
                <a:gd name="connsiteX16" fmla="*/ 293288 w 826688"/>
                <a:gd name="connsiteY16" fmla="*/ 1739106 h 2399506"/>
                <a:gd name="connsiteX17" fmla="*/ 585388 w 826688"/>
                <a:gd name="connsiteY17" fmla="*/ 2399506 h 2399506"/>
                <a:gd name="connsiteX0" fmla="*/ 826149 w 826149"/>
                <a:gd name="connsiteY0" fmla="*/ 37306 h 2399506"/>
                <a:gd name="connsiteX1" fmla="*/ 572149 w 826149"/>
                <a:gd name="connsiteY1" fmla="*/ 0 h 2399506"/>
                <a:gd name="connsiteX2" fmla="*/ 517381 w 826149"/>
                <a:gd name="connsiteY2" fmla="*/ 278605 h 2399506"/>
                <a:gd name="connsiteX3" fmla="*/ 364981 w 826149"/>
                <a:gd name="connsiteY3" fmla="*/ 264318 h 2399506"/>
                <a:gd name="connsiteX4" fmla="*/ 345931 w 826149"/>
                <a:gd name="connsiteY4" fmla="*/ 369093 h 2399506"/>
                <a:gd name="connsiteX5" fmla="*/ 319736 w 826149"/>
                <a:gd name="connsiteY5" fmla="*/ 657225 h 2399506"/>
                <a:gd name="connsiteX6" fmla="*/ 281637 w 826149"/>
                <a:gd name="connsiteY6" fmla="*/ 671512 h 2399506"/>
                <a:gd name="connsiteX7" fmla="*/ 243537 w 826149"/>
                <a:gd name="connsiteY7" fmla="*/ 783430 h 2399506"/>
                <a:gd name="connsiteX8" fmla="*/ 293544 w 826149"/>
                <a:gd name="connsiteY8" fmla="*/ 807243 h 2399506"/>
                <a:gd name="connsiteX9" fmla="*/ 276080 w 826149"/>
                <a:gd name="connsiteY9" fmla="*/ 910431 h 2399506"/>
                <a:gd name="connsiteX10" fmla="*/ 649 w 826149"/>
                <a:gd name="connsiteY10" fmla="*/ 1510506 h 2399506"/>
                <a:gd name="connsiteX11" fmla="*/ 196705 w 826149"/>
                <a:gd name="connsiteY11" fmla="*/ 1370806 h 2399506"/>
                <a:gd name="connsiteX12" fmla="*/ 95899 w 826149"/>
                <a:gd name="connsiteY12" fmla="*/ 1497806 h 2399506"/>
                <a:gd name="connsiteX13" fmla="*/ 248299 w 826149"/>
                <a:gd name="connsiteY13" fmla="*/ 1586706 h 2399506"/>
                <a:gd name="connsiteX14" fmla="*/ 311799 w 826149"/>
                <a:gd name="connsiteY14" fmla="*/ 1574006 h 2399506"/>
                <a:gd name="connsiteX15" fmla="*/ 299099 w 826149"/>
                <a:gd name="connsiteY15" fmla="*/ 1637506 h 2399506"/>
                <a:gd name="connsiteX16" fmla="*/ 292749 w 826149"/>
                <a:gd name="connsiteY16" fmla="*/ 1739106 h 2399506"/>
                <a:gd name="connsiteX17" fmla="*/ 584849 w 826149"/>
                <a:gd name="connsiteY17" fmla="*/ 2399506 h 2399506"/>
                <a:gd name="connsiteX0" fmla="*/ 875505 w 875505"/>
                <a:gd name="connsiteY0" fmla="*/ 37306 h 2399506"/>
                <a:gd name="connsiteX1" fmla="*/ 621505 w 875505"/>
                <a:gd name="connsiteY1" fmla="*/ 0 h 2399506"/>
                <a:gd name="connsiteX2" fmla="*/ 566737 w 875505"/>
                <a:gd name="connsiteY2" fmla="*/ 278605 h 2399506"/>
                <a:gd name="connsiteX3" fmla="*/ 414337 w 875505"/>
                <a:gd name="connsiteY3" fmla="*/ 264318 h 2399506"/>
                <a:gd name="connsiteX4" fmla="*/ 395287 w 875505"/>
                <a:gd name="connsiteY4" fmla="*/ 369093 h 2399506"/>
                <a:gd name="connsiteX5" fmla="*/ 369092 w 875505"/>
                <a:gd name="connsiteY5" fmla="*/ 657225 h 2399506"/>
                <a:gd name="connsiteX6" fmla="*/ 330993 w 875505"/>
                <a:gd name="connsiteY6" fmla="*/ 671512 h 2399506"/>
                <a:gd name="connsiteX7" fmla="*/ 292893 w 875505"/>
                <a:gd name="connsiteY7" fmla="*/ 783430 h 2399506"/>
                <a:gd name="connsiteX8" fmla="*/ 342900 w 875505"/>
                <a:gd name="connsiteY8" fmla="*/ 807243 h 2399506"/>
                <a:gd name="connsiteX9" fmla="*/ 325436 w 875505"/>
                <a:gd name="connsiteY9" fmla="*/ 910431 h 2399506"/>
                <a:gd name="connsiteX10" fmla="*/ 50005 w 875505"/>
                <a:gd name="connsiteY10" fmla="*/ 1510506 h 2399506"/>
                <a:gd name="connsiteX11" fmla="*/ 7936 w 875505"/>
                <a:gd name="connsiteY11" fmla="*/ 1768475 h 2399506"/>
                <a:gd name="connsiteX12" fmla="*/ 145255 w 875505"/>
                <a:gd name="connsiteY12" fmla="*/ 1497806 h 2399506"/>
                <a:gd name="connsiteX13" fmla="*/ 297655 w 875505"/>
                <a:gd name="connsiteY13" fmla="*/ 1586706 h 2399506"/>
                <a:gd name="connsiteX14" fmla="*/ 361155 w 875505"/>
                <a:gd name="connsiteY14" fmla="*/ 1574006 h 2399506"/>
                <a:gd name="connsiteX15" fmla="*/ 348455 w 875505"/>
                <a:gd name="connsiteY15" fmla="*/ 1637506 h 2399506"/>
                <a:gd name="connsiteX16" fmla="*/ 342105 w 875505"/>
                <a:gd name="connsiteY16" fmla="*/ 1739106 h 2399506"/>
                <a:gd name="connsiteX17" fmla="*/ 634205 w 875505"/>
                <a:gd name="connsiteY17" fmla="*/ 2399506 h 2399506"/>
                <a:gd name="connsiteX0" fmla="*/ 843001 w 843001"/>
                <a:gd name="connsiteY0" fmla="*/ 37306 h 2399506"/>
                <a:gd name="connsiteX1" fmla="*/ 589001 w 843001"/>
                <a:gd name="connsiteY1" fmla="*/ 0 h 2399506"/>
                <a:gd name="connsiteX2" fmla="*/ 534233 w 843001"/>
                <a:gd name="connsiteY2" fmla="*/ 278605 h 2399506"/>
                <a:gd name="connsiteX3" fmla="*/ 381833 w 843001"/>
                <a:gd name="connsiteY3" fmla="*/ 264318 h 2399506"/>
                <a:gd name="connsiteX4" fmla="*/ 362783 w 843001"/>
                <a:gd name="connsiteY4" fmla="*/ 369093 h 2399506"/>
                <a:gd name="connsiteX5" fmla="*/ 336588 w 843001"/>
                <a:gd name="connsiteY5" fmla="*/ 657225 h 2399506"/>
                <a:gd name="connsiteX6" fmla="*/ 298489 w 843001"/>
                <a:gd name="connsiteY6" fmla="*/ 671512 h 2399506"/>
                <a:gd name="connsiteX7" fmla="*/ 260389 w 843001"/>
                <a:gd name="connsiteY7" fmla="*/ 783430 h 2399506"/>
                <a:gd name="connsiteX8" fmla="*/ 310396 w 843001"/>
                <a:gd name="connsiteY8" fmla="*/ 807243 h 2399506"/>
                <a:gd name="connsiteX9" fmla="*/ 292932 w 843001"/>
                <a:gd name="connsiteY9" fmla="*/ 910431 h 2399506"/>
                <a:gd name="connsiteX10" fmla="*/ 17501 w 843001"/>
                <a:gd name="connsiteY10" fmla="*/ 1510506 h 2399506"/>
                <a:gd name="connsiteX11" fmla="*/ 37344 w 843001"/>
                <a:gd name="connsiteY11" fmla="*/ 1547019 h 2399506"/>
                <a:gd name="connsiteX12" fmla="*/ 112751 w 843001"/>
                <a:gd name="connsiteY12" fmla="*/ 1497806 h 2399506"/>
                <a:gd name="connsiteX13" fmla="*/ 265151 w 843001"/>
                <a:gd name="connsiteY13" fmla="*/ 1586706 h 2399506"/>
                <a:gd name="connsiteX14" fmla="*/ 328651 w 843001"/>
                <a:gd name="connsiteY14" fmla="*/ 1574006 h 2399506"/>
                <a:gd name="connsiteX15" fmla="*/ 315951 w 843001"/>
                <a:gd name="connsiteY15" fmla="*/ 1637506 h 2399506"/>
                <a:gd name="connsiteX16" fmla="*/ 309601 w 843001"/>
                <a:gd name="connsiteY16" fmla="*/ 1739106 h 2399506"/>
                <a:gd name="connsiteX17" fmla="*/ 601701 w 843001"/>
                <a:gd name="connsiteY17" fmla="*/ 2399506 h 2399506"/>
                <a:gd name="connsiteX0" fmla="*/ 840478 w 840478"/>
                <a:gd name="connsiteY0" fmla="*/ 37306 h 2399506"/>
                <a:gd name="connsiteX1" fmla="*/ 586478 w 840478"/>
                <a:gd name="connsiteY1" fmla="*/ 0 h 2399506"/>
                <a:gd name="connsiteX2" fmla="*/ 531710 w 840478"/>
                <a:gd name="connsiteY2" fmla="*/ 278605 h 2399506"/>
                <a:gd name="connsiteX3" fmla="*/ 379310 w 840478"/>
                <a:gd name="connsiteY3" fmla="*/ 264318 h 2399506"/>
                <a:gd name="connsiteX4" fmla="*/ 360260 w 840478"/>
                <a:gd name="connsiteY4" fmla="*/ 369093 h 2399506"/>
                <a:gd name="connsiteX5" fmla="*/ 334065 w 840478"/>
                <a:gd name="connsiteY5" fmla="*/ 657225 h 2399506"/>
                <a:gd name="connsiteX6" fmla="*/ 295966 w 840478"/>
                <a:gd name="connsiteY6" fmla="*/ 671512 h 2399506"/>
                <a:gd name="connsiteX7" fmla="*/ 257866 w 840478"/>
                <a:gd name="connsiteY7" fmla="*/ 783430 h 2399506"/>
                <a:gd name="connsiteX8" fmla="*/ 307873 w 840478"/>
                <a:gd name="connsiteY8" fmla="*/ 807243 h 2399506"/>
                <a:gd name="connsiteX9" fmla="*/ 290409 w 840478"/>
                <a:gd name="connsiteY9" fmla="*/ 910431 h 2399506"/>
                <a:gd name="connsiteX10" fmla="*/ 14978 w 840478"/>
                <a:gd name="connsiteY10" fmla="*/ 1510506 h 2399506"/>
                <a:gd name="connsiteX11" fmla="*/ 44346 w 840478"/>
                <a:gd name="connsiteY11" fmla="*/ 1527969 h 2399506"/>
                <a:gd name="connsiteX12" fmla="*/ 110228 w 840478"/>
                <a:gd name="connsiteY12" fmla="*/ 1497806 h 2399506"/>
                <a:gd name="connsiteX13" fmla="*/ 262628 w 840478"/>
                <a:gd name="connsiteY13" fmla="*/ 1586706 h 2399506"/>
                <a:gd name="connsiteX14" fmla="*/ 326128 w 840478"/>
                <a:gd name="connsiteY14" fmla="*/ 1574006 h 2399506"/>
                <a:gd name="connsiteX15" fmla="*/ 313428 w 840478"/>
                <a:gd name="connsiteY15" fmla="*/ 1637506 h 2399506"/>
                <a:gd name="connsiteX16" fmla="*/ 307078 w 840478"/>
                <a:gd name="connsiteY16" fmla="*/ 1739106 h 2399506"/>
                <a:gd name="connsiteX17" fmla="*/ 599178 w 840478"/>
                <a:gd name="connsiteY17" fmla="*/ 2399506 h 2399506"/>
                <a:gd name="connsiteX0" fmla="*/ 829601 w 829601"/>
                <a:gd name="connsiteY0" fmla="*/ 37306 h 2399506"/>
                <a:gd name="connsiteX1" fmla="*/ 575601 w 829601"/>
                <a:gd name="connsiteY1" fmla="*/ 0 h 2399506"/>
                <a:gd name="connsiteX2" fmla="*/ 520833 w 829601"/>
                <a:gd name="connsiteY2" fmla="*/ 278605 h 2399506"/>
                <a:gd name="connsiteX3" fmla="*/ 368433 w 829601"/>
                <a:gd name="connsiteY3" fmla="*/ 264318 h 2399506"/>
                <a:gd name="connsiteX4" fmla="*/ 349383 w 829601"/>
                <a:gd name="connsiteY4" fmla="*/ 369093 h 2399506"/>
                <a:gd name="connsiteX5" fmla="*/ 323188 w 829601"/>
                <a:gd name="connsiteY5" fmla="*/ 657225 h 2399506"/>
                <a:gd name="connsiteX6" fmla="*/ 285089 w 829601"/>
                <a:gd name="connsiteY6" fmla="*/ 671512 h 2399506"/>
                <a:gd name="connsiteX7" fmla="*/ 246989 w 829601"/>
                <a:gd name="connsiteY7" fmla="*/ 783430 h 2399506"/>
                <a:gd name="connsiteX8" fmla="*/ 296996 w 829601"/>
                <a:gd name="connsiteY8" fmla="*/ 807243 h 2399506"/>
                <a:gd name="connsiteX9" fmla="*/ 279532 w 829601"/>
                <a:gd name="connsiteY9" fmla="*/ 910431 h 2399506"/>
                <a:gd name="connsiteX10" fmla="*/ 4101 w 829601"/>
                <a:gd name="connsiteY10" fmla="*/ 1510506 h 2399506"/>
                <a:gd name="connsiteX11" fmla="*/ 33469 w 829601"/>
                <a:gd name="connsiteY11" fmla="*/ 1527969 h 2399506"/>
                <a:gd name="connsiteX12" fmla="*/ 99351 w 829601"/>
                <a:gd name="connsiteY12" fmla="*/ 1497806 h 2399506"/>
                <a:gd name="connsiteX13" fmla="*/ 251751 w 829601"/>
                <a:gd name="connsiteY13" fmla="*/ 1586706 h 2399506"/>
                <a:gd name="connsiteX14" fmla="*/ 315251 w 829601"/>
                <a:gd name="connsiteY14" fmla="*/ 1574006 h 2399506"/>
                <a:gd name="connsiteX15" fmla="*/ 302551 w 829601"/>
                <a:gd name="connsiteY15" fmla="*/ 1637506 h 2399506"/>
                <a:gd name="connsiteX16" fmla="*/ 296201 w 829601"/>
                <a:gd name="connsiteY16" fmla="*/ 1739106 h 2399506"/>
                <a:gd name="connsiteX17" fmla="*/ 588301 w 829601"/>
                <a:gd name="connsiteY17" fmla="*/ 2399506 h 2399506"/>
                <a:gd name="connsiteX0" fmla="*/ 812659 w 812659"/>
                <a:gd name="connsiteY0" fmla="*/ 37306 h 2399506"/>
                <a:gd name="connsiteX1" fmla="*/ 558659 w 812659"/>
                <a:gd name="connsiteY1" fmla="*/ 0 h 2399506"/>
                <a:gd name="connsiteX2" fmla="*/ 503891 w 812659"/>
                <a:gd name="connsiteY2" fmla="*/ 278605 h 2399506"/>
                <a:gd name="connsiteX3" fmla="*/ 351491 w 812659"/>
                <a:gd name="connsiteY3" fmla="*/ 264318 h 2399506"/>
                <a:gd name="connsiteX4" fmla="*/ 332441 w 812659"/>
                <a:gd name="connsiteY4" fmla="*/ 369093 h 2399506"/>
                <a:gd name="connsiteX5" fmla="*/ 306246 w 812659"/>
                <a:gd name="connsiteY5" fmla="*/ 657225 h 2399506"/>
                <a:gd name="connsiteX6" fmla="*/ 268147 w 812659"/>
                <a:gd name="connsiteY6" fmla="*/ 671512 h 2399506"/>
                <a:gd name="connsiteX7" fmla="*/ 230047 w 812659"/>
                <a:gd name="connsiteY7" fmla="*/ 783430 h 2399506"/>
                <a:gd name="connsiteX8" fmla="*/ 280054 w 812659"/>
                <a:gd name="connsiteY8" fmla="*/ 807243 h 2399506"/>
                <a:gd name="connsiteX9" fmla="*/ 262590 w 812659"/>
                <a:gd name="connsiteY9" fmla="*/ 910431 h 2399506"/>
                <a:gd name="connsiteX10" fmla="*/ 3828 w 812659"/>
                <a:gd name="connsiteY10" fmla="*/ 1539081 h 2399506"/>
                <a:gd name="connsiteX11" fmla="*/ 16527 w 812659"/>
                <a:gd name="connsiteY11" fmla="*/ 1527969 h 2399506"/>
                <a:gd name="connsiteX12" fmla="*/ 82409 w 812659"/>
                <a:gd name="connsiteY12" fmla="*/ 1497806 h 2399506"/>
                <a:gd name="connsiteX13" fmla="*/ 234809 w 812659"/>
                <a:gd name="connsiteY13" fmla="*/ 1586706 h 2399506"/>
                <a:gd name="connsiteX14" fmla="*/ 298309 w 812659"/>
                <a:gd name="connsiteY14" fmla="*/ 1574006 h 2399506"/>
                <a:gd name="connsiteX15" fmla="*/ 285609 w 812659"/>
                <a:gd name="connsiteY15" fmla="*/ 1637506 h 2399506"/>
                <a:gd name="connsiteX16" fmla="*/ 279259 w 812659"/>
                <a:gd name="connsiteY16" fmla="*/ 1739106 h 2399506"/>
                <a:gd name="connsiteX17" fmla="*/ 571359 w 812659"/>
                <a:gd name="connsiteY17" fmla="*/ 2399506 h 2399506"/>
                <a:gd name="connsiteX0" fmla="*/ 808843 w 808843"/>
                <a:gd name="connsiteY0" fmla="*/ 37306 h 2399506"/>
                <a:gd name="connsiteX1" fmla="*/ 554843 w 808843"/>
                <a:gd name="connsiteY1" fmla="*/ 0 h 2399506"/>
                <a:gd name="connsiteX2" fmla="*/ 500075 w 808843"/>
                <a:gd name="connsiteY2" fmla="*/ 278605 h 2399506"/>
                <a:gd name="connsiteX3" fmla="*/ 347675 w 808843"/>
                <a:gd name="connsiteY3" fmla="*/ 264318 h 2399506"/>
                <a:gd name="connsiteX4" fmla="*/ 328625 w 808843"/>
                <a:gd name="connsiteY4" fmla="*/ 369093 h 2399506"/>
                <a:gd name="connsiteX5" fmla="*/ 302430 w 808843"/>
                <a:gd name="connsiteY5" fmla="*/ 657225 h 2399506"/>
                <a:gd name="connsiteX6" fmla="*/ 264331 w 808843"/>
                <a:gd name="connsiteY6" fmla="*/ 671512 h 2399506"/>
                <a:gd name="connsiteX7" fmla="*/ 226231 w 808843"/>
                <a:gd name="connsiteY7" fmla="*/ 783430 h 2399506"/>
                <a:gd name="connsiteX8" fmla="*/ 276238 w 808843"/>
                <a:gd name="connsiteY8" fmla="*/ 807243 h 2399506"/>
                <a:gd name="connsiteX9" fmla="*/ 258774 w 808843"/>
                <a:gd name="connsiteY9" fmla="*/ 910431 h 2399506"/>
                <a:gd name="connsiteX10" fmla="*/ 12 w 808843"/>
                <a:gd name="connsiteY10" fmla="*/ 1539081 h 2399506"/>
                <a:gd name="connsiteX11" fmla="*/ 12711 w 808843"/>
                <a:gd name="connsiteY11" fmla="*/ 1527969 h 2399506"/>
                <a:gd name="connsiteX12" fmla="*/ 78593 w 808843"/>
                <a:gd name="connsiteY12" fmla="*/ 1497806 h 2399506"/>
                <a:gd name="connsiteX13" fmla="*/ 230993 w 808843"/>
                <a:gd name="connsiteY13" fmla="*/ 1586706 h 2399506"/>
                <a:gd name="connsiteX14" fmla="*/ 294493 w 808843"/>
                <a:gd name="connsiteY14" fmla="*/ 1574006 h 2399506"/>
                <a:gd name="connsiteX15" fmla="*/ 281793 w 808843"/>
                <a:gd name="connsiteY15" fmla="*/ 1637506 h 2399506"/>
                <a:gd name="connsiteX16" fmla="*/ 275443 w 808843"/>
                <a:gd name="connsiteY16" fmla="*/ 1739106 h 2399506"/>
                <a:gd name="connsiteX17" fmla="*/ 567543 w 808843"/>
                <a:gd name="connsiteY17" fmla="*/ 2399506 h 2399506"/>
                <a:gd name="connsiteX0" fmla="*/ 818518 w 818518"/>
                <a:gd name="connsiteY0" fmla="*/ 37306 h 2399506"/>
                <a:gd name="connsiteX1" fmla="*/ 564518 w 818518"/>
                <a:gd name="connsiteY1" fmla="*/ 0 h 2399506"/>
                <a:gd name="connsiteX2" fmla="*/ 509750 w 818518"/>
                <a:gd name="connsiteY2" fmla="*/ 278605 h 2399506"/>
                <a:gd name="connsiteX3" fmla="*/ 357350 w 818518"/>
                <a:gd name="connsiteY3" fmla="*/ 264318 h 2399506"/>
                <a:gd name="connsiteX4" fmla="*/ 338300 w 818518"/>
                <a:gd name="connsiteY4" fmla="*/ 369093 h 2399506"/>
                <a:gd name="connsiteX5" fmla="*/ 312105 w 818518"/>
                <a:gd name="connsiteY5" fmla="*/ 657225 h 2399506"/>
                <a:gd name="connsiteX6" fmla="*/ 274006 w 818518"/>
                <a:gd name="connsiteY6" fmla="*/ 671512 h 2399506"/>
                <a:gd name="connsiteX7" fmla="*/ 235906 w 818518"/>
                <a:gd name="connsiteY7" fmla="*/ 783430 h 2399506"/>
                <a:gd name="connsiteX8" fmla="*/ 285913 w 818518"/>
                <a:gd name="connsiteY8" fmla="*/ 807243 h 2399506"/>
                <a:gd name="connsiteX9" fmla="*/ 268449 w 818518"/>
                <a:gd name="connsiteY9" fmla="*/ 910431 h 2399506"/>
                <a:gd name="connsiteX10" fmla="*/ 9687 w 818518"/>
                <a:gd name="connsiteY10" fmla="*/ 1539081 h 2399506"/>
                <a:gd name="connsiteX11" fmla="*/ 58105 w 818518"/>
                <a:gd name="connsiteY11" fmla="*/ 1551781 h 2399506"/>
                <a:gd name="connsiteX12" fmla="*/ 88268 w 818518"/>
                <a:gd name="connsiteY12" fmla="*/ 1497806 h 2399506"/>
                <a:gd name="connsiteX13" fmla="*/ 240668 w 818518"/>
                <a:gd name="connsiteY13" fmla="*/ 1586706 h 2399506"/>
                <a:gd name="connsiteX14" fmla="*/ 304168 w 818518"/>
                <a:gd name="connsiteY14" fmla="*/ 1574006 h 2399506"/>
                <a:gd name="connsiteX15" fmla="*/ 291468 w 818518"/>
                <a:gd name="connsiteY15" fmla="*/ 1637506 h 2399506"/>
                <a:gd name="connsiteX16" fmla="*/ 285118 w 818518"/>
                <a:gd name="connsiteY16" fmla="*/ 1739106 h 2399506"/>
                <a:gd name="connsiteX17" fmla="*/ 577218 w 818518"/>
                <a:gd name="connsiteY17" fmla="*/ 2399506 h 2399506"/>
                <a:gd name="connsiteX0" fmla="*/ 814177 w 814177"/>
                <a:gd name="connsiteY0" fmla="*/ 37306 h 2399506"/>
                <a:gd name="connsiteX1" fmla="*/ 560177 w 814177"/>
                <a:gd name="connsiteY1" fmla="*/ 0 h 2399506"/>
                <a:gd name="connsiteX2" fmla="*/ 505409 w 814177"/>
                <a:gd name="connsiteY2" fmla="*/ 278605 h 2399506"/>
                <a:gd name="connsiteX3" fmla="*/ 353009 w 814177"/>
                <a:gd name="connsiteY3" fmla="*/ 264318 h 2399506"/>
                <a:gd name="connsiteX4" fmla="*/ 333959 w 814177"/>
                <a:gd name="connsiteY4" fmla="*/ 369093 h 2399506"/>
                <a:gd name="connsiteX5" fmla="*/ 307764 w 814177"/>
                <a:gd name="connsiteY5" fmla="*/ 657225 h 2399506"/>
                <a:gd name="connsiteX6" fmla="*/ 269665 w 814177"/>
                <a:gd name="connsiteY6" fmla="*/ 671512 h 2399506"/>
                <a:gd name="connsiteX7" fmla="*/ 231565 w 814177"/>
                <a:gd name="connsiteY7" fmla="*/ 783430 h 2399506"/>
                <a:gd name="connsiteX8" fmla="*/ 281572 w 814177"/>
                <a:gd name="connsiteY8" fmla="*/ 807243 h 2399506"/>
                <a:gd name="connsiteX9" fmla="*/ 264108 w 814177"/>
                <a:gd name="connsiteY9" fmla="*/ 910431 h 2399506"/>
                <a:gd name="connsiteX10" fmla="*/ 10109 w 814177"/>
                <a:gd name="connsiteY10" fmla="*/ 1481931 h 2399506"/>
                <a:gd name="connsiteX11" fmla="*/ 53764 w 814177"/>
                <a:gd name="connsiteY11" fmla="*/ 1551781 h 2399506"/>
                <a:gd name="connsiteX12" fmla="*/ 83927 w 814177"/>
                <a:gd name="connsiteY12" fmla="*/ 1497806 h 2399506"/>
                <a:gd name="connsiteX13" fmla="*/ 236327 w 814177"/>
                <a:gd name="connsiteY13" fmla="*/ 1586706 h 2399506"/>
                <a:gd name="connsiteX14" fmla="*/ 299827 w 814177"/>
                <a:gd name="connsiteY14" fmla="*/ 1574006 h 2399506"/>
                <a:gd name="connsiteX15" fmla="*/ 287127 w 814177"/>
                <a:gd name="connsiteY15" fmla="*/ 1637506 h 2399506"/>
                <a:gd name="connsiteX16" fmla="*/ 280777 w 814177"/>
                <a:gd name="connsiteY16" fmla="*/ 1739106 h 2399506"/>
                <a:gd name="connsiteX17" fmla="*/ 572877 w 814177"/>
                <a:gd name="connsiteY17" fmla="*/ 2399506 h 2399506"/>
                <a:gd name="connsiteX0" fmla="*/ 819174 w 819174"/>
                <a:gd name="connsiteY0" fmla="*/ 37306 h 2399506"/>
                <a:gd name="connsiteX1" fmla="*/ 565174 w 819174"/>
                <a:gd name="connsiteY1" fmla="*/ 0 h 2399506"/>
                <a:gd name="connsiteX2" fmla="*/ 510406 w 819174"/>
                <a:gd name="connsiteY2" fmla="*/ 278605 h 2399506"/>
                <a:gd name="connsiteX3" fmla="*/ 358006 w 819174"/>
                <a:gd name="connsiteY3" fmla="*/ 264318 h 2399506"/>
                <a:gd name="connsiteX4" fmla="*/ 338956 w 819174"/>
                <a:gd name="connsiteY4" fmla="*/ 369093 h 2399506"/>
                <a:gd name="connsiteX5" fmla="*/ 312761 w 819174"/>
                <a:gd name="connsiteY5" fmla="*/ 657225 h 2399506"/>
                <a:gd name="connsiteX6" fmla="*/ 274662 w 819174"/>
                <a:gd name="connsiteY6" fmla="*/ 671512 h 2399506"/>
                <a:gd name="connsiteX7" fmla="*/ 236562 w 819174"/>
                <a:gd name="connsiteY7" fmla="*/ 783430 h 2399506"/>
                <a:gd name="connsiteX8" fmla="*/ 286569 w 819174"/>
                <a:gd name="connsiteY8" fmla="*/ 807243 h 2399506"/>
                <a:gd name="connsiteX9" fmla="*/ 269105 w 819174"/>
                <a:gd name="connsiteY9" fmla="*/ 910431 h 2399506"/>
                <a:gd name="connsiteX10" fmla="*/ 15106 w 819174"/>
                <a:gd name="connsiteY10" fmla="*/ 1481931 h 2399506"/>
                <a:gd name="connsiteX11" fmla="*/ 58761 w 819174"/>
                <a:gd name="connsiteY11" fmla="*/ 1551781 h 2399506"/>
                <a:gd name="connsiteX12" fmla="*/ 88924 w 819174"/>
                <a:gd name="connsiteY12" fmla="*/ 1497806 h 2399506"/>
                <a:gd name="connsiteX13" fmla="*/ 241324 w 819174"/>
                <a:gd name="connsiteY13" fmla="*/ 1586706 h 2399506"/>
                <a:gd name="connsiteX14" fmla="*/ 304824 w 819174"/>
                <a:gd name="connsiteY14" fmla="*/ 1574006 h 2399506"/>
                <a:gd name="connsiteX15" fmla="*/ 292124 w 819174"/>
                <a:gd name="connsiteY15" fmla="*/ 1637506 h 2399506"/>
                <a:gd name="connsiteX16" fmla="*/ 285774 w 819174"/>
                <a:gd name="connsiteY16" fmla="*/ 1739106 h 2399506"/>
                <a:gd name="connsiteX17" fmla="*/ 577874 w 819174"/>
                <a:gd name="connsiteY17" fmla="*/ 2399506 h 2399506"/>
                <a:gd name="connsiteX0" fmla="*/ 811857 w 811857"/>
                <a:gd name="connsiteY0" fmla="*/ 37306 h 2399506"/>
                <a:gd name="connsiteX1" fmla="*/ 557857 w 811857"/>
                <a:gd name="connsiteY1" fmla="*/ 0 h 2399506"/>
                <a:gd name="connsiteX2" fmla="*/ 503089 w 811857"/>
                <a:gd name="connsiteY2" fmla="*/ 278605 h 2399506"/>
                <a:gd name="connsiteX3" fmla="*/ 350689 w 811857"/>
                <a:gd name="connsiteY3" fmla="*/ 264318 h 2399506"/>
                <a:gd name="connsiteX4" fmla="*/ 331639 w 811857"/>
                <a:gd name="connsiteY4" fmla="*/ 369093 h 2399506"/>
                <a:gd name="connsiteX5" fmla="*/ 305444 w 811857"/>
                <a:gd name="connsiteY5" fmla="*/ 657225 h 2399506"/>
                <a:gd name="connsiteX6" fmla="*/ 267345 w 811857"/>
                <a:gd name="connsiteY6" fmla="*/ 671512 h 2399506"/>
                <a:gd name="connsiteX7" fmla="*/ 229245 w 811857"/>
                <a:gd name="connsiteY7" fmla="*/ 783430 h 2399506"/>
                <a:gd name="connsiteX8" fmla="*/ 279252 w 811857"/>
                <a:gd name="connsiteY8" fmla="*/ 807243 h 2399506"/>
                <a:gd name="connsiteX9" fmla="*/ 261788 w 811857"/>
                <a:gd name="connsiteY9" fmla="*/ 910431 h 2399506"/>
                <a:gd name="connsiteX10" fmla="*/ 7789 w 811857"/>
                <a:gd name="connsiteY10" fmla="*/ 1481931 h 2399506"/>
                <a:gd name="connsiteX11" fmla="*/ 51444 w 811857"/>
                <a:gd name="connsiteY11" fmla="*/ 1551781 h 2399506"/>
                <a:gd name="connsiteX12" fmla="*/ 81607 w 811857"/>
                <a:gd name="connsiteY12" fmla="*/ 1497806 h 2399506"/>
                <a:gd name="connsiteX13" fmla="*/ 234007 w 811857"/>
                <a:gd name="connsiteY13" fmla="*/ 1586706 h 2399506"/>
                <a:gd name="connsiteX14" fmla="*/ 297507 w 811857"/>
                <a:gd name="connsiteY14" fmla="*/ 1574006 h 2399506"/>
                <a:gd name="connsiteX15" fmla="*/ 284807 w 811857"/>
                <a:gd name="connsiteY15" fmla="*/ 1637506 h 2399506"/>
                <a:gd name="connsiteX16" fmla="*/ 278457 w 811857"/>
                <a:gd name="connsiteY16" fmla="*/ 1739106 h 2399506"/>
                <a:gd name="connsiteX17" fmla="*/ 570557 w 811857"/>
                <a:gd name="connsiteY17" fmla="*/ 2399506 h 2399506"/>
                <a:gd name="connsiteX0" fmla="*/ 823904 w 823904"/>
                <a:gd name="connsiteY0" fmla="*/ 37306 h 2399506"/>
                <a:gd name="connsiteX1" fmla="*/ 569904 w 823904"/>
                <a:gd name="connsiteY1" fmla="*/ 0 h 2399506"/>
                <a:gd name="connsiteX2" fmla="*/ 515136 w 823904"/>
                <a:gd name="connsiteY2" fmla="*/ 278605 h 2399506"/>
                <a:gd name="connsiteX3" fmla="*/ 362736 w 823904"/>
                <a:gd name="connsiteY3" fmla="*/ 264318 h 2399506"/>
                <a:gd name="connsiteX4" fmla="*/ 343686 w 823904"/>
                <a:gd name="connsiteY4" fmla="*/ 369093 h 2399506"/>
                <a:gd name="connsiteX5" fmla="*/ 317491 w 823904"/>
                <a:gd name="connsiteY5" fmla="*/ 657225 h 2399506"/>
                <a:gd name="connsiteX6" fmla="*/ 279392 w 823904"/>
                <a:gd name="connsiteY6" fmla="*/ 671512 h 2399506"/>
                <a:gd name="connsiteX7" fmla="*/ 241292 w 823904"/>
                <a:gd name="connsiteY7" fmla="*/ 783430 h 2399506"/>
                <a:gd name="connsiteX8" fmla="*/ 291299 w 823904"/>
                <a:gd name="connsiteY8" fmla="*/ 807243 h 2399506"/>
                <a:gd name="connsiteX9" fmla="*/ 273835 w 823904"/>
                <a:gd name="connsiteY9" fmla="*/ 910431 h 2399506"/>
                <a:gd name="connsiteX10" fmla="*/ 19836 w 823904"/>
                <a:gd name="connsiteY10" fmla="*/ 1481931 h 2399506"/>
                <a:gd name="connsiteX11" fmla="*/ 49203 w 823904"/>
                <a:gd name="connsiteY11" fmla="*/ 1523206 h 2399506"/>
                <a:gd name="connsiteX12" fmla="*/ 93654 w 823904"/>
                <a:gd name="connsiteY12" fmla="*/ 1497806 h 2399506"/>
                <a:gd name="connsiteX13" fmla="*/ 246054 w 823904"/>
                <a:gd name="connsiteY13" fmla="*/ 1586706 h 2399506"/>
                <a:gd name="connsiteX14" fmla="*/ 309554 w 823904"/>
                <a:gd name="connsiteY14" fmla="*/ 1574006 h 2399506"/>
                <a:gd name="connsiteX15" fmla="*/ 296854 w 823904"/>
                <a:gd name="connsiteY15" fmla="*/ 1637506 h 2399506"/>
                <a:gd name="connsiteX16" fmla="*/ 290504 w 823904"/>
                <a:gd name="connsiteY16" fmla="*/ 1739106 h 2399506"/>
                <a:gd name="connsiteX17" fmla="*/ 582604 w 823904"/>
                <a:gd name="connsiteY17" fmla="*/ 2399506 h 2399506"/>
                <a:gd name="connsiteX0" fmla="*/ 816680 w 816680"/>
                <a:gd name="connsiteY0" fmla="*/ 37306 h 2399506"/>
                <a:gd name="connsiteX1" fmla="*/ 562680 w 816680"/>
                <a:gd name="connsiteY1" fmla="*/ 0 h 2399506"/>
                <a:gd name="connsiteX2" fmla="*/ 507912 w 816680"/>
                <a:gd name="connsiteY2" fmla="*/ 278605 h 2399506"/>
                <a:gd name="connsiteX3" fmla="*/ 355512 w 816680"/>
                <a:gd name="connsiteY3" fmla="*/ 264318 h 2399506"/>
                <a:gd name="connsiteX4" fmla="*/ 336462 w 816680"/>
                <a:gd name="connsiteY4" fmla="*/ 369093 h 2399506"/>
                <a:gd name="connsiteX5" fmla="*/ 310267 w 816680"/>
                <a:gd name="connsiteY5" fmla="*/ 657225 h 2399506"/>
                <a:gd name="connsiteX6" fmla="*/ 272168 w 816680"/>
                <a:gd name="connsiteY6" fmla="*/ 671512 h 2399506"/>
                <a:gd name="connsiteX7" fmla="*/ 234068 w 816680"/>
                <a:gd name="connsiteY7" fmla="*/ 783430 h 2399506"/>
                <a:gd name="connsiteX8" fmla="*/ 284075 w 816680"/>
                <a:gd name="connsiteY8" fmla="*/ 807243 h 2399506"/>
                <a:gd name="connsiteX9" fmla="*/ 266611 w 816680"/>
                <a:gd name="connsiteY9" fmla="*/ 910431 h 2399506"/>
                <a:gd name="connsiteX10" fmla="*/ 12612 w 816680"/>
                <a:gd name="connsiteY10" fmla="*/ 1481931 h 2399506"/>
                <a:gd name="connsiteX11" fmla="*/ 41979 w 816680"/>
                <a:gd name="connsiteY11" fmla="*/ 1523206 h 2399506"/>
                <a:gd name="connsiteX12" fmla="*/ 86430 w 816680"/>
                <a:gd name="connsiteY12" fmla="*/ 1497806 h 2399506"/>
                <a:gd name="connsiteX13" fmla="*/ 238830 w 816680"/>
                <a:gd name="connsiteY13" fmla="*/ 1586706 h 2399506"/>
                <a:gd name="connsiteX14" fmla="*/ 302330 w 816680"/>
                <a:gd name="connsiteY14" fmla="*/ 1574006 h 2399506"/>
                <a:gd name="connsiteX15" fmla="*/ 289630 w 816680"/>
                <a:gd name="connsiteY15" fmla="*/ 1637506 h 2399506"/>
                <a:gd name="connsiteX16" fmla="*/ 283280 w 816680"/>
                <a:gd name="connsiteY16" fmla="*/ 1739106 h 2399506"/>
                <a:gd name="connsiteX17" fmla="*/ 575380 w 816680"/>
                <a:gd name="connsiteY17" fmla="*/ 2399506 h 2399506"/>
                <a:gd name="connsiteX0" fmla="*/ 814352 w 814352"/>
                <a:gd name="connsiteY0" fmla="*/ 37306 h 2399506"/>
                <a:gd name="connsiteX1" fmla="*/ 560352 w 814352"/>
                <a:gd name="connsiteY1" fmla="*/ 0 h 2399506"/>
                <a:gd name="connsiteX2" fmla="*/ 505584 w 814352"/>
                <a:gd name="connsiteY2" fmla="*/ 278605 h 2399506"/>
                <a:gd name="connsiteX3" fmla="*/ 353184 w 814352"/>
                <a:gd name="connsiteY3" fmla="*/ 264318 h 2399506"/>
                <a:gd name="connsiteX4" fmla="*/ 334134 w 814352"/>
                <a:gd name="connsiteY4" fmla="*/ 369093 h 2399506"/>
                <a:gd name="connsiteX5" fmla="*/ 307939 w 814352"/>
                <a:gd name="connsiteY5" fmla="*/ 657225 h 2399506"/>
                <a:gd name="connsiteX6" fmla="*/ 269840 w 814352"/>
                <a:gd name="connsiteY6" fmla="*/ 671512 h 2399506"/>
                <a:gd name="connsiteX7" fmla="*/ 231740 w 814352"/>
                <a:gd name="connsiteY7" fmla="*/ 783430 h 2399506"/>
                <a:gd name="connsiteX8" fmla="*/ 281747 w 814352"/>
                <a:gd name="connsiteY8" fmla="*/ 807243 h 2399506"/>
                <a:gd name="connsiteX9" fmla="*/ 264283 w 814352"/>
                <a:gd name="connsiteY9" fmla="*/ 910431 h 2399506"/>
                <a:gd name="connsiteX10" fmla="*/ 10284 w 814352"/>
                <a:gd name="connsiteY10" fmla="*/ 1481931 h 2399506"/>
                <a:gd name="connsiteX11" fmla="*/ 51557 w 814352"/>
                <a:gd name="connsiteY11" fmla="*/ 1501775 h 2399506"/>
                <a:gd name="connsiteX12" fmla="*/ 84102 w 814352"/>
                <a:gd name="connsiteY12" fmla="*/ 1497806 h 2399506"/>
                <a:gd name="connsiteX13" fmla="*/ 236502 w 814352"/>
                <a:gd name="connsiteY13" fmla="*/ 1586706 h 2399506"/>
                <a:gd name="connsiteX14" fmla="*/ 300002 w 814352"/>
                <a:gd name="connsiteY14" fmla="*/ 1574006 h 2399506"/>
                <a:gd name="connsiteX15" fmla="*/ 287302 w 814352"/>
                <a:gd name="connsiteY15" fmla="*/ 1637506 h 2399506"/>
                <a:gd name="connsiteX16" fmla="*/ 280952 w 814352"/>
                <a:gd name="connsiteY16" fmla="*/ 1739106 h 2399506"/>
                <a:gd name="connsiteX17" fmla="*/ 573052 w 814352"/>
                <a:gd name="connsiteY17"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573298 w 814598"/>
                <a:gd name="connsiteY17"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374859 w 814598"/>
                <a:gd name="connsiteY17" fmla="*/ 1962150 h 2399506"/>
                <a:gd name="connsiteX18" fmla="*/ 573298 w 814598"/>
                <a:gd name="connsiteY18"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573298 w 814598"/>
                <a:gd name="connsiteY18"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493921 w 814598"/>
                <a:gd name="connsiteY18" fmla="*/ 1974056 h 2399506"/>
                <a:gd name="connsiteX19" fmla="*/ 573298 w 814598"/>
                <a:gd name="connsiteY19"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573298 w 814598"/>
                <a:gd name="connsiteY19"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472490 w 814598"/>
                <a:gd name="connsiteY19" fmla="*/ 2169319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593934 w 814598"/>
                <a:gd name="connsiteY19" fmla="*/ 1990726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593934 w 814598"/>
                <a:gd name="connsiteY19" fmla="*/ 1990726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593934 w 814598"/>
                <a:gd name="connsiteY19" fmla="*/ 1990726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593934 w 814598"/>
                <a:gd name="connsiteY19" fmla="*/ 1990726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439153 w 814598"/>
                <a:gd name="connsiteY16" fmla="*/ 1776412 h 2399506"/>
                <a:gd name="connsiteX17" fmla="*/ 391527 w 814598"/>
                <a:gd name="connsiteY17" fmla="*/ 1969294 h 2399506"/>
                <a:gd name="connsiteX18" fmla="*/ 603459 w 814598"/>
                <a:gd name="connsiteY18" fmla="*/ 1978820 h 2399506"/>
                <a:gd name="connsiteX19" fmla="*/ 573298 w 814598"/>
                <a:gd name="connsiteY19"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336759 w 814598"/>
                <a:gd name="connsiteY16" fmla="*/ 1676400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293104 w 814598"/>
                <a:gd name="connsiteY14" fmla="*/ 1590675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4598" h="2399506">
                  <a:moveTo>
                    <a:pt x="814598" y="37306"/>
                  </a:moveTo>
                  <a:cubicBezTo>
                    <a:pt x="684687" y="41540"/>
                    <a:pt x="638122" y="5291"/>
                    <a:pt x="560598" y="0"/>
                  </a:cubicBezTo>
                  <a:lnTo>
                    <a:pt x="505830" y="278605"/>
                  </a:lnTo>
                  <a:cubicBezTo>
                    <a:pt x="445638" y="273577"/>
                    <a:pt x="433202" y="253998"/>
                    <a:pt x="353430" y="264318"/>
                  </a:cubicBezTo>
                  <a:cubicBezTo>
                    <a:pt x="361765" y="360362"/>
                    <a:pt x="341127" y="345281"/>
                    <a:pt x="334380" y="369093"/>
                  </a:cubicBezTo>
                  <a:cubicBezTo>
                    <a:pt x="332395" y="500062"/>
                    <a:pt x="346682" y="479425"/>
                    <a:pt x="308185" y="657225"/>
                  </a:cubicBezTo>
                  <a:cubicBezTo>
                    <a:pt x="286357" y="665955"/>
                    <a:pt x="297470" y="670720"/>
                    <a:pt x="270086" y="671512"/>
                  </a:cubicBezTo>
                  <a:cubicBezTo>
                    <a:pt x="254607" y="705643"/>
                    <a:pt x="249448" y="741759"/>
                    <a:pt x="231986" y="783430"/>
                  </a:cubicBezTo>
                  <a:cubicBezTo>
                    <a:pt x="281199" y="808433"/>
                    <a:pt x="260298" y="798380"/>
                    <a:pt x="281993" y="807243"/>
                  </a:cubicBezTo>
                  <a:cubicBezTo>
                    <a:pt x="282258" y="842300"/>
                    <a:pt x="309773" y="797983"/>
                    <a:pt x="264529" y="910431"/>
                  </a:cubicBezTo>
                  <a:cubicBezTo>
                    <a:pt x="219285" y="1022879"/>
                    <a:pt x="45984" y="1383374"/>
                    <a:pt x="10530" y="1481931"/>
                  </a:cubicBezTo>
                  <a:cubicBezTo>
                    <a:pt x="-24924" y="1580488"/>
                    <a:pt x="39500" y="1499129"/>
                    <a:pt x="51803" y="1501775"/>
                  </a:cubicBezTo>
                  <a:cubicBezTo>
                    <a:pt x="64106" y="1504421"/>
                    <a:pt x="53524" y="1483651"/>
                    <a:pt x="84348" y="1497806"/>
                  </a:cubicBezTo>
                  <a:cubicBezTo>
                    <a:pt x="115172" y="1511961"/>
                    <a:pt x="201955" y="1571228"/>
                    <a:pt x="236748" y="1586706"/>
                  </a:cubicBezTo>
                  <a:cubicBezTo>
                    <a:pt x="271541" y="1602184"/>
                    <a:pt x="284637" y="1582208"/>
                    <a:pt x="293104" y="1590675"/>
                  </a:cubicBezTo>
                  <a:cubicBezTo>
                    <a:pt x="301571" y="1599142"/>
                    <a:pt x="290194" y="1611312"/>
                    <a:pt x="287548" y="1637506"/>
                  </a:cubicBezTo>
                  <a:cubicBezTo>
                    <a:pt x="284902" y="1663700"/>
                    <a:pt x="275774" y="1700873"/>
                    <a:pt x="277228" y="1747837"/>
                  </a:cubicBezTo>
                  <a:cubicBezTo>
                    <a:pt x="426321" y="1744795"/>
                    <a:pt x="394305" y="1770457"/>
                    <a:pt x="441534" y="1769268"/>
                  </a:cubicBezTo>
                  <a:cubicBezTo>
                    <a:pt x="398407" y="1851289"/>
                    <a:pt x="393114" y="1875235"/>
                    <a:pt x="391527" y="1969294"/>
                  </a:cubicBezTo>
                  <a:cubicBezTo>
                    <a:pt x="494714" y="1972865"/>
                    <a:pt x="496963" y="1969030"/>
                    <a:pt x="603459" y="1978820"/>
                  </a:cubicBezTo>
                  <a:cubicBezTo>
                    <a:pt x="633754" y="2050522"/>
                    <a:pt x="556497" y="2361142"/>
                    <a:pt x="573298" y="239950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50" name="フリーフォーム 49"/>
            <p:cNvSpPr/>
            <p:nvPr/>
          </p:nvSpPr>
          <p:spPr>
            <a:xfrm>
              <a:off x="10746445" y="2929735"/>
              <a:ext cx="993310" cy="379268"/>
            </a:xfrm>
            <a:custGeom>
              <a:avLst/>
              <a:gdLst>
                <a:gd name="connsiteX0" fmla="*/ 0 w 1863725"/>
                <a:gd name="connsiteY0" fmla="*/ 388188 h 842650"/>
                <a:gd name="connsiteX1" fmla="*/ 222250 w 1863725"/>
                <a:gd name="connsiteY1" fmla="*/ 308813 h 842650"/>
                <a:gd name="connsiteX2" fmla="*/ 476250 w 1863725"/>
                <a:gd name="connsiteY2" fmla="*/ 115138 h 842650"/>
                <a:gd name="connsiteX3" fmla="*/ 552450 w 1863725"/>
                <a:gd name="connsiteY3" fmla="*/ 70688 h 842650"/>
                <a:gd name="connsiteX4" fmla="*/ 784225 w 1863725"/>
                <a:gd name="connsiteY4" fmla="*/ 83388 h 842650"/>
                <a:gd name="connsiteX5" fmla="*/ 825500 w 1863725"/>
                <a:gd name="connsiteY5" fmla="*/ 115138 h 842650"/>
                <a:gd name="connsiteX6" fmla="*/ 892175 w 1863725"/>
                <a:gd name="connsiteY6" fmla="*/ 124663 h 842650"/>
                <a:gd name="connsiteX7" fmla="*/ 1044575 w 1863725"/>
                <a:gd name="connsiteY7" fmla="*/ 111963 h 842650"/>
                <a:gd name="connsiteX8" fmla="*/ 1092200 w 1863725"/>
                <a:gd name="connsiteY8" fmla="*/ 127838 h 842650"/>
                <a:gd name="connsiteX9" fmla="*/ 1158875 w 1863725"/>
                <a:gd name="connsiteY9" fmla="*/ 137363 h 842650"/>
                <a:gd name="connsiteX10" fmla="*/ 1374775 w 1863725"/>
                <a:gd name="connsiteY10" fmla="*/ 19888 h 842650"/>
                <a:gd name="connsiteX11" fmla="*/ 1393825 w 1863725"/>
                <a:gd name="connsiteY11" fmla="*/ 42113 h 842650"/>
                <a:gd name="connsiteX12" fmla="*/ 1374775 w 1863725"/>
                <a:gd name="connsiteY12" fmla="*/ 419938 h 842650"/>
                <a:gd name="connsiteX13" fmla="*/ 1362075 w 1863725"/>
                <a:gd name="connsiteY13" fmla="*/ 559638 h 842650"/>
                <a:gd name="connsiteX14" fmla="*/ 1282700 w 1863725"/>
                <a:gd name="connsiteY14" fmla="*/ 797763 h 842650"/>
                <a:gd name="connsiteX15" fmla="*/ 1863725 w 1863725"/>
                <a:gd name="connsiteY15" fmla="*/ 842213 h 842650"/>
                <a:gd name="connsiteX0" fmla="*/ 0 w 1863725"/>
                <a:gd name="connsiteY0" fmla="*/ 388188 h 842650"/>
                <a:gd name="connsiteX1" fmla="*/ 222250 w 1863725"/>
                <a:gd name="connsiteY1" fmla="*/ 308813 h 842650"/>
                <a:gd name="connsiteX2" fmla="*/ 476250 w 1863725"/>
                <a:gd name="connsiteY2" fmla="*/ 115138 h 842650"/>
                <a:gd name="connsiteX3" fmla="*/ 552450 w 1863725"/>
                <a:gd name="connsiteY3" fmla="*/ 70688 h 842650"/>
                <a:gd name="connsiteX4" fmla="*/ 784225 w 1863725"/>
                <a:gd name="connsiteY4" fmla="*/ 83388 h 842650"/>
                <a:gd name="connsiteX5" fmla="*/ 825500 w 1863725"/>
                <a:gd name="connsiteY5" fmla="*/ 115138 h 842650"/>
                <a:gd name="connsiteX6" fmla="*/ 892175 w 1863725"/>
                <a:gd name="connsiteY6" fmla="*/ 124663 h 842650"/>
                <a:gd name="connsiteX7" fmla="*/ 1044575 w 1863725"/>
                <a:gd name="connsiteY7" fmla="*/ 111963 h 842650"/>
                <a:gd name="connsiteX8" fmla="*/ 1092200 w 1863725"/>
                <a:gd name="connsiteY8" fmla="*/ 127838 h 842650"/>
                <a:gd name="connsiteX9" fmla="*/ 1158875 w 1863725"/>
                <a:gd name="connsiteY9" fmla="*/ 137363 h 842650"/>
                <a:gd name="connsiteX10" fmla="*/ 1374775 w 1863725"/>
                <a:gd name="connsiteY10" fmla="*/ 19888 h 842650"/>
                <a:gd name="connsiteX11" fmla="*/ 1393825 w 1863725"/>
                <a:gd name="connsiteY11" fmla="*/ 42113 h 842650"/>
                <a:gd name="connsiteX12" fmla="*/ 1374775 w 1863725"/>
                <a:gd name="connsiteY12" fmla="*/ 419938 h 842650"/>
                <a:gd name="connsiteX13" fmla="*/ 1362075 w 1863725"/>
                <a:gd name="connsiteY13" fmla="*/ 559638 h 842650"/>
                <a:gd name="connsiteX14" fmla="*/ 1266825 w 1863725"/>
                <a:gd name="connsiteY14" fmla="*/ 702513 h 842650"/>
                <a:gd name="connsiteX15" fmla="*/ 1282700 w 1863725"/>
                <a:gd name="connsiteY15" fmla="*/ 797763 h 842650"/>
                <a:gd name="connsiteX16" fmla="*/ 1863725 w 1863725"/>
                <a:gd name="connsiteY16" fmla="*/ 842213 h 842650"/>
                <a:gd name="connsiteX0" fmla="*/ 0 w 1863725"/>
                <a:gd name="connsiteY0" fmla="*/ 388188 h 842213"/>
                <a:gd name="connsiteX1" fmla="*/ 222250 w 1863725"/>
                <a:gd name="connsiteY1" fmla="*/ 308813 h 842213"/>
                <a:gd name="connsiteX2" fmla="*/ 476250 w 1863725"/>
                <a:gd name="connsiteY2" fmla="*/ 115138 h 842213"/>
                <a:gd name="connsiteX3" fmla="*/ 552450 w 1863725"/>
                <a:gd name="connsiteY3" fmla="*/ 70688 h 842213"/>
                <a:gd name="connsiteX4" fmla="*/ 784225 w 1863725"/>
                <a:gd name="connsiteY4" fmla="*/ 83388 h 842213"/>
                <a:gd name="connsiteX5" fmla="*/ 825500 w 1863725"/>
                <a:gd name="connsiteY5" fmla="*/ 115138 h 842213"/>
                <a:gd name="connsiteX6" fmla="*/ 892175 w 1863725"/>
                <a:gd name="connsiteY6" fmla="*/ 124663 h 842213"/>
                <a:gd name="connsiteX7" fmla="*/ 1044575 w 1863725"/>
                <a:gd name="connsiteY7" fmla="*/ 111963 h 842213"/>
                <a:gd name="connsiteX8" fmla="*/ 1092200 w 1863725"/>
                <a:gd name="connsiteY8" fmla="*/ 127838 h 842213"/>
                <a:gd name="connsiteX9" fmla="*/ 1158875 w 1863725"/>
                <a:gd name="connsiteY9" fmla="*/ 137363 h 842213"/>
                <a:gd name="connsiteX10" fmla="*/ 1374775 w 1863725"/>
                <a:gd name="connsiteY10" fmla="*/ 19888 h 842213"/>
                <a:gd name="connsiteX11" fmla="*/ 1393825 w 1863725"/>
                <a:gd name="connsiteY11" fmla="*/ 42113 h 842213"/>
                <a:gd name="connsiteX12" fmla="*/ 1374775 w 1863725"/>
                <a:gd name="connsiteY12" fmla="*/ 419938 h 842213"/>
                <a:gd name="connsiteX13" fmla="*/ 1362075 w 1863725"/>
                <a:gd name="connsiteY13" fmla="*/ 559638 h 842213"/>
                <a:gd name="connsiteX14" fmla="*/ 1266825 w 1863725"/>
                <a:gd name="connsiteY14" fmla="*/ 702513 h 842213"/>
                <a:gd name="connsiteX15" fmla="*/ 1863725 w 1863725"/>
                <a:gd name="connsiteY15" fmla="*/ 842213 h 842213"/>
                <a:gd name="connsiteX0" fmla="*/ 0 w 1863725"/>
                <a:gd name="connsiteY0" fmla="*/ 388188 h 842213"/>
                <a:gd name="connsiteX1" fmla="*/ 222250 w 1863725"/>
                <a:gd name="connsiteY1" fmla="*/ 308813 h 842213"/>
                <a:gd name="connsiteX2" fmla="*/ 476250 w 1863725"/>
                <a:gd name="connsiteY2" fmla="*/ 115138 h 842213"/>
                <a:gd name="connsiteX3" fmla="*/ 552450 w 1863725"/>
                <a:gd name="connsiteY3" fmla="*/ 70688 h 842213"/>
                <a:gd name="connsiteX4" fmla="*/ 784225 w 1863725"/>
                <a:gd name="connsiteY4" fmla="*/ 83388 h 842213"/>
                <a:gd name="connsiteX5" fmla="*/ 825500 w 1863725"/>
                <a:gd name="connsiteY5" fmla="*/ 115138 h 842213"/>
                <a:gd name="connsiteX6" fmla="*/ 892175 w 1863725"/>
                <a:gd name="connsiteY6" fmla="*/ 124663 h 842213"/>
                <a:gd name="connsiteX7" fmla="*/ 1044575 w 1863725"/>
                <a:gd name="connsiteY7" fmla="*/ 111963 h 842213"/>
                <a:gd name="connsiteX8" fmla="*/ 1092200 w 1863725"/>
                <a:gd name="connsiteY8" fmla="*/ 127838 h 842213"/>
                <a:gd name="connsiteX9" fmla="*/ 1158875 w 1863725"/>
                <a:gd name="connsiteY9" fmla="*/ 137363 h 842213"/>
                <a:gd name="connsiteX10" fmla="*/ 1374775 w 1863725"/>
                <a:gd name="connsiteY10" fmla="*/ 19888 h 842213"/>
                <a:gd name="connsiteX11" fmla="*/ 1393825 w 1863725"/>
                <a:gd name="connsiteY11" fmla="*/ 42113 h 842213"/>
                <a:gd name="connsiteX12" fmla="*/ 1374775 w 1863725"/>
                <a:gd name="connsiteY12" fmla="*/ 419938 h 842213"/>
                <a:gd name="connsiteX13" fmla="*/ 1362075 w 1863725"/>
                <a:gd name="connsiteY13" fmla="*/ 559638 h 842213"/>
                <a:gd name="connsiteX14" fmla="*/ 1298575 w 1863725"/>
                <a:gd name="connsiteY14" fmla="*/ 804113 h 842213"/>
                <a:gd name="connsiteX15" fmla="*/ 1863725 w 1863725"/>
                <a:gd name="connsiteY15" fmla="*/ 842213 h 842213"/>
                <a:gd name="connsiteX0" fmla="*/ 0 w 1863725"/>
                <a:gd name="connsiteY0" fmla="*/ 388188 h 842213"/>
                <a:gd name="connsiteX1" fmla="*/ 222250 w 1863725"/>
                <a:gd name="connsiteY1" fmla="*/ 308813 h 842213"/>
                <a:gd name="connsiteX2" fmla="*/ 476250 w 1863725"/>
                <a:gd name="connsiteY2" fmla="*/ 115138 h 842213"/>
                <a:gd name="connsiteX3" fmla="*/ 552450 w 1863725"/>
                <a:gd name="connsiteY3" fmla="*/ 70688 h 842213"/>
                <a:gd name="connsiteX4" fmla="*/ 784225 w 1863725"/>
                <a:gd name="connsiteY4" fmla="*/ 83388 h 842213"/>
                <a:gd name="connsiteX5" fmla="*/ 825500 w 1863725"/>
                <a:gd name="connsiteY5" fmla="*/ 115138 h 842213"/>
                <a:gd name="connsiteX6" fmla="*/ 892175 w 1863725"/>
                <a:gd name="connsiteY6" fmla="*/ 124663 h 842213"/>
                <a:gd name="connsiteX7" fmla="*/ 1044575 w 1863725"/>
                <a:gd name="connsiteY7" fmla="*/ 111963 h 842213"/>
                <a:gd name="connsiteX8" fmla="*/ 1092200 w 1863725"/>
                <a:gd name="connsiteY8" fmla="*/ 127838 h 842213"/>
                <a:gd name="connsiteX9" fmla="*/ 1158875 w 1863725"/>
                <a:gd name="connsiteY9" fmla="*/ 137363 h 842213"/>
                <a:gd name="connsiteX10" fmla="*/ 1374775 w 1863725"/>
                <a:gd name="connsiteY10" fmla="*/ 19888 h 842213"/>
                <a:gd name="connsiteX11" fmla="*/ 1393825 w 1863725"/>
                <a:gd name="connsiteY11" fmla="*/ 42113 h 842213"/>
                <a:gd name="connsiteX12" fmla="*/ 1374775 w 1863725"/>
                <a:gd name="connsiteY12" fmla="*/ 419938 h 842213"/>
                <a:gd name="connsiteX13" fmla="*/ 1362075 w 1863725"/>
                <a:gd name="connsiteY13" fmla="*/ 559638 h 842213"/>
                <a:gd name="connsiteX14" fmla="*/ 1298575 w 1863725"/>
                <a:gd name="connsiteY14" fmla="*/ 804113 h 842213"/>
                <a:gd name="connsiteX15" fmla="*/ 1863725 w 1863725"/>
                <a:gd name="connsiteY15" fmla="*/ 842213 h 842213"/>
                <a:gd name="connsiteX0" fmla="*/ 0 w 1863725"/>
                <a:gd name="connsiteY0" fmla="*/ 388188 h 842213"/>
                <a:gd name="connsiteX1" fmla="*/ 222250 w 1863725"/>
                <a:gd name="connsiteY1" fmla="*/ 308813 h 842213"/>
                <a:gd name="connsiteX2" fmla="*/ 476250 w 1863725"/>
                <a:gd name="connsiteY2" fmla="*/ 115138 h 842213"/>
                <a:gd name="connsiteX3" fmla="*/ 552450 w 1863725"/>
                <a:gd name="connsiteY3" fmla="*/ 70688 h 842213"/>
                <a:gd name="connsiteX4" fmla="*/ 784225 w 1863725"/>
                <a:gd name="connsiteY4" fmla="*/ 83388 h 842213"/>
                <a:gd name="connsiteX5" fmla="*/ 825500 w 1863725"/>
                <a:gd name="connsiteY5" fmla="*/ 115138 h 842213"/>
                <a:gd name="connsiteX6" fmla="*/ 892175 w 1863725"/>
                <a:gd name="connsiteY6" fmla="*/ 124663 h 842213"/>
                <a:gd name="connsiteX7" fmla="*/ 1044575 w 1863725"/>
                <a:gd name="connsiteY7" fmla="*/ 111963 h 842213"/>
                <a:gd name="connsiteX8" fmla="*/ 1092200 w 1863725"/>
                <a:gd name="connsiteY8" fmla="*/ 127838 h 842213"/>
                <a:gd name="connsiteX9" fmla="*/ 1158875 w 1863725"/>
                <a:gd name="connsiteY9" fmla="*/ 137363 h 842213"/>
                <a:gd name="connsiteX10" fmla="*/ 1374775 w 1863725"/>
                <a:gd name="connsiteY10" fmla="*/ 19888 h 842213"/>
                <a:gd name="connsiteX11" fmla="*/ 1393825 w 1863725"/>
                <a:gd name="connsiteY11" fmla="*/ 42113 h 842213"/>
                <a:gd name="connsiteX12" fmla="*/ 1374775 w 1863725"/>
                <a:gd name="connsiteY12" fmla="*/ 419938 h 842213"/>
                <a:gd name="connsiteX13" fmla="*/ 1362075 w 1863725"/>
                <a:gd name="connsiteY13" fmla="*/ 559638 h 842213"/>
                <a:gd name="connsiteX14" fmla="*/ 1298575 w 1863725"/>
                <a:gd name="connsiteY14" fmla="*/ 804113 h 842213"/>
                <a:gd name="connsiteX15" fmla="*/ 1863725 w 1863725"/>
                <a:gd name="connsiteY15" fmla="*/ 842213 h 84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3725" h="842213">
                  <a:moveTo>
                    <a:pt x="0" y="388188"/>
                  </a:moveTo>
                  <a:cubicBezTo>
                    <a:pt x="71437" y="371254"/>
                    <a:pt x="142875" y="354321"/>
                    <a:pt x="222250" y="308813"/>
                  </a:cubicBezTo>
                  <a:cubicBezTo>
                    <a:pt x="301625" y="263305"/>
                    <a:pt x="421217" y="154825"/>
                    <a:pt x="476250" y="115138"/>
                  </a:cubicBezTo>
                  <a:cubicBezTo>
                    <a:pt x="531283" y="75451"/>
                    <a:pt x="501121" y="75980"/>
                    <a:pt x="552450" y="70688"/>
                  </a:cubicBezTo>
                  <a:cubicBezTo>
                    <a:pt x="603779" y="65396"/>
                    <a:pt x="738717" y="75980"/>
                    <a:pt x="784225" y="83388"/>
                  </a:cubicBezTo>
                  <a:cubicBezTo>
                    <a:pt x="829733" y="90796"/>
                    <a:pt x="807508" y="108259"/>
                    <a:pt x="825500" y="115138"/>
                  </a:cubicBezTo>
                  <a:cubicBezTo>
                    <a:pt x="843492" y="122017"/>
                    <a:pt x="855663" y="125192"/>
                    <a:pt x="892175" y="124663"/>
                  </a:cubicBezTo>
                  <a:cubicBezTo>
                    <a:pt x="928687" y="124134"/>
                    <a:pt x="1011238" y="111434"/>
                    <a:pt x="1044575" y="111963"/>
                  </a:cubicBezTo>
                  <a:cubicBezTo>
                    <a:pt x="1077912" y="112492"/>
                    <a:pt x="1073150" y="123605"/>
                    <a:pt x="1092200" y="127838"/>
                  </a:cubicBezTo>
                  <a:cubicBezTo>
                    <a:pt x="1111250" y="132071"/>
                    <a:pt x="1111779" y="155355"/>
                    <a:pt x="1158875" y="137363"/>
                  </a:cubicBezTo>
                  <a:cubicBezTo>
                    <a:pt x="1205971" y="119371"/>
                    <a:pt x="1335617" y="35763"/>
                    <a:pt x="1374775" y="19888"/>
                  </a:cubicBezTo>
                  <a:cubicBezTo>
                    <a:pt x="1413933" y="4013"/>
                    <a:pt x="1393825" y="-24562"/>
                    <a:pt x="1393825" y="42113"/>
                  </a:cubicBezTo>
                  <a:cubicBezTo>
                    <a:pt x="1393825" y="108788"/>
                    <a:pt x="1380067" y="333684"/>
                    <a:pt x="1374775" y="419938"/>
                  </a:cubicBezTo>
                  <a:cubicBezTo>
                    <a:pt x="1369483" y="506192"/>
                    <a:pt x="1374775" y="495609"/>
                    <a:pt x="1362075" y="559638"/>
                  </a:cubicBezTo>
                  <a:cubicBezTo>
                    <a:pt x="1349375" y="623667"/>
                    <a:pt x="1303867" y="725267"/>
                    <a:pt x="1298575" y="804113"/>
                  </a:cubicBezTo>
                  <a:cubicBezTo>
                    <a:pt x="1429808" y="813109"/>
                    <a:pt x="1739371" y="813109"/>
                    <a:pt x="1863725" y="84221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grpSp>
      <p:sp>
        <p:nvSpPr>
          <p:cNvPr id="94" name="四角形: 角を丸くする 9">
            <a:extLst>
              <a:ext uri="{FF2B5EF4-FFF2-40B4-BE49-F238E27FC236}">
                <a16:creationId xmlns:a16="http://schemas.microsoft.com/office/drawing/2014/main" id="{2A3344B4-6CAC-4B80-8344-425F0E557269}"/>
              </a:ext>
            </a:extLst>
          </p:cNvPr>
          <p:cNvSpPr/>
          <p:nvPr/>
        </p:nvSpPr>
        <p:spPr>
          <a:xfrm>
            <a:off x="4924565" y="823267"/>
            <a:ext cx="4120745" cy="4640025"/>
          </a:xfrm>
          <a:prstGeom prst="roundRect">
            <a:avLst>
              <a:gd name="adj" fmla="val 3478"/>
            </a:avLst>
          </a:prstGeom>
          <a:noFill/>
          <a:ln>
            <a:solidFill>
              <a:schemeClr val="tx1"/>
            </a:solidFill>
          </a:ln>
        </p:spPr>
        <p:style>
          <a:lnRef idx="1">
            <a:schemeClr val="dk1"/>
          </a:lnRef>
          <a:fillRef idx="2">
            <a:schemeClr val="dk1"/>
          </a:fillRef>
          <a:effectRef idx="1">
            <a:schemeClr val="dk1"/>
          </a:effectRef>
          <a:fontRef idx="minor">
            <a:schemeClr val="dk1"/>
          </a:fontRef>
        </p:style>
        <p:txBody>
          <a:bodyPr lIns="72000" tIns="0" rIns="36000" bIns="0" rtlCol="0" anchor="t" anchorCtr="0"/>
          <a:lstStyle/>
          <a:p>
            <a:pPr marL="0" lvl="2">
              <a:lnSpc>
                <a:spcPts val="1600"/>
              </a:lnSpc>
              <a:defRPr/>
            </a:pPr>
            <a:endParaRPr lang="en-US" altLang="ja-JP" sz="1500" b="1" dirty="0">
              <a:solidFill>
                <a:schemeClr val="tx1"/>
              </a:solidFill>
              <a:latin typeface="Meiryo UI" pitchFamily="50" charset="-128"/>
              <a:ea typeface="Meiryo UI" pitchFamily="50" charset="-128"/>
              <a:cs typeface="Meiryo UI" pitchFamily="50" charset="-128"/>
            </a:endParaRPr>
          </a:p>
        </p:txBody>
      </p:sp>
      <p:sp>
        <p:nvSpPr>
          <p:cNvPr id="93" name="四角形: 角を丸くする 9">
            <a:extLst>
              <a:ext uri="{FF2B5EF4-FFF2-40B4-BE49-F238E27FC236}">
                <a16:creationId xmlns:a16="http://schemas.microsoft.com/office/drawing/2014/main" id="{2A3344B4-6CAC-4B80-8344-425F0E557269}"/>
              </a:ext>
            </a:extLst>
          </p:cNvPr>
          <p:cNvSpPr/>
          <p:nvPr/>
        </p:nvSpPr>
        <p:spPr>
          <a:xfrm>
            <a:off x="147792" y="776706"/>
            <a:ext cx="4263934" cy="2628973"/>
          </a:xfrm>
          <a:prstGeom prst="roundRect">
            <a:avLst>
              <a:gd name="adj" fmla="val 3587"/>
            </a:avLst>
          </a:prstGeom>
          <a:solidFill>
            <a:schemeClr val="bg1"/>
          </a:solidFill>
          <a:ln>
            <a:solidFill>
              <a:schemeClr val="tx1"/>
            </a:solidFill>
          </a:ln>
        </p:spPr>
        <p:style>
          <a:lnRef idx="1">
            <a:schemeClr val="dk1"/>
          </a:lnRef>
          <a:fillRef idx="2">
            <a:schemeClr val="dk1"/>
          </a:fillRef>
          <a:effectRef idx="1">
            <a:schemeClr val="dk1"/>
          </a:effectRef>
          <a:fontRef idx="minor">
            <a:schemeClr val="dk1"/>
          </a:fontRef>
        </p:style>
        <p:txBody>
          <a:bodyPr lIns="72000" tIns="0" rIns="36000" bIns="0" rtlCol="0" anchor="t" anchorCtr="0"/>
          <a:lstStyle/>
          <a:p>
            <a:pPr marL="0" lvl="2">
              <a:lnSpc>
                <a:spcPts val="1600"/>
              </a:lnSpc>
              <a:defRPr/>
            </a:pPr>
            <a:endParaRPr lang="en-US" altLang="ja-JP" sz="1500" b="1" dirty="0">
              <a:solidFill>
                <a:schemeClr val="tx1"/>
              </a:solidFill>
              <a:latin typeface="Meiryo UI" pitchFamily="50" charset="-128"/>
              <a:ea typeface="Meiryo UI" pitchFamily="50" charset="-128"/>
              <a:cs typeface="Meiryo UI" pitchFamily="50" charset="-128"/>
            </a:endParaRPr>
          </a:p>
        </p:txBody>
      </p:sp>
      <p:cxnSp>
        <p:nvCxnSpPr>
          <p:cNvPr id="2" name="直線コネクタ 1"/>
          <p:cNvCxnSpPr/>
          <p:nvPr/>
        </p:nvCxnSpPr>
        <p:spPr>
          <a:xfrm>
            <a:off x="0" y="476672"/>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0" y="77554"/>
            <a:ext cx="9972600"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a:latin typeface="Meiryo UI" panose="020B0604030504040204" pitchFamily="50" charset="-128"/>
                <a:ea typeface="Meiryo UI" panose="020B0604030504040204" pitchFamily="50" charset="-128"/>
              </a:rPr>
              <a:t>■地域の状況に応じたきめ細かな感染症対策（保健所）</a:t>
            </a:r>
          </a:p>
        </p:txBody>
      </p:sp>
      <p:sp>
        <p:nvSpPr>
          <p:cNvPr id="54" name="角丸四角形 53"/>
          <p:cNvSpPr/>
          <p:nvPr/>
        </p:nvSpPr>
        <p:spPr>
          <a:xfrm>
            <a:off x="67758" y="589500"/>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大阪市の</a:t>
            </a:r>
            <a:r>
              <a:rPr lang="ja-JP" altLang="en-US" sz="1400" b="1" dirty="0">
                <a:solidFill>
                  <a:schemeClr val="bg1"/>
                </a:solidFill>
                <a:latin typeface="Meiryo UI" panose="020B0604030504040204" pitchFamily="50" charset="-128"/>
                <a:ea typeface="Meiryo UI" panose="020B0604030504040204" pitchFamily="50" charset="-128"/>
              </a:rPr>
              <a:t>体制</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79" name="四角形: 角を丸くする 36">
            <a:extLst>
              <a:ext uri="{FF2B5EF4-FFF2-40B4-BE49-F238E27FC236}">
                <a16:creationId xmlns:a16="http://schemas.microsoft.com/office/drawing/2014/main" id="{C73B8368-5D26-451E-A5EA-C9A374C857B4}"/>
              </a:ext>
            </a:extLst>
          </p:cNvPr>
          <p:cNvSpPr/>
          <p:nvPr/>
        </p:nvSpPr>
        <p:spPr>
          <a:xfrm>
            <a:off x="123738" y="5771579"/>
            <a:ext cx="8762015" cy="874358"/>
          </a:xfrm>
          <a:prstGeom prst="roundRect">
            <a:avLst>
              <a:gd name="adj" fmla="val 10155"/>
            </a:avLst>
          </a:prstGeom>
          <a:solidFill>
            <a:schemeClr val="bg1"/>
          </a:solidFill>
          <a:ln>
            <a:solidFill>
              <a:schemeClr val="tx2"/>
            </a:solidFill>
          </a:ln>
        </p:spPr>
        <p:style>
          <a:lnRef idx="1">
            <a:schemeClr val="accent2"/>
          </a:lnRef>
          <a:fillRef idx="2">
            <a:schemeClr val="accent2"/>
          </a:fillRef>
          <a:effectRef idx="1">
            <a:schemeClr val="accent2"/>
          </a:effectRef>
          <a:fontRef idx="minor">
            <a:schemeClr val="dk1"/>
          </a:fontRef>
        </p:style>
        <p:txBody>
          <a:bodyPr lIns="36000" tIns="0" rIns="0" bIns="0" rtlCol="0" anchor="ctr" anchorCtr="0"/>
          <a:lstStyle/>
          <a:p>
            <a:pPr marL="261938" lvl="2" indent="-261938">
              <a:lnSpc>
                <a:spcPts val="2000"/>
              </a:lnSpc>
              <a:tabLst>
                <a:tab pos="1344613" algn="l"/>
              </a:tabLst>
            </a:pPr>
            <a:endParaRPr lang="en-US" altLang="ja-JP" sz="1400" b="1" dirty="0">
              <a:latin typeface="Meiryo UI" panose="020B0604030504040204" pitchFamily="50" charset="-128"/>
              <a:ea typeface="Meiryo UI" panose="020B0604030504040204" pitchFamily="50" charset="-128"/>
            </a:endParaRPr>
          </a:p>
          <a:p>
            <a:pPr marL="261938" lvl="2" indent="-261938">
              <a:lnSpc>
                <a:spcPts val="2000"/>
              </a:lnSpc>
              <a:tabLst>
                <a:tab pos="1344613" algn="l"/>
              </a:tabLst>
            </a:pPr>
            <a:endParaRPr lang="en-US" altLang="zh-TW" sz="1100" dirty="0">
              <a:solidFill>
                <a:schemeClr val="tx1"/>
              </a:solidFill>
              <a:latin typeface="Meiryo UI" panose="020B0604030504040204" pitchFamily="50" charset="-128"/>
              <a:ea typeface="Meiryo UI" panose="020B0604030504040204" pitchFamily="50" charset="-128"/>
            </a:endParaRPr>
          </a:p>
        </p:txBody>
      </p:sp>
      <p:sp>
        <p:nvSpPr>
          <p:cNvPr id="40" name="角丸四角形 39"/>
          <p:cNvSpPr/>
          <p:nvPr/>
        </p:nvSpPr>
        <p:spPr>
          <a:xfrm>
            <a:off x="4996408" y="636614"/>
            <a:ext cx="3494558" cy="29161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特別区の制度設計案</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1" name="二等辺三角形 40"/>
          <p:cNvSpPr/>
          <p:nvPr/>
        </p:nvSpPr>
        <p:spPr>
          <a:xfrm rot="16200000" flipV="1">
            <a:off x="2913523" y="2981403"/>
            <a:ext cx="3471655" cy="283822"/>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sp>
        <p:nvSpPr>
          <p:cNvPr id="6" name="角丸四角形 5"/>
          <p:cNvSpPr/>
          <p:nvPr/>
        </p:nvSpPr>
        <p:spPr>
          <a:xfrm>
            <a:off x="123738" y="5506980"/>
            <a:ext cx="3494558" cy="29161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期待される効果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6" name="四角形: 角を丸くする 38">
            <a:extLst>
              <a:ext uri="{FF2B5EF4-FFF2-40B4-BE49-F238E27FC236}">
                <a16:creationId xmlns:a16="http://schemas.microsoft.com/office/drawing/2014/main" id="{2D9DDC2B-1104-418D-94BA-267B7EA12335}"/>
              </a:ext>
            </a:extLst>
          </p:cNvPr>
          <p:cNvSpPr/>
          <p:nvPr/>
        </p:nvSpPr>
        <p:spPr>
          <a:xfrm>
            <a:off x="214518" y="921656"/>
            <a:ext cx="3991490" cy="398629"/>
          </a:xfrm>
          <a:prstGeom prst="roundRect">
            <a:avLst>
              <a:gd name="adj" fmla="val 10155"/>
            </a:avLst>
          </a:prstGeom>
          <a:solidFill>
            <a:schemeClr val="accent5">
              <a:lumMod val="40000"/>
              <a:lumOff val="60000"/>
            </a:schemeClr>
          </a:solidFill>
        </p:spPr>
        <p:style>
          <a:lnRef idx="1">
            <a:schemeClr val="dk1"/>
          </a:lnRef>
          <a:fillRef idx="2">
            <a:schemeClr val="dk1"/>
          </a:fillRef>
          <a:effectRef idx="1">
            <a:schemeClr val="dk1"/>
          </a:effectRef>
          <a:fontRef idx="minor">
            <a:schemeClr val="dk1"/>
          </a:fontRef>
        </p:style>
        <p:txBody>
          <a:bodyPr lIns="36000" tIns="0" rIns="0" bIns="0" rtlCol="0" anchor="ctr" anchorCtr="0"/>
          <a:lstStyle/>
          <a:p>
            <a:pPr marL="174625" indent="-103188"/>
            <a:r>
              <a:rPr lang="ja-JP" altLang="en-US" sz="1100" dirty="0">
                <a:latin typeface="Meiryo UI" panose="020B0604030504040204" pitchFamily="50" charset="-128"/>
                <a:ea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rPr>
              <a:t>1</a:t>
            </a:r>
            <a:r>
              <a:rPr lang="ja-JP" altLang="en-US" sz="1300" b="1" dirty="0">
                <a:latin typeface="Meiryo UI" panose="020B0604030504040204" pitchFamily="50" charset="-128"/>
                <a:ea typeface="Meiryo UI" panose="020B0604030504040204" pitchFamily="50" charset="-128"/>
              </a:rPr>
              <a:t>か所の保健所と</a:t>
            </a:r>
            <a:r>
              <a:rPr lang="en-US" altLang="ja-JP" sz="1300" b="1" dirty="0">
                <a:latin typeface="Meiryo UI" panose="020B0604030504040204" pitchFamily="50" charset="-128"/>
                <a:ea typeface="Meiryo UI" panose="020B0604030504040204" pitchFamily="50" charset="-128"/>
              </a:rPr>
              <a:t>24⾏</a:t>
            </a:r>
            <a:r>
              <a:rPr lang="ja-JP" altLang="en-US" sz="1300" b="1" dirty="0">
                <a:latin typeface="Meiryo UI" panose="020B0604030504040204" pitchFamily="50" charset="-128"/>
                <a:ea typeface="Meiryo UI" panose="020B0604030504040204" pitchFamily="50" charset="-128"/>
              </a:rPr>
              <a:t>政区に保健センター</a:t>
            </a:r>
            <a:r>
              <a:rPr lang="ja-JP" altLang="en-US" sz="900" b="1" dirty="0">
                <a:latin typeface="Meiryo UI" panose="020B0604030504040204" pitchFamily="50" charset="-128"/>
                <a:ea typeface="Meiryo UI" panose="020B0604030504040204" pitchFamily="50" charset="-128"/>
              </a:rPr>
              <a:t>（</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を設置</a:t>
            </a:r>
            <a:endParaRPr lang="en-US" altLang="ja-JP" sz="1300" b="1" dirty="0">
              <a:latin typeface="Meiryo UI" panose="020B0604030504040204" pitchFamily="50" charset="-128"/>
              <a:ea typeface="Meiryo UI" panose="020B0604030504040204" pitchFamily="50" charset="-128"/>
            </a:endParaRPr>
          </a:p>
          <a:p>
            <a:pPr marL="174625" indent="96838"/>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現保健福祉センターの保健サービス部⾨</a:t>
            </a:r>
            <a:r>
              <a:rPr lang="ja-JP" altLang="en-US" sz="900" dirty="0">
                <a:solidFill>
                  <a:schemeClr val="tx1"/>
                </a:solidFill>
                <a:latin typeface="Meiryo UI" panose="020B0604030504040204" pitchFamily="50" charset="-128"/>
                <a:ea typeface="Meiryo UI" panose="020B0604030504040204" pitchFamily="50" charset="-128"/>
              </a:rPr>
              <a:t>　</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38" name="四角形: 角を丸くする 38">
            <a:extLst>
              <a:ext uri="{FF2B5EF4-FFF2-40B4-BE49-F238E27FC236}">
                <a16:creationId xmlns:a16="http://schemas.microsoft.com/office/drawing/2014/main" id="{2D9DDC2B-1104-418D-94BA-267B7EA12335}"/>
              </a:ext>
            </a:extLst>
          </p:cNvPr>
          <p:cNvSpPr/>
          <p:nvPr/>
        </p:nvSpPr>
        <p:spPr>
          <a:xfrm>
            <a:off x="214519" y="1397009"/>
            <a:ext cx="2760960" cy="831205"/>
          </a:xfrm>
          <a:prstGeom prst="roundRect">
            <a:avLst>
              <a:gd name="adj" fmla="val 10155"/>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lIns="36000" tIns="0" rIns="0" bIns="0" rtlCol="0" anchor="ctr" anchorCtr="0"/>
          <a:lstStyle/>
          <a:p>
            <a:pPr marL="715963" indent="-715963"/>
            <a:r>
              <a:rPr lang="ja-JP" altLang="en-US" sz="1200" b="1" dirty="0">
                <a:latin typeface="Meiryo UI" panose="020B0604030504040204" pitchFamily="50" charset="-128"/>
                <a:ea typeface="Meiryo UI" panose="020B0604030504040204" pitchFamily="50" charset="-128"/>
              </a:rPr>
              <a:t>保健所</a:t>
            </a:r>
            <a:endParaRPr lang="en-US" altLang="ja-JP" sz="1200" dirty="0">
              <a:latin typeface="Meiryo UI" panose="020B0604030504040204" pitchFamily="50" charset="-128"/>
              <a:ea typeface="Meiryo UI" panose="020B0604030504040204" pitchFamily="50" charset="-128"/>
            </a:endParaRPr>
          </a:p>
          <a:p>
            <a:pPr marL="88900" indent="-88900"/>
            <a:r>
              <a:rPr lang="ja-JP" altLang="en-US" sz="1200" dirty="0">
                <a:latin typeface="Meiryo UI" panose="020B0604030504040204" pitchFamily="50" charset="-128"/>
                <a:ea typeface="Meiryo UI" panose="020B0604030504040204" pitchFamily="50" charset="-128"/>
              </a:rPr>
              <a:t>・ 病院への⽴⼊検査や⾷品関係施設の監視指導などを</a:t>
            </a:r>
            <a:r>
              <a:rPr lang="ja-JP" altLang="en-US" sz="1200" dirty="0" smtClean="0">
                <a:latin typeface="Meiryo UI" panose="020B0604030504040204" pitchFamily="50" charset="-128"/>
                <a:ea typeface="Meiryo UI" panose="020B0604030504040204" pitchFamily="50" charset="-128"/>
              </a:rPr>
              <a:t>実施</a:t>
            </a:r>
            <a:endParaRPr lang="en-US" altLang="ja-JP" sz="1200" dirty="0">
              <a:latin typeface="Meiryo UI" panose="020B0604030504040204" pitchFamily="50" charset="-128"/>
              <a:ea typeface="Meiryo UI" panose="020B0604030504040204" pitchFamily="50" charset="-128"/>
            </a:endParaRPr>
          </a:p>
          <a:p>
            <a:pPr marL="88900" indent="-88900"/>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感染症のまん延防⽌などを</a:t>
            </a:r>
            <a:r>
              <a:rPr lang="ja-JP" altLang="en-US" sz="1200" dirty="0" smtClean="0">
                <a:latin typeface="Meiryo UI" panose="020B0604030504040204" pitchFamily="50" charset="-128"/>
                <a:ea typeface="Meiryo UI" panose="020B0604030504040204" pitchFamily="50" charset="-128"/>
              </a:rPr>
              <a:t>⼀元的に実施</a:t>
            </a:r>
            <a:endParaRPr lang="en-US" altLang="ja-JP" sz="1200" dirty="0">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2D9DDC2B-1104-418D-94BA-267B7EA12335}"/>
              </a:ext>
            </a:extLst>
          </p:cNvPr>
          <p:cNvSpPr/>
          <p:nvPr/>
        </p:nvSpPr>
        <p:spPr>
          <a:xfrm>
            <a:off x="214518" y="2323149"/>
            <a:ext cx="2752660" cy="956026"/>
          </a:xfrm>
          <a:prstGeom prst="roundRect">
            <a:avLst>
              <a:gd name="adj" fmla="val 10155"/>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lIns="36000" tIns="0" rIns="0" bIns="0" rtlCol="0" anchor="ctr" anchorCtr="0"/>
          <a:lstStyle/>
          <a:p>
            <a:pPr marL="449263" indent="-449263"/>
            <a:r>
              <a:rPr lang="ja-JP" altLang="en-US" sz="1200" b="1" dirty="0">
                <a:latin typeface="Meiryo UI" panose="020B0604030504040204" pitchFamily="50" charset="-128"/>
                <a:ea typeface="Meiryo UI" panose="020B0604030504040204" pitchFamily="50" charset="-128"/>
              </a:rPr>
              <a:t>保健センター</a:t>
            </a:r>
            <a:endParaRPr lang="en-US" altLang="ja-JP" sz="1200" dirty="0">
              <a:latin typeface="Meiryo UI" panose="020B0604030504040204" pitchFamily="50" charset="-128"/>
              <a:ea typeface="Meiryo UI" panose="020B0604030504040204" pitchFamily="50" charset="-128"/>
            </a:endParaRPr>
          </a:p>
          <a:p>
            <a:pPr marL="88900" indent="-88900"/>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健康づくりや⺟⼦保健などの住民に⾝近な保健サービスを提供</a:t>
            </a:r>
            <a:endParaRPr lang="en-US" altLang="ja-JP" sz="1200" dirty="0">
              <a:latin typeface="Meiryo UI" panose="020B0604030504040204" pitchFamily="50" charset="-128"/>
              <a:ea typeface="Meiryo UI" panose="020B0604030504040204" pitchFamily="50" charset="-128"/>
            </a:endParaRPr>
          </a:p>
          <a:p>
            <a:pPr marL="88900" indent="-88900"/>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感染症対策では住民への保健指導等をきめ細かく対応</a:t>
            </a:r>
          </a:p>
        </p:txBody>
      </p:sp>
      <p:sp>
        <p:nvSpPr>
          <p:cNvPr id="42" name="四角形: 角を丸くする 38">
            <a:extLst>
              <a:ext uri="{FF2B5EF4-FFF2-40B4-BE49-F238E27FC236}">
                <a16:creationId xmlns:a16="http://schemas.microsoft.com/office/drawing/2014/main" id="{2D9DDC2B-1104-418D-94BA-267B7EA12335}"/>
              </a:ext>
            </a:extLst>
          </p:cNvPr>
          <p:cNvSpPr/>
          <p:nvPr/>
        </p:nvSpPr>
        <p:spPr>
          <a:xfrm>
            <a:off x="5006303" y="983797"/>
            <a:ext cx="3957268" cy="1994496"/>
          </a:xfrm>
          <a:prstGeom prst="roundRect">
            <a:avLst>
              <a:gd name="adj" fmla="val 3968"/>
            </a:avLst>
          </a:prstGeom>
          <a:solidFill>
            <a:srgbClr val="DBEEF4"/>
          </a:solidFill>
        </p:spPr>
        <p:style>
          <a:lnRef idx="1">
            <a:schemeClr val="dk1"/>
          </a:lnRef>
          <a:fillRef idx="2">
            <a:schemeClr val="dk1"/>
          </a:fillRef>
          <a:effectRef idx="1">
            <a:schemeClr val="dk1"/>
          </a:effectRef>
          <a:fontRef idx="minor">
            <a:schemeClr val="dk1"/>
          </a:fontRef>
        </p:style>
        <p:txBody>
          <a:bodyPr lIns="36000" tIns="0" rIns="0" bIns="0" rtlCol="0" anchor="t" anchorCtr="0"/>
          <a:lstStyle/>
          <a:p>
            <a:pPr marL="90488">
              <a:lnSpc>
                <a:spcPct val="120000"/>
              </a:lnSpc>
            </a:pPr>
            <a:endParaRPr lang="en-US" altLang="ja-JP" sz="1500" b="1" dirty="0">
              <a:solidFill>
                <a:schemeClr val="tx1"/>
              </a:solidFill>
              <a:latin typeface="Meiryo UI" panose="020B0604030504040204" pitchFamily="50" charset="-128"/>
              <a:ea typeface="Meiryo UI" panose="020B0604030504040204" pitchFamily="50" charset="-128"/>
            </a:endParaRPr>
          </a:p>
        </p:txBody>
      </p:sp>
      <p:sp>
        <p:nvSpPr>
          <p:cNvPr id="92" name="角丸四角形 19">
            <a:extLst>
              <a:ext uri="{FF2B5EF4-FFF2-40B4-BE49-F238E27FC236}">
                <a16:creationId xmlns:a16="http://schemas.microsoft.com/office/drawing/2014/main" id="{AB7F9363-F426-474C-8BC3-E9BAB19438E0}"/>
              </a:ext>
            </a:extLst>
          </p:cNvPr>
          <p:cNvSpPr/>
          <p:nvPr/>
        </p:nvSpPr>
        <p:spPr>
          <a:xfrm>
            <a:off x="3088181" y="1390042"/>
            <a:ext cx="1168865" cy="1904672"/>
          </a:xfrm>
          <a:prstGeom prst="roundRect">
            <a:avLst>
              <a:gd name="adj" fmla="val 4754"/>
            </a:avLst>
          </a:prstGeom>
          <a:solidFill>
            <a:schemeClr val="bg1">
              <a:lumMod val="95000"/>
            </a:schemeClr>
          </a:solidFill>
          <a:ln w="63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b="1" dirty="0">
                <a:solidFill>
                  <a:schemeClr val="tx1"/>
                </a:solidFill>
              </a:rPr>
              <a:t>大阪市</a:t>
            </a:r>
          </a:p>
        </p:txBody>
      </p:sp>
      <p:sp>
        <p:nvSpPr>
          <p:cNvPr id="99" name="四角形: 角を丸くする 32">
            <a:extLst>
              <a:ext uri="{FF2B5EF4-FFF2-40B4-BE49-F238E27FC236}">
                <a16:creationId xmlns:a16="http://schemas.microsoft.com/office/drawing/2014/main" id="{6609E609-1789-43EF-9FD5-99FE724D6522}"/>
              </a:ext>
            </a:extLst>
          </p:cNvPr>
          <p:cNvSpPr/>
          <p:nvPr/>
        </p:nvSpPr>
        <p:spPr>
          <a:xfrm>
            <a:off x="3251597" y="1773432"/>
            <a:ext cx="917236" cy="405550"/>
          </a:xfrm>
          <a:prstGeom prst="roundRect">
            <a:avLst>
              <a:gd name="adj" fmla="val 10155"/>
            </a:avLst>
          </a:prstGeom>
        </p:spPr>
        <p:style>
          <a:lnRef idx="1">
            <a:schemeClr val="accent2"/>
          </a:lnRef>
          <a:fillRef idx="2">
            <a:schemeClr val="accent2"/>
          </a:fillRef>
          <a:effectRef idx="1">
            <a:schemeClr val="accent2"/>
          </a:effectRef>
          <a:fontRef idx="minor">
            <a:schemeClr val="dk1"/>
          </a:fontRef>
        </p:style>
        <p:txBody>
          <a:bodyPr lIns="36000" tIns="0" rIns="0" bIns="0" rtlCol="0" anchor="ctr" anchorCtr="0"/>
          <a:lstStyle/>
          <a:p>
            <a:pPr marL="0" lvl="2" algn="ctr">
              <a:tabLst>
                <a:tab pos="1344613" algn="l"/>
              </a:tabLst>
            </a:pPr>
            <a:r>
              <a:rPr lang="zh-TW" altLang="en-US" sz="1600" b="1" dirty="0">
                <a:solidFill>
                  <a:srgbClr val="000000"/>
                </a:solidFill>
                <a:latin typeface="Meiryo UI" panose="020B0604030504040204" pitchFamily="50" charset="-128"/>
                <a:ea typeface="Meiryo UI" panose="020B0604030504040204" pitchFamily="50" charset="-128"/>
              </a:rPr>
              <a:t>保健所</a:t>
            </a:r>
            <a:endParaRPr lang="en-US" altLang="ja-JP" sz="1600" b="1" dirty="0">
              <a:solidFill>
                <a:srgbClr val="000000"/>
              </a:solidFill>
              <a:latin typeface="Meiryo UI" panose="020B0604030504040204" pitchFamily="50" charset="-128"/>
              <a:ea typeface="Meiryo UI" panose="020B0604030504040204" pitchFamily="50" charset="-128"/>
            </a:endParaRPr>
          </a:p>
        </p:txBody>
      </p:sp>
      <p:sp>
        <p:nvSpPr>
          <p:cNvPr id="105" name="上下矢印 104"/>
          <p:cNvSpPr/>
          <p:nvPr/>
        </p:nvSpPr>
        <p:spPr>
          <a:xfrm>
            <a:off x="3437513" y="2217594"/>
            <a:ext cx="555439" cy="315247"/>
          </a:xfrm>
          <a:prstGeom prst="upDownArrow">
            <a:avLst>
              <a:gd name="adj1" fmla="val 45539"/>
              <a:gd name="adj2" fmla="val 22093"/>
            </a:avLst>
          </a:prstGeom>
          <a:solidFill>
            <a:schemeClr val="accent5">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p:cNvPicPr>
            <a:picLocks noChangeAspect="1"/>
          </p:cNvPicPr>
          <p:nvPr/>
        </p:nvPicPr>
        <p:blipFill>
          <a:blip r:embed="rId3"/>
          <a:stretch>
            <a:fillRect/>
          </a:stretch>
        </p:blipFill>
        <p:spPr>
          <a:xfrm>
            <a:off x="3110255" y="2614008"/>
            <a:ext cx="1199919" cy="504687"/>
          </a:xfrm>
          <a:prstGeom prst="rect">
            <a:avLst/>
          </a:prstGeom>
        </p:spPr>
      </p:pic>
      <p:sp>
        <p:nvSpPr>
          <p:cNvPr id="106" name="テキスト ボックス 105">
            <a:extLst>
              <a:ext uri="{FF2B5EF4-FFF2-40B4-BE49-F238E27FC236}">
                <a16:creationId xmlns:a16="http://schemas.microsoft.com/office/drawing/2014/main" id="{0F5FE7FB-1851-4029-BE77-EAFEA57212B4}"/>
              </a:ext>
            </a:extLst>
          </p:cNvPr>
          <p:cNvSpPr txBox="1"/>
          <p:nvPr/>
        </p:nvSpPr>
        <p:spPr>
          <a:xfrm>
            <a:off x="123738" y="5896431"/>
            <a:ext cx="8803829" cy="646331"/>
          </a:xfrm>
          <a:prstGeom prst="rect">
            <a:avLst/>
          </a:prstGeom>
          <a:noFill/>
          <a:ln>
            <a:noFill/>
          </a:ln>
        </p:spPr>
        <p:txBody>
          <a:bodyPr wrap="square" lIns="36000" tIns="0" rIns="0" bIns="0" rtlCol="0" anchor="t" anchorCtr="0">
            <a:spAutoFit/>
          </a:bodyPr>
          <a:lstStyle/>
          <a:p>
            <a:pPr marL="268288" indent="-196850">
              <a:lnSpc>
                <a:spcPct val="150000"/>
              </a:lnSpc>
            </a:pPr>
            <a:r>
              <a:rPr lang="ja-JP" altLang="en-US" sz="1400" b="1" dirty="0">
                <a:latin typeface="Meiryo UI" panose="020B0604030504040204" pitchFamily="50" charset="-128"/>
                <a:ea typeface="Meiryo UI" panose="020B0604030504040204" pitchFamily="50" charset="-128"/>
              </a:rPr>
              <a:t>◆ 各特別区の保健所がそれぞれ</a:t>
            </a:r>
            <a:r>
              <a:rPr lang="en-US" altLang="ja-JP" sz="1400" b="1" dirty="0">
                <a:latin typeface="Meiryo UI" panose="020B0604030504040204" pitchFamily="50" charset="-128"/>
                <a:ea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rPr>
              <a:t>カ所から</a:t>
            </a:r>
            <a:r>
              <a:rPr lang="en-US" altLang="ja-JP" sz="1400" b="1" dirty="0">
                <a:latin typeface="Meiryo UI" panose="020B0604030504040204" pitchFamily="50" charset="-128"/>
                <a:ea typeface="Meiryo UI" panose="020B0604030504040204" pitchFamily="50" charset="-128"/>
              </a:rPr>
              <a:t>7</a:t>
            </a:r>
            <a:r>
              <a:rPr lang="ja-JP" altLang="en-US" sz="1400" b="1" dirty="0">
                <a:latin typeface="Meiryo UI" panose="020B0604030504040204" pitchFamily="50" charset="-128"/>
                <a:ea typeface="Meiryo UI" panose="020B0604030504040204" pitchFamily="50" charset="-128"/>
              </a:rPr>
              <a:t>カ所の保健センターと連携することにより、</a:t>
            </a:r>
            <a:r>
              <a:rPr lang="ja-JP" altLang="en-US" sz="1400" b="1" dirty="0" smtClean="0">
                <a:latin typeface="Meiryo UI" panose="020B0604030504040204" pitchFamily="50" charset="-128"/>
                <a:ea typeface="Meiryo UI" panose="020B0604030504040204" pitchFamily="50" charset="-128"/>
              </a:rPr>
              <a:t>きめ細かな</a:t>
            </a:r>
            <a:r>
              <a:rPr lang="ja-JP" altLang="en-US" sz="1400" b="1" dirty="0">
                <a:latin typeface="Meiryo UI" panose="020B0604030504040204" pitchFamily="50" charset="-128"/>
                <a:ea typeface="Meiryo UI" panose="020B0604030504040204" pitchFamily="50" charset="-128"/>
              </a:rPr>
              <a:t>感染症対策を展開</a:t>
            </a:r>
            <a:endParaRPr lang="en-US" altLang="ja-JP" sz="1400" b="1" dirty="0">
              <a:latin typeface="Meiryo UI" panose="020B0604030504040204" pitchFamily="50" charset="-128"/>
              <a:ea typeface="Meiryo UI" panose="020B0604030504040204" pitchFamily="50" charset="-128"/>
            </a:endParaRPr>
          </a:p>
          <a:p>
            <a:pPr marL="268288" indent="-196850">
              <a:lnSpc>
                <a:spcPct val="150000"/>
              </a:lnSpc>
            </a:pPr>
            <a:r>
              <a:rPr lang="ja-JP" altLang="en-US" sz="1400" b="1" dirty="0">
                <a:latin typeface="Meiryo UI" panose="020B0604030504040204" pitchFamily="50" charset="-128"/>
                <a:ea typeface="Meiryo UI" panose="020B0604030504040204" pitchFamily="50" charset="-128"/>
              </a:rPr>
              <a:t>◆ 特別区ごとの感染症対策の計画策定や体制を整備することにより、各区の状況に応じた対策が可能</a:t>
            </a:r>
          </a:p>
        </p:txBody>
      </p:sp>
      <p:sp>
        <p:nvSpPr>
          <p:cNvPr id="107" name="テキスト ボックス 106">
            <a:extLst>
              <a:ext uri="{FF2B5EF4-FFF2-40B4-BE49-F238E27FC236}">
                <a16:creationId xmlns:a16="http://schemas.microsoft.com/office/drawing/2014/main" id="{0F5FE7FB-1851-4029-BE77-EAFEA57212B4}"/>
              </a:ext>
            </a:extLst>
          </p:cNvPr>
          <p:cNvSpPr txBox="1"/>
          <p:nvPr/>
        </p:nvSpPr>
        <p:spPr>
          <a:xfrm>
            <a:off x="5006303" y="1071310"/>
            <a:ext cx="3873826" cy="538609"/>
          </a:xfrm>
          <a:prstGeom prst="rect">
            <a:avLst/>
          </a:prstGeom>
          <a:noFill/>
          <a:ln>
            <a:noFill/>
          </a:ln>
        </p:spPr>
        <p:txBody>
          <a:bodyPr wrap="square" lIns="36000" tIns="0" rIns="0" bIns="0" rtlCol="0" anchor="t" anchorCtr="0">
            <a:spAutoFit/>
          </a:bodyPr>
          <a:lstStyle/>
          <a:p>
            <a:pPr marL="90488">
              <a:lnSpc>
                <a:spcPct val="130000"/>
              </a:lnSpc>
            </a:pPr>
            <a:r>
              <a:rPr lang="ja-JP" altLang="en-US" sz="1400" b="1" dirty="0">
                <a:latin typeface="Meiryo UI" panose="020B0604030504040204" pitchFamily="50" charset="-128"/>
                <a:ea typeface="Meiryo UI" panose="020B0604030504040204" pitchFamily="50" charset="-128"/>
              </a:rPr>
              <a:t>各特別区に保健所を設置</a:t>
            </a:r>
            <a:endParaRPr lang="en-US" altLang="ja-JP" sz="1400" b="1" dirty="0">
              <a:latin typeface="Meiryo UI" panose="020B0604030504040204" pitchFamily="50" charset="-128"/>
              <a:ea typeface="Meiryo UI" panose="020B0604030504040204" pitchFamily="50" charset="-128"/>
            </a:endParaRPr>
          </a:p>
          <a:p>
            <a:pPr marL="90488">
              <a:lnSpc>
                <a:spcPct val="120000"/>
              </a:lnSpc>
            </a:pPr>
            <a:r>
              <a:rPr lang="ja-JP" altLang="en-US" sz="1400" b="1" dirty="0">
                <a:latin typeface="Meiryo UI" panose="020B0604030504040204" pitchFamily="50" charset="-128"/>
                <a:ea typeface="Meiryo UI" panose="020B0604030504040204" pitchFamily="50" charset="-128"/>
              </a:rPr>
              <a:t>各地域自治区（区役所）に保健センターを設置　</a:t>
            </a:r>
            <a:endParaRPr lang="en-US" altLang="ja-JP" sz="1400" b="1" dirty="0">
              <a:latin typeface="Meiryo UI" panose="020B0604030504040204" pitchFamily="50" charset="-128"/>
              <a:ea typeface="Meiryo UI" panose="020B0604030504040204" pitchFamily="50" charset="-128"/>
            </a:endParaRPr>
          </a:p>
        </p:txBody>
      </p:sp>
      <p:sp>
        <p:nvSpPr>
          <p:cNvPr id="111" name="テキスト ボックス 110">
            <a:extLst>
              <a:ext uri="{FF2B5EF4-FFF2-40B4-BE49-F238E27FC236}">
                <a16:creationId xmlns:a16="http://schemas.microsoft.com/office/drawing/2014/main" id="{0F5FE7FB-1851-4029-BE77-EAFEA57212B4}"/>
              </a:ext>
            </a:extLst>
          </p:cNvPr>
          <p:cNvSpPr txBox="1"/>
          <p:nvPr/>
        </p:nvSpPr>
        <p:spPr>
          <a:xfrm>
            <a:off x="5789926" y="3332251"/>
            <a:ext cx="513134" cy="210570"/>
          </a:xfrm>
          <a:prstGeom prst="rect">
            <a:avLst/>
          </a:prstGeom>
          <a:solidFill>
            <a:schemeClr val="bg1"/>
          </a:solidFill>
          <a:ln>
            <a:noFill/>
          </a:ln>
        </p:spPr>
        <p:txBody>
          <a:bodyPr wrap="square" lIns="0" tIns="0" rIns="0" bIns="0" rtlCol="0" anchor="t" anchorCtr="0">
            <a:spAutoFit/>
          </a:bodyPr>
          <a:lstStyle/>
          <a:p>
            <a:pPr algn="ctr">
              <a:lnSpc>
                <a:spcPct val="130000"/>
              </a:lnSpc>
            </a:pPr>
            <a:r>
              <a:rPr lang="ja-JP" altLang="en-US" sz="1200" b="1" dirty="0">
                <a:latin typeface="Meiryo UI" panose="020B0604030504040204" pitchFamily="50" charset="-128"/>
                <a:ea typeface="Meiryo UI" panose="020B0604030504040204" pitchFamily="50" charset="-128"/>
              </a:rPr>
              <a:t>淀川区　</a:t>
            </a:r>
            <a:endParaRPr lang="en-US" altLang="ja-JP" sz="1200" b="1" dirty="0">
              <a:latin typeface="Meiryo UI" panose="020B0604030504040204" pitchFamily="50" charset="-128"/>
              <a:ea typeface="Meiryo UI" panose="020B0604030504040204" pitchFamily="50" charset="-128"/>
            </a:endParaRPr>
          </a:p>
        </p:txBody>
      </p:sp>
      <p:sp>
        <p:nvSpPr>
          <p:cNvPr id="112" name="テキスト ボックス 111">
            <a:extLst>
              <a:ext uri="{FF2B5EF4-FFF2-40B4-BE49-F238E27FC236}">
                <a16:creationId xmlns:a16="http://schemas.microsoft.com/office/drawing/2014/main" id="{0F5FE7FB-1851-4029-BE77-EAFEA57212B4}"/>
              </a:ext>
            </a:extLst>
          </p:cNvPr>
          <p:cNvSpPr txBox="1"/>
          <p:nvPr/>
        </p:nvSpPr>
        <p:spPr>
          <a:xfrm>
            <a:off x="6628031" y="3653893"/>
            <a:ext cx="422908" cy="210570"/>
          </a:xfrm>
          <a:prstGeom prst="rect">
            <a:avLst/>
          </a:prstGeom>
          <a:solidFill>
            <a:schemeClr val="bg1"/>
          </a:solidFill>
          <a:ln>
            <a:noFill/>
          </a:ln>
        </p:spPr>
        <p:txBody>
          <a:bodyPr wrap="square" lIns="0" tIns="0" rIns="0" bIns="0" rtlCol="0" anchor="t" anchorCtr="0">
            <a:spAutoFit/>
          </a:bodyPr>
          <a:lstStyle/>
          <a:p>
            <a:pPr algn="ctr">
              <a:lnSpc>
                <a:spcPct val="130000"/>
              </a:lnSpc>
            </a:pPr>
            <a:r>
              <a:rPr lang="ja-JP" altLang="en-US" sz="1200" b="1" dirty="0">
                <a:latin typeface="Meiryo UI" panose="020B0604030504040204" pitchFamily="50" charset="-128"/>
                <a:ea typeface="Meiryo UI" panose="020B0604030504040204" pitchFamily="50" charset="-128"/>
              </a:rPr>
              <a:t>北区　</a:t>
            </a:r>
            <a:endParaRPr lang="en-US" altLang="ja-JP" sz="1200" b="1" dirty="0">
              <a:latin typeface="Meiryo UI" panose="020B0604030504040204" pitchFamily="50" charset="-128"/>
              <a:ea typeface="Meiryo UI" panose="020B0604030504040204" pitchFamily="50" charset="-128"/>
            </a:endParaRPr>
          </a:p>
        </p:txBody>
      </p:sp>
      <p:sp>
        <p:nvSpPr>
          <p:cNvPr id="113" name="テキスト ボックス 112">
            <a:extLst>
              <a:ext uri="{FF2B5EF4-FFF2-40B4-BE49-F238E27FC236}">
                <a16:creationId xmlns:a16="http://schemas.microsoft.com/office/drawing/2014/main" id="{0F5FE7FB-1851-4029-BE77-EAFEA57212B4}"/>
              </a:ext>
            </a:extLst>
          </p:cNvPr>
          <p:cNvSpPr txBox="1"/>
          <p:nvPr/>
        </p:nvSpPr>
        <p:spPr>
          <a:xfrm>
            <a:off x="5745674" y="4500723"/>
            <a:ext cx="554885" cy="210570"/>
          </a:xfrm>
          <a:prstGeom prst="rect">
            <a:avLst/>
          </a:prstGeom>
          <a:solidFill>
            <a:schemeClr val="bg1"/>
          </a:solidFill>
          <a:ln>
            <a:noFill/>
          </a:ln>
        </p:spPr>
        <p:txBody>
          <a:bodyPr wrap="square" lIns="0" tIns="0" rIns="0" bIns="0" rtlCol="0" anchor="t" anchorCtr="0">
            <a:spAutoFit/>
          </a:bodyPr>
          <a:lstStyle/>
          <a:p>
            <a:pPr algn="ctr">
              <a:lnSpc>
                <a:spcPct val="130000"/>
              </a:lnSpc>
            </a:pPr>
            <a:r>
              <a:rPr lang="ja-JP" altLang="en-US" sz="1200" b="1" dirty="0">
                <a:latin typeface="Meiryo UI" panose="020B0604030504040204" pitchFamily="50" charset="-128"/>
                <a:ea typeface="Meiryo UI" panose="020B0604030504040204" pitchFamily="50" charset="-128"/>
              </a:rPr>
              <a:t>中央区　</a:t>
            </a:r>
            <a:endParaRPr lang="en-US" altLang="ja-JP" sz="1200" b="1" dirty="0">
              <a:latin typeface="Meiryo UI" panose="020B0604030504040204" pitchFamily="50" charset="-128"/>
              <a:ea typeface="Meiryo UI" panose="020B0604030504040204" pitchFamily="50" charset="-128"/>
            </a:endParaRPr>
          </a:p>
        </p:txBody>
      </p:sp>
      <p:sp>
        <p:nvSpPr>
          <p:cNvPr id="114" name="テキスト ボックス 113">
            <a:extLst>
              <a:ext uri="{FF2B5EF4-FFF2-40B4-BE49-F238E27FC236}">
                <a16:creationId xmlns:a16="http://schemas.microsoft.com/office/drawing/2014/main" id="{0F5FE7FB-1851-4029-BE77-EAFEA57212B4}"/>
              </a:ext>
            </a:extLst>
          </p:cNvPr>
          <p:cNvSpPr txBox="1"/>
          <p:nvPr/>
        </p:nvSpPr>
        <p:spPr>
          <a:xfrm>
            <a:off x="6656151" y="4451270"/>
            <a:ext cx="686955" cy="210570"/>
          </a:xfrm>
          <a:prstGeom prst="rect">
            <a:avLst/>
          </a:prstGeom>
          <a:solidFill>
            <a:schemeClr val="bg1"/>
          </a:solidFill>
          <a:ln>
            <a:noFill/>
          </a:ln>
        </p:spPr>
        <p:txBody>
          <a:bodyPr wrap="square" lIns="0" tIns="0" rIns="0" bIns="0" rtlCol="0" anchor="t" anchorCtr="0">
            <a:spAutoFit/>
          </a:bodyPr>
          <a:lstStyle/>
          <a:p>
            <a:pPr algn="ctr">
              <a:lnSpc>
                <a:spcPct val="130000"/>
              </a:lnSpc>
            </a:pPr>
            <a:r>
              <a:rPr lang="ja-JP" altLang="en-US" sz="1200" b="1" dirty="0">
                <a:latin typeface="Meiryo UI" panose="020B0604030504040204" pitchFamily="50" charset="-128"/>
                <a:ea typeface="Meiryo UI" panose="020B0604030504040204" pitchFamily="50" charset="-128"/>
              </a:rPr>
              <a:t>天王寺区　</a:t>
            </a:r>
            <a:endParaRPr lang="en-US" altLang="ja-JP" sz="1200" b="1" dirty="0">
              <a:latin typeface="Meiryo UI" panose="020B0604030504040204" pitchFamily="50" charset="-128"/>
              <a:ea typeface="Meiryo UI" panose="020B0604030504040204" pitchFamily="50" charset="-128"/>
            </a:endParaRPr>
          </a:p>
        </p:txBody>
      </p:sp>
      <p:sp>
        <p:nvSpPr>
          <p:cNvPr id="86" name="四角形: 角を丸くする 38">
            <a:extLst>
              <a:ext uri="{FF2B5EF4-FFF2-40B4-BE49-F238E27FC236}">
                <a16:creationId xmlns:a16="http://schemas.microsoft.com/office/drawing/2014/main" id="{2D9DDC2B-1104-418D-94BA-267B7EA12335}"/>
              </a:ext>
            </a:extLst>
          </p:cNvPr>
          <p:cNvSpPr/>
          <p:nvPr/>
        </p:nvSpPr>
        <p:spPr>
          <a:xfrm>
            <a:off x="7611313" y="3386586"/>
            <a:ext cx="1338284" cy="1923155"/>
          </a:xfrm>
          <a:prstGeom prst="roundRect">
            <a:avLst>
              <a:gd name="adj" fmla="val 10155"/>
            </a:avLst>
          </a:prstGeom>
          <a:solidFill>
            <a:srgbClr val="DBEEF4"/>
          </a:solidFill>
        </p:spPr>
        <p:style>
          <a:lnRef idx="1">
            <a:schemeClr val="dk1"/>
          </a:lnRef>
          <a:fillRef idx="2">
            <a:schemeClr val="dk1"/>
          </a:fillRef>
          <a:effectRef idx="1">
            <a:schemeClr val="dk1"/>
          </a:effectRef>
          <a:fontRef idx="minor">
            <a:schemeClr val="dk1"/>
          </a:fontRef>
        </p:style>
        <p:txBody>
          <a:bodyPr lIns="0" tIns="0" rIns="0" bIns="0" rtlCol="0" anchor="b" anchorCtr="0"/>
          <a:lstStyle/>
          <a:p>
            <a:pPr marL="90488"/>
            <a:endParaRPr lang="en-US" altLang="ja-JP" sz="1100" dirty="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0F5FE7FB-1851-4029-BE77-EAFEA57212B4}"/>
              </a:ext>
            </a:extLst>
          </p:cNvPr>
          <p:cNvSpPr txBox="1"/>
          <p:nvPr/>
        </p:nvSpPr>
        <p:spPr>
          <a:xfrm>
            <a:off x="7609839" y="3430790"/>
            <a:ext cx="798479" cy="280077"/>
          </a:xfrm>
          <a:prstGeom prst="rect">
            <a:avLst/>
          </a:prstGeom>
          <a:noFill/>
          <a:ln>
            <a:noFill/>
          </a:ln>
        </p:spPr>
        <p:txBody>
          <a:bodyPr wrap="square" lIns="36000" tIns="0" rIns="0" bIns="0" rtlCol="0" anchor="t" anchorCtr="0">
            <a:spAutoFit/>
          </a:bodyPr>
          <a:lstStyle/>
          <a:p>
            <a:pPr marL="90488">
              <a:lnSpc>
                <a:spcPct val="130000"/>
              </a:lnSpc>
            </a:pPr>
            <a:r>
              <a:rPr lang="ja-JP" altLang="en-US" sz="1400" b="1" dirty="0">
                <a:latin typeface="Meiryo UI" panose="020B0604030504040204" pitchFamily="50" charset="-128"/>
                <a:ea typeface="Meiryo UI" panose="020B0604030504040204" pitchFamily="50" charset="-128"/>
              </a:rPr>
              <a:t>特別区　</a:t>
            </a:r>
            <a:endParaRPr lang="en-US" altLang="ja-JP" sz="1400" b="1" dirty="0">
              <a:latin typeface="Meiryo UI" panose="020B0604030504040204" pitchFamily="50" charset="-128"/>
              <a:ea typeface="Meiryo UI" panose="020B0604030504040204" pitchFamily="50" charset="-128"/>
            </a:endParaRPr>
          </a:p>
        </p:txBody>
      </p:sp>
      <p:sp>
        <p:nvSpPr>
          <p:cNvPr id="118" name="四角形: 角を丸くする 32">
            <a:extLst>
              <a:ext uri="{FF2B5EF4-FFF2-40B4-BE49-F238E27FC236}">
                <a16:creationId xmlns:a16="http://schemas.microsoft.com/office/drawing/2014/main" id="{2FE3B9F6-5EBF-45F1-B5FA-8170F1644E1E}"/>
              </a:ext>
            </a:extLst>
          </p:cNvPr>
          <p:cNvSpPr/>
          <p:nvPr/>
        </p:nvSpPr>
        <p:spPr>
          <a:xfrm>
            <a:off x="7929492" y="3743731"/>
            <a:ext cx="626788" cy="241464"/>
          </a:xfrm>
          <a:prstGeom prst="roundRect">
            <a:avLst>
              <a:gd name="adj" fmla="val 10155"/>
            </a:avLst>
          </a:prstGeom>
        </p:spPr>
        <p:style>
          <a:lnRef idx="1">
            <a:schemeClr val="accent2"/>
          </a:lnRef>
          <a:fillRef idx="2">
            <a:schemeClr val="accent2"/>
          </a:fillRef>
          <a:effectRef idx="1">
            <a:schemeClr val="accent2"/>
          </a:effectRef>
          <a:fontRef idx="minor">
            <a:schemeClr val="dk1"/>
          </a:fontRef>
        </p:style>
        <p:txBody>
          <a:bodyPr lIns="36000" tIns="0" rIns="0" bIns="0" rtlCol="0" anchor="ctr" anchorCtr="0"/>
          <a:lstStyle/>
          <a:p>
            <a:pPr marL="0" lvl="2" algn="ctr">
              <a:tabLst>
                <a:tab pos="1344613" algn="l"/>
              </a:tabLst>
            </a:pPr>
            <a:r>
              <a:rPr lang="zh-TW" altLang="en-US" sz="1100" b="1" dirty="0">
                <a:solidFill>
                  <a:srgbClr val="000000"/>
                </a:solidFill>
                <a:latin typeface="Meiryo UI" panose="020B0604030504040204" pitchFamily="50" charset="-128"/>
                <a:ea typeface="Meiryo UI" panose="020B0604030504040204" pitchFamily="50" charset="-128"/>
              </a:rPr>
              <a:t>保健所</a:t>
            </a:r>
            <a:endParaRPr lang="en-US" altLang="ja-JP" sz="1100" b="1" dirty="0">
              <a:solidFill>
                <a:srgbClr val="000000"/>
              </a:solidFill>
              <a:latin typeface="Meiryo UI" panose="020B0604030504040204" pitchFamily="50" charset="-128"/>
              <a:ea typeface="Meiryo UI" panose="020B0604030504040204" pitchFamily="50" charset="-128"/>
            </a:endParaRPr>
          </a:p>
        </p:txBody>
      </p:sp>
      <p:sp>
        <p:nvSpPr>
          <p:cNvPr id="119" name="上下矢印 104">
            <a:extLst>
              <a:ext uri="{FF2B5EF4-FFF2-40B4-BE49-F238E27FC236}">
                <a16:creationId xmlns:a16="http://schemas.microsoft.com/office/drawing/2014/main" id="{97F9A3DD-BBA6-4EF8-BC9F-8A4D0635AF5D}"/>
              </a:ext>
            </a:extLst>
          </p:cNvPr>
          <p:cNvSpPr/>
          <p:nvPr/>
        </p:nvSpPr>
        <p:spPr>
          <a:xfrm>
            <a:off x="8099981" y="4062421"/>
            <a:ext cx="396032" cy="329214"/>
          </a:xfrm>
          <a:prstGeom prst="upDownArrow">
            <a:avLst>
              <a:gd name="adj1" fmla="val 45539"/>
              <a:gd name="adj2" fmla="val 22093"/>
            </a:avLst>
          </a:prstGeom>
          <a:solidFill>
            <a:schemeClr val="accent5">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0F5FE7FB-1851-4029-BE77-EAFEA57212B4}"/>
              </a:ext>
            </a:extLst>
          </p:cNvPr>
          <p:cNvSpPr txBox="1"/>
          <p:nvPr/>
        </p:nvSpPr>
        <p:spPr>
          <a:xfrm>
            <a:off x="7683857" y="4879543"/>
            <a:ext cx="1222569" cy="269754"/>
          </a:xfrm>
          <a:prstGeom prst="rect">
            <a:avLst/>
          </a:prstGeom>
          <a:noFill/>
          <a:ln>
            <a:noFill/>
          </a:ln>
        </p:spPr>
        <p:txBody>
          <a:bodyPr wrap="square" lIns="36000" tIns="0" rIns="0" bIns="0" rtlCol="0" anchor="t" anchorCtr="0">
            <a:spAutoFit/>
          </a:bodyPr>
          <a:lstStyle/>
          <a:p>
            <a:pPr marL="136525" indent="-136525">
              <a:lnSpc>
                <a:spcPts val="1100"/>
              </a:lnSpc>
            </a:pP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保健所・保健センターで必要な体制を整備</a:t>
            </a:r>
            <a:endParaRPr lang="ja-JP" altLang="en-US" sz="9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4"/>
          <a:stretch>
            <a:fillRect/>
          </a:stretch>
        </p:blipFill>
        <p:spPr>
          <a:xfrm>
            <a:off x="7683858" y="4408227"/>
            <a:ext cx="1222569" cy="441893"/>
          </a:xfrm>
          <a:prstGeom prst="rect">
            <a:avLst/>
          </a:prstGeom>
        </p:spPr>
      </p:pic>
      <p:sp>
        <p:nvSpPr>
          <p:cNvPr id="51" name="四角形: 角を丸くする 38">
            <a:extLst>
              <a:ext uri="{FF2B5EF4-FFF2-40B4-BE49-F238E27FC236}">
                <a16:creationId xmlns:a16="http://schemas.microsoft.com/office/drawing/2014/main" id="{2D9DDC2B-1104-418D-94BA-267B7EA12335}"/>
              </a:ext>
            </a:extLst>
          </p:cNvPr>
          <p:cNvSpPr/>
          <p:nvPr/>
        </p:nvSpPr>
        <p:spPr>
          <a:xfrm>
            <a:off x="5086521" y="1656723"/>
            <a:ext cx="3819906" cy="1186615"/>
          </a:xfrm>
          <a:prstGeom prst="roundRect">
            <a:avLst>
              <a:gd name="adj" fmla="val 10155"/>
            </a:avLst>
          </a:prstGeom>
          <a:solidFill>
            <a:schemeClr val="accent6">
              <a:lumMod val="60000"/>
              <a:lumOff val="40000"/>
            </a:schemeClr>
          </a:solidFill>
          <a:ln>
            <a:noFill/>
          </a:ln>
        </p:spPr>
        <p:style>
          <a:lnRef idx="1">
            <a:schemeClr val="dk1"/>
          </a:lnRef>
          <a:fillRef idx="2">
            <a:schemeClr val="dk1"/>
          </a:fillRef>
          <a:effectRef idx="1">
            <a:schemeClr val="dk1"/>
          </a:effectRef>
          <a:fontRef idx="minor">
            <a:schemeClr val="dk1"/>
          </a:fontRef>
        </p:style>
        <p:txBody>
          <a:bodyPr lIns="36000" tIns="0" rIns="0" bIns="0" rtlCol="0" anchor="ctr" anchorCtr="0"/>
          <a:lstStyle/>
          <a:p>
            <a:pPr marL="715963" indent="-715963"/>
            <a:endParaRPr lang="en-US" altLang="ja-JP" sz="1100" dirty="0">
              <a:latin typeface="Meiryo UI" panose="020B0604030504040204" pitchFamily="50" charset="-128"/>
              <a:ea typeface="Meiryo UI" panose="020B0604030504040204" pitchFamily="50" charset="-128"/>
            </a:endParaRPr>
          </a:p>
        </p:txBody>
      </p:sp>
      <p:graphicFrame>
        <p:nvGraphicFramePr>
          <p:cNvPr id="52" name="表 51"/>
          <p:cNvGraphicFramePr>
            <a:graphicFrameLocks noGrp="1"/>
          </p:cNvGraphicFramePr>
          <p:nvPr>
            <p:extLst/>
          </p:nvPr>
        </p:nvGraphicFramePr>
        <p:xfrm>
          <a:off x="5156680" y="1943081"/>
          <a:ext cx="3723449" cy="731520"/>
        </p:xfrm>
        <a:graphic>
          <a:graphicData uri="http://schemas.openxmlformats.org/drawingml/2006/table">
            <a:tbl>
              <a:tblPr firstRow="1" bandRow="1">
                <a:tableStyleId>{7DF18680-E054-41AD-8BC1-D1AEF772440D}</a:tableStyleId>
              </a:tblPr>
              <a:tblGrid>
                <a:gridCol w="890045">
                  <a:extLst>
                    <a:ext uri="{9D8B030D-6E8A-4147-A177-3AD203B41FA5}">
                      <a16:colId xmlns:a16="http://schemas.microsoft.com/office/drawing/2014/main" val="3239199967"/>
                    </a:ext>
                  </a:extLst>
                </a:gridCol>
                <a:gridCol w="708351">
                  <a:extLst>
                    <a:ext uri="{9D8B030D-6E8A-4147-A177-3AD203B41FA5}">
                      <a16:colId xmlns:a16="http://schemas.microsoft.com/office/drawing/2014/main" val="420709712"/>
                    </a:ext>
                  </a:extLst>
                </a:gridCol>
                <a:gridCol w="708351">
                  <a:extLst>
                    <a:ext uri="{9D8B030D-6E8A-4147-A177-3AD203B41FA5}">
                      <a16:colId xmlns:a16="http://schemas.microsoft.com/office/drawing/2014/main" val="4075653145"/>
                    </a:ext>
                  </a:extLst>
                </a:gridCol>
                <a:gridCol w="708351">
                  <a:extLst>
                    <a:ext uri="{9D8B030D-6E8A-4147-A177-3AD203B41FA5}">
                      <a16:colId xmlns:a16="http://schemas.microsoft.com/office/drawing/2014/main" val="2659488735"/>
                    </a:ext>
                  </a:extLst>
                </a:gridCol>
                <a:gridCol w="708351">
                  <a:extLst>
                    <a:ext uri="{9D8B030D-6E8A-4147-A177-3AD203B41FA5}">
                      <a16:colId xmlns:a16="http://schemas.microsoft.com/office/drawing/2014/main" val="4069733106"/>
                    </a:ext>
                  </a:extLst>
                </a:gridCol>
              </a:tblGrid>
              <a:tr h="208293">
                <a:tc>
                  <a:txBody>
                    <a:bodyPr/>
                    <a:lstStyle/>
                    <a:p>
                      <a:pPr algn="ctr"/>
                      <a:endParaRPr kumimoji="1" lang="ja-JP" altLang="en-US" sz="1000" dirty="0"/>
                    </a:p>
                  </a:txBody>
                  <a:tcPr anchor="ctr"/>
                </a:tc>
                <a:tc>
                  <a:txBody>
                    <a:bodyPr/>
                    <a:lstStyle/>
                    <a:p>
                      <a:pPr algn="ctr"/>
                      <a:r>
                        <a:rPr kumimoji="1" lang="ja-JP" altLang="en-US" sz="1000" dirty="0"/>
                        <a:t>淀川区</a:t>
                      </a:r>
                    </a:p>
                  </a:txBody>
                  <a:tcPr anchor="ctr"/>
                </a:tc>
                <a:tc>
                  <a:txBody>
                    <a:bodyPr/>
                    <a:lstStyle/>
                    <a:p>
                      <a:pPr algn="ctr"/>
                      <a:r>
                        <a:rPr kumimoji="1" lang="ja-JP" altLang="en-US" sz="1000" dirty="0"/>
                        <a:t>北区</a:t>
                      </a:r>
                    </a:p>
                  </a:txBody>
                  <a:tcPr anchor="ctr"/>
                </a:tc>
                <a:tc>
                  <a:txBody>
                    <a:bodyPr/>
                    <a:lstStyle/>
                    <a:p>
                      <a:pPr algn="ctr"/>
                      <a:r>
                        <a:rPr kumimoji="1" lang="ja-JP" altLang="en-US" sz="1000" dirty="0"/>
                        <a:t>中央区</a:t>
                      </a:r>
                    </a:p>
                  </a:txBody>
                  <a:tcPr anchor="ctr"/>
                </a:tc>
                <a:tc>
                  <a:txBody>
                    <a:bodyPr/>
                    <a:lstStyle/>
                    <a:p>
                      <a:pPr algn="ctr"/>
                      <a:r>
                        <a:rPr kumimoji="1" lang="ja-JP" altLang="en-US" sz="1000" dirty="0"/>
                        <a:t>天王寺区</a:t>
                      </a:r>
                    </a:p>
                  </a:txBody>
                  <a:tcPr anchor="ctr"/>
                </a:tc>
                <a:extLst>
                  <a:ext uri="{0D108BD9-81ED-4DB2-BD59-A6C34878D82A}">
                    <a16:rowId xmlns:a16="http://schemas.microsoft.com/office/drawing/2014/main" val="3188051405"/>
                  </a:ext>
                </a:extLst>
              </a:tr>
              <a:tr h="208293">
                <a:tc>
                  <a:txBody>
                    <a:bodyPr/>
                    <a:lstStyle/>
                    <a:p>
                      <a:pPr algn="ctr"/>
                      <a:r>
                        <a:rPr kumimoji="1" lang="ja-JP" altLang="en-US" sz="1000" dirty="0"/>
                        <a:t>保健所</a:t>
                      </a:r>
                    </a:p>
                  </a:txBody>
                  <a:tcPr anchor="ctr"/>
                </a:tc>
                <a:tc>
                  <a:txBody>
                    <a:bodyPr/>
                    <a:lstStyle/>
                    <a:p>
                      <a:pPr algn="ctr"/>
                      <a:r>
                        <a:rPr kumimoji="1" lang="ja-JP" altLang="en-US" sz="1000" b="0" dirty="0"/>
                        <a:t>１</a:t>
                      </a:r>
                    </a:p>
                  </a:txBody>
                  <a:tcPr anchor="ctr"/>
                </a:tc>
                <a:tc>
                  <a:txBody>
                    <a:bodyPr/>
                    <a:lstStyle/>
                    <a:p>
                      <a:pPr algn="ctr"/>
                      <a:r>
                        <a:rPr kumimoji="1" lang="ja-JP" altLang="en-US" sz="1000" b="0" dirty="0"/>
                        <a:t>１</a:t>
                      </a:r>
                    </a:p>
                  </a:txBody>
                  <a:tcPr anchor="ctr"/>
                </a:tc>
                <a:tc>
                  <a:txBody>
                    <a:bodyPr/>
                    <a:lstStyle/>
                    <a:p>
                      <a:pPr algn="ctr"/>
                      <a:r>
                        <a:rPr kumimoji="1" lang="ja-JP" altLang="en-US" sz="1000" b="0" dirty="0"/>
                        <a:t>１</a:t>
                      </a:r>
                    </a:p>
                  </a:txBody>
                  <a:tcPr anchor="ctr"/>
                </a:tc>
                <a:tc>
                  <a:txBody>
                    <a:bodyPr/>
                    <a:lstStyle/>
                    <a:p>
                      <a:pPr algn="ctr"/>
                      <a:r>
                        <a:rPr kumimoji="1" lang="ja-JP" altLang="en-US" sz="1000" b="0" dirty="0"/>
                        <a:t>１</a:t>
                      </a:r>
                    </a:p>
                  </a:txBody>
                  <a:tcPr anchor="ctr"/>
                </a:tc>
                <a:extLst>
                  <a:ext uri="{0D108BD9-81ED-4DB2-BD59-A6C34878D82A}">
                    <a16:rowId xmlns:a16="http://schemas.microsoft.com/office/drawing/2014/main" val="4031823588"/>
                  </a:ext>
                </a:extLst>
              </a:tr>
              <a:tr h="208293">
                <a:tc>
                  <a:txBody>
                    <a:bodyPr/>
                    <a:lstStyle/>
                    <a:p>
                      <a:pPr algn="ctr"/>
                      <a:r>
                        <a:rPr kumimoji="1" lang="ja-JP" altLang="en-US" sz="1000" dirty="0"/>
                        <a:t>保健センター</a:t>
                      </a:r>
                    </a:p>
                  </a:txBody>
                  <a:tcPr anchor="ctr"/>
                </a:tc>
                <a:tc>
                  <a:txBody>
                    <a:bodyPr/>
                    <a:lstStyle/>
                    <a:p>
                      <a:pPr algn="ctr"/>
                      <a:r>
                        <a:rPr kumimoji="1" lang="ja-JP" altLang="en-US" sz="1000" b="0" dirty="0"/>
                        <a:t>５</a:t>
                      </a:r>
                    </a:p>
                  </a:txBody>
                  <a:tcPr anchor="ctr"/>
                </a:tc>
                <a:tc>
                  <a:txBody>
                    <a:bodyPr/>
                    <a:lstStyle/>
                    <a:p>
                      <a:pPr algn="ctr"/>
                      <a:r>
                        <a:rPr kumimoji="1" lang="ja-JP" altLang="en-US" sz="1000" b="0" dirty="0"/>
                        <a:t>７</a:t>
                      </a:r>
                    </a:p>
                  </a:txBody>
                  <a:tcPr anchor="ctr"/>
                </a:tc>
                <a:tc>
                  <a:txBody>
                    <a:bodyPr/>
                    <a:lstStyle/>
                    <a:p>
                      <a:pPr algn="ctr"/>
                      <a:r>
                        <a:rPr kumimoji="1" lang="ja-JP" altLang="en-US" sz="1000" b="0" dirty="0"/>
                        <a:t>７</a:t>
                      </a:r>
                    </a:p>
                  </a:txBody>
                  <a:tcPr anchor="ctr"/>
                </a:tc>
                <a:tc>
                  <a:txBody>
                    <a:bodyPr/>
                    <a:lstStyle/>
                    <a:p>
                      <a:pPr algn="ctr"/>
                      <a:r>
                        <a:rPr kumimoji="1" lang="ja-JP" altLang="en-US" sz="1000" b="0" dirty="0"/>
                        <a:t>５</a:t>
                      </a:r>
                    </a:p>
                  </a:txBody>
                  <a:tcPr anchor="ctr"/>
                </a:tc>
                <a:extLst>
                  <a:ext uri="{0D108BD9-81ED-4DB2-BD59-A6C34878D82A}">
                    <a16:rowId xmlns:a16="http://schemas.microsoft.com/office/drawing/2014/main" val="1218941770"/>
                  </a:ext>
                </a:extLst>
              </a:tr>
            </a:tbl>
          </a:graphicData>
        </a:graphic>
      </p:graphicFrame>
      <p:sp>
        <p:nvSpPr>
          <p:cNvPr id="115" name="テキスト ボックス 114">
            <a:extLst>
              <a:ext uri="{FF2B5EF4-FFF2-40B4-BE49-F238E27FC236}">
                <a16:creationId xmlns:a16="http://schemas.microsoft.com/office/drawing/2014/main" id="{0F5FE7FB-1851-4029-BE77-EAFEA57212B4}"/>
              </a:ext>
            </a:extLst>
          </p:cNvPr>
          <p:cNvSpPr txBox="1"/>
          <p:nvPr/>
        </p:nvSpPr>
        <p:spPr>
          <a:xfrm>
            <a:off x="5153153" y="1719212"/>
            <a:ext cx="3580125" cy="169277"/>
          </a:xfrm>
          <a:prstGeom prst="rect">
            <a:avLst/>
          </a:prstGeom>
          <a:noFill/>
          <a:ln>
            <a:noFill/>
          </a:ln>
        </p:spPr>
        <p:txBody>
          <a:bodyPr wrap="square" lIns="36000" tIns="0" rIns="0" bIns="0" rtlCol="0" anchor="t" anchorCtr="0">
            <a:spAutoFit/>
          </a:bodyPr>
          <a:lstStyle/>
          <a:p>
            <a:r>
              <a:rPr lang="ja-JP" altLang="en-US" sz="1100" dirty="0">
                <a:latin typeface="Meiryo UI" panose="020B0604030504040204" pitchFamily="50" charset="-128"/>
                <a:ea typeface="Meiryo UI" panose="020B0604030504040204" pitchFamily="50" charset="-128"/>
              </a:rPr>
              <a:t>各特別区の保健所は、５から７カ所の保健センターと連携</a:t>
            </a:r>
            <a:endParaRPr lang="ja-JP" altLang="en-US" sz="1400" b="1" dirty="0">
              <a:latin typeface="Meiryo UI" panose="020B0604030504040204" pitchFamily="50" charset="-128"/>
              <a:ea typeface="Meiryo UI" panose="020B0604030504040204" pitchFamily="50" charset="-128"/>
            </a:endParaRPr>
          </a:p>
        </p:txBody>
      </p:sp>
      <p:sp>
        <p:nvSpPr>
          <p:cNvPr id="44"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11</a:t>
            </a:fld>
            <a:endParaRPr kumimoji="1" lang="ja-JP" altLang="en-US" sz="1600" b="1" dirty="0">
              <a:solidFill>
                <a:schemeClr val="tx1"/>
              </a:solidFill>
              <a:ea typeface="Meiryo UI" panose="020B0604030504040204" pitchFamily="50" charset="-128"/>
            </a:endParaRPr>
          </a:p>
        </p:txBody>
      </p:sp>
      <p:sp>
        <p:nvSpPr>
          <p:cNvPr id="82" name="四角形: 角を丸くする 9">
            <a:extLst>
              <a:ext uri="{FF2B5EF4-FFF2-40B4-BE49-F238E27FC236}">
                <a16:creationId xmlns:a16="http://schemas.microsoft.com/office/drawing/2014/main" id="{2A3344B4-6CAC-4B80-8344-425F0E557269}"/>
              </a:ext>
            </a:extLst>
          </p:cNvPr>
          <p:cNvSpPr/>
          <p:nvPr/>
        </p:nvSpPr>
        <p:spPr>
          <a:xfrm>
            <a:off x="53014" y="3686185"/>
            <a:ext cx="4358711" cy="1777107"/>
          </a:xfrm>
          <a:prstGeom prst="roundRect">
            <a:avLst>
              <a:gd name="adj" fmla="val 3587"/>
            </a:avLst>
          </a:prstGeom>
          <a:solidFill>
            <a:schemeClr val="bg1"/>
          </a:solidFill>
          <a:ln>
            <a:solidFill>
              <a:schemeClr val="tx1"/>
            </a:solidFill>
          </a:ln>
        </p:spPr>
        <p:style>
          <a:lnRef idx="1">
            <a:schemeClr val="dk1"/>
          </a:lnRef>
          <a:fillRef idx="2">
            <a:schemeClr val="dk1"/>
          </a:fillRef>
          <a:effectRef idx="1">
            <a:schemeClr val="dk1"/>
          </a:effectRef>
          <a:fontRef idx="minor">
            <a:schemeClr val="dk1"/>
          </a:fontRef>
        </p:style>
        <p:txBody>
          <a:bodyPr lIns="72000" tIns="0" rIns="36000" bIns="0" rtlCol="0" anchor="t" anchorCtr="0"/>
          <a:lstStyle/>
          <a:p>
            <a:pPr marL="715963" lvl="0" indent="-715963"/>
            <a:r>
              <a:rPr lang="ja-JP" altLang="en-US" sz="1100" b="1" dirty="0" smtClean="0">
                <a:solidFill>
                  <a:prstClr val="black"/>
                </a:solidFill>
                <a:latin typeface="Meiryo UI" panose="020B0604030504040204" pitchFamily="50" charset="-128"/>
                <a:ea typeface="Meiryo UI" panose="020B0604030504040204" pitchFamily="50" charset="-128"/>
              </a:rPr>
              <a:t>大阪市</a:t>
            </a:r>
            <a:endParaRPr lang="en-US" altLang="ja-JP" sz="1100" dirty="0">
              <a:solidFill>
                <a:prstClr val="black"/>
              </a:solidFill>
              <a:latin typeface="Meiryo UI" panose="020B0604030504040204" pitchFamily="50" charset="-128"/>
              <a:ea typeface="Meiryo UI" panose="020B0604030504040204" pitchFamily="50" charset="-128"/>
            </a:endParaRPr>
          </a:p>
          <a:p>
            <a:pPr marL="179388" lvl="0" indent="-90488">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rPr>
              <a:t>市新型コロナウイルス</a:t>
            </a:r>
            <a:r>
              <a:rPr lang="ja-JP" altLang="en-US" sz="1200" dirty="0">
                <a:solidFill>
                  <a:prstClr val="black"/>
                </a:solidFill>
                <a:latin typeface="Meiryo UI" panose="020B0604030504040204" pitchFamily="50" charset="-128"/>
                <a:ea typeface="Meiryo UI" panose="020B0604030504040204" pitchFamily="50" charset="-128"/>
              </a:rPr>
              <a:t>感染症</a:t>
            </a:r>
            <a:r>
              <a:rPr lang="ja-JP" altLang="en-US" sz="1200" dirty="0" smtClean="0">
                <a:solidFill>
                  <a:prstClr val="black"/>
                </a:solidFill>
                <a:latin typeface="Meiryo UI" panose="020B0604030504040204" pitchFamily="50" charset="-128"/>
                <a:ea typeface="Meiryo UI" panose="020B0604030504040204" pitchFamily="50" charset="-128"/>
              </a:rPr>
              <a:t>対策本部</a:t>
            </a:r>
            <a:r>
              <a:rPr lang="ja-JP" altLang="en-US" sz="1200" smtClean="0">
                <a:solidFill>
                  <a:prstClr val="black"/>
                </a:solidFill>
                <a:latin typeface="Meiryo UI" panose="020B0604030504040204" pitchFamily="50" charset="-128"/>
                <a:ea typeface="Meiryo UI" panose="020B0604030504040204" pitchFamily="50" charset="-128"/>
              </a:rPr>
              <a:t>の設置</a:t>
            </a:r>
            <a:r>
              <a:rPr lang="ja-JP" altLang="en-US" sz="100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国及び大阪府の方針を踏まえ、状況に応じた対策を実施）</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80" name="四角形: 角を丸くする 38">
            <a:extLst>
              <a:ext uri="{FF2B5EF4-FFF2-40B4-BE49-F238E27FC236}">
                <a16:creationId xmlns:a16="http://schemas.microsoft.com/office/drawing/2014/main" id="{2D9DDC2B-1104-418D-94BA-267B7EA12335}"/>
              </a:ext>
            </a:extLst>
          </p:cNvPr>
          <p:cNvSpPr/>
          <p:nvPr/>
        </p:nvSpPr>
        <p:spPr>
          <a:xfrm>
            <a:off x="338709" y="4230318"/>
            <a:ext cx="4019987" cy="1156066"/>
          </a:xfrm>
          <a:prstGeom prst="roundRect">
            <a:avLst>
              <a:gd name="adj" fmla="val 7414"/>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lIns="36000" tIns="0" rIns="0" bIns="0" rtlCol="0" anchor="ctr" anchorCtr="0"/>
          <a:lstStyle/>
          <a:p>
            <a:pPr marL="715963" indent="-715963"/>
            <a:r>
              <a:rPr lang="ja-JP" altLang="en-US" sz="1100" b="1" dirty="0">
                <a:latin typeface="Meiryo UI" panose="020B0604030504040204" pitchFamily="50" charset="-128"/>
                <a:ea typeface="Meiryo UI" panose="020B0604030504040204" pitchFamily="50" charset="-128"/>
              </a:rPr>
              <a:t>保健所</a:t>
            </a:r>
            <a:endParaRPr lang="en-US" altLang="ja-JP" sz="1100" dirty="0">
              <a:latin typeface="Meiryo UI" panose="020B0604030504040204" pitchFamily="50" charset="-128"/>
              <a:ea typeface="Meiryo UI" panose="020B0604030504040204" pitchFamily="50" charset="-128"/>
            </a:endParaRPr>
          </a:p>
          <a:p>
            <a:pPr marL="179388" indent="-90488">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市民等の相談</a:t>
            </a:r>
            <a:r>
              <a:rPr lang="ja-JP" altLang="en-US" sz="1050" dirty="0">
                <a:latin typeface="Meiryo UI" panose="020B0604030504040204" pitchFamily="50" charset="-128"/>
                <a:ea typeface="Meiryo UI" panose="020B0604030504040204" pitchFamily="50" charset="-128"/>
              </a:rPr>
              <a:t>対応</a:t>
            </a:r>
            <a:r>
              <a:rPr lang="ja-JP" altLang="en-US" sz="900" dirty="0">
                <a:latin typeface="Meiryo UI" panose="020B0604030504040204" pitchFamily="50" charset="-128"/>
                <a:ea typeface="Meiryo UI" panose="020B0604030504040204" pitchFamily="50" charset="-128"/>
              </a:rPr>
              <a:t>（新型コロナ受診相談</a:t>
            </a:r>
            <a:r>
              <a:rPr lang="ja-JP" altLang="en-US" sz="900" dirty="0" smtClean="0">
                <a:latin typeface="Meiryo UI" panose="020B0604030504040204" pitchFamily="50" charset="-128"/>
                <a:ea typeface="Meiryo UI" panose="020B0604030504040204" pitchFamily="50" charset="-128"/>
              </a:rPr>
              <a:t>センターを設置）</a:t>
            </a:r>
            <a:endParaRPr lang="en-US" altLang="ja-JP" sz="900" dirty="0">
              <a:latin typeface="Meiryo UI" panose="020B0604030504040204" pitchFamily="50" charset="-128"/>
              <a:ea typeface="Meiryo UI" panose="020B0604030504040204" pitchFamily="50" charset="-128"/>
            </a:endParaRPr>
          </a:p>
          <a:p>
            <a:pPr marL="179388" indent="-90488">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陽性者の対応</a:t>
            </a:r>
            <a:r>
              <a:rPr lang="ja-JP" altLang="en-US" sz="900" dirty="0" smtClean="0">
                <a:latin typeface="Meiryo UI" panose="020B0604030504040204" pitchFamily="50" charset="-128"/>
                <a:ea typeface="Meiryo UI" panose="020B0604030504040204" pitchFamily="50" charset="-128"/>
              </a:rPr>
              <a:t>（速やかな入院措置等）</a:t>
            </a:r>
            <a:endParaRPr lang="en-US" altLang="ja-JP" sz="900" dirty="0" smtClean="0">
              <a:latin typeface="Meiryo UI" panose="020B0604030504040204" pitchFamily="50" charset="-128"/>
              <a:ea typeface="Meiryo UI" panose="020B0604030504040204" pitchFamily="50" charset="-128"/>
            </a:endParaRPr>
          </a:p>
          <a:p>
            <a:pPr marL="179388" indent="-90488">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発生動向調査</a:t>
            </a:r>
            <a:r>
              <a:rPr lang="ja-JP" altLang="en-US" sz="900" dirty="0" smtClean="0">
                <a:latin typeface="Meiryo UI" panose="020B0604030504040204" pitchFamily="50" charset="-128"/>
                <a:ea typeface="Meiryo UI" panose="020B0604030504040204" pitchFamily="50" charset="-128"/>
              </a:rPr>
              <a:t>（感染経路の把握）　　　　　　　　</a:t>
            </a:r>
            <a:r>
              <a:rPr lang="ja-JP" altLang="en-US" sz="1050" dirty="0" smtClean="0">
                <a:latin typeface="Meiryo UI" panose="020B0604030504040204" pitchFamily="50" charset="-128"/>
                <a:ea typeface="Meiryo UI" panose="020B0604030504040204" pitchFamily="50" charset="-128"/>
              </a:rPr>
              <a:t>など</a:t>
            </a:r>
            <a:endParaRPr lang="en-US" altLang="ja-JP" sz="1050" dirty="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保健センター</a:t>
            </a:r>
            <a:endParaRPr lang="en-US" altLang="ja-JP" sz="1050" dirty="0">
              <a:solidFill>
                <a:prstClr val="black"/>
              </a:solidFill>
              <a:latin typeface="Meiryo UI" panose="020B0604030504040204" pitchFamily="50" charset="-128"/>
              <a:ea typeface="Meiryo UI" panose="020B0604030504040204" pitchFamily="50" charset="-128"/>
            </a:endParaRPr>
          </a:p>
          <a:p>
            <a:pPr marL="179388" lvl="0" indent="-90488">
              <a:buFont typeface="Arial" panose="020B0604020202020204" pitchFamily="34" charset="0"/>
              <a:buChar char="•"/>
            </a:pPr>
            <a:r>
              <a:rPr lang="ja-JP" altLang="en-US" sz="1050" dirty="0" smtClean="0">
                <a:solidFill>
                  <a:prstClr val="black"/>
                </a:solidFill>
                <a:latin typeface="Meiryo UI" panose="020B0604030504040204" pitchFamily="50" charset="-128"/>
                <a:ea typeface="Meiryo UI" panose="020B0604030504040204" pitchFamily="50" charset="-128"/>
              </a:rPr>
              <a:t>住民</a:t>
            </a:r>
            <a:r>
              <a:rPr lang="ja-JP" altLang="en-US" sz="1050" dirty="0">
                <a:solidFill>
                  <a:prstClr val="black"/>
                </a:solidFill>
                <a:latin typeface="Meiryo UI" panose="020B0604030504040204" pitchFamily="50" charset="-128"/>
                <a:ea typeface="Meiryo UI" panose="020B0604030504040204" pitchFamily="50" charset="-128"/>
              </a:rPr>
              <a:t>への保健</a:t>
            </a:r>
            <a:r>
              <a:rPr lang="ja-JP" altLang="en-US" sz="1050" dirty="0" smtClean="0">
                <a:solidFill>
                  <a:prstClr val="black"/>
                </a:solidFill>
                <a:latin typeface="Meiryo UI" panose="020B0604030504040204" pitchFamily="50" charset="-128"/>
                <a:ea typeface="Meiryo UI" panose="020B0604030504040204" pitchFamily="50" charset="-128"/>
              </a:rPr>
              <a:t>指導などきめ細かな対応</a:t>
            </a:r>
            <a:endParaRPr lang="en-US" altLang="ja-JP" sz="1050" dirty="0">
              <a:latin typeface="Meiryo UI" panose="020B0604030504040204" pitchFamily="50" charset="-128"/>
              <a:ea typeface="Meiryo UI" panose="020B0604030504040204" pitchFamily="50" charset="-128"/>
            </a:endParaRPr>
          </a:p>
          <a:p>
            <a:pPr marL="179388" lvl="0" indent="-90488">
              <a:buFont typeface="Arial" panose="020B0604020202020204" pitchFamily="34" charset="0"/>
              <a:buChar char="•"/>
            </a:pPr>
            <a:r>
              <a:rPr lang="ja-JP" altLang="en-US" sz="1050" dirty="0" smtClean="0">
                <a:solidFill>
                  <a:prstClr val="black"/>
                </a:solidFill>
                <a:latin typeface="Meiryo UI" panose="020B0604030504040204" pitchFamily="50" charset="-128"/>
                <a:ea typeface="Meiryo UI" panose="020B0604030504040204" pitchFamily="50" charset="-128"/>
              </a:rPr>
              <a:t>保健所と連携した陽性者の対応、接触者等の把握　　など</a:t>
            </a:r>
            <a:endParaRPr lang="en-US" altLang="ja-JP" sz="1050" dirty="0" smtClean="0">
              <a:latin typeface="Meiryo UI" panose="020B0604030504040204" pitchFamily="50" charset="-128"/>
              <a:ea typeface="Meiryo UI" panose="020B0604030504040204" pitchFamily="50" charset="-128"/>
            </a:endParaRPr>
          </a:p>
        </p:txBody>
      </p:sp>
      <p:sp>
        <p:nvSpPr>
          <p:cNvPr id="81" name="角丸四角形 80"/>
          <p:cNvSpPr/>
          <p:nvPr/>
        </p:nvSpPr>
        <p:spPr>
          <a:xfrm>
            <a:off x="71532" y="3450245"/>
            <a:ext cx="3425005" cy="26553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新型</a:t>
            </a:r>
            <a:r>
              <a:rPr lang="ja-JP" altLang="en-US" sz="1400" b="1" smtClean="0">
                <a:solidFill>
                  <a:schemeClr val="bg1"/>
                </a:solidFill>
                <a:latin typeface="Meiryo UI" panose="020B0604030504040204" pitchFamily="50" charset="-128"/>
                <a:ea typeface="Meiryo UI" panose="020B0604030504040204" pitchFamily="50" charset="-128"/>
              </a:rPr>
              <a:t>コロナウイルス感染症の</a:t>
            </a:r>
            <a:r>
              <a:rPr lang="ja-JP" altLang="en-US" sz="1400" b="1" dirty="0" smtClean="0">
                <a:solidFill>
                  <a:schemeClr val="bg1"/>
                </a:solidFill>
                <a:latin typeface="Meiryo UI" panose="020B0604030504040204" pitchFamily="50" charset="-128"/>
                <a:ea typeface="Meiryo UI" panose="020B0604030504040204" pitchFamily="50" charset="-128"/>
              </a:rPr>
              <a:t>対応について</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83" name="角丸四角形 82"/>
          <p:cNvSpPr/>
          <p:nvPr/>
        </p:nvSpPr>
        <p:spPr>
          <a:xfrm>
            <a:off x="3437513" y="4437424"/>
            <a:ext cx="845240" cy="643389"/>
          </a:xfrm>
          <a:prstGeom prst="round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感染症対策を総合的に実施</a:t>
            </a:r>
            <a:endParaRPr lang="en-US" altLang="ja-JP" sz="1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475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タイトル 1"/>
          <p:cNvSpPr txBox="1">
            <a:spLocks/>
          </p:cNvSpPr>
          <p:nvPr/>
        </p:nvSpPr>
        <p:spPr>
          <a:xfrm>
            <a:off x="-71340" y="92807"/>
            <a:ext cx="9683900"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smtClean="0">
                <a:latin typeface="Meiryo UI" panose="020B0604030504040204" pitchFamily="50" charset="-128"/>
                <a:ea typeface="Meiryo UI" panose="020B0604030504040204" pitchFamily="50" charset="-128"/>
              </a:rPr>
              <a:t>■各学校に応じたきめ細かな教育（小・中学校）</a:t>
            </a:r>
            <a:endParaRPr lang="ja-JP" altLang="en-US" sz="2400" b="1" dirty="0">
              <a:latin typeface="Meiryo UI" panose="020B0604030504040204" pitchFamily="50" charset="-128"/>
              <a:ea typeface="Meiryo UI" panose="020B0604030504040204" pitchFamily="50" charset="-128"/>
            </a:endParaRPr>
          </a:p>
        </p:txBody>
      </p:sp>
      <p:cxnSp>
        <p:nvCxnSpPr>
          <p:cNvPr id="41" name="直線コネクタ 40"/>
          <p:cNvCxnSpPr/>
          <p:nvPr/>
        </p:nvCxnSpPr>
        <p:spPr>
          <a:xfrm>
            <a:off x="-11905" y="54868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46148" y="907151"/>
            <a:ext cx="8928580" cy="300120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tx1"/>
                </a:solidFill>
                <a:latin typeface="Meiryo UI" panose="020B0604030504040204" pitchFamily="50" charset="-128"/>
                <a:ea typeface="Meiryo UI" panose="020B0604030504040204" pitchFamily="50" charset="-128"/>
              </a:rPr>
              <a:t>■いじめ・問題行動・不登校の防止や学力・体力の向上など教育行政には多くの課題</a:t>
            </a:r>
            <a:endParaRPr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101499" y="689023"/>
            <a:ext cx="1430104" cy="235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a:t>
            </a:r>
            <a:r>
              <a:rPr kumimoji="1" lang="ja-JP" altLang="en-US" sz="1400" b="1" dirty="0">
                <a:solidFill>
                  <a:schemeClr val="tx1"/>
                </a:solidFill>
              </a:rPr>
              <a:t>現状</a:t>
            </a:r>
            <a:r>
              <a:rPr kumimoji="1" lang="en-US" altLang="ja-JP" sz="1400" b="1" dirty="0">
                <a:solidFill>
                  <a:schemeClr val="tx1"/>
                </a:solidFill>
              </a:rPr>
              <a:t>】</a:t>
            </a:r>
            <a:endParaRPr kumimoji="1" lang="ja-JP" altLang="en-US" sz="1400" b="1" dirty="0">
              <a:solidFill>
                <a:schemeClr val="tx1"/>
              </a:solidFill>
            </a:endParaRPr>
          </a:p>
        </p:txBody>
      </p:sp>
      <p:sp>
        <p:nvSpPr>
          <p:cNvPr id="31" name="正方形/長方形 30"/>
          <p:cNvSpPr/>
          <p:nvPr/>
        </p:nvSpPr>
        <p:spPr>
          <a:xfrm>
            <a:off x="4583929" y="3948295"/>
            <a:ext cx="2016224" cy="381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a:t>
            </a:r>
            <a:r>
              <a:rPr kumimoji="1" lang="ja-JP" altLang="en-US" sz="1400" b="1" dirty="0">
                <a:solidFill>
                  <a:schemeClr val="tx1"/>
                </a:solidFill>
              </a:rPr>
              <a:t>特別区設置後</a:t>
            </a:r>
            <a:r>
              <a:rPr kumimoji="1" lang="en-US" altLang="ja-JP" sz="1400" b="1" dirty="0">
                <a:solidFill>
                  <a:schemeClr val="tx1"/>
                </a:solidFill>
              </a:rPr>
              <a:t>】</a:t>
            </a:r>
            <a:endParaRPr kumimoji="1" lang="ja-JP" altLang="en-US" sz="1400" b="1" dirty="0">
              <a:solidFill>
                <a:schemeClr val="tx1"/>
              </a:solidFill>
            </a:endParaRPr>
          </a:p>
        </p:txBody>
      </p:sp>
      <p:sp>
        <p:nvSpPr>
          <p:cNvPr id="42" name="正方形/長方形 41"/>
          <p:cNvSpPr/>
          <p:nvPr/>
        </p:nvSpPr>
        <p:spPr>
          <a:xfrm>
            <a:off x="316890" y="1183982"/>
            <a:ext cx="4680520" cy="27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eiryo UI" panose="020B0604030504040204" pitchFamily="50" charset="-128"/>
                <a:ea typeface="Meiryo UI" panose="020B0604030504040204" pitchFamily="50" charset="-128"/>
              </a:rPr>
              <a:t>➢不登校の児童生徒数が小・中学校とも</a:t>
            </a:r>
            <a:r>
              <a:rPr lang="ja-JP" altLang="en-US" sz="1200" dirty="0">
                <a:solidFill>
                  <a:schemeClr val="tx1"/>
                </a:solidFill>
                <a:latin typeface="Meiryo UI" panose="020B0604030504040204" pitchFamily="50" charset="-128"/>
                <a:ea typeface="Meiryo UI" panose="020B0604030504040204" pitchFamily="50" charset="-128"/>
              </a:rPr>
              <a:t>に全国平均を上回り増加傾向</a:t>
            </a:r>
          </a:p>
        </p:txBody>
      </p:sp>
      <p:sp>
        <p:nvSpPr>
          <p:cNvPr id="3" name="正方形/長方形 30">
            <a:extLst>
              <a:ext uri="{FF2B5EF4-FFF2-40B4-BE49-F238E27FC236}">
                <a16:creationId xmlns:a16="http://schemas.microsoft.com/office/drawing/2014/main" id="{7D1504E7-88AB-054F-8020-DD993B3A26A4}"/>
              </a:ext>
            </a:extLst>
          </p:cNvPr>
          <p:cNvSpPr/>
          <p:nvPr/>
        </p:nvSpPr>
        <p:spPr>
          <a:xfrm>
            <a:off x="27310" y="3942117"/>
            <a:ext cx="2016224" cy="381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a:t>
            </a:r>
            <a:r>
              <a:rPr lang="ja-JP" altLang="en-US" sz="1400" b="1" dirty="0">
                <a:solidFill>
                  <a:schemeClr val="tx1"/>
                </a:solidFill>
              </a:rPr>
              <a:t>大阪市の体制</a:t>
            </a:r>
            <a:r>
              <a:rPr kumimoji="1" lang="en-US" altLang="ja-JP" sz="1400" b="1" dirty="0">
                <a:solidFill>
                  <a:schemeClr val="tx1"/>
                </a:solidFill>
              </a:rPr>
              <a:t>】</a:t>
            </a:r>
            <a:endParaRPr kumimoji="1" lang="ja-JP" altLang="en-US" sz="1400" b="1" dirty="0">
              <a:solidFill>
                <a:schemeClr val="tx1"/>
              </a:solidFill>
            </a:endParaRPr>
          </a:p>
        </p:txBody>
      </p:sp>
      <p:sp>
        <p:nvSpPr>
          <p:cNvPr id="4" name="四角形: 角を丸くする 3">
            <a:extLst>
              <a:ext uri="{FF2B5EF4-FFF2-40B4-BE49-F238E27FC236}">
                <a16:creationId xmlns:a16="http://schemas.microsoft.com/office/drawing/2014/main" id="{9657E2D7-EA74-49E4-AB8F-16C90D254F7C}"/>
              </a:ext>
            </a:extLst>
          </p:cNvPr>
          <p:cNvSpPr/>
          <p:nvPr/>
        </p:nvSpPr>
        <p:spPr>
          <a:xfrm>
            <a:off x="7871237" y="1697944"/>
            <a:ext cx="1125848" cy="559604"/>
          </a:xfrm>
          <a:prstGeom prst="roundRect">
            <a:avLst>
              <a:gd name="adj" fmla="val 7171"/>
            </a:avLst>
          </a:prstGeom>
          <a:solidFill>
            <a:schemeClr val="bg1"/>
          </a:solidFill>
          <a:ln w="12700">
            <a:solidFill>
              <a:schemeClr val="tx2"/>
            </a:solidFill>
            <a:prstDash val="sysDot"/>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lang="ja-JP" altLang="en-US" sz="900" dirty="0">
                <a:solidFill>
                  <a:schemeClr val="tx1"/>
                </a:solidFill>
                <a:latin typeface="Meiryo UI" panose="020B0604030504040204" pitchFamily="50" charset="-128"/>
                <a:ea typeface="Meiryo UI" panose="020B0604030504040204" pitchFamily="50" charset="-128"/>
              </a:rPr>
              <a:t>不登校の状態にある児童生徒の在籍比率の</a:t>
            </a:r>
            <a:r>
              <a:rPr lang="ja-JP" altLang="en-US" sz="900" dirty="0" smtClean="0">
                <a:solidFill>
                  <a:schemeClr val="tx1"/>
                </a:solidFill>
                <a:latin typeface="Meiryo UI" panose="020B0604030504040204" pitchFamily="50" charset="-128"/>
                <a:ea typeface="Meiryo UI" panose="020B0604030504040204" pitchFamily="50" charset="-128"/>
              </a:rPr>
              <a:t>推移</a:t>
            </a:r>
            <a:endParaRPr kumimoji="1" lang="ja-JP" altLang="en-US" sz="9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53735CCB-EAD9-4E72-9F06-6320CA134C7D}"/>
              </a:ext>
            </a:extLst>
          </p:cNvPr>
          <p:cNvPicPr>
            <a:picLocks noChangeAspect="1"/>
          </p:cNvPicPr>
          <p:nvPr/>
        </p:nvPicPr>
        <p:blipFill>
          <a:blip r:embed="rId2"/>
          <a:stretch>
            <a:fillRect/>
          </a:stretch>
        </p:blipFill>
        <p:spPr>
          <a:xfrm>
            <a:off x="345962" y="2665858"/>
            <a:ext cx="7580499" cy="849778"/>
          </a:xfrm>
          <a:prstGeom prst="rect">
            <a:avLst/>
          </a:prstGeom>
        </p:spPr>
      </p:pic>
      <p:sp>
        <p:nvSpPr>
          <p:cNvPr id="43" name="四角形: 角を丸くする 42">
            <a:extLst>
              <a:ext uri="{FF2B5EF4-FFF2-40B4-BE49-F238E27FC236}">
                <a16:creationId xmlns:a16="http://schemas.microsoft.com/office/drawing/2014/main" id="{E2DCE3DD-7F29-4A23-9125-21CC8865AB06}"/>
              </a:ext>
            </a:extLst>
          </p:cNvPr>
          <p:cNvSpPr/>
          <p:nvPr/>
        </p:nvSpPr>
        <p:spPr>
          <a:xfrm>
            <a:off x="7886259" y="2846929"/>
            <a:ext cx="1084650" cy="559603"/>
          </a:xfrm>
          <a:prstGeom prst="roundRect">
            <a:avLst>
              <a:gd name="adj" fmla="val 7171"/>
            </a:avLst>
          </a:prstGeom>
          <a:solidFill>
            <a:schemeClr val="bg1"/>
          </a:solidFill>
          <a:ln w="12700">
            <a:solidFill>
              <a:schemeClr val="tx2"/>
            </a:solidFill>
            <a:prstDash val="sysDot"/>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lang="ja-JP" altLang="en-US" sz="900" dirty="0" smtClean="0">
                <a:solidFill>
                  <a:schemeClr val="tx1"/>
                </a:solidFill>
                <a:latin typeface="Meiryo UI" panose="020B0604030504040204" pitchFamily="50" charset="-128"/>
                <a:ea typeface="Meiryo UI" panose="020B0604030504040204" pitchFamily="50" charset="-128"/>
              </a:rPr>
              <a:t>全国</a:t>
            </a:r>
            <a:r>
              <a:rPr lang="ja-JP" altLang="en-US" sz="900" dirty="0">
                <a:solidFill>
                  <a:schemeClr val="tx1"/>
                </a:solidFill>
                <a:latin typeface="Meiryo UI" panose="020B0604030504040204" pitchFamily="50" charset="-128"/>
                <a:ea typeface="Meiryo UI" panose="020B0604030504040204" pitchFamily="50" charset="-128"/>
              </a:rPr>
              <a:t>学力・学習状況調査結果（平均</a:t>
            </a:r>
            <a:r>
              <a:rPr lang="ja-JP" altLang="en-US" sz="900" dirty="0" smtClean="0">
                <a:solidFill>
                  <a:schemeClr val="tx1"/>
                </a:solidFill>
                <a:latin typeface="Meiryo UI" panose="020B0604030504040204" pitchFamily="50" charset="-128"/>
                <a:ea typeface="Meiryo UI" panose="020B0604030504040204" pitchFamily="50" charset="-128"/>
              </a:rPr>
              <a:t>正答率対</a:t>
            </a:r>
            <a:r>
              <a:rPr lang="ja-JP" altLang="en-US" sz="900" dirty="0">
                <a:solidFill>
                  <a:schemeClr val="tx1"/>
                </a:solidFill>
                <a:latin typeface="Meiryo UI" panose="020B0604030504040204" pitchFamily="50" charset="-128"/>
                <a:ea typeface="Meiryo UI" panose="020B0604030504040204" pitchFamily="50" charset="-128"/>
              </a:rPr>
              <a:t>全国比）の</a:t>
            </a:r>
            <a:r>
              <a:rPr lang="ja-JP" altLang="en-US" sz="900" dirty="0" smtClean="0">
                <a:solidFill>
                  <a:schemeClr val="tx1"/>
                </a:solidFill>
                <a:latin typeface="Meiryo UI" panose="020B0604030504040204" pitchFamily="50" charset="-128"/>
                <a:ea typeface="Meiryo UI" panose="020B0604030504040204" pitchFamily="50" charset="-128"/>
              </a:rPr>
              <a:t>推移</a:t>
            </a:r>
            <a:endParaRPr lang="ja-JP" altLang="en-US" sz="900" dirty="0">
              <a:solidFill>
                <a:schemeClr val="tx1"/>
              </a:solidFill>
              <a:latin typeface="Meiryo UI" panose="020B0604030504040204" pitchFamily="50" charset="-128"/>
              <a:ea typeface="Meiryo UI" panose="020B0604030504040204" pitchFamily="50" charset="-128"/>
            </a:endParaRPr>
          </a:p>
        </p:txBody>
      </p:sp>
      <p:pic>
        <p:nvPicPr>
          <p:cNvPr id="86" name="図 85"/>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bwMode="gray">
          <a:xfrm>
            <a:off x="404855" y="4080514"/>
            <a:ext cx="1958770" cy="1925619"/>
          </a:xfrm>
          <a:prstGeom prst="rect">
            <a:avLst/>
          </a:prstGeom>
          <a:noFill/>
          <a:effectLst>
            <a:softEdge rad="0"/>
          </a:effectLst>
        </p:spPr>
      </p:pic>
      <p:sp>
        <p:nvSpPr>
          <p:cNvPr id="150" name="正方形/長方形 149"/>
          <p:cNvSpPr/>
          <p:nvPr/>
        </p:nvSpPr>
        <p:spPr>
          <a:xfrm>
            <a:off x="866102" y="4817784"/>
            <a:ext cx="1207077" cy="557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002060"/>
                </a:solidFill>
                <a:latin typeface="Meiryo UI" panose="020B0604030504040204" pitchFamily="50" charset="-128"/>
                <a:ea typeface="Meiryo UI" panose="020B0604030504040204" pitchFamily="50" charset="-128"/>
              </a:rPr>
              <a:t>大阪市</a:t>
            </a:r>
            <a:r>
              <a:rPr lang="en-US" altLang="ja-JP" sz="1400" b="1" dirty="0" smtClean="0">
                <a:solidFill>
                  <a:srgbClr val="002060"/>
                </a:solidFill>
                <a:latin typeface="Meiryo UI" panose="020B0604030504040204" pitchFamily="50" charset="-128"/>
                <a:ea typeface="Meiryo UI" panose="020B0604030504040204" pitchFamily="50" charset="-128"/>
              </a:rPr>
              <a:t> </a:t>
            </a:r>
          </a:p>
          <a:p>
            <a:pPr algn="ctr"/>
            <a:r>
              <a:rPr lang="ja-JP" altLang="en-US" sz="1200" dirty="0" smtClean="0">
                <a:solidFill>
                  <a:srgbClr val="002060"/>
                </a:solidFill>
                <a:latin typeface="Meiryo UI" panose="020B0604030504040204" pitchFamily="50" charset="-128"/>
                <a:ea typeface="Meiryo UI" panose="020B0604030504040204" pitchFamily="50" charset="-128"/>
              </a:rPr>
              <a:t>（約</a:t>
            </a:r>
            <a:r>
              <a:rPr lang="en-US" altLang="ja-JP" sz="1200" dirty="0" smtClean="0">
                <a:solidFill>
                  <a:srgbClr val="002060"/>
                </a:solidFill>
                <a:latin typeface="Meiryo UI" panose="020B0604030504040204" pitchFamily="50" charset="-128"/>
                <a:ea typeface="Meiryo UI" panose="020B0604030504040204" pitchFamily="50" charset="-128"/>
              </a:rPr>
              <a:t>420</a:t>
            </a:r>
            <a:r>
              <a:rPr lang="ja-JP" altLang="en-US" sz="1200" dirty="0" smtClean="0">
                <a:solidFill>
                  <a:srgbClr val="002060"/>
                </a:solidFill>
                <a:latin typeface="Meiryo UI" panose="020B0604030504040204" pitchFamily="50" charset="-128"/>
                <a:ea typeface="Meiryo UI" panose="020B0604030504040204" pitchFamily="50" charset="-128"/>
              </a:rPr>
              <a:t>校）</a:t>
            </a:r>
            <a:endParaRPr lang="en-US" altLang="ja-JP" sz="1200" dirty="0" smtClean="0">
              <a:solidFill>
                <a:srgbClr val="002060"/>
              </a:solidFill>
              <a:latin typeface="Meiryo UI" panose="020B0604030504040204" pitchFamily="50" charset="-128"/>
              <a:ea typeface="Meiryo UI" panose="020B0604030504040204" pitchFamily="50" charset="-128"/>
            </a:endParaRPr>
          </a:p>
        </p:txBody>
      </p:sp>
      <p:sp>
        <p:nvSpPr>
          <p:cNvPr id="151" name="正方形/長方形 150"/>
          <p:cNvSpPr/>
          <p:nvPr/>
        </p:nvSpPr>
        <p:spPr>
          <a:xfrm>
            <a:off x="97484" y="6023030"/>
            <a:ext cx="3954130" cy="773342"/>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rPr>
              <a:t>◆各校</a:t>
            </a:r>
            <a:r>
              <a:rPr lang="ja-JP" altLang="en-US" sz="1200" b="1" dirty="0">
                <a:solidFill>
                  <a:schemeClr val="tx1"/>
                </a:solidFill>
                <a:latin typeface="Meiryo UI" panose="020B0604030504040204" pitchFamily="50" charset="-128"/>
                <a:ea typeface="Meiryo UI" panose="020B0604030504040204" pitchFamily="50" charset="-128"/>
              </a:rPr>
              <a:t>の状況を十分に</a:t>
            </a:r>
            <a:r>
              <a:rPr lang="ja-JP" altLang="en-US" sz="1200" b="1" dirty="0" smtClean="0">
                <a:solidFill>
                  <a:schemeClr val="tx1"/>
                </a:solidFill>
                <a:latin typeface="Meiryo UI" panose="020B0604030504040204" pitchFamily="50" charset="-128"/>
                <a:ea typeface="Meiryo UI" panose="020B0604030504040204" pitchFamily="50" charset="-128"/>
              </a:rPr>
              <a:t>把握し、それぞれの課題</a:t>
            </a:r>
            <a:r>
              <a:rPr lang="ja-JP" altLang="en-US" sz="1200" b="1" dirty="0">
                <a:solidFill>
                  <a:schemeClr val="tx1"/>
                </a:solidFill>
                <a:latin typeface="Meiryo UI" panose="020B0604030504040204" pitchFamily="50" charset="-128"/>
                <a:ea typeface="Meiryo UI" panose="020B0604030504040204" pitchFamily="50" charset="-128"/>
              </a:rPr>
              <a:t>に</a:t>
            </a:r>
            <a:r>
              <a:rPr lang="ja-JP" altLang="en-US" sz="1200" b="1" dirty="0" smtClean="0">
                <a:solidFill>
                  <a:schemeClr val="tx1"/>
                </a:solidFill>
                <a:latin typeface="Meiryo UI" panose="020B0604030504040204" pitchFamily="50" charset="-128"/>
                <a:ea typeface="Meiryo UI" panose="020B0604030504040204" pitchFamily="50" charset="-128"/>
              </a:rPr>
              <a:t>きめ細かく</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対応するこ</a:t>
            </a:r>
            <a:r>
              <a:rPr lang="ja-JP" altLang="en-US" sz="1200" b="1" dirty="0">
                <a:solidFill>
                  <a:schemeClr val="tx1"/>
                </a:solidFill>
                <a:latin typeface="Meiryo UI" panose="020B0604030504040204" pitchFamily="50" charset="-128"/>
                <a:ea typeface="Meiryo UI" panose="020B0604030504040204" pitchFamily="50" charset="-128"/>
              </a:rPr>
              <a:t>と</a:t>
            </a:r>
            <a:r>
              <a:rPr lang="ja-JP" altLang="en-US" sz="1200" b="1" dirty="0" smtClean="0">
                <a:solidFill>
                  <a:schemeClr val="tx1"/>
                </a:solidFill>
                <a:latin typeface="Meiryo UI" panose="020B0604030504040204" pitchFamily="50" charset="-128"/>
                <a:ea typeface="Meiryo UI" panose="020B0604030504040204" pitchFamily="50" charset="-128"/>
              </a:rPr>
              <a:t>などには</a:t>
            </a:r>
            <a:r>
              <a:rPr lang="ja-JP" altLang="en-US" sz="1200" b="1" dirty="0">
                <a:solidFill>
                  <a:schemeClr val="tx1"/>
                </a:solidFill>
                <a:latin typeface="Meiryo UI" panose="020B0604030504040204" pitchFamily="50" charset="-128"/>
                <a:ea typeface="Meiryo UI" panose="020B0604030504040204" pitchFamily="50" charset="-128"/>
              </a:rPr>
              <a:t>限界があるため、教育</a:t>
            </a:r>
            <a:r>
              <a:rPr lang="ja-JP" altLang="en-US" sz="1200" b="1" dirty="0" smtClean="0">
                <a:solidFill>
                  <a:schemeClr val="tx1"/>
                </a:solidFill>
                <a:latin typeface="Meiryo UI" panose="020B0604030504040204" pitchFamily="50" charset="-128"/>
                <a:ea typeface="Meiryo UI" panose="020B0604030504040204" pitchFamily="50" charset="-128"/>
              </a:rPr>
              <a:t>委員会事務局</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小・</a:t>
            </a:r>
            <a:r>
              <a:rPr lang="ja-JP" altLang="en-US" sz="1200" b="1" dirty="0" smtClean="0">
                <a:solidFill>
                  <a:schemeClr val="tx1"/>
                </a:solidFill>
                <a:latin typeface="Meiryo UI" panose="020B0604030504040204" pitchFamily="50" charset="-128"/>
                <a:ea typeface="Meiryo UI" panose="020B0604030504040204" pitchFamily="50" charset="-128"/>
              </a:rPr>
              <a:t>中学校の支援</a:t>
            </a:r>
            <a:r>
              <a:rPr lang="ja-JP" altLang="en-US" sz="1200" b="1" dirty="0">
                <a:solidFill>
                  <a:schemeClr val="tx1"/>
                </a:solidFill>
                <a:latin typeface="Meiryo UI" panose="020B0604030504040204" pitchFamily="50" charset="-128"/>
                <a:ea typeface="Meiryo UI" panose="020B0604030504040204" pitchFamily="50" charset="-128"/>
              </a:rPr>
              <a:t>を直接担う部門）の体制を４</a:t>
            </a:r>
            <a:r>
              <a:rPr lang="ja-JP" altLang="en-US" sz="1200" b="1" dirty="0" smtClean="0">
                <a:solidFill>
                  <a:schemeClr val="tx1"/>
                </a:solidFill>
                <a:latin typeface="Meiryo UI" panose="020B0604030504040204" pitchFamily="50" charset="-128"/>
                <a:ea typeface="Meiryo UI" panose="020B0604030504040204" pitchFamily="50" charset="-128"/>
              </a:rPr>
              <a:t>ブロック</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 化し、学校運営を支援</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163" name="正方形/長方形 162"/>
          <p:cNvSpPr/>
          <p:nvPr/>
        </p:nvSpPr>
        <p:spPr>
          <a:xfrm>
            <a:off x="2313846" y="4808582"/>
            <a:ext cx="1597916" cy="616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b="1" dirty="0" smtClean="0">
                <a:solidFill>
                  <a:schemeClr val="tx1"/>
                </a:solidFill>
                <a:latin typeface="Meiryo UI" panose="020B0604030504040204" pitchFamily="50" charset="-128"/>
                <a:ea typeface="Meiryo UI" panose="020B0604030504040204" pitchFamily="50" charset="-128"/>
              </a:rPr>
              <a:t>ひとつの教育委員会が約</a:t>
            </a:r>
            <a:r>
              <a:rPr lang="en-US" altLang="ja-JP" sz="1100" b="1" dirty="0" smtClean="0">
                <a:solidFill>
                  <a:schemeClr val="tx1"/>
                </a:solidFill>
                <a:latin typeface="Meiryo UI" panose="020B0604030504040204" pitchFamily="50" charset="-128"/>
                <a:ea typeface="Meiryo UI" panose="020B0604030504040204" pitchFamily="50" charset="-128"/>
              </a:rPr>
              <a:t>420</a:t>
            </a:r>
            <a:r>
              <a:rPr lang="ja-JP" altLang="en-US" sz="1100" b="1" dirty="0" smtClean="0">
                <a:solidFill>
                  <a:schemeClr val="tx1"/>
                </a:solidFill>
                <a:latin typeface="Meiryo UI" panose="020B0604030504040204" pitchFamily="50" charset="-128"/>
                <a:ea typeface="Meiryo UI" panose="020B0604030504040204" pitchFamily="50" charset="-128"/>
              </a:rPr>
              <a:t>の小・中学校を管理・運営</a:t>
            </a:r>
            <a:endParaRPr lang="en-US" altLang="ja-JP" sz="1100" b="1" dirty="0" smtClean="0">
              <a:solidFill>
                <a:schemeClr val="tx1"/>
              </a:solidFill>
              <a:latin typeface="Meiryo UI" panose="020B0604030504040204" pitchFamily="50" charset="-128"/>
              <a:ea typeface="Meiryo UI" panose="020B0604030504040204" pitchFamily="50" charset="-128"/>
            </a:endParaRPr>
          </a:p>
        </p:txBody>
      </p:sp>
      <p:sp>
        <p:nvSpPr>
          <p:cNvPr id="7" name="二等辺三角形 6"/>
          <p:cNvSpPr/>
          <p:nvPr/>
        </p:nvSpPr>
        <p:spPr>
          <a:xfrm>
            <a:off x="3225018" y="5277670"/>
            <a:ext cx="2451735" cy="388949"/>
          </a:xfrm>
          <a:prstGeom prst="triangle">
            <a:avLst/>
          </a:prstGeom>
          <a:solidFill>
            <a:schemeClr val="bg2">
              <a:lumMod val="75000"/>
            </a:schemeClr>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7451008" y="4620824"/>
            <a:ext cx="1762267" cy="1172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latin typeface="Meiryo UI" panose="020B0604030504040204" pitchFamily="50" charset="-128"/>
                <a:ea typeface="Meiryo UI" panose="020B0604030504040204" pitchFamily="50" charset="-128"/>
              </a:rPr>
              <a:t>各特別区の教育</a:t>
            </a:r>
            <a:r>
              <a:rPr lang="ja-JP" altLang="en-US" sz="1100" b="1" dirty="0">
                <a:solidFill>
                  <a:schemeClr val="tx1"/>
                </a:solidFill>
                <a:latin typeface="Meiryo UI" panose="020B0604030504040204" pitchFamily="50" charset="-128"/>
                <a:ea typeface="Meiryo UI" panose="020B0604030504040204" pitchFamily="50" charset="-128"/>
              </a:rPr>
              <a:t>委員会が</a:t>
            </a:r>
            <a:r>
              <a:rPr lang="ja-JP" altLang="en-US" sz="1100" b="1" dirty="0" smtClean="0">
                <a:solidFill>
                  <a:schemeClr val="tx1"/>
                </a:solidFill>
                <a:latin typeface="Meiryo UI" panose="020B0604030504040204" pitchFamily="50" charset="-128"/>
                <a:ea typeface="Meiryo UI" panose="020B0604030504040204" pitchFamily="50" charset="-128"/>
              </a:rPr>
              <a:t>管理</a:t>
            </a:r>
            <a:r>
              <a:rPr lang="ja-JP" altLang="en-US" sz="1100" b="1" dirty="0">
                <a:solidFill>
                  <a:schemeClr val="tx1"/>
                </a:solidFill>
                <a:latin typeface="Meiryo UI" panose="020B0604030504040204" pitchFamily="50" charset="-128"/>
                <a:ea typeface="Meiryo UI" panose="020B0604030504040204" pitchFamily="50" charset="-128"/>
              </a:rPr>
              <a:t>・運営する</a:t>
            </a:r>
            <a:r>
              <a:rPr lang="ja-JP" altLang="en-US" sz="1100" b="1" dirty="0" smtClean="0">
                <a:solidFill>
                  <a:schemeClr val="tx1"/>
                </a:solidFill>
                <a:latin typeface="Meiryo UI" panose="020B0604030504040204" pitchFamily="50" charset="-128"/>
                <a:ea typeface="Meiryo UI" panose="020B0604030504040204" pitchFamily="50" charset="-128"/>
              </a:rPr>
              <a:t>小</a:t>
            </a:r>
            <a:r>
              <a:rPr lang="ja-JP" altLang="en-US" sz="1100" b="1" dirty="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中学校は、</a:t>
            </a:r>
            <a:r>
              <a:rPr lang="zh-TW" altLang="en-US" sz="1100" b="1" dirty="0" smtClean="0">
                <a:solidFill>
                  <a:schemeClr val="tx1"/>
                </a:solidFill>
                <a:latin typeface="Meiryo UI" panose="020B0604030504040204" pitchFamily="50" charset="-128"/>
                <a:ea typeface="Meiryo UI" panose="020B0604030504040204" pitchFamily="50" charset="-128"/>
              </a:rPr>
              <a:t>約</a:t>
            </a:r>
            <a:r>
              <a:rPr lang="en-US" altLang="zh-TW" sz="1100" b="1" dirty="0" smtClean="0">
                <a:solidFill>
                  <a:schemeClr val="tx1"/>
                </a:solidFill>
                <a:latin typeface="Meiryo UI" panose="020B0604030504040204" pitchFamily="50" charset="-128"/>
                <a:ea typeface="Meiryo UI" panose="020B0604030504040204" pitchFamily="50" charset="-128"/>
              </a:rPr>
              <a:t>90</a:t>
            </a:r>
            <a:r>
              <a:rPr lang="zh-TW" altLang="en-US" sz="1100" b="1" dirty="0" smtClean="0">
                <a:solidFill>
                  <a:schemeClr val="tx1"/>
                </a:solidFill>
                <a:latin typeface="Meiryo UI" panose="020B0604030504040204" pitchFamily="50" charset="-128"/>
                <a:ea typeface="Meiryo UI" panose="020B0604030504040204" pitchFamily="50" charset="-128"/>
              </a:rPr>
              <a:t>～</a:t>
            </a:r>
            <a:r>
              <a:rPr lang="en-US" altLang="zh-TW" sz="1100" b="1" dirty="0" smtClean="0">
                <a:solidFill>
                  <a:schemeClr val="tx1"/>
                </a:solidFill>
                <a:latin typeface="Meiryo UI" panose="020B0604030504040204" pitchFamily="50" charset="-128"/>
                <a:ea typeface="Meiryo UI" panose="020B0604030504040204" pitchFamily="50" charset="-128"/>
              </a:rPr>
              <a:t>110</a:t>
            </a:r>
            <a:r>
              <a:rPr lang="zh-TW" altLang="en-US" sz="1100" b="1" dirty="0" smtClean="0">
                <a:solidFill>
                  <a:schemeClr val="tx1"/>
                </a:solidFill>
                <a:latin typeface="Meiryo UI" panose="020B0604030504040204" pitchFamily="50" charset="-128"/>
                <a:ea typeface="Meiryo UI" panose="020B0604030504040204" pitchFamily="50" charset="-128"/>
              </a:rPr>
              <a:t>校</a:t>
            </a:r>
            <a:r>
              <a:rPr lang="ja-JP" altLang="en-US" sz="1100" b="1" dirty="0" smtClean="0">
                <a:solidFill>
                  <a:schemeClr val="tx1"/>
                </a:solidFill>
                <a:latin typeface="Meiryo UI" panose="020B0604030504040204" pitchFamily="50" charset="-128"/>
                <a:ea typeface="Meiryo UI" panose="020B0604030504040204" pitchFamily="50" charset="-128"/>
              </a:rPr>
              <a:t>に縮小</a:t>
            </a:r>
            <a:endParaRPr lang="en-US" altLang="ja-JP" sz="1100" b="1" dirty="0">
              <a:solidFill>
                <a:schemeClr val="tx1"/>
              </a:solidFill>
              <a:latin typeface="Meiryo UI" panose="020B0604030504040204" pitchFamily="50" charset="-128"/>
              <a:ea typeface="Meiryo UI" panose="020B0604030504040204" pitchFamily="50" charset="-128"/>
            </a:endParaRPr>
          </a:p>
          <a:p>
            <a:endParaRPr lang="en-US" altLang="ja-JP" sz="1100" b="1" dirty="0" smtClean="0">
              <a:solidFill>
                <a:schemeClr val="tx1"/>
              </a:solidFill>
              <a:latin typeface="Meiryo UI" panose="020B0604030504040204" pitchFamily="50" charset="-128"/>
              <a:ea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rPr>
              <a:t>きめ細かい</a:t>
            </a:r>
            <a:r>
              <a:rPr lang="ja-JP" altLang="en-US" sz="1100" b="1" dirty="0">
                <a:solidFill>
                  <a:schemeClr val="tx1"/>
                </a:solidFill>
                <a:latin typeface="Meiryo UI" panose="020B0604030504040204" pitchFamily="50" charset="-128"/>
                <a:ea typeface="Meiryo UI" panose="020B0604030504040204" pitchFamily="50" charset="-128"/>
              </a:rPr>
              <a:t>学校運営・学校サポート体制が確立</a:t>
            </a:r>
            <a:endParaRPr lang="en-US" altLang="zh-TW" sz="1100" b="1" dirty="0" smtClean="0">
              <a:solidFill>
                <a:schemeClr val="tx1"/>
              </a:solidFill>
              <a:latin typeface="Meiryo UI" panose="020B0604030504040204" pitchFamily="50" charset="-128"/>
              <a:ea typeface="Meiryo UI" panose="020B0604030504040204" pitchFamily="50" charset="-128"/>
            </a:endParaRPr>
          </a:p>
        </p:txBody>
      </p:sp>
      <p:sp>
        <p:nvSpPr>
          <p:cNvPr id="166" name="正方形/長方形 165"/>
          <p:cNvSpPr/>
          <p:nvPr/>
        </p:nvSpPr>
        <p:spPr>
          <a:xfrm>
            <a:off x="4059228" y="4557634"/>
            <a:ext cx="677418" cy="2014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rPr>
              <a:t>４つの特別区それぞれに教育委員会を設置</a:t>
            </a:r>
          </a:p>
        </p:txBody>
      </p:sp>
      <p:sp>
        <p:nvSpPr>
          <p:cNvPr id="5" name="下矢印 4"/>
          <p:cNvSpPr/>
          <p:nvPr/>
        </p:nvSpPr>
        <p:spPr>
          <a:xfrm>
            <a:off x="7999387" y="5208140"/>
            <a:ext cx="572724" cy="166934"/>
          </a:xfrm>
          <a:prstGeom prst="downArrow">
            <a:avLst>
              <a:gd name="adj1" fmla="val 50000"/>
              <a:gd name="adj2" fmla="val 6459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ー 3"/>
          <p:cNvSpPr>
            <a:spLocks noGrp="1"/>
          </p:cNvSpPr>
          <p:nvPr>
            <p:ph type="sldNum" sz="quarter" idx="12"/>
          </p:nvPr>
        </p:nvSpPr>
        <p:spPr>
          <a:xfrm>
            <a:off x="7167137" y="6431247"/>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12</a:t>
            </a:fld>
            <a:endParaRPr kumimoji="1" lang="ja-JP" altLang="en-US" sz="1600" b="1" dirty="0">
              <a:solidFill>
                <a:schemeClr val="tx1"/>
              </a:solidFill>
              <a:ea typeface="Meiryo UI" panose="020B0604030504040204" pitchFamily="50" charset="-128"/>
            </a:endParaRPr>
          </a:p>
        </p:txBody>
      </p:sp>
      <p:grpSp>
        <p:nvGrpSpPr>
          <p:cNvPr id="148" name="グループ化 147"/>
          <p:cNvGrpSpPr/>
          <p:nvPr/>
        </p:nvGrpSpPr>
        <p:grpSpPr>
          <a:xfrm>
            <a:off x="5484767" y="3957143"/>
            <a:ext cx="1816666" cy="1875181"/>
            <a:chOff x="9753282" y="1888489"/>
            <a:chExt cx="2461672" cy="2554233"/>
          </a:xfrm>
        </p:grpSpPr>
        <p:grpSp>
          <p:nvGrpSpPr>
            <p:cNvPr id="149" name="グループ化 148"/>
            <p:cNvGrpSpPr/>
            <p:nvPr/>
          </p:nvGrpSpPr>
          <p:grpSpPr bwMode="gray">
            <a:xfrm>
              <a:off x="9753282" y="1888489"/>
              <a:ext cx="2461672" cy="2554233"/>
              <a:chOff x="5111067" y="1853822"/>
              <a:chExt cx="3523446" cy="3666636"/>
            </a:xfrm>
          </p:grpSpPr>
          <p:sp>
            <p:nvSpPr>
              <p:cNvPr id="157" name="正方形/長方形 156"/>
              <p:cNvSpPr/>
              <p:nvPr/>
            </p:nvSpPr>
            <p:spPr bwMode="gray">
              <a:xfrm>
                <a:off x="6288881" y="3383756"/>
                <a:ext cx="751066" cy="527942"/>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9" name="Group 34"/>
              <p:cNvGrpSpPr>
                <a:grpSpLocks/>
              </p:cNvGrpSpPr>
              <p:nvPr/>
            </p:nvGrpSpPr>
            <p:grpSpPr bwMode="gray">
              <a:xfrm>
                <a:off x="5111067" y="1853822"/>
                <a:ext cx="3523446" cy="3666636"/>
                <a:chOff x="0" y="140"/>
                <a:chExt cx="7786" cy="7931"/>
              </a:xfrm>
            </p:grpSpPr>
            <p:sp>
              <p:nvSpPr>
                <p:cNvPr id="160" name="Freeform 58"/>
                <p:cNvSpPr>
                  <a:spLocks/>
                </p:cNvSpPr>
                <p:nvPr/>
              </p:nvSpPr>
              <p:spPr bwMode="gray">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solidFill>
                  <a:schemeClr val="bg1">
                    <a:lumMod val="85000"/>
                  </a:schemeClr>
                </a:solidFill>
                <a:ln w="9525">
                  <a:solidFill>
                    <a:srgbClr val="333333"/>
                  </a:solidFill>
                  <a:round/>
                  <a:headEnd/>
                  <a:tailEnd/>
                </a:ln>
              </p:spPr>
              <p:txBody>
                <a:bodyPr/>
                <a:lstStyle/>
                <a:p>
                  <a:endParaRPr lang="ja-JP" altLang="en-US" sz="800"/>
                </a:p>
              </p:txBody>
            </p:sp>
            <p:sp>
              <p:nvSpPr>
                <p:cNvPr id="162" name="Freeform 57"/>
                <p:cNvSpPr>
                  <a:spLocks/>
                </p:cNvSpPr>
                <p:nvPr/>
              </p:nvSpPr>
              <p:spPr bwMode="gray">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pattFill prst="wdDnDiag">
                  <a:fgClr>
                    <a:schemeClr val="accent1"/>
                  </a:fgClr>
                  <a:bgClr>
                    <a:schemeClr val="bg1"/>
                  </a:bgClr>
                </a:pattFill>
                <a:ln w="9525">
                  <a:solidFill>
                    <a:srgbClr val="333333"/>
                  </a:solidFill>
                  <a:round/>
                  <a:headEnd/>
                  <a:tailEnd/>
                </a:ln>
              </p:spPr>
              <p:txBody>
                <a:bodyPr/>
                <a:lstStyle/>
                <a:p>
                  <a:endParaRPr lang="ja-JP" altLang="en-US" sz="800"/>
                </a:p>
              </p:txBody>
            </p:sp>
            <p:sp>
              <p:nvSpPr>
                <p:cNvPr id="167" name="Freeform 56"/>
                <p:cNvSpPr>
                  <a:spLocks/>
                </p:cNvSpPr>
                <p:nvPr/>
              </p:nvSpPr>
              <p:spPr bwMode="gray">
                <a:xfrm>
                  <a:off x="1263" y="4016"/>
                  <a:ext cx="1970" cy="1547"/>
                </a:xfrm>
                <a:custGeom>
                  <a:avLst/>
                  <a:gdLst>
                    <a:gd name="T0" fmla="*/ 1921 w 1972"/>
                    <a:gd name="T1" fmla="*/ 482 h 1546"/>
                    <a:gd name="T2" fmla="*/ 1921 w 1972"/>
                    <a:gd name="T3" fmla="*/ 482 h 1546"/>
                    <a:gd name="T4" fmla="*/ 1864 w 1972"/>
                    <a:gd name="T5" fmla="*/ 511 h 1546"/>
                    <a:gd name="T6" fmla="*/ 1808 w 1972"/>
                    <a:gd name="T7" fmla="*/ 553 h 1546"/>
                    <a:gd name="T8" fmla="*/ 1765 w 1972"/>
                    <a:gd name="T9" fmla="*/ 610 h 1546"/>
                    <a:gd name="T10" fmla="*/ 1737 w 1972"/>
                    <a:gd name="T11" fmla="*/ 639 h 1546"/>
                    <a:gd name="T12" fmla="*/ 1666 w 1972"/>
                    <a:gd name="T13" fmla="*/ 709 h 1546"/>
                    <a:gd name="T14" fmla="*/ 1652 w 1972"/>
                    <a:gd name="T15" fmla="*/ 724 h 1546"/>
                    <a:gd name="T16" fmla="*/ 1623 w 1972"/>
                    <a:gd name="T17" fmla="*/ 766 h 1546"/>
                    <a:gd name="T18" fmla="*/ 1566 w 1972"/>
                    <a:gd name="T19" fmla="*/ 855 h 1546"/>
                    <a:gd name="T20" fmla="*/ 1538 w 1972"/>
                    <a:gd name="T21" fmla="*/ 912 h 1546"/>
                    <a:gd name="T22" fmla="*/ 1471 w 1972"/>
                    <a:gd name="T23" fmla="*/ 997 h 1546"/>
                    <a:gd name="T24" fmla="*/ 1429 w 1972"/>
                    <a:gd name="T25" fmla="*/ 1068 h 1546"/>
                    <a:gd name="T26" fmla="*/ 1400 w 1972"/>
                    <a:gd name="T27" fmla="*/ 1125 h 1546"/>
                    <a:gd name="T28" fmla="*/ 1344 w 1972"/>
                    <a:gd name="T29" fmla="*/ 1224 h 1546"/>
                    <a:gd name="T30" fmla="*/ 1131 w 1972"/>
                    <a:gd name="T31" fmla="*/ 1380 h 1546"/>
                    <a:gd name="T32" fmla="*/ 720 w 1972"/>
                    <a:gd name="T33" fmla="*/ 1550 h 1546"/>
                    <a:gd name="T34" fmla="*/ 592 w 1972"/>
                    <a:gd name="T35" fmla="*/ 1494 h 1546"/>
                    <a:gd name="T36" fmla="*/ 298 w 1972"/>
                    <a:gd name="T37" fmla="*/ 1380 h 1546"/>
                    <a:gd name="T38" fmla="*/ 99 w 1972"/>
                    <a:gd name="T39" fmla="*/ 1281 h 1546"/>
                    <a:gd name="T40" fmla="*/ 185 w 1972"/>
                    <a:gd name="T41" fmla="*/ 969 h 1546"/>
                    <a:gd name="T42" fmla="*/ 326 w 1972"/>
                    <a:gd name="T43" fmla="*/ 869 h 1546"/>
                    <a:gd name="T44" fmla="*/ 369 w 1972"/>
                    <a:gd name="T45" fmla="*/ 841 h 1546"/>
                    <a:gd name="T46" fmla="*/ 411 w 1972"/>
                    <a:gd name="T47" fmla="*/ 813 h 1546"/>
                    <a:gd name="T48" fmla="*/ 440 w 1972"/>
                    <a:gd name="T49" fmla="*/ 799 h 1546"/>
                    <a:gd name="T50" fmla="*/ 440 w 1972"/>
                    <a:gd name="T51" fmla="*/ 799 h 1546"/>
                    <a:gd name="T52" fmla="*/ 482 w 1972"/>
                    <a:gd name="T53" fmla="*/ 766 h 1546"/>
                    <a:gd name="T54" fmla="*/ 549 w 1972"/>
                    <a:gd name="T55" fmla="*/ 738 h 1546"/>
                    <a:gd name="T56" fmla="*/ 563 w 1972"/>
                    <a:gd name="T57" fmla="*/ 724 h 1546"/>
                    <a:gd name="T58" fmla="*/ 620 w 1972"/>
                    <a:gd name="T59" fmla="*/ 695 h 1546"/>
                    <a:gd name="T60" fmla="*/ 634 w 1972"/>
                    <a:gd name="T61" fmla="*/ 695 h 1546"/>
                    <a:gd name="T62" fmla="*/ 677 w 1972"/>
                    <a:gd name="T63" fmla="*/ 681 h 1546"/>
                    <a:gd name="T64" fmla="*/ 691 w 1972"/>
                    <a:gd name="T65" fmla="*/ 681 h 1546"/>
                    <a:gd name="T66" fmla="*/ 705 w 1972"/>
                    <a:gd name="T67" fmla="*/ 667 h 1546"/>
                    <a:gd name="T68" fmla="*/ 720 w 1972"/>
                    <a:gd name="T69" fmla="*/ 639 h 1546"/>
                    <a:gd name="T70" fmla="*/ 762 w 1972"/>
                    <a:gd name="T71" fmla="*/ 582 h 1546"/>
                    <a:gd name="T72" fmla="*/ 876 w 1972"/>
                    <a:gd name="T73" fmla="*/ 369 h 1546"/>
                    <a:gd name="T74" fmla="*/ 918 w 1972"/>
                    <a:gd name="T75" fmla="*/ 298 h 1546"/>
                    <a:gd name="T76" fmla="*/ 946 w 1972"/>
                    <a:gd name="T77" fmla="*/ 284 h 1546"/>
                    <a:gd name="T78" fmla="*/ 975 w 1972"/>
                    <a:gd name="T79" fmla="*/ 256 h 1546"/>
                    <a:gd name="T80" fmla="*/ 1102 w 1972"/>
                    <a:gd name="T81" fmla="*/ 170 h 1546"/>
                    <a:gd name="T82" fmla="*/ 1173 w 1972"/>
                    <a:gd name="T83" fmla="*/ 114 h 1546"/>
                    <a:gd name="T84" fmla="*/ 1301 w 1972"/>
                    <a:gd name="T85" fmla="*/ 85 h 1546"/>
                    <a:gd name="T86" fmla="*/ 1344 w 1972"/>
                    <a:gd name="T87" fmla="*/ 71 h 1546"/>
                    <a:gd name="T88" fmla="*/ 1496 w 1972"/>
                    <a:gd name="T89" fmla="*/ 14 h 1546"/>
                    <a:gd name="T90" fmla="*/ 1510 w 1972"/>
                    <a:gd name="T91" fmla="*/ 14 h 1546"/>
                    <a:gd name="T92" fmla="*/ 1524 w 1972"/>
                    <a:gd name="T93" fmla="*/ 57 h 1546"/>
                    <a:gd name="T94" fmla="*/ 1595 w 1972"/>
                    <a:gd name="T95" fmla="*/ 128 h 1546"/>
                    <a:gd name="T96" fmla="*/ 1737 w 1972"/>
                    <a:gd name="T97" fmla="*/ 256 h 1546"/>
                    <a:gd name="T98" fmla="*/ 1793 w 1972"/>
                    <a:gd name="T99" fmla="*/ 326 h 1546"/>
                    <a:gd name="T100" fmla="*/ 1864 w 1972"/>
                    <a:gd name="T101" fmla="*/ 383 h 1546"/>
                    <a:gd name="T102" fmla="*/ 1878 w 1972"/>
                    <a:gd name="T103" fmla="*/ 397 h 1546"/>
                    <a:gd name="T104" fmla="*/ 1921 w 1972"/>
                    <a:gd name="T105" fmla="*/ 426 h 1546"/>
                    <a:gd name="T106" fmla="*/ 1921 w 1972"/>
                    <a:gd name="T107" fmla="*/ 440 h 1546"/>
                    <a:gd name="T108" fmla="*/ 193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pattFill prst="narHorz">
                  <a:fgClr>
                    <a:schemeClr val="accent1"/>
                  </a:fgClr>
                  <a:bgClr>
                    <a:schemeClr val="bg1"/>
                  </a:bgClr>
                </a:pattFill>
                <a:ln w="9525">
                  <a:solidFill>
                    <a:srgbClr val="333333"/>
                  </a:solidFill>
                  <a:round/>
                  <a:headEnd/>
                  <a:tailEnd/>
                </a:ln>
              </p:spPr>
              <p:txBody>
                <a:bodyPr/>
                <a:lstStyle/>
                <a:p>
                  <a:endParaRPr lang="ja-JP" altLang="en-US" sz="800"/>
                </a:p>
              </p:txBody>
            </p:sp>
            <p:sp>
              <p:nvSpPr>
                <p:cNvPr id="168" name="Freeform 55"/>
                <p:cNvSpPr>
                  <a:spLocks/>
                </p:cNvSpPr>
                <p:nvPr/>
              </p:nvSpPr>
              <p:spPr bwMode="gray">
                <a:xfrm>
                  <a:off x="0" y="3036"/>
                  <a:ext cx="3147" cy="2595"/>
                </a:xfrm>
                <a:custGeom>
                  <a:avLst/>
                  <a:gdLst>
                    <a:gd name="T0" fmla="*/ 3003 w 3148"/>
                    <a:gd name="T1" fmla="*/ 639 h 2596"/>
                    <a:gd name="T2" fmla="*/ 3017 w 3148"/>
                    <a:gd name="T3" fmla="*/ 653 h 2596"/>
                    <a:gd name="T4" fmla="*/ 3017 w 3148"/>
                    <a:gd name="T5" fmla="*/ 653 h 2596"/>
                    <a:gd name="T6" fmla="*/ 3031 w 3148"/>
                    <a:gd name="T7" fmla="*/ 667 h 2596"/>
                    <a:gd name="T8" fmla="*/ 3059 w 3148"/>
                    <a:gd name="T9" fmla="*/ 710 h 2596"/>
                    <a:gd name="T10" fmla="*/ 3116 w 3148"/>
                    <a:gd name="T11" fmla="*/ 809 h 2596"/>
                    <a:gd name="T12" fmla="*/ 3144 w 3148"/>
                    <a:gd name="T13" fmla="*/ 852 h 2596"/>
                    <a:gd name="T14" fmla="*/ 2988 w 3148"/>
                    <a:gd name="T15" fmla="*/ 894 h 2596"/>
                    <a:gd name="T16" fmla="*/ 2832 w 3148"/>
                    <a:gd name="T17" fmla="*/ 965 h 2596"/>
                    <a:gd name="T18" fmla="*/ 2620 w 3148"/>
                    <a:gd name="T19" fmla="*/ 1036 h 2596"/>
                    <a:gd name="T20" fmla="*/ 2492 w 3148"/>
                    <a:gd name="T21" fmla="*/ 1079 h 2596"/>
                    <a:gd name="T22" fmla="*/ 2350 w 3148"/>
                    <a:gd name="T23" fmla="*/ 1164 h 2596"/>
                    <a:gd name="T24" fmla="*/ 2208 w 3148"/>
                    <a:gd name="T25" fmla="*/ 1263 h 2596"/>
                    <a:gd name="T26" fmla="*/ 2152 w 3148"/>
                    <a:gd name="T27" fmla="*/ 1316 h 2596"/>
                    <a:gd name="T28" fmla="*/ 1996 w 3148"/>
                    <a:gd name="T29" fmla="*/ 1614 h 2596"/>
                    <a:gd name="T30" fmla="*/ 1967 w 3148"/>
                    <a:gd name="T31" fmla="*/ 1642 h 2596"/>
                    <a:gd name="T32" fmla="*/ 1939 w 3148"/>
                    <a:gd name="T33" fmla="*/ 1656 h 2596"/>
                    <a:gd name="T34" fmla="*/ 1882 w 3148"/>
                    <a:gd name="T35" fmla="*/ 1670 h 2596"/>
                    <a:gd name="T36" fmla="*/ 1811 w 3148"/>
                    <a:gd name="T37" fmla="*/ 1713 h 2596"/>
                    <a:gd name="T38" fmla="*/ 1740 w 3148"/>
                    <a:gd name="T39" fmla="*/ 1755 h 2596"/>
                    <a:gd name="T40" fmla="*/ 1698 w 3148"/>
                    <a:gd name="T41" fmla="*/ 1770 h 2596"/>
                    <a:gd name="T42" fmla="*/ 1641 w 3148"/>
                    <a:gd name="T43" fmla="*/ 1798 h 2596"/>
                    <a:gd name="T44" fmla="*/ 1475 w 3148"/>
                    <a:gd name="T45" fmla="*/ 1897 h 2596"/>
                    <a:gd name="T46" fmla="*/ 1120 w 3148"/>
                    <a:gd name="T47" fmla="*/ 2266 h 2596"/>
                    <a:gd name="T48" fmla="*/ 369 w 3148"/>
                    <a:gd name="T49" fmla="*/ 2550 h 2596"/>
                    <a:gd name="T50" fmla="*/ 397 w 3148"/>
                    <a:gd name="T51" fmla="*/ 2379 h 2596"/>
                    <a:gd name="T52" fmla="*/ 681 w 3148"/>
                    <a:gd name="T53" fmla="*/ 1982 h 2596"/>
                    <a:gd name="T54" fmla="*/ 411 w 3148"/>
                    <a:gd name="T55" fmla="*/ 1741 h 2596"/>
                    <a:gd name="T56" fmla="*/ 596 w 3148"/>
                    <a:gd name="T57" fmla="*/ 1107 h 2596"/>
                    <a:gd name="T58" fmla="*/ 993 w 3148"/>
                    <a:gd name="T59" fmla="*/ 823 h 2596"/>
                    <a:gd name="T60" fmla="*/ 1584 w 3148"/>
                    <a:gd name="T61" fmla="*/ 625 h 2596"/>
                    <a:gd name="T62" fmla="*/ 1684 w 3148"/>
                    <a:gd name="T63" fmla="*/ 582 h 2596"/>
                    <a:gd name="T64" fmla="*/ 1783 w 3148"/>
                    <a:gd name="T65" fmla="*/ 540 h 2596"/>
                    <a:gd name="T66" fmla="*/ 1911 w 3148"/>
                    <a:gd name="T67" fmla="*/ 483 h 2596"/>
                    <a:gd name="T68" fmla="*/ 2024 w 3148"/>
                    <a:gd name="T69" fmla="*/ 426 h 2596"/>
                    <a:gd name="T70" fmla="*/ 2265 w 3148"/>
                    <a:gd name="T71" fmla="*/ 298 h 2596"/>
                    <a:gd name="T72" fmla="*/ 2435 w 3148"/>
                    <a:gd name="T73" fmla="*/ 199 h 2596"/>
                    <a:gd name="T74" fmla="*/ 2563 w 3148"/>
                    <a:gd name="T75" fmla="*/ 142 h 2596"/>
                    <a:gd name="T76" fmla="*/ 2719 w 3148"/>
                    <a:gd name="T77" fmla="*/ 43 h 2596"/>
                    <a:gd name="T78" fmla="*/ 2776 w 3148"/>
                    <a:gd name="T79" fmla="*/ 15 h 2596"/>
                    <a:gd name="T80" fmla="*/ 2861 w 3148"/>
                    <a:gd name="T81" fmla="*/ 128 h 2596"/>
                    <a:gd name="T82" fmla="*/ 2861 w 3148"/>
                    <a:gd name="T83" fmla="*/ 142 h 2596"/>
                    <a:gd name="T84" fmla="*/ 2818 w 3148"/>
                    <a:gd name="T85" fmla="*/ 171 h 2596"/>
                    <a:gd name="T86" fmla="*/ 2804 w 3148"/>
                    <a:gd name="T87" fmla="*/ 185 h 2596"/>
                    <a:gd name="T88" fmla="*/ 2818 w 3148"/>
                    <a:gd name="T89" fmla="*/ 242 h 2596"/>
                    <a:gd name="T90" fmla="*/ 2847 w 3148"/>
                    <a:gd name="T91" fmla="*/ 298 h 2596"/>
                    <a:gd name="T92" fmla="*/ 2847 w 3148"/>
                    <a:gd name="T93" fmla="*/ 341 h 2596"/>
                    <a:gd name="T94" fmla="*/ 2832 w 3148"/>
                    <a:gd name="T95" fmla="*/ 412 h 2596"/>
                    <a:gd name="T96" fmla="*/ 2790 w 3148"/>
                    <a:gd name="T97" fmla="*/ 525 h 2596"/>
                    <a:gd name="T98" fmla="*/ 2790 w 3148"/>
                    <a:gd name="T99" fmla="*/ 540 h 2596"/>
                    <a:gd name="T100" fmla="*/ 2790 w 3148"/>
                    <a:gd name="T101" fmla="*/ 554 h 2596"/>
                    <a:gd name="T102" fmla="*/ 2861 w 3148"/>
                    <a:gd name="T103" fmla="*/ 568 h 2596"/>
                    <a:gd name="T104" fmla="*/ 2903 w 3148"/>
                    <a:gd name="T105" fmla="*/ 582 h 2596"/>
                    <a:gd name="T106" fmla="*/ 2946 w 3148"/>
                    <a:gd name="T107" fmla="*/ 582 h 2596"/>
                    <a:gd name="T108" fmla="*/ 2988 w 3148"/>
                    <a:gd name="T109" fmla="*/ 610 h 2596"/>
                    <a:gd name="T110" fmla="*/ 3003 w 3148"/>
                    <a:gd name="T111" fmla="*/ 625 h 2596"/>
                    <a:gd name="T112" fmla="*/ 3003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pattFill prst="narHorz">
                  <a:fgClr>
                    <a:schemeClr val="accent1"/>
                  </a:fgClr>
                  <a:bgClr>
                    <a:schemeClr val="bg1"/>
                  </a:bgClr>
                </a:pattFill>
                <a:ln w="9525">
                  <a:solidFill>
                    <a:srgbClr val="333333"/>
                  </a:solidFill>
                  <a:round/>
                  <a:headEnd/>
                  <a:tailEnd/>
                </a:ln>
              </p:spPr>
              <p:txBody>
                <a:bodyPr/>
                <a:lstStyle/>
                <a:p>
                  <a:endParaRPr lang="ja-JP" altLang="en-US" sz="800"/>
                </a:p>
              </p:txBody>
            </p:sp>
            <p:sp>
              <p:nvSpPr>
                <p:cNvPr id="169" name="Freeform 54"/>
                <p:cNvSpPr>
                  <a:spLocks/>
                </p:cNvSpPr>
                <p:nvPr/>
              </p:nvSpPr>
              <p:spPr bwMode="gray">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pattFill prst="pct20">
                  <a:fgClr>
                    <a:schemeClr val="accent1"/>
                  </a:fgClr>
                  <a:bgClr>
                    <a:schemeClr val="bg1"/>
                  </a:bgClr>
                </a:pattFill>
                <a:ln w="9525">
                  <a:solidFill>
                    <a:srgbClr val="333333"/>
                  </a:solidFill>
                  <a:round/>
                  <a:headEnd/>
                  <a:tailEnd/>
                </a:ln>
              </p:spPr>
              <p:txBody>
                <a:bodyPr/>
                <a:lstStyle/>
                <a:p>
                  <a:endParaRPr lang="ja-JP" altLang="en-US" sz="800"/>
                </a:p>
              </p:txBody>
            </p:sp>
            <p:sp>
              <p:nvSpPr>
                <p:cNvPr id="170" name="Freeform 53"/>
                <p:cNvSpPr>
                  <a:spLocks/>
                </p:cNvSpPr>
                <p:nvPr/>
              </p:nvSpPr>
              <p:spPr bwMode="gray">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pattFill prst="pct20">
                  <a:fgClr>
                    <a:schemeClr val="accent1"/>
                  </a:fgClr>
                  <a:bgClr>
                    <a:schemeClr val="bg1"/>
                  </a:bgClr>
                </a:pattFill>
                <a:ln w="9525">
                  <a:solidFill>
                    <a:srgbClr val="333333"/>
                  </a:solidFill>
                  <a:round/>
                  <a:headEnd/>
                  <a:tailEnd/>
                </a:ln>
              </p:spPr>
              <p:txBody>
                <a:bodyPr/>
                <a:lstStyle/>
                <a:p>
                  <a:endParaRPr lang="ja-JP" altLang="en-US" sz="800"/>
                </a:p>
              </p:txBody>
            </p:sp>
            <p:sp>
              <p:nvSpPr>
                <p:cNvPr id="171" name="Freeform 52"/>
                <p:cNvSpPr>
                  <a:spLocks/>
                </p:cNvSpPr>
                <p:nvPr/>
              </p:nvSpPr>
              <p:spPr bwMode="gray">
                <a:xfrm>
                  <a:off x="5403" y="2511"/>
                  <a:ext cx="1206" cy="1539"/>
                </a:xfrm>
                <a:custGeom>
                  <a:avLst/>
                  <a:gdLst>
                    <a:gd name="T0" fmla="*/ 653 w 1206"/>
                    <a:gd name="T1" fmla="*/ 0 h 1631"/>
                    <a:gd name="T2" fmla="*/ 766 w 1206"/>
                    <a:gd name="T3" fmla="*/ 0 h 1631"/>
                    <a:gd name="T4" fmla="*/ 965 w 1206"/>
                    <a:gd name="T5" fmla="*/ 8 h 1631"/>
                    <a:gd name="T6" fmla="*/ 965 w 1206"/>
                    <a:gd name="T7" fmla="*/ 170 h 1631"/>
                    <a:gd name="T8" fmla="*/ 951 w 1206"/>
                    <a:gd name="T9" fmla="*/ 293 h 1631"/>
                    <a:gd name="T10" fmla="*/ 951 w 1206"/>
                    <a:gd name="T11" fmla="*/ 396 h 1631"/>
                    <a:gd name="T12" fmla="*/ 936 w 1206"/>
                    <a:gd name="T13" fmla="*/ 567 h 1631"/>
                    <a:gd name="T14" fmla="*/ 908 w 1206"/>
                    <a:gd name="T15" fmla="*/ 783 h 1631"/>
                    <a:gd name="T16" fmla="*/ 993 w 1206"/>
                    <a:gd name="T17" fmla="*/ 822 h 1631"/>
                    <a:gd name="T18" fmla="*/ 1107 w 1206"/>
                    <a:gd name="T19" fmla="*/ 822 h 1631"/>
                    <a:gd name="T20" fmla="*/ 1135 w 1206"/>
                    <a:gd name="T21" fmla="*/ 812 h 1631"/>
                    <a:gd name="T22" fmla="*/ 1178 w 1206"/>
                    <a:gd name="T23" fmla="*/ 812 h 1631"/>
                    <a:gd name="T24" fmla="*/ 1149 w 1206"/>
                    <a:gd name="T25" fmla="*/ 822 h 1631"/>
                    <a:gd name="T26" fmla="*/ 1149 w 1206"/>
                    <a:gd name="T27" fmla="*/ 822 h 1631"/>
                    <a:gd name="T28" fmla="*/ 1206 w 1206"/>
                    <a:gd name="T29" fmla="*/ 831 h 1631"/>
                    <a:gd name="T30" fmla="*/ 1178 w 1206"/>
                    <a:gd name="T31" fmla="*/ 831 h 1631"/>
                    <a:gd name="T32" fmla="*/ 1149 w 1206"/>
                    <a:gd name="T33" fmla="*/ 831 h 1631"/>
                    <a:gd name="T34" fmla="*/ 1121 w 1206"/>
                    <a:gd name="T35" fmla="*/ 850 h 1631"/>
                    <a:gd name="T36" fmla="*/ 1121 w 1206"/>
                    <a:gd name="T37" fmla="*/ 869 h 1631"/>
                    <a:gd name="T38" fmla="*/ 1107 w 1206"/>
                    <a:gd name="T39" fmla="*/ 878 h 1631"/>
                    <a:gd name="T40" fmla="*/ 1092 w 1206"/>
                    <a:gd name="T41" fmla="*/ 916 h 1631"/>
                    <a:gd name="T42" fmla="*/ 1107 w 1206"/>
                    <a:gd name="T43" fmla="*/ 934 h 1631"/>
                    <a:gd name="T44" fmla="*/ 1107 w 1206"/>
                    <a:gd name="T45" fmla="*/ 954 h 1631"/>
                    <a:gd name="T46" fmla="*/ 1078 w 1206"/>
                    <a:gd name="T47" fmla="*/ 974 h 1631"/>
                    <a:gd name="T48" fmla="*/ 1078 w 1206"/>
                    <a:gd name="T49" fmla="*/ 1030 h 1631"/>
                    <a:gd name="T50" fmla="*/ 1036 w 1206"/>
                    <a:gd name="T51" fmla="*/ 1086 h 1631"/>
                    <a:gd name="T52" fmla="*/ 837 w 1206"/>
                    <a:gd name="T53" fmla="*/ 1048 h 1631"/>
                    <a:gd name="T54" fmla="*/ 738 w 1206"/>
                    <a:gd name="T55" fmla="*/ 1020 h 1631"/>
                    <a:gd name="T56" fmla="*/ 681 w 1206"/>
                    <a:gd name="T57" fmla="*/ 1011 h 1631"/>
                    <a:gd name="T58" fmla="*/ 624 w 1206"/>
                    <a:gd name="T59" fmla="*/ 1011 h 1631"/>
                    <a:gd name="T60" fmla="*/ 582 w 1206"/>
                    <a:gd name="T61" fmla="*/ 1002 h 1631"/>
                    <a:gd name="T62" fmla="*/ 454 w 1206"/>
                    <a:gd name="T63" fmla="*/ 991 h 1631"/>
                    <a:gd name="T64" fmla="*/ 241 w 1206"/>
                    <a:gd name="T65" fmla="*/ 945 h 1631"/>
                    <a:gd name="T66" fmla="*/ 227 w 1206"/>
                    <a:gd name="T67" fmla="*/ 974 h 1631"/>
                    <a:gd name="T68" fmla="*/ 213 w 1206"/>
                    <a:gd name="T69" fmla="*/ 991 h 1631"/>
                    <a:gd name="T70" fmla="*/ 114 w 1206"/>
                    <a:gd name="T71" fmla="*/ 991 h 1631"/>
                    <a:gd name="T72" fmla="*/ 0 w 1206"/>
                    <a:gd name="T73" fmla="*/ 974 h 1631"/>
                    <a:gd name="T74" fmla="*/ 15 w 1206"/>
                    <a:gd name="T75" fmla="*/ 775 h 1631"/>
                    <a:gd name="T76" fmla="*/ 29 w 1206"/>
                    <a:gd name="T77" fmla="*/ 727 h 1631"/>
                    <a:gd name="T78" fmla="*/ 43 w 1206"/>
                    <a:gd name="T79" fmla="*/ 690 h 1631"/>
                    <a:gd name="T80" fmla="*/ 57 w 1206"/>
                    <a:gd name="T81" fmla="*/ 670 h 1631"/>
                    <a:gd name="T82" fmla="*/ 57 w 1206"/>
                    <a:gd name="T83" fmla="*/ 643 h 1631"/>
                    <a:gd name="T84" fmla="*/ 29 w 1206"/>
                    <a:gd name="T85" fmla="*/ 585 h 1631"/>
                    <a:gd name="T86" fmla="*/ 15 w 1206"/>
                    <a:gd name="T87" fmla="*/ 548 h 1631"/>
                    <a:gd name="T88" fmla="*/ 57 w 1206"/>
                    <a:gd name="T89" fmla="*/ 538 h 1631"/>
                    <a:gd name="T90" fmla="*/ 85 w 1206"/>
                    <a:gd name="T91" fmla="*/ 471 h 1631"/>
                    <a:gd name="T92" fmla="*/ 100 w 1206"/>
                    <a:gd name="T93" fmla="*/ 425 h 1631"/>
                    <a:gd name="T94" fmla="*/ 114 w 1206"/>
                    <a:gd name="T95" fmla="*/ 369 h 1631"/>
                    <a:gd name="T96" fmla="*/ 100 w 1206"/>
                    <a:gd name="T97" fmla="*/ 350 h 1631"/>
                    <a:gd name="T98" fmla="*/ 85 w 1206"/>
                    <a:gd name="T99" fmla="*/ 321 h 1631"/>
                    <a:gd name="T100" fmla="*/ 100 w 1206"/>
                    <a:gd name="T101" fmla="*/ 303 h 1631"/>
                    <a:gd name="T102" fmla="*/ 85 w 1206"/>
                    <a:gd name="T103" fmla="*/ 275 h 1631"/>
                    <a:gd name="T104" fmla="*/ 85 w 1206"/>
                    <a:gd name="T105" fmla="*/ 245 h 1631"/>
                    <a:gd name="T106" fmla="*/ 85 w 1206"/>
                    <a:gd name="T107" fmla="*/ 207 h 1631"/>
                    <a:gd name="T108" fmla="*/ 100 w 1206"/>
                    <a:gd name="T109" fmla="*/ 198 h 1631"/>
                    <a:gd name="T110" fmla="*/ 213 w 1206"/>
                    <a:gd name="T111" fmla="*/ 142 h 1631"/>
                    <a:gd name="T112" fmla="*/ 284 w 1206"/>
                    <a:gd name="T113" fmla="*/ 75 h 1631"/>
                    <a:gd name="T114" fmla="*/ 397 w 1206"/>
                    <a:gd name="T115" fmla="*/ 20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pattFill prst="wdDnDiag">
                  <a:fgClr>
                    <a:schemeClr val="accent1"/>
                  </a:fgClr>
                  <a:bgClr>
                    <a:schemeClr val="bg1"/>
                  </a:bgClr>
                </a:pattFill>
                <a:ln w="9525">
                  <a:solidFill>
                    <a:srgbClr val="333333"/>
                  </a:solidFill>
                  <a:round/>
                  <a:headEnd/>
                  <a:tailEnd/>
                </a:ln>
              </p:spPr>
              <p:txBody>
                <a:bodyPr anchor="ctr" anchorCtr="1"/>
                <a:lstStyle/>
                <a:p>
                  <a:endParaRPr lang="ja-JP" altLang="en-US" sz="800"/>
                </a:p>
              </p:txBody>
            </p:sp>
            <p:sp>
              <p:nvSpPr>
                <p:cNvPr id="172" name="Freeform 51"/>
                <p:cNvSpPr>
                  <a:spLocks/>
                </p:cNvSpPr>
                <p:nvPr/>
              </p:nvSpPr>
              <p:spPr bwMode="gray">
                <a:xfrm>
                  <a:off x="5036" y="4543"/>
                  <a:ext cx="1459" cy="1445"/>
                </a:xfrm>
                <a:custGeom>
                  <a:avLst/>
                  <a:gdLst>
                    <a:gd name="T0" fmla="*/ 666 w 1460"/>
                    <a:gd name="T1" fmla="*/ 14 h 1447"/>
                    <a:gd name="T2" fmla="*/ 723 w 1460"/>
                    <a:gd name="T3" fmla="*/ 14 h 1447"/>
                    <a:gd name="T4" fmla="*/ 804 w 1460"/>
                    <a:gd name="T5" fmla="*/ 29 h 1447"/>
                    <a:gd name="T6" fmla="*/ 889 w 1460"/>
                    <a:gd name="T7" fmla="*/ 43 h 1447"/>
                    <a:gd name="T8" fmla="*/ 946 w 1460"/>
                    <a:gd name="T9" fmla="*/ 43 h 1447"/>
                    <a:gd name="T10" fmla="*/ 974 w 1460"/>
                    <a:gd name="T11" fmla="*/ 43 h 1447"/>
                    <a:gd name="T12" fmla="*/ 1045 w 1460"/>
                    <a:gd name="T13" fmla="*/ 57 h 1447"/>
                    <a:gd name="T14" fmla="*/ 1102 w 1460"/>
                    <a:gd name="T15" fmla="*/ 57 h 1447"/>
                    <a:gd name="T16" fmla="*/ 1144 w 1460"/>
                    <a:gd name="T17" fmla="*/ 57 h 1447"/>
                    <a:gd name="T18" fmla="*/ 1201 w 1460"/>
                    <a:gd name="T19" fmla="*/ 100 h 1447"/>
                    <a:gd name="T20" fmla="*/ 1272 w 1460"/>
                    <a:gd name="T21" fmla="*/ 128 h 1447"/>
                    <a:gd name="T22" fmla="*/ 1329 w 1460"/>
                    <a:gd name="T23" fmla="*/ 128 h 1447"/>
                    <a:gd name="T24" fmla="*/ 1357 w 1460"/>
                    <a:gd name="T25" fmla="*/ 170 h 1447"/>
                    <a:gd name="T26" fmla="*/ 1343 w 1460"/>
                    <a:gd name="T27" fmla="*/ 199 h 1447"/>
                    <a:gd name="T28" fmla="*/ 1357 w 1460"/>
                    <a:gd name="T29" fmla="*/ 256 h 1447"/>
                    <a:gd name="T30" fmla="*/ 1371 w 1460"/>
                    <a:gd name="T31" fmla="*/ 284 h 1447"/>
                    <a:gd name="T32" fmla="*/ 1371 w 1460"/>
                    <a:gd name="T33" fmla="*/ 312 h 1447"/>
                    <a:gd name="T34" fmla="*/ 1386 w 1460"/>
                    <a:gd name="T35" fmla="*/ 326 h 1447"/>
                    <a:gd name="T36" fmla="*/ 1428 w 1460"/>
                    <a:gd name="T37" fmla="*/ 326 h 1447"/>
                    <a:gd name="T38" fmla="*/ 1456 w 1460"/>
                    <a:gd name="T39" fmla="*/ 355 h 1447"/>
                    <a:gd name="T40" fmla="*/ 1456 w 1460"/>
                    <a:gd name="T41" fmla="*/ 408 h 1447"/>
                    <a:gd name="T42" fmla="*/ 1414 w 1460"/>
                    <a:gd name="T43" fmla="*/ 450 h 1447"/>
                    <a:gd name="T44" fmla="*/ 1244 w 1460"/>
                    <a:gd name="T45" fmla="*/ 436 h 1447"/>
                    <a:gd name="T46" fmla="*/ 1272 w 1460"/>
                    <a:gd name="T47" fmla="*/ 493 h 1447"/>
                    <a:gd name="T48" fmla="*/ 1272 w 1460"/>
                    <a:gd name="T49" fmla="*/ 549 h 1447"/>
                    <a:gd name="T50" fmla="*/ 1371 w 1460"/>
                    <a:gd name="T51" fmla="*/ 691 h 1447"/>
                    <a:gd name="T52" fmla="*/ 1329 w 1460"/>
                    <a:gd name="T53" fmla="*/ 847 h 1447"/>
                    <a:gd name="T54" fmla="*/ 1286 w 1460"/>
                    <a:gd name="T55" fmla="*/ 989 h 1447"/>
                    <a:gd name="T56" fmla="*/ 1088 w 1460"/>
                    <a:gd name="T57" fmla="*/ 1003 h 1447"/>
                    <a:gd name="T58" fmla="*/ 1088 w 1460"/>
                    <a:gd name="T59" fmla="*/ 1060 h 1447"/>
                    <a:gd name="T60" fmla="*/ 1045 w 1460"/>
                    <a:gd name="T61" fmla="*/ 1212 h 1447"/>
                    <a:gd name="T62" fmla="*/ 1045 w 1460"/>
                    <a:gd name="T63" fmla="*/ 1269 h 1447"/>
                    <a:gd name="T64" fmla="*/ 1045 w 1460"/>
                    <a:gd name="T65" fmla="*/ 1311 h 1447"/>
                    <a:gd name="T66" fmla="*/ 1088 w 1460"/>
                    <a:gd name="T67" fmla="*/ 1397 h 1447"/>
                    <a:gd name="T68" fmla="*/ 1088 w 1460"/>
                    <a:gd name="T69" fmla="*/ 1439 h 1447"/>
                    <a:gd name="T70" fmla="*/ 1045 w 1460"/>
                    <a:gd name="T71" fmla="*/ 1439 h 1447"/>
                    <a:gd name="T72" fmla="*/ 946 w 1460"/>
                    <a:gd name="T73" fmla="*/ 1382 h 1447"/>
                    <a:gd name="T74" fmla="*/ 889 w 1460"/>
                    <a:gd name="T75" fmla="*/ 1311 h 1447"/>
                    <a:gd name="T76" fmla="*/ 761 w 1460"/>
                    <a:gd name="T77" fmla="*/ 1212 h 1447"/>
                    <a:gd name="T78" fmla="*/ 747 w 1460"/>
                    <a:gd name="T79" fmla="*/ 1155 h 1447"/>
                    <a:gd name="T80" fmla="*/ 761 w 1460"/>
                    <a:gd name="T81" fmla="*/ 1113 h 1447"/>
                    <a:gd name="T82" fmla="*/ 638 w 1460"/>
                    <a:gd name="T83" fmla="*/ 1084 h 1447"/>
                    <a:gd name="T84" fmla="*/ 468 w 1460"/>
                    <a:gd name="T85" fmla="*/ 1060 h 1447"/>
                    <a:gd name="T86" fmla="*/ 411 w 1460"/>
                    <a:gd name="T87" fmla="*/ 1113 h 1447"/>
                    <a:gd name="T88" fmla="*/ 326 w 1460"/>
                    <a:gd name="T89" fmla="*/ 1074 h 1447"/>
                    <a:gd name="T90" fmla="*/ 212 w 1460"/>
                    <a:gd name="T91" fmla="*/ 961 h 1447"/>
                    <a:gd name="T92" fmla="*/ 42 w 1460"/>
                    <a:gd name="T93" fmla="*/ 819 h 1447"/>
                    <a:gd name="T94" fmla="*/ 28 w 1460"/>
                    <a:gd name="T95" fmla="*/ 720 h 1447"/>
                    <a:gd name="T96" fmla="*/ 42 w 1460"/>
                    <a:gd name="T97" fmla="*/ 677 h 1447"/>
                    <a:gd name="T98" fmla="*/ 71 w 1460"/>
                    <a:gd name="T99" fmla="*/ 592 h 1447"/>
                    <a:gd name="T100" fmla="*/ 85 w 1460"/>
                    <a:gd name="T101" fmla="*/ 549 h 1447"/>
                    <a:gd name="T102" fmla="*/ 85 w 1460"/>
                    <a:gd name="T103" fmla="*/ 521 h 1447"/>
                    <a:gd name="T104" fmla="*/ 99 w 1460"/>
                    <a:gd name="T105" fmla="*/ 464 h 1447"/>
                    <a:gd name="T106" fmla="*/ 113 w 1460"/>
                    <a:gd name="T107" fmla="*/ 436 h 1447"/>
                    <a:gd name="T108" fmla="*/ 127 w 1460"/>
                    <a:gd name="T109" fmla="*/ 365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solidFill>
                  <a:schemeClr val="bg1">
                    <a:lumMod val="85000"/>
                  </a:schemeClr>
                </a:solidFill>
                <a:ln w="9525">
                  <a:solidFill>
                    <a:srgbClr val="333333"/>
                  </a:solidFill>
                  <a:round/>
                  <a:headEnd/>
                  <a:tailEnd/>
                </a:ln>
              </p:spPr>
              <p:txBody>
                <a:bodyPr/>
                <a:lstStyle/>
                <a:p>
                  <a:endParaRPr lang="ja-JP" altLang="en-US" sz="800"/>
                </a:p>
              </p:txBody>
            </p:sp>
            <p:sp>
              <p:nvSpPr>
                <p:cNvPr id="173" name="Freeform 49"/>
                <p:cNvSpPr>
                  <a:spLocks/>
                </p:cNvSpPr>
                <p:nvPr/>
              </p:nvSpPr>
              <p:spPr bwMode="gray">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pattFill prst="pct20">
                  <a:fgClr>
                    <a:schemeClr val="accent1"/>
                  </a:fgClr>
                  <a:bgClr>
                    <a:schemeClr val="bg1"/>
                  </a:bgClr>
                </a:pattFill>
                <a:ln w="9525">
                  <a:solidFill>
                    <a:srgbClr val="333333"/>
                  </a:solidFill>
                  <a:round/>
                  <a:headEnd/>
                  <a:tailEnd/>
                </a:ln>
              </p:spPr>
              <p:txBody>
                <a:bodyPr/>
                <a:lstStyle/>
                <a:p>
                  <a:endParaRPr lang="ja-JP" altLang="en-US" sz="800"/>
                </a:p>
              </p:txBody>
            </p:sp>
            <p:sp>
              <p:nvSpPr>
                <p:cNvPr id="174" name="Freeform 48"/>
                <p:cNvSpPr>
                  <a:spLocks/>
                </p:cNvSpPr>
                <p:nvPr/>
              </p:nvSpPr>
              <p:spPr bwMode="gray">
                <a:xfrm>
                  <a:off x="556" y="1829"/>
                  <a:ext cx="2664" cy="2171"/>
                </a:xfrm>
                <a:custGeom>
                  <a:avLst/>
                  <a:gdLst>
                    <a:gd name="T0" fmla="*/ 0 w 2666"/>
                    <a:gd name="T1" fmla="*/ 1833 h 2170"/>
                    <a:gd name="T2" fmla="*/ 57 w 2666"/>
                    <a:gd name="T3" fmla="*/ 1720 h 2170"/>
                    <a:gd name="T4" fmla="*/ 184 w 2666"/>
                    <a:gd name="T5" fmla="*/ 1521 h 2170"/>
                    <a:gd name="T6" fmla="*/ 284 w 2666"/>
                    <a:gd name="T7" fmla="*/ 1365 h 2170"/>
                    <a:gd name="T8" fmla="*/ 383 w 2666"/>
                    <a:gd name="T9" fmla="*/ 1238 h 2170"/>
                    <a:gd name="T10" fmla="*/ 468 w 2666"/>
                    <a:gd name="T11" fmla="*/ 1181 h 2170"/>
                    <a:gd name="T12" fmla="*/ 567 w 2666"/>
                    <a:gd name="T13" fmla="*/ 1138 h 2170"/>
                    <a:gd name="T14" fmla="*/ 833 w 2666"/>
                    <a:gd name="T15" fmla="*/ 1049 h 2170"/>
                    <a:gd name="T16" fmla="*/ 904 w 2666"/>
                    <a:gd name="T17" fmla="*/ 1021 h 2170"/>
                    <a:gd name="T18" fmla="*/ 932 w 2666"/>
                    <a:gd name="T19" fmla="*/ 964 h 2170"/>
                    <a:gd name="T20" fmla="*/ 1003 w 2666"/>
                    <a:gd name="T21" fmla="*/ 851 h 2170"/>
                    <a:gd name="T22" fmla="*/ 1045 w 2666"/>
                    <a:gd name="T23" fmla="*/ 794 h 2170"/>
                    <a:gd name="T24" fmla="*/ 1074 w 2666"/>
                    <a:gd name="T25" fmla="*/ 780 h 2170"/>
                    <a:gd name="T26" fmla="*/ 1130 w 2666"/>
                    <a:gd name="T27" fmla="*/ 737 h 2170"/>
                    <a:gd name="T28" fmla="*/ 1201 w 2666"/>
                    <a:gd name="T29" fmla="*/ 695 h 2170"/>
                    <a:gd name="T30" fmla="*/ 1301 w 2666"/>
                    <a:gd name="T31" fmla="*/ 638 h 2170"/>
                    <a:gd name="T32" fmla="*/ 1414 w 2666"/>
                    <a:gd name="T33" fmla="*/ 595 h 2170"/>
                    <a:gd name="T34" fmla="*/ 1528 w 2666"/>
                    <a:gd name="T35" fmla="*/ 553 h 2170"/>
                    <a:gd name="T36" fmla="*/ 1613 w 2666"/>
                    <a:gd name="T37" fmla="*/ 510 h 2170"/>
                    <a:gd name="T38" fmla="*/ 1698 w 2666"/>
                    <a:gd name="T39" fmla="*/ 439 h 2170"/>
                    <a:gd name="T40" fmla="*/ 1740 w 2666"/>
                    <a:gd name="T41" fmla="*/ 340 h 2170"/>
                    <a:gd name="T42" fmla="*/ 1726 w 2666"/>
                    <a:gd name="T43" fmla="*/ 269 h 2170"/>
                    <a:gd name="T44" fmla="*/ 1684 w 2666"/>
                    <a:gd name="T45" fmla="*/ 156 h 2170"/>
                    <a:gd name="T46" fmla="*/ 1655 w 2666"/>
                    <a:gd name="T47" fmla="*/ 56 h 2170"/>
                    <a:gd name="T48" fmla="*/ 1684 w 2666"/>
                    <a:gd name="T49" fmla="*/ 14 h 2170"/>
                    <a:gd name="T50" fmla="*/ 1868 w 2666"/>
                    <a:gd name="T51" fmla="*/ 56 h 2170"/>
                    <a:gd name="T52" fmla="*/ 1911 w 2666"/>
                    <a:gd name="T53" fmla="*/ 70 h 2170"/>
                    <a:gd name="T54" fmla="*/ 1939 w 2666"/>
                    <a:gd name="T55" fmla="*/ 85 h 2170"/>
                    <a:gd name="T56" fmla="*/ 1967 w 2666"/>
                    <a:gd name="T57" fmla="*/ 99 h 2170"/>
                    <a:gd name="T58" fmla="*/ 2006 w 2666"/>
                    <a:gd name="T59" fmla="*/ 127 h 2170"/>
                    <a:gd name="T60" fmla="*/ 2034 w 2666"/>
                    <a:gd name="T61" fmla="*/ 156 h 2170"/>
                    <a:gd name="T62" fmla="*/ 2048 w 2666"/>
                    <a:gd name="T63" fmla="*/ 170 h 2170"/>
                    <a:gd name="T64" fmla="*/ 2091 w 2666"/>
                    <a:gd name="T65" fmla="*/ 226 h 2170"/>
                    <a:gd name="T66" fmla="*/ 2119 w 2666"/>
                    <a:gd name="T67" fmla="*/ 269 h 2170"/>
                    <a:gd name="T68" fmla="*/ 2162 w 2666"/>
                    <a:gd name="T69" fmla="*/ 297 h 2170"/>
                    <a:gd name="T70" fmla="*/ 2204 w 2666"/>
                    <a:gd name="T71" fmla="*/ 340 h 2170"/>
                    <a:gd name="T72" fmla="*/ 2247 w 2666"/>
                    <a:gd name="T73" fmla="*/ 411 h 2170"/>
                    <a:gd name="T74" fmla="*/ 2275 w 2666"/>
                    <a:gd name="T75" fmla="*/ 453 h 2170"/>
                    <a:gd name="T76" fmla="*/ 2318 w 2666"/>
                    <a:gd name="T77" fmla="*/ 510 h 2170"/>
                    <a:gd name="T78" fmla="*/ 2346 w 2666"/>
                    <a:gd name="T79" fmla="*/ 553 h 2170"/>
                    <a:gd name="T80" fmla="*/ 2403 w 2666"/>
                    <a:gd name="T81" fmla="*/ 624 h 2170"/>
                    <a:gd name="T82" fmla="*/ 2431 w 2666"/>
                    <a:gd name="T83" fmla="*/ 680 h 2170"/>
                    <a:gd name="T84" fmla="*/ 2460 w 2666"/>
                    <a:gd name="T85" fmla="*/ 709 h 2170"/>
                    <a:gd name="T86" fmla="*/ 2488 w 2666"/>
                    <a:gd name="T87" fmla="*/ 765 h 2170"/>
                    <a:gd name="T88" fmla="*/ 2545 w 2666"/>
                    <a:gd name="T89" fmla="*/ 836 h 2170"/>
                    <a:gd name="T90" fmla="*/ 2573 w 2666"/>
                    <a:gd name="T91" fmla="*/ 879 h 2170"/>
                    <a:gd name="T92" fmla="*/ 2658 w 2666"/>
                    <a:gd name="T93" fmla="*/ 1007 h 2170"/>
                    <a:gd name="T94" fmla="*/ 2502 w 2666"/>
                    <a:gd name="T95" fmla="*/ 1124 h 2170"/>
                    <a:gd name="T96" fmla="*/ 2389 w 2666"/>
                    <a:gd name="T97" fmla="*/ 1209 h 2170"/>
                    <a:gd name="T98" fmla="*/ 2233 w 2666"/>
                    <a:gd name="T99" fmla="*/ 1308 h 2170"/>
                    <a:gd name="T100" fmla="*/ 2133 w 2666"/>
                    <a:gd name="T101" fmla="*/ 1379 h 2170"/>
                    <a:gd name="T102" fmla="*/ 2006 w 2666"/>
                    <a:gd name="T103" fmla="*/ 1450 h 2170"/>
                    <a:gd name="T104" fmla="*/ 1740 w 2666"/>
                    <a:gd name="T105" fmla="*/ 1592 h 2170"/>
                    <a:gd name="T106" fmla="*/ 1485 w 2666"/>
                    <a:gd name="T107" fmla="*/ 1734 h 2170"/>
                    <a:gd name="T108" fmla="*/ 1343 w 2666"/>
                    <a:gd name="T109" fmla="*/ 1791 h 2170"/>
                    <a:gd name="T110" fmla="*/ 1216 w 2666"/>
                    <a:gd name="T111" fmla="*/ 1848 h 2170"/>
                    <a:gd name="T112" fmla="*/ 1102 w 2666"/>
                    <a:gd name="T113" fmla="*/ 1904 h 2170"/>
                    <a:gd name="T114" fmla="*/ 539 w 2666"/>
                    <a:gd name="T115" fmla="*/ 2089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pattFill prst="narHorz">
                  <a:fgClr>
                    <a:schemeClr val="accent1"/>
                  </a:fgClr>
                  <a:bgClr>
                    <a:schemeClr val="bg1"/>
                  </a:bgClr>
                </a:pattFill>
                <a:ln w="9525">
                  <a:solidFill>
                    <a:srgbClr val="333333"/>
                  </a:solidFill>
                  <a:round/>
                  <a:headEnd/>
                  <a:tailEnd/>
                </a:ln>
              </p:spPr>
              <p:txBody>
                <a:bodyPr/>
                <a:lstStyle/>
                <a:p>
                  <a:endParaRPr lang="ja-JP" altLang="en-US" sz="800"/>
                </a:p>
              </p:txBody>
            </p:sp>
            <p:sp>
              <p:nvSpPr>
                <p:cNvPr id="175" name="Freeform 47"/>
                <p:cNvSpPr>
                  <a:spLocks/>
                </p:cNvSpPr>
                <p:nvPr/>
              </p:nvSpPr>
              <p:spPr bwMode="gray">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pattFill prst="pct20">
                  <a:fgClr>
                    <a:schemeClr val="accent1"/>
                  </a:fgClr>
                  <a:bgClr>
                    <a:schemeClr val="bg1"/>
                  </a:bgClr>
                </a:pattFill>
                <a:ln w="9525">
                  <a:solidFill>
                    <a:srgbClr val="333333"/>
                  </a:solidFill>
                  <a:round/>
                  <a:headEnd/>
                  <a:tailEnd/>
                </a:ln>
              </p:spPr>
              <p:txBody>
                <a:bodyPr/>
                <a:lstStyle/>
                <a:p>
                  <a:endParaRPr lang="ja-JP" altLang="en-US" sz="800"/>
                </a:p>
              </p:txBody>
            </p:sp>
            <p:sp>
              <p:nvSpPr>
                <p:cNvPr id="176" name="Freeform 46"/>
                <p:cNvSpPr>
                  <a:spLocks/>
                </p:cNvSpPr>
                <p:nvPr/>
              </p:nvSpPr>
              <p:spPr bwMode="gray">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pattFill prst="pct20">
                  <a:fgClr>
                    <a:schemeClr val="accent1"/>
                  </a:fgClr>
                  <a:bgClr>
                    <a:schemeClr val="bg1"/>
                  </a:bgClr>
                </a:pattFill>
                <a:ln w="9525">
                  <a:solidFill>
                    <a:srgbClr val="333333"/>
                  </a:solidFill>
                  <a:round/>
                  <a:headEnd/>
                  <a:tailEnd/>
                </a:ln>
              </p:spPr>
              <p:txBody>
                <a:bodyPr/>
                <a:lstStyle/>
                <a:p>
                  <a:endParaRPr lang="ja-JP" altLang="en-US" sz="800"/>
                </a:p>
              </p:txBody>
            </p:sp>
            <p:sp>
              <p:nvSpPr>
                <p:cNvPr id="177" name="Freeform 45"/>
                <p:cNvSpPr>
                  <a:spLocks/>
                </p:cNvSpPr>
                <p:nvPr/>
              </p:nvSpPr>
              <p:spPr bwMode="gray">
                <a:xfrm>
                  <a:off x="6311" y="2169"/>
                  <a:ext cx="1475" cy="1512"/>
                </a:xfrm>
                <a:custGeom>
                  <a:avLst/>
                  <a:gdLst>
                    <a:gd name="T0" fmla="*/ 894 w 1475"/>
                    <a:gd name="T1" fmla="*/ 38 h 1603"/>
                    <a:gd name="T2" fmla="*/ 964 w 1475"/>
                    <a:gd name="T3" fmla="*/ 47 h 1603"/>
                    <a:gd name="T4" fmla="*/ 1021 w 1475"/>
                    <a:gd name="T5" fmla="*/ 94 h 1603"/>
                    <a:gd name="T6" fmla="*/ 1035 w 1475"/>
                    <a:gd name="T7" fmla="*/ 123 h 1603"/>
                    <a:gd name="T8" fmla="*/ 1035 w 1475"/>
                    <a:gd name="T9" fmla="*/ 170 h 1603"/>
                    <a:gd name="T10" fmla="*/ 1035 w 1475"/>
                    <a:gd name="T11" fmla="*/ 207 h 1603"/>
                    <a:gd name="T12" fmla="*/ 1021 w 1475"/>
                    <a:gd name="T13" fmla="*/ 243 h 1603"/>
                    <a:gd name="T14" fmla="*/ 1007 w 1475"/>
                    <a:gd name="T15" fmla="*/ 291 h 1603"/>
                    <a:gd name="T16" fmla="*/ 979 w 1475"/>
                    <a:gd name="T17" fmla="*/ 321 h 1603"/>
                    <a:gd name="T18" fmla="*/ 1007 w 1475"/>
                    <a:gd name="T19" fmla="*/ 368 h 1603"/>
                    <a:gd name="T20" fmla="*/ 1064 w 1475"/>
                    <a:gd name="T21" fmla="*/ 310 h 1603"/>
                    <a:gd name="T22" fmla="*/ 1120 w 1475"/>
                    <a:gd name="T23" fmla="*/ 283 h 1603"/>
                    <a:gd name="T24" fmla="*/ 1191 w 1475"/>
                    <a:gd name="T25" fmla="*/ 283 h 1603"/>
                    <a:gd name="T26" fmla="*/ 1248 w 1475"/>
                    <a:gd name="T27" fmla="*/ 291 h 1603"/>
                    <a:gd name="T28" fmla="*/ 1305 w 1475"/>
                    <a:gd name="T29" fmla="*/ 291 h 1603"/>
                    <a:gd name="T30" fmla="*/ 1404 w 1475"/>
                    <a:gd name="T31" fmla="*/ 274 h 1603"/>
                    <a:gd name="T32" fmla="*/ 1475 w 1475"/>
                    <a:gd name="T33" fmla="*/ 274 h 1603"/>
                    <a:gd name="T34" fmla="*/ 1461 w 1475"/>
                    <a:gd name="T35" fmla="*/ 321 h 1603"/>
                    <a:gd name="T36" fmla="*/ 1418 w 1475"/>
                    <a:gd name="T37" fmla="*/ 415 h 1603"/>
                    <a:gd name="T38" fmla="*/ 1248 w 1475"/>
                    <a:gd name="T39" fmla="*/ 480 h 1603"/>
                    <a:gd name="T40" fmla="*/ 1177 w 1475"/>
                    <a:gd name="T41" fmla="*/ 480 h 1603"/>
                    <a:gd name="T42" fmla="*/ 1177 w 1475"/>
                    <a:gd name="T43" fmla="*/ 490 h 1603"/>
                    <a:gd name="T44" fmla="*/ 1248 w 1475"/>
                    <a:gd name="T45" fmla="*/ 527 h 1603"/>
                    <a:gd name="T46" fmla="*/ 1291 w 1475"/>
                    <a:gd name="T47" fmla="*/ 556 h 1603"/>
                    <a:gd name="T48" fmla="*/ 1234 w 1475"/>
                    <a:gd name="T49" fmla="*/ 613 h 1603"/>
                    <a:gd name="T50" fmla="*/ 1149 w 1475"/>
                    <a:gd name="T51" fmla="*/ 651 h 1603"/>
                    <a:gd name="T52" fmla="*/ 1064 w 1475"/>
                    <a:gd name="T53" fmla="*/ 697 h 1603"/>
                    <a:gd name="T54" fmla="*/ 1007 w 1475"/>
                    <a:gd name="T55" fmla="*/ 735 h 1603"/>
                    <a:gd name="T56" fmla="*/ 950 w 1475"/>
                    <a:gd name="T57" fmla="*/ 735 h 1603"/>
                    <a:gd name="T58" fmla="*/ 908 w 1475"/>
                    <a:gd name="T59" fmla="*/ 744 h 1603"/>
                    <a:gd name="T60" fmla="*/ 879 w 1475"/>
                    <a:gd name="T61" fmla="*/ 783 h 1603"/>
                    <a:gd name="T62" fmla="*/ 794 w 1475"/>
                    <a:gd name="T63" fmla="*/ 914 h 1603"/>
                    <a:gd name="T64" fmla="*/ 738 w 1475"/>
                    <a:gd name="T65" fmla="*/ 989 h 1603"/>
                    <a:gd name="T66" fmla="*/ 624 w 1475"/>
                    <a:gd name="T67" fmla="*/ 1037 h 1603"/>
                    <a:gd name="T68" fmla="*/ 567 w 1475"/>
                    <a:gd name="T69" fmla="*/ 1037 h 1603"/>
                    <a:gd name="T70" fmla="*/ 496 w 1475"/>
                    <a:gd name="T71" fmla="*/ 1018 h 1603"/>
                    <a:gd name="T72" fmla="*/ 511 w 1475"/>
                    <a:gd name="T73" fmla="*/ 1037 h 1603"/>
                    <a:gd name="T74" fmla="*/ 525 w 1475"/>
                    <a:gd name="T75" fmla="*/ 1046 h 1603"/>
                    <a:gd name="T76" fmla="*/ 454 w 1475"/>
                    <a:gd name="T77" fmla="*/ 1037 h 1603"/>
                    <a:gd name="T78" fmla="*/ 411 w 1475"/>
                    <a:gd name="T79" fmla="*/ 1037 h 1603"/>
                    <a:gd name="T80" fmla="*/ 284 w 1475"/>
                    <a:gd name="T81" fmla="*/ 1046 h 1603"/>
                    <a:gd name="T82" fmla="*/ 184 w 1475"/>
                    <a:gd name="T83" fmla="*/ 1065 h 1603"/>
                    <a:gd name="T84" fmla="*/ 14 w 1475"/>
                    <a:gd name="T85" fmla="*/ 923 h 1603"/>
                    <a:gd name="T86" fmla="*/ 43 w 1475"/>
                    <a:gd name="T87" fmla="*/ 556 h 1603"/>
                    <a:gd name="T88" fmla="*/ 57 w 1475"/>
                    <a:gd name="T89" fmla="*/ 310 h 1603"/>
                    <a:gd name="T90" fmla="*/ 142 w 1475"/>
                    <a:gd name="T91" fmla="*/ 189 h 1603"/>
                    <a:gd name="T92" fmla="*/ 326 w 1475"/>
                    <a:gd name="T93" fmla="*/ 180 h 1603"/>
                    <a:gd name="T94" fmla="*/ 369 w 1475"/>
                    <a:gd name="T95" fmla="*/ 330 h 1603"/>
                    <a:gd name="T96" fmla="*/ 411 w 1475"/>
                    <a:gd name="T97" fmla="*/ 387 h 1603"/>
                    <a:gd name="T98" fmla="*/ 496 w 1475"/>
                    <a:gd name="T99" fmla="*/ 434 h 1603"/>
                    <a:gd name="T100" fmla="*/ 567 w 1475"/>
                    <a:gd name="T101" fmla="*/ 405 h 1603"/>
                    <a:gd name="T102" fmla="*/ 610 w 1475"/>
                    <a:gd name="T103" fmla="*/ 302 h 1603"/>
                    <a:gd name="T104" fmla="*/ 638 w 1475"/>
                    <a:gd name="T105" fmla="*/ 236 h 1603"/>
                    <a:gd name="T106" fmla="*/ 596 w 1475"/>
                    <a:gd name="T107" fmla="*/ 180 h 1603"/>
                    <a:gd name="T108" fmla="*/ 695 w 1475"/>
                    <a:gd name="T109" fmla="*/ 180 h 1603"/>
                    <a:gd name="T110" fmla="*/ 879 w 1475"/>
                    <a:gd name="T111" fmla="*/ 189 h 1603"/>
                    <a:gd name="T112" fmla="*/ 908 w 1475"/>
                    <a:gd name="T113" fmla="*/ 141 h 1603"/>
                    <a:gd name="T114" fmla="*/ 851 w 1475"/>
                    <a:gd name="T115" fmla="*/ 133 h 1603"/>
                    <a:gd name="T116" fmla="*/ 894 w 1475"/>
                    <a:gd name="T117" fmla="*/ 123 h 1603"/>
                    <a:gd name="T118" fmla="*/ 865 w 1475"/>
                    <a:gd name="T119" fmla="*/ 104 h 1603"/>
                    <a:gd name="T120" fmla="*/ 894 w 1475"/>
                    <a:gd name="T121" fmla="*/ 66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pattFill prst="wdDnDiag">
                  <a:fgClr>
                    <a:schemeClr val="accent1"/>
                  </a:fgClr>
                  <a:bgClr>
                    <a:schemeClr val="bg1"/>
                  </a:bgClr>
                </a:pattFill>
                <a:ln w="9525">
                  <a:solidFill>
                    <a:srgbClr val="333333"/>
                  </a:solidFill>
                  <a:round/>
                  <a:headEnd/>
                  <a:tailEnd/>
                </a:ln>
              </p:spPr>
              <p:txBody>
                <a:bodyPr/>
                <a:lstStyle/>
                <a:p>
                  <a:endParaRPr lang="ja-JP" altLang="en-US" sz="800"/>
                </a:p>
              </p:txBody>
            </p:sp>
            <p:sp>
              <p:nvSpPr>
                <p:cNvPr id="178" name="Freeform 44"/>
                <p:cNvSpPr>
                  <a:spLocks/>
                </p:cNvSpPr>
                <p:nvPr/>
              </p:nvSpPr>
              <p:spPr bwMode="gray">
                <a:xfrm>
                  <a:off x="4376" y="4133"/>
                  <a:ext cx="994" cy="1317"/>
                </a:xfrm>
                <a:custGeom>
                  <a:avLst/>
                  <a:gdLst>
                    <a:gd name="T0" fmla="*/ 969 w 993"/>
                    <a:gd name="T1" fmla="*/ 156 h 1319"/>
                    <a:gd name="T2" fmla="*/ 954 w 993"/>
                    <a:gd name="T3" fmla="*/ 212 h 1319"/>
                    <a:gd name="T4" fmla="*/ 898 w 993"/>
                    <a:gd name="T5" fmla="*/ 378 h 1319"/>
                    <a:gd name="T6" fmla="*/ 884 w 993"/>
                    <a:gd name="T7" fmla="*/ 421 h 1319"/>
                    <a:gd name="T8" fmla="*/ 869 w 993"/>
                    <a:gd name="T9" fmla="*/ 492 h 1319"/>
                    <a:gd name="T10" fmla="*/ 855 w 993"/>
                    <a:gd name="T11" fmla="*/ 563 h 1319"/>
                    <a:gd name="T12" fmla="*/ 841 w 993"/>
                    <a:gd name="T13" fmla="*/ 591 h 1319"/>
                    <a:gd name="T14" fmla="*/ 841 w 993"/>
                    <a:gd name="T15" fmla="*/ 620 h 1319"/>
                    <a:gd name="T16" fmla="*/ 827 w 993"/>
                    <a:gd name="T17" fmla="*/ 648 h 1319"/>
                    <a:gd name="T18" fmla="*/ 813 w 993"/>
                    <a:gd name="T19" fmla="*/ 719 h 1319"/>
                    <a:gd name="T20" fmla="*/ 784 w 993"/>
                    <a:gd name="T21" fmla="*/ 790 h 1319"/>
                    <a:gd name="T22" fmla="*/ 784 w 993"/>
                    <a:gd name="T23" fmla="*/ 832 h 1319"/>
                    <a:gd name="T24" fmla="*/ 770 w 993"/>
                    <a:gd name="T25" fmla="*/ 861 h 1319"/>
                    <a:gd name="T26" fmla="*/ 770 w 993"/>
                    <a:gd name="T27" fmla="*/ 889 h 1319"/>
                    <a:gd name="T28" fmla="*/ 756 w 993"/>
                    <a:gd name="T29" fmla="*/ 903 h 1319"/>
                    <a:gd name="T30" fmla="*/ 756 w 993"/>
                    <a:gd name="T31" fmla="*/ 932 h 1319"/>
                    <a:gd name="T32" fmla="*/ 742 w 993"/>
                    <a:gd name="T33" fmla="*/ 946 h 1319"/>
                    <a:gd name="T34" fmla="*/ 742 w 993"/>
                    <a:gd name="T35" fmla="*/ 960 h 1319"/>
                    <a:gd name="T36" fmla="*/ 742 w 993"/>
                    <a:gd name="T37" fmla="*/ 986 h 1319"/>
                    <a:gd name="T38" fmla="*/ 728 w 993"/>
                    <a:gd name="T39" fmla="*/ 1013 h 1319"/>
                    <a:gd name="T40" fmla="*/ 728 w 993"/>
                    <a:gd name="T41" fmla="*/ 1027 h 1319"/>
                    <a:gd name="T42" fmla="*/ 713 w 993"/>
                    <a:gd name="T43" fmla="*/ 1055 h 1319"/>
                    <a:gd name="T44" fmla="*/ 699 w 993"/>
                    <a:gd name="T45" fmla="*/ 1098 h 1319"/>
                    <a:gd name="T46" fmla="*/ 699 w 993"/>
                    <a:gd name="T47" fmla="*/ 1126 h 1319"/>
                    <a:gd name="T48" fmla="*/ 685 w 993"/>
                    <a:gd name="T49" fmla="*/ 1155 h 1319"/>
                    <a:gd name="T50" fmla="*/ 657 w 993"/>
                    <a:gd name="T51" fmla="*/ 1183 h 1319"/>
                    <a:gd name="T52" fmla="*/ 628 w 993"/>
                    <a:gd name="T53" fmla="*/ 1211 h 1319"/>
                    <a:gd name="T54" fmla="*/ 600 w 993"/>
                    <a:gd name="T55" fmla="*/ 1254 h 1319"/>
                    <a:gd name="T56" fmla="*/ 600 w 993"/>
                    <a:gd name="T57" fmla="*/ 1268 h 1319"/>
                    <a:gd name="T58" fmla="*/ 572 w 993"/>
                    <a:gd name="T59" fmla="*/ 1282 h 1319"/>
                    <a:gd name="T60" fmla="*/ 557 w 993"/>
                    <a:gd name="T61" fmla="*/ 1296 h 1319"/>
                    <a:gd name="T62" fmla="*/ 529 w 993"/>
                    <a:gd name="T63" fmla="*/ 1311 h 1319"/>
                    <a:gd name="T64" fmla="*/ 501 w 993"/>
                    <a:gd name="T65" fmla="*/ 1311 h 1319"/>
                    <a:gd name="T66" fmla="*/ 468 w 993"/>
                    <a:gd name="T67" fmla="*/ 1311 h 1319"/>
                    <a:gd name="T68" fmla="*/ 426 w 993"/>
                    <a:gd name="T69" fmla="*/ 1311 h 1319"/>
                    <a:gd name="T70" fmla="*/ 397 w 993"/>
                    <a:gd name="T71" fmla="*/ 1311 h 1319"/>
                    <a:gd name="T72" fmla="*/ 241 w 993"/>
                    <a:gd name="T73" fmla="*/ 1254 h 1319"/>
                    <a:gd name="T74" fmla="*/ 213 w 993"/>
                    <a:gd name="T75" fmla="*/ 1254 h 1319"/>
                    <a:gd name="T76" fmla="*/ 156 w 993"/>
                    <a:gd name="T77" fmla="*/ 1226 h 1319"/>
                    <a:gd name="T78" fmla="*/ 114 w 993"/>
                    <a:gd name="T79" fmla="*/ 1211 h 1319"/>
                    <a:gd name="T80" fmla="*/ 100 w 993"/>
                    <a:gd name="T81" fmla="*/ 1211 h 1319"/>
                    <a:gd name="T82" fmla="*/ 85 w 993"/>
                    <a:gd name="T83" fmla="*/ 1211 h 1319"/>
                    <a:gd name="T84" fmla="*/ 57 w 993"/>
                    <a:gd name="T85" fmla="*/ 1197 h 1319"/>
                    <a:gd name="T86" fmla="*/ 14 w 993"/>
                    <a:gd name="T87" fmla="*/ 1183 h 1319"/>
                    <a:gd name="T88" fmla="*/ 0 w 993"/>
                    <a:gd name="T89" fmla="*/ 1169 h 1319"/>
                    <a:gd name="T90" fmla="*/ 57 w 993"/>
                    <a:gd name="T91" fmla="*/ 1013 h 1319"/>
                    <a:gd name="T92" fmla="*/ 57 w 993"/>
                    <a:gd name="T93" fmla="*/ 974 h 1319"/>
                    <a:gd name="T94" fmla="*/ 128 w 993"/>
                    <a:gd name="T95" fmla="*/ 960 h 1319"/>
                    <a:gd name="T96" fmla="*/ 156 w 993"/>
                    <a:gd name="T97" fmla="*/ 747 h 1319"/>
                    <a:gd name="T98" fmla="*/ 170 w 993"/>
                    <a:gd name="T99" fmla="*/ 676 h 1319"/>
                    <a:gd name="T100" fmla="*/ 185 w 993"/>
                    <a:gd name="T101" fmla="*/ 464 h 1319"/>
                    <a:gd name="T102" fmla="*/ 284 w 993"/>
                    <a:gd name="T103" fmla="*/ 393 h 1319"/>
                    <a:gd name="T104" fmla="*/ 383 w 993"/>
                    <a:gd name="T105" fmla="*/ 407 h 1319"/>
                    <a:gd name="T106" fmla="*/ 440 w 993"/>
                    <a:gd name="T107" fmla="*/ 407 h 1319"/>
                    <a:gd name="T108" fmla="*/ 515 w 993"/>
                    <a:gd name="T109" fmla="*/ 198 h 1319"/>
                    <a:gd name="T110" fmla="*/ 543 w 993"/>
                    <a:gd name="T111" fmla="*/ 0 h 1319"/>
                    <a:gd name="T112" fmla="*/ 742 w 993"/>
                    <a:gd name="T113" fmla="*/ 28 h 1319"/>
                    <a:gd name="T114" fmla="*/ 813 w 993"/>
                    <a:gd name="T115" fmla="*/ 42 h 1319"/>
                    <a:gd name="T116" fmla="*/ 926 w 993"/>
                    <a:gd name="T117" fmla="*/ 56 h 1319"/>
                    <a:gd name="T118" fmla="*/ 983 w 993"/>
                    <a:gd name="T119" fmla="*/ 85 h 1319"/>
                    <a:gd name="T120" fmla="*/ 983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solidFill>
                  <a:schemeClr val="bg1">
                    <a:lumMod val="85000"/>
                  </a:schemeClr>
                </a:solidFill>
                <a:ln w="9525">
                  <a:solidFill>
                    <a:srgbClr val="333333"/>
                  </a:solidFill>
                  <a:round/>
                  <a:headEnd/>
                  <a:tailEnd/>
                </a:ln>
              </p:spPr>
              <p:txBody>
                <a:bodyPr/>
                <a:lstStyle/>
                <a:p>
                  <a:endParaRPr lang="ja-JP" altLang="en-US" sz="800"/>
                </a:p>
              </p:txBody>
            </p:sp>
            <p:sp>
              <p:nvSpPr>
                <p:cNvPr id="179" name="Freeform 43"/>
                <p:cNvSpPr>
                  <a:spLocks/>
                </p:cNvSpPr>
                <p:nvPr/>
              </p:nvSpPr>
              <p:spPr bwMode="gray">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pattFill prst="wdDnDiag">
                  <a:fgClr>
                    <a:schemeClr val="accent1"/>
                  </a:fgClr>
                  <a:bgClr>
                    <a:schemeClr val="bg1"/>
                  </a:bgClr>
                </a:pattFill>
                <a:ln w="0">
                  <a:solidFill>
                    <a:srgbClr val="333333"/>
                  </a:solidFill>
                  <a:round/>
                  <a:headEnd/>
                  <a:tailEnd/>
                </a:ln>
              </p:spPr>
              <p:txBody>
                <a:bodyPr/>
                <a:lstStyle/>
                <a:p>
                  <a:endParaRPr lang="ja-JP" altLang="en-US" sz="800"/>
                </a:p>
              </p:txBody>
            </p:sp>
            <p:sp>
              <p:nvSpPr>
                <p:cNvPr id="180" name="Freeform 42"/>
                <p:cNvSpPr>
                  <a:spLocks/>
                </p:cNvSpPr>
                <p:nvPr/>
              </p:nvSpPr>
              <p:spPr bwMode="gray">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solidFill>
                  <a:schemeClr val="bg1">
                    <a:lumMod val="85000"/>
                  </a:schemeClr>
                </a:solidFill>
                <a:ln w="9525">
                  <a:solidFill>
                    <a:srgbClr val="333333"/>
                  </a:solidFill>
                  <a:round/>
                  <a:headEnd/>
                  <a:tailEnd/>
                </a:ln>
              </p:spPr>
              <p:txBody>
                <a:bodyPr/>
                <a:lstStyle/>
                <a:p>
                  <a:endParaRPr lang="ja-JP" altLang="en-US" sz="800"/>
                </a:p>
              </p:txBody>
            </p:sp>
            <p:sp>
              <p:nvSpPr>
                <p:cNvPr id="181" name="Freeform 41"/>
                <p:cNvSpPr>
                  <a:spLocks/>
                </p:cNvSpPr>
                <p:nvPr/>
              </p:nvSpPr>
              <p:spPr bwMode="gray">
                <a:xfrm>
                  <a:off x="5262" y="3773"/>
                  <a:ext cx="1205" cy="832"/>
                </a:xfrm>
                <a:custGeom>
                  <a:avLst/>
                  <a:gdLst>
                    <a:gd name="T0" fmla="*/ 723 w 1205"/>
                    <a:gd name="T1" fmla="*/ 85 h 865"/>
                    <a:gd name="T2" fmla="*/ 751 w 1205"/>
                    <a:gd name="T3" fmla="*/ 96 h 865"/>
                    <a:gd name="T4" fmla="*/ 822 w 1205"/>
                    <a:gd name="T5" fmla="*/ 96 h 865"/>
                    <a:gd name="T6" fmla="*/ 865 w 1205"/>
                    <a:gd name="T7" fmla="*/ 106 h 865"/>
                    <a:gd name="T8" fmla="*/ 936 w 1205"/>
                    <a:gd name="T9" fmla="*/ 127 h 865"/>
                    <a:gd name="T10" fmla="*/ 1021 w 1205"/>
                    <a:gd name="T11" fmla="*/ 148 h 865"/>
                    <a:gd name="T12" fmla="*/ 1205 w 1205"/>
                    <a:gd name="T13" fmla="*/ 190 h 865"/>
                    <a:gd name="T14" fmla="*/ 1191 w 1205"/>
                    <a:gd name="T15" fmla="*/ 233 h 865"/>
                    <a:gd name="T16" fmla="*/ 1205 w 1205"/>
                    <a:gd name="T17" fmla="*/ 244 h 865"/>
                    <a:gd name="T18" fmla="*/ 1205 w 1205"/>
                    <a:gd name="T19" fmla="*/ 265 h 865"/>
                    <a:gd name="T20" fmla="*/ 1191 w 1205"/>
                    <a:gd name="T21" fmla="*/ 297 h 865"/>
                    <a:gd name="T22" fmla="*/ 1177 w 1205"/>
                    <a:gd name="T23" fmla="*/ 328 h 865"/>
                    <a:gd name="T24" fmla="*/ 1163 w 1205"/>
                    <a:gd name="T25" fmla="*/ 361 h 865"/>
                    <a:gd name="T26" fmla="*/ 1163 w 1205"/>
                    <a:gd name="T27" fmla="*/ 424 h 865"/>
                    <a:gd name="T28" fmla="*/ 1163 w 1205"/>
                    <a:gd name="T29" fmla="*/ 455 h 865"/>
                    <a:gd name="T30" fmla="*/ 1148 w 1205"/>
                    <a:gd name="T31" fmla="*/ 477 h 865"/>
                    <a:gd name="T32" fmla="*/ 1134 w 1205"/>
                    <a:gd name="T33" fmla="*/ 520 h 865"/>
                    <a:gd name="T34" fmla="*/ 992 w 1205"/>
                    <a:gd name="T35" fmla="*/ 562 h 865"/>
                    <a:gd name="T36" fmla="*/ 950 w 1205"/>
                    <a:gd name="T37" fmla="*/ 645 h 865"/>
                    <a:gd name="T38" fmla="*/ 921 w 1205"/>
                    <a:gd name="T39" fmla="*/ 637 h 865"/>
                    <a:gd name="T40" fmla="*/ 893 w 1205"/>
                    <a:gd name="T41" fmla="*/ 637 h 865"/>
                    <a:gd name="T42" fmla="*/ 851 w 1205"/>
                    <a:gd name="T43" fmla="*/ 637 h 865"/>
                    <a:gd name="T44" fmla="*/ 822 w 1205"/>
                    <a:gd name="T45" fmla="*/ 637 h 865"/>
                    <a:gd name="T46" fmla="*/ 765 w 1205"/>
                    <a:gd name="T47" fmla="*/ 625 h 865"/>
                    <a:gd name="T48" fmla="*/ 737 w 1205"/>
                    <a:gd name="T49" fmla="*/ 625 h 865"/>
                    <a:gd name="T50" fmla="*/ 723 w 1205"/>
                    <a:gd name="T51" fmla="*/ 625 h 865"/>
                    <a:gd name="T52" fmla="*/ 680 w 1205"/>
                    <a:gd name="T53" fmla="*/ 625 h 865"/>
                    <a:gd name="T54" fmla="*/ 652 w 1205"/>
                    <a:gd name="T55" fmla="*/ 616 h 865"/>
                    <a:gd name="T56" fmla="*/ 581 w 1205"/>
                    <a:gd name="T57" fmla="*/ 616 h 865"/>
                    <a:gd name="T58" fmla="*/ 496 w 1205"/>
                    <a:gd name="T59" fmla="*/ 603 h 865"/>
                    <a:gd name="T60" fmla="*/ 468 w 1205"/>
                    <a:gd name="T61" fmla="*/ 603 h 865"/>
                    <a:gd name="T62" fmla="*/ 425 w 1205"/>
                    <a:gd name="T63" fmla="*/ 603 h 865"/>
                    <a:gd name="T64" fmla="*/ 397 w 1205"/>
                    <a:gd name="T65" fmla="*/ 603 h 865"/>
                    <a:gd name="T66" fmla="*/ 312 w 1205"/>
                    <a:gd name="T67" fmla="*/ 594 h 865"/>
                    <a:gd name="T68" fmla="*/ 283 w 1205"/>
                    <a:gd name="T69" fmla="*/ 594 h 865"/>
                    <a:gd name="T70" fmla="*/ 198 w 1205"/>
                    <a:gd name="T71" fmla="*/ 603 h 865"/>
                    <a:gd name="T72" fmla="*/ 113 w 1205"/>
                    <a:gd name="T73" fmla="*/ 603 h 865"/>
                    <a:gd name="T74" fmla="*/ 85 w 1205"/>
                    <a:gd name="T75" fmla="*/ 603 h 865"/>
                    <a:gd name="T76" fmla="*/ 70 w 1205"/>
                    <a:gd name="T77" fmla="*/ 603 h 865"/>
                    <a:gd name="T78" fmla="*/ 42 w 1205"/>
                    <a:gd name="T79" fmla="*/ 603 h 865"/>
                    <a:gd name="T80" fmla="*/ 14 w 1205"/>
                    <a:gd name="T81" fmla="*/ 603 h 865"/>
                    <a:gd name="T82" fmla="*/ 0 w 1205"/>
                    <a:gd name="T83" fmla="*/ 583 h 865"/>
                    <a:gd name="T84" fmla="*/ 28 w 1205"/>
                    <a:gd name="T85" fmla="*/ 541 h 865"/>
                    <a:gd name="T86" fmla="*/ 85 w 1205"/>
                    <a:gd name="T87" fmla="*/ 392 h 865"/>
                    <a:gd name="T88" fmla="*/ 99 w 1205"/>
                    <a:gd name="T89" fmla="*/ 339 h 865"/>
                    <a:gd name="T90" fmla="*/ 113 w 1205"/>
                    <a:gd name="T91" fmla="*/ 307 h 865"/>
                    <a:gd name="T92" fmla="*/ 141 w 1205"/>
                    <a:gd name="T93" fmla="*/ 213 h 865"/>
                    <a:gd name="T94" fmla="*/ 141 w 1205"/>
                    <a:gd name="T95" fmla="*/ 180 h 865"/>
                    <a:gd name="T96" fmla="*/ 141 w 1205"/>
                    <a:gd name="T97" fmla="*/ 148 h 865"/>
                    <a:gd name="T98" fmla="*/ 141 w 1205"/>
                    <a:gd name="T99" fmla="*/ 127 h 865"/>
                    <a:gd name="T100" fmla="*/ 141 w 1205"/>
                    <a:gd name="T101" fmla="*/ 85 h 865"/>
                    <a:gd name="T102" fmla="*/ 269 w 1205"/>
                    <a:gd name="T103" fmla="*/ 74 h 865"/>
                    <a:gd name="T104" fmla="*/ 354 w 1205"/>
                    <a:gd name="T105" fmla="*/ 74 h 865"/>
                    <a:gd name="T106" fmla="*/ 368 w 1205"/>
                    <a:gd name="T107" fmla="*/ 54 h 865"/>
                    <a:gd name="T108" fmla="*/ 368 w 1205"/>
                    <a:gd name="T109" fmla="*/ 13 h 865"/>
                    <a:gd name="T110" fmla="*/ 581 w 1205"/>
                    <a:gd name="T111" fmla="*/ 74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pattFill prst="wdDnDiag">
                  <a:fgClr>
                    <a:schemeClr val="accent1"/>
                  </a:fgClr>
                  <a:bgClr>
                    <a:schemeClr val="bg1"/>
                  </a:bgClr>
                </a:pattFill>
                <a:ln w="9525">
                  <a:solidFill>
                    <a:srgbClr val="333333"/>
                  </a:solidFill>
                  <a:round/>
                  <a:headEnd/>
                  <a:tailEnd/>
                </a:ln>
              </p:spPr>
              <p:txBody>
                <a:bodyPr/>
                <a:lstStyle/>
                <a:p>
                  <a:endParaRPr lang="ja-JP" altLang="en-US" sz="800"/>
                </a:p>
              </p:txBody>
            </p:sp>
            <p:sp>
              <p:nvSpPr>
                <p:cNvPr id="182" name="Freeform 40"/>
                <p:cNvSpPr>
                  <a:spLocks/>
                </p:cNvSpPr>
                <p:nvPr/>
              </p:nvSpPr>
              <p:spPr bwMode="gray">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pattFill prst="narHorz">
                  <a:fgClr>
                    <a:schemeClr val="accent1"/>
                  </a:fgClr>
                  <a:bgClr>
                    <a:schemeClr val="bg1"/>
                  </a:bgClr>
                </a:pattFill>
                <a:ln w="9525">
                  <a:solidFill>
                    <a:srgbClr val="333333"/>
                  </a:solidFill>
                  <a:round/>
                  <a:headEnd/>
                  <a:tailEnd/>
                </a:ln>
              </p:spPr>
              <p:txBody>
                <a:bodyPr/>
                <a:lstStyle/>
                <a:p>
                  <a:endParaRPr lang="ja-JP" altLang="en-US" sz="800"/>
                </a:p>
              </p:txBody>
            </p:sp>
            <p:sp>
              <p:nvSpPr>
                <p:cNvPr id="183" name="Freeform 39"/>
                <p:cNvSpPr>
                  <a:spLocks/>
                </p:cNvSpPr>
                <p:nvPr/>
              </p:nvSpPr>
              <p:spPr bwMode="gray">
                <a:xfrm>
                  <a:off x="2779" y="2823"/>
                  <a:ext cx="1065" cy="1148"/>
                </a:xfrm>
                <a:custGeom>
                  <a:avLst/>
                  <a:gdLst>
                    <a:gd name="T0" fmla="*/ 614 w 1063"/>
                    <a:gd name="T1" fmla="*/ 212 h 1149"/>
                    <a:gd name="T2" fmla="*/ 642 w 1063"/>
                    <a:gd name="T3" fmla="*/ 227 h 1149"/>
                    <a:gd name="T4" fmla="*/ 656 w 1063"/>
                    <a:gd name="T5" fmla="*/ 241 h 1149"/>
                    <a:gd name="T6" fmla="*/ 770 w 1063"/>
                    <a:gd name="T7" fmla="*/ 297 h 1149"/>
                    <a:gd name="T8" fmla="*/ 830 w 1063"/>
                    <a:gd name="T9" fmla="*/ 283 h 1149"/>
                    <a:gd name="T10" fmla="*/ 901 w 1063"/>
                    <a:gd name="T11" fmla="*/ 241 h 1149"/>
                    <a:gd name="T12" fmla="*/ 958 w 1063"/>
                    <a:gd name="T13" fmla="*/ 198 h 1149"/>
                    <a:gd name="T14" fmla="*/ 1057 w 1063"/>
                    <a:gd name="T15" fmla="*/ 184 h 1149"/>
                    <a:gd name="T16" fmla="*/ 1057 w 1063"/>
                    <a:gd name="T17" fmla="*/ 198 h 1149"/>
                    <a:gd name="T18" fmla="*/ 1043 w 1063"/>
                    <a:gd name="T19" fmla="*/ 241 h 1149"/>
                    <a:gd name="T20" fmla="*/ 1029 w 1063"/>
                    <a:gd name="T21" fmla="*/ 283 h 1149"/>
                    <a:gd name="T22" fmla="*/ 1015 w 1063"/>
                    <a:gd name="T23" fmla="*/ 297 h 1149"/>
                    <a:gd name="T24" fmla="*/ 1015 w 1063"/>
                    <a:gd name="T25" fmla="*/ 340 h 1149"/>
                    <a:gd name="T26" fmla="*/ 1015 w 1063"/>
                    <a:gd name="T27" fmla="*/ 368 h 1149"/>
                    <a:gd name="T28" fmla="*/ 1029 w 1063"/>
                    <a:gd name="T29" fmla="*/ 397 h 1149"/>
                    <a:gd name="T30" fmla="*/ 1057 w 1063"/>
                    <a:gd name="T31" fmla="*/ 524 h 1149"/>
                    <a:gd name="T32" fmla="*/ 1071 w 1063"/>
                    <a:gd name="T33" fmla="*/ 567 h 1149"/>
                    <a:gd name="T34" fmla="*/ 1029 w 1063"/>
                    <a:gd name="T35" fmla="*/ 577 h 1149"/>
                    <a:gd name="T36" fmla="*/ 986 w 1063"/>
                    <a:gd name="T37" fmla="*/ 606 h 1149"/>
                    <a:gd name="T38" fmla="*/ 972 w 1063"/>
                    <a:gd name="T39" fmla="*/ 620 h 1149"/>
                    <a:gd name="T40" fmla="*/ 930 w 1063"/>
                    <a:gd name="T41" fmla="*/ 648 h 1149"/>
                    <a:gd name="T42" fmla="*/ 887 w 1063"/>
                    <a:gd name="T43" fmla="*/ 691 h 1149"/>
                    <a:gd name="T44" fmla="*/ 784 w 1063"/>
                    <a:gd name="T45" fmla="*/ 804 h 1149"/>
                    <a:gd name="T46" fmla="*/ 741 w 1063"/>
                    <a:gd name="T47" fmla="*/ 875 h 1149"/>
                    <a:gd name="T48" fmla="*/ 713 w 1063"/>
                    <a:gd name="T49" fmla="*/ 918 h 1149"/>
                    <a:gd name="T50" fmla="*/ 500 w 1063"/>
                    <a:gd name="T51" fmla="*/ 1088 h 1149"/>
                    <a:gd name="T52" fmla="*/ 372 w 1063"/>
                    <a:gd name="T53" fmla="*/ 1145 h 1149"/>
                    <a:gd name="T54" fmla="*/ 344 w 1063"/>
                    <a:gd name="T55" fmla="*/ 1088 h 1149"/>
                    <a:gd name="T56" fmla="*/ 255 w 1063"/>
                    <a:gd name="T57" fmla="*/ 974 h 1149"/>
                    <a:gd name="T58" fmla="*/ 241 w 1063"/>
                    <a:gd name="T59" fmla="*/ 946 h 1149"/>
                    <a:gd name="T60" fmla="*/ 241 w 1063"/>
                    <a:gd name="T61" fmla="*/ 946 h 1149"/>
                    <a:gd name="T62" fmla="*/ 241 w 1063"/>
                    <a:gd name="T63" fmla="*/ 932 h 1149"/>
                    <a:gd name="T64" fmla="*/ 227 w 1063"/>
                    <a:gd name="T65" fmla="*/ 918 h 1149"/>
                    <a:gd name="T66" fmla="*/ 227 w 1063"/>
                    <a:gd name="T67" fmla="*/ 918 h 1149"/>
                    <a:gd name="T68" fmla="*/ 212 w 1063"/>
                    <a:gd name="T69" fmla="*/ 903 h 1149"/>
                    <a:gd name="T70" fmla="*/ 170 w 1063"/>
                    <a:gd name="T71" fmla="*/ 875 h 1149"/>
                    <a:gd name="T72" fmla="*/ 113 w 1063"/>
                    <a:gd name="T73" fmla="*/ 875 h 1149"/>
                    <a:gd name="T74" fmla="*/ 71 w 1063"/>
                    <a:gd name="T75" fmla="*/ 861 h 1149"/>
                    <a:gd name="T76" fmla="*/ 14 w 1063"/>
                    <a:gd name="T77" fmla="*/ 847 h 1149"/>
                    <a:gd name="T78" fmla="*/ 14 w 1063"/>
                    <a:gd name="T79" fmla="*/ 818 h 1149"/>
                    <a:gd name="T80" fmla="*/ 28 w 1063"/>
                    <a:gd name="T81" fmla="*/ 762 h 1149"/>
                    <a:gd name="T82" fmla="*/ 71 w 1063"/>
                    <a:gd name="T83" fmla="*/ 634 h 1149"/>
                    <a:gd name="T84" fmla="*/ 56 w 1063"/>
                    <a:gd name="T85" fmla="*/ 577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2 w 1063"/>
                    <a:gd name="T103" fmla="*/ 42 h 1149"/>
                    <a:gd name="T104" fmla="*/ 443 w 1063"/>
                    <a:gd name="T105" fmla="*/ 0 h 1149"/>
                    <a:gd name="T106" fmla="*/ 500 w 1063"/>
                    <a:gd name="T107" fmla="*/ 71 h 1149"/>
                    <a:gd name="T108" fmla="*/ 528 w 1063"/>
                    <a:gd name="T109" fmla="*/ 113 h 1149"/>
                    <a:gd name="T110" fmla="*/ 543 w 1063"/>
                    <a:gd name="T111" fmla="*/ 127 h 1149"/>
                    <a:gd name="T112" fmla="*/ 571 w 1063"/>
                    <a:gd name="T113" fmla="*/ 156 h 1149"/>
                    <a:gd name="T114" fmla="*/ 571 w 1063"/>
                    <a:gd name="T115" fmla="*/ 156 h 1149"/>
                    <a:gd name="T116" fmla="*/ 585 w 1063"/>
                    <a:gd name="T117" fmla="*/ 184 h 1149"/>
                    <a:gd name="T118" fmla="*/ 614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pattFill prst="wdDnDiag">
                  <a:fgClr>
                    <a:schemeClr val="accent1"/>
                  </a:fgClr>
                  <a:bgClr>
                    <a:schemeClr val="bg1"/>
                  </a:bgClr>
                </a:pattFill>
                <a:ln w="9525">
                  <a:solidFill>
                    <a:srgbClr val="333333"/>
                  </a:solidFill>
                  <a:round/>
                  <a:headEnd/>
                  <a:tailEnd/>
                </a:ln>
              </p:spPr>
              <p:txBody>
                <a:bodyPr/>
                <a:lstStyle/>
                <a:p>
                  <a:endParaRPr lang="ja-JP" altLang="en-US" sz="800"/>
                </a:p>
              </p:txBody>
            </p:sp>
            <p:sp>
              <p:nvSpPr>
                <p:cNvPr id="184" name="Freeform 38"/>
                <p:cNvSpPr>
                  <a:spLocks/>
                </p:cNvSpPr>
                <p:nvPr/>
              </p:nvSpPr>
              <p:spPr bwMode="gray">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solidFill>
                  <a:schemeClr val="bg1">
                    <a:lumMod val="85000"/>
                  </a:schemeClr>
                </a:solidFill>
                <a:ln w="9525">
                  <a:solidFill>
                    <a:srgbClr val="333333"/>
                  </a:solidFill>
                  <a:round/>
                  <a:headEnd/>
                  <a:tailEnd/>
                </a:ln>
              </p:spPr>
              <p:txBody>
                <a:bodyPr/>
                <a:lstStyle/>
                <a:p>
                  <a:endParaRPr lang="ja-JP" altLang="en-US" sz="800"/>
                </a:p>
              </p:txBody>
            </p:sp>
            <p:sp>
              <p:nvSpPr>
                <p:cNvPr id="185" name="Freeform 37"/>
                <p:cNvSpPr>
                  <a:spLocks/>
                </p:cNvSpPr>
                <p:nvPr/>
              </p:nvSpPr>
              <p:spPr bwMode="gray">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pattFill prst="wdDnDiag">
                  <a:fgClr>
                    <a:schemeClr val="accent1"/>
                  </a:fgClr>
                  <a:bgClr>
                    <a:schemeClr val="bg1"/>
                  </a:bgClr>
                </a:pattFill>
                <a:ln w="9525">
                  <a:solidFill>
                    <a:srgbClr val="333333"/>
                  </a:solidFill>
                  <a:round/>
                  <a:headEnd/>
                  <a:tailEnd/>
                </a:ln>
              </p:spPr>
              <p:txBody>
                <a:bodyPr/>
                <a:lstStyle/>
                <a:p>
                  <a:endParaRPr lang="ja-JP" altLang="en-US" sz="800"/>
                </a:p>
              </p:txBody>
            </p:sp>
            <p:sp>
              <p:nvSpPr>
                <p:cNvPr id="186" name="Freeform 36"/>
                <p:cNvSpPr>
                  <a:spLocks/>
                </p:cNvSpPr>
                <p:nvPr/>
              </p:nvSpPr>
              <p:spPr bwMode="gray">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pattFill prst="narHorz">
                  <a:fgClr>
                    <a:schemeClr val="accent1"/>
                  </a:fgClr>
                  <a:bgClr>
                    <a:schemeClr val="bg1"/>
                  </a:bgClr>
                </a:pattFill>
                <a:ln w="9525">
                  <a:solidFill>
                    <a:srgbClr val="333333"/>
                  </a:solidFill>
                  <a:round/>
                  <a:headEnd/>
                  <a:tailEnd/>
                </a:ln>
              </p:spPr>
              <p:txBody>
                <a:bodyPr/>
                <a:lstStyle/>
                <a:p>
                  <a:endParaRPr lang="ja-JP" altLang="en-US" sz="800"/>
                </a:p>
              </p:txBody>
            </p:sp>
            <p:sp>
              <p:nvSpPr>
                <p:cNvPr id="187" name="Freeform 35"/>
                <p:cNvSpPr>
                  <a:spLocks/>
                </p:cNvSpPr>
                <p:nvPr/>
              </p:nvSpPr>
              <p:spPr bwMode="gray">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pattFill prst="pct20">
                  <a:fgClr>
                    <a:schemeClr val="accent1"/>
                  </a:fgClr>
                  <a:bgClr>
                    <a:schemeClr val="bg1"/>
                  </a:bgClr>
                </a:pattFill>
                <a:ln w="9525">
                  <a:solidFill>
                    <a:srgbClr val="333333"/>
                  </a:solidFill>
                  <a:round/>
                  <a:headEnd/>
                  <a:tailEnd/>
                </a:ln>
              </p:spPr>
              <p:txBody>
                <a:bodyPr/>
                <a:lstStyle/>
                <a:p>
                  <a:endParaRPr lang="ja-JP" altLang="en-US" sz="800"/>
                </a:p>
              </p:txBody>
            </p:sp>
          </p:grpSp>
        </p:grpSp>
        <p:sp>
          <p:nvSpPr>
            <p:cNvPr id="152" name="フリーフォーム 151"/>
            <p:cNvSpPr/>
            <p:nvPr/>
          </p:nvSpPr>
          <p:spPr>
            <a:xfrm>
              <a:off x="9849144" y="2203573"/>
              <a:ext cx="1883130" cy="1444114"/>
            </a:xfrm>
            <a:custGeom>
              <a:avLst/>
              <a:gdLst>
                <a:gd name="connsiteX0" fmla="*/ 0 w 3467100"/>
                <a:gd name="connsiteY0" fmla="*/ 3035300 h 3035300"/>
                <a:gd name="connsiteX1" fmla="*/ 520700 w 3467100"/>
                <a:gd name="connsiteY1" fmla="*/ 2781300 h 3035300"/>
                <a:gd name="connsiteX2" fmla="*/ 958850 w 3467100"/>
                <a:gd name="connsiteY2" fmla="*/ 2990850 h 3035300"/>
                <a:gd name="connsiteX3" fmla="*/ 1301750 w 3467100"/>
                <a:gd name="connsiteY3" fmla="*/ 283845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20700 w 3467100"/>
                <a:gd name="connsiteY1" fmla="*/ 2781300 h 3035300"/>
                <a:gd name="connsiteX2" fmla="*/ 958850 w 3467100"/>
                <a:gd name="connsiteY2" fmla="*/ 2990850 h 3035300"/>
                <a:gd name="connsiteX3" fmla="*/ 1301750 w 3467100"/>
                <a:gd name="connsiteY3" fmla="*/ 283845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20700 w 3467100"/>
                <a:gd name="connsiteY1" fmla="*/ 2781300 h 3035300"/>
                <a:gd name="connsiteX2" fmla="*/ 958850 w 3467100"/>
                <a:gd name="connsiteY2" fmla="*/ 2990850 h 3035300"/>
                <a:gd name="connsiteX3" fmla="*/ 1301750 w 3467100"/>
                <a:gd name="connsiteY3" fmla="*/ 283845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487363 w 3467100"/>
                <a:gd name="connsiteY1" fmla="*/ 2795588 h 3035300"/>
                <a:gd name="connsiteX2" fmla="*/ 958850 w 3467100"/>
                <a:gd name="connsiteY2" fmla="*/ 2990850 h 3035300"/>
                <a:gd name="connsiteX3" fmla="*/ 1301750 w 3467100"/>
                <a:gd name="connsiteY3" fmla="*/ 283845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487363 w 3467100"/>
                <a:gd name="connsiteY1" fmla="*/ 2795588 h 3035300"/>
                <a:gd name="connsiteX2" fmla="*/ 547688 w 3467100"/>
                <a:gd name="connsiteY2" fmla="*/ 2792413 h 3035300"/>
                <a:gd name="connsiteX3" fmla="*/ 958850 w 3467100"/>
                <a:gd name="connsiteY3" fmla="*/ 2990850 h 3035300"/>
                <a:gd name="connsiteX4" fmla="*/ 1301750 w 3467100"/>
                <a:gd name="connsiteY4" fmla="*/ 2838450 h 3035300"/>
                <a:gd name="connsiteX5" fmla="*/ 1479550 w 3467100"/>
                <a:gd name="connsiteY5" fmla="*/ 2476500 h 3035300"/>
                <a:gd name="connsiteX6" fmla="*/ 1708150 w 3467100"/>
                <a:gd name="connsiteY6" fmla="*/ 2279650 h 3035300"/>
                <a:gd name="connsiteX7" fmla="*/ 1416050 w 3467100"/>
                <a:gd name="connsiteY7" fmla="*/ 1968500 h 3035300"/>
                <a:gd name="connsiteX8" fmla="*/ 1612900 w 3467100"/>
                <a:gd name="connsiteY8" fmla="*/ 1879600 h 3035300"/>
                <a:gd name="connsiteX9" fmla="*/ 1555750 w 3467100"/>
                <a:gd name="connsiteY9" fmla="*/ 1752600 h 3035300"/>
                <a:gd name="connsiteX10" fmla="*/ 1441450 w 3467100"/>
                <a:gd name="connsiteY10" fmla="*/ 1727200 h 3035300"/>
                <a:gd name="connsiteX11" fmla="*/ 1485900 w 3467100"/>
                <a:gd name="connsiteY11" fmla="*/ 1600200 h 3035300"/>
                <a:gd name="connsiteX12" fmla="*/ 1454150 w 3467100"/>
                <a:gd name="connsiteY12" fmla="*/ 1479550 h 3035300"/>
                <a:gd name="connsiteX13" fmla="*/ 1492250 w 3467100"/>
                <a:gd name="connsiteY13" fmla="*/ 1454150 h 3035300"/>
                <a:gd name="connsiteX14" fmla="*/ 1441450 w 3467100"/>
                <a:gd name="connsiteY14" fmla="*/ 1352550 h 3035300"/>
                <a:gd name="connsiteX15" fmla="*/ 2108200 w 3467100"/>
                <a:gd name="connsiteY15" fmla="*/ 838200 h 3035300"/>
                <a:gd name="connsiteX16" fmla="*/ 2305050 w 3467100"/>
                <a:gd name="connsiteY16" fmla="*/ 781050 h 3035300"/>
                <a:gd name="connsiteX17" fmla="*/ 2400300 w 3467100"/>
                <a:gd name="connsiteY17" fmla="*/ 762000 h 3035300"/>
                <a:gd name="connsiteX18" fmla="*/ 2482850 w 3467100"/>
                <a:gd name="connsiteY18" fmla="*/ 717550 h 3035300"/>
                <a:gd name="connsiteX19" fmla="*/ 2565400 w 3467100"/>
                <a:gd name="connsiteY19" fmla="*/ 711200 h 3035300"/>
                <a:gd name="connsiteX20" fmla="*/ 2673350 w 3467100"/>
                <a:gd name="connsiteY20" fmla="*/ 488950 h 3035300"/>
                <a:gd name="connsiteX21" fmla="*/ 2984500 w 3467100"/>
                <a:gd name="connsiteY21" fmla="*/ 393700 h 3035300"/>
                <a:gd name="connsiteX22" fmla="*/ 3282950 w 3467100"/>
                <a:gd name="connsiteY22" fmla="*/ 368300 h 3035300"/>
                <a:gd name="connsiteX23" fmla="*/ 3429000 w 3467100"/>
                <a:gd name="connsiteY23" fmla="*/ 241300 h 3035300"/>
                <a:gd name="connsiteX24" fmla="*/ 3454400 w 3467100"/>
                <a:gd name="connsiteY24" fmla="*/ 107950 h 3035300"/>
                <a:gd name="connsiteX25" fmla="*/ 3467100 w 3467100"/>
                <a:gd name="connsiteY25" fmla="*/ 0 h 3035300"/>
                <a:gd name="connsiteX0" fmla="*/ 0 w 3467100"/>
                <a:gd name="connsiteY0" fmla="*/ 3035300 h 3035300"/>
                <a:gd name="connsiteX1" fmla="*/ 487363 w 3467100"/>
                <a:gd name="connsiteY1" fmla="*/ 2795588 h 3035300"/>
                <a:gd name="connsiteX2" fmla="*/ 547688 w 3467100"/>
                <a:gd name="connsiteY2" fmla="*/ 2792413 h 3035300"/>
                <a:gd name="connsiteX3" fmla="*/ 958850 w 3467100"/>
                <a:gd name="connsiteY3" fmla="*/ 2990850 h 3035300"/>
                <a:gd name="connsiteX4" fmla="*/ 1301750 w 3467100"/>
                <a:gd name="connsiteY4" fmla="*/ 2838450 h 3035300"/>
                <a:gd name="connsiteX5" fmla="*/ 1479550 w 3467100"/>
                <a:gd name="connsiteY5" fmla="*/ 2476500 h 3035300"/>
                <a:gd name="connsiteX6" fmla="*/ 1708150 w 3467100"/>
                <a:gd name="connsiteY6" fmla="*/ 2279650 h 3035300"/>
                <a:gd name="connsiteX7" fmla="*/ 1416050 w 3467100"/>
                <a:gd name="connsiteY7" fmla="*/ 1968500 h 3035300"/>
                <a:gd name="connsiteX8" fmla="*/ 1612900 w 3467100"/>
                <a:gd name="connsiteY8" fmla="*/ 1879600 h 3035300"/>
                <a:gd name="connsiteX9" fmla="*/ 1555750 w 3467100"/>
                <a:gd name="connsiteY9" fmla="*/ 1752600 h 3035300"/>
                <a:gd name="connsiteX10" fmla="*/ 1441450 w 3467100"/>
                <a:gd name="connsiteY10" fmla="*/ 1727200 h 3035300"/>
                <a:gd name="connsiteX11" fmla="*/ 1485900 w 3467100"/>
                <a:gd name="connsiteY11" fmla="*/ 1600200 h 3035300"/>
                <a:gd name="connsiteX12" fmla="*/ 1454150 w 3467100"/>
                <a:gd name="connsiteY12" fmla="*/ 1479550 h 3035300"/>
                <a:gd name="connsiteX13" fmla="*/ 1492250 w 3467100"/>
                <a:gd name="connsiteY13" fmla="*/ 1454150 h 3035300"/>
                <a:gd name="connsiteX14" fmla="*/ 1441450 w 3467100"/>
                <a:gd name="connsiteY14" fmla="*/ 1352550 h 3035300"/>
                <a:gd name="connsiteX15" fmla="*/ 2108200 w 3467100"/>
                <a:gd name="connsiteY15" fmla="*/ 838200 h 3035300"/>
                <a:gd name="connsiteX16" fmla="*/ 2305050 w 3467100"/>
                <a:gd name="connsiteY16" fmla="*/ 781050 h 3035300"/>
                <a:gd name="connsiteX17" fmla="*/ 2400300 w 3467100"/>
                <a:gd name="connsiteY17" fmla="*/ 762000 h 3035300"/>
                <a:gd name="connsiteX18" fmla="*/ 2482850 w 3467100"/>
                <a:gd name="connsiteY18" fmla="*/ 717550 h 3035300"/>
                <a:gd name="connsiteX19" fmla="*/ 2565400 w 3467100"/>
                <a:gd name="connsiteY19" fmla="*/ 711200 h 3035300"/>
                <a:gd name="connsiteX20" fmla="*/ 2673350 w 3467100"/>
                <a:gd name="connsiteY20" fmla="*/ 488950 h 3035300"/>
                <a:gd name="connsiteX21" fmla="*/ 2984500 w 3467100"/>
                <a:gd name="connsiteY21" fmla="*/ 393700 h 3035300"/>
                <a:gd name="connsiteX22" fmla="*/ 3282950 w 3467100"/>
                <a:gd name="connsiteY22" fmla="*/ 368300 h 3035300"/>
                <a:gd name="connsiteX23" fmla="*/ 3429000 w 3467100"/>
                <a:gd name="connsiteY23" fmla="*/ 241300 h 3035300"/>
                <a:gd name="connsiteX24" fmla="*/ 3454400 w 3467100"/>
                <a:gd name="connsiteY24" fmla="*/ 107950 h 3035300"/>
                <a:gd name="connsiteX25" fmla="*/ 3467100 w 3467100"/>
                <a:gd name="connsiteY25" fmla="*/ 0 h 3035300"/>
                <a:gd name="connsiteX0" fmla="*/ 0 w 3467100"/>
                <a:gd name="connsiteY0" fmla="*/ 3035300 h 3035300"/>
                <a:gd name="connsiteX1" fmla="*/ 547688 w 3467100"/>
                <a:gd name="connsiteY1" fmla="*/ 2792413 h 3035300"/>
                <a:gd name="connsiteX2" fmla="*/ 958850 w 3467100"/>
                <a:gd name="connsiteY2" fmla="*/ 2990850 h 3035300"/>
                <a:gd name="connsiteX3" fmla="*/ 1301750 w 3467100"/>
                <a:gd name="connsiteY3" fmla="*/ 283845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8850 w 3467100"/>
                <a:gd name="connsiteY2" fmla="*/ 2990850 h 3035300"/>
                <a:gd name="connsiteX3" fmla="*/ 1301750 w 3467100"/>
                <a:gd name="connsiteY3" fmla="*/ 283845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8850 w 3467100"/>
                <a:gd name="connsiteY2" fmla="*/ 2990850 h 3035300"/>
                <a:gd name="connsiteX3" fmla="*/ 1301750 w 3467100"/>
                <a:gd name="connsiteY3" fmla="*/ 283845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98266"/>
                <a:gd name="connsiteX1" fmla="*/ 547688 w 3467100"/>
                <a:gd name="connsiteY1" fmla="*/ 2792413 h 3098266"/>
                <a:gd name="connsiteX2" fmla="*/ 927894 w 3467100"/>
                <a:gd name="connsiteY2" fmla="*/ 3098006 h 3098266"/>
                <a:gd name="connsiteX3" fmla="*/ 1301750 w 3467100"/>
                <a:gd name="connsiteY3" fmla="*/ 2838450 h 3098266"/>
                <a:gd name="connsiteX4" fmla="*/ 1479550 w 3467100"/>
                <a:gd name="connsiteY4" fmla="*/ 2476500 h 3098266"/>
                <a:gd name="connsiteX5" fmla="*/ 1708150 w 3467100"/>
                <a:gd name="connsiteY5" fmla="*/ 2279650 h 3098266"/>
                <a:gd name="connsiteX6" fmla="*/ 1416050 w 3467100"/>
                <a:gd name="connsiteY6" fmla="*/ 1968500 h 3098266"/>
                <a:gd name="connsiteX7" fmla="*/ 1612900 w 3467100"/>
                <a:gd name="connsiteY7" fmla="*/ 1879600 h 3098266"/>
                <a:gd name="connsiteX8" fmla="*/ 1555750 w 3467100"/>
                <a:gd name="connsiteY8" fmla="*/ 1752600 h 3098266"/>
                <a:gd name="connsiteX9" fmla="*/ 1441450 w 3467100"/>
                <a:gd name="connsiteY9" fmla="*/ 1727200 h 3098266"/>
                <a:gd name="connsiteX10" fmla="*/ 1485900 w 3467100"/>
                <a:gd name="connsiteY10" fmla="*/ 1600200 h 3098266"/>
                <a:gd name="connsiteX11" fmla="*/ 1454150 w 3467100"/>
                <a:gd name="connsiteY11" fmla="*/ 1479550 h 3098266"/>
                <a:gd name="connsiteX12" fmla="*/ 1492250 w 3467100"/>
                <a:gd name="connsiteY12" fmla="*/ 1454150 h 3098266"/>
                <a:gd name="connsiteX13" fmla="*/ 1441450 w 3467100"/>
                <a:gd name="connsiteY13" fmla="*/ 1352550 h 3098266"/>
                <a:gd name="connsiteX14" fmla="*/ 2108200 w 3467100"/>
                <a:gd name="connsiteY14" fmla="*/ 838200 h 3098266"/>
                <a:gd name="connsiteX15" fmla="*/ 2305050 w 3467100"/>
                <a:gd name="connsiteY15" fmla="*/ 781050 h 3098266"/>
                <a:gd name="connsiteX16" fmla="*/ 2400300 w 3467100"/>
                <a:gd name="connsiteY16" fmla="*/ 762000 h 3098266"/>
                <a:gd name="connsiteX17" fmla="*/ 2482850 w 3467100"/>
                <a:gd name="connsiteY17" fmla="*/ 717550 h 3098266"/>
                <a:gd name="connsiteX18" fmla="*/ 2565400 w 3467100"/>
                <a:gd name="connsiteY18" fmla="*/ 711200 h 3098266"/>
                <a:gd name="connsiteX19" fmla="*/ 2673350 w 3467100"/>
                <a:gd name="connsiteY19" fmla="*/ 488950 h 3098266"/>
                <a:gd name="connsiteX20" fmla="*/ 2984500 w 3467100"/>
                <a:gd name="connsiteY20" fmla="*/ 393700 h 3098266"/>
                <a:gd name="connsiteX21" fmla="*/ 3282950 w 3467100"/>
                <a:gd name="connsiteY21" fmla="*/ 368300 h 3098266"/>
                <a:gd name="connsiteX22" fmla="*/ 3429000 w 3467100"/>
                <a:gd name="connsiteY22" fmla="*/ 241300 h 3098266"/>
                <a:gd name="connsiteX23" fmla="*/ 3454400 w 3467100"/>
                <a:gd name="connsiteY23" fmla="*/ 107950 h 3098266"/>
                <a:gd name="connsiteX24" fmla="*/ 3467100 w 3467100"/>
                <a:gd name="connsiteY24" fmla="*/ 0 h 3098266"/>
                <a:gd name="connsiteX0" fmla="*/ 0 w 3467100"/>
                <a:gd name="connsiteY0" fmla="*/ 3035300 h 3103426"/>
                <a:gd name="connsiteX1" fmla="*/ 547688 w 3467100"/>
                <a:gd name="connsiteY1" fmla="*/ 2792413 h 3103426"/>
                <a:gd name="connsiteX2" fmla="*/ 773906 w 3467100"/>
                <a:gd name="connsiteY2" fmla="*/ 2997200 h 3103426"/>
                <a:gd name="connsiteX3" fmla="*/ 927894 w 3467100"/>
                <a:gd name="connsiteY3" fmla="*/ 3098006 h 3103426"/>
                <a:gd name="connsiteX4" fmla="*/ 1301750 w 3467100"/>
                <a:gd name="connsiteY4" fmla="*/ 2838450 h 3103426"/>
                <a:gd name="connsiteX5" fmla="*/ 1479550 w 3467100"/>
                <a:gd name="connsiteY5" fmla="*/ 2476500 h 3103426"/>
                <a:gd name="connsiteX6" fmla="*/ 1708150 w 3467100"/>
                <a:gd name="connsiteY6" fmla="*/ 2279650 h 3103426"/>
                <a:gd name="connsiteX7" fmla="*/ 1416050 w 3467100"/>
                <a:gd name="connsiteY7" fmla="*/ 1968500 h 3103426"/>
                <a:gd name="connsiteX8" fmla="*/ 1612900 w 3467100"/>
                <a:gd name="connsiteY8" fmla="*/ 1879600 h 3103426"/>
                <a:gd name="connsiteX9" fmla="*/ 1555750 w 3467100"/>
                <a:gd name="connsiteY9" fmla="*/ 1752600 h 3103426"/>
                <a:gd name="connsiteX10" fmla="*/ 1441450 w 3467100"/>
                <a:gd name="connsiteY10" fmla="*/ 1727200 h 3103426"/>
                <a:gd name="connsiteX11" fmla="*/ 1485900 w 3467100"/>
                <a:gd name="connsiteY11" fmla="*/ 1600200 h 3103426"/>
                <a:gd name="connsiteX12" fmla="*/ 1454150 w 3467100"/>
                <a:gd name="connsiteY12" fmla="*/ 1479550 h 3103426"/>
                <a:gd name="connsiteX13" fmla="*/ 1492250 w 3467100"/>
                <a:gd name="connsiteY13" fmla="*/ 1454150 h 3103426"/>
                <a:gd name="connsiteX14" fmla="*/ 1441450 w 3467100"/>
                <a:gd name="connsiteY14" fmla="*/ 1352550 h 3103426"/>
                <a:gd name="connsiteX15" fmla="*/ 2108200 w 3467100"/>
                <a:gd name="connsiteY15" fmla="*/ 838200 h 3103426"/>
                <a:gd name="connsiteX16" fmla="*/ 2305050 w 3467100"/>
                <a:gd name="connsiteY16" fmla="*/ 781050 h 3103426"/>
                <a:gd name="connsiteX17" fmla="*/ 2400300 w 3467100"/>
                <a:gd name="connsiteY17" fmla="*/ 762000 h 3103426"/>
                <a:gd name="connsiteX18" fmla="*/ 2482850 w 3467100"/>
                <a:gd name="connsiteY18" fmla="*/ 717550 h 3103426"/>
                <a:gd name="connsiteX19" fmla="*/ 2565400 w 3467100"/>
                <a:gd name="connsiteY19" fmla="*/ 711200 h 3103426"/>
                <a:gd name="connsiteX20" fmla="*/ 2673350 w 3467100"/>
                <a:gd name="connsiteY20" fmla="*/ 488950 h 3103426"/>
                <a:gd name="connsiteX21" fmla="*/ 2984500 w 3467100"/>
                <a:gd name="connsiteY21" fmla="*/ 393700 h 3103426"/>
                <a:gd name="connsiteX22" fmla="*/ 3282950 w 3467100"/>
                <a:gd name="connsiteY22" fmla="*/ 368300 h 3103426"/>
                <a:gd name="connsiteX23" fmla="*/ 3429000 w 3467100"/>
                <a:gd name="connsiteY23" fmla="*/ 241300 h 3103426"/>
                <a:gd name="connsiteX24" fmla="*/ 3454400 w 3467100"/>
                <a:gd name="connsiteY24" fmla="*/ 107950 h 3103426"/>
                <a:gd name="connsiteX25" fmla="*/ 3467100 w 3467100"/>
                <a:gd name="connsiteY25" fmla="*/ 0 h 3103426"/>
                <a:gd name="connsiteX0" fmla="*/ 0 w 3467100"/>
                <a:gd name="connsiteY0" fmla="*/ 3035300 h 3101891"/>
                <a:gd name="connsiteX1" fmla="*/ 547688 w 3467100"/>
                <a:gd name="connsiteY1" fmla="*/ 2792413 h 3101891"/>
                <a:gd name="connsiteX2" fmla="*/ 957262 w 3467100"/>
                <a:gd name="connsiteY2" fmla="*/ 2980531 h 3101891"/>
                <a:gd name="connsiteX3" fmla="*/ 927894 w 3467100"/>
                <a:gd name="connsiteY3" fmla="*/ 3098006 h 3101891"/>
                <a:gd name="connsiteX4" fmla="*/ 1301750 w 3467100"/>
                <a:gd name="connsiteY4" fmla="*/ 2838450 h 3101891"/>
                <a:gd name="connsiteX5" fmla="*/ 1479550 w 3467100"/>
                <a:gd name="connsiteY5" fmla="*/ 2476500 h 3101891"/>
                <a:gd name="connsiteX6" fmla="*/ 1708150 w 3467100"/>
                <a:gd name="connsiteY6" fmla="*/ 2279650 h 3101891"/>
                <a:gd name="connsiteX7" fmla="*/ 1416050 w 3467100"/>
                <a:gd name="connsiteY7" fmla="*/ 1968500 h 3101891"/>
                <a:gd name="connsiteX8" fmla="*/ 1612900 w 3467100"/>
                <a:gd name="connsiteY8" fmla="*/ 1879600 h 3101891"/>
                <a:gd name="connsiteX9" fmla="*/ 1555750 w 3467100"/>
                <a:gd name="connsiteY9" fmla="*/ 1752600 h 3101891"/>
                <a:gd name="connsiteX10" fmla="*/ 1441450 w 3467100"/>
                <a:gd name="connsiteY10" fmla="*/ 1727200 h 3101891"/>
                <a:gd name="connsiteX11" fmla="*/ 1485900 w 3467100"/>
                <a:gd name="connsiteY11" fmla="*/ 1600200 h 3101891"/>
                <a:gd name="connsiteX12" fmla="*/ 1454150 w 3467100"/>
                <a:gd name="connsiteY12" fmla="*/ 1479550 h 3101891"/>
                <a:gd name="connsiteX13" fmla="*/ 1492250 w 3467100"/>
                <a:gd name="connsiteY13" fmla="*/ 1454150 h 3101891"/>
                <a:gd name="connsiteX14" fmla="*/ 1441450 w 3467100"/>
                <a:gd name="connsiteY14" fmla="*/ 1352550 h 3101891"/>
                <a:gd name="connsiteX15" fmla="*/ 2108200 w 3467100"/>
                <a:gd name="connsiteY15" fmla="*/ 838200 h 3101891"/>
                <a:gd name="connsiteX16" fmla="*/ 2305050 w 3467100"/>
                <a:gd name="connsiteY16" fmla="*/ 781050 h 3101891"/>
                <a:gd name="connsiteX17" fmla="*/ 2400300 w 3467100"/>
                <a:gd name="connsiteY17" fmla="*/ 762000 h 3101891"/>
                <a:gd name="connsiteX18" fmla="*/ 2482850 w 3467100"/>
                <a:gd name="connsiteY18" fmla="*/ 717550 h 3101891"/>
                <a:gd name="connsiteX19" fmla="*/ 2565400 w 3467100"/>
                <a:gd name="connsiteY19" fmla="*/ 711200 h 3101891"/>
                <a:gd name="connsiteX20" fmla="*/ 2673350 w 3467100"/>
                <a:gd name="connsiteY20" fmla="*/ 488950 h 3101891"/>
                <a:gd name="connsiteX21" fmla="*/ 2984500 w 3467100"/>
                <a:gd name="connsiteY21" fmla="*/ 393700 h 3101891"/>
                <a:gd name="connsiteX22" fmla="*/ 3282950 w 3467100"/>
                <a:gd name="connsiteY22" fmla="*/ 368300 h 3101891"/>
                <a:gd name="connsiteX23" fmla="*/ 3429000 w 3467100"/>
                <a:gd name="connsiteY23" fmla="*/ 241300 h 3101891"/>
                <a:gd name="connsiteX24" fmla="*/ 3454400 w 3467100"/>
                <a:gd name="connsiteY24" fmla="*/ 107950 h 3101891"/>
                <a:gd name="connsiteX25" fmla="*/ 3467100 w 3467100"/>
                <a:gd name="connsiteY25" fmla="*/ 0 h 3101891"/>
                <a:gd name="connsiteX0" fmla="*/ 0 w 3467100"/>
                <a:gd name="connsiteY0" fmla="*/ 3035300 h 3101891"/>
                <a:gd name="connsiteX1" fmla="*/ 547688 w 3467100"/>
                <a:gd name="connsiteY1" fmla="*/ 2792413 h 3101891"/>
                <a:gd name="connsiteX2" fmla="*/ 957262 w 3467100"/>
                <a:gd name="connsiteY2" fmla="*/ 2980531 h 3101891"/>
                <a:gd name="connsiteX3" fmla="*/ 927894 w 3467100"/>
                <a:gd name="connsiteY3" fmla="*/ 3098006 h 3101891"/>
                <a:gd name="connsiteX4" fmla="*/ 1301750 w 3467100"/>
                <a:gd name="connsiteY4" fmla="*/ 2838450 h 3101891"/>
                <a:gd name="connsiteX5" fmla="*/ 1479550 w 3467100"/>
                <a:gd name="connsiteY5" fmla="*/ 2476500 h 3101891"/>
                <a:gd name="connsiteX6" fmla="*/ 1708150 w 3467100"/>
                <a:gd name="connsiteY6" fmla="*/ 2279650 h 3101891"/>
                <a:gd name="connsiteX7" fmla="*/ 1416050 w 3467100"/>
                <a:gd name="connsiteY7" fmla="*/ 1968500 h 3101891"/>
                <a:gd name="connsiteX8" fmla="*/ 1612900 w 3467100"/>
                <a:gd name="connsiteY8" fmla="*/ 1879600 h 3101891"/>
                <a:gd name="connsiteX9" fmla="*/ 1555750 w 3467100"/>
                <a:gd name="connsiteY9" fmla="*/ 1752600 h 3101891"/>
                <a:gd name="connsiteX10" fmla="*/ 1441450 w 3467100"/>
                <a:gd name="connsiteY10" fmla="*/ 1727200 h 3101891"/>
                <a:gd name="connsiteX11" fmla="*/ 1485900 w 3467100"/>
                <a:gd name="connsiteY11" fmla="*/ 1600200 h 3101891"/>
                <a:gd name="connsiteX12" fmla="*/ 1454150 w 3467100"/>
                <a:gd name="connsiteY12" fmla="*/ 1479550 h 3101891"/>
                <a:gd name="connsiteX13" fmla="*/ 1492250 w 3467100"/>
                <a:gd name="connsiteY13" fmla="*/ 1454150 h 3101891"/>
                <a:gd name="connsiteX14" fmla="*/ 1441450 w 3467100"/>
                <a:gd name="connsiteY14" fmla="*/ 1352550 h 3101891"/>
                <a:gd name="connsiteX15" fmla="*/ 2108200 w 3467100"/>
                <a:gd name="connsiteY15" fmla="*/ 838200 h 3101891"/>
                <a:gd name="connsiteX16" fmla="*/ 2305050 w 3467100"/>
                <a:gd name="connsiteY16" fmla="*/ 781050 h 3101891"/>
                <a:gd name="connsiteX17" fmla="*/ 2400300 w 3467100"/>
                <a:gd name="connsiteY17" fmla="*/ 762000 h 3101891"/>
                <a:gd name="connsiteX18" fmla="*/ 2482850 w 3467100"/>
                <a:gd name="connsiteY18" fmla="*/ 717550 h 3101891"/>
                <a:gd name="connsiteX19" fmla="*/ 2565400 w 3467100"/>
                <a:gd name="connsiteY19" fmla="*/ 711200 h 3101891"/>
                <a:gd name="connsiteX20" fmla="*/ 2673350 w 3467100"/>
                <a:gd name="connsiteY20" fmla="*/ 488950 h 3101891"/>
                <a:gd name="connsiteX21" fmla="*/ 2984500 w 3467100"/>
                <a:gd name="connsiteY21" fmla="*/ 393700 h 3101891"/>
                <a:gd name="connsiteX22" fmla="*/ 3282950 w 3467100"/>
                <a:gd name="connsiteY22" fmla="*/ 368300 h 3101891"/>
                <a:gd name="connsiteX23" fmla="*/ 3429000 w 3467100"/>
                <a:gd name="connsiteY23" fmla="*/ 241300 h 3101891"/>
                <a:gd name="connsiteX24" fmla="*/ 3454400 w 3467100"/>
                <a:gd name="connsiteY24" fmla="*/ 107950 h 3101891"/>
                <a:gd name="connsiteX25" fmla="*/ 3467100 w 3467100"/>
                <a:gd name="connsiteY25" fmla="*/ 0 h 3101891"/>
                <a:gd name="connsiteX0" fmla="*/ 0 w 3467100"/>
                <a:gd name="connsiteY0" fmla="*/ 3035300 h 3101891"/>
                <a:gd name="connsiteX1" fmla="*/ 547688 w 3467100"/>
                <a:gd name="connsiteY1" fmla="*/ 2792413 h 3101891"/>
                <a:gd name="connsiteX2" fmla="*/ 957262 w 3467100"/>
                <a:gd name="connsiteY2" fmla="*/ 2980531 h 3101891"/>
                <a:gd name="connsiteX3" fmla="*/ 927894 w 3467100"/>
                <a:gd name="connsiteY3" fmla="*/ 3098006 h 3101891"/>
                <a:gd name="connsiteX4" fmla="*/ 1301750 w 3467100"/>
                <a:gd name="connsiteY4" fmla="*/ 2838450 h 3101891"/>
                <a:gd name="connsiteX5" fmla="*/ 1479550 w 3467100"/>
                <a:gd name="connsiteY5" fmla="*/ 2476500 h 3101891"/>
                <a:gd name="connsiteX6" fmla="*/ 1708150 w 3467100"/>
                <a:gd name="connsiteY6" fmla="*/ 2279650 h 3101891"/>
                <a:gd name="connsiteX7" fmla="*/ 1416050 w 3467100"/>
                <a:gd name="connsiteY7" fmla="*/ 1968500 h 3101891"/>
                <a:gd name="connsiteX8" fmla="*/ 1612900 w 3467100"/>
                <a:gd name="connsiteY8" fmla="*/ 1879600 h 3101891"/>
                <a:gd name="connsiteX9" fmla="*/ 1555750 w 3467100"/>
                <a:gd name="connsiteY9" fmla="*/ 1752600 h 3101891"/>
                <a:gd name="connsiteX10" fmla="*/ 1441450 w 3467100"/>
                <a:gd name="connsiteY10" fmla="*/ 1727200 h 3101891"/>
                <a:gd name="connsiteX11" fmla="*/ 1485900 w 3467100"/>
                <a:gd name="connsiteY11" fmla="*/ 1600200 h 3101891"/>
                <a:gd name="connsiteX12" fmla="*/ 1454150 w 3467100"/>
                <a:gd name="connsiteY12" fmla="*/ 1479550 h 3101891"/>
                <a:gd name="connsiteX13" fmla="*/ 1492250 w 3467100"/>
                <a:gd name="connsiteY13" fmla="*/ 1454150 h 3101891"/>
                <a:gd name="connsiteX14" fmla="*/ 1441450 w 3467100"/>
                <a:gd name="connsiteY14" fmla="*/ 1352550 h 3101891"/>
                <a:gd name="connsiteX15" fmla="*/ 2108200 w 3467100"/>
                <a:gd name="connsiteY15" fmla="*/ 838200 h 3101891"/>
                <a:gd name="connsiteX16" fmla="*/ 2305050 w 3467100"/>
                <a:gd name="connsiteY16" fmla="*/ 781050 h 3101891"/>
                <a:gd name="connsiteX17" fmla="*/ 2400300 w 3467100"/>
                <a:gd name="connsiteY17" fmla="*/ 762000 h 3101891"/>
                <a:gd name="connsiteX18" fmla="*/ 2482850 w 3467100"/>
                <a:gd name="connsiteY18" fmla="*/ 717550 h 3101891"/>
                <a:gd name="connsiteX19" fmla="*/ 2565400 w 3467100"/>
                <a:gd name="connsiteY19" fmla="*/ 711200 h 3101891"/>
                <a:gd name="connsiteX20" fmla="*/ 2673350 w 3467100"/>
                <a:gd name="connsiteY20" fmla="*/ 488950 h 3101891"/>
                <a:gd name="connsiteX21" fmla="*/ 2984500 w 3467100"/>
                <a:gd name="connsiteY21" fmla="*/ 393700 h 3101891"/>
                <a:gd name="connsiteX22" fmla="*/ 3282950 w 3467100"/>
                <a:gd name="connsiteY22" fmla="*/ 368300 h 3101891"/>
                <a:gd name="connsiteX23" fmla="*/ 3429000 w 3467100"/>
                <a:gd name="connsiteY23" fmla="*/ 241300 h 3101891"/>
                <a:gd name="connsiteX24" fmla="*/ 3454400 w 3467100"/>
                <a:gd name="connsiteY24" fmla="*/ 107950 h 3101891"/>
                <a:gd name="connsiteX25" fmla="*/ 3467100 w 3467100"/>
                <a:gd name="connsiteY25" fmla="*/ 0 h 3101891"/>
                <a:gd name="connsiteX0" fmla="*/ 0 w 3467100"/>
                <a:gd name="connsiteY0" fmla="*/ 3035300 h 3101891"/>
                <a:gd name="connsiteX1" fmla="*/ 547688 w 3467100"/>
                <a:gd name="connsiteY1" fmla="*/ 2792413 h 3101891"/>
                <a:gd name="connsiteX2" fmla="*/ 957262 w 3467100"/>
                <a:gd name="connsiteY2" fmla="*/ 2980531 h 3101891"/>
                <a:gd name="connsiteX3" fmla="*/ 927894 w 3467100"/>
                <a:gd name="connsiteY3" fmla="*/ 3098006 h 3101891"/>
                <a:gd name="connsiteX4" fmla="*/ 1301750 w 3467100"/>
                <a:gd name="connsiteY4" fmla="*/ 2838450 h 3101891"/>
                <a:gd name="connsiteX5" fmla="*/ 1359694 w 3467100"/>
                <a:gd name="connsiteY5" fmla="*/ 2747170 h 3101891"/>
                <a:gd name="connsiteX6" fmla="*/ 1479550 w 3467100"/>
                <a:gd name="connsiteY6" fmla="*/ 2476500 h 3101891"/>
                <a:gd name="connsiteX7" fmla="*/ 1708150 w 3467100"/>
                <a:gd name="connsiteY7" fmla="*/ 2279650 h 3101891"/>
                <a:gd name="connsiteX8" fmla="*/ 1416050 w 3467100"/>
                <a:gd name="connsiteY8" fmla="*/ 1968500 h 3101891"/>
                <a:gd name="connsiteX9" fmla="*/ 1612900 w 3467100"/>
                <a:gd name="connsiteY9" fmla="*/ 1879600 h 3101891"/>
                <a:gd name="connsiteX10" fmla="*/ 1555750 w 3467100"/>
                <a:gd name="connsiteY10" fmla="*/ 1752600 h 3101891"/>
                <a:gd name="connsiteX11" fmla="*/ 1441450 w 3467100"/>
                <a:gd name="connsiteY11" fmla="*/ 1727200 h 3101891"/>
                <a:gd name="connsiteX12" fmla="*/ 1485900 w 3467100"/>
                <a:gd name="connsiteY12" fmla="*/ 1600200 h 3101891"/>
                <a:gd name="connsiteX13" fmla="*/ 1454150 w 3467100"/>
                <a:gd name="connsiteY13" fmla="*/ 1479550 h 3101891"/>
                <a:gd name="connsiteX14" fmla="*/ 1492250 w 3467100"/>
                <a:gd name="connsiteY14" fmla="*/ 1454150 h 3101891"/>
                <a:gd name="connsiteX15" fmla="*/ 1441450 w 3467100"/>
                <a:gd name="connsiteY15" fmla="*/ 1352550 h 3101891"/>
                <a:gd name="connsiteX16" fmla="*/ 2108200 w 3467100"/>
                <a:gd name="connsiteY16" fmla="*/ 838200 h 3101891"/>
                <a:gd name="connsiteX17" fmla="*/ 2305050 w 3467100"/>
                <a:gd name="connsiteY17" fmla="*/ 781050 h 3101891"/>
                <a:gd name="connsiteX18" fmla="*/ 2400300 w 3467100"/>
                <a:gd name="connsiteY18" fmla="*/ 762000 h 3101891"/>
                <a:gd name="connsiteX19" fmla="*/ 2482850 w 3467100"/>
                <a:gd name="connsiteY19" fmla="*/ 717550 h 3101891"/>
                <a:gd name="connsiteX20" fmla="*/ 2565400 w 3467100"/>
                <a:gd name="connsiteY20" fmla="*/ 711200 h 3101891"/>
                <a:gd name="connsiteX21" fmla="*/ 2673350 w 3467100"/>
                <a:gd name="connsiteY21" fmla="*/ 488950 h 3101891"/>
                <a:gd name="connsiteX22" fmla="*/ 2984500 w 3467100"/>
                <a:gd name="connsiteY22" fmla="*/ 393700 h 3101891"/>
                <a:gd name="connsiteX23" fmla="*/ 3282950 w 3467100"/>
                <a:gd name="connsiteY23" fmla="*/ 368300 h 3101891"/>
                <a:gd name="connsiteX24" fmla="*/ 3429000 w 3467100"/>
                <a:gd name="connsiteY24" fmla="*/ 241300 h 3101891"/>
                <a:gd name="connsiteX25" fmla="*/ 3454400 w 3467100"/>
                <a:gd name="connsiteY25" fmla="*/ 107950 h 3101891"/>
                <a:gd name="connsiteX26" fmla="*/ 3467100 w 3467100"/>
                <a:gd name="connsiteY26" fmla="*/ 0 h 3101891"/>
                <a:gd name="connsiteX0" fmla="*/ 0 w 3467100"/>
                <a:gd name="connsiteY0" fmla="*/ 3035300 h 3106437"/>
                <a:gd name="connsiteX1" fmla="*/ 547688 w 3467100"/>
                <a:gd name="connsiteY1" fmla="*/ 2792413 h 3106437"/>
                <a:gd name="connsiteX2" fmla="*/ 957262 w 3467100"/>
                <a:gd name="connsiteY2" fmla="*/ 2980531 h 3106437"/>
                <a:gd name="connsiteX3" fmla="*/ 927894 w 3467100"/>
                <a:gd name="connsiteY3" fmla="*/ 3098006 h 3106437"/>
                <a:gd name="connsiteX4" fmla="*/ 1359694 w 3467100"/>
                <a:gd name="connsiteY4" fmla="*/ 2747170 h 3106437"/>
                <a:gd name="connsiteX5" fmla="*/ 1479550 w 3467100"/>
                <a:gd name="connsiteY5" fmla="*/ 2476500 h 3106437"/>
                <a:gd name="connsiteX6" fmla="*/ 1708150 w 3467100"/>
                <a:gd name="connsiteY6" fmla="*/ 2279650 h 3106437"/>
                <a:gd name="connsiteX7" fmla="*/ 1416050 w 3467100"/>
                <a:gd name="connsiteY7" fmla="*/ 1968500 h 3106437"/>
                <a:gd name="connsiteX8" fmla="*/ 1612900 w 3467100"/>
                <a:gd name="connsiteY8" fmla="*/ 1879600 h 3106437"/>
                <a:gd name="connsiteX9" fmla="*/ 1555750 w 3467100"/>
                <a:gd name="connsiteY9" fmla="*/ 1752600 h 3106437"/>
                <a:gd name="connsiteX10" fmla="*/ 1441450 w 3467100"/>
                <a:gd name="connsiteY10" fmla="*/ 1727200 h 3106437"/>
                <a:gd name="connsiteX11" fmla="*/ 1485900 w 3467100"/>
                <a:gd name="connsiteY11" fmla="*/ 1600200 h 3106437"/>
                <a:gd name="connsiteX12" fmla="*/ 1454150 w 3467100"/>
                <a:gd name="connsiteY12" fmla="*/ 1479550 h 3106437"/>
                <a:gd name="connsiteX13" fmla="*/ 1492250 w 3467100"/>
                <a:gd name="connsiteY13" fmla="*/ 1454150 h 3106437"/>
                <a:gd name="connsiteX14" fmla="*/ 1441450 w 3467100"/>
                <a:gd name="connsiteY14" fmla="*/ 1352550 h 3106437"/>
                <a:gd name="connsiteX15" fmla="*/ 2108200 w 3467100"/>
                <a:gd name="connsiteY15" fmla="*/ 838200 h 3106437"/>
                <a:gd name="connsiteX16" fmla="*/ 2305050 w 3467100"/>
                <a:gd name="connsiteY16" fmla="*/ 781050 h 3106437"/>
                <a:gd name="connsiteX17" fmla="*/ 2400300 w 3467100"/>
                <a:gd name="connsiteY17" fmla="*/ 762000 h 3106437"/>
                <a:gd name="connsiteX18" fmla="*/ 2482850 w 3467100"/>
                <a:gd name="connsiteY18" fmla="*/ 717550 h 3106437"/>
                <a:gd name="connsiteX19" fmla="*/ 2565400 w 3467100"/>
                <a:gd name="connsiteY19" fmla="*/ 711200 h 3106437"/>
                <a:gd name="connsiteX20" fmla="*/ 2673350 w 3467100"/>
                <a:gd name="connsiteY20" fmla="*/ 488950 h 3106437"/>
                <a:gd name="connsiteX21" fmla="*/ 2984500 w 3467100"/>
                <a:gd name="connsiteY21" fmla="*/ 393700 h 3106437"/>
                <a:gd name="connsiteX22" fmla="*/ 3282950 w 3467100"/>
                <a:gd name="connsiteY22" fmla="*/ 368300 h 3106437"/>
                <a:gd name="connsiteX23" fmla="*/ 3429000 w 3467100"/>
                <a:gd name="connsiteY23" fmla="*/ 241300 h 3106437"/>
                <a:gd name="connsiteX24" fmla="*/ 3454400 w 3467100"/>
                <a:gd name="connsiteY24" fmla="*/ 107950 h 3106437"/>
                <a:gd name="connsiteX25" fmla="*/ 3467100 w 3467100"/>
                <a:gd name="connsiteY25" fmla="*/ 0 h 3106437"/>
                <a:gd name="connsiteX0" fmla="*/ 0 w 3467100"/>
                <a:gd name="connsiteY0" fmla="*/ 3035300 h 3035300"/>
                <a:gd name="connsiteX1" fmla="*/ 547688 w 3467100"/>
                <a:gd name="connsiteY1" fmla="*/ 2792413 h 3035300"/>
                <a:gd name="connsiteX2" fmla="*/ 957262 w 3467100"/>
                <a:gd name="connsiteY2" fmla="*/ 2980531 h 3035300"/>
                <a:gd name="connsiteX3" fmla="*/ 1359694 w 3467100"/>
                <a:gd name="connsiteY3" fmla="*/ 2747170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0163 w 3467100"/>
                <a:gd name="connsiteY3" fmla="*/ 2913857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23369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23369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23369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23369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708150 w 3467100"/>
                <a:gd name="connsiteY5" fmla="*/ 2279650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708150 w 3467100"/>
                <a:gd name="connsiteY5" fmla="*/ 2279650 h 3035300"/>
                <a:gd name="connsiteX6" fmla="*/ 1685925 w 3467100"/>
                <a:gd name="connsiteY6" fmla="*/ 2239964 h 3035300"/>
                <a:gd name="connsiteX7" fmla="*/ 1416050 w 3467100"/>
                <a:gd name="connsiteY7" fmla="*/ 1968500 h 3035300"/>
                <a:gd name="connsiteX8" fmla="*/ 1612900 w 3467100"/>
                <a:gd name="connsiteY8" fmla="*/ 1879600 h 3035300"/>
                <a:gd name="connsiteX9" fmla="*/ 1555750 w 3467100"/>
                <a:gd name="connsiteY9" fmla="*/ 1752600 h 3035300"/>
                <a:gd name="connsiteX10" fmla="*/ 1441450 w 3467100"/>
                <a:gd name="connsiteY10" fmla="*/ 1727200 h 3035300"/>
                <a:gd name="connsiteX11" fmla="*/ 1485900 w 3467100"/>
                <a:gd name="connsiteY11" fmla="*/ 1600200 h 3035300"/>
                <a:gd name="connsiteX12" fmla="*/ 1454150 w 3467100"/>
                <a:gd name="connsiteY12" fmla="*/ 1479550 h 3035300"/>
                <a:gd name="connsiteX13" fmla="*/ 1492250 w 3467100"/>
                <a:gd name="connsiteY13" fmla="*/ 1454150 h 3035300"/>
                <a:gd name="connsiteX14" fmla="*/ 1441450 w 3467100"/>
                <a:gd name="connsiteY14" fmla="*/ 1352550 h 3035300"/>
                <a:gd name="connsiteX15" fmla="*/ 2108200 w 3467100"/>
                <a:gd name="connsiteY15" fmla="*/ 838200 h 3035300"/>
                <a:gd name="connsiteX16" fmla="*/ 2305050 w 3467100"/>
                <a:gd name="connsiteY16" fmla="*/ 781050 h 3035300"/>
                <a:gd name="connsiteX17" fmla="*/ 2400300 w 3467100"/>
                <a:gd name="connsiteY17" fmla="*/ 762000 h 3035300"/>
                <a:gd name="connsiteX18" fmla="*/ 2482850 w 3467100"/>
                <a:gd name="connsiteY18" fmla="*/ 717550 h 3035300"/>
                <a:gd name="connsiteX19" fmla="*/ 2565400 w 3467100"/>
                <a:gd name="connsiteY19" fmla="*/ 711200 h 3035300"/>
                <a:gd name="connsiteX20" fmla="*/ 2673350 w 3467100"/>
                <a:gd name="connsiteY20" fmla="*/ 488950 h 3035300"/>
                <a:gd name="connsiteX21" fmla="*/ 2984500 w 3467100"/>
                <a:gd name="connsiteY21" fmla="*/ 393700 h 3035300"/>
                <a:gd name="connsiteX22" fmla="*/ 3282950 w 3467100"/>
                <a:gd name="connsiteY22" fmla="*/ 368300 h 3035300"/>
                <a:gd name="connsiteX23" fmla="*/ 3429000 w 3467100"/>
                <a:gd name="connsiteY23" fmla="*/ 241300 h 3035300"/>
                <a:gd name="connsiteX24" fmla="*/ 3454400 w 3467100"/>
                <a:gd name="connsiteY24" fmla="*/ 107950 h 3035300"/>
                <a:gd name="connsiteX25" fmla="*/ 3467100 w 3467100"/>
                <a:gd name="connsiteY25"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85925 w 3467100"/>
                <a:gd name="connsiteY5" fmla="*/ 2239964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16050 w 3467100"/>
                <a:gd name="connsiteY6" fmla="*/ 196850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50181 w 3467100"/>
                <a:gd name="connsiteY6" fmla="*/ 2023270 h 3035300"/>
                <a:gd name="connsiteX7" fmla="*/ 1416050 w 3467100"/>
                <a:gd name="connsiteY7" fmla="*/ 1968500 h 3035300"/>
                <a:gd name="connsiteX8" fmla="*/ 1612900 w 3467100"/>
                <a:gd name="connsiteY8" fmla="*/ 1879600 h 3035300"/>
                <a:gd name="connsiteX9" fmla="*/ 1555750 w 3467100"/>
                <a:gd name="connsiteY9" fmla="*/ 1752600 h 3035300"/>
                <a:gd name="connsiteX10" fmla="*/ 1441450 w 3467100"/>
                <a:gd name="connsiteY10" fmla="*/ 1727200 h 3035300"/>
                <a:gd name="connsiteX11" fmla="*/ 1485900 w 3467100"/>
                <a:gd name="connsiteY11" fmla="*/ 1600200 h 3035300"/>
                <a:gd name="connsiteX12" fmla="*/ 1454150 w 3467100"/>
                <a:gd name="connsiteY12" fmla="*/ 1479550 h 3035300"/>
                <a:gd name="connsiteX13" fmla="*/ 1492250 w 3467100"/>
                <a:gd name="connsiteY13" fmla="*/ 1454150 h 3035300"/>
                <a:gd name="connsiteX14" fmla="*/ 1441450 w 3467100"/>
                <a:gd name="connsiteY14" fmla="*/ 1352550 h 3035300"/>
                <a:gd name="connsiteX15" fmla="*/ 2108200 w 3467100"/>
                <a:gd name="connsiteY15" fmla="*/ 838200 h 3035300"/>
                <a:gd name="connsiteX16" fmla="*/ 2305050 w 3467100"/>
                <a:gd name="connsiteY16" fmla="*/ 781050 h 3035300"/>
                <a:gd name="connsiteX17" fmla="*/ 2400300 w 3467100"/>
                <a:gd name="connsiteY17" fmla="*/ 762000 h 3035300"/>
                <a:gd name="connsiteX18" fmla="*/ 2482850 w 3467100"/>
                <a:gd name="connsiteY18" fmla="*/ 717550 h 3035300"/>
                <a:gd name="connsiteX19" fmla="*/ 2565400 w 3467100"/>
                <a:gd name="connsiteY19" fmla="*/ 711200 h 3035300"/>
                <a:gd name="connsiteX20" fmla="*/ 2673350 w 3467100"/>
                <a:gd name="connsiteY20" fmla="*/ 488950 h 3035300"/>
                <a:gd name="connsiteX21" fmla="*/ 2984500 w 3467100"/>
                <a:gd name="connsiteY21" fmla="*/ 393700 h 3035300"/>
                <a:gd name="connsiteX22" fmla="*/ 3282950 w 3467100"/>
                <a:gd name="connsiteY22" fmla="*/ 368300 h 3035300"/>
                <a:gd name="connsiteX23" fmla="*/ 3429000 w 3467100"/>
                <a:gd name="connsiteY23" fmla="*/ 241300 h 3035300"/>
                <a:gd name="connsiteX24" fmla="*/ 3454400 w 3467100"/>
                <a:gd name="connsiteY24" fmla="*/ 107950 h 3035300"/>
                <a:gd name="connsiteX25" fmla="*/ 3467100 w 3467100"/>
                <a:gd name="connsiteY25"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50181 w 3467100"/>
                <a:gd name="connsiteY6" fmla="*/ 202327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85900 w 3467100"/>
                <a:gd name="connsiteY10" fmla="*/ 1600200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0181 w 3467100"/>
                <a:gd name="connsiteY10" fmla="*/ 1602581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41450 w 3467100"/>
                <a:gd name="connsiteY13" fmla="*/ 1352550 h 3035300"/>
                <a:gd name="connsiteX14" fmla="*/ 1466850 w 3467100"/>
                <a:gd name="connsiteY14" fmla="*/ 1325564 h 3035300"/>
                <a:gd name="connsiteX15" fmla="*/ 2108200 w 3467100"/>
                <a:gd name="connsiteY15" fmla="*/ 838200 h 3035300"/>
                <a:gd name="connsiteX16" fmla="*/ 2305050 w 3467100"/>
                <a:gd name="connsiteY16" fmla="*/ 781050 h 3035300"/>
                <a:gd name="connsiteX17" fmla="*/ 2400300 w 3467100"/>
                <a:gd name="connsiteY17" fmla="*/ 762000 h 3035300"/>
                <a:gd name="connsiteX18" fmla="*/ 2482850 w 3467100"/>
                <a:gd name="connsiteY18" fmla="*/ 717550 h 3035300"/>
                <a:gd name="connsiteX19" fmla="*/ 2565400 w 3467100"/>
                <a:gd name="connsiteY19" fmla="*/ 711200 h 3035300"/>
                <a:gd name="connsiteX20" fmla="*/ 2673350 w 3467100"/>
                <a:gd name="connsiteY20" fmla="*/ 488950 h 3035300"/>
                <a:gd name="connsiteX21" fmla="*/ 2984500 w 3467100"/>
                <a:gd name="connsiteY21" fmla="*/ 393700 h 3035300"/>
                <a:gd name="connsiteX22" fmla="*/ 3282950 w 3467100"/>
                <a:gd name="connsiteY22" fmla="*/ 368300 h 3035300"/>
                <a:gd name="connsiteX23" fmla="*/ 3429000 w 3467100"/>
                <a:gd name="connsiteY23" fmla="*/ 241300 h 3035300"/>
                <a:gd name="connsiteX24" fmla="*/ 3454400 w 3467100"/>
                <a:gd name="connsiteY24" fmla="*/ 107950 h 3035300"/>
                <a:gd name="connsiteX25" fmla="*/ 3467100 w 3467100"/>
                <a:gd name="connsiteY25"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66850 w 3467100"/>
                <a:gd name="connsiteY13" fmla="*/ 13255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92250 w 3467100"/>
                <a:gd name="connsiteY12" fmla="*/ 1454150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54150 w 3467100"/>
                <a:gd name="connsiteY11" fmla="*/ 14795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73994 w 3467100"/>
                <a:gd name="connsiteY10" fmla="*/ 15954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65400 w 3467100"/>
                <a:gd name="connsiteY18" fmla="*/ 711200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82069 w 3467100"/>
                <a:gd name="connsiteY18" fmla="*/ 665956 h 3035300"/>
                <a:gd name="connsiteX19" fmla="*/ 2673350 w 3467100"/>
                <a:gd name="connsiteY19" fmla="*/ 488950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82069 w 3467100"/>
                <a:gd name="connsiteY18" fmla="*/ 665956 h 3035300"/>
                <a:gd name="connsiteX19" fmla="*/ 2725737 w 3467100"/>
                <a:gd name="connsiteY19" fmla="*/ 462756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82069 w 3467100"/>
                <a:gd name="connsiteY18" fmla="*/ 665956 h 3035300"/>
                <a:gd name="connsiteX19" fmla="*/ 2725737 w 3467100"/>
                <a:gd name="connsiteY19" fmla="*/ 462756 h 3035300"/>
                <a:gd name="connsiteX20" fmla="*/ 2984500 w 3467100"/>
                <a:gd name="connsiteY20" fmla="*/ 39370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82069 w 3467100"/>
                <a:gd name="connsiteY18" fmla="*/ 665956 h 3035300"/>
                <a:gd name="connsiteX19" fmla="*/ 2725737 w 3467100"/>
                <a:gd name="connsiteY19" fmla="*/ 462756 h 3035300"/>
                <a:gd name="connsiteX20" fmla="*/ 2989262 w 3467100"/>
                <a:gd name="connsiteY20" fmla="*/ 41275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82069 w 3467100"/>
                <a:gd name="connsiteY18" fmla="*/ 665956 h 3035300"/>
                <a:gd name="connsiteX19" fmla="*/ 2725737 w 3467100"/>
                <a:gd name="connsiteY19" fmla="*/ 462756 h 3035300"/>
                <a:gd name="connsiteX20" fmla="*/ 2989262 w 3467100"/>
                <a:gd name="connsiteY20" fmla="*/ 412750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 name="connsiteX0" fmla="*/ 0 w 3467100"/>
                <a:gd name="connsiteY0" fmla="*/ 3035300 h 3035300"/>
                <a:gd name="connsiteX1" fmla="*/ 547688 w 3467100"/>
                <a:gd name="connsiteY1" fmla="*/ 2792413 h 3035300"/>
                <a:gd name="connsiteX2" fmla="*/ 957262 w 3467100"/>
                <a:gd name="connsiteY2" fmla="*/ 2980531 h 3035300"/>
                <a:gd name="connsiteX3" fmla="*/ 1304925 w 3467100"/>
                <a:gd name="connsiteY3" fmla="*/ 2816226 h 3035300"/>
                <a:gd name="connsiteX4" fmla="*/ 1479550 w 3467100"/>
                <a:gd name="connsiteY4" fmla="*/ 2476500 h 3035300"/>
                <a:gd name="connsiteX5" fmla="*/ 1693069 w 3467100"/>
                <a:gd name="connsiteY5" fmla="*/ 2275683 h 3035300"/>
                <a:gd name="connsiteX6" fmla="*/ 1428750 w 3467100"/>
                <a:gd name="connsiteY6" fmla="*/ 1966120 h 3035300"/>
                <a:gd name="connsiteX7" fmla="*/ 1612900 w 3467100"/>
                <a:gd name="connsiteY7" fmla="*/ 1879600 h 3035300"/>
                <a:gd name="connsiteX8" fmla="*/ 1555750 w 3467100"/>
                <a:gd name="connsiteY8" fmla="*/ 1752600 h 3035300"/>
                <a:gd name="connsiteX9" fmla="*/ 1441450 w 3467100"/>
                <a:gd name="connsiteY9" fmla="*/ 1727200 h 3035300"/>
                <a:gd name="connsiteX10" fmla="*/ 1452562 w 3467100"/>
                <a:gd name="connsiteY10" fmla="*/ 1633537 h 3035300"/>
                <a:gd name="connsiteX11" fmla="*/ 1461294 w 3467100"/>
                <a:gd name="connsiteY11" fmla="*/ 1517650 h 3035300"/>
                <a:gd name="connsiteX12" fmla="*/ 1466056 w 3467100"/>
                <a:gd name="connsiteY12" fmla="*/ 1451769 h 3035300"/>
                <a:gd name="connsiteX13" fmla="*/ 1433512 w 3467100"/>
                <a:gd name="connsiteY13" fmla="*/ 1363664 h 3035300"/>
                <a:gd name="connsiteX14" fmla="*/ 2108200 w 3467100"/>
                <a:gd name="connsiteY14" fmla="*/ 838200 h 3035300"/>
                <a:gd name="connsiteX15" fmla="*/ 2305050 w 3467100"/>
                <a:gd name="connsiteY15" fmla="*/ 781050 h 3035300"/>
                <a:gd name="connsiteX16" fmla="*/ 2400300 w 3467100"/>
                <a:gd name="connsiteY16" fmla="*/ 762000 h 3035300"/>
                <a:gd name="connsiteX17" fmla="*/ 2482850 w 3467100"/>
                <a:gd name="connsiteY17" fmla="*/ 717550 h 3035300"/>
                <a:gd name="connsiteX18" fmla="*/ 2582069 w 3467100"/>
                <a:gd name="connsiteY18" fmla="*/ 665956 h 3035300"/>
                <a:gd name="connsiteX19" fmla="*/ 2725737 w 3467100"/>
                <a:gd name="connsiteY19" fmla="*/ 462756 h 3035300"/>
                <a:gd name="connsiteX20" fmla="*/ 2934493 w 3467100"/>
                <a:gd name="connsiteY20" fmla="*/ 400843 h 3035300"/>
                <a:gd name="connsiteX21" fmla="*/ 3282950 w 3467100"/>
                <a:gd name="connsiteY21" fmla="*/ 368300 h 3035300"/>
                <a:gd name="connsiteX22" fmla="*/ 3429000 w 3467100"/>
                <a:gd name="connsiteY22" fmla="*/ 241300 h 3035300"/>
                <a:gd name="connsiteX23" fmla="*/ 3454400 w 3467100"/>
                <a:gd name="connsiteY23" fmla="*/ 107950 h 3035300"/>
                <a:gd name="connsiteX24" fmla="*/ 3467100 w 3467100"/>
                <a:gd name="connsiteY24" fmla="*/ 0 h 303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67100" h="3035300">
                  <a:moveTo>
                    <a:pt x="0" y="3035300"/>
                  </a:moveTo>
                  <a:cubicBezTo>
                    <a:pt x="114102" y="2984699"/>
                    <a:pt x="378355" y="2835540"/>
                    <a:pt x="547688" y="2792413"/>
                  </a:cubicBezTo>
                  <a:cubicBezTo>
                    <a:pt x="674291" y="2836070"/>
                    <a:pt x="791501" y="2908168"/>
                    <a:pt x="957262" y="2980531"/>
                  </a:cubicBezTo>
                  <a:lnTo>
                    <a:pt x="1304925" y="2816226"/>
                  </a:lnTo>
                  <a:cubicBezTo>
                    <a:pt x="1396736" y="2689359"/>
                    <a:pt x="1414859" y="2566591"/>
                    <a:pt x="1479550" y="2476500"/>
                  </a:cubicBezTo>
                  <a:cubicBezTo>
                    <a:pt x="1544241" y="2386410"/>
                    <a:pt x="1612239" y="2310740"/>
                    <a:pt x="1693069" y="2275683"/>
                  </a:cubicBezTo>
                  <a:cubicBezTo>
                    <a:pt x="1652455" y="2195382"/>
                    <a:pt x="1475449" y="2034516"/>
                    <a:pt x="1428750" y="1966120"/>
                  </a:cubicBezTo>
                  <a:cubicBezTo>
                    <a:pt x="1484445" y="1921537"/>
                    <a:pt x="1591733" y="1915187"/>
                    <a:pt x="1612900" y="1879600"/>
                  </a:cubicBezTo>
                  <a:cubicBezTo>
                    <a:pt x="1634067" y="1844013"/>
                    <a:pt x="1584325" y="1778000"/>
                    <a:pt x="1555750" y="1752600"/>
                  </a:cubicBezTo>
                  <a:cubicBezTo>
                    <a:pt x="1527175" y="1727200"/>
                    <a:pt x="1458648" y="1747044"/>
                    <a:pt x="1441450" y="1727200"/>
                  </a:cubicBezTo>
                  <a:cubicBezTo>
                    <a:pt x="1424252" y="1707356"/>
                    <a:pt x="1423062" y="1673224"/>
                    <a:pt x="1452562" y="1633537"/>
                  </a:cubicBezTo>
                  <a:cubicBezTo>
                    <a:pt x="1482062" y="1593850"/>
                    <a:pt x="1478095" y="1555089"/>
                    <a:pt x="1461294" y="1517650"/>
                  </a:cubicBezTo>
                  <a:cubicBezTo>
                    <a:pt x="1444493" y="1480211"/>
                    <a:pt x="1470686" y="1477433"/>
                    <a:pt x="1466056" y="1451769"/>
                  </a:cubicBezTo>
                  <a:cubicBezTo>
                    <a:pt x="1461426" y="1426105"/>
                    <a:pt x="1449917" y="1406791"/>
                    <a:pt x="1433512" y="1363664"/>
                  </a:cubicBezTo>
                  <a:cubicBezTo>
                    <a:pt x="1500452" y="1296724"/>
                    <a:pt x="1962944" y="935302"/>
                    <a:pt x="2108200" y="838200"/>
                  </a:cubicBezTo>
                  <a:cubicBezTo>
                    <a:pt x="2253456" y="741098"/>
                    <a:pt x="2256367" y="793750"/>
                    <a:pt x="2305050" y="781050"/>
                  </a:cubicBezTo>
                  <a:cubicBezTo>
                    <a:pt x="2353733" y="768350"/>
                    <a:pt x="2370667" y="772583"/>
                    <a:pt x="2400300" y="762000"/>
                  </a:cubicBezTo>
                  <a:cubicBezTo>
                    <a:pt x="2429933" y="751417"/>
                    <a:pt x="2452555" y="733557"/>
                    <a:pt x="2482850" y="717550"/>
                  </a:cubicBezTo>
                  <a:cubicBezTo>
                    <a:pt x="2513145" y="701543"/>
                    <a:pt x="2541588" y="708422"/>
                    <a:pt x="2582069" y="665956"/>
                  </a:cubicBezTo>
                  <a:cubicBezTo>
                    <a:pt x="2622550" y="623490"/>
                    <a:pt x="2667000" y="506942"/>
                    <a:pt x="2725737" y="462756"/>
                  </a:cubicBezTo>
                  <a:cubicBezTo>
                    <a:pt x="2784474" y="418571"/>
                    <a:pt x="2839243" y="380867"/>
                    <a:pt x="2934493" y="400843"/>
                  </a:cubicBezTo>
                  <a:cubicBezTo>
                    <a:pt x="3029743" y="420819"/>
                    <a:pt x="3200532" y="394890"/>
                    <a:pt x="3282950" y="368300"/>
                  </a:cubicBezTo>
                  <a:cubicBezTo>
                    <a:pt x="3365368" y="341710"/>
                    <a:pt x="3400425" y="284692"/>
                    <a:pt x="3429000" y="241300"/>
                  </a:cubicBezTo>
                  <a:cubicBezTo>
                    <a:pt x="3457575" y="197908"/>
                    <a:pt x="3448050" y="148167"/>
                    <a:pt x="3454400" y="107950"/>
                  </a:cubicBezTo>
                  <a:cubicBezTo>
                    <a:pt x="3460750" y="67733"/>
                    <a:pt x="3463925" y="33866"/>
                    <a:pt x="3467100" y="0"/>
                  </a:cubicBezTo>
                </a:path>
              </a:pathLst>
            </a:cu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3" name="フリーフォーム 152"/>
            <p:cNvSpPr/>
            <p:nvPr/>
          </p:nvSpPr>
          <p:spPr>
            <a:xfrm>
              <a:off x="11003148" y="3149314"/>
              <a:ext cx="446545" cy="1188833"/>
            </a:xfrm>
            <a:custGeom>
              <a:avLst/>
              <a:gdLst>
                <a:gd name="connsiteX0" fmla="*/ 841093 w 841093"/>
                <a:gd name="connsiteY0" fmla="*/ 0 h 2362200"/>
                <a:gd name="connsiteX1" fmla="*/ 358493 w 841093"/>
                <a:gd name="connsiteY1" fmla="*/ 342900 h 2362200"/>
                <a:gd name="connsiteX2" fmla="*/ 307693 w 841093"/>
                <a:gd name="connsiteY2" fmla="*/ 844550 h 2362200"/>
                <a:gd name="connsiteX3" fmla="*/ 15593 w 841093"/>
                <a:gd name="connsiteY3" fmla="*/ 1473200 h 2362200"/>
                <a:gd name="connsiteX4" fmla="*/ 47343 w 841093"/>
                <a:gd name="connsiteY4" fmla="*/ 1504950 h 2362200"/>
                <a:gd name="connsiteX5" fmla="*/ 110843 w 841093"/>
                <a:gd name="connsiteY5" fmla="*/ 1460500 h 2362200"/>
                <a:gd name="connsiteX6" fmla="*/ 263243 w 841093"/>
                <a:gd name="connsiteY6" fmla="*/ 1549400 h 2362200"/>
                <a:gd name="connsiteX7" fmla="*/ 326743 w 841093"/>
                <a:gd name="connsiteY7" fmla="*/ 1536700 h 2362200"/>
                <a:gd name="connsiteX8" fmla="*/ 314043 w 841093"/>
                <a:gd name="connsiteY8" fmla="*/ 1600200 h 2362200"/>
                <a:gd name="connsiteX9" fmla="*/ 307693 w 841093"/>
                <a:gd name="connsiteY9" fmla="*/ 1701800 h 2362200"/>
                <a:gd name="connsiteX10" fmla="*/ 599793 w 841093"/>
                <a:gd name="connsiteY10" fmla="*/ 2362200 h 2362200"/>
                <a:gd name="connsiteX0" fmla="*/ 841093 w 841093"/>
                <a:gd name="connsiteY0" fmla="*/ 0 h 2362200"/>
                <a:gd name="connsiteX1" fmla="*/ 358493 w 841093"/>
                <a:gd name="connsiteY1" fmla="*/ 342900 h 2362200"/>
                <a:gd name="connsiteX2" fmla="*/ 315631 w 841093"/>
                <a:gd name="connsiteY2" fmla="*/ 793750 h 2362200"/>
                <a:gd name="connsiteX3" fmla="*/ 307693 w 841093"/>
                <a:gd name="connsiteY3" fmla="*/ 844550 h 2362200"/>
                <a:gd name="connsiteX4" fmla="*/ 15593 w 841093"/>
                <a:gd name="connsiteY4" fmla="*/ 1473200 h 2362200"/>
                <a:gd name="connsiteX5" fmla="*/ 47343 w 841093"/>
                <a:gd name="connsiteY5" fmla="*/ 1504950 h 2362200"/>
                <a:gd name="connsiteX6" fmla="*/ 110843 w 841093"/>
                <a:gd name="connsiteY6" fmla="*/ 1460500 h 2362200"/>
                <a:gd name="connsiteX7" fmla="*/ 263243 w 841093"/>
                <a:gd name="connsiteY7" fmla="*/ 1549400 h 2362200"/>
                <a:gd name="connsiteX8" fmla="*/ 326743 w 841093"/>
                <a:gd name="connsiteY8" fmla="*/ 1536700 h 2362200"/>
                <a:gd name="connsiteX9" fmla="*/ 314043 w 841093"/>
                <a:gd name="connsiteY9" fmla="*/ 1600200 h 2362200"/>
                <a:gd name="connsiteX10" fmla="*/ 307693 w 841093"/>
                <a:gd name="connsiteY10" fmla="*/ 1701800 h 2362200"/>
                <a:gd name="connsiteX11" fmla="*/ 599793 w 841093"/>
                <a:gd name="connsiteY11" fmla="*/ 2362200 h 2362200"/>
                <a:gd name="connsiteX0" fmla="*/ 841093 w 841093"/>
                <a:gd name="connsiteY0" fmla="*/ 0 h 2362200"/>
                <a:gd name="connsiteX1" fmla="*/ 358493 w 841093"/>
                <a:gd name="connsiteY1" fmla="*/ 342900 h 2362200"/>
                <a:gd name="connsiteX2" fmla="*/ 437075 w 841093"/>
                <a:gd name="connsiteY2" fmla="*/ 703262 h 2362200"/>
                <a:gd name="connsiteX3" fmla="*/ 307693 w 841093"/>
                <a:gd name="connsiteY3" fmla="*/ 844550 h 2362200"/>
                <a:gd name="connsiteX4" fmla="*/ 15593 w 841093"/>
                <a:gd name="connsiteY4" fmla="*/ 1473200 h 2362200"/>
                <a:gd name="connsiteX5" fmla="*/ 47343 w 841093"/>
                <a:gd name="connsiteY5" fmla="*/ 1504950 h 2362200"/>
                <a:gd name="connsiteX6" fmla="*/ 110843 w 841093"/>
                <a:gd name="connsiteY6" fmla="*/ 1460500 h 2362200"/>
                <a:gd name="connsiteX7" fmla="*/ 263243 w 841093"/>
                <a:gd name="connsiteY7" fmla="*/ 1549400 h 2362200"/>
                <a:gd name="connsiteX8" fmla="*/ 326743 w 841093"/>
                <a:gd name="connsiteY8" fmla="*/ 1536700 h 2362200"/>
                <a:gd name="connsiteX9" fmla="*/ 314043 w 841093"/>
                <a:gd name="connsiteY9" fmla="*/ 1600200 h 2362200"/>
                <a:gd name="connsiteX10" fmla="*/ 307693 w 841093"/>
                <a:gd name="connsiteY10" fmla="*/ 1701800 h 2362200"/>
                <a:gd name="connsiteX11" fmla="*/ 599793 w 841093"/>
                <a:gd name="connsiteY11" fmla="*/ 2362200 h 2362200"/>
                <a:gd name="connsiteX0" fmla="*/ 841093 w 841093"/>
                <a:gd name="connsiteY0" fmla="*/ 0 h 2362200"/>
                <a:gd name="connsiteX1" fmla="*/ 358493 w 841093"/>
                <a:gd name="connsiteY1" fmla="*/ 342900 h 2362200"/>
                <a:gd name="connsiteX2" fmla="*/ 308488 w 841093"/>
                <a:gd name="connsiteY2" fmla="*/ 769937 h 2362200"/>
                <a:gd name="connsiteX3" fmla="*/ 307693 w 841093"/>
                <a:gd name="connsiteY3" fmla="*/ 844550 h 2362200"/>
                <a:gd name="connsiteX4" fmla="*/ 15593 w 841093"/>
                <a:gd name="connsiteY4" fmla="*/ 1473200 h 2362200"/>
                <a:gd name="connsiteX5" fmla="*/ 47343 w 841093"/>
                <a:gd name="connsiteY5" fmla="*/ 1504950 h 2362200"/>
                <a:gd name="connsiteX6" fmla="*/ 110843 w 841093"/>
                <a:gd name="connsiteY6" fmla="*/ 1460500 h 2362200"/>
                <a:gd name="connsiteX7" fmla="*/ 263243 w 841093"/>
                <a:gd name="connsiteY7" fmla="*/ 1549400 h 2362200"/>
                <a:gd name="connsiteX8" fmla="*/ 326743 w 841093"/>
                <a:gd name="connsiteY8" fmla="*/ 1536700 h 2362200"/>
                <a:gd name="connsiteX9" fmla="*/ 314043 w 841093"/>
                <a:gd name="connsiteY9" fmla="*/ 1600200 h 2362200"/>
                <a:gd name="connsiteX10" fmla="*/ 307693 w 841093"/>
                <a:gd name="connsiteY10" fmla="*/ 1701800 h 2362200"/>
                <a:gd name="connsiteX11" fmla="*/ 599793 w 841093"/>
                <a:gd name="connsiteY11" fmla="*/ 2362200 h 2362200"/>
                <a:gd name="connsiteX0" fmla="*/ 841093 w 841093"/>
                <a:gd name="connsiteY0" fmla="*/ 0 h 2362200"/>
                <a:gd name="connsiteX1" fmla="*/ 358493 w 841093"/>
                <a:gd name="connsiteY1" fmla="*/ 342900 h 2362200"/>
                <a:gd name="connsiteX2" fmla="*/ 306106 w 841093"/>
                <a:gd name="connsiteY2" fmla="*/ 634206 h 2362200"/>
                <a:gd name="connsiteX3" fmla="*/ 308488 w 841093"/>
                <a:gd name="connsiteY3" fmla="*/ 769937 h 2362200"/>
                <a:gd name="connsiteX4" fmla="*/ 307693 w 841093"/>
                <a:gd name="connsiteY4" fmla="*/ 844550 h 2362200"/>
                <a:gd name="connsiteX5" fmla="*/ 15593 w 841093"/>
                <a:gd name="connsiteY5" fmla="*/ 1473200 h 2362200"/>
                <a:gd name="connsiteX6" fmla="*/ 47343 w 841093"/>
                <a:gd name="connsiteY6" fmla="*/ 1504950 h 2362200"/>
                <a:gd name="connsiteX7" fmla="*/ 110843 w 841093"/>
                <a:gd name="connsiteY7" fmla="*/ 1460500 h 2362200"/>
                <a:gd name="connsiteX8" fmla="*/ 263243 w 841093"/>
                <a:gd name="connsiteY8" fmla="*/ 1549400 h 2362200"/>
                <a:gd name="connsiteX9" fmla="*/ 326743 w 841093"/>
                <a:gd name="connsiteY9" fmla="*/ 1536700 h 2362200"/>
                <a:gd name="connsiteX10" fmla="*/ 314043 w 841093"/>
                <a:gd name="connsiteY10" fmla="*/ 1600200 h 2362200"/>
                <a:gd name="connsiteX11" fmla="*/ 307693 w 841093"/>
                <a:gd name="connsiteY11" fmla="*/ 1701800 h 2362200"/>
                <a:gd name="connsiteX12" fmla="*/ 599793 w 841093"/>
                <a:gd name="connsiteY12" fmla="*/ 2362200 h 2362200"/>
                <a:gd name="connsiteX0" fmla="*/ 841093 w 841093"/>
                <a:gd name="connsiteY0" fmla="*/ 0 h 2362200"/>
                <a:gd name="connsiteX1" fmla="*/ 358493 w 841093"/>
                <a:gd name="connsiteY1" fmla="*/ 342900 h 2362200"/>
                <a:gd name="connsiteX2" fmla="*/ 258481 w 841093"/>
                <a:gd name="connsiteY2" fmla="*/ 746124 h 2362200"/>
                <a:gd name="connsiteX3" fmla="*/ 308488 w 841093"/>
                <a:gd name="connsiteY3" fmla="*/ 769937 h 2362200"/>
                <a:gd name="connsiteX4" fmla="*/ 307693 w 841093"/>
                <a:gd name="connsiteY4" fmla="*/ 844550 h 2362200"/>
                <a:gd name="connsiteX5" fmla="*/ 15593 w 841093"/>
                <a:gd name="connsiteY5" fmla="*/ 1473200 h 2362200"/>
                <a:gd name="connsiteX6" fmla="*/ 47343 w 841093"/>
                <a:gd name="connsiteY6" fmla="*/ 1504950 h 2362200"/>
                <a:gd name="connsiteX7" fmla="*/ 110843 w 841093"/>
                <a:gd name="connsiteY7" fmla="*/ 1460500 h 2362200"/>
                <a:gd name="connsiteX8" fmla="*/ 263243 w 841093"/>
                <a:gd name="connsiteY8" fmla="*/ 1549400 h 2362200"/>
                <a:gd name="connsiteX9" fmla="*/ 326743 w 841093"/>
                <a:gd name="connsiteY9" fmla="*/ 1536700 h 2362200"/>
                <a:gd name="connsiteX10" fmla="*/ 314043 w 841093"/>
                <a:gd name="connsiteY10" fmla="*/ 1600200 h 2362200"/>
                <a:gd name="connsiteX11" fmla="*/ 307693 w 841093"/>
                <a:gd name="connsiteY11" fmla="*/ 1701800 h 2362200"/>
                <a:gd name="connsiteX12" fmla="*/ 599793 w 841093"/>
                <a:gd name="connsiteY12" fmla="*/ 2362200 h 2362200"/>
                <a:gd name="connsiteX0" fmla="*/ 841093 w 841093"/>
                <a:gd name="connsiteY0" fmla="*/ 0 h 2362200"/>
                <a:gd name="connsiteX1" fmla="*/ 358493 w 841093"/>
                <a:gd name="connsiteY1" fmla="*/ 342900 h 2362200"/>
                <a:gd name="connsiteX2" fmla="*/ 270387 w 841093"/>
                <a:gd name="connsiteY2" fmla="*/ 605631 h 2362200"/>
                <a:gd name="connsiteX3" fmla="*/ 258481 w 841093"/>
                <a:gd name="connsiteY3" fmla="*/ 746124 h 2362200"/>
                <a:gd name="connsiteX4" fmla="*/ 308488 w 841093"/>
                <a:gd name="connsiteY4" fmla="*/ 769937 h 2362200"/>
                <a:gd name="connsiteX5" fmla="*/ 307693 w 841093"/>
                <a:gd name="connsiteY5" fmla="*/ 844550 h 2362200"/>
                <a:gd name="connsiteX6" fmla="*/ 15593 w 841093"/>
                <a:gd name="connsiteY6" fmla="*/ 1473200 h 2362200"/>
                <a:gd name="connsiteX7" fmla="*/ 47343 w 841093"/>
                <a:gd name="connsiteY7" fmla="*/ 1504950 h 2362200"/>
                <a:gd name="connsiteX8" fmla="*/ 110843 w 841093"/>
                <a:gd name="connsiteY8" fmla="*/ 1460500 h 2362200"/>
                <a:gd name="connsiteX9" fmla="*/ 263243 w 841093"/>
                <a:gd name="connsiteY9" fmla="*/ 1549400 h 2362200"/>
                <a:gd name="connsiteX10" fmla="*/ 326743 w 841093"/>
                <a:gd name="connsiteY10" fmla="*/ 1536700 h 2362200"/>
                <a:gd name="connsiteX11" fmla="*/ 314043 w 841093"/>
                <a:gd name="connsiteY11" fmla="*/ 1600200 h 2362200"/>
                <a:gd name="connsiteX12" fmla="*/ 307693 w 841093"/>
                <a:gd name="connsiteY12" fmla="*/ 1701800 h 2362200"/>
                <a:gd name="connsiteX13" fmla="*/ 599793 w 841093"/>
                <a:gd name="connsiteY13" fmla="*/ 2362200 h 2362200"/>
                <a:gd name="connsiteX0" fmla="*/ 841093 w 841093"/>
                <a:gd name="connsiteY0" fmla="*/ 0 h 2362200"/>
                <a:gd name="connsiteX1" fmla="*/ 358493 w 841093"/>
                <a:gd name="connsiteY1" fmla="*/ 342900 h 2362200"/>
                <a:gd name="connsiteX2" fmla="*/ 289437 w 841093"/>
                <a:gd name="connsiteY2" fmla="*/ 624681 h 2362200"/>
                <a:gd name="connsiteX3" fmla="*/ 258481 w 841093"/>
                <a:gd name="connsiteY3" fmla="*/ 746124 h 2362200"/>
                <a:gd name="connsiteX4" fmla="*/ 308488 w 841093"/>
                <a:gd name="connsiteY4" fmla="*/ 769937 h 2362200"/>
                <a:gd name="connsiteX5" fmla="*/ 307693 w 841093"/>
                <a:gd name="connsiteY5" fmla="*/ 844550 h 2362200"/>
                <a:gd name="connsiteX6" fmla="*/ 15593 w 841093"/>
                <a:gd name="connsiteY6" fmla="*/ 1473200 h 2362200"/>
                <a:gd name="connsiteX7" fmla="*/ 47343 w 841093"/>
                <a:gd name="connsiteY7" fmla="*/ 1504950 h 2362200"/>
                <a:gd name="connsiteX8" fmla="*/ 110843 w 841093"/>
                <a:gd name="connsiteY8" fmla="*/ 1460500 h 2362200"/>
                <a:gd name="connsiteX9" fmla="*/ 263243 w 841093"/>
                <a:gd name="connsiteY9" fmla="*/ 1549400 h 2362200"/>
                <a:gd name="connsiteX10" fmla="*/ 326743 w 841093"/>
                <a:gd name="connsiteY10" fmla="*/ 1536700 h 2362200"/>
                <a:gd name="connsiteX11" fmla="*/ 314043 w 841093"/>
                <a:gd name="connsiteY11" fmla="*/ 1600200 h 2362200"/>
                <a:gd name="connsiteX12" fmla="*/ 307693 w 841093"/>
                <a:gd name="connsiteY12" fmla="*/ 1701800 h 2362200"/>
                <a:gd name="connsiteX13" fmla="*/ 599793 w 841093"/>
                <a:gd name="connsiteY13" fmla="*/ 2362200 h 2362200"/>
                <a:gd name="connsiteX0" fmla="*/ 841093 w 841093"/>
                <a:gd name="connsiteY0" fmla="*/ 0 h 2362200"/>
                <a:gd name="connsiteX1" fmla="*/ 358493 w 841093"/>
                <a:gd name="connsiteY1" fmla="*/ 342900 h 2362200"/>
                <a:gd name="connsiteX2" fmla="*/ 294199 w 841093"/>
                <a:gd name="connsiteY2" fmla="*/ 512763 h 2362200"/>
                <a:gd name="connsiteX3" fmla="*/ 289437 w 841093"/>
                <a:gd name="connsiteY3" fmla="*/ 624681 h 2362200"/>
                <a:gd name="connsiteX4" fmla="*/ 258481 w 841093"/>
                <a:gd name="connsiteY4" fmla="*/ 746124 h 2362200"/>
                <a:gd name="connsiteX5" fmla="*/ 308488 w 841093"/>
                <a:gd name="connsiteY5" fmla="*/ 769937 h 2362200"/>
                <a:gd name="connsiteX6" fmla="*/ 307693 w 841093"/>
                <a:gd name="connsiteY6" fmla="*/ 844550 h 2362200"/>
                <a:gd name="connsiteX7" fmla="*/ 15593 w 841093"/>
                <a:gd name="connsiteY7" fmla="*/ 1473200 h 2362200"/>
                <a:gd name="connsiteX8" fmla="*/ 47343 w 841093"/>
                <a:gd name="connsiteY8" fmla="*/ 1504950 h 2362200"/>
                <a:gd name="connsiteX9" fmla="*/ 110843 w 841093"/>
                <a:gd name="connsiteY9" fmla="*/ 1460500 h 2362200"/>
                <a:gd name="connsiteX10" fmla="*/ 263243 w 841093"/>
                <a:gd name="connsiteY10" fmla="*/ 1549400 h 2362200"/>
                <a:gd name="connsiteX11" fmla="*/ 326743 w 841093"/>
                <a:gd name="connsiteY11" fmla="*/ 1536700 h 2362200"/>
                <a:gd name="connsiteX12" fmla="*/ 314043 w 841093"/>
                <a:gd name="connsiteY12" fmla="*/ 1600200 h 2362200"/>
                <a:gd name="connsiteX13" fmla="*/ 307693 w 841093"/>
                <a:gd name="connsiteY13" fmla="*/ 1701800 h 2362200"/>
                <a:gd name="connsiteX14" fmla="*/ 599793 w 841093"/>
                <a:gd name="connsiteY14" fmla="*/ 2362200 h 2362200"/>
                <a:gd name="connsiteX0" fmla="*/ 841093 w 841093"/>
                <a:gd name="connsiteY0" fmla="*/ 0 h 2362200"/>
                <a:gd name="connsiteX1" fmla="*/ 358493 w 841093"/>
                <a:gd name="connsiteY1" fmla="*/ 342900 h 2362200"/>
                <a:gd name="connsiteX2" fmla="*/ 334680 w 841093"/>
                <a:gd name="connsiteY2" fmla="*/ 619919 h 2362200"/>
                <a:gd name="connsiteX3" fmla="*/ 289437 w 841093"/>
                <a:gd name="connsiteY3" fmla="*/ 624681 h 2362200"/>
                <a:gd name="connsiteX4" fmla="*/ 258481 w 841093"/>
                <a:gd name="connsiteY4" fmla="*/ 746124 h 2362200"/>
                <a:gd name="connsiteX5" fmla="*/ 308488 w 841093"/>
                <a:gd name="connsiteY5" fmla="*/ 769937 h 2362200"/>
                <a:gd name="connsiteX6" fmla="*/ 307693 w 841093"/>
                <a:gd name="connsiteY6" fmla="*/ 844550 h 2362200"/>
                <a:gd name="connsiteX7" fmla="*/ 15593 w 841093"/>
                <a:gd name="connsiteY7" fmla="*/ 1473200 h 2362200"/>
                <a:gd name="connsiteX8" fmla="*/ 47343 w 841093"/>
                <a:gd name="connsiteY8" fmla="*/ 1504950 h 2362200"/>
                <a:gd name="connsiteX9" fmla="*/ 110843 w 841093"/>
                <a:gd name="connsiteY9" fmla="*/ 1460500 h 2362200"/>
                <a:gd name="connsiteX10" fmla="*/ 263243 w 841093"/>
                <a:gd name="connsiteY10" fmla="*/ 1549400 h 2362200"/>
                <a:gd name="connsiteX11" fmla="*/ 326743 w 841093"/>
                <a:gd name="connsiteY11" fmla="*/ 1536700 h 2362200"/>
                <a:gd name="connsiteX12" fmla="*/ 314043 w 841093"/>
                <a:gd name="connsiteY12" fmla="*/ 1600200 h 2362200"/>
                <a:gd name="connsiteX13" fmla="*/ 307693 w 841093"/>
                <a:gd name="connsiteY13" fmla="*/ 1701800 h 2362200"/>
                <a:gd name="connsiteX14" fmla="*/ 599793 w 841093"/>
                <a:gd name="connsiteY14" fmla="*/ 2362200 h 2362200"/>
                <a:gd name="connsiteX0" fmla="*/ 841093 w 841093"/>
                <a:gd name="connsiteY0" fmla="*/ 0 h 2362200"/>
                <a:gd name="connsiteX1" fmla="*/ 358493 w 841093"/>
                <a:gd name="connsiteY1" fmla="*/ 342900 h 2362200"/>
                <a:gd name="connsiteX2" fmla="*/ 320393 w 841093"/>
                <a:gd name="connsiteY2" fmla="*/ 500856 h 2362200"/>
                <a:gd name="connsiteX3" fmla="*/ 334680 w 841093"/>
                <a:gd name="connsiteY3" fmla="*/ 619919 h 2362200"/>
                <a:gd name="connsiteX4" fmla="*/ 289437 w 841093"/>
                <a:gd name="connsiteY4" fmla="*/ 624681 h 2362200"/>
                <a:gd name="connsiteX5" fmla="*/ 258481 w 841093"/>
                <a:gd name="connsiteY5" fmla="*/ 746124 h 2362200"/>
                <a:gd name="connsiteX6" fmla="*/ 308488 w 841093"/>
                <a:gd name="connsiteY6" fmla="*/ 769937 h 2362200"/>
                <a:gd name="connsiteX7" fmla="*/ 307693 w 841093"/>
                <a:gd name="connsiteY7" fmla="*/ 844550 h 2362200"/>
                <a:gd name="connsiteX8" fmla="*/ 15593 w 841093"/>
                <a:gd name="connsiteY8" fmla="*/ 1473200 h 2362200"/>
                <a:gd name="connsiteX9" fmla="*/ 47343 w 841093"/>
                <a:gd name="connsiteY9" fmla="*/ 1504950 h 2362200"/>
                <a:gd name="connsiteX10" fmla="*/ 110843 w 841093"/>
                <a:gd name="connsiteY10" fmla="*/ 1460500 h 2362200"/>
                <a:gd name="connsiteX11" fmla="*/ 263243 w 841093"/>
                <a:gd name="connsiteY11" fmla="*/ 1549400 h 2362200"/>
                <a:gd name="connsiteX12" fmla="*/ 326743 w 841093"/>
                <a:gd name="connsiteY12" fmla="*/ 1536700 h 2362200"/>
                <a:gd name="connsiteX13" fmla="*/ 314043 w 841093"/>
                <a:gd name="connsiteY13" fmla="*/ 1600200 h 2362200"/>
                <a:gd name="connsiteX14" fmla="*/ 307693 w 841093"/>
                <a:gd name="connsiteY14" fmla="*/ 1701800 h 2362200"/>
                <a:gd name="connsiteX15" fmla="*/ 599793 w 841093"/>
                <a:gd name="connsiteY15" fmla="*/ 2362200 h 2362200"/>
                <a:gd name="connsiteX0" fmla="*/ 841093 w 841093"/>
                <a:gd name="connsiteY0" fmla="*/ 0 h 2362200"/>
                <a:gd name="connsiteX1" fmla="*/ 572806 w 841093"/>
                <a:gd name="connsiteY1" fmla="*/ 192882 h 2362200"/>
                <a:gd name="connsiteX2" fmla="*/ 320393 w 841093"/>
                <a:gd name="connsiteY2" fmla="*/ 500856 h 2362200"/>
                <a:gd name="connsiteX3" fmla="*/ 334680 w 841093"/>
                <a:gd name="connsiteY3" fmla="*/ 619919 h 2362200"/>
                <a:gd name="connsiteX4" fmla="*/ 289437 w 841093"/>
                <a:gd name="connsiteY4" fmla="*/ 624681 h 2362200"/>
                <a:gd name="connsiteX5" fmla="*/ 258481 w 841093"/>
                <a:gd name="connsiteY5" fmla="*/ 746124 h 2362200"/>
                <a:gd name="connsiteX6" fmla="*/ 308488 w 841093"/>
                <a:gd name="connsiteY6" fmla="*/ 769937 h 2362200"/>
                <a:gd name="connsiteX7" fmla="*/ 307693 w 841093"/>
                <a:gd name="connsiteY7" fmla="*/ 844550 h 2362200"/>
                <a:gd name="connsiteX8" fmla="*/ 15593 w 841093"/>
                <a:gd name="connsiteY8" fmla="*/ 1473200 h 2362200"/>
                <a:gd name="connsiteX9" fmla="*/ 47343 w 841093"/>
                <a:gd name="connsiteY9" fmla="*/ 1504950 h 2362200"/>
                <a:gd name="connsiteX10" fmla="*/ 110843 w 841093"/>
                <a:gd name="connsiteY10" fmla="*/ 1460500 h 2362200"/>
                <a:gd name="connsiteX11" fmla="*/ 263243 w 841093"/>
                <a:gd name="connsiteY11" fmla="*/ 1549400 h 2362200"/>
                <a:gd name="connsiteX12" fmla="*/ 326743 w 841093"/>
                <a:gd name="connsiteY12" fmla="*/ 1536700 h 2362200"/>
                <a:gd name="connsiteX13" fmla="*/ 314043 w 841093"/>
                <a:gd name="connsiteY13" fmla="*/ 1600200 h 2362200"/>
                <a:gd name="connsiteX14" fmla="*/ 307693 w 841093"/>
                <a:gd name="connsiteY14" fmla="*/ 1701800 h 2362200"/>
                <a:gd name="connsiteX15" fmla="*/ 599793 w 841093"/>
                <a:gd name="connsiteY15" fmla="*/ 2362200 h 2362200"/>
                <a:gd name="connsiteX0" fmla="*/ 841093 w 841093"/>
                <a:gd name="connsiteY0" fmla="*/ 0 h 2362200"/>
                <a:gd name="connsiteX1" fmla="*/ 320393 w 841093"/>
                <a:gd name="connsiteY1" fmla="*/ 500856 h 2362200"/>
                <a:gd name="connsiteX2" fmla="*/ 334680 w 841093"/>
                <a:gd name="connsiteY2" fmla="*/ 619919 h 2362200"/>
                <a:gd name="connsiteX3" fmla="*/ 289437 w 841093"/>
                <a:gd name="connsiteY3" fmla="*/ 624681 h 2362200"/>
                <a:gd name="connsiteX4" fmla="*/ 258481 w 841093"/>
                <a:gd name="connsiteY4" fmla="*/ 746124 h 2362200"/>
                <a:gd name="connsiteX5" fmla="*/ 308488 w 841093"/>
                <a:gd name="connsiteY5" fmla="*/ 769937 h 2362200"/>
                <a:gd name="connsiteX6" fmla="*/ 307693 w 841093"/>
                <a:gd name="connsiteY6" fmla="*/ 844550 h 2362200"/>
                <a:gd name="connsiteX7" fmla="*/ 15593 w 841093"/>
                <a:gd name="connsiteY7" fmla="*/ 1473200 h 2362200"/>
                <a:gd name="connsiteX8" fmla="*/ 47343 w 841093"/>
                <a:gd name="connsiteY8" fmla="*/ 1504950 h 2362200"/>
                <a:gd name="connsiteX9" fmla="*/ 110843 w 841093"/>
                <a:gd name="connsiteY9" fmla="*/ 1460500 h 2362200"/>
                <a:gd name="connsiteX10" fmla="*/ 263243 w 841093"/>
                <a:gd name="connsiteY10" fmla="*/ 1549400 h 2362200"/>
                <a:gd name="connsiteX11" fmla="*/ 326743 w 841093"/>
                <a:gd name="connsiteY11" fmla="*/ 1536700 h 2362200"/>
                <a:gd name="connsiteX12" fmla="*/ 314043 w 841093"/>
                <a:gd name="connsiteY12" fmla="*/ 1600200 h 2362200"/>
                <a:gd name="connsiteX13" fmla="*/ 307693 w 841093"/>
                <a:gd name="connsiteY13" fmla="*/ 1701800 h 2362200"/>
                <a:gd name="connsiteX14" fmla="*/ 599793 w 841093"/>
                <a:gd name="connsiteY14" fmla="*/ 2362200 h 2362200"/>
                <a:gd name="connsiteX0" fmla="*/ 841093 w 841093"/>
                <a:gd name="connsiteY0" fmla="*/ 0 h 2362200"/>
                <a:gd name="connsiteX1" fmla="*/ 356112 w 841093"/>
                <a:gd name="connsiteY1" fmla="*/ 334168 h 2362200"/>
                <a:gd name="connsiteX2" fmla="*/ 334680 w 841093"/>
                <a:gd name="connsiteY2" fmla="*/ 619919 h 2362200"/>
                <a:gd name="connsiteX3" fmla="*/ 289437 w 841093"/>
                <a:gd name="connsiteY3" fmla="*/ 624681 h 2362200"/>
                <a:gd name="connsiteX4" fmla="*/ 258481 w 841093"/>
                <a:gd name="connsiteY4" fmla="*/ 746124 h 2362200"/>
                <a:gd name="connsiteX5" fmla="*/ 308488 w 841093"/>
                <a:gd name="connsiteY5" fmla="*/ 769937 h 2362200"/>
                <a:gd name="connsiteX6" fmla="*/ 307693 w 841093"/>
                <a:gd name="connsiteY6" fmla="*/ 844550 h 2362200"/>
                <a:gd name="connsiteX7" fmla="*/ 15593 w 841093"/>
                <a:gd name="connsiteY7" fmla="*/ 1473200 h 2362200"/>
                <a:gd name="connsiteX8" fmla="*/ 47343 w 841093"/>
                <a:gd name="connsiteY8" fmla="*/ 1504950 h 2362200"/>
                <a:gd name="connsiteX9" fmla="*/ 110843 w 841093"/>
                <a:gd name="connsiteY9" fmla="*/ 1460500 h 2362200"/>
                <a:gd name="connsiteX10" fmla="*/ 263243 w 841093"/>
                <a:gd name="connsiteY10" fmla="*/ 1549400 h 2362200"/>
                <a:gd name="connsiteX11" fmla="*/ 326743 w 841093"/>
                <a:gd name="connsiteY11" fmla="*/ 1536700 h 2362200"/>
                <a:gd name="connsiteX12" fmla="*/ 314043 w 841093"/>
                <a:gd name="connsiteY12" fmla="*/ 1600200 h 2362200"/>
                <a:gd name="connsiteX13" fmla="*/ 307693 w 841093"/>
                <a:gd name="connsiteY13" fmla="*/ 1701800 h 2362200"/>
                <a:gd name="connsiteX14" fmla="*/ 599793 w 841093"/>
                <a:gd name="connsiteY14" fmla="*/ 2362200 h 2362200"/>
                <a:gd name="connsiteX0" fmla="*/ 841093 w 841093"/>
                <a:gd name="connsiteY0" fmla="*/ 0 h 2362200"/>
                <a:gd name="connsiteX1" fmla="*/ 432312 w 841093"/>
                <a:gd name="connsiteY1" fmla="*/ 262731 h 2362200"/>
                <a:gd name="connsiteX2" fmla="*/ 356112 w 841093"/>
                <a:gd name="connsiteY2" fmla="*/ 334168 h 2362200"/>
                <a:gd name="connsiteX3" fmla="*/ 334680 w 841093"/>
                <a:gd name="connsiteY3" fmla="*/ 619919 h 2362200"/>
                <a:gd name="connsiteX4" fmla="*/ 289437 w 841093"/>
                <a:gd name="connsiteY4" fmla="*/ 624681 h 2362200"/>
                <a:gd name="connsiteX5" fmla="*/ 258481 w 841093"/>
                <a:gd name="connsiteY5" fmla="*/ 746124 h 2362200"/>
                <a:gd name="connsiteX6" fmla="*/ 308488 w 841093"/>
                <a:gd name="connsiteY6" fmla="*/ 769937 h 2362200"/>
                <a:gd name="connsiteX7" fmla="*/ 307693 w 841093"/>
                <a:gd name="connsiteY7" fmla="*/ 844550 h 2362200"/>
                <a:gd name="connsiteX8" fmla="*/ 15593 w 841093"/>
                <a:gd name="connsiteY8" fmla="*/ 1473200 h 2362200"/>
                <a:gd name="connsiteX9" fmla="*/ 47343 w 841093"/>
                <a:gd name="connsiteY9" fmla="*/ 1504950 h 2362200"/>
                <a:gd name="connsiteX10" fmla="*/ 110843 w 841093"/>
                <a:gd name="connsiteY10" fmla="*/ 1460500 h 2362200"/>
                <a:gd name="connsiteX11" fmla="*/ 263243 w 841093"/>
                <a:gd name="connsiteY11" fmla="*/ 1549400 h 2362200"/>
                <a:gd name="connsiteX12" fmla="*/ 326743 w 841093"/>
                <a:gd name="connsiteY12" fmla="*/ 1536700 h 2362200"/>
                <a:gd name="connsiteX13" fmla="*/ 314043 w 841093"/>
                <a:gd name="connsiteY13" fmla="*/ 1600200 h 2362200"/>
                <a:gd name="connsiteX14" fmla="*/ 307693 w 841093"/>
                <a:gd name="connsiteY14" fmla="*/ 1701800 h 2362200"/>
                <a:gd name="connsiteX15" fmla="*/ 599793 w 841093"/>
                <a:gd name="connsiteY15" fmla="*/ 2362200 h 2362200"/>
                <a:gd name="connsiteX0" fmla="*/ 841093 w 841093"/>
                <a:gd name="connsiteY0" fmla="*/ 0 h 2362200"/>
                <a:gd name="connsiteX1" fmla="*/ 379925 w 841093"/>
                <a:gd name="connsiteY1" fmla="*/ 227012 h 2362200"/>
                <a:gd name="connsiteX2" fmla="*/ 356112 w 841093"/>
                <a:gd name="connsiteY2" fmla="*/ 334168 h 2362200"/>
                <a:gd name="connsiteX3" fmla="*/ 334680 w 841093"/>
                <a:gd name="connsiteY3" fmla="*/ 619919 h 2362200"/>
                <a:gd name="connsiteX4" fmla="*/ 289437 w 841093"/>
                <a:gd name="connsiteY4" fmla="*/ 624681 h 2362200"/>
                <a:gd name="connsiteX5" fmla="*/ 258481 w 841093"/>
                <a:gd name="connsiteY5" fmla="*/ 746124 h 2362200"/>
                <a:gd name="connsiteX6" fmla="*/ 308488 w 841093"/>
                <a:gd name="connsiteY6" fmla="*/ 769937 h 2362200"/>
                <a:gd name="connsiteX7" fmla="*/ 307693 w 841093"/>
                <a:gd name="connsiteY7" fmla="*/ 844550 h 2362200"/>
                <a:gd name="connsiteX8" fmla="*/ 15593 w 841093"/>
                <a:gd name="connsiteY8" fmla="*/ 1473200 h 2362200"/>
                <a:gd name="connsiteX9" fmla="*/ 47343 w 841093"/>
                <a:gd name="connsiteY9" fmla="*/ 1504950 h 2362200"/>
                <a:gd name="connsiteX10" fmla="*/ 110843 w 841093"/>
                <a:gd name="connsiteY10" fmla="*/ 1460500 h 2362200"/>
                <a:gd name="connsiteX11" fmla="*/ 263243 w 841093"/>
                <a:gd name="connsiteY11" fmla="*/ 1549400 h 2362200"/>
                <a:gd name="connsiteX12" fmla="*/ 326743 w 841093"/>
                <a:gd name="connsiteY12" fmla="*/ 1536700 h 2362200"/>
                <a:gd name="connsiteX13" fmla="*/ 314043 w 841093"/>
                <a:gd name="connsiteY13" fmla="*/ 1600200 h 2362200"/>
                <a:gd name="connsiteX14" fmla="*/ 307693 w 841093"/>
                <a:gd name="connsiteY14" fmla="*/ 1701800 h 2362200"/>
                <a:gd name="connsiteX15" fmla="*/ 599793 w 841093"/>
                <a:gd name="connsiteY15" fmla="*/ 2362200 h 2362200"/>
                <a:gd name="connsiteX0" fmla="*/ 841093 w 841093"/>
                <a:gd name="connsiteY0" fmla="*/ 0 h 2362200"/>
                <a:gd name="connsiteX1" fmla="*/ 506131 w 841093"/>
                <a:gd name="connsiteY1" fmla="*/ 157956 h 2362200"/>
                <a:gd name="connsiteX2" fmla="*/ 379925 w 841093"/>
                <a:gd name="connsiteY2" fmla="*/ 227012 h 2362200"/>
                <a:gd name="connsiteX3" fmla="*/ 356112 w 841093"/>
                <a:gd name="connsiteY3" fmla="*/ 334168 h 2362200"/>
                <a:gd name="connsiteX4" fmla="*/ 334680 w 841093"/>
                <a:gd name="connsiteY4" fmla="*/ 619919 h 2362200"/>
                <a:gd name="connsiteX5" fmla="*/ 289437 w 841093"/>
                <a:gd name="connsiteY5" fmla="*/ 624681 h 2362200"/>
                <a:gd name="connsiteX6" fmla="*/ 258481 w 841093"/>
                <a:gd name="connsiteY6" fmla="*/ 746124 h 2362200"/>
                <a:gd name="connsiteX7" fmla="*/ 308488 w 841093"/>
                <a:gd name="connsiteY7" fmla="*/ 769937 h 2362200"/>
                <a:gd name="connsiteX8" fmla="*/ 307693 w 841093"/>
                <a:gd name="connsiteY8" fmla="*/ 844550 h 2362200"/>
                <a:gd name="connsiteX9" fmla="*/ 15593 w 841093"/>
                <a:gd name="connsiteY9" fmla="*/ 1473200 h 2362200"/>
                <a:gd name="connsiteX10" fmla="*/ 47343 w 841093"/>
                <a:gd name="connsiteY10" fmla="*/ 1504950 h 2362200"/>
                <a:gd name="connsiteX11" fmla="*/ 110843 w 841093"/>
                <a:gd name="connsiteY11" fmla="*/ 1460500 h 2362200"/>
                <a:gd name="connsiteX12" fmla="*/ 263243 w 841093"/>
                <a:gd name="connsiteY12" fmla="*/ 1549400 h 2362200"/>
                <a:gd name="connsiteX13" fmla="*/ 326743 w 841093"/>
                <a:gd name="connsiteY13" fmla="*/ 1536700 h 2362200"/>
                <a:gd name="connsiteX14" fmla="*/ 314043 w 841093"/>
                <a:gd name="connsiteY14" fmla="*/ 1600200 h 2362200"/>
                <a:gd name="connsiteX15" fmla="*/ 307693 w 841093"/>
                <a:gd name="connsiteY15" fmla="*/ 1701800 h 2362200"/>
                <a:gd name="connsiteX16" fmla="*/ 599793 w 841093"/>
                <a:gd name="connsiteY16" fmla="*/ 2362200 h 2362200"/>
                <a:gd name="connsiteX0" fmla="*/ 841093 w 841093"/>
                <a:gd name="connsiteY0" fmla="*/ 0 h 2362200"/>
                <a:gd name="connsiteX1" fmla="*/ 532325 w 841093"/>
                <a:gd name="connsiteY1" fmla="*/ 241299 h 2362200"/>
                <a:gd name="connsiteX2" fmla="*/ 379925 w 841093"/>
                <a:gd name="connsiteY2" fmla="*/ 227012 h 2362200"/>
                <a:gd name="connsiteX3" fmla="*/ 356112 w 841093"/>
                <a:gd name="connsiteY3" fmla="*/ 334168 h 2362200"/>
                <a:gd name="connsiteX4" fmla="*/ 334680 w 841093"/>
                <a:gd name="connsiteY4" fmla="*/ 619919 h 2362200"/>
                <a:gd name="connsiteX5" fmla="*/ 289437 w 841093"/>
                <a:gd name="connsiteY5" fmla="*/ 624681 h 2362200"/>
                <a:gd name="connsiteX6" fmla="*/ 258481 w 841093"/>
                <a:gd name="connsiteY6" fmla="*/ 746124 h 2362200"/>
                <a:gd name="connsiteX7" fmla="*/ 308488 w 841093"/>
                <a:gd name="connsiteY7" fmla="*/ 769937 h 2362200"/>
                <a:gd name="connsiteX8" fmla="*/ 307693 w 841093"/>
                <a:gd name="connsiteY8" fmla="*/ 844550 h 2362200"/>
                <a:gd name="connsiteX9" fmla="*/ 15593 w 841093"/>
                <a:gd name="connsiteY9" fmla="*/ 1473200 h 2362200"/>
                <a:gd name="connsiteX10" fmla="*/ 47343 w 841093"/>
                <a:gd name="connsiteY10" fmla="*/ 1504950 h 2362200"/>
                <a:gd name="connsiteX11" fmla="*/ 110843 w 841093"/>
                <a:gd name="connsiteY11" fmla="*/ 1460500 h 2362200"/>
                <a:gd name="connsiteX12" fmla="*/ 263243 w 841093"/>
                <a:gd name="connsiteY12" fmla="*/ 1549400 h 2362200"/>
                <a:gd name="connsiteX13" fmla="*/ 326743 w 841093"/>
                <a:gd name="connsiteY13" fmla="*/ 1536700 h 2362200"/>
                <a:gd name="connsiteX14" fmla="*/ 314043 w 841093"/>
                <a:gd name="connsiteY14" fmla="*/ 1600200 h 2362200"/>
                <a:gd name="connsiteX15" fmla="*/ 307693 w 841093"/>
                <a:gd name="connsiteY15" fmla="*/ 1701800 h 2362200"/>
                <a:gd name="connsiteX16" fmla="*/ 599793 w 841093"/>
                <a:gd name="connsiteY16" fmla="*/ 2362200 h 2362200"/>
                <a:gd name="connsiteX0" fmla="*/ 841093 w 841093"/>
                <a:gd name="connsiteY0" fmla="*/ 0 h 2362200"/>
                <a:gd name="connsiteX1" fmla="*/ 672818 w 841093"/>
                <a:gd name="connsiteY1" fmla="*/ 131763 h 2362200"/>
                <a:gd name="connsiteX2" fmla="*/ 532325 w 841093"/>
                <a:gd name="connsiteY2" fmla="*/ 241299 h 2362200"/>
                <a:gd name="connsiteX3" fmla="*/ 379925 w 841093"/>
                <a:gd name="connsiteY3" fmla="*/ 227012 h 2362200"/>
                <a:gd name="connsiteX4" fmla="*/ 356112 w 841093"/>
                <a:gd name="connsiteY4" fmla="*/ 334168 h 2362200"/>
                <a:gd name="connsiteX5" fmla="*/ 334680 w 841093"/>
                <a:gd name="connsiteY5" fmla="*/ 619919 h 2362200"/>
                <a:gd name="connsiteX6" fmla="*/ 289437 w 841093"/>
                <a:gd name="connsiteY6" fmla="*/ 624681 h 2362200"/>
                <a:gd name="connsiteX7" fmla="*/ 258481 w 841093"/>
                <a:gd name="connsiteY7" fmla="*/ 746124 h 2362200"/>
                <a:gd name="connsiteX8" fmla="*/ 308488 w 841093"/>
                <a:gd name="connsiteY8" fmla="*/ 769937 h 2362200"/>
                <a:gd name="connsiteX9" fmla="*/ 307693 w 841093"/>
                <a:gd name="connsiteY9" fmla="*/ 844550 h 2362200"/>
                <a:gd name="connsiteX10" fmla="*/ 15593 w 841093"/>
                <a:gd name="connsiteY10" fmla="*/ 1473200 h 2362200"/>
                <a:gd name="connsiteX11" fmla="*/ 47343 w 841093"/>
                <a:gd name="connsiteY11" fmla="*/ 1504950 h 2362200"/>
                <a:gd name="connsiteX12" fmla="*/ 110843 w 841093"/>
                <a:gd name="connsiteY12" fmla="*/ 1460500 h 2362200"/>
                <a:gd name="connsiteX13" fmla="*/ 263243 w 841093"/>
                <a:gd name="connsiteY13" fmla="*/ 1549400 h 2362200"/>
                <a:gd name="connsiteX14" fmla="*/ 326743 w 841093"/>
                <a:gd name="connsiteY14" fmla="*/ 1536700 h 2362200"/>
                <a:gd name="connsiteX15" fmla="*/ 314043 w 841093"/>
                <a:gd name="connsiteY15" fmla="*/ 1600200 h 2362200"/>
                <a:gd name="connsiteX16" fmla="*/ 307693 w 841093"/>
                <a:gd name="connsiteY16" fmla="*/ 1701800 h 2362200"/>
                <a:gd name="connsiteX17" fmla="*/ 599793 w 841093"/>
                <a:gd name="connsiteY17" fmla="*/ 2362200 h 2362200"/>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56112 w 841093"/>
                <a:gd name="connsiteY4" fmla="*/ 371474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282294 w 841093"/>
                <a:gd name="connsiteY4" fmla="*/ 416718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425169 w 841093"/>
                <a:gd name="connsiteY4" fmla="*/ 473868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89437 w 841093"/>
                <a:gd name="connsiteY6" fmla="*/ 661987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41093 w 841093"/>
                <a:gd name="connsiteY0" fmla="*/ 37306 h 2399506"/>
                <a:gd name="connsiteX1" fmla="*/ 587093 w 841093"/>
                <a:gd name="connsiteY1" fmla="*/ 0 h 2399506"/>
                <a:gd name="connsiteX2" fmla="*/ 532325 w 841093"/>
                <a:gd name="connsiteY2" fmla="*/ 278605 h 2399506"/>
                <a:gd name="connsiteX3" fmla="*/ 379925 w 841093"/>
                <a:gd name="connsiteY3" fmla="*/ 264318 h 2399506"/>
                <a:gd name="connsiteX4" fmla="*/ 360875 w 841093"/>
                <a:gd name="connsiteY4" fmla="*/ 369093 h 2399506"/>
                <a:gd name="connsiteX5" fmla="*/ 334680 w 841093"/>
                <a:gd name="connsiteY5" fmla="*/ 657225 h 2399506"/>
                <a:gd name="connsiteX6" fmla="*/ 296581 w 841093"/>
                <a:gd name="connsiteY6" fmla="*/ 671512 h 2399506"/>
                <a:gd name="connsiteX7" fmla="*/ 258481 w 841093"/>
                <a:gd name="connsiteY7" fmla="*/ 783430 h 2399506"/>
                <a:gd name="connsiteX8" fmla="*/ 308488 w 841093"/>
                <a:gd name="connsiteY8" fmla="*/ 807243 h 2399506"/>
                <a:gd name="connsiteX9" fmla="*/ 307693 w 841093"/>
                <a:gd name="connsiteY9" fmla="*/ 881856 h 2399506"/>
                <a:gd name="connsiteX10" fmla="*/ 15593 w 841093"/>
                <a:gd name="connsiteY10" fmla="*/ 1510506 h 2399506"/>
                <a:gd name="connsiteX11" fmla="*/ 47343 w 841093"/>
                <a:gd name="connsiteY11" fmla="*/ 1542256 h 2399506"/>
                <a:gd name="connsiteX12" fmla="*/ 110843 w 841093"/>
                <a:gd name="connsiteY12" fmla="*/ 1497806 h 2399506"/>
                <a:gd name="connsiteX13" fmla="*/ 263243 w 841093"/>
                <a:gd name="connsiteY13" fmla="*/ 1586706 h 2399506"/>
                <a:gd name="connsiteX14" fmla="*/ 326743 w 841093"/>
                <a:gd name="connsiteY14" fmla="*/ 1574006 h 2399506"/>
                <a:gd name="connsiteX15" fmla="*/ 314043 w 841093"/>
                <a:gd name="connsiteY15" fmla="*/ 1637506 h 2399506"/>
                <a:gd name="connsiteX16" fmla="*/ 307693 w 841093"/>
                <a:gd name="connsiteY16" fmla="*/ 1739106 h 2399506"/>
                <a:gd name="connsiteX17" fmla="*/ 599793 w 841093"/>
                <a:gd name="connsiteY17" fmla="*/ 2399506 h 2399506"/>
                <a:gd name="connsiteX0" fmla="*/ 839911 w 839911"/>
                <a:gd name="connsiteY0" fmla="*/ 37306 h 2399506"/>
                <a:gd name="connsiteX1" fmla="*/ 585911 w 839911"/>
                <a:gd name="connsiteY1" fmla="*/ 0 h 2399506"/>
                <a:gd name="connsiteX2" fmla="*/ 531143 w 839911"/>
                <a:gd name="connsiteY2" fmla="*/ 278605 h 2399506"/>
                <a:gd name="connsiteX3" fmla="*/ 378743 w 839911"/>
                <a:gd name="connsiteY3" fmla="*/ 264318 h 2399506"/>
                <a:gd name="connsiteX4" fmla="*/ 359693 w 839911"/>
                <a:gd name="connsiteY4" fmla="*/ 369093 h 2399506"/>
                <a:gd name="connsiteX5" fmla="*/ 333498 w 839911"/>
                <a:gd name="connsiteY5" fmla="*/ 657225 h 2399506"/>
                <a:gd name="connsiteX6" fmla="*/ 295399 w 839911"/>
                <a:gd name="connsiteY6" fmla="*/ 671512 h 2399506"/>
                <a:gd name="connsiteX7" fmla="*/ 257299 w 839911"/>
                <a:gd name="connsiteY7" fmla="*/ 783430 h 2399506"/>
                <a:gd name="connsiteX8" fmla="*/ 307306 w 839911"/>
                <a:gd name="connsiteY8" fmla="*/ 807243 h 2399506"/>
                <a:gd name="connsiteX9" fmla="*/ 289842 w 839911"/>
                <a:gd name="connsiteY9" fmla="*/ 910431 h 2399506"/>
                <a:gd name="connsiteX10" fmla="*/ 14411 w 839911"/>
                <a:gd name="connsiteY10" fmla="*/ 1510506 h 2399506"/>
                <a:gd name="connsiteX11" fmla="*/ 46161 w 839911"/>
                <a:gd name="connsiteY11" fmla="*/ 1542256 h 2399506"/>
                <a:gd name="connsiteX12" fmla="*/ 109661 w 839911"/>
                <a:gd name="connsiteY12" fmla="*/ 1497806 h 2399506"/>
                <a:gd name="connsiteX13" fmla="*/ 262061 w 839911"/>
                <a:gd name="connsiteY13" fmla="*/ 1586706 h 2399506"/>
                <a:gd name="connsiteX14" fmla="*/ 325561 w 839911"/>
                <a:gd name="connsiteY14" fmla="*/ 1574006 h 2399506"/>
                <a:gd name="connsiteX15" fmla="*/ 312861 w 839911"/>
                <a:gd name="connsiteY15" fmla="*/ 1637506 h 2399506"/>
                <a:gd name="connsiteX16" fmla="*/ 306511 w 839911"/>
                <a:gd name="connsiteY16" fmla="*/ 1739106 h 2399506"/>
                <a:gd name="connsiteX17" fmla="*/ 598611 w 839911"/>
                <a:gd name="connsiteY17" fmla="*/ 2399506 h 2399506"/>
                <a:gd name="connsiteX0" fmla="*/ 839911 w 839911"/>
                <a:gd name="connsiteY0" fmla="*/ 37306 h 2399506"/>
                <a:gd name="connsiteX1" fmla="*/ 585911 w 839911"/>
                <a:gd name="connsiteY1" fmla="*/ 0 h 2399506"/>
                <a:gd name="connsiteX2" fmla="*/ 531143 w 839911"/>
                <a:gd name="connsiteY2" fmla="*/ 278605 h 2399506"/>
                <a:gd name="connsiteX3" fmla="*/ 378743 w 839911"/>
                <a:gd name="connsiteY3" fmla="*/ 264318 h 2399506"/>
                <a:gd name="connsiteX4" fmla="*/ 359693 w 839911"/>
                <a:gd name="connsiteY4" fmla="*/ 369093 h 2399506"/>
                <a:gd name="connsiteX5" fmla="*/ 333498 w 839911"/>
                <a:gd name="connsiteY5" fmla="*/ 657225 h 2399506"/>
                <a:gd name="connsiteX6" fmla="*/ 295399 w 839911"/>
                <a:gd name="connsiteY6" fmla="*/ 671512 h 2399506"/>
                <a:gd name="connsiteX7" fmla="*/ 257299 w 839911"/>
                <a:gd name="connsiteY7" fmla="*/ 783430 h 2399506"/>
                <a:gd name="connsiteX8" fmla="*/ 307306 w 839911"/>
                <a:gd name="connsiteY8" fmla="*/ 807243 h 2399506"/>
                <a:gd name="connsiteX9" fmla="*/ 289842 w 839911"/>
                <a:gd name="connsiteY9" fmla="*/ 910431 h 2399506"/>
                <a:gd name="connsiteX10" fmla="*/ 14411 w 839911"/>
                <a:gd name="connsiteY10" fmla="*/ 1510506 h 2399506"/>
                <a:gd name="connsiteX11" fmla="*/ 46161 w 839911"/>
                <a:gd name="connsiteY11" fmla="*/ 1542256 h 2399506"/>
                <a:gd name="connsiteX12" fmla="*/ 109661 w 839911"/>
                <a:gd name="connsiteY12" fmla="*/ 1497806 h 2399506"/>
                <a:gd name="connsiteX13" fmla="*/ 262061 w 839911"/>
                <a:gd name="connsiteY13" fmla="*/ 1586706 h 2399506"/>
                <a:gd name="connsiteX14" fmla="*/ 325561 w 839911"/>
                <a:gd name="connsiteY14" fmla="*/ 1574006 h 2399506"/>
                <a:gd name="connsiteX15" fmla="*/ 312861 w 839911"/>
                <a:gd name="connsiteY15" fmla="*/ 1637506 h 2399506"/>
                <a:gd name="connsiteX16" fmla="*/ 306511 w 839911"/>
                <a:gd name="connsiteY16" fmla="*/ 1739106 h 2399506"/>
                <a:gd name="connsiteX17" fmla="*/ 598611 w 839911"/>
                <a:gd name="connsiteY17" fmla="*/ 2399506 h 2399506"/>
                <a:gd name="connsiteX0" fmla="*/ 839911 w 839911"/>
                <a:gd name="connsiteY0" fmla="*/ 37306 h 2399506"/>
                <a:gd name="connsiteX1" fmla="*/ 585911 w 839911"/>
                <a:gd name="connsiteY1" fmla="*/ 0 h 2399506"/>
                <a:gd name="connsiteX2" fmla="*/ 531143 w 839911"/>
                <a:gd name="connsiteY2" fmla="*/ 278605 h 2399506"/>
                <a:gd name="connsiteX3" fmla="*/ 378743 w 839911"/>
                <a:gd name="connsiteY3" fmla="*/ 264318 h 2399506"/>
                <a:gd name="connsiteX4" fmla="*/ 359693 w 839911"/>
                <a:gd name="connsiteY4" fmla="*/ 369093 h 2399506"/>
                <a:gd name="connsiteX5" fmla="*/ 333498 w 839911"/>
                <a:gd name="connsiteY5" fmla="*/ 657225 h 2399506"/>
                <a:gd name="connsiteX6" fmla="*/ 295399 w 839911"/>
                <a:gd name="connsiteY6" fmla="*/ 671512 h 2399506"/>
                <a:gd name="connsiteX7" fmla="*/ 257299 w 839911"/>
                <a:gd name="connsiteY7" fmla="*/ 783430 h 2399506"/>
                <a:gd name="connsiteX8" fmla="*/ 307306 w 839911"/>
                <a:gd name="connsiteY8" fmla="*/ 807243 h 2399506"/>
                <a:gd name="connsiteX9" fmla="*/ 289842 w 839911"/>
                <a:gd name="connsiteY9" fmla="*/ 910431 h 2399506"/>
                <a:gd name="connsiteX10" fmla="*/ 14411 w 839911"/>
                <a:gd name="connsiteY10" fmla="*/ 1510506 h 2399506"/>
                <a:gd name="connsiteX11" fmla="*/ 46161 w 839911"/>
                <a:gd name="connsiteY11" fmla="*/ 1542256 h 2399506"/>
                <a:gd name="connsiteX12" fmla="*/ 109661 w 839911"/>
                <a:gd name="connsiteY12" fmla="*/ 1497806 h 2399506"/>
                <a:gd name="connsiteX13" fmla="*/ 262061 w 839911"/>
                <a:gd name="connsiteY13" fmla="*/ 1586706 h 2399506"/>
                <a:gd name="connsiteX14" fmla="*/ 325561 w 839911"/>
                <a:gd name="connsiteY14" fmla="*/ 1574006 h 2399506"/>
                <a:gd name="connsiteX15" fmla="*/ 312861 w 839911"/>
                <a:gd name="connsiteY15" fmla="*/ 1637506 h 2399506"/>
                <a:gd name="connsiteX16" fmla="*/ 306511 w 839911"/>
                <a:gd name="connsiteY16" fmla="*/ 1739106 h 2399506"/>
                <a:gd name="connsiteX17" fmla="*/ 598611 w 839911"/>
                <a:gd name="connsiteY17" fmla="*/ 2399506 h 2399506"/>
                <a:gd name="connsiteX0" fmla="*/ 929031 w 929031"/>
                <a:gd name="connsiteY0" fmla="*/ 37306 h 2399506"/>
                <a:gd name="connsiteX1" fmla="*/ 675031 w 929031"/>
                <a:gd name="connsiteY1" fmla="*/ 0 h 2399506"/>
                <a:gd name="connsiteX2" fmla="*/ 620263 w 929031"/>
                <a:gd name="connsiteY2" fmla="*/ 278605 h 2399506"/>
                <a:gd name="connsiteX3" fmla="*/ 467863 w 929031"/>
                <a:gd name="connsiteY3" fmla="*/ 264318 h 2399506"/>
                <a:gd name="connsiteX4" fmla="*/ 448813 w 929031"/>
                <a:gd name="connsiteY4" fmla="*/ 369093 h 2399506"/>
                <a:gd name="connsiteX5" fmla="*/ 422618 w 929031"/>
                <a:gd name="connsiteY5" fmla="*/ 657225 h 2399506"/>
                <a:gd name="connsiteX6" fmla="*/ 384519 w 929031"/>
                <a:gd name="connsiteY6" fmla="*/ 671512 h 2399506"/>
                <a:gd name="connsiteX7" fmla="*/ 346419 w 929031"/>
                <a:gd name="connsiteY7" fmla="*/ 783430 h 2399506"/>
                <a:gd name="connsiteX8" fmla="*/ 396426 w 929031"/>
                <a:gd name="connsiteY8" fmla="*/ 807243 h 2399506"/>
                <a:gd name="connsiteX9" fmla="*/ 378962 w 929031"/>
                <a:gd name="connsiteY9" fmla="*/ 910431 h 2399506"/>
                <a:gd name="connsiteX10" fmla="*/ 103531 w 929031"/>
                <a:gd name="connsiteY10" fmla="*/ 1510506 h 2399506"/>
                <a:gd name="connsiteX11" fmla="*/ 135281 w 929031"/>
                <a:gd name="connsiteY11" fmla="*/ 1542256 h 2399506"/>
                <a:gd name="connsiteX12" fmla="*/ 198781 w 929031"/>
                <a:gd name="connsiteY12" fmla="*/ 1497806 h 2399506"/>
                <a:gd name="connsiteX13" fmla="*/ 351181 w 929031"/>
                <a:gd name="connsiteY13" fmla="*/ 1586706 h 2399506"/>
                <a:gd name="connsiteX14" fmla="*/ 414681 w 929031"/>
                <a:gd name="connsiteY14" fmla="*/ 1574006 h 2399506"/>
                <a:gd name="connsiteX15" fmla="*/ 401981 w 929031"/>
                <a:gd name="connsiteY15" fmla="*/ 1637506 h 2399506"/>
                <a:gd name="connsiteX16" fmla="*/ 395631 w 929031"/>
                <a:gd name="connsiteY16" fmla="*/ 1739106 h 2399506"/>
                <a:gd name="connsiteX17" fmla="*/ 687731 w 929031"/>
                <a:gd name="connsiteY17" fmla="*/ 2399506 h 2399506"/>
                <a:gd name="connsiteX0" fmla="*/ 866862 w 866862"/>
                <a:gd name="connsiteY0" fmla="*/ 37306 h 2399506"/>
                <a:gd name="connsiteX1" fmla="*/ 612862 w 866862"/>
                <a:gd name="connsiteY1" fmla="*/ 0 h 2399506"/>
                <a:gd name="connsiteX2" fmla="*/ 558094 w 866862"/>
                <a:gd name="connsiteY2" fmla="*/ 278605 h 2399506"/>
                <a:gd name="connsiteX3" fmla="*/ 405694 w 866862"/>
                <a:gd name="connsiteY3" fmla="*/ 264318 h 2399506"/>
                <a:gd name="connsiteX4" fmla="*/ 386644 w 866862"/>
                <a:gd name="connsiteY4" fmla="*/ 369093 h 2399506"/>
                <a:gd name="connsiteX5" fmla="*/ 360449 w 866862"/>
                <a:gd name="connsiteY5" fmla="*/ 657225 h 2399506"/>
                <a:gd name="connsiteX6" fmla="*/ 322350 w 866862"/>
                <a:gd name="connsiteY6" fmla="*/ 671512 h 2399506"/>
                <a:gd name="connsiteX7" fmla="*/ 284250 w 866862"/>
                <a:gd name="connsiteY7" fmla="*/ 783430 h 2399506"/>
                <a:gd name="connsiteX8" fmla="*/ 334257 w 866862"/>
                <a:gd name="connsiteY8" fmla="*/ 807243 h 2399506"/>
                <a:gd name="connsiteX9" fmla="*/ 316793 w 866862"/>
                <a:gd name="connsiteY9" fmla="*/ 910431 h 2399506"/>
                <a:gd name="connsiteX10" fmla="*/ 41362 w 866862"/>
                <a:gd name="connsiteY10" fmla="*/ 1510506 h 2399506"/>
                <a:gd name="connsiteX11" fmla="*/ 73112 w 866862"/>
                <a:gd name="connsiteY11" fmla="*/ 1542256 h 2399506"/>
                <a:gd name="connsiteX12" fmla="*/ 136612 w 866862"/>
                <a:gd name="connsiteY12" fmla="*/ 1497806 h 2399506"/>
                <a:gd name="connsiteX13" fmla="*/ 289012 w 866862"/>
                <a:gd name="connsiteY13" fmla="*/ 1586706 h 2399506"/>
                <a:gd name="connsiteX14" fmla="*/ 352512 w 866862"/>
                <a:gd name="connsiteY14" fmla="*/ 1574006 h 2399506"/>
                <a:gd name="connsiteX15" fmla="*/ 339812 w 866862"/>
                <a:gd name="connsiteY15" fmla="*/ 1637506 h 2399506"/>
                <a:gd name="connsiteX16" fmla="*/ 333462 w 866862"/>
                <a:gd name="connsiteY16" fmla="*/ 1739106 h 2399506"/>
                <a:gd name="connsiteX17" fmla="*/ 625562 w 866862"/>
                <a:gd name="connsiteY17" fmla="*/ 2399506 h 2399506"/>
                <a:gd name="connsiteX0" fmla="*/ 826688 w 826688"/>
                <a:gd name="connsiteY0" fmla="*/ 37306 h 2399506"/>
                <a:gd name="connsiteX1" fmla="*/ 572688 w 826688"/>
                <a:gd name="connsiteY1" fmla="*/ 0 h 2399506"/>
                <a:gd name="connsiteX2" fmla="*/ 517920 w 826688"/>
                <a:gd name="connsiteY2" fmla="*/ 278605 h 2399506"/>
                <a:gd name="connsiteX3" fmla="*/ 365520 w 826688"/>
                <a:gd name="connsiteY3" fmla="*/ 264318 h 2399506"/>
                <a:gd name="connsiteX4" fmla="*/ 346470 w 826688"/>
                <a:gd name="connsiteY4" fmla="*/ 369093 h 2399506"/>
                <a:gd name="connsiteX5" fmla="*/ 320275 w 826688"/>
                <a:gd name="connsiteY5" fmla="*/ 657225 h 2399506"/>
                <a:gd name="connsiteX6" fmla="*/ 282176 w 826688"/>
                <a:gd name="connsiteY6" fmla="*/ 671512 h 2399506"/>
                <a:gd name="connsiteX7" fmla="*/ 244076 w 826688"/>
                <a:gd name="connsiteY7" fmla="*/ 783430 h 2399506"/>
                <a:gd name="connsiteX8" fmla="*/ 294083 w 826688"/>
                <a:gd name="connsiteY8" fmla="*/ 807243 h 2399506"/>
                <a:gd name="connsiteX9" fmla="*/ 276619 w 826688"/>
                <a:gd name="connsiteY9" fmla="*/ 910431 h 2399506"/>
                <a:gd name="connsiteX10" fmla="*/ 1188 w 826688"/>
                <a:gd name="connsiteY10" fmla="*/ 1510506 h 2399506"/>
                <a:gd name="connsiteX11" fmla="*/ 32938 w 826688"/>
                <a:gd name="connsiteY11" fmla="*/ 1542256 h 2399506"/>
                <a:gd name="connsiteX12" fmla="*/ 96438 w 826688"/>
                <a:gd name="connsiteY12" fmla="*/ 1497806 h 2399506"/>
                <a:gd name="connsiteX13" fmla="*/ 248838 w 826688"/>
                <a:gd name="connsiteY13" fmla="*/ 1586706 h 2399506"/>
                <a:gd name="connsiteX14" fmla="*/ 312338 w 826688"/>
                <a:gd name="connsiteY14" fmla="*/ 1574006 h 2399506"/>
                <a:gd name="connsiteX15" fmla="*/ 299638 w 826688"/>
                <a:gd name="connsiteY15" fmla="*/ 1637506 h 2399506"/>
                <a:gd name="connsiteX16" fmla="*/ 293288 w 826688"/>
                <a:gd name="connsiteY16" fmla="*/ 1739106 h 2399506"/>
                <a:gd name="connsiteX17" fmla="*/ 585388 w 826688"/>
                <a:gd name="connsiteY17" fmla="*/ 2399506 h 2399506"/>
                <a:gd name="connsiteX0" fmla="*/ 826149 w 826149"/>
                <a:gd name="connsiteY0" fmla="*/ 37306 h 2399506"/>
                <a:gd name="connsiteX1" fmla="*/ 572149 w 826149"/>
                <a:gd name="connsiteY1" fmla="*/ 0 h 2399506"/>
                <a:gd name="connsiteX2" fmla="*/ 517381 w 826149"/>
                <a:gd name="connsiteY2" fmla="*/ 278605 h 2399506"/>
                <a:gd name="connsiteX3" fmla="*/ 364981 w 826149"/>
                <a:gd name="connsiteY3" fmla="*/ 264318 h 2399506"/>
                <a:gd name="connsiteX4" fmla="*/ 345931 w 826149"/>
                <a:gd name="connsiteY4" fmla="*/ 369093 h 2399506"/>
                <a:gd name="connsiteX5" fmla="*/ 319736 w 826149"/>
                <a:gd name="connsiteY5" fmla="*/ 657225 h 2399506"/>
                <a:gd name="connsiteX6" fmla="*/ 281637 w 826149"/>
                <a:gd name="connsiteY6" fmla="*/ 671512 h 2399506"/>
                <a:gd name="connsiteX7" fmla="*/ 243537 w 826149"/>
                <a:gd name="connsiteY7" fmla="*/ 783430 h 2399506"/>
                <a:gd name="connsiteX8" fmla="*/ 293544 w 826149"/>
                <a:gd name="connsiteY8" fmla="*/ 807243 h 2399506"/>
                <a:gd name="connsiteX9" fmla="*/ 276080 w 826149"/>
                <a:gd name="connsiteY9" fmla="*/ 910431 h 2399506"/>
                <a:gd name="connsiteX10" fmla="*/ 649 w 826149"/>
                <a:gd name="connsiteY10" fmla="*/ 1510506 h 2399506"/>
                <a:gd name="connsiteX11" fmla="*/ 196705 w 826149"/>
                <a:gd name="connsiteY11" fmla="*/ 1370806 h 2399506"/>
                <a:gd name="connsiteX12" fmla="*/ 95899 w 826149"/>
                <a:gd name="connsiteY12" fmla="*/ 1497806 h 2399506"/>
                <a:gd name="connsiteX13" fmla="*/ 248299 w 826149"/>
                <a:gd name="connsiteY13" fmla="*/ 1586706 h 2399506"/>
                <a:gd name="connsiteX14" fmla="*/ 311799 w 826149"/>
                <a:gd name="connsiteY14" fmla="*/ 1574006 h 2399506"/>
                <a:gd name="connsiteX15" fmla="*/ 299099 w 826149"/>
                <a:gd name="connsiteY15" fmla="*/ 1637506 h 2399506"/>
                <a:gd name="connsiteX16" fmla="*/ 292749 w 826149"/>
                <a:gd name="connsiteY16" fmla="*/ 1739106 h 2399506"/>
                <a:gd name="connsiteX17" fmla="*/ 584849 w 826149"/>
                <a:gd name="connsiteY17" fmla="*/ 2399506 h 2399506"/>
                <a:gd name="connsiteX0" fmla="*/ 875505 w 875505"/>
                <a:gd name="connsiteY0" fmla="*/ 37306 h 2399506"/>
                <a:gd name="connsiteX1" fmla="*/ 621505 w 875505"/>
                <a:gd name="connsiteY1" fmla="*/ 0 h 2399506"/>
                <a:gd name="connsiteX2" fmla="*/ 566737 w 875505"/>
                <a:gd name="connsiteY2" fmla="*/ 278605 h 2399506"/>
                <a:gd name="connsiteX3" fmla="*/ 414337 w 875505"/>
                <a:gd name="connsiteY3" fmla="*/ 264318 h 2399506"/>
                <a:gd name="connsiteX4" fmla="*/ 395287 w 875505"/>
                <a:gd name="connsiteY4" fmla="*/ 369093 h 2399506"/>
                <a:gd name="connsiteX5" fmla="*/ 369092 w 875505"/>
                <a:gd name="connsiteY5" fmla="*/ 657225 h 2399506"/>
                <a:gd name="connsiteX6" fmla="*/ 330993 w 875505"/>
                <a:gd name="connsiteY6" fmla="*/ 671512 h 2399506"/>
                <a:gd name="connsiteX7" fmla="*/ 292893 w 875505"/>
                <a:gd name="connsiteY7" fmla="*/ 783430 h 2399506"/>
                <a:gd name="connsiteX8" fmla="*/ 342900 w 875505"/>
                <a:gd name="connsiteY8" fmla="*/ 807243 h 2399506"/>
                <a:gd name="connsiteX9" fmla="*/ 325436 w 875505"/>
                <a:gd name="connsiteY9" fmla="*/ 910431 h 2399506"/>
                <a:gd name="connsiteX10" fmla="*/ 50005 w 875505"/>
                <a:gd name="connsiteY10" fmla="*/ 1510506 h 2399506"/>
                <a:gd name="connsiteX11" fmla="*/ 7936 w 875505"/>
                <a:gd name="connsiteY11" fmla="*/ 1768475 h 2399506"/>
                <a:gd name="connsiteX12" fmla="*/ 145255 w 875505"/>
                <a:gd name="connsiteY12" fmla="*/ 1497806 h 2399506"/>
                <a:gd name="connsiteX13" fmla="*/ 297655 w 875505"/>
                <a:gd name="connsiteY13" fmla="*/ 1586706 h 2399506"/>
                <a:gd name="connsiteX14" fmla="*/ 361155 w 875505"/>
                <a:gd name="connsiteY14" fmla="*/ 1574006 h 2399506"/>
                <a:gd name="connsiteX15" fmla="*/ 348455 w 875505"/>
                <a:gd name="connsiteY15" fmla="*/ 1637506 h 2399506"/>
                <a:gd name="connsiteX16" fmla="*/ 342105 w 875505"/>
                <a:gd name="connsiteY16" fmla="*/ 1739106 h 2399506"/>
                <a:gd name="connsiteX17" fmla="*/ 634205 w 875505"/>
                <a:gd name="connsiteY17" fmla="*/ 2399506 h 2399506"/>
                <a:gd name="connsiteX0" fmla="*/ 843001 w 843001"/>
                <a:gd name="connsiteY0" fmla="*/ 37306 h 2399506"/>
                <a:gd name="connsiteX1" fmla="*/ 589001 w 843001"/>
                <a:gd name="connsiteY1" fmla="*/ 0 h 2399506"/>
                <a:gd name="connsiteX2" fmla="*/ 534233 w 843001"/>
                <a:gd name="connsiteY2" fmla="*/ 278605 h 2399506"/>
                <a:gd name="connsiteX3" fmla="*/ 381833 w 843001"/>
                <a:gd name="connsiteY3" fmla="*/ 264318 h 2399506"/>
                <a:gd name="connsiteX4" fmla="*/ 362783 w 843001"/>
                <a:gd name="connsiteY4" fmla="*/ 369093 h 2399506"/>
                <a:gd name="connsiteX5" fmla="*/ 336588 w 843001"/>
                <a:gd name="connsiteY5" fmla="*/ 657225 h 2399506"/>
                <a:gd name="connsiteX6" fmla="*/ 298489 w 843001"/>
                <a:gd name="connsiteY6" fmla="*/ 671512 h 2399506"/>
                <a:gd name="connsiteX7" fmla="*/ 260389 w 843001"/>
                <a:gd name="connsiteY7" fmla="*/ 783430 h 2399506"/>
                <a:gd name="connsiteX8" fmla="*/ 310396 w 843001"/>
                <a:gd name="connsiteY8" fmla="*/ 807243 h 2399506"/>
                <a:gd name="connsiteX9" fmla="*/ 292932 w 843001"/>
                <a:gd name="connsiteY9" fmla="*/ 910431 h 2399506"/>
                <a:gd name="connsiteX10" fmla="*/ 17501 w 843001"/>
                <a:gd name="connsiteY10" fmla="*/ 1510506 h 2399506"/>
                <a:gd name="connsiteX11" fmla="*/ 37344 w 843001"/>
                <a:gd name="connsiteY11" fmla="*/ 1547019 h 2399506"/>
                <a:gd name="connsiteX12" fmla="*/ 112751 w 843001"/>
                <a:gd name="connsiteY12" fmla="*/ 1497806 h 2399506"/>
                <a:gd name="connsiteX13" fmla="*/ 265151 w 843001"/>
                <a:gd name="connsiteY13" fmla="*/ 1586706 h 2399506"/>
                <a:gd name="connsiteX14" fmla="*/ 328651 w 843001"/>
                <a:gd name="connsiteY14" fmla="*/ 1574006 h 2399506"/>
                <a:gd name="connsiteX15" fmla="*/ 315951 w 843001"/>
                <a:gd name="connsiteY15" fmla="*/ 1637506 h 2399506"/>
                <a:gd name="connsiteX16" fmla="*/ 309601 w 843001"/>
                <a:gd name="connsiteY16" fmla="*/ 1739106 h 2399506"/>
                <a:gd name="connsiteX17" fmla="*/ 601701 w 843001"/>
                <a:gd name="connsiteY17" fmla="*/ 2399506 h 2399506"/>
                <a:gd name="connsiteX0" fmla="*/ 840478 w 840478"/>
                <a:gd name="connsiteY0" fmla="*/ 37306 h 2399506"/>
                <a:gd name="connsiteX1" fmla="*/ 586478 w 840478"/>
                <a:gd name="connsiteY1" fmla="*/ 0 h 2399506"/>
                <a:gd name="connsiteX2" fmla="*/ 531710 w 840478"/>
                <a:gd name="connsiteY2" fmla="*/ 278605 h 2399506"/>
                <a:gd name="connsiteX3" fmla="*/ 379310 w 840478"/>
                <a:gd name="connsiteY3" fmla="*/ 264318 h 2399506"/>
                <a:gd name="connsiteX4" fmla="*/ 360260 w 840478"/>
                <a:gd name="connsiteY4" fmla="*/ 369093 h 2399506"/>
                <a:gd name="connsiteX5" fmla="*/ 334065 w 840478"/>
                <a:gd name="connsiteY5" fmla="*/ 657225 h 2399506"/>
                <a:gd name="connsiteX6" fmla="*/ 295966 w 840478"/>
                <a:gd name="connsiteY6" fmla="*/ 671512 h 2399506"/>
                <a:gd name="connsiteX7" fmla="*/ 257866 w 840478"/>
                <a:gd name="connsiteY7" fmla="*/ 783430 h 2399506"/>
                <a:gd name="connsiteX8" fmla="*/ 307873 w 840478"/>
                <a:gd name="connsiteY8" fmla="*/ 807243 h 2399506"/>
                <a:gd name="connsiteX9" fmla="*/ 290409 w 840478"/>
                <a:gd name="connsiteY9" fmla="*/ 910431 h 2399506"/>
                <a:gd name="connsiteX10" fmla="*/ 14978 w 840478"/>
                <a:gd name="connsiteY10" fmla="*/ 1510506 h 2399506"/>
                <a:gd name="connsiteX11" fmla="*/ 44346 w 840478"/>
                <a:gd name="connsiteY11" fmla="*/ 1527969 h 2399506"/>
                <a:gd name="connsiteX12" fmla="*/ 110228 w 840478"/>
                <a:gd name="connsiteY12" fmla="*/ 1497806 h 2399506"/>
                <a:gd name="connsiteX13" fmla="*/ 262628 w 840478"/>
                <a:gd name="connsiteY13" fmla="*/ 1586706 h 2399506"/>
                <a:gd name="connsiteX14" fmla="*/ 326128 w 840478"/>
                <a:gd name="connsiteY14" fmla="*/ 1574006 h 2399506"/>
                <a:gd name="connsiteX15" fmla="*/ 313428 w 840478"/>
                <a:gd name="connsiteY15" fmla="*/ 1637506 h 2399506"/>
                <a:gd name="connsiteX16" fmla="*/ 307078 w 840478"/>
                <a:gd name="connsiteY16" fmla="*/ 1739106 h 2399506"/>
                <a:gd name="connsiteX17" fmla="*/ 599178 w 840478"/>
                <a:gd name="connsiteY17" fmla="*/ 2399506 h 2399506"/>
                <a:gd name="connsiteX0" fmla="*/ 829601 w 829601"/>
                <a:gd name="connsiteY0" fmla="*/ 37306 h 2399506"/>
                <a:gd name="connsiteX1" fmla="*/ 575601 w 829601"/>
                <a:gd name="connsiteY1" fmla="*/ 0 h 2399506"/>
                <a:gd name="connsiteX2" fmla="*/ 520833 w 829601"/>
                <a:gd name="connsiteY2" fmla="*/ 278605 h 2399506"/>
                <a:gd name="connsiteX3" fmla="*/ 368433 w 829601"/>
                <a:gd name="connsiteY3" fmla="*/ 264318 h 2399506"/>
                <a:gd name="connsiteX4" fmla="*/ 349383 w 829601"/>
                <a:gd name="connsiteY4" fmla="*/ 369093 h 2399506"/>
                <a:gd name="connsiteX5" fmla="*/ 323188 w 829601"/>
                <a:gd name="connsiteY5" fmla="*/ 657225 h 2399506"/>
                <a:gd name="connsiteX6" fmla="*/ 285089 w 829601"/>
                <a:gd name="connsiteY6" fmla="*/ 671512 h 2399506"/>
                <a:gd name="connsiteX7" fmla="*/ 246989 w 829601"/>
                <a:gd name="connsiteY7" fmla="*/ 783430 h 2399506"/>
                <a:gd name="connsiteX8" fmla="*/ 296996 w 829601"/>
                <a:gd name="connsiteY8" fmla="*/ 807243 h 2399506"/>
                <a:gd name="connsiteX9" fmla="*/ 279532 w 829601"/>
                <a:gd name="connsiteY9" fmla="*/ 910431 h 2399506"/>
                <a:gd name="connsiteX10" fmla="*/ 4101 w 829601"/>
                <a:gd name="connsiteY10" fmla="*/ 1510506 h 2399506"/>
                <a:gd name="connsiteX11" fmla="*/ 33469 w 829601"/>
                <a:gd name="connsiteY11" fmla="*/ 1527969 h 2399506"/>
                <a:gd name="connsiteX12" fmla="*/ 99351 w 829601"/>
                <a:gd name="connsiteY12" fmla="*/ 1497806 h 2399506"/>
                <a:gd name="connsiteX13" fmla="*/ 251751 w 829601"/>
                <a:gd name="connsiteY13" fmla="*/ 1586706 h 2399506"/>
                <a:gd name="connsiteX14" fmla="*/ 315251 w 829601"/>
                <a:gd name="connsiteY14" fmla="*/ 1574006 h 2399506"/>
                <a:gd name="connsiteX15" fmla="*/ 302551 w 829601"/>
                <a:gd name="connsiteY15" fmla="*/ 1637506 h 2399506"/>
                <a:gd name="connsiteX16" fmla="*/ 296201 w 829601"/>
                <a:gd name="connsiteY16" fmla="*/ 1739106 h 2399506"/>
                <a:gd name="connsiteX17" fmla="*/ 588301 w 829601"/>
                <a:gd name="connsiteY17" fmla="*/ 2399506 h 2399506"/>
                <a:gd name="connsiteX0" fmla="*/ 812659 w 812659"/>
                <a:gd name="connsiteY0" fmla="*/ 37306 h 2399506"/>
                <a:gd name="connsiteX1" fmla="*/ 558659 w 812659"/>
                <a:gd name="connsiteY1" fmla="*/ 0 h 2399506"/>
                <a:gd name="connsiteX2" fmla="*/ 503891 w 812659"/>
                <a:gd name="connsiteY2" fmla="*/ 278605 h 2399506"/>
                <a:gd name="connsiteX3" fmla="*/ 351491 w 812659"/>
                <a:gd name="connsiteY3" fmla="*/ 264318 h 2399506"/>
                <a:gd name="connsiteX4" fmla="*/ 332441 w 812659"/>
                <a:gd name="connsiteY4" fmla="*/ 369093 h 2399506"/>
                <a:gd name="connsiteX5" fmla="*/ 306246 w 812659"/>
                <a:gd name="connsiteY5" fmla="*/ 657225 h 2399506"/>
                <a:gd name="connsiteX6" fmla="*/ 268147 w 812659"/>
                <a:gd name="connsiteY6" fmla="*/ 671512 h 2399506"/>
                <a:gd name="connsiteX7" fmla="*/ 230047 w 812659"/>
                <a:gd name="connsiteY7" fmla="*/ 783430 h 2399506"/>
                <a:gd name="connsiteX8" fmla="*/ 280054 w 812659"/>
                <a:gd name="connsiteY8" fmla="*/ 807243 h 2399506"/>
                <a:gd name="connsiteX9" fmla="*/ 262590 w 812659"/>
                <a:gd name="connsiteY9" fmla="*/ 910431 h 2399506"/>
                <a:gd name="connsiteX10" fmla="*/ 3828 w 812659"/>
                <a:gd name="connsiteY10" fmla="*/ 1539081 h 2399506"/>
                <a:gd name="connsiteX11" fmla="*/ 16527 w 812659"/>
                <a:gd name="connsiteY11" fmla="*/ 1527969 h 2399506"/>
                <a:gd name="connsiteX12" fmla="*/ 82409 w 812659"/>
                <a:gd name="connsiteY12" fmla="*/ 1497806 h 2399506"/>
                <a:gd name="connsiteX13" fmla="*/ 234809 w 812659"/>
                <a:gd name="connsiteY13" fmla="*/ 1586706 h 2399506"/>
                <a:gd name="connsiteX14" fmla="*/ 298309 w 812659"/>
                <a:gd name="connsiteY14" fmla="*/ 1574006 h 2399506"/>
                <a:gd name="connsiteX15" fmla="*/ 285609 w 812659"/>
                <a:gd name="connsiteY15" fmla="*/ 1637506 h 2399506"/>
                <a:gd name="connsiteX16" fmla="*/ 279259 w 812659"/>
                <a:gd name="connsiteY16" fmla="*/ 1739106 h 2399506"/>
                <a:gd name="connsiteX17" fmla="*/ 571359 w 812659"/>
                <a:gd name="connsiteY17" fmla="*/ 2399506 h 2399506"/>
                <a:gd name="connsiteX0" fmla="*/ 808843 w 808843"/>
                <a:gd name="connsiteY0" fmla="*/ 37306 h 2399506"/>
                <a:gd name="connsiteX1" fmla="*/ 554843 w 808843"/>
                <a:gd name="connsiteY1" fmla="*/ 0 h 2399506"/>
                <a:gd name="connsiteX2" fmla="*/ 500075 w 808843"/>
                <a:gd name="connsiteY2" fmla="*/ 278605 h 2399506"/>
                <a:gd name="connsiteX3" fmla="*/ 347675 w 808843"/>
                <a:gd name="connsiteY3" fmla="*/ 264318 h 2399506"/>
                <a:gd name="connsiteX4" fmla="*/ 328625 w 808843"/>
                <a:gd name="connsiteY4" fmla="*/ 369093 h 2399506"/>
                <a:gd name="connsiteX5" fmla="*/ 302430 w 808843"/>
                <a:gd name="connsiteY5" fmla="*/ 657225 h 2399506"/>
                <a:gd name="connsiteX6" fmla="*/ 264331 w 808843"/>
                <a:gd name="connsiteY6" fmla="*/ 671512 h 2399506"/>
                <a:gd name="connsiteX7" fmla="*/ 226231 w 808843"/>
                <a:gd name="connsiteY7" fmla="*/ 783430 h 2399506"/>
                <a:gd name="connsiteX8" fmla="*/ 276238 w 808843"/>
                <a:gd name="connsiteY8" fmla="*/ 807243 h 2399506"/>
                <a:gd name="connsiteX9" fmla="*/ 258774 w 808843"/>
                <a:gd name="connsiteY9" fmla="*/ 910431 h 2399506"/>
                <a:gd name="connsiteX10" fmla="*/ 12 w 808843"/>
                <a:gd name="connsiteY10" fmla="*/ 1539081 h 2399506"/>
                <a:gd name="connsiteX11" fmla="*/ 12711 w 808843"/>
                <a:gd name="connsiteY11" fmla="*/ 1527969 h 2399506"/>
                <a:gd name="connsiteX12" fmla="*/ 78593 w 808843"/>
                <a:gd name="connsiteY12" fmla="*/ 1497806 h 2399506"/>
                <a:gd name="connsiteX13" fmla="*/ 230993 w 808843"/>
                <a:gd name="connsiteY13" fmla="*/ 1586706 h 2399506"/>
                <a:gd name="connsiteX14" fmla="*/ 294493 w 808843"/>
                <a:gd name="connsiteY14" fmla="*/ 1574006 h 2399506"/>
                <a:gd name="connsiteX15" fmla="*/ 281793 w 808843"/>
                <a:gd name="connsiteY15" fmla="*/ 1637506 h 2399506"/>
                <a:gd name="connsiteX16" fmla="*/ 275443 w 808843"/>
                <a:gd name="connsiteY16" fmla="*/ 1739106 h 2399506"/>
                <a:gd name="connsiteX17" fmla="*/ 567543 w 808843"/>
                <a:gd name="connsiteY17" fmla="*/ 2399506 h 2399506"/>
                <a:gd name="connsiteX0" fmla="*/ 818518 w 818518"/>
                <a:gd name="connsiteY0" fmla="*/ 37306 h 2399506"/>
                <a:gd name="connsiteX1" fmla="*/ 564518 w 818518"/>
                <a:gd name="connsiteY1" fmla="*/ 0 h 2399506"/>
                <a:gd name="connsiteX2" fmla="*/ 509750 w 818518"/>
                <a:gd name="connsiteY2" fmla="*/ 278605 h 2399506"/>
                <a:gd name="connsiteX3" fmla="*/ 357350 w 818518"/>
                <a:gd name="connsiteY3" fmla="*/ 264318 h 2399506"/>
                <a:gd name="connsiteX4" fmla="*/ 338300 w 818518"/>
                <a:gd name="connsiteY4" fmla="*/ 369093 h 2399506"/>
                <a:gd name="connsiteX5" fmla="*/ 312105 w 818518"/>
                <a:gd name="connsiteY5" fmla="*/ 657225 h 2399506"/>
                <a:gd name="connsiteX6" fmla="*/ 274006 w 818518"/>
                <a:gd name="connsiteY6" fmla="*/ 671512 h 2399506"/>
                <a:gd name="connsiteX7" fmla="*/ 235906 w 818518"/>
                <a:gd name="connsiteY7" fmla="*/ 783430 h 2399506"/>
                <a:gd name="connsiteX8" fmla="*/ 285913 w 818518"/>
                <a:gd name="connsiteY8" fmla="*/ 807243 h 2399506"/>
                <a:gd name="connsiteX9" fmla="*/ 268449 w 818518"/>
                <a:gd name="connsiteY9" fmla="*/ 910431 h 2399506"/>
                <a:gd name="connsiteX10" fmla="*/ 9687 w 818518"/>
                <a:gd name="connsiteY10" fmla="*/ 1539081 h 2399506"/>
                <a:gd name="connsiteX11" fmla="*/ 58105 w 818518"/>
                <a:gd name="connsiteY11" fmla="*/ 1551781 h 2399506"/>
                <a:gd name="connsiteX12" fmla="*/ 88268 w 818518"/>
                <a:gd name="connsiteY12" fmla="*/ 1497806 h 2399506"/>
                <a:gd name="connsiteX13" fmla="*/ 240668 w 818518"/>
                <a:gd name="connsiteY13" fmla="*/ 1586706 h 2399506"/>
                <a:gd name="connsiteX14" fmla="*/ 304168 w 818518"/>
                <a:gd name="connsiteY14" fmla="*/ 1574006 h 2399506"/>
                <a:gd name="connsiteX15" fmla="*/ 291468 w 818518"/>
                <a:gd name="connsiteY15" fmla="*/ 1637506 h 2399506"/>
                <a:gd name="connsiteX16" fmla="*/ 285118 w 818518"/>
                <a:gd name="connsiteY16" fmla="*/ 1739106 h 2399506"/>
                <a:gd name="connsiteX17" fmla="*/ 577218 w 818518"/>
                <a:gd name="connsiteY17" fmla="*/ 2399506 h 2399506"/>
                <a:gd name="connsiteX0" fmla="*/ 814177 w 814177"/>
                <a:gd name="connsiteY0" fmla="*/ 37306 h 2399506"/>
                <a:gd name="connsiteX1" fmla="*/ 560177 w 814177"/>
                <a:gd name="connsiteY1" fmla="*/ 0 h 2399506"/>
                <a:gd name="connsiteX2" fmla="*/ 505409 w 814177"/>
                <a:gd name="connsiteY2" fmla="*/ 278605 h 2399506"/>
                <a:gd name="connsiteX3" fmla="*/ 353009 w 814177"/>
                <a:gd name="connsiteY3" fmla="*/ 264318 h 2399506"/>
                <a:gd name="connsiteX4" fmla="*/ 333959 w 814177"/>
                <a:gd name="connsiteY4" fmla="*/ 369093 h 2399506"/>
                <a:gd name="connsiteX5" fmla="*/ 307764 w 814177"/>
                <a:gd name="connsiteY5" fmla="*/ 657225 h 2399506"/>
                <a:gd name="connsiteX6" fmla="*/ 269665 w 814177"/>
                <a:gd name="connsiteY6" fmla="*/ 671512 h 2399506"/>
                <a:gd name="connsiteX7" fmla="*/ 231565 w 814177"/>
                <a:gd name="connsiteY7" fmla="*/ 783430 h 2399506"/>
                <a:gd name="connsiteX8" fmla="*/ 281572 w 814177"/>
                <a:gd name="connsiteY8" fmla="*/ 807243 h 2399506"/>
                <a:gd name="connsiteX9" fmla="*/ 264108 w 814177"/>
                <a:gd name="connsiteY9" fmla="*/ 910431 h 2399506"/>
                <a:gd name="connsiteX10" fmla="*/ 10109 w 814177"/>
                <a:gd name="connsiteY10" fmla="*/ 1481931 h 2399506"/>
                <a:gd name="connsiteX11" fmla="*/ 53764 w 814177"/>
                <a:gd name="connsiteY11" fmla="*/ 1551781 h 2399506"/>
                <a:gd name="connsiteX12" fmla="*/ 83927 w 814177"/>
                <a:gd name="connsiteY12" fmla="*/ 1497806 h 2399506"/>
                <a:gd name="connsiteX13" fmla="*/ 236327 w 814177"/>
                <a:gd name="connsiteY13" fmla="*/ 1586706 h 2399506"/>
                <a:gd name="connsiteX14" fmla="*/ 299827 w 814177"/>
                <a:gd name="connsiteY14" fmla="*/ 1574006 h 2399506"/>
                <a:gd name="connsiteX15" fmla="*/ 287127 w 814177"/>
                <a:gd name="connsiteY15" fmla="*/ 1637506 h 2399506"/>
                <a:gd name="connsiteX16" fmla="*/ 280777 w 814177"/>
                <a:gd name="connsiteY16" fmla="*/ 1739106 h 2399506"/>
                <a:gd name="connsiteX17" fmla="*/ 572877 w 814177"/>
                <a:gd name="connsiteY17" fmla="*/ 2399506 h 2399506"/>
                <a:gd name="connsiteX0" fmla="*/ 819174 w 819174"/>
                <a:gd name="connsiteY0" fmla="*/ 37306 h 2399506"/>
                <a:gd name="connsiteX1" fmla="*/ 565174 w 819174"/>
                <a:gd name="connsiteY1" fmla="*/ 0 h 2399506"/>
                <a:gd name="connsiteX2" fmla="*/ 510406 w 819174"/>
                <a:gd name="connsiteY2" fmla="*/ 278605 h 2399506"/>
                <a:gd name="connsiteX3" fmla="*/ 358006 w 819174"/>
                <a:gd name="connsiteY3" fmla="*/ 264318 h 2399506"/>
                <a:gd name="connsiteX4" fmla="*/ 338956 w 819174"/>
                <a:gd name="connsiteY4" fmla="*/ 369093 h 2399506"/>
                <a:gd name="connsiteX5" fmla="*/ 312761 w 819174"/>
                <a:gd name="connsiteY5" fmla="*/ 657225 h 2399506"/>
                <a:gd name="connsiteX6" fmla="*/ 274662 w 819174"/>
                <a:gd name="connsiteY6" fmla="*/ 671512 h 2399506"/>
                <a:gd name="connsiteX7" fmla="*/ 236562 w 819174"/>
                <a:gd name="connsiteY7" fmla="*/ 783430 h 2399506"/>
                <a:gd name="connsiteX8" fmla="*/ 286569 w 819174"/>
                <a:gd name="connsiteY8" fmla="*/ 807243 h 2399506"/>
                <a:gd name="connsiteX9" fmla="*/ 269105 w 819174"/>
                <a:gd name="connsiteY9" fmla="*/ 910431 h 2399506"/>
                <a:gd name="connsiteX10" fmla="*/ 15106 w 819174"/>
                <a:gd name="connsiteY10" fmla="*/ 1481931 h 2399506"/>
                <a:gd name="connsiteX11" fmla="*/ 58761 w 819174"/>
                <a:gd name="connsiteY11" fmla="*/ 1551781 h 2399506"/>
                <a:gd name="connsiteX12" fmla="*/ 88924 w 819174"/>
                <a:gd name="connsiteY12" fmla="*/ 1497806 h 2399506"/>
                <a:gd name="connsiteX13" fmla="*/ 241324 w 819174"/>
                <a:gd name="connsiteY13" fmla="*/ 1586706 h 2399506"/>
                <a:gd name="connsiteX14" fmla="*/ 304824 w 819174"/>
                <a:gd name="connsiteY14" fmla="*/ 1574006 h 2399506"/>
                <a:gd name="connsiteX15" fmla="*/ 292124 w 819174"/>
                <a:gd name="connsiteY15" fmla="*/ 1637506 h 2399506"/>
                <a:gd name="connsiteX16" fmla="*/ 285774 w 819174"/>
                <a:gd name="connsiteY16" fmla="*/ 1739106 h 2399506"/>
                <a:gd name="connsiteX17" fmla="*/ 577874 w 819174"/>
                <a:gd name="connsiteY17" fmla="*/ 2399506 h 2399506"/>
                <a:gd name="connsiteX0" fmla="*/ 811857 w 811857"/>
                <a:gd name="connsiteY0" fmla="*/ 37306 h 2399506"/>
                <a:gd name="connsiteX1" fmla="*/ 557857 w 811857"/>
                <a:gd name="connsiteY1" fmla="*/ 0 h 2399506"/>
                <a:gd name="connsiteX2" fmla="*/ 503089 w 811857"/>
                <a:gd name="connsiteY2" fmla="*/ 278605 h 2399506"/>
                <a:gd name="connsiteX3" fmla="*/ 350689 w 811857"/>
                <a:gd name="connsiteY3" fmla="*/ 264318 h 2399506"/>
                <a:gd name="connsiteX4" fmla="*/ 331639 w 811857"/>
                <a:gd name="connsiteY4" fmla="*/ 369093 h 2399506"/>
                <a:gd name="connsiteX5" fmla="*/ 305444 w 811857"/>
                <a:gd name="connsiteY5" fmla="*/ 657225 h 2399506"/>
                <a:gd name="connsiteX6" fmla="*/ 267345 w 811857"/>
                <a:gd name="connsiteY6" fmla="*/ 671512 h 2399506"/>
                <a:gd name="connsiteX7" fmla="*/ 229245 w 811857"/>
                <a:gd name="connsiteY7" fmla="*/ 783430 h 2399506"/>
                <a:gd name="connsiteX8" fmla="*/ 279252 w 811857"/>
                <a:gd name="connsiteY8" fmla="*/ 807243 h 2399506"/>
                <a:gd name="connsiteX9" fmla="*/ 261788 w 811857"/>
                <a:gd name="connsiteY9" fmla="*/ 910431 h 2399506"/>
                <a:gd name="connsiteX10" fmla="*/ 7789 w 811857"/>
                <a:gd name="connsiteY10" fmla="*/ 1481931 h 2399506"/>
                <a:gd name="connsiteX11" fmla="*/ 51444 w 811857"/>
                <a:gd name="connsiteY11" fmla="*/ 1551781 h 2399506"/>
                <a:gd name="connsiteX12" fmla="*/ 81607 w 811857"/>
                <a:gd name="connsiteY12" fmla="*/ 1497806 h 2399506"/>
                <a:gd name="connsiteX13" fmla="*/ 234007 w 811857"/>
                <a:gd name="connsiteY13" fmla="*/ 1586706 h 2399506"/>
                <a:gd name="connsiteX14" fmla="*/ 297507 w 811857"/>
                <a:gd name="connsiteY14" fmla="*/ 1574006 h 2399506"/>
                <a:gd name="connsiteX15" fmla="*/ 284807 w 811857"/>
                <a:gd name="connsiteY15" fmla="*/ 1637506 h 2399506"/>
                <a:gd name="connsiteX16" fmla="*/ 278457 w 811857"/>
                <a:gd name="connsiteY16" fmla="*/ 1739106 h 2399506"/>
                <a:gd name="connsiteX17" fmla="*/ 570557 w 811857"/>
                <a:gd name="connsiteY17" fmla="*/ 2399506 h 2399506"/>
                <a:gd name="connsiteX0" fmla="*/ 823904 w 823904"/>
                <a:gd name="connsiteY0" fmla="*/ 37306 h 2399506"/>
                <a:gd name="connsiteX1" fmla="*/ 569904 w 823904"/>
                <a:gd name="connsiteY1" fmla="*/ 0 h 2399506"/>
                <a:gd name="connsiteX2" fmla="*/ 515136 w 823904"/>
                <a:gd name="connsiteY2" fmla="*/ 278605 h 2399506"/>
                <a:gd name="connsiteX3" fmla="*/ 362736 w 823904"/>
                <a:gd name="connsiteY3" fmla="*/ 264318 h 2399506"/>
                <a:gd name="connsiteX4" fmla="*/ 343686 w 823904"/>
                <a:gd name="connsiteY4" fmla="*/ 369093 h 2399506"/>
                <a:gd name="connsiteX5" fmla="*/ 317491 w 823904"/>
                <a:gd name="connsiteY5" fmla="*/ 657225 h 2399506"/>
                <a:gd name="connsiteX6" fmla="*/ 279392 w 823904"/>
                <a:gd name="connsiteY6" fmla="*/ 671512 h 2399506"/>
                <a:gd name="connsiteX7" fmla="*/ 241292 w 823904"/>
                <a:gd name="connsiteY7" fmla="*/ 783430 h 2399506"/>
                <a:gd name="connsiteX8" fmla="*/ 291299 w 823904"/>
                <a:gd name="connsiteY8" fmla="*/ 807243 h 2399506"/>
                <a:gd name="connsiteX9" fmla="*/ 273835 w 823904"/>
                <a:gd name="connsiteY9" fmla="*/ 910431 h 2399506"/>
                <a:gd name="connsiteX10" fmla="*/ 19836 w 823904"/>
                <a:gd name="connsiteY10" fmla="*/ 1481931 h 2399506"/>
                <a:gd name="connsiteX11" fmla="*/ 49203 w 823904"/>
                <a:gd name="connsiteY11" fmla="*/ 1523206 h 2399506"/>
                <a:gd name="connsiteX12" fmla="*/ 93654 w 823904"/>
                <a:gd name="connsiteY12" fmla="*/ 1497806 h 2399506"/>
                <a:gd name="connsiteX13" fmla="*/ 246054 w 823904"/>
                <a:gd name="connsiteY13" fmla="*/ 1586706 h 2399506"/>
                <a:gd name="connsiteX14" fmla="*/ 309554 w 823904"/>
                <a:gd name="connsiteY14" fmla="*/ 1574006 h 2399506"/>
                <a:gd name="connsiteX15" fmla="*/ 296854 w 823904"/>
                <a:gd name="connsiteY15" fmla="*/ 1637506 h 2399506"/>
                <a:gd name="connsiteX16" fmla="*/ 290504 w 823904"/>
                <a:gd name="connsiteY16" fmla="*/ 1739106 h 2399506"/>
                <a:gd name="connsiteX17" fmla="*/ 582604 w 823904"/>
                <a:gd name="connsiteY17" fmla="*/ 2399506 h 2399506"/>
                <a:gd name="connsiteX0" fmla="*/ 816680 w 816680"/>
                <a:gd name="connsiteY0" fmla="*/ 37306 h 2399506"/>
                <a:gd name="connsiteX1" fmla="*/ 562680 w 816680"/>
                <a:gd name="connsiteY1" fmla="*/ 0 h 2399506"/>
                <a:gd name="connsiteX2" fmla="*/ 507912 w 816680"/>
                <a:gd name="connsiteY2" fmla="*/ 278605 h 2399506"/>
                <a:gd name="connsiteX3" fmla="*/ 355512 w 816680"/>
                <a:gd name="connsiteY3" fmla="*/ 264318 h 2399506"/>
                <a:gd name="connsiteX4" fmla="*/ 336462 w 816680"/>
                <a:gd name="connsiteY4" fmla="*/ 369093 h 2399506"/>
                <a:gd name="connsiteX5" fmla="*/ 310267 w 816680"/>
                <a:gd name="connsiteY5" fmla="*/ 657225 h 2399506"/>
                <a:gd name="connsiteX6" fmla="*/ 272168 w 816680"/>
                <a:gd name="connsiteY6" fmla="*/ 671512 h 2399506"/>
                <a:gd name="connsiteX7" fmla="*/ 234068 w 816680"/>
                <a:gd name="connsiteY7" fmla="*/ 783430 h 2399506"/>
                <a:gd name="connsiteX8" fmla="*/ 284075 w 816680"/>
                <a:gd name="connsiteY8" fmla="*/ 807243 h 2399506"/>
                <a:gd name="connsiteX9" fmla="*/ 266611 w 816680"/>
                <a:gd name="connsiteY9" fmla="*/ 910431 h 2399506"/>
                <a:gd name="connsiteX10" fmla="*/ 12612 w 816680"/>
                <a:gd name="connsiteY10" fmla="*/ 1481931 h 2399506"/>
                <a:gd name="connsiteX11" fmla="*/ 41979 w 816680"/>
                <a:gd name="connsiteY11" fmla="*/ 1523206 h 2399506"/>
                <a:gd name="connsiteX12" fmla="*/ 86430 w 816680"/>
                <a:gd name="connsiteY12" fmla="*/ 1497806 h 2399506"/>
                <a:gd name="connsiteX13" fmla="*/ 238830 w 816680"/>
                <a:gd name="connsiteY13" fmla="*/ 1586706 h 2399506"/>
                <a:gd name="connsiteX14" fmla="*/ 302330 w 816680"/>
                <a:gd name="connsiteY14" fmla="*/ 1574006 h 2399506"/>
                <a:gd name="connsiteX15" fmla="*/ 289630 w 816680"/>
                <a:gd name="connsiteY15" fmla="*/ 1637506 h 2399506"/>
                <a:gd name="connsiteX16" fmla="*/ 283280 w 816680"/>
                <a:gd name="connsiteY16" fmla="*/ 1739106 h 2399506"/>
                <a:gd name="connsiteX17" fmla="*/ 575380 w 816680"/>
                <a:gd name="connsiteY17" fmla="*/ 2399506 h 2399506"/>
                <a:gd name="connsiteX0" fmla="*/ 814352 w 814352"/>
                <a:gd name="connsiteY0" fmla="*/ 37306 h 2399506"/>
                <a:gd name="connsiteX1" fmla="*/ 560352 w 814352"/>
                <a:gd name="connsiteY1" fmla="*/ 0 h 2399506"/>
                <a:gd name="connsiteX2" fmla="*/ 505584 w 814352"/>
                <a:gd name="connsiteY2" fmla="*/ 278605 h 2399506"/>
                <a:gd name="connsiteX3" fmla="*/ 353184 w 814352"/>
                <a:gd name="connsiteY3" fmla="*/ 264318 h 2399506"/>
                <a:gd name="connsiteX4" fmla="*/ 334134 w 814352"/>
                <a:gd name="connsiteY4" fmla="*/ 369093 h 2399506"/>
                <a:gd name="connsiteX5" fmla="*/ 307939 w 814352"/>
                <a:gd name="connsiteY5" fmla="*/ 657225 h 2399506"/>
                <a:gd name="connsiteX6" fmla="*/ 269840 w 814352"/>
                <a:gd name="connsiteY6" fmla="*/ 671512 h 2399506"/>
                <a:gd name="connsiteX7" fmla="*/ 231740 w 814352"/>
                <a:gd name="connsiteY7" fmla="*/ 783430 h 2399506"/>
                <a:gd name="connsiteX8" fmla="*/ 281747 w 814352"/>
                <a:gd name="connsiteY8" fmla="*/ 807243 h 2399506"/>
                <a:gd name="connsiteX9" fmla="*/ 264283 w 814352"/>
                <a:gd name="connsiteY9" fmla="*/ 910431 h 2399506"/>
                <a:gd name="connsiteX10" fmla="*/ 10284 w 814352"/>
                <a:gd name="connsiteY10" fmla="*/ 1481931 h 2399506"/>
                <a:gd name="connsiteX11" fmla="*/ 51557 w 814352"/>
                <a:gd name="connsiteY11" fmla="*/ 1501775 h 2399506"/>
                <a:gd name="connsiteX12" fmla="*/ 84102 w 814352"/>
                <a:gd name="connsiteY12" fmla="*/ 1497806 h 2399506"/>
                <a:gd name="connsiteX13" fmla="*/ 236502 w 814352"/>
                <a:gd name="connsiteY13" fmla="*/ 1586706 h 2399506"/>
                <a:gd name="connsiteX14" fmla="*/ 300002 w 814352"/>
                <a:gd name="connsiteY14" fmla="*/ 1574006 h 2399506"/>
                <a:gd name="connsiteX15" fmla="*/ 287302 w 814352"/>
                <a:gd name="connsiteY15" fmla="*/ 1637506 h 2399506"/>
                <a:gd name="connsiteX16" fmla="*/ 280952 w 814352"/>
                <a:gd name="connsiteY16" fmla="*/ 1739106 h 2399506"/>
                <a:gd name="connsiteX17" fmla="*/ 573052 w 814352"/>
                <a:gd name="connsiteY17"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573298 w 814598"/>
                <a:gd name="connsiteY17"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374859 w 814598"/>
                <a:gd name="connsiteY17" fmla="*/ 1962150 h 2399506"/>
                <a:gd name="connsiteX18" fmla="*/ 573298 w 814598"/>
                <a:gd name="connsiteY18"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573298 w 814598"/>
                <a:gd name="connsiteY18"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493921 w 814598"/>
                <a:gd name="connsiteY18" fmla="*/ 1974056 h 2399506"/>
                <a:gd name="connsiteX19" fmla="*/ 573298 w 814598"/>
                <a:gd name="connsiteY19"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573298 w 814598"/>
                <a:gd name="connsiteY19"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472490 w 814598"/>
                <a:gd name="connsiteY19" fmla="*/ 2169319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593934 w 814598"/>
                <a:gd name="connsiteY19" fmla="*/ 1990726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593934 w 814598"/>
                <a:gd name="connsiteY19" fmla="*/ 1990726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593934 w 814598"/>
                <a:gd name="connsiteY19" fmla="*/ 1990726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593934 w 814598"/>
                <a:gd name="connsiteY19" fmla="*/ 1990726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81198 w 814598"/>
                <a:gd name="connsiteY16" fmla="*/ 1739106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439153 w 814598"/>
                <a:gd name="connsiteY16" fmla="*/ 1776412 h 2399506"/>
                <a:gd name="connsiteX17" fmla="*/ 391527 w 814598"/>
                <a:gd name="connsiteY17" fmla="*/ 1969294 h 2399506"/>
                <a:gd name="connsiteX18" fmla="*/ 603459 w 814598"/>
                <a:gd name="connsiteY18" fmla="*/ 1978820 h 2399506"/>
                <a:gd name="connsiteX19" fmla="*/ 573298 w 814598"/>
                <a:gd name="connsiteY19"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336759 w 814598"/>
                <a:gd name="connsiteY16" fmla="*/ 1676400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39153 w 814598"/>
                <a:gd name="connsiteY17" fmla="*/ 1776412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300248 w 814598"/>
                <a:gd name="connsiteY14" fmla="*/ 1574006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 name="connsiteX0" fmla="*/ 814598 w 814598"/>
                <a:gd name="connsiteY0" fmla="*/ 37306 h 2399506"/>
                <a:gd name="connsiteX1" fmla="*/ 560598 w 814598"/>
                <a:gd name="connsiteY1" fmla="*/ 0 h 2399506"/>
                <a:gd name="connsiteX2" fmla="*/ 505830 w 814598"/>
                <a:gd name="connsiteY2" fmla="*/ 278605 h 2399506"/>
                <a:gd name="connsiteX3" fmla="*/ 353430 w 814598"/>
                <a:gd name="connsiteY3" fmla="*/ 264318 h 2399506"/>
                <a:gd name="connsiteX4" fmla="*/ 334380 w 814598"/>
                <a:gd name="connsiteY4" fmla="*/ 369093 h 2399506"/>
                <a:gd name="connsiteX5" fmla="*/ 308185 w 814598"/>
                <a:gd name="connsiteY5" fmla="*/ 657225 h 2399506"/>
                <a:gd name="connsiteX6" fmla="*/ 270086 w 814598"/>
                <a:gd name="connsiteY6" fmla="*/ 671512 h 2399506"/>
                <a:gd name="connsiteX7" fmla="*/ 231986 w 814598"/>
                <a:gd name="connsiteY7" fmla="*/ 783430 h 2399506"/>
                <a:gd name="connsiteX8" fmla="*/ 281993 w 814598"/>
                <a:gd name="connsiteY8" fmla="*/ 807243 h 2399506"/>
                <a:gd name="connsiteX9" fmla="*/ 264529 w 814598"/>
                <a:gd name="connsiteY9" fmla="*/ 910431 h 2399506"/>
                <a:gd name="connsiteX10" fmla="*/ 10530 w 814598"/>
                <a:gd name="connsiteY10" fmla="*/ 1481931 h 2399506"/>
                <a:gd name="connsiteX11" fmla="*/ 51803 w 814598"/>
                <a:gd name="connsiteY11" fmla="*/ 1501775 h 2399506"/>
                <a:gd name="connsiteX12" fmla="*/ 84348 w 814598"/>
                <a:gd name="connsiteY12" fmla="*/ 1497806 h 2399506"/>
                <a:gd name="connsiteX13" fmla="*/ 236748 w 814598"/>
                <a:gd name="connsiteY13" fmla="*/ 1586706 h 2399506"/>
                <a:gd name="connsiteX14" fmla="*/ 293104 w 814598"/>
                <a:gd name="connsiteY14" fmla="*/ 1590675 h 2399506"/>
                <a:gd name="connsiteX15" fmla="*/ 287548 w 814598"/>
                <a:gd name="connsiteY15" fmla="*/ 1637506 h 2399506"/>
                <a:gd name="connsiteX16" fmla="*/ 277228 w 814598"/>
                <a:gd name="connsiteY16" fmla="*/ 1747837 h 2399506"/>
                <a:gd name="connsiteX17" fmla="*/ 441534 w 814598"/>
                <a:gd name="connsiteY17" fmla="*/ 1769268 h 2399506"/>
                <a:gd name="connsiteX18" fmla="*/ 391527 w 814598"/>
                <a:gd name="connsiteY18" fmla="*/ 1969294 h 2399506"/>
                <a:gd name="connsiteX19" fmla="*/ 603459 w 814598"/>
                <a:gd name="connsiteY19" fmla="*/ 1978820 h 2399506"/>
                <a:gd name="connsiteX20" fmla="*/ 573298 w 814598"/>
                <a:gd name="connsiteY20" fmla="*/ 2399506 h 239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4598" h="2399506">
                  <a:moveTo>
                    <a:pt x="814598" y="37306"/>
                  </a:moveTo>
                  <a:cubicBezTo>
                    <a:pt x="684687" y="41540"/>
                    <a:pt x="638122" y="5291"/>
                    <a:pt x="560598" y="0"/>
                  </a:cubicBezTo>
                  <a:lnTo>
                    <a:pt x="505830" y="278605"/>
                  </a:lnTo>
                  <a:cubicBezTo>
                    <a:pt x="445638" y="273577"/>
                    <a:pt x="433202" y="253998"/>
                    <a:pt x="353430" y="264318"/>
                  </a:cubicBezTo>
                  <a:cubicBezTo>
                    <a:pt x="361765" y="360362"/>
                    <a:pt x="341127" y="345281"/>
                    <a:pt x="334380" y="369093"/>
                  </a:cubicBezTo>
                  <a:cubicBezTo>
                    <a:pt x="332395" y="500062"/>
                    <a:pt x="346682" y="479425"/>
                    <a:pt x="308185" y="657225"/>
                  </a:cubicBezTo>
                  <a:cubicBezTo>
                    <a:pt x="286357" y="665955"/>
                    <a:pt x="297470" y="670720"/>
                    <a:pt x="270086" y="671512"/>
                  </a:cubicBezTo>
                  <a:cubicBezTo>
                    <a:pt x="254607" y="705643"/>
                    <a:pt x="249448" y="741759"/>
                    <a:pt x="231986" y="783430"/>
                  </a:cubicBezTo>
                  <a:cubicBezTo>
                    <a:pt x="281199" y="808433"/>
                    <a:pt x="260298" y="798380"/>
                    <a:pt x="281993" y="807243"/>
                  </a:cubicBezTo>
                  <a:cubicBezTo>
                    <a:pt x="282258" y="842300"/>
                    <a:pt x="309773" y="797983"/>
                    <a:pt x="264529" y="910431"/>
                  </a:cubicBezTo>
                  <a:cubicBezTo>
                    <a:pt x="219285" y="1022879"/>
                    <a:pt x="45984" y="1383374"/>
                    <a:pt x="10530" y="1481931"/>
                  </a:cubicBezTo>
                  <a:cubicBezTo>
                    <a:pt x="-24924" y="1580488"/>
                    <a:pt x="39500" y="1499129"/>
                    <a:pt x="51803" y="1501775"/>
                  </a:cubicBezTo>
                  <a:cubicBezTo>
                    <a:pt x="64106" y="1504421"/>
                    <a:pt x="53524" y="1483651"/>
                    <a:pt x="84348" y="1497806"/>
                  </a:cubicBezTo>
                  <a:cubicBezTo>
                    <a:pt x="115172" y="1511961"/>
                    <a:pt x="201955" y="1571228"/>
                    <a:pt x="236748" y="1586706"/>
                  </a:cubicBezTo>
                  <a:cubicBezTo>
                    <a:pt x="271541" y="1602184"/>
                    <a:pt x="284637" y="1582208"/>
                    <a:pt x="293104" y="1590675"/>
                  </a:cubicBezTo>
                  <a:cubicBezTo>
                    <a:pt x="301571" y="1599142"/>
                    <a:pt x="290194" y="1611312"/>
                    <a:pt x="287548" y="1637506"/>
                  </a:cubicBezTo>
                  <a:cubicBezTo>
                    <a:pt x="284902" y="1663700"/>
                    <a:pt x="275774" y="1700873"/>
                    <a:pt x="277228" y="1747837"/>
                  </a:cubicBezTo>
                  <a:cubicBezTo>
                    <a:pt x="426321" y="1744795"/>
                    <a:pt x="394305" y="1770457"/>
                    <a:pt x="441534" y="1769268"/>
                  </a:cubicBezTo>
                  <a:cubicBezTo>
                    <a:pt x="398407" y="1851289"/>
                    <a:pt x="393114" y="1875235"/>
                    <a:pt x="391527" y="1969294"/>
                  </a:cubicBezTo>
                  <a:cubicBezTo>
                    <a:pt x="494714" y="1972865"/>
                    <a:pt x="496963" y="1969030"/>
                    <a:pt x="603459" y="1978820"/>
                  </a:cubicBezTo>
                  <a:cubicBezTo>
                    <a:pt x="633754" y="2050522"/>
                    <a:pt x="556497" y="2361142"/>
                    <a:pt x="573298" y="239950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155" name="フリーフォーム 154"/>
            <p:cNvSpPr/>
            <p:nvPr/>
          </p:nvSpPr>
          <p:spPr>
            <a:xfrm>
              <a:off x="10746445" y="2929735"/>
              <a:ext cx="993310" cy="379268"/>
            </a:xfrm>
            <a:custGeom>
              <a:avLst/>
              <a:gdLst>
                <a:gd name="connsiteX0" fmla="*/ 0 w 1863725"/>
                <a:gd name="connsiteY0" fmla="*/ 388188 h 842650"/>
                <a:gd name="connsiteX1" fmla="*/ 222250 w 1863725"/>
                <a:gd name="connsiteY1" fmla="*/ 308813 h 842650"/>
                <a:gd name="connsiteX2" fmla="*/ 476250 w 1863725"/>
                <a:gd name="connsiteY2" fmla="*/ 115138 h 842650"/>
                <a:gd name="connsiteX3" fmla="*/ 552450 w 1863725"/>
                <a:gd name="connsiteY3" fmla="*/ 70688 h 842650"/>
                <a:gd name="connsiteX4" fmla="*/ 784225 w 1863725"/>
                <a:gd name="connsiteY4" fmla="*/ 83388 h 842650"/>
                <a:gd name="connsiteX5" fmla="*/ 825500 w 1863725"/>
                <a:gd name="connsiteY5" fmla="*/ 115138 h 842650"/>
                <a:gd name="connsiteX6" fmla="*/ 892175 w 1863725"/>
                <a:gd name="connsiteY6" fmla="*/ 124663 h 842650"/>
                <a:gd name="connsiteX7" fmla="*/ 1044575 w 1863725"/>
                <a:gd name="connsiteY7" fmla="*/ 111963 h 842650"/>
                <a:gd name="connsiteX8" fmla="*/ 1092200 w 1863725"/>
                <a:gd name="connsiteY8" fmla="*/ 127838 h 842650"/>
                <a:gd name="connsiteX9" fmla="*/ 1158875 w 1863725"/>
                <a:gd name="connsiteY9" fmla="*/ 137363 h 842650"/>
                <a:gd name="connsiteX10" fmla="*/ 1374775 w 1863725"/>
                <a:gd name="connsiteY10" fmla="*/ 19888 h 842650"/>
                <a:gd name="connsiteX11" fmla="*/ 1393825 w 1863725"/>
                <a:gd name="connsiteY11" fmla="*/ 42113 h 842650"/>
                <a:gd name="connsiteX12" fmla="*/ 1374775 w 1863725"/>
                <a:gd name="connsiteY12" fmla="*/ 419938 h 842650"/>
                <a:gd name="connsiteX13" fmla="*/ 1362075 w 1863725"/>
                <a:gd name="connsiteY13" fmla="*/ 559638 h 842650"/>
                <a:gd name="connsiteX14" fmla="*/ 1282700 w 1863725"/>
                <a:gd name="connsiteY14" fmla="*/ 797763 h 842650"/>
                <a:gd name="connsiteX15" fmla="*/ 1863725 w 1863725"/>
                <a:gd name="connsiteY15" fmla="*/ 842213 h 842650"/>
                <a:gd name="connsiteX0" fmla="*/ 0 w 1863725"/>
                <a:gd name="connsiteY0" fmla="*/ 388188 h 842650"/>
                <a:gd name="connsiteX1" fmla="*/ 222250 w 1863725"/>
                <a:gd name="connsiteY1" fmla="*/ 308813 h 842650"/>
                <a:gd name="connsiteX2" fmla="*/ 476250 w 1863725"/>
                <a:gd name="connsiteY2" fmla="*/ 115138 h 842650"/>
                <a:gd name="connsiteX3" fmla="*/ 552450 w 1863725"/>
                <a:gd name="connsiteY3" fmla="*/ 70688 h 842650"/>
                <a:gd name="connsiteX4" fmla="*/ 784225 w 1863725"/>
                <a:gd name="connsiteY4" fmla="*/ 83388 h 842650"/>
                <a:gd name="connsiteX5" fmla="*/ 825500 w 1863725"/>
                <a:gd name="connsiteY5" fmla="*/ 115138 h 842650"/>
                <a:gd name="connsiteX6" fmla="*/ 892175 w 1863725"/>
                <a:gd name="connsiteY6" fmla="*/ 124663 h 842650"/>
                <a:gd name="connsiteX7" fmla="*/ 1044575 w 1863725"/>
                <a:gd name="connsiteY7" fmla="*/ 111963 h 842650"/>
                <a:gd name="connsiteX8" fmla="*/ 1092200 w 1863725"/>
                <a:gd name="connsiteY8" fmla="*/ 127838 h 842650"/>
                <a:gd name="connsiteX9" fmla="*/ 1158875 w 1863725"/>
                <a:gd name="connsiteY9" fmla="*/ 137363 h 842650"/>
                <a:gd name="connsiteX10" fmla="*/ 1374775 w 1863725"/>
                <a:gd name="connsiteY10" fmla="*/ 19888 h 842650"/>
                <a:gd name="connsiteX11" fmla="*/ 1393825 w 1863725"/>
                <a:gd name="connsiteY11" fmla="*/ 42113 h 842650"/>
                <a:gd name="connsiteX12" fmla="*/ 1374775 w 1863725"/>
                <a:gd name="connsiteY12" fmla="*/ 419938 h 842650"/>
                <a:gd name="connsiteX13" fmla="*/ 1362075 w 1863725"/>
                <a:gd name="connsiteY13" fmla="*/ 559638 h 842650"/>
                <a:gd name="connsiteX14" fmla="*/ 1266825 w 1863725"/>
                <a:gd name="connsiteY14" fmla="*/ 702513 h 842650"/>
                <a:gd name="connsiteX15" fmla="*/ 1282700 w 1863725"/>
                <a:gd name="connsiteY15" fmla="*/ 797763 h 842650"/>
                <a:gd name="connsiteX16" fmla="*/ 1863725 w 1863725"/>
                <a:gd name="connsiteY16" fmla="*/ 842213 h 842650"/>
                <a:gd name="connsiteX0" fmla="*/ 0 w 1863725"/>
                <a:gd name="connsiteY0" fmla="*/ 388188 h 842213"/>
                <a:gd name="connsiteX1" fmla="*/ 222250 w 1863725"/>
                <a:gd name="connsiteY1" fmla="*/ 308813 h 842213"/>
                <a:gd name="connsiteX2" fmla="*/ 476250 w 1863725"/>
                <a:gd name="connsiteY2" fmla="*/ 115138 h 842213"/>
                <a:gd name="connsiteX3" fmla="*/ 552450 w 1863725"/>
                <a:gd name="connsiteY3" fmla="*/ 70688 h 842213"/>
                <a:gd name="connsiteX4" fmla="*/ 784225 w 1863725"/>
                <a:gd name="connsiteY4" fmla="*/ 83388 h 842213"/>
                <a:gd name="connsiteX5" fmla="*/ 825500 w 1863725"/>
                <a:gd name="connsiteY5" fmla="*/ 115138 h 842213"/>
                <a:gd name="connsiteX6" fmla="*/ 892175 w 1863725"/>
                <a:gd name="connsiteY6" fmla="*/ 124663 h 842213"/>
                <a:gd name="connsiteX7" fmla="*/ 1044575 w 1863725"/>
                <a:gd name="connsiteY7" fmla="*/ 111963 h 842213"/>
                <a:gd name="connsiteX8" fmla="*/ 1092200 w 1863725"/>
                <a:gd name="connsiteY8" fmla="*/ 127838 h 842213"/>
                <a:gd name="connsiteX9" fmla="*/ 1158875 w 1863725"/>
                <a:gd name="connsiteY9" fmla="*/ 137363 h 842213"/>
                <a:gd name="connsiteX10" fmla="*/ 1374775 w 1863725"/>
                <a:gd name="connsiteY10" fmla="*/ 19888 h 842213"/>
                <a:gd name="connsiteX11" fmla="*/ 1393825 w 1863725"/>
                <a:gd name="connsiteY11" fmla="*/ 42113 h 842213"/>
                <a:gd name="connsiteX12" fmla="*/ 1374775 w 1863725"/>
                <a:gd name="connsiteY12" fmla="*/ 419938 h 842213"/>
                <a:gd name="connsiteX13" fmla="*/ 1362075 w 1863725"/>
                <a:gd name="connsiteY13" fmla="*/ 559638 h 842213"/>
                <a:gd name="connsiteX14" fmla="*/ 1266825 w 1863725"/>
                <a:gd name="connsiteY14" fmla="*/ 702513 h 842213"/>
                <a:gd name="connsiteX15" fmla="*/ 1863725 w 1863725"/>
                <a:gd name="connsiteY15" fmla="*/ 842213 h 842213"/>
                <a:gd name="connsiteX0" fmla="*/ 0 w 1863725"/>
                <a:gd name="connsiteY0" fmla="*/ 388188 h 842213"/>
                <a:gd name="connsiteX1" fmla="*/ 222250 w 1863725"/>
                <a:gd name="connsiteY1" fmla="*/ 308813 h 842213"/>
                <a:gd name="connsiteX2" fmla="*/ 476250 w 1863725"/>
                <a:gd name="connsiteY2" fmla="*/ 115138 h 842213"/>
                <a:gd name="connsiteX3" fmla="*/ 552450 w 1863725"/>
                <a:gd name="connsiteY3" fmla="*/ 70688 h 842213"/>
                <a:gd name="connsiteX4" fmla="*/ 784225 w 1863725"/>
                <a:gd name="connsiteY4" fmla="*/ 83388 h 842213"/>
                <a:gd name="connsiteX5" fmla="*/ 825500 w 1863725"/>
                <a:gd name="connsiteY5" fmla="*/ 115138 h 842213"/>
                <a:gd name="connsiteX6" fmla="*/ 892175 w 1863725"/>
                <a:gd name="connsiteY6" fmla="*/ 124663 h 842213"/>
                <a:gd name="connsiteX7" fmla="*/ 1044575 w 1863725"/>
                <a:gd name="connsiteY7" fmla="*/ 111963 h 842213"/>
                <a:gd name="connsiteX8" fmla="*/ 1092200 w 1863725"/>
                <a:gd name="connsiteY8" fmla="*/ 127838 h 842213"/>
                <a:gd name="connsiteX9" fmla="*/ 1158875 w 1863725"/>
                <a:gd name="connsiteY9" fmla="*/ 137363 h 842213"/>
                <a:gd name="connsiteX10" fmla="*/ 1374775 w 1863725"/>
                <a:gd name="connsiteY10" fmla="*/ 19888 h 842213"/>
                <a:gd name="connsiteX11" fmla="*/ 1393825 w 1863725"/>
                <a:gd name="connsiteY11" fmla="*/ 42113 h 842213"/>
                <a:gd name="connsiteX12" fmla="*/ 1374775 w 1863725"/>
                <a:gd name="connsiteY12" fmla="*/ 419938 h 842213"/>
                <a:gd name="connsiteX13" fmla="*/ 1362075 w 1863725"/>
                <a:gd name="connsiteY13" fmla="*/ 559638 h 842213"/>
                <a:gd name="connsiteX14" fmla="*/ 1298575 w 1863725"/>
                <a:gd name="connsiteY14" fmla="*/ 804113 h 842213"/>
                <a:gd name="connsiteX15" fmla="*/ 1863725 w 1863725"/>
                <a:gd name="connsiteY15" fmla="*/ 842213 h 842213"/>
                <a:gd name="connsiteX0" fmla="*/ 0 w 1863725"/>
                <a:gd name="connsiteY0" fmla="*/ 388188 h 842213"/>
                <a:gd name="connsiteX1" fmla="*/ 222250 w 1863725"/>
                <a:gd name="connsiteY1" fmla="*/ 308813 h 842213"/>
                <a:gd name="connsiteX2" fmla="*/ 476250 w 1863725"/>
                <a:gd name="connsiteY2" fmla="*/ 115138 h 842213"/>
                <a:gd name="connsiteX3" fmla="*/ 552450 w 1863725"/>
                <a:gd name="connsiteY3" fmla="*/ 70688 h 842213"/>
                <a:gd name="connsiteX4" fmla="*/ 784225 w 1863725"/>
                <a:gd name="connsiteY4" fmla="*/ 83388 h 842213"/>
                <a:gd name="connsiteX5" fmla="*/ 825500 w 1863725"/>
                <a:gd name="connsiteY5" fmla="*/ 115138 h 842213"/>
                <a:gd name="connsiteX6" fmla="*/ 892175 w 1863725"/>
                <a:gd name="connsiteY6" fmla="*/ 124663 h 842213"/>
                <a:gd name="connsiteX7" fmla="*/ 1044575 w 1863725"/>
                <a:gd name="connsiteY7" fmla="*/ 111963 h 842213"/>
                <a:gd name="connsiteX8" fmla="*/ 1092200 w 1863725"/>
                <a:gd name="connsiteY8" fmla="*/ 127838 h 842213"/>
                <a:gd name="connsiteX9" fmla="*/ 1158875 w 1863725"/>
                <a:gd name="connsiteY9" fmla="*/ 137363 h 842213"/>
                <a:gd name="connsiteX10" fmla="*/ 1374775 w 1863725"/>
                <a:gd name="connsiteY10" fmla="*/ 19888 h 842213"/>
                <a:gd name="connsiteX11" fmla="*/ 1393825 w 1863725"/>
                <a:gd name="connsiteY11" fmla="*/ 42113 h 842213"/>
                <a:gd name="connsiteX12" fmla="*/ 1374775 w 1863725"/>
                <a:gd name="connsiteY12" fmla="*/ 419938 h 842213"/>
                <a:gd name="connsiteX13" fmla="*/ 1362075 w 1863725"/>
                <a:gd name="connsiteY13" fmla="*/ 559638 h 842213"/>
                <a:gd name="connsiteX14" fmla="*/ 1298575 w 1863725"/>
                <a:gd name="connsiteY14" fmla="*/ 804113 h 842213"/>
                <a:gd name="connsiteX15" fmla="*/ 1863725 w 1863725"/>
                <a:gd name="connsiteY15" fmla="*/ 842213 h 842213"/>
                <a:gd name="connsiteX0" fmla="*/ 0 w 1863725"/>
                <a:gd name="connsiteY0" fmla="*/ 388188 h 842213"/>
                <a:gd name="connsiteX1" fmla="*/ 222250 w 1863725"/>
                <a:gd name="connsiteY1" fmla="*/ 308813 h 842213"/>
                <a:gd name="connsiteX2" fmla="*/ 476250 w 1863725"/>
                <a:gd name="connsiteY2" fmla="*/ 115138 h 842213"/>
                <a:gd name="connsiteX3" fmla="*/ 552450 w 1863725"/>
                <a:gd name="connsiteY3" fmla="*/ 70688 h 842213"/>
                <a:gd name="connsiteX4" fmla="*/ 784225 w 1863725"/>
                <a:gd name="connsiteY4" fmla="*/ 83388 h 842213"/>
                <a:gd name="connsiteX5" fmla="*/ 825500 w 1863725"/>
                <a:gd name="connsiteY5" fmla="*/ 115138 h 842213"/>
                <a:gd name="connsiteX6" fmla="*/ 892175 w 1863725"/>
                <a:gd name="connsiteY6" fmla="*/ 124663 h 842213"/>
                <a:gd name="connsiteX7" fmla="*/ 1044575 w 1863725"/>
                <a:gd name="connsiteY7" fmla="*/ 111963 h 842213"/>
                <a:gd name="connsiteX8" fmla="*/ 1092200 w 1863725"/>
                <a:gd name="connsiteY8" fmla="*/ 127838 h 842213"/>
                <a:gd name="connsiteX9" fmla="*/ 1158875 w 1863725"/>
                <a:gd name="connsiteY9" fmla="*/ 137363 h 842213"/>
                <a:gd name="connsiteX10" fmla="*/ 1374775 w 1863725"/>
                <a:gd name="connsiteY10" fmla="*/ 19888 h 842213"/>
                <a:gd name="connsiteX11" fmla="*/ 1393825 w 1863725"/>
                <a:gd name="connsiteY11" fmla="*/ 42113 h 842213"/>
                <a:gd name="connsiteX12" fmla="*/ 1374775 w 1863725"/>
                <a:gd name="connsiteY12" fmla="*/ 419938 h 842213"/>
                <a:gd name="connsiteX13" fmla="*/ 1362075 w 1863725"/>
                <a:gd name="connsiteY13" fmla="*/ 559638 h 842213"/>
                <a:gd name="connsiteX14" fmla="*/ 1298575 w 1863725"/>
                <a:gd name="connsiteY14" fmla="*/ 804113 h 842213"/>
                <a:gd name="connsiteX15" fmla="*/ 1863725 w 1863725"/>
                <a:gd name="connsiteY15" fmla="*/ 842213 h 84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3725" h="842213">
                  <a:moveTo>
                    <a:pt x="0" y="388188"/>
                  </a:moveTo>
                  <a:cubicBezTo>
                    <a:pt x="71437" y="371254"/>
                    <a:pt x="142875" y="354321"/>
                    <a:pt x="222250" y="308813"/>
                  </a:cubicBezTo>
                  <a:cubicBezTo>
                    <a:pt x="301625" y="263305"/>
                    <a:pt x="421217" y="154825"/>
                    <a:pt x="476250" y="115138"/>
                  </a:cubicBezTo>
                  <a:cubicBezTo>
                    <a:pt x="531283" y="75451"/>
                    <a:pt x="501121" y="75980"/>
                    <a:pt x="552450" y="70688"/>
                  </a:cubicBezTo>
                  <a:cubicBezTo>
                    <a:pt x="603779" y="65396"/>
                    <a:pt x="738717" y="75980"/>
                    <a:pt x="784225" y="83388"/>
                  </a:cubicBezTo>
                  <a:cubicBezTo>
                    <a:pt x="829733" y="90796"/>
                    <a:pt x="807508" y="108259"/>
                    <a:pt x="825500" y="115138"/>
                  </a:cubicBezTo>
                  <a:cubicBezTo>
                    <a:pt x="843492" y="122017"/>
                    <a:pt x="855663" y="125192"/>
                    <a:pt x="892175" y="124663"/>
                  </a:cubicBezTo>
                  <a:cubicBezTo>
                    <a:pt x="928687" y="124134"/>
                    <a:pt x="1011238" y="111434"/>
                    <a:pt x="1044575" y="111963"/>
                  </a:cubicBezTo>
                  <a:cubicBezTo>
                    <a:pt x="1077912" y="112492"/>
                    <a:pt x="1073150" y="123605"/>
                    <a:pt x="1092200" y="127838"/>
                  </a:cubicBezTo>
                  <a:cubicBezTo>
                    <a:pt x="1111250" y="132071"/>
                    <a:pt x="1111779" y="155355"/>
                    <a:pt x="1158875" y="137363"/>
                  </a:cubicBezTo>
                  <a:cubicBezTo>
                    <a:pt x="1205971" y="119371"/>
                    <a:pt x="1335617" y="35763"/>
                    <a:pt x="1374775" y="19888"/>
                  </a:cubicBezTo>
                  <a:cubicBezTo>
                    <a:pt x="1413933" y="4013"/>
                    <a:pt x="1393825" y="-24562"/>
                    <a:pt x="1393825" y="42113"/>
                  </a:cubicBezTo>
                  <a:cubicBezTo>
                    <a:pt x="1393825" y="108788"/>
                    <a:pt x="1380067" y="333684"/>
                    <a:pt x="1374775" y="419938"/>
                  </a:cubicBezTo>
                  <a:cubicBezTo>
                    <a:pt x="1369483" y="506192"/>
                    <a:pt x="1374775" y="495609"/>
                    <a:pt x="1362075" y="559638"/>
                  </a:cubicBezTo>
                  <a:cubicBezTo>
                    <a:pt x="1349375" y="623667"/>
                    <a:pt x="1303867" y="725267"/>
                    <a:pt x="1298575" y="804113"/>
                  </a:cubicBezTo>
                  <a:cubicBezTo>
                    <a:pt x="1429808" y="813109"/>
                    <a:pt x="1739371" y="813109"/>
                    <a:pt x="1863725" y="84221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grpSp>
      <p:sp>
        <p:nvSpPr>
          <p:cNvPr id="192" name="角丸四角形 191"/>
          <p:cNvSpPr/>
          <p:nvPr/>
        </p:nvSpPr>
        <p:spPr>
          <a:xfrm>
            <a:off x="5006961" y="4307979"/>
            <a:ext cx="886707" cy="514733"/>
          </a:xfrm>
          <a:prstGeom prst="roundRect">
            <a:avLst>
              <a:gd name="adj" fmla="val 1223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200" b="1" dirty="0">
                <a:solidFill>
                  <a:schemeClr val="bg1"/>
                </a:solidFill>
                <a:latin typeface="Meiryo UI" panose="020B0604030504040204" pitchFamily="50" charset="-128"/>
                <a:ea typeface="Meiryo UI" panose="020B0604030504040204" pitchFamily="50" charset="-128"/>
              </a:rPr>
              <a:t>淀川区</a:t>
            </a:r>
            <a:endParaRPr lang="en-US" altLang="ja-JP" sz="1200" b="1" dirty="0">
              <a:solidFill>
                <a:schemeClr val="bg1"/>
              </a:solidFill>
              <a:latin typeface="Meiryo UI" panose="020B0604030504040204" pitchFamily="50" charset="-128"/>
              <a:ea typeface="Meiryo UI" panose="020B0604030504040204" pitchFamily="50" charset="-128"/>
            </a:endParaRPr>
          </a:p>
          <a:p>
            <a:pPr algn="ctr">
              <a:lnSpc>
                <a:spcPts val="1300"/>
              </a:lnSpc>
            </a:pPr>
            <a:r>
              <a:rPr lang="ja-JP" altLang="en-US" sz="1200" dirty="0">
                <a:solidFill>
                  <a:schemeClr val="bg1"/>
                </a:solidFill>
                <a:latin typeface="Meiryo UI" panose="020B0604030504040204" pitchFamily="50" charset="-128"/>
                <a:ea typeface="Meiryo UI" panose="020B0604030504040204" pitchFamily="50" charset="-128"/>
              </a:rPr>
              <a:t> </a:t>
            </a:r>
            <a:r>
              <a:rPr lang="en-US" altLang="ja-JP" sz="1100" dirty="0" smtClean="0">
                <a:solidFill>
                  <a:schemeClr val="bg1"/>
                </a:solidFill>
                <a:latin typeface="Meiryo UI" panose="020B0604030504040204" pitchFamily="50" charset="-128"/>
                <a:ea typeface="Meiryo UI" panose="020B0604030504040204" pitchFamily="50" charset="-128"/>
              </a:rPr>
              <a:t>(</a:t>
            </a:r>
            <a:r>
              <a:rPr lang="ja-JP" altLang="en-US" sz="1100" dirty="0" smtClean="0">
                <a:solidFill>
                  <a:schemeClr val="bg1"/>
                </a:solidFill>
                <a:latin typeface="Meiryo UI" panose="020B0604030504040204" pitchFamily="50" charset="-128"/>
                <a:ea typeface="Meiryo UI" panose="020B0604030504040204" pitchFamily="50" charset="-128"/>
              </a:rPr>
              <a:t>約</a:t>
            </a:r>
            <a:r>
              <a:rPr lang="en-US" altLang="ja-JP" sz="1100" dirty="0" smtClean="0">
                <a:solidFill>
                  <a:schemeClr val="bg1"/>
                </a:solidFill>
                <a:latin typeface="Meiryo UI" panose="020B0604030504040204" pitchFamily="50" charset="-128"/>
                <a:ea typeface="Meiryo UI" panose="020B0604030504040204" pitchFamily="50" charset="-128"/>
              </a:rPr>
              <a:t>90</a:t>
            </a:r>
            <a:r>
              <a:rPr lang="ja-JP" altLang="en-US" sz="1100" dirty="0" smtClean="0">
                <a:solidFill>
                  <a:schemeClr val="bg1"/>
                </a:solidFill>
                <a:latin typeface="Meiryo UI" panose="020B0604030504040204" pitchFamily="50" charset="-128"/>
                <a:ea typeface="Meiryo UI" panose="020B0604030504040204" pitchFamily="50" charset="-128"/>
              </a:rPr>
              <a:t>校</a:t>
            </a:r>
            <a:r>
              <a:rPr lang="en-US" altLang="ja-JP" sz="1100" dirty="0" smtClean="0">
                <a:solidFill>
                  <a:schemeClr val="bg1"/>
                </a:solidFill>
                <a:latin typeface="Meiryo UI" panose="020B0604030504040204" pitchFamily="50" charset="-128"/>
                <a:ea typeface="Meiryo UI" panose="020B0604030504040204" pitchFamily="50" charset="-128"/>
              </a:rPr>
              <a:t>)</a:t>
            </a:r>
            <a:endParaRPr lang="en-US" altLang="ja-JP" sz="1100" dirty="0">
              <a:solidFill>
                <a:schemeClr val="bg1"/>
              </a:solidFill>
              <a:latin typeface="Meiryo UI" panose="020B0604030504040204" pitchFamily="50" charset="-128"/>
              <a:ea typeface="Meiryo UI" panose="020B0604030504040204" pitchFamily="50" charset="-128"/>
            </a:endParaRPr>
          </a:p>
        </p:txBody>
      </p:sp>
      <p:sp>
        <p:nvSpPr>
          <p:cNvPr id="193" name="角丸四角形 192"/>
          <p:cNvSpPr/>
          <p:nvPr/>
        </p:nvSpPr>
        <p:spPr>
          <a:xfrm>
            <a:off x="7013858" y="4125275"/>
            <a:ext cx="880873" cy="487862"/>
          </a:xfrm>
          <a:prstGeom prst="roundRect">
            <a:avLst>
              <a:gd name="adj" fmla="val 98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ja-JP" altLang="en-US" sz="1200" b="1" dirty="0">
                <a:solidFill>
                  <a:schemeClr val="bg1"/>
                </a:solidFill>
                <a:latin typeface="Meiryo UI" panose="020B0604030504040204" pitchFamily="50" charset="-128"/>
                <a:ea typeface="Meiryo UI" panose="020B0604030504040204" pitchFamily="50" charset="-128"/>
              </a:rPr>
              <a:t>北　 区</a:t>
            </a:r>
            <a:endParaRPr lang="en-US" altLang="ja-JP" sz="1200" b="1" dirty="0">
              <a:solidFill>
                <a:schemeClr val="bg1"/>
              </a:solidFill>
              <a:latin typeface="Meiryo UI" panose="020B0604030504040204" pitchFamily="50" charset="-128"/>
              <a:ea typeface="Meiryo UI" panose="020B0604030504040204" pitchFamily="50" charset="-128"/>
            </a:endParaRPr>
          </a:p>
          <a:p>
            <a:pPr algn="ctr">
              <a:lnSpc>
                <a:spcPts val="1400"/>
              </a:lnSpc>
            </a:pPr>
            <a:r>
              <a:rPr kumimoji="1" lang="en-US" altLang="ja-JP" sz="1100" dirty="0" smtClean="0">
                <a:solidFill>
                  <a:schemeClr val="bg1"/>
                </a:solidFill>
                <a:latin typeface="Meiryo UI" panose="020B0604030504040204" pitchFamily="50" charset="-128"/>
                <a:ea typeface="Meiryo UI" panose="020B0604030504040204" pitchFamily="50" charset="-128"/>
              </a:rPr>
              <a:t>(</a:t>
            </a:r>
            <a:r>
              <a:rPr kumimoji="1" lang="ja-JP" altLang="en-US" sz="1100" dirty="0" smtClean="0">
                <a:solidFill>
                  <a:schemeClr val="bg1"/>
                </a:solidFill>
                <a:latin typeface="Meiryo UI" panose="020B0604030504040204" pitchFamily="50" charset="-128"/>
                <a:ea typeface="Meiryo UI" panose="020B0604030504040204" pitchFamily="50" charset="-128"/>
              </a:rPr>
              <a:t>約</a:t>
            </a:r>
            <a:r>
              <a:rPr kumimoji="1" lang="en-US" altLang="ja-JP" sz="1100" dirty="0" smtClean="0">
                <a:solidFill>
                  <a:schemeClr val="bg1"/>
                </a:solidFill>
                <a:latin typeface="Meiryo UI" panose="020B0604030504040204" pitchFamily="50" charset="-128"/>
                <a:ea typeface="Meiryo UI" panose="020B0604030504040204" pitchFamily="50" charset="-128"/>
              </a:rPr>
              <a:t>110</a:t>
            </a:r>
            <a:r>
              <a:rPr kumimoji="1" lang="ja-JP" altLang="en-US" sz="1100" dirty="0" smtClean="0">
                <a:solidFill>
                  <a:schemeClr val="bg1"/>
                </a:solidFill>
                <a:latin typeface="Meiryo UI" panose="020B0604030504040204" pitchFamily="50" charset="-128"/>
                <a:ea typeface="Meiryo UI" panose="020B0604030504040204" pitchFamily="50" charset="-128"/>
              </a:rPr>
              <a:t>校</a:t>
            </a:r>
            <a:r>
              <a:rPr kumimoji="1" lang="en-US" altLang="ja-JP" sz="1100" dirty="0" smtClean="0">
                <a:solidFill>
                  <a:schemeClr val="bg1"/>
                </a:solidFill>
                <a:latin typeface="Meiryo UI" panose="020B0604030504040204" pitchFamily="50" charset="-128"/>
                <a:ea typeface="Meiryo UI" panose="020B0604030504040204" pitchFamily="50" charset="-128"/>
              </a:rPr>
              <a:t>)</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194" name="角丸四角形 193"/>
          <p:cNvSpPr/>
          <p:nvPr/>
        </p:nvSpPr>
        <p:spPr>
          <a:xfrm>
            <a:off x="4960165" y="5182072"/>
            <a:ext cx="890585" cy="519665"/>
          </a:xfrm>
          <a:prstGeom prst="roundRect">
            <a:avLst>
              <a:gd name="adj" fmla="val 101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200" b="1" dirty="0" smtClean="0">
                <a:solidFill>
                  <a:schemeClr val="bg1"/>
                </a:solidFill>
                <a:latin typeface="Meiryo UI" panose="020B0604030504040204" pitchFamily="50" charset="-128"/>
                <a:ea typeface="Meiryo UI" panose="020B0604030504040204" pitchFamily="50" charset="-128"/>
              </a:rPr>
              <a:t>中央区</a:t>
            </a:r>
            <a:endParaRPr lang="en-US" altLang="ja-JP" sz="1200" b="1" dirty="0" smtClean="0">
              <a:solidFill>
                <a:schemeClr val="bg1"/>
              </a:solidFill>
              <a:latin typeface="Meiryo UI" panose="020B0604030504040204" pitchFamily="50" charset="-128"/>
              <a:ea typeface="Meiryo UI" panose="020B0604030504040204" pitchFamily="50" charset="-128"/>
            </a:endParaRPr>
          </a:p>
          <a:p>
            <a:pPr algn="ctr">
              <a:lnSpc>
                <a:spcPts val="1300"/>
              </a:lnSpc>
            </a:pPr>
            <a:r>
              <a:rPr kumimoji="1" lang="en-US" altLang="ja-JP" sz="1100" dirty="0" smtClean="0">
                <a:solidFill>
                  <a:schemeClr val="bg1"/>
                </a:solidFill>
                <a:latin typeface="Meiryo UI" panose="020B0604030504040204" pitchFamily="50" charset="-128"/>
                <a:ea typeface="Meiryo UI" panose="020B0604030504040204" pitchFamily="50" charset="-128"/>
              </a:rPr>
              <a:t>(</a:t>
            </a:r>
            <a:r>
              <a:rPr kumimoji="1" lang="ja-JP" altLang="en-US" sz="1100" dirty="0" smtClean="0">
                <a:solidFill>
                  <a:schemeClr val="bg1"/>
                </a:solidFill>
                <a:latin typeface="Meiryo UI" panose="020B0604030504040204" pitchFamily="50" charset="-128"/>
                <a:ea typeface="Meiryo UI" panose="020B0604030504040204" pitchFamily="50" charset="-128"/>
              </a:rPr>
              <a:t>約</a:t>
            </a:r>
            <a:r>
              <a:rPr kumimoji="1" lang="en-US" altLang="ja-JP" sz="1100" dirty="0" smtClean="0">
                <a:solidFill>
                  <a:schemeClr val="bg1"/>
                </a:solidFill>
                <a:latin typeface="Meiryo UI" panose="020B0604030504040204" pitchFamily="50" charset="-128"/>
                <a:ea typeface="Meiryo UI" panose="020B0604030504040204" pitchFamily="50" charset="-128"/>
              </a:rPr>
              <a:t>110</a:t>
            </a:r>
            <a:r>
              <a:rPr kumimoji="1" lang="ja-JP" altLang="en-US" sz="1100" dirty="0" smtClean="0">
                <a:solidFill>
                  <a:schemeClr val="bg1"/>
                </a:solidFill>
                <a:latin typeface="Meiryo UI" panose="020B0604030504040204" pitchFamily="50" charset="-128"/>
                <a:ea typeface="Meiryo UI" panose="020B0604030504040204" pitchFamily="50" charset="-128"/>
              </a:rPr>
              <a:t>校</a:t>
            </a:r>
            <a:r>
              <a:rPr kumimoji="1" lang="en-US" altLang="ja-JP" sz="1100" dirty="0" smtClean="0">
                <a:solidFill>
                  <a:schemeClr val="bg1"/>
                </a:solidFill>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95" name="角丸四角形 194"/>
          <p:cNvSpPr/>
          <p:nvPr/>
        </p:nvSpPr>
        <p:spPr>
          <a:xfrm>
            <a:off x="6618301" y="5412365"/>
            <a:ext cx="893030" cy="534911"/>
          </a:xfrm>
          <a:prstGeom prst="roundRect">
            <a:avLst>
              <a:gd name="adj" fmla="val 116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ja-JP" altLang="en-US" sz="1200" b="1" dirty="0">
                <a:solidFill>
                  <a:schemeClr val="bg1"/>
                </a:solidFill>
                <a:latin typeface="Meiryo UI" panose="020B0604030504040204" pitchFamily="50" charset="-128"/>
                <a:ea typeface="Meiryo UI" panose="020B0604030504040204" pitchFamily="50" charset="-128"/>
              </a:rPr>
              <a:t>天王寺区</a:t>
            </a:r>
            <a:endParaRPr lang="en-US" altLang="ja-JP" sz="1200" b="1" dirty="0">
              <a:solidFill>
                <a:schemeClr val="bg1"/>
              </a:solidFill>
              <a:latin typeface="Meiryo UI" panose="020B0604030504040204" pitchFamily="50" charset="-128"/>
              <a:ea typeface="Meiryo UI" panose="020B0604030504040204" pitchFamily="50" charset="-128"/>
            </a:endParaRPr>
          </a:p>
          <a:p>
            <a:pPr algn="ctr">
              <a:lnSpc>
                <a:spcPts val="1400"/>
              </a:lnSpc>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約</a:t>
            </a:r>
            <a:r>
              <a:rPr kumimoji="1" lang="en-US" altLang="ja-JP" sz="1100" dirty="0" smtClean="0">
                <a:latin typeface="Meiryo UI" panose="020B0604030504040204" pitchFamily="50" charset="-128"/>
                <a:ea typeface="Meiryo UI" panose="020B0604030504040204" pitchFamily="50" charset="-128"/>
              </a:rPr>
              <a:t>110</a:t>
            </a:r>
            <a:r>
              <a:rPr kumimoji="1" lang="ja-JP" altLang="en-US" sz="1100" dirty="0" smtClean="0">
                <a:latin typeface="Meiryo UI" panose="020B0604030504040204" pitchFamily="50" charset="-128"/>
                <a:ea typeface="Meiryo UI" panose="020B0604030504040204" pitchFamily="50" charset="-128"/>
              </a:rPr>
              <a:t>校</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64" name="正方形/長方形 63"/>
          <p:cNvSpPr/>
          <p:nvPr/>
        </p:nvSpPr>
        <p:spPr>
          <a:xfrm>
            <a:off x="316890" y="2471261"/>
            <a:ext cx="5297486" cy="255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eiryo UI" panose="020B0604030504040204" pitchFamily="50" charset="-128"/>
                <a:ea typeface="Meiryo UI" panose="020B0604030504040204" pitchFamily="50" charset="-128"/>
              </a:rPr>
              <a:t>➢学力・学習の調査結果が小・中学校とも</a:t>
            </a:r>
            <a:r>
              <a:rPr lang="ja-JP" altLang="en-US" sz="1200" dirty="0">
                <a:solidFill>
                  <a:schemeClr val="tx1"/>
                </a:solidFill>
                <a:latin typeface="Meiryo UI" panose="020B0604030504040204" pitchFamily="50" charset="-128"/>
                <a:ea typeface="Meiryo UI" panose="020B0604030504040204" pitchFamily="50" charset="-128"/>
              </a:rPr>
              <a:t>に全国平均（</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）を下回って推移</a:t>
            </a:r>
          </a:p>
        </p:txBody>
      </p:sp>
      <p:sp>
        <p:nvSpPr>
          <p:cNvPr id="65" name="正方形/長方形 64"/>
          <p:cNvSpPr/>
          <p:nvPr/>
        </p:nvSpPr>
        <p:spPr>
          <a:xfrm>
            <a:off x="4821580" y="6057608"/>
            <a:ext cx="4149328" cy="73876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これまで以上に学校現場に近いところで教育</a:t>
            </a:r>
            <a:r>
              <a:rPr lang="ja-JP" altLang="en-US" sz="1200" b="1" dirty="0" smtClean="0">
                <a:solidFill>
                  <a:schemeClr val="tx1"/>
                </a:solidFill>
                <a:latin typeface="Meiryo UI" panose="020B0604030504040204" pitchFamily="50" charset="-128"/>
                <a:ea typeface="Meiryo UI" panose="020B0604030504040204" pitchFamily="50" charset="-128"/>
              </a:rPr>
              <a:t>方針を</a:t>
            </a:r>
            <a:r>
              <a:rPr lang="ja-JP" altLang="en-US" sz="1200" b="1" dirty="0">
                <a:solidFill>
                  <a:schemeClr val="tx1"/>
                </a:solidFill>
                <a:latin typeface="Meiryo UI" panose="020B0604030504040204" pitchFamily="50" charset="-128"/>
                <a:ea typeface="Meiryo UI" panose="020B0604030504040204" pitchFamily="50" charset="-128"/>
              </a:rPr>
              <a:t>決定し</a:t>
            </a:r>
            <a:r>
              <a:rPr lang="ja-JP" altLang="en-US" sz="1200" b="1" dirty="0" smtClean="0">
                <a:solidFill>
                  <a:schemeClr val="tx1"/>
                </a:solidFill>
                <a:latin typeface="Meiryo UI" panose="020B0604030504040204" pitchFamily="50" charset="-128"/>
                <a:ea typeface="Meiryo UI" panose="020B0604030504040204" pitchFamily="50" charset="-128"/>
              </a:rPr>
              <a:t>、</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 各校</a:t>
            </a:r>
            <a:r>
              <a:rPr lang="ja-JP" altLang="en-US" sz="1200" b="1" dirty="0">
                <a:solidFill>
                  <a:schemeClr val="tx1"/>
                </a:solidFill>
                <a:latin typeface="Meiryo UI" panose="020B0604030504040204" pitchFamily="50" charset="-128"/>
                <a:ea typeface="Meiryo UI" panose="020B0604030504040204" pitchFamily="50" charset="-128"/>
              </a:rPr>
              <a:t>の実情や地域のニーズに沿った学校教育を</a:t>
            </a:r>
            <a:r>
              <a:rPr lang="ja-JP" altLang="en-US" sz="1200" b="1" dirty="0" smtClean="0">
                <a:solidFill>
                  <a:schemeClr val="tx1"/>
                </a:solidFill>
                <a:latin typeface="Meiryo UI" panose="020B0604030504040204" pitchFamily="50" charset="-128"/>
                <a:ea typeface="Meiryo UI" panose="020B0604030504040204" pitchFamily="50" charset="-128"/>
              </a:rPr>
              <a:t>推進</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rPr>
              <a:t>◆多様な知見を持つ各区の教育委員が、各々の課題に対して</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a:t>
            </a:r>
            <a:r>
              <a:rPr lang="en-US" altLang="ja-JP"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専門的な視点で教育施策を決定</a:t>
            </a:r>
            <a:endParaRPr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66" name="正方形/長方形 65"/>
          <p:cNvSpPr/>
          <p:nvPr/>
        </p:nvSpPr>
        <p:spPr>
          <a:xfrm>
            <a:off x="316890" y="3468641"/>
            <a:ext cx="6772124" cy="423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子どもの貧困」調査に</a:t>
            </a:r>
            <a:r>
              <a:rPr lang="ja-JP" altLang="en-US" sz="1200" dirty="0" smtClean="0">
                <a:solidFill>
                  <a:schemeClr val="tx1"/>
                </a:solidFill>
                <a:latin typeface="Meiryo UI" panose="020B0604030504040204" pitchFamily="50" charset="-128"/>
                <a:ea typeface="Meiryo UI" panose="020B0604030504040204" pitchFamily="50" charset="-128"/>
              </a:rPr>
              <a:t>おいて困窮度</a:t>
            </a:r>
            <a:r>
              <a:rPr lang="ja-JP" altLang="en-US" sz="1200" dirty="0">
                <a:solidFill>
                  <a:schemeClr val="tx1"/>
                </a:solidFill>
                <a:latin typeface="Meiryo UI" panose="020B0604030504040204" pitchFamily="50" charset="-128"/>
                <a:ea typeface="Meiryo UI" panose="020B0604030504040204" pitchFamily="50" charset="-128"/>
              </a:rPr>
              <a:t>が高い世帯が多く、</a:t>
            </a:r>
            <a:r>
              <a:rPr lang="ja-JP" altLang="en-US" sz="1200" dirty="0" smtClean="0">
                <a:solidFill>
                  <a:schemeClr val="tx1"/>
                </a:solidFill>
                <a:latin typeface="Meiryo UI" panose="020B0604030504040204" pitchFamily="50" charset="-128"/>
                <a:ea typeface="Meiryo UI" panose="020B0604030504040204" pitchFamily="50" charset="-128"/>
              </a:rPr>
              <a:t>学習時間が</a:t>
            </a:r>
            <a:r>
              <a:rPr lang="ja-JP" altLang="en-US" sz="1200" dirty="0">
                <a:solidFill>
                  <a:schemeClr val="tx1"/>
                </a:solidFill>
                <a:latin typeface="Meiryo UI" panose="020B0604030504040204" pitchFamily="50" charset="-128"/>
                <a:ea typeface="Meiryo UI" panose="020B0604030504040204" pitchFamily="50" charset="-128"/>
              </a:rPr>
              <a:t>短く</a:t>
            </a:r>
            <a:r>
              <a:rPr lang="ja-JP" altLang="en-US" sz="1200" dirty="0" smtClean="0">
                <a:solidFill>
                  <a:schemeClr val="tx1"/>
                </a:solidFill>
                <a:latin typeface="Meiryo UI" panose="020B0604030504040204" pitchFamily="50" charset="-128"/>
                <a:ea typeface="Meiryo UI" panose="020B0604030504040204" pitchFamily="50" charset="-128"/>
              </a:rPr>
              <a:t>、学習理解度</a:t>
            </a:r>
            <a:r>
              <a:rPr lang="ja-JP" altLang="en-US" sz="1200" dirty="0">
                <a:solidFill>
                  <a:schemeClr val="tx1"/>
                </a:solidFill>
                <a:latin typeface="Meiryo UI" panose="020B0604030504040204" pitchFamily="50" charset="-128"/>
                <a:ea typeface="Meiryo UI" panose="020B0604030504040204" pitchFamily="50" charset="-128"/>
              </a:rPr>
              <a:t>も低い</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➢日本語</a:t>
            </a:r>
            <a:r>
              <a:rPr lang="ja-JP" altLang="en-US" sz="1200" dirty="0">
                <a:solidFill>
                  <a:schemeClr val="tx1"/>
                </a:solidFill>
                <a:latin typeface="Meiryo UI" panose="020B0604030504040204" pitchFamily="50" charset="-128"/>
                <a:ea typeface="Meiryo UI" panose="020B0604030504040204" pitchFamily="50" charset="-128"/>
              </a:rPr>
              <a:t>指導が必要な外国</a:t>
            </a:r>
            <a:r>
              <a:rPr lang="ja-JP" altLang="en-US" sz="1200" dirty="0" smtClean="0">
                <a:solidFill>
                  <a:schemeClr val="tx1"/>
                </a:solidFill>
                <a:latin typeface="Meiryo UI" panose="020B0604030504040204" pitchFamily="50" charset="-128"/>
                <a:ea typeface="Meiryo UI" panose="020B0604030504040204" pitchFamily="50" charset="-128"/>
              </a:rPr>
              <a:t>にルーツ</a:t>
            </a:r>
            <a:r>
              <a:rPr lang="ja-JP" altLang="en-US" sz="1200" dirty="0">
                <a:solidFill>
                  <a:schemeClr val="tx1"/>
                </a:solidFill>
                <a:latin typeface="Meiryo UI" panose="020B0604030504040204" pitchFamily="50" charset="-128"/>
                <a:ea typeface="Meiryo UI" panose="020B0604030504040204" pitchFamily="50" charset="-128"/>
              </a:rPr>
              <a:t>のある児童生徒が</a:t>
            </a:r>
            <a:r>
              <a:rPr lang="ja-JP" altLang="en-US" sz="1200" dirty="0" smtClean="0">
                <a:solidFill>
                  <a:schemeClr val="tx1"/>
                </a:solidFill>
                <a:latin typeface="Meiryo UI" panose="020B0604030504040204" pitchFamily="50" charset="-128"/>
                <a:ea typeface="Meiryo UI" panose="020B0604030504040204" pitchFamily="50" charset="-128"/>
              </a:rPr>
              <a:t>急増</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67" name="角丸四角形 66"/>
          <p:cNvSpPr/>
          <p:nvPr/>
        </p:nvSpPr>
        <p:spPr>
          <a:xfrm>
            <a:off x="4666141" y="5764445"/>
            <a:ext cx="1396530" cy="255138"/>
          </a:xfrm>
          <a:prstGeom prst="roundRect">
            <a:avLst/>
          </a:prstGeom>
          <a:solidFill>
            <a:schemeClr val="tx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期待される効果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391398" y="1191554"/>
            <a:ext cx="3944454" cy="1414395"/>
          </a:xfrm>
          <a:prstGeom prst="rect">
            <a:avLst/>
          </a:prstGeom>
        </p:spPr>
      </p:pic>
      <p:pic>
        <p:nvPicPr>
          <p:cNvPr id="8" name="図 7"/>
          <p:cNvPicPr>
            <a:picLocks noChangeAspect="1"/>
          </p:cNvPicPr>
          <p:nvPr/>
        </p:nvPicPr>
        <p:blipFill>
          <a:blip r:embed="rId5"/>
          <a:stretch>
            <a:fillRect/>
          </a:stretch>
        </p:blipFill>
        <p:spPr>
          <a:xfrm>
            <a:off x="4254384" y="1139204"/>
            <a:ext cx="3798137" cy="1414395"/>
          </a:xfrm>
          <a:prstGeom prst="rect">
            <a:avLst/>
          </a:prstGeom>
        </p:spPr>
      </p:pic>
    </p:spTree>
    <p:extLst>
      <p:ext uri="{BB962C8B-B14F-4D97-AF65-F5344CB8AC3E}">
        <p14:creationId xmlns:p14="http://schemas.microsoft.com/office/powerpoint/2010/main" val="1862992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タイトル 1"/>
          <p:cNvSpPr txBox="1">
            <a:spLocks/>
          </p:cNvSpPr>
          <p:nvPr/>
        </p:nvSpPr>
        <p:spPr>
          <a:xfrm>
            <a:off x="-71340" y="92807"/>
            <a:ext cx="8993883"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smtClean="0">
                <a:latin typeface="Meiryo UI" panose="020B0604030504040204" pitchFamily="50" charset="-128"/>
                <a:ea typeface="Meiryo UI" panose="020B0604030504040204" pitchFamily="50" charset="-128"/>
              </a:rPr>
              <a:t>■現在の</a:t>
            </a:r>
            <a:r>
              <a:rPr lang="en-US" altLang="ja-JP" sz="2769" b="1" dirty="0" smtClean="0">
                <a:latin typeface="Meiryo UI" panose="020B0604030504040204" pitchFamily="50" charset="-128"/>
                <a:ea typeface="Meiryo UI" panose="020B0604030504040204" pitchFamily="50" charset="-128"/>
              </a:rPr>
              <a:t>24</a:t>
            </a:r>
            <a:r>
              <a:rPr lang="ja-JP" altLang="en-US" sz="2769" b="1" dirty="0" smtClean="0">
                <a:latin typeface="Meiryo UI" panose="020B0604030504040204" pitchFamily="50" charset="-128"/>
                <a:ea typeface="Meiryo UI" panose="020B0604030504040204" pitchFamily="50" charset="-128"/>
              </a:rPr>
              <a:t>区単位のサービスの維持</a:t>
            </a:r>
            <a:endParaRPr lang="ja-JP" altLang="en-US" sz="2400" b="1" dirty="0">
              <a:latin typeface="Meiryo UI" panose="020B0604030504040204" pitchFamily="50" charset="-128"/>
              <a:ea typeface="Meiryo UI" panose="020B0604030504040204" pitchFamily="50" charset="-128"/>
            </a:endParaRPr>
          </a:p>
        </p:txBody>
      </p:sp>
      <p:cxnSp>
        <p:nvCxnSpPr>
          <p:cNvPr id="41" name="直線コネクタ 40"/>
          <p:cNvCxnSpPr/>
          <p:nvPr/>
        </p:nvCxnSpPr>
        <p:spPr>
          <a:xfrm>
            <a:off x="-11905" y="57687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112225" y="4458973"/>
            <a:ext cx="8895740" cy="2241656"/>
          </a:xfrm>
          <a:prstGeom prst="rect">
            <a:avLst/>
          </a:prstGeom>
          <a:solidFill>
            <a:schemeClr val="bg1"/>
          </a:solidFill>
          <a:ln w="2540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200"/>
              </a:lnSpc>
            </a:pPr>
            <a:r>
              <a:rPr kumimoji="1" lang="ja-JP" altLang="en-US" sz="1200" b="1" dirty="0" smtClean="0">
                <a:solidFill>
                  <a:schemeClr val="tx1"/>
                </a:solidFill>
                <a:latin typeface="Meiryo UI" panose="020B0604030504040204" pitchFamily="50" charset="-128"/>
                <a:ea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rPr>
              <a:t>特別区</a:t>
            </a:r>
            <a:r>
              <a:rPr kumimoji="1" lang="ja-JP" altLang="en-US" sz="1200" b="1" dirty="0" smtClean="0">
                <a:solidFill>
                  <a:schemeClr val="tx1"/>
                </a:solidFill>
                <a:latin typeface="Meiryo UI" panose="020B0604030504040204" pitchFamily="50" charset="-128"/>
                <a:ea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rPr>
              <a:t>災害</a:t>
            </a:r>
            <a:r>
              <a:rPr lang="ja-JP" altLang="en-US" sz="1200" b="1" dirty="0" smtClean="0">
                <a:solidFill>
                  <a:schemeClr val="tx1"/>
                </a:solidFill>
                <a:latin typeface="Meiryo UI" panose="020B0604030504040204" pitchFamily="50" charset="-128"/>
                <a:ea typeface="Meiryo UI" panose="020B0604030504040204" pitchFamily="50" charset="-128"/>
              </a:rPr>
              <a:t>対策について</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rPr>
              <a:t>　　　・町会単位などで運営されている自主防災組織については、特別区が引き続き支援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・特別</a:t>
            </a:r>
            <a:r>
              <a:rPr lang="ja-JP" altLang="en-US" sz="1200" dirty="0">
                <a:solidFill>
                  <a:schemeClr val="tx1"/>
                </a:solidFill>
                <a:latin typeface="Meiryo UI" panose="020B0604030504040204" pitchFamily="50" charset="-128"/>
                <a:ea typeface="Meiryo UI" panose="020B0604030504040204" pitchFamily="50" charset="-128"/>
              </a:rPr>
              <a:t>区の地域防災</a:t>
            </a:r>
            <a:r>
              <a:rPr lang="ja-JP" altLang="en-US" sz="1200" dirty="0" smtClean="0">
                <a:solidFill>
                  <a:schemeClr val="tx1"/>
                </a:solidFill>
                <a:latin typeface="Meiryo UI" panose="020B0604030504040204" pitchFamily="50" charset="-128"/>
                <a:ea typeface="Meiryo UI" panose="020B0604030504040204" pitchFamily="50" charset="-128"/>
              </a:rPr>
              <a:t>計画には、</a:t>
            </a:r>
            <a:r>
              <a:rPr lang="en-US" altLang="ja-JP" sz="1200" dirty="0" smtClean="0">
                <a:solidFill>
                  <a:schemeClr val="tx1"/>
                </a:solidFill>
                <a:latin typeface="Meiryo UI" panose="020B0604030504040204" pitchFamily="50" charset="-128"/>
                <a:ea typeface="Meiryo UI" panose="020B0604030504040204" pitchFamily="50" charset="-128"/>
              </a:rPr>
              <a:t>24</a:t>
            </a:r>
            <a:r>
              <a:rPr lang="ja-JP" altLang="en-US" sz="1200" dirty="0" smtClean="0">
                <a:solidFill>
                  <a:schemeClr val="tx1"/>
                </a:solidFill>
                <a:latin typeface="Meiryo UI" panose="020B0604030504040204" pitchFamily="50" charset="-128"/>
                <a:ea typeface="Meiryo UI" panose="020B0604030504040204" pitchFamily="50" charset="-128"/>
              </a:rPr>
              <a:t>区</a:t>
            </a:r>
            <a:r>
              <a:rPr lang="ja-JP" altLang="en-US" sz="1200" dirty="0">
                <a:solidFill>
                  <a:schemeClr val="tx1"/>
                </a:solidFill>
                <a:latin typeface="Meiryo UI" panose="020B0604030504040204" pitchFamily="50" charset="-128"/>
                <a:ea typeface="Meiryo UI" panose="020B0604030504040204" pitchFamily="50" charset="-128"/>
              </a:rPr>
              <a:t>役所単位での災害対策</a:t>
            </a:r>
            <a:r>
              <a:rPr lang="ja-JP" altLang="en-US" sz="1200" dirty="0" smtClean="0">
                <a:solidFill>
                  <a:schemeClr val="tx1"/>
                </a:solidFill>
                <a:latin typeface="Meiryo UI" panose="020B0604030504040204" pitchFamily="50" charset="-128"/>
                <a:ea typeface="Meiryo UI" panose="020B0604030504040204" pitchFamily="50" charset="-128"/>
              </a:rPr>
              <a:t>本部を設置することを盛り込む方向で検討</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200"/>
              </a:lnSpc>
            </a:pPr>
            <a:endParaRPr lang="en-US" altLang="ja-JP" sz="1200" dirty="0">
              <a:solidFill>
                <a:srgbClr val="FF0000"/>
              </a:solidFill>
              <a:latin typeface="Meiryo UI" panose="020B0604030504040204" pitchFamily="50" charset="-128"/>
              <a:ea typeface="Meiryo UI" panose="020B0604030504040204" pitchFamily="50" charset="-128"/>
            </a:endParaRPr>
          </a:p>
          <a:p>
            <a:pPr lvl="0">
              <a:lnSpc>
                <a:spcPts val="1200"/>
              </a:lnSpc>
            </a:pPr>
            <a:r>
              <a:rPr lang="ja-JP" altLang="en-US" sz="1200" dirty="0">
                <a:solidFill>
                  <a:srgbClr val="FF0000"/>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■特別区の福祉サービスに</a:t>
            </a:r>
            <a:r>
              <a:rPr lang="ja-JP" altLang="en-US" sz="1200" b="1" dirty="0">
                <a:solidFill>
                  <a:schemeClr val="tx1"/>
                </a:solidFill>
                <a:latin typeface="Meiryo UI" panose="020B0604030504040204" pitchFamily="50" charset="-128"/>
                <a:ea typeface="Meiryo UI" panose="020B0604030504040204" pitchFamily="50" charset="-128"/>
              </a:rPr>
              <a:t>ついて</a:t>
            </a:r>
            <a:endParaRPr lang="en-US" altLang="ja-JP" sz="1200" b="1" dirty="0">
              <a:solidFill>
                <a:schemeClr val="tx1"/>
              </a:solidFill>
              <a:latin typeface="Meiryo UI" panose="020B0604030504040204" pitchFamily="50" charset="-128"/>
              <a:ea typeface="Meiryo UI" panose="020B0604030504040204" pitchFamily="50" charset="-128"/>
            </a:endParaRPr>
          </a:p>
          <a:p>
            <a:pPr marL="360363" lvl="0" indent="-360363">
              <a:lnSpc>
                <a:spcPts val="12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・大阪市が実施している福祉サービス（社会福祉協議会</a:t>
            </a:r>
            <a:r>
              <a:rPr lang="ja-JP" altLang="en-US" sz="1200" smtClean="0">
                <a:solidFill>
                  <a:schemeClr val="tx1"/>
                </a:solidFill>
                <a:latin typeface="Meiryo UI" panose="020B0604030504040204" pitchFamily="50" charset="-128"/>
                <a:ea typeface="Meiryo UI" panose="020B0604030504040204" pitchFamily="50" charset="-128"/>
              </a:rPr>
              <a:t>等へ委託</a:t>
            </a:r>
            <a:r>
              <a:rPr lang="ja-JP" altLang="en-US" sz="1200" dirty="0" smtClean="0">
                <a:solidFill>
                  <a:schemeClr val="tx1"/>
                </a:solidFill>
                <a:latin typeface="Meiryo UI" panose="020B0604030504040204" pitchFamily="50" charset="-128"/>
                <a:ea typeface="Meiryo UI" panose="020B0604030504040204" pitchFamily="50" charset="-128"/>
              </a:rPr>
              <a:t>実施</a:t>
            </a:r>
            <a:r>
              <a:rPr lang="ja-JP" altLang="en-US" sz="1200" dirty="0">
                <a:solidFill>
                  <a:schemeClr val="tx1"/>
                </a:solidFill>
                <a:latin typeface="Meiryo UI" panose="020B0604030504040204" pitchFamily="50" charset="-128"/>
                <a:ea typeface="Meiryo UI" panose="020B0604030504040204" pitchFamily="50" charset="-128"/>
              </a:rPr>
              <a:t>して</a:t>
            </a:r>
            <a:r>
              <a:rPr lang="ja-JP" altLang="en-US" sz="1200" dirty="0" smtClean="0">
                <a:solidFill>
                  <a:schemeClr val="tx1"/>
                </a:solidFill>
                <a:latin typeface="Meiryo UI" panose="020B0604030504040204" pitchFamily="50" charset="-128"/>
                <a:ea typeface="Meiryo UI" panose="020B0604030504040204" pitchFamily="50" charset="-128"/>
              </a:rPr>
              <a:t>いるものを含む。）は、特別区設置時にはその水準や内容を維持するものとして</a:t>
            </a:r>
            <a:r>
              <a:rPr lang="ja-JP" altLang="en-US" sz="1200" dirty="0">
                <a:solidFill>
                  <a:schemeClr val="tx1"/>
                </a:solidFill>
                <a:latin typeface="Meiryo UI" panose="020B0604030504040204" pitchFamily="50" charset="-128"/>
                <a:ea typeface="Meiryo UI" panose="020B0604030504040204" pitchFamily="50" charset="-128"/>
              </a:rPr>
              <a:t>おり、その実施方法については、特別</a:t>
            </a:r>
            <a:r>
              <a:rPr lang="ja-JP" altLang="en-US" sz="1200" dirty="0" smtClean="0">
                <a:solidFill>
                  <a:schemeClr val="tx1"/>
                </a:solidFill>
                <a:latin typeface="Meiryo UI" panose="020B0604030504040204" pitchFamily="50" charset="-128"/>
                <a:ea typeface="Meiryo UI" panose="020B0604030504040204" pitchFamily="50" charset="-128"/>
              </a:rPr>
              <a:t>区設置準備期</a:t>
            </a:r>
            <a:r>
              <a:rPr lang="ja-JP" altLang="en-US" sz="1200" dirty="0">
                <a:solidFill>
                  <a:schemeClr val="tx1"/>
                </a:solidFill>
                <a:latin typeface="Meiryo UI" panose="020B0604030504040204" pitchFamily="50" charset="-128"/>
                <a:ea typeface="Meiryo UI" panose="020B0604030504040204" pitchFamily="50" charset="-128"/>
              </a:rPr>
              <a:t>間中に具体的な検討を</a:t>
            </a:r>
            <a:r>
              <a:rPr lang="ja-JP" altLang="en-US" sz="1200" dirty="0" smtClean="0">
                <a:solidFill>
                  <a:schemeClr val="tx1"/>
                </a:solidFill>
                <a:latin typeface="Meiryo UI" panose="020B0604030504040204" pitchFamily="50" charset="-128"/>
                <a:ea typeface="Meiryo UI" panose="020B0604030504040204" pitchFamily="50" charset="-128"/>
              </a:rPr>
              <a:t>行う</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360363" lvl="0" indent="-360363">
              <a:lnSpc>
                <a:spcPts val="12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・なお、特別区設置後の社会福祉協議会の体制については、現在の大阪市社会福祉協議会と各行政区の社会福祉協議会に代わり、特別区ごとに</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団体又は複数の特別区で１団体の社会福祉協議会の設置が考えられるが</a:t>
            </a:r>
            <a:r>
              <a:rPr lang="ja-JP" altLang="en-US" sz="1200" dirty="0" smtClean="0">
                <a:solidFill>
                  <a:schemeClr val="tx1"/>
                </a:solidFill>
                <a:latin typeface="Meiryo UI" panose="020B0604030504040204" pitchFamily="50" charset="-128"/>
                <a:ea typeface="Meiryo UI" panose="020B0604030504040204" pitchFamily="50" charset="-128"/>
              </a:rPr>
              <a:t>、法人</a:t>
            </a:r>
            <a:r>
              <a:rPr lang="ja-JP" altLang="en-US" sz="1200" dirty="0">
                <a:solidFill>
                  <a:schemeClr val="tx1"/>
                </a:solidFill>
                <a:latin typeface="Meiryo UI" panose="020B0604030504040204" pitchFamily="50" charset="-128"/>
                <a:ea typeface="Meiryo UI" panose="020B0604030504040204" pitchFamily="50" charset="-128"/>
              </a:rPr>
              <a:t>のあり方については、社会福祉協議会において検討されるものと考える</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2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200" b="1" dirty="0" smtClean="0">
                <a:solidFill>
                  <a:schemeClr val="tx1"/>
                </a:solidFill>
                <a:latin typeface="Meiryo UI" panose="020B0604030504040204" pitchFamily="50" charset="-128"/>
                <a:ea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rPr>
              <a:t>別の特別区にある保育所や幼稚園の利用について</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　　　・保育所や幼稚園については、住民サービス維持の観点から、住民の皆さんのご利用に支障がないよう、特別区間の連携手法等を</a:t>
            </a:r>
            <a:r>
              <a:rPr lang="ja-JP" altLang="en-US" sz="1200" dirty="0" smtClean="0">
                <a:solidFill>
                  <a:schemeClr val="tx1"/>
                </a:solidFill>
                <a:latin typeface="Meiryo UI" panose="020B0604030504040204" pitchFamily="50" charset="-128"/>
                <a:ea typeface="Meiryo UI" panose="020B0604030504040204" pitchFamily="50" charset="-128"/>
              </a:rPr>
              <a:t>調整</a:t>
            </a:r>
            <a:endParaRPr lang="en-US" altLang="ja-JP" sz="500" dirty="0">
              <a:solidFill>
                <a:schemeClr val="tx1"/>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56578" y="707322"/>
            <a:ext cx="9009178" cy="3123290"/>
            <a:chOff x="53064" y="2443233"/>
            <a:chExt cx="9009178" cy="2422830"/>
          </a:xfrm>
        </p:grpSpPr>
        <p:sp>
          <p:nvSpPr>
            <p:cNvPr id="4" name="角丸四角形 3"/>
            <p:cNvSpPr/>
            <p:nvPr/>
          </p:nvSpPr>
          <p:spPr>
            <a:xfrm>
              <a:off x="76659" y="2443233"/>
              <a:ext cx="2350990" cy="290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200" b="1" dirty="0" smtClean="0">
                  <a:latin typeface="Meiryo UI" panose="020B0604030504040204" pitchFamily="50" charset="-128"/>
                  <a:ea typeface="Meiryo UI" panose="020B0604030504040204" pitchFamily="50" charset="-128"/>
                </a:rPr>
                <a:t>区役所の窓口サービス等</a:t>
              </a:r>
              <a:endParaRPr kumimoji="1" lang="ja-JP" altLang="en-US" sz="1200" b="1" dirty="0">
                <a:latin typeface="Meiryo UI" panose="020B0604030504040204" pitchFamily="50" charset="-128"/>
                <a:ea typeface="Meiryo UI" panose="020B0604030504040204" pitchFamily="50" charset="-128"/>
              </a:endParaRPr>
            </a:p>
          </p:txBody>
        </p:sp>
        <p:sp>
          <p:nvSpPr>
            <p:cNvPr id="16" name="二等辺三角形 15"/>
            <p:cNvSpPr/>
            <p:nvPr/>
          </p:nvSpPr>
          <p:spPr>
            <a:xfrm>
              <a:off x="5761427" y="3778497"/>
              <a:ext cx="1800200" cy="263222"/>
            </a:xfrm>
            <a:prstGeom prst="triangle">
              <a:avLst/>
            </a:prstGeom>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0" name="正方形/長方形 69"/>
            <p:cNvSpPr/>
            <p:nvPr/>
          </p:nvSpPr>
          <p:spPr>
            <a:xfrm>
              <a:off x="6870477" y="2956635"/>
              <a:ext cx="2191765" cy="1909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引き続き</a:t>
              </a:r>
              <a:r>
                <a:rPr lang="en-US" altLang="ja-JP" sz="1200" b="1" dirty="0" smtClean="0">
                  <a:solidFill>
                    <a:schemeClr val="bg1"/>
                  </a:solidFill>
                  <a:latin typeface="Meiryo UI" panose="020B0604030504040204" pitchFamily="50" charset="-128"/>
                  <a:ea typeface="Meiryo UI" panose="020B0604030504040204" pitchFamily="50" charset="-128"/>
                </a:rPr>
                <a:t>24</a:t>
              </a:r>
              <a:r>
                <a:rPr lang="ja-JP" altLang="en-US" sz="1200" b="1" dirty="0" smtClean="0">
                  <a:solidFill>
                    <a:schemeClr val="bg1"/>
                  </a:solidFill>
                  <a:latin typeface="Meiryo UI" panose="020B0604030504040204" pitchFamily="50" charset="-128"/>
                  <a:ea typeface="Meiryo UI" panose="020B0604030504040204" pitchFamily="50" charset="-128"/>
                </a:rPr>
                <a:t>区役所で実施</a:t>
              </a:r>
              <a:endParaRPr lang="en-US" altLang="ja-JP" sz="1200" b="1" dirty="0" smtClean="0">
                <a:solidFill>
                  <a:schemeClr val="bg1"/>
                </a:solidFill>
                <a:latin typeface="Meiryo UI" panose="020B0604030504040204" pitchFamily="50" charset="-128"/>
                <a:ea typeface="Meiryo UI" panose="020B0604030504040204" pitchFamily="50" charset="-128"/>
              </a:endParaRPr>
            </a:p>
            <a:p>
              <a:pPr algn="ctr"/>
              <a:r>
                <a:rPr lang="ja-JP" altLang="en-US" sz="1050" dirty="0" smtClean="0">
                  <a:solidFill>
                    <a:schemeClr val="bg1"/>
                  </a:solidFill>
                  <a:latin typeface="Meiryo UI" panose="020B0604030504040204" pitchFamily="50" charset="-128"/>
                  <a:ea typeface="Meiryo UI" panose="020B0604030504040204" pitchFamily="50" charset="-128"/>
                </a:rPr>
                <a:t>（これまで区役所で実施していた</a:t>
              </a:r>
              <a:endParaRPr lang="en-US" altLang="ja-JP" sz="1050" dirty="0" smtClean="0">
                <a:solidFill>
                  <a:schemeClr val="bg1"/>
                </a:solidFill>
                <a:latin typeface="Meiryo UI" panose="020B0604030504040204" pitchFamily="50" charset="-128"/>
                <a:ea typeface="Meiryo UI" panose="020B0604030504040204" pitchFamily="50" charset="-128"/>
              </a:endParaRPr>
            </a:p>
            <a:p>
              <a:pPr algn="ctr"/>
              <a:r>
                <a:rPr lang="ja-JP" altLang="en-US" sz="1050" dirty="0" smtClean="0">
                  <a:solidFill>
                    <a:schemeClr val="bg1"/>
                  </a:solidFill>
                  <a:latin typeface="Meiryo UI" panose="020B0604030504040204" pitchFamily="50" charset="-128"/>
                  <a:ea typeface="Meiryo UI" panose="020B0604030504040204" pitchFamily="50" charset="-128"/>
                </a:rPr>
                <a:t>総務部門や企画部門は、</a:t>
              </a:r>
              <a:endParaRPr lang="en-US" altLang="ja-JP" sz="1050" dirty="0" smtClean="0">
                <a:solidFill>
                  <a:schemeClr val="bg1"/>
                </a:solidFill>
                <a:latin typeface="Meiryo UI" panose="020B0604030504040204" pitchFamily="50" charset="-128"/>
                <a:ea typeface="Meiryo UI" panose="020B0604030504040204" pitchFamily="50" charset="-128"/>
              </a:endParaRPr>
            </a:p>
            <a:p>
              <a:pPr algn="ctr"/>
              <a:r>
                <a:rPr lang="ja-JP" altLang="en-US" sz="1050" dirty="0" smtClean="0">
                  <a:solidFill>
                    <a:schemeClr val="bg1"/>
                  </a:solidFill>
                  <a:latin typeface="Meiryo UI" panose="020B0604030504040204" pitchFamily="50" charset="-128"/>
                  <a:ea typeface="Meiryo UI" panose="020B0604030504040204" pitchFamily="50" charset="-128"/>
                </a:rPr>
                <a:t>特別区の本庁で実施）</a:t>
              </a:r>
              <a:endParaRPr lang="en-US" altLang="ja-JP" sz="1050" dirty="0" smtClean="0">
                <a:solidFill>
                  <a:schemeClr val="bg1"/>
                </a:solidFill>
                <a:latin typeface="Meiryo UI" panose="020B0604030504040204" pitchFamily="50" charset="-128"/>
                <a:ea typeface="Meiryo UI" panose="020B0604030504040204" pitchFamily="50" charset="-128"/>
              </a:endParaRPr>
            </a:p>
            <a:p>
              <a:pPr algn="ctr"/>
              <a:endParaRPr lang="en-US" altLang="ja-JP" sz="1050" dirty="0">
                <a:solidFill>
                  <a:schemeClr val="bg1"/>
                </a:solidFill>
                <a:latin typeface="Meiryo UI" panose="020B0604030504040204" pitchFamily="50" charset="-128"/>
                <a:ea typeface="Meiryo UI" panose="020B0604030504040204" pitchFamily="50" charset="-128"/>
              </a:endParaRPr>
            </a:p>
            <a:p>
              <a:pPr algn="ctr"/>
              <a:endParaRPr lang="ja-JP" altLang="en-US" sz="1050" dirty="0">
                <a:solidFill>
                  <a:schemeClr val="bg1"/>
                </a:solidFill>
                <a:latin typeface="Meiryo UI" panose="020B0604030504040204" pitchFamily="50" charset="-128"/>
                <a:ea typeface="Meiryo UI" panose="020B0604030504040204" pitchFamily="50" charset="-128"/>
              </a:endParaRPr>
            </a:p>
          </p:txBody>
        </p:sp>
        <p:grpSp>
          <p:nvGrpSpPr>
            <p:cNvPr id="21" name="グループ化 20"/>
            <p:cNvGrpSpPr/>
            <p:nvPr/>
          </p:nvGrpSpPr>
          <p:grpSpPr>
            <a:xfrm>
              <a:off x="191708" y="2976601"/>
              <a:ext cx="6260167" cy="701143"/>
              <a:chOff x="212068" y="5320145"/>
              <a:chExt cx="6117944" cy="701143"/>
            </a:xfrm>
          </p:grpSpPr>
          <p:sp>
            <p:nvSpPr>
              <p:cNvPr id="71" name="正方形/長方形 70"/>
              <p:cNvSpPr/>
              <p:nvPr/>
            </p:nvSpPr>
            <p:spPr>
              <a:xfrm>
                <a:off x="1693621" y="5320145"/>
                <a:ext cx="4636391" cy="701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200" dirty="0">
                    <a:solidFill>
                      <a:schemeClr val="tx1"/>
                    </a:solidFill>
                    <a:latin typeface="Meiryo UI" panose="020B0604030504040204" pitchFamily="50" charset="-128"/>
                    <a:ea typeface="Meiryo UI" panose="020B0604030504040204" pitchFamily="50" charset="-128"/>
                  </a:rPr>
                  <a:t>➢</a:t>
                </a:r>
                <a:r>
                  <a:rPr lang="zh-TW" altLang="en-US" sz="1200" dirty="0">
                    <a:solidFill>
                      <a:schemeClr val="tx1"/>
                    </a:solidFill>
                    <a:latin typeface="Meiryo UI" panose="020B0604030504040204" pitchFamily="50" charset="-128"/>
                    <a:ea typeface="Meiryo UI" panose="020B0604030504040204" pitchFamily="50" charset="-128"/>
                  </a:rPr>
                  <a:t>住民</a:t>
                </a:r>
                <a:r>
                  <a:rPr lang="ja-JP" altLang="en-US" sz="1200" dirty="0">
                    <a:solidFill>
                      <a:schemeClr val="tx1"/>
                    </a:solidFill>
                    <a:latin typeface="Meiryo UI" panose="020B0604030504040204" pitchFamily="50" charset="-128"/>
                    <a:ea typeface="Meiryo UI" panose="020B0604030504040204" pitchFamily="50" charset="-128"/>
                  </a:rPr>
                  <a:t>票</a:t>
                </a:r>
                <a:r>
                  <a:rPr lang="zh-TW" altLang="en-US" sz="1200" dirty="0">
                    <a:solidFill>
                      <a:schemeClr val="tx1"/>
                    </a:solidFill>
                    <a:latin typeface="Meiryo UI" panose="020B0604030504040204" pitchFamily="50" charset="-128"/>
                    <a:ea typeface="Meiryo UI" panose="020B0604030504040204" pitchFamily="50" charset="-128"/>
                  </a:rPr>
                  <a:t>、戸籍、印鑑登録証明</a:t>
                </a:r>
                <a:r>
                  <a:rPr lang="ja-JP" altLang="en-US" sz="1200" dirty="0" err="1">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税証明書の発行</a:t>
                </a:r>
                <a:endParaRPr lang="en-US" altLang="ja-JP" sz="1200" dirty="0">
                  <a:solidFill>
                    <a:schemeClr val="tx1"/>
                  </a:solidFill>
                  <a:latin typeface="Meiryo UI" panose="020B0604030504040204" pitchFamily="50" charset="-128"/>
                  <a:ea typeface="Meiryo UI" panose="020B0604030504040204" pitchFamily="50" charset="-128"/>
                </a:endParaRPr>
              </a:p>
              <a:p>
                <a:pPr lvl="0">
                  <a:defRPr/>
                </a:pPr>
                <a:r>
                  <a:rPr lang="ja-JP" altLang="en-US" sz="1200" dirty="0">
                    <a:solidFill>
                      <a:schemeClr val="tx1"/>
                    </a:solidFill>
                    <a:latin typeface="Meiryo UI" panose="020B0604030504040204" pitchFamily="50" charset="-128"/>
                    <a:ea typeface="Meiryo UI" panose="020B0604030504040204" pitchFamily="50" charset="-128"/>
                  </a:rPr>
                  <a:t>➢国民健康</a:t>
                </a:r>
                <a:r>
                  <a:rPr lang="zh-TW" altLang="en-US" sz="1200" dirty="0">
                    <a:solidFill>
                      <a:schemeClr val="tx1"/>
                    </a:solidFill>
                    <a:latin typeface="Meiryo UI" panose="020B0604030504040204" pitchFamily="50" charset="-128"/>
                    <a:ea typeface="Meiryo UI" panose="020B0604030504040204" pitchFamily="50" charset="-128"/>
                  </a:rPr>
                  <a:t>保険</a:t>
                </a:r>
                <a:r>
                  <a:rPr lang="ja-JP" altLang="en-US" sz="1200" dirty="0" err="1">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国民</a:t>
                </a:r>
                <a:r>
                  <a:rPr lang="zh-TW" altLang="en-US" sz="1200" dirty="0">
                    <a:solidFill>
                      <a:schemeClr val="tx1"/>
                    </a:solidFill>
                    <a:latin typeface="Meiryo UI" panose="020B0604030504040204" pitchFamily="50" charset="-128"/>
                    <a:ea typeface="Meiryo UI" panose="020B0604030504040204" pitchFamily="50" charset="-128"/>
                  </a:rPr>
                  <a:t>年金</a:t>
                </a:r>
                <a:r>
                  <a:rPr lang="ja-JP" altLang="en-US" sz="1200" dirty="0">
                    <a:solidFill>
                      <a:schemeClr val="tx1"/>
                    </a:solidFill>
                    <a:latin typeface="Meiryo UI" panose="020B0604030504040204" pitchFamily="50" charset="-128"/>
                    <a:ea typeface="Meiryo UI" panose="020B0604030504040204" pitchFamily="50" charset="-128"/>
                  </a:rPr>
                  <a:t>などの</a:t>
                </a:r>
                <a:r>
                  <a:rPr lang="ja-JP" altLang="en-US" sz="1200" dirty="0" smtClean="0">
                    <a:solidFill>
                      <a:schemeClr val="tx1"/>
                    </a:solidFill>
                    <a:latin typeface="Meiryo UI" panose="020B0604030504040204" pitchFamily="50" charset="-128"/>
                    <a:ea typeface="Meiryo UI" panose="020B0604030504040204" pitchFamily="50" charset="-128"/>
                  </a:rPr>
                  <a:t>手続き</a:t>
                </a:r>
                <a:endParaRPr lang="en-US" altLang="ja-JP" sz="1200" dirty="0">
                  <a:solidFill>
                    <a:schemeClr val="tx1"/>
                  </a:solidFill>
                  <a:latin typeface="Meiryo UI" panose="020B0604030504040204" pitchFamily="50" charset="-128"/>
                  <a:ea typeface="Meiryo UI" panose="020B0604030504040204" pitchFamily="50" charset="-128"/>
                </a:endParaRPr>
              </a:p>
              <a:p>
                <a:pPr lvl="0">
                  <a:defRPr/>
                </a:pPr>
                <a:r>
                  <a:rPr lang="ja-JP" altLang="en-US" sz="1200" dirty="0">
                    <a:solidFill>
                      <a:schemeClr val="tx1"/>
                    </a:solidFill>
                    <a:latin typeface="Meiryo UI" panose="020B0604030504040204" pitchFamily="50" charset="-128"/>
                    <a:ea typeface="Meiryo UI" panose="020B0604030504040204" pitchFamily="50" charset="-128"/>
                  </a:rPr>
                  <a:t>➢小・中学校の就学に関する</a:t>
                </a:r>
                <a:r>
                  <a:rPr lang="ja-JP" altLang="en-US" sz="1200" dirty="0" smtClean="0">
                    <a:solidFill>
                      <a:schemeClr val="tx1"/>
                    </a:solidFill>
                    <a:latin typeface="Meiryo UI" panose="020B0604030504040204" pitchFamily="50" charset="-128"/>
                    <a:ea typeface="Meiryo UI" panose="020B0604030504040204" pitchFamily="50" charset="-128"/>
                  </a:rPr>
                  <a:t>手続き　　　など</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72" name="正方形/長方形 71"/>
              <p:cNvSpPr/>
              <p:nvPr/>
            </p:nvSpPr>
            <p:spPr>
              <a:xfrm>
                <a:off x="212068" y="5320145"/>
                <a:ext cx="1481553" cy="701143"/>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Meiryo UI" panose="020B0604030504040204" pitchFamily="50" charset="-128"/>
                    <a:ea typeface="Meiryo UI" panose="020B0604030504040204" pitchFamily="50" charset="-128"/>
                  </a:rPr>
                  <a:t>窓口</a:t>
                </a:r>
                <a:r>
                  <a:rPr lang="ja-JP" altLang="en-US" sz="1200" b="1" dirty="0" smtClean="0">
                    <a:solidFill>
                      <a:schemeClr val="tx1"/>
                    </a:solidFill>
                    <a:latin typeface="Meiryo UI" panose="020B0604030504040204" pitchFamily="50" charset="-128"/>
                    <a:ea typeface="Meiryo UI" panose="020B0604030504040204" pitchFamily="50" charset="-128"/>
                  </a:rPr>
                  <a:t>サービス</a:t>
                </a:r>
                <a:endParaRPr lang="ja-JP" altLang="en-US" sz="1200" b="1" dirty="0">
                  <a:solidFill>
                    <a:schemeClr val="tx1"/>
                  </a:solidFill>
                  <a:latin typeface="Meiryo UI" panose="020B0604030504040204" pitchFamily="50" charset="-128"/>
                  <a:ea typeface="Meiryo UI" panose="020B0604030504040204" pitchFamily="50" charset="-128"/>
                </a:endParaRPr>
              </a:p>
            </p:txBody>
          </p:sp>
        </p:grpSp>
        <p:grpSp>
          <p:nvGrpSpPr>
            <p:cNvPr id="76" name="グループ化 75"/>
            <p:cNvGrpSpPr/>
            <p:nvPr/>
          </p:nvGrpSpPr>
          <p:grpSpPr>
            <a:xfrm>
              <a:off x="189329" y="4499393"/>
              <a:ext cx="6262545" cy="366670"/>
              <a:chOff x="212068" y="5320145"/>
              <a:chExt cx="6117944" cy="701143"/>
            </a:xfrm>
          </p:grpSpPr>
          <p:sp>
            <p:nvSpPr>
              <p:cNvPr id="77" name="正方形/長方形 76"/>
              <p:cNvSpPr/>
              <p:nvPr/>
            </p:nvSpPr>
            <p:spPr>
              <a:xfrm>
                <a:off x="1698379" y="5320145"/>
                <a:ext cx="4631633" cy="701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200" dirty="0">
                    <a:solidFill>
                      <a:schemeClr val="tx1"/>
                    </a:solidFill>
                    <a:latin typeface="Meiryo UI" panose="020B0604030504040204" pitchFamily="50" charset="-128"/>
                    <a:ea typeface="Meiryo UI" panose="020B0604030504040204" pitchFamily="50" charset="-128"/>
                  </a:rPr>
                  <a:t>➢地域の防災活動、地域活動</a:t>
                </a:r>
                <a:r>
                  <a:rPr lang="ja-JP" altLang="en-US" sz="1200" dirty="0" smtClean="0">
                    <a:solidFill>
                      <a:schemeClr val="tx1"/>
                    </a:solidFill>
                    <a:latin typeface="Meiryo UI" panose="020B0604030504040204" pitchFamily="50" charset="-128"/>
                    <a:ea typeface="Meiryo UI" panose="020B0604030504040204" pitchFamily="50" charset="-128"/>
                  </a:rPr>
                  <a:t>支援　　　など</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78" name="正方形/長方形 77"/>
              <p:cNvSpPr/>
              <p:nvPr/>
            </p:nvSpPr>
            <p:spPr>
              <a:xfrm>
                <a:off x="212068" y="5320145"/>
                <a:ext cx="1486311" cy="701143"/>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rPr>
                  <a:t>地域活動支援</a:t>
                </a:r>
                <a:endParaRPr lang="ja-JP" altLang="en-US" sz="1200" b="1" dirty="0">
                  <a:solidFill>
                    <a:schemeClr val="tx1"/>
                  </a:solidFill>
                  <a:latin typeface="Meiryo UI" panose="020B0604030504040204" pitchFamily="50" charset="-128"/>
                  <a:ea typeface="Meiryo UI" panose="020B0604030504040204" pitchFamily="50" charset="-128"/>
                </a:endParaRPr>
              </a:p>
            </p:txBody>
          </p:sp>
        </p:grpSp>
        <p:grpSp>
          <p:nvGrpSpPr>
            <p:cNvPr id="80" name="グループ化 79"/>
            <p:cNvGrpSpPr/>
            <p:nvPr/>
          </p:nvGrpSpPr>
          <p:grpSpPr>
            <a:xfrm>
              <a:off x="189330" y="3740774"/>
              <a:ext cx="6262546" cy="701143"/>
              <a:chOff x="212068" y="5320145"/>
              <a:chExt cx="6262546" cy="701143"/>
            </a:xfrm>
          </p:grpSpPr>
          <p:sp>
            <p:nvSpPr>
              <p:cNvPr id="81" name="正方形/長方形 80"/>
              <p:cNvSpPr/>
              <p:nvPr/>
            </p:nvSpPr>
            <p:spPr>
              <a:xfrm>
                <a:off x="1730440" y="5320145"/>
                <a:ext cx="4744174" cy="701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➢健診、予防接種、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保健師の家庭</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訪問、医療費助成の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手続き</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➢保育所の入所手続き、子育て支援、介護保険、生活保護</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がい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者手帳</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の交付、敬老優待乗車証（敬老パス）の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交付　　　など</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82" name="正方形/長方形 81"/>
              <p:cNvSpPr/>
              <p:nvPr/>
            </p:nvSpPr>
            <p:spPr>
              <a:xfrm>
                <a:off x="212068" y="5320145"/>
                <a:ext cx="1518372" cy="701143"/>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rPr>
                  <a:t>保健福祉センター</a:t>
                </a:r>
                <a:endParaRPr lang="ja-JP" altLang="en-US" sz="1200" b="1" dirty="0">
                  <a:solidFill>
                    <a:schemeClr val="tx1"/>
                  </a:solidFill>
                  <a:latin typeface="Meiryo UI" panose="020B0604030504040204" pitchFamily="50" charset="-128"/>
                  <a:ea typeface="Meiryo UI" panose="020B0604030504040204" pitchFamily="50" charset="-128"/>
                </a:endParaRPr>
              </a:p>
            </p:txBody>
          </p:sp>
        </p:grpSp>
        <p:sp>
          <p:nvSpPr>
            <p:cNvPr id="83" name="正方形/長方形 82"/>
            <p:cNvSpPr/>
            <p:nvPr/>
          </p:nvSpPr>
          <p:spPr>
            <a:xfrm>
              <a:off x="53064" y="2681350"/>
              <a:ext cx="4818085" cy="32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en-US" altLang="ja-JP" sz="1200" b="1" dirty="0" smtClean="0">
                  <a:solidFill>
                    <a:schemeClr val="tx1"/>
                  </a:solidFill>
                  <a:latin typeface="Meiryo UI" panose="020B0604030504040204" pitchFamily="50" charset="-128"/>
                  <a:ea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rPr>
                <a:t>現在</a:t>
              </a:r>
              <a:r>
                <a:rPr kumimoji="1" lang="en-US" altLang="ja-JP" sz="1200" b="1" dirty="0" smtClean="0">
                  <a:solidFill>
                    <a:schemeClr val="tx1"/>
                  </a:solidFill>
                  <a:latin typeface="Meiryo UI" panose="020B0604030504040204" pitchFamily="50" charset="-128"/>
                  <a:ea typeface="Meiryo UI" panose="020B0604030504040204" pitchFamily="50" charset="-128"/>
                </a:rPr>
                <a:t>24</a:t>
              </a:r>
              <a:r>
                <a:rPr kumimoji="1" lang="ja-JP" altLang="en-US" sz="1200" b="1" dirty="0" smtClean="0">
                  <a:solidFill>
                    <a:schemeClr val="tx1"/>
                  </a:solidFill>
                  <a:latin typeface="Meiryo UI" panose="020B0604030504040204" pitchFamily="50" charset="-128"/>
                  <a:ea typeface="Meiryo UI" panose="020B0604030504040204" pitchFamily="50" charset="-128"/>
                </a:rPr>
                <a:t>区役所で実施している事務</a:t>
              </a:r>
              <a:r>
                <a:rPr kumimoji="1" lang="en-US" altLang="ja-JP" sz="1200" b="1" dirty="0" smtClean="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85" name="正方形/長方形 84"/>
            <p:cNvSpPr/>
            <p:nvPr/>
          </p:nvSpPr>
          <p:spPr>
            <a:xfrm>
              <a:off x="6792645" y="2684906"/>
              <a:ext cx="1603447" cy="30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en-US" altLang="ja-JP" sz="1200" b="1" dirty="0" smtClean="0">
                  <a:solidFill>
                    <a:schemeClr val="tx1"/>
                  </a:solidFill>
                  <a:latin typeface="Meiryo UI" panose="020B0604030504040204" pitchFamily="50" charset="-128"/>
                  <a:ea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rPr>
                <a:t>特別区設置後</a:t>
              </a:r>
              <a:r>
                <a:rPr kumimoji="1" lang="en-US" altLang="ja-JP" sz="1200" b="1" dirty="0" smtClean="0">
                  <a:solidFill>
                    <a:schemeClr val="tx1"/>
                  </a:solidFill>
                  <a:latin typeface="Meiryo UI" panose="020B0604030504040204" pitchFamily="50" charset="-128"/>
                  <a:ea typeface="Meiryo UI" panose="020B0604030504040204" pitchFamily="50" charset="-128"/>
                </a:rPr>
                <a:t>】</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grpSp>
      <p:sp>
        <p:nvSpPr>
          <p:cNvPr id="5" name="角丸四角形 4"/>
          <p:cNvSpPr/>
          <p:nvPr/>
        </p:nvSpPr>
        <p:spPr>
          <a:xfrm>
            <a:off x="7118397" y="2944366"/>
            <a:ext cx="1702951" cy="314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住民の利便性を維持</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9"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b="1" smtClean="0">
                <a:solidFill>
                  <a:schemeClr val="tx1"/>
                </a:solidFill>
                <a:ea typeface="Meiryo UI" panose="020B0604030504040204" pitchFamily="50" charset="-128"/>
              </a:rPr>
              <a:t>13</a:t>
            </a:fld>
            <a:endParaRPr kumimoji="1" lang="ja-JP" altLang="en-US" b="1" dirty="0">
              <a:solidFill>
                <a:schemeClr val="tx1"/>
              </a:solidFill>
              <a:ea typeface="Meiryo UI" panose="020B0604030504040204" pitchFamily="50" charset="-128"/>
            </a:endParaRPr>
          </a:p>
        </p:txBody>
      </p:sp>
      <p:sp>
        <p:nvSpPr>
          <p:cNvPr id="30" name="角丸四角形 29"/>
          <p:cNvSpPr/>
          <p:nvPr/>
        </p:nvSpPr>
        <p:spPr>
          <a:xfrm>
            <a:off x="87011" y="3980302"/>
            <a:ext cx="2344152" cy="406829"/>
          </a:xfrm>
          <a:prstGeom prst="roundRect">
            <a:avLst/>
          </a:prstGeom>
          <a:noFill/>
          <a:ln cmpd="sng"/>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rPr>
              <a:t>その他</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2475147" y="4082424"/>
            <a:ext cx="3242828" cy="30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050" dirty="0" smtClean="0">
                <a:solidFill>
                  <a:schemeClr val="tx1"/>
                </a:solidFill>
                <a:latin typeface="Meiryo UI" panose="020B0604030504040204" pitchFamily="50" charset="-128"/>
                <a:ea typeface="Meiryo UI" panose="020B0604030504040204" pitchFamily="50" charset="-128"/>
              </a:rPr>
              <a:t>意見募集により寄せられた意見などから</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2789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0" y="2824826"/>
            <a:ext cx="9144000" cy="1540278"/>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地域の発展</a:t>
            </a: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
            </a:r>
            <a:br>
              <a:rPr lang="ja-JP" altLang="en-US" sz="3000" b="1" dirty="0">
                <a:latin typeface="Meiryo UI" panose="020B0604030504040204" pitchFamily="50" charset="-128"/>
                <a:ea typeface="Meiryo UI" panose="020B0604030504040204" pitchFamily="50" charset="-128"/>
                <a:cs typeface="Meiryo UI" panose="020B0604030504040204" pitchFamily="50" charset="-128"/>
              </a:rPr>
            </a:br>
            <a:endParaRPr lang="ja-JP" altLang="en-US" sz="3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00366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2978381" y="5159857"/>
            <a:ext cx="2385707" cy="1668738"/>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5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市域内の</a:t>
            </a:r>
            <a:endParaRPr kumimoji="1" lang="en-US" altLang="ja-JP" sz="1500" dirty="0" smtClean="0">
              <a:latin typeface="Meiryo UI" panose="020B0604030504040204" pitchFamily="50" charset="-128"/>
              <a:ea typeface="Meiryo UI" panose="020B0604030504040204" pitchFamily="50" charset="-128"/>
            </a:endParaRPr>
          </a:p>
          <a:p>
            <a:r>
              <a:rPr lang="ja-JP" altLang="en-US" sz="1500" dirty="0" smtClean="0">
                <a:latin typeface="Meiryo UI" panose="020B0604030504040204" pitchFamily="50" charset="-128"/>
                <a:ea typeface="Meiryo UI" panose="020B0604030504040204" pitchFamily="50" charset="-128"/>
              </a:rPr>
              <a:t>広域的なまちづくり</a:t>
            </a:r>
            <a:endParaRPr lang="en-US" altLang="ja-JP" sz="1500" dirty="0" smtClean="0">
              <a:latin typeface="Meiryo UI" panose="020B0604030504040204" pitchFamily="50" charset="-128"/>
              <a:ea typeface="Meiryo UI" panose="020B0604030504040204" pitchFamily="50" charset="-128"/>
            </a:endParaRPr>
          </a:p>
          <a:p>
            <a:r>
              <a:rPr lang="ja-JP" altLang="en-US" sz="1500" dirty="0" smtClean="0">
                <a:latin typeface="Meiryo UI" panose="020B0604030504040204" pitchFamily="50" charset="-128"/>
                <a:ea typeface="Meiryo UI" panose="020B0604030504040204" pitchFamily="50" charset="-128"/>
              </a:rPr>
              <a:t>拠点整備</a:t>
            </a:r>
            <a:endParaRPr lang="en-US" altLang="ja-JP" sz="1500" dirty="0" smtClean="0">
              <a:latin typeface="Meiryo UI" panose="020B0604030504040204" pitchFamily="50" charset="-128"/>
              <a:ea typeface="Meiryo UI" panose="020B0604030504040204" pitchFamily="50" charset="-128"/>
            </a:endParaRPr>
          </a:p>
          <a:p>
            <a:pPr algn="ctr"/>
            <a:endParaRPr lang="en-US" altLang="ja-JP" sz="1400" dirty="0" smtClean="0">
              <a:latin typeface="Meiryo UI" panose="020B0604030504040204" pitchFamily="50" charset="-128"/>
              <a:ea typeface="Meiryo UI" panose="020B0604030504040204" pitchFamily="50" charset="-128"/>
            </a:endParaRPr>
          </a:p>
          <a:p>
            <a:pPr algn="ctr"/>
            <a:endParaRPr lang="en-US" altLang="ja-JP" sz="800" dirty="0" smtClean="0">
              <a:latin typeface="Meiryo UI" panose="020B0604030504040204" pitchFamily="50" charset="-128"/>
              <a:ea typeface="Meiryo UI" panose="020B0604030504040204" pitchFamily="50" charset="-128"/>
            </a:endParaRPr>
          </a:p>
          <a:p>
            <a:pPr algn="ctr"/>
            <a:r>
              <a:rPr lang="ja-JP" altLang="en-US" sz="1500" dirty="0" smtClean="0">
                <a:latin typeface="Meiryo UI" panose="020B0604030504040204" pitchFamily="50" charset="-128"/>
                <a:ea typeface="Meiryo UI" panose="020B0604030504040204" pitchFamily="50" charset="-128"/>
              </a:rPr>
              <a:t>地域のまちづくり</a:t>
            </a:r>
            <a:endParaRPr lang="en-US" altLang="ja-JP" sz="1500" dirty="0" smtClean="0">
              <a:latin typeface="Meiryo UI" panose="020B0604030504040204" pitchFamily="50" charset="-128"/>
              <a:ea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8376" y="482046"/>
            <a:ext cx="918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324" y="-15808"/>
            <a:ext cx="7708668" cy="523220"/>
          </a:xfrm>
          <a:prstGeom prst="rect">
            <a:avLst/>
          </a:prstGeom>
          <a:noFill/>
        </p:spPr>
        <p:txBody>
          <a:bodyPr wrap="square" rtlCol="0">
            <a:spAutoFit/>
          </a:bodyPr>
          <a:lstStyle/>
          <a:p>
            <a:pPr>
              <a:defRPr/>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p:cNvSpPr>
            <a:spLocks noGrp="1"/>
          </p:cNvSpPr>
          <p:nvPr>
            <p:ph type="title"/>
          </p:nvPr>
        </p:nvSpPr>
        <p:spPr>
          <a:xfrm>
            <a:off x="-903040" y="-19463"/>
            <a:ext cx="10515600" cy="568143"/>
          </a:xfrm>
        </p:spPr>
        <p:txBody>
          <a:bodyPr>
            <a:normAutofit/>
          </a:bodyPr>
          <a:lstStyle/>
          <a:p>
            <a:pPr algn="l"/>
            <a:r>
              <a:rPr kumimoji="1" lang="ja-JP" altLang="en-US" sz="2800" b="1" dirty="0" smtClean="0"/>
              <a:t>　　　　　　</a:t>
            </a:r>
            <a:r>
              <a:rPr kumimoji="1" lang="ja-JP" altLang="en-US" sz="2800" b="1" dirty="0" smtClean="0">
                <a:latin typeface="Meiryo UI" panose="020B0604030504040204" pitchFamily="50" charset="-128"/>
                <a:ea typeface="Meiryo UI" panose="020B0604030504040204" pitchFamily="50" charset="-128"/>
              </a:rPr>
              <a:t>特別区の都市拠点と発展</a:t>
            </a:r>
            <a:endParaRPr kumimoji="1" lang="ja-JP" altLang="en-US" sz="28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07503" y="654078"/>
            <a:ext cx="7560841" cy="2664291"/>
          </a:xfrm>
          <a:prstGeom prst="rect">
            <a:avLst/>
          </a:prstGeom>
          <a:solidFill>
            <a:schemeClr val="accent5">
              <a:lumMod val="20000"/>
              <a:lumOff val="80000"/>
            </a:schemeClr>
          </a:solidFill>
          <a:ln w="19050"/>
        </p:spPr>
        <p:style>
          <a:lnRef idx="2">
            <a:schemeClr val="dk1"/>
          </a:lnRef>
          <a:fillRef idx="1">
            <a:schemeClr val="lt1"/>
          </a:fillRef>
          <a:effectRef idx="0">
            <a:schemeClr val="dk1"/>
          </a:effectRef>
          <a:fontRef idx="minor">
            <a:schemeClr val="dk1"/>
          </a:fontRef>
        </p:style>
        <p:txBody>
          <a:bodyPr wrap="square" rtlCol="0" anchor="ctr">
            <a:noAutofit/>
          </a:bodyPr>
          <a:lstStyle/>
          <a:p>
            <a:pPr marL="285750" indent="-285750">
              <a:buFont typeface="Wingdings" panose="05000000000000000000" pitchFamily="2" charset="2"/>
              <a:buChar char="Ø"/>
            </a:pPr>
            <a:r>
              <a:rPr lang="ja-JP" altLang="en-US" b="1" dirty="0" smtClean="0">
                <a:latin typeface="Meiryo UI" panose="020B0604030504040204" pitchFamily="50" charset="-128"/>
                <a:ea typeface="Meiryo UI" panose="020B0604030504040204" pitchFamily="50" charset="-128"/>
              </a:rPr>
              <a:t>今回の区割りでは、都市の拠点にも配慮。各特別区に主要ターミナル。</a:t>
            </a:r>
            <a:endParaRPr lang="en-US" altLang="ja-JP" b="1" dirty="0" smtClean="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各特別区の将来的な発展の核となることを</a:t>
            </a:r>
            <a:r>
              <a:rPr lang="ja-JP" altLang="en-US" b="1" dirty="0" smtClean="0">
                <a:latin typeface="Meiryo UI" panose="020B0604030504040204" pitchFamily="50" charset="-128"/>
                <a:ea typeface="Meiryo UI" panose="020B0604030504040204" pitchFamily="50" charset="-128"/>
              </a:rPr>
              <a:t>期待</a:t>
            </a:r>
            <a:endParaRPr lang="en-US" altLang="ja-JP" sz="800" b="1" dirty="0" smtClean="0">
              <a:latin typeface="Meiryo UI" panose="020B0604030504040204" pitchFamily="50" charset="-128"/>
              <a:ea typeface="Meiryo UI" panose="020B0604030504040204" pitchFamily="50" charset="-128"/>
            </a:endParaRPr>
          </a:p>
          <a:p>
            <a:endParaRPr lang="en-US" altLang="ja-JP" sz="800" b="1"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淀川区─新大阪　　北区─梅田　　中央区─難波　　天王寺区─天王寺・阿倍野</a:t>
            </a:r>
            <a:endParaRPr lang="en-US" altLang="ja-JP" sz="1400" dirty="0" smtClean="0">
              <a:latin typeface="Meiryo UI" panose="020B0604030504040204" pitchFamily="50" charset="-128"/>
              <a:ea typeface="Meiryo UI" panose="020B0604030504040204" pitchFamily="50" charset="-128"/>
            </a:endParaRPr>
          </a:p>
          <a:p>
            <a:endParaRPr kumimoji="1" lang="en-US" altLang="ja-JP" sz="800" b="1"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smtClean="0">
                <a:latin typeface="Meiryo UI" panose="020B0604030504040204" pitchFamily="50" charset="-128"/>
                <a:ea typeface="Meiryo UI" panose="020B0604030504040204" pitchFamily="50" charset="-128"/>
              </a:rPr>
              <a:t>大阪市が担ってきた市域内の広域的なまちづくりは大阪府に一元化。</a:t>
            </a:r>
            <a:endParaRPr lang="en-US" altLang="ja-JP" b="1" dirty="0" smtClean="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大阪府が大阪全体の視点で、広域的なまちづくりを推進</a:t>
            </a:r>
            <a:endParaRPr lang="en-US" altLang="ja-JP" sz="1600" b="1" dirty="0" smtClean="0">
              <a:latin typeface="Meiryo UI" panose="020B0604030504040204" pitchFamily="50" charset="-128"/>
              <a:ea typeface="Meiryo UI" panose="020B0604030504040204" pitchFamily="50" charset="-128"/>
            </a:endParaRPr>
          </a:p>
          <a:p>
            <a:endParaRPr lang="en-US" altLang="ja-JP" sz="800" b="1" dirty="0" smtClean="0">
              <a:latin typeface="Meiryo UI" panose="020B0604030504040204" pitchFamily="50" charset="-128"/>
              <a:ea typeface="Meiryo UI" panose="020B0604030504040204" pitchFamily="50" charset="-128"/>
            </a:endParaRPr>
          </a:p>
          <a:p>
            <a:endParaRPr lang="en-US" altLang="ja-JP" b="1" dirty="0" smtClean="0">
              <a:latin typeface="Meiryo UI" panose="020B0604030504040204" pitchFamily="50" charset="-128"/>
              <a:ea typeface="Meiryo UI" panose="020B0604030504040204" pitchFamily="50" charset="-128"/>
            </a:endParaRPr>
          </a:p>
          <a:p>
            <a:endParaRPr lang="en-US" altLang="ja-JP" sz="800" b="1"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smtClean="0">
                <a:latin typeface="Meiryo UI" panose="020B0604030504040204" pitchFamily="50" charset="-128"/>
                <a:ea typeface="Meiryo UI" panose="020B0604030504040204" pitchFamily="50" charset="-128"/>
              </a:rPr>
              <a:t>特別区は、それぞれの地域のまちづくりを推進</a:t>
            </a:r>
          </a:p>
        </p:txBody>
      </p:sp>
      <p:sp>
        <p:nvSpPr>
          <p:cNvPr id="3" name="正方形/長方形 2"/>
          <p:cNvSpPr/>
          <p:nvPr/>
        </p:nvSpPr>
        <p:spPr>
          <a:xfrm>
            <a:off x="683568" y="5139817"/>
            <a:ext cx="1800200" cy="1686652"/>
          </a:xfrm>
          <a:prstGeom prst="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t"/>
          <a:lstStyle/>
          <a:p>
            <a:endParaRPr kumimoji="1" lang="en-US" altLang="ja-JP" sz="6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市域内の</a:t>
            </a:r>
            <a:endParaRPr kumimoji="1" lang="en-US" altLang="ja-JP" sz="1500" dirty="0" smtClean="0">
              <a:latin typeface="Meiryo UI" panose="020B0604030504040204" pitchFamily="50" charset="-128"/>
              <a:ea typeface="Meiryo UI" panose="020B0604030504040204" pitchFamily="50" charset="-128"/>
            </a:endParaRPr>
          </a:p>
          <a:p>
            <a:r>
              <a:rPr lang="ja-JP" altLang="en-US" sz="1500" dirty="0" smtClean="0">
                <a:latin typeface="Meiryo UI" panose="020B0604030504040204" pitchFamily="50" charset="-128"/>
                <a:ea typeface="Meiryo UI" panose="020B0604030504040204" pitchFamily="50" charset="-128"/>
              </a:rPr>
              <a:t>広域的なまちづくり、拠点整備</a:t>
            </a:r>
            <a:endParaRPr lang="en-US" altLang="ja-JP" sz="1500" dirty="0">
              <a:latin typeface="Meiryo UI" panose="020B0604030504040204" pitchFamily="50" charset="-128"/>
              <a:ea typeface="Meiryo UI" panose="020B0604030504040204" pitchFamily="50" charset="-128"/>
            </a:endParaRPr>
          </a:p>
          <a:p>
            <a:pPr algn="ctr"/>
            <a:endParaRPr lang="en-US" altLang="ja-JP" sz="1500" dirty="0" smtClean="0">
              <a:latin typeface="Meiryo UI" panose="020B0604030504040204" pitchFamily="50" charset="-128"/>
              <a:ea typeface="Meiryo UI" panose="020B0604030504040204" pitchFamily="50" charset="-128"/>
            </a:endParaRPr>
          </a:p>
          <a:p>
            <a:pPr algn="ctr"/>
            <a:endParaRPr lang="en-US" altLang="ja-JP" sz="800" dirty="0" smtClean="0">
              <a:latin typeface="Meiryo UI" panose="020B0604030504040204" pitchFamily="50" charset="-128"/>
              <a:ea typeface="Meiryo UI" panose="020B0604030504040204" pitchFamily="50" charset="-128"/>
            </a:endParaRPr>
          </a:p>
          <a:p>
            <a:pPr algn="ctr"/>
            <a:r>
              <a:rPr lang="ja-JP" altLang="en-US" sz="1500" dirty="0" smtClean="0">
                <a:latin typeface="Meiryo UI" panose="020B0604030504040204" pitchFamily="50" charset="-128"/>
                <a:ea typeface="Meiryo UI" panose="020B0604030504040204" pitchFamily="50" charset="-128"/>
              </a:rPr>
              <a:t>地域のまちづくり</a:t>
            </a:r>
            <a:endParaRPr lang="en-US" altLang="ja-JP" sz="1500" dirty="0" smtClean="0">
              <a:latin typeface="Meiryo UI" panose="020B0604030504040204" pitchFamily="50" charset="-128"/>
              <a:ea typeface="Meiryo UI" panose="020B0604030504040204" pitchFamily="50" charset="-128"/>
            </a:endParaRPr>
          </a:p>
          <a:p>
            <a:pPr algn="ctr"/>
            <a:endParaRPr lang="en-US" altLang="ja-JP" sz="1000" dirty="0">
              <a:latin typeface="Meiryo UI" panose="020B0604030504040204" pitchFamily="50" charset="-128"/>
              <a:ea typeface="Meiryo UI" panose="020B0604030504040204" pitchFamily="50" charset="-128"/>
            </a:endParaRPr>
          </a:p>
        </p:txBody>
      </p:sp>
      <p:sp>
        <p:nvSpPr>
          <p:cNvPr id="6" name="フローチャート: 端子 5"/>
          <p:cNvSpPr/>
          <p:nvPr/>
        </p:nvSpPr>
        <p:spPr>
          <a:xfrm>
            <a:off x="974291" y="4998314"/>
            <a:ext cx="1149437" cy="28803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latin typeface="Meiryo UI" panose="020B0604030504040204" pitchFamily="50" charset="-128"/>
                <a:ea typeface="Meiryo UI" panose="020B0604030504040204" pitchFamily="50" charset="-128"/>
              </a:rPr>
              <a:t>大阪市</a:t>
            </a:r>
            <a:endParaRPr kumimoji="1" lang="ja-JP" altLang="en-US" sz="1500" dirty="0">
              <a:latin typeface="Meiryo UI" panose="020B0604030504040204" pitchFamily="50" charset="-128"/>
              <a:ea typeface="Meiryo UI" panose="020B0604030504040204" pitchFamily="50" charset="-128"/>
            </a:endParaRPr>
          </a:p>
        </p:txBody>
      </p:sp>
      <p:sp>
        <p:nvSpPr>
          <p:cNvPr id="30" name="正方形/長方形 29"/>
          <p:cNvSpPr/>
          <p:nvPr/>
        </p:nvSpPr>
        <p:spPr>
          <a:xfrm>
            <a:off x="5950387" y="5048873"/>
            <a:ext cx="3086109" cy="829539"/>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t"/>
          <a:lstStyle/>
          <a:p>
            <a:endParaRPr lang="en-US" altLang="ja-JP" sz="10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大阪全体の視点での</a:t>
            </a:r>
            <a:endParaRPr kumimoji="1" lang="en-US" altLang="ja-JP" sz="1500" dirty="0" smtClean="0">
              <a:latin typeface="Meiryo UI" panose="020B0604030504040204" pitchFamily="50" charset="-128"/>
              <a:ea typeface="Meiryo UI" panose="020B0604030504040204" pitchFamily="50" charset="-128"/>
            </a:endParaRPr>
          </a:p>
          <a:p>
            <a:r>
              <a:rPr lang="ja-JP" altLang="en-US" sz="1500" dirty="0" smtClean="0">
                <a:latin typeface="Meiryo UI" panose="020B0604030504040204" pitchFamily="50" charset="-128"/>
                <a:ea typeface="Meiryo UI" panose="020B0604030504040204" pitchFamily="50" charset="-128"/>
              </a:rPr>
              <a:t>広域的</a:t>
            </a:r>
            <a:r>
              <a:rPr lang="ja-JP" altLang="en-US" sz="1500" dirty="0">
                <a:latin typeface="Meiryo UI" panose="020B0604030504040204" pitchFamily="50" charset="-128"/>
                <a:ea typeface="Meiryo UI" panose="020B0604030504040204" pitchFamily="50" charset="-128"/>
              </a:rPr>
              <a:t>な</a:t>
            </a:r>
            <a:r>
              <a:rPr lang="ja-JP" altLang="en-US" sz="1500" dirty="0" smtClean="0">
                <a:latin typeface="Meiryo UI" panose="020B0604030504040204" pitchFamily="50" charset="-128"/>
                <a:ea typeface="Meiryo UI" panose="020B0604030504040204" pitchFamily="50" charset="-128"/>
              </a:rPr>
              <a:t>まちづくり、拠点整備</a:t>
            </a:r>
            <a:endParaRPr lang="en-US" altLang="ja-JP" sz="15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　　</a:t>
            </a:r>
            <a:endParaRPr kumimoji="1" lang="ja-JP" altLang="en-US" sz="1500" dirty="0">
              <a:latin typeface="Meiryo UI" panose="020B0604030504040204" pitchFamily="50" charset="-128"/>
              <a:ea typeface="Meiryo UI" panose="020B0604030504040204" pitchFamily="50" charset="-128"/>
            </a:endParaRPr>
          </a:p>
        </p:txBody>
      </p:sp>
      <p:sp>
        <p:nvSpPr>
          <p:cNvPr id="31" name="フローチャート: 端子 30"/>
          <p:cNvSpPr/>
          <p:nvPr/>
        </p:nvSpPr>
        <p:spPr>
          <a:xfrm>
            <a:off x="6876256" y="4941168"/>
            <a:ext cx="1149437" cy="28803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latin typeface="Meiryo UI" panose="020B0604030504040204" pitchFamily="50" charset="-128"/>
                <a:ea typeface="Meiryo UI" panose="020B0604030504040204" pitchFamily="50" charset="-128"/>
              </a:rPr>
              <a:t>大阪府</a:t>
            </a:r>
            <a:endParaRPr kumimoji="1" lang="ja-JP" altLang="en-US" sz="1500" dirty="0">
              <a:latin typeface="Meiryo UI" panose="020B0604030504040204" pitchFamily="50" charset="-128"/>
              <a:ea typeface="Meiryo UI" panose="020B0604030504040204" pitchFamily="50" charset="-128"/>
            </a:endParaRPr>
          </a:p>
        </p:txBody>
      </p:sp>
      <p:sp>
        <p:nvSpPr>
          <p:cNvPr id="36" name="右矢印 35"/>
          <p:cNvSpPr/>
          <p:nvPr/>
        </p:nvSpPr>
        <p:spPr>
          <a:xfrm>
            <a:off x="5443661" y="5153124"/>
            <a:ext cx="424483" cy="1535491"/>
          </a:xfrm>
          <a:prstGeom prst="rightArrow">
            <a:avLst>
              <a:gd name="adj1" fmla="val 8000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solidFill>
                <a:schemeClr val="bg1"/>
              </a:solidFill>
            </a:endParaRPr>
          </a:p>
        </p:txBody>
      </p:sp>
      <p:sp>
        <p:nvSpPr>
          <p:cNvPr id="8" name="テキスト ボックス 7"/>
          <p:cNvSpPr txBox="1"/>
          <p:nvPr/>
        </p:nvSpPr>
        <p:spPr>
          <a:xfrm>
            <a:off x="5364088" y="5133869"/>
            <a:ext cx="415498" cy="1535491"/>
          </a:xfrm>
          <a:prstGeom prst="rect">
            <a:avLst/>
          </a:prstGeom>
          <a:noFill/>
        </p:spPr>
        <p:txBody>
          <a:bodyPr vert="eaVert" wrap="square" rtlCol="0">
            <a:spAutoFit/>
          </a:bodyPr>
          <a:lstStyle/>
          <a:p>
            <a:pPr algn="ctr"/>
            <a:r>
              <a:rPr kumimoji="1" lang="ja-JP" altLang="en-US" sz="1500" b="1" dirty="0" smtClean="0">
                <a:solidFill>
                  <a:schemeClr val="bg1"/>
                </a:solidFill>
                <a:latin typeface="Meiryo UI" panose="020B0604030504040204" pitchFamily="50" charset="-128"/>
                <a:ea typeface="Meiryo UI" panose="020B0604030504040204" pitchFamily="50" charset="-128"/>
              </a:rPr>
              <a:t>特別区設置後</a:t>
            </a:r>
            <a:endParaRPr kumimoji="1" lang="ja-JP" altLang="en-US" sz="1500" b="1" dirty="0">
              <a:solidFill>
                <a:schemeClr val="bg1"/>
              </a:solidFill>
              <a:latin typeface="Meiryo UI" panose="020B0604030504040204" pitchFamily="50" charset="-128"/>
              <a:ea typeface="Meiryo UI" panose="020B0604030504040204" pitchFamily="50" charset="-128"/>
            </a:endParaRPr>
          </a:p>
        </p:txBody>
      </p:sp>
      <p:sp>
        <p:nvSpPr>
          <p:cNvPr id="49" name="右矢印 48"/>
          <p:cNvSpPr/>
          <p:nvPr/>
        </p:nvSpPr>
        <p:spPr>
          <a:xfrm>
            <a:off x="2563341" y="5090361"/>
            <a:ext cx="352475" cy="1535491"/>
          </a:xfrm>
          <a:prstGeom prst="rightArrow">
            <a:avLst>
              <a:gd name="adj1" fmla="val 8000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b="1" dirty="0" smtClean="0">
                <a:latin typeface="Meiryo UI" panose="020B0604030504040204" pitchFamily="50" charset="-128"/>
                <a:ea typeface="Meiryo UI" panose="020B0604030504040204" pitchFamily="50" charset="-128"/>
              </a:rPr>
              <a:t>現在</a:t>
            </a:r>
            <a:endParaRPr kumimoji="1" lang="ja-JP" altLang="en-US" sz="15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5950387" y="6132786"/>
            <a:ext cx="3086109" cy="693683"/>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t"/>
          <a:lstStyle/>
          <a:p>
            <a:pPr algn="ctr"/>
            <a:endParaRPr lang="en-US" altLang="ja-JP" sz="1000" dirty="0">
              <a:latin typeface="Meiryo UI" panose="020B0604030504040204" pitchFamily="50" charset="-128"/>
              <a:ea typeface="Meiryo UI" panose="020B0604030504040204" pitchFamily="50" charset="-128"/>
            </a:endParaRPr>
          </a:p>
          <a:p>
            <a:pPr algn="ctr"/>
            <a:endParaRPr kumimoji="1" lang="en-US" altLang="ja-JP" sz="500" dirty="0" smtClean="0">
              <a:latin typeface="Meiryo UI" panose="020B0604030504040204" pitchFamily="50" charset="-128"/>
              <a:ea typeface="Meiryo UI" panose="020B0604030504040204" pitchFamily="50" charset="-128"/>
            </a:endParaRPr>
          </a:p>
          <a:p>
            <a:pPr algn="ctr"/>
            <a:r>
              <a:rPr kumimoji="1" lang="ja-JP" altLang="en-US" sz="1500" dirty="0" smtClean="0">
                <a:latin typeface="Meiryo UI" panose="020B0604030504040204" pitchFamily="50" charset="-128"/>
                <a:ea typeface="Meiryo UI" panose="020B0604030504040204" pitchFamily="50" charset="-128"/>
              </a:rPr>
              <a:t>地域のまちづくり</a:t>
            </a:r>
            <a:endParaRPr kumimoji="1" lang="ja-JP" altLang="en-US" sz="1500" dirty="0">
              <a:latin typeface="Meiryo UI" panose="020B0604030504040204" pitchFamily="50" charset="-128"/>
              <a:ea typeface="Meiryo UI" panose="020B0604030504040204" pitchFamily="50" charset="-128"/>
            </a:endParaRPr>
          </a:p>
        </p:txBody>
      </p:sp>
      <p:sp>
        <p:nvSpPr>
          <p:cNvPr id="11" name="フローチャート: 端子 10"/>
          <p:cNvSpPr/>
          <p:nvPr/>
        </p:nvSpPr>
        <p:spPr>
          <a:xfrm>
            <a:off x="6948264" y="6021288"/>
            <a:ext cx="1149437" cy="28803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t>特別区</a:t>
            </a:r>
            <a:endParaRPr kumimoji="1" lang="ja-JP" altLang="en-US" sz="1500" dirty="0"/>
          </a:p>
        </p:txBody>
      </p:sp>
      <p:sp>
        <p:nvSpPr>
          <p:cNvPr id="12" name="上下矢印 11"/>
          <p:cNvSpPr/>
          <p:nvPr/>
        </p:nvSpPr>
        <p:spPr>
          <a:xfrm>
            <a:off x="8356139" y="5805264"/>
            <a:ext cx="680357" cy="473466"/>
          </a:xfrm>
          <a:prstGeom prst="upDownArrow">
            <a:avLst>
              <a:gd name="adj1" fmla="val 56822"/>
              <a:gd name="adj2" fmla="val 2743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連携</a:t>
            </a:r>
            <a:endParaRPr kumimoji="1" lang="ja-JP" altLang="en-US" sz="1400" b="1" dirty="0">
              <a:latin typeface="Meiryo UI" panose="020B0604030504040204" pitchFamily="50" charset="-128"/>
              <a:ea typeface="Meiryo UI" panose="020B0604030504040204" pitchFamily="50" charset="-128"/>
            </a:endParaRPr>
          </a:p>
        </p:txBody>
      </p:sp>
      <p:sp>
        <p:nvSpPr>
          <p:cNvPr id="23" name="二等辺三角形 22"/>
          <p:cNvSpPr/>
          <p:nvPr/>
        </p:nvSpPr>
        <p:spPr>
          <a:xfrm rot="5400000">
            <a:off x="7127104" y="1807641"/>
            <a:ext cx="1658543" cy="288031"/>
          </a:xfrm>
          <a:prstGeom prst="triangle">
            <a:avLst/>
          </a:prstGeom>
          <a:solidFill>
            <a:schemeClr val="accent6"/>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8244408" y="1220083"/>
            <a:ext cx="738664" cy="1488837"/>
          </a:xfrm>
          <a:prstGeom prst="rect">
            <a:avLst/>
          </a:prstGeom>
          <a:solidFill>
            <a:schemeClr val="accent5">
              <a:lumMod val="20000"/>
              <a:lumOff val="80000"/>
            </a:schemeClr>
          </a:solidFill>
          <a:ln w="19050"/>
        </p:spPr>
        <p:style>
          <a:lnRef idx="2">
            <a:schemeClr val="dk1"/>
          </a:lnRef>
          <a:fillRef idx="1">
            <a:schemeClr val="lt1"/>
          </a:fillRef>
          <a:effectRef idx="0">
            <a:schemeClr val="dk1"/>
          </a:effectRef>
          <a:fontRef idx="minor">
            <a:schemeClr val="dk1"/>
          </a:fontRef>
        </p:style>
        <p:txBody>
          <a:bodyPr vert="eaVert" wrap="square" rtlCol="0" anchor="ctr">
            <a:spAutoFit/>
          </a:bodyPr>
          <a:lstStyle/>
          <a:p>
            <a:r>
              <a:rPr lang="ja-JP" altLang="en-US" b="1" dirty="0" smtClean="0">
                <a:latin typeface="Meiryo UI" panose="020B0604030504040204" pitchFamily="50" charset="-128"/>
                <a:ea typeface="Meiryo UI" panose="020B0604030504040204" pitchFamily="50" charset="-128"/>
              </a:rPr>
              <a:t>特別区の</a:t>
            </a:r>
            <a:endParaRPr lang="en-US" altLang="ja-JP" b="1" dirty="0" smtClean="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賑わい・発展</a:t>
            </a:r>
            <a:endParaRPr lang="en-US" altLang="ja-JP" b="1"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08520" y="3789040"/>
            <a:ext cx="8859267" cy="400110"/>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◆これ</a:t>
            </a:r>
            <a:r>
              <a:rPr lang="ja-JP" altLang="en-US" sz="2000" b="1" dirty="0">
                <a:latin typeface="Meiryo UI" panose="020B0604030504040204" pitchFamily="50" charset="-128"/>
                <a:ea typeface="Meiryo UI" panose="020B0604030504040204" pitchFamily="50" charset="-128"/>
              </a:rPr>
              <a:t>までの大阪府・大阪市の関係と特別区</a:t>
            </a:r>
            <a:r>
              <a:rPr lang="ja-JP" altLang="en-US" sz="2000" b="1" dirty="0" smtClean="0">
                <a:latin typeface="Meiryo UI" panose="020B0604030504040204" pitchFamily="50" charset="-128"/>
                <a:ea typeface="Meiryo UI" panose="020B0604030504040204" pitchFamily="50" charset="-128"/>
              </a:rPr>
              <a:t>設置後</a:t>
            </a:r>
            <a:endParaRPr lang="ja-JP" altLang="en-US" sz="20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38024" y="6597352"/>
            <a:ext cx="2133600" cy="292100"/>
          </a:xfrm>
        </p:spPr>
        <p:txBody>
          <a:bodyPr/>
          <a:lstStyle/>
          <a:p>
            <a:pPr>
              <a:defRPr/>
            </a:pPr>
            <a:fld id="{4AC9B83D-17C3-4F2E-B0BA-D155CD364A7C}" type="slidenum">
              <a:rPr lang="ja-JP" altLang="en-US" sz="1600" smtClean="0"/>
              <a:pPr>
                <a:defRPr/>
              </a:pPr>
              <a:t>15</a:t>
            </a:fld>
            <a:endParaRPr lang="ja-JP" altLang="en-US" sz="1600" dirty="0"/>
          </a:p>
        </p:txBody>
      </p:sp>
      <p:cxnSp>
        <p:nvCxnSpPr>
          <p:cNvPr id="14" name="直線コネクタ 13"/>
          <p:cNvCxnSpPr/>
          <p:nvPr/>
        </p:nvCxnSpPr>
        <p:spPr>
          <a:xfrm>
            <a:off x="755576" y="6021288"/>
            <a:ext cx="1702676" cy="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066211" y="6021288"/>
            <a:ext cx="2297877" cy="228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0" name="フローチャート: 端子 39"/>
          <p:cNvSpPr/>
          <p:nvPr/>
        </p:nvSpPr>
        <p:spPr>
          <a:xfrm>
            <a:off x="3852712" y="5018841"/>
            <a:ext cx="935312" cy="28049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latin typeface="Meiryo UI" panose="020B0604030504040204" pitchFamily="50" charset="-128"/>
                <a:ea typeface="Meiryo UI" panose="020B0604030504040204" pitchFamily="50" charset="-128"/>
              </a:rPr>
              <a:t>大阪市</a:t>
            </a:r>
            <a:endParaRPr kumimoji="1" lang="ja-JP" altLang="en-US" sz="1500" dirty="0">
              <a:latin typeface="Meiryo UI" panose="020B0604030504040204" pitchFamily="50" charset="-128"/>
              <a:ea typeface="Meiryo UI" panose="020B0604030504040204" pitchFamily="50" charset="-128"/>
            </a:endParaRPr>
          </a:p>
        </p:txBody>
      </p:sp>
      <p:sp>
        <p:nvSpPr>
          <p:cNvPr id="41" name="フローチャート: 端子 40"/>
          <p:cNvSpPr/>
          <p:nvPr/>
        </p:nvSpPr>
        <p:spPr>
          <a:xfrm>
            <a:off x="4612192" y="5373216"/>
            <a:ext cx="679888" cy="56622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府・市</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一体</a:t>
            </a:r>
            <a:endParaRPr kumimoji="1" lang="ja-JP" altLang="en-US" sz="1200" dirty="0">
              <a:latin typeface="Meiryo UI" panose="020B0604030504040204" pitchFamily="50" charset="-128"/>
              <a:ea typeface="Meiryo UI" panose="020B0604030504040204" pitchFamily="50" charset="-128"/>
            </a:endParaRPr>
          </a:p>
        </p:txBody>
      </p:sp>
      <p:sp>
        <p:nvSpPr>
          <p:cNvPr id="37" name="上下矢印 36"/>
          <p:cNvSpPr/>
          <p:nvPr/>
        </p:nvSpPr>
        <p:spPr>
          <a:xfrm>
            <a:off x="2915816" y="2379470"/>
            <a:ext cx="2088232" cy="473466"/>
          </a:xfrm>
          <a:prstGeom prst="upDownArrow">
            <a:avLst>
              <a:gd name="adj1" fmla="val 56822"/>
              <a:gd name="adj2" fmla="val 27434"/>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連　　携</a:t>
            </a:r>
            <a:endParaRPr kumimoji="1" lang="ja-JP" altLang="en-US"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80130" y="4259650"/>
            <a:ext cx="2159448" cy="73866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広域的なまちづくりについて、大阪市は市域内、大阪府は市域外をそれぞれ</a:t>
            </a:r>
            <a:r>
              <a:rPr lang="ja-JP" altLang="en-US" sz="1400" b="1" dirty="0">
                <a:latin typeface="Meiryo UI" panose="020B0604030504040204" pitchFamily="50" charset="-128"/>
                <a:ea typeface="Meiryo UI" panose="020B0604030504040204" pitchFamily="50" charset="-128"/>
              </a:rPr>
              <a:t>実施</a:t>
            </a:r>
            <a:endParaRPr kumimoji="1" lang="ja-JP" altLang="en-US" sz="14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843808" y="4489956"/>
            <a:ext cx="2863770"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r>
              <a:rPr lang="ja-JP" altLang="en-US" sz="1400" b="1" dirty="0" smtClean="0">
                <a:latin typeface="Meiryo UI" panose="020B0604030504040204" pitchFamily="50" charset="-128"/>
                <a:ea typeface="Meiryo UI" panose="020B0604030504040204" pitchFamily="50" charset="-128"/>
              </a:rPr>
              <a:t>大阪市域内の広域的なまちづくりを府市一体で実施</a:t>
            </a:r>
            <a:endParaRPr lang="en-US" altLang="ja-JP" sz="1400" b="1" dirty="0" smtClean="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779586" y="4077072"/>
            <a:ext cx="3392037" cy="89255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300" b="1" dirty="0" smtClean="0">
                <a:latin typeface="Meiryo UI" panose="020B0604030504040204" pitchFamily="50" charset="-128"/>
                <a:ea typeface="Meiryo UI" panose="020B0604030504040204" pitchFamily="50" charset="-128"/>
              </a:rPr>
              <a:t>これまで大阪市が担ってきた市域内</a:t>
            </a:r>
            <a:r>
              <a:rPr lang="ja-JP" altLang="en-US" sz="1300" b="1" dirty="0">
                <a:latin typeface="Meiryo UI" panose="020B0604030504040204" pitchFamily="50" charset="-128"/>
                <a:ea typeface="Meiryo UI" panose="020B0604030504040204" pitchFamily="50" charset="-128"/>
              </a:rPr>
              <a:t>の</a:t>
            </a:r>
            <a:r>
              <a:rPr kumimoji="1" lang="ja-JP" altLang="en-US" sz="1300" b="1" dirty="0" smtClean="0">
                <a:latin typeface="Meiryo UI" panose="020B0604030504040204" pitchFamily="50" charset="-128"/>
                <a:ea typeface="Meiryo UI" panose="020B0604030504040204" pitchFamily="50" charset="-128"/>
              </a:rPr>
              <a:t>広域的なまちづくりについて、大阪府</a:t>
            </a:r>
            <a:r>
              <a:rPr lang="ja-JP" altLang="en-US" sz="1300" b="1" dirty="0">
                <a:latin typeface="Meiryo UI" panose="020B0604030504040204" pitchFamily="50" charset="-128"/>
                <a:ea typeface="Meiryo UI" panose="020B0604030504040204" pitchFamily="50" charset="-128"/>
              </a:rPr>
              <a:t>が</a:t>
            </a:r>
            <a:r>
              <a:rPr kumimoji="1" lang="ja-JP" altLang="en-US" sz="1300" b="1" dirty="0" smtClean="0">
                <a:latin typeface="Meiryo UI" panose="020B0604030504040204" pitchFamily="50" charset="-128"/>
                <a:ea typeface="Meiryo UI" panose="020B0604030504040204" pitchFamily="50" charset="-128"/>
              </a:rPr>
              <a:t>大阪全体さらに</a:t>
            </a:r>
            <a:endParaRPr kumimoji="1" lang="en-US" altLang="ja-JP" sz="1300" b="1" dirty="0" smtClean="0">
              <a:latin typeface="Meiryo UI" panose="020B0604030504040204" pitchFamily="50" charset="-128"/>
              <a:ea typeface="Meiryo UI" panose="020B0604030504040204" pitchFamily="50" charset="-128"/>
            </a:endParaRPr>
          </a:p>
          <a:p>
            <a:r>
              <a:rPr kumimoji="1" lang="ja-JP" altLang="en-US" sz="1300" b="1" dirty="0" smtClean="0">
                <a:latin typeface="Meiryo UI" panose="020B0604030504040204" pitchFamily="50" charset="-128"/>
                <a:ea typeface="Meiryo UI" panose="020B0604030504040204" pitchFamily="50" charset="-128"/>
              </a:rPr>
              <a:t>関西圏も視野に入れ実施。</a:t>
            </a:r>
            <a:r>
              <a:rPr lang="ja-JP" altLang="en-US" sz="1300" b="1" dirty="0" smtClean="0">
                <a:latin typeface="Meiryo UI" panose="020B0604030504040204" pitchFamily="50" charset="-128"/>
                <a:ea typeface="Meiryo UI" panose="020B0604030504040204" pitchFamily="50" charset="-128"/>
              </a:rPr>
              <a:t>特別区は大阪府に対し地域の</a:t>
            </a:r>
            <a:r>
              <a:rPr lang="ja-JP" altLang="en-US" sz="1300" b="1" dirty="0">
                <a:latin typeface="Meiryo UI" panose="020B0604030504040204" pitchFamily="50" charset="-128"/>
                <a:ea typeface="Meiryo UI" panose="020B0604030504040204" pitchFamily="50" charset="-128"/>
              </a:rPr>
              <a:t>意見の反映や連携</a:t>
            </a:r>
          </a:p>
        </p:txBody>
      </p:sp>
    </p:spTree>
    <p:extLst>
      <p:ext uri="{BB962C8B-B14F-4D97-AF65-F5344CB8AC3E}">
        <p14:creationId xmlns:p14="http://schemas.microsoft.com/office/powerpoint/2010/main" val="1997459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368286" y="586280"/>
            <a:ext cx="4180276" cy="978286"/>
          </a:xfrm>
          <a:prstGeom prst="rect">
            <a:avLst/>
          </a:prstGeom>
          <a:solidFill>
            <a:schemeClr val="accent6">
              <a:lumMod val="40000"/>
              <a:lumOff val="60000"/>
            </a:schemeClr>
          </a:solid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新大阪</a:t>
            </a:r>
            <a:r>
              <a:rPr lang="en-US" altLang="ja-JP" sz="1400" dirty="0" smtClean="0">
                <a:solidFill>
                  <a:schemeClr val="tx1"/>
                </a:solidFill>
                <a:latin typeface="Meiryo UI" panose="020B0604030504040204" pitchFamily="50" charset="-128"/>
                <a:ea typeface="Meiryo UI" panose="020B0604030504040204" pitchFamily="50" charset="-128"/>
              </a:rPr>
              <a:t>】</a:t>
            </a:r>
          </a:p>
          <a:p>
            <a:r>
              <a:rPr lang="en-US" altLang="ja-JP" sz="1400" dirty="0" smtClean="0">
                <a:solidFill>
                  <a:schemeClr val="tx1"/>
                </a:solidFill>
                <a:latin typeface="Meiryo UI" panose="020B0604030504040204" pitchFamily="50" charset="-128"/>
                <a:ea typeface="Meiryo UI" panose="020B0604030504040204" pitchFamily="50" charset="-128"/>
              </a:rPr>
              <a:t>2020</a:t>
            </a:r>
            <a:r>
              <a:rPr lang="ja-JP" altLang="en-US" sz="1400" dirty="0" smtClean="0">
                <a:solidFill>
                  <a:schemeClr val="tx1"/>
                </a:solidFill>
                <a:latin typeface="Meiryo UI" panose="020B0604030504040204" pitchFamily="50" charset="-128"/>
                <a:ea typeface="Meiryo UI" panose="020B0604030504040204" pitchFamily="50" charset="-128"/>
              </a:rPr>
              <a:t>年以降　都市再生緊急整備地域の指定</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リニア</a:t>
            </a:r>
            <a:r>
              <a:rPr lang="ja-JP" altLang="en-US" sz="1400" dirty="0">
                <a:solidFill>
                  <a:schemeClr val="tx1"/>
                </a:solidFill>
                <a:latin typeface="Meiryo UI" panose="020B0604030504040204" pitchFamily="50" charset="-128"/>
                <a:ea typeface="Meiryo UI" panose="020B0604030504040204" pitchFamily="50" charset="-128"/>
              </a:rPr>
              <a:t>中央新幹線・北陸新幹線</a:t>
            </a:r>
            <a:r>
              <a:rPr lang="ja-JP" altLang="en-US" sz="1400" dirty="0" smtClean="0">
                <a:solidFill>
                  <a:schemeClr val="tx1"/>
                </a:solidFill>
                <a:latin typeface="Meiryo UI" panose="020B0604030504040204" pitchFamily="50" charset="-128"/>
                <a:ea typeface="Meiryo UI" panose="020B0604030504040204" pitchFamily="50" charset="-128"/>
              </a:rPr>
              <a:t>開業</a:t>
            </a:r>
            <a:endParaRPr lang="en-US" altLang="ja-JP" sz="1400" dirty="0" smtClean="0">
              <a:solidFill>
                <a:srgbClr val="FF0000"/>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新大阪連絡線、なにわ筋連絡線の整備</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972169" y="6476316"/>
            <a:ext cx="2133600" cy="365125"/>
          </a:xfrm>
        </p:spPr>
        <p:txBody>
          <a:bodyPr/>
          <a:lstStyle/>
          <a:p>
            <a:pPr>
              <a:defRPr/>
            </a:pPr>
            <a:fld id="{4AC9B83D-17C3-4F2E-B0BA-D155CD364A7C}" type="slidenum">
              <a:rPr lang="ja-JP" altLang="en-US" sz="1600" smtClean="0"/>
              <a:pPr>
                <a:defRPr/>
              </a:pPr>
              <a:t>16</a:t>
            </a:fld>
            <a:endParaRPr lang="ja-JP" altLang="en-US" sz="1600" dirty="0"/>
          </a:p>
        </p:txBody>
      </p:sp>
      <p:cxnSp>
        <p:nvCxnSpPr>
          <p:cNvPr id="5" name="直線コネクタ 4"/>
          <p:cNvCxnSpPr/>
          <p:nvPr/>
        </p:nvCxnSpPr>
        <p:spPr>
          <a:xfrm>
            <a:off x="-8376" y="482046"/>
            <a:ext cx="918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324" y="-15808"/>
            <a:ext cx="9076820" cy="523220"/>
          </a:xfrm>
          <a:prstGeom prst="rect">
            <a:avLst/>
          </a:prstGeom>
          <a:noFill/>
        </p:spPr>
        <p:txBody>
          <a:bodyPr wrap="square" rtlCol="0">
            <a:spAutoFit/>
          </a:bodyPr>
          <a:lstStyle/>
          <a:p>
            <a:pPr>
              <a:defRPr/>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■各</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特別</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区の発展につながるまちづくり</a:t>
            </a:r>
            <a:endParaRPr lang="en-US" altLang="zh-TW" sz="2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a:picLocks noChangeAspect="1"/>
          </p:cNvPicPr>
          <p:nvPr/>
        </p:nvPicPr>
        <p:blipFill rotWithShape="1">
          <a:blip r:embed="rId2" cstate="print">
            <a:extLst>
              <a:ext uri="{28A0092B-C50C-407E-A947-70E740481C1C}">
                <a14:useLocalDpi xmlns:a14="http://schemas.microsoft.com/office/drawing/2010/main" val="0"/>
              </a:ext>
            </a:extLst>
          </a:blip>
          <a:srcRect r="12253" b="14080"/>
          <a:stretch/>
        </p:blipFill>
        <p:spPr>
          <a:xfrm>
            <a:off x="1604700" y="2422951"/>
            <a:ext cx="3219888" cy="2959245"/>
          </a:xfrm>
          <a:prstGeom prst="rect">
            <a:avLst/>
          </a:prstGeom>
        </p:spPr>
      </p:pic>
      <p:sp>
        <p:nvSpPr>
          <p:cNvPr id="35" name="フローチャート: 結合子 34"/>
          <p:cNvSpPr/>
          <p:nvPr/>
        </p:nvSpPr>
        <p:spPr>
          <a:xfrm>
            <a:off x="3406658" y="4030546"/>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405808" y="5618057"/>
            <a:ext cx="916345" cy="41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t>天王寺・大阪阿部野橋駅</a:t>
            </a:r>
            <a:endParaRPr kumimoji="1" lang="ja-JP" altLang="en-US" sz="1050" dirty="0"/>
          </a:p>
        </p:txBody>
      </p:sp>
      <p:cxnSp>
        <p:nvCxnSpPr>
          <p:cNvPr id="41" name="直線コネクタ 40"/>
          <p:cNvCxnSpPr>
            <a:stCxn id="52" idx="4"/>
            <a:endCxn id="40" idx="1"/>
          </p:cNvCxnSpPr>
          <p:nvPr/>
        </p:nvCxnSpPr>
        <p:spPr>
          <a:xfrm flipH="1">
            <a:off x="3405808" y="4403826"/>
            <a:ext cx="211107" cy="142359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2127895" y="5188483"/>
            <a:ext cx="763945" cy="261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t>難波駅</a:t>
            </a:r>
            <a:endParaRPr kumimoji="1" lang="ja-JP" altLang="en-US" sz="1050" dirty="0"/>
          </a:p>
        </p:txBody>
      </p:sp>
      <p:cxnSp>
        <p:nvCxnSpPr>
          <p:cNvPr id="43" name="直線コネクタ 42"/>
          <p:cNvCxnSpPr>
            <a:stCxn id="35" idx="4"/>
            <a:endCxn id="42" idx="1"/>
          </p:cNvCxnSpPr>
          <p:nvPr/>
        </p:nvCxnSpPr>
        <p:spPr>
          <a:xfrm flipH="1">
            <a:off x="2127895" y="4076265"/>
            <a:ext cx="1301623" cy="12430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4272610" y="2275373"/>
            <a:ext cx="1059044" cy="261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t>大阪・梅田駅</a:t>
            </a:r>
            <a:endParaRPr kumimoji="1" lang="ja-JP" altLang="en-US" sz="1050" dirty="0"/>
          </a:p>
        </p:txBody>
      </p:sp>
      <p:cxnSp>
        <p:nvCxnSpPr>
          <p:cNvPr id="45" name="直線コネクタ 44"/>
          <p:cNvCxnSpPr>
            <a:endCxn id="38" idx="5"/>
          </p:cNvCxnSpPr>
          <p:nvPr/>
        </p:nvCxnSpPr>
        <p:spPr>
          <a:xfrm flipH="1">
            <a:off x="3425562" y="2507858"/>
            <a:ext cx="935919" cy="9996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2680791" y="1838128"/>
            <a:ext cx="777633" cy="261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t>新大阪駅</a:t>
            </a:r>
            <a:endParaRPr kumimoji="1" lang="ja-JP" altLang="en-US" sz="1050" dirty="0"/>
          </a:p>
        </p:txBody>
      </p:sp>
      <p:cxnSp>
        <p:nvCxnSpPr>
          <p:cNvPr id="48" name="直線コネクタ 47"/>
          <p:cNvCxnSpPr/>
          <p:nvPr/>
        </p:nvCxnSpPr>
        <p:spPr>
          <a:xfrm flipH="1">
            <a:off x="2816858" y="3621930"/>
            <a:ext cx="19714" cy="0"/>
          </a:xfrm>
          <a:prstGeom prst="line">
            <a:avLst/>
          </a:prstGeom>
        </p:spPr>
        <p:style>
          <a:lnRef idx="1">
            <a:schemeClr val="dk1"/>
          </a:lnRef>
          <a:fillRef idx="0">
            <a:schemeClr val="dk1"/>
          </a:fillRef>
          <a:effectRef idx="0">
            <a:schemeClr val="dk1"/>
          </a:effectRef>
          <a:fontRef idx="minor">
            <a:schemeClr val="tx1"/>
          </a:fontRef>
        </p:style>
      </p:cxnSp>
      <p:sp>
        <p:nvSpPr>
          <p:cNvPr id="50" name="正方形/長方形 49"/>
          <p:cNvSpPr/>
          <p:nvPr/>
        </p:nvSpPr>
        <p:spPr>
          <a:xfrm>
            <a:off x="4874303" y="3375161"/>
            <a:ext cx="4162193" cy="1061952"/>
          </a:xfrm>
          <a:prstGeom prst="rect">
            <a:avLst/>
          </a:prstGeom>
          <a:solidFill>
            <a:schemeClr val="accent6">
              <a:lumMod val="40000"/>
              <a:lumOff val="60000"/>
            </a:schemeClr>
          </a:solid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大阪城東部地区</a:t>
            </a:r>
            <a:r>
              <a:rPr lang="en-US" altLang="ja-JP" sz="1400" dirty="0" smtClean="0">
                <a:solidFill>
                  <a:schemeClr val="tx1"/>
                </a:solidFill>
                <a:latin typeface="Meiryo UI" panose="020B0604030504040204" pitchFamily="50" charset="-128"/>
                <a:ea typeface="Meiryo UI" panose="020B0604030504040204" pitchFamily="50" charset="-128"/>
              </a:rPr>
              <a:t>】</a:t>
            </a:r>
          </a:p>
          <a:p>
            <a:r>
              <a:rPr lang="en-US" altLang="ja-JP" sz="1400" dirty="0" smtClean="0">
                <a:solidFill>
                  <a:schemeClr val="tx1"/>
                </a:solidFill>
                <a:latin typeface="Meiryo UI" panose="020B0604030504040204" pitchFamily="50" charset="-128"/>
                <a:ea typeface="Meiryo UI" panose="020B0604030504040204" pitchFamily="50" charset="-128"/>
              </a:rPr>
              <a:t>2025</a:t>
            </a:r>
            <a:r>
              <a:rPr lang="ja-JP" altLang="en-US" sz="1400" dirty="0">
                <a:solidFill>
                  <a:schemeClr val="tx1"/>
                </a:solidFill>
                <a:latin typeface="Meiryo UI" panose="020B0604030504040204" pitchFamily="50" charset="-128"/>
                <a:ea typeface="Meiryo UI" panose="020B0604030504040204" pitchFamily="50" charset="-128"/>
              </a:rPr>
              <a:t>年度を目途に新大学の都心</a:t>
            </a:r>
            <a:r>
              <a:rPr lang="ja-JP" altLang="en-US" sz="1400" dirty="0" smtClean="0">
                <a:solidFill>
                  <a:schemeClr val="tx1"/>
                </a:solidFill>
                <a:latin typeface="Meiryo UI" panose="020B0604030504040204" pitchFamily="50" charset="-128"/>
                <a:ea typeface="Meiryo UI" panose="020B0604030504040204" pitchFamily="50" charset="-128"/>
              </a:rPr>
              <a:t>メインキャンパス設置</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rPr>
              <a:t>スマートシティ</a:t>
            </a:r>
            <a:r>
              <a:rPr lang="ja-JP" altLang="en-US" sz="1400" dirty="0" smtClean="0">
                <a:solidFill>
                  <a:schemeClr val="tx1"/>
                </a:solidFill>
                <a:latin typeface="Meiryo UI" panose="020B0604030504040204" pitchFamily="50" charset="-128"/>
                <a:ea typeface="Meiryo UI" panose="020B0604030504040204" pitchFamily="50" charset="-128"/>
              </a:rPr>
              <a:t>戦略（健康</a:t>
            </a:r>
            <a:r>
              <a:rPr lang="ja-JP" altLang="en-US" sz="1400" dirty="0">
                <a:solidFill>
                  <a:schemeClr val="tx1"/>
                </a:solidFill>
                <a:latin typeface="Meiryo UI" panose="020B0604030504040204" pitchFamily="50" charset="-128"/>
                <a:ea typeface="Meiryo UI" panose="020B0604030504040204" pitchFamily="50" charset="-128"/>
              </a:rPr>
              <a:t>医療・環境等の既存資源を活かした実証・実装フィールドとしての活用を</a:t>
            </a:r>
            <a:r>
              <a:rPr lang="ja-JP" altLang="en-US" sz="1400" dirty="0" smtClean="0">
                <a:solidFill>
                  <a:schemeClr val="tx1"/>
                </a:solidFill>
                <a:latin typeface="Meiryo UI" panose="020B0604030504040204" pitchFamily="50" charset="-128"/>
                <a:ea typeface="Meiryo UI" panose="020B0604030504040204" pitchFamily="50" charset="-128"/>
              </a:rPr>
              <a:t>検討）</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4442948" y="5469988"/>
            <a:ext cx="4551559" cy="980963"/>
          </a:xfrm>
          <a:prstGeom prst="rect">
            <a:avLst/>
          </a:prstGeom>
          <a:solidFill>
            <a:schemeClr val="accent6">
              <a:lumMod val="40000"/>
              <a:lumOff val="60000"/>
            </a:schemeClr>
          </a:solid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天王寺・あべの</a:t>
            </a:r>
            <a:r>
              <a:rPr lang="en-US" altLang="ja-JP" sz="1400" dirty="0" smtClean="0">
                <a:solidFill>
                  <a:schemeClr val="tx1"/>
                </a:solidFill>
                <a:latin typeface="Meiryo UI" panose="020B0604030504040204" pitchFamily="50" charset="-128"/>
                <a:ea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rPr>
              <a:t>日本一の近鉄ビル・あべ</a:t>
            </a:r>
            <a:r>
              <a:rPr lang="ja-JP" altLang="en-US" sz="1400" dirty="0">
                <a:solidFill>
                  <a:schemeClr val="tx1"/>
                </a:solidFill>
                <a:latin typeface="Meiryo UI" panose="020B0604030504040204" pitchFamily="50" charset="-128"/>
                <a:ea typeface="Meiryo UI" panose="020B0604030504040204" pitchFamily="50" charset="-128"/>
              </a:rPr>
              <a:t>の</a:t>
            </a:r>
            <a:r>
              <a:rPr lang="ja-JP" altLang="en-US" sz="1400" dirty="0" smtClean="0">
                <a:solidFill>
                  <a:schemeClr val="tx1"/>
                </a:solidFill>
                <a:latin typeface="Meiryo UI" panose="020B0604030504040204" pitchFamily="50" charset="-128"/>
                <a:ea typeface="Meiryo UI" panose="020B0604030504040204" pitchFamily="50" charset="-128"/>
              </a:rPr>
              <a:t>ハルカス、天王寺</a:t>
            </a:r>
            <a:r>
              <a:rPr lang="ja-JP" altLang="en-US" sz="1400" dirty="0">
                <a:solidFill>
                  <a:schemeClr val="tx1"/>
                </a:solidFill>
                <a:latin typeface="Meiryo UI" panose="020B0604030504040204" pitchFamily="50" charset="-128"/>
                <a:ea typeface="Meiryo UI" panose="020B0604030504040204" pitchFamily="50" charset="-128"/>
              </a:rPr>
              <a:t>動物園、</a:t>
            </a:r>
            <a:r>
              <a:rPr lang="ja-JP" altLang="en-US" sz="1400" dirty="0" smtClean="0">
                <a:solidFill>
                  <a:schemeClr val="tx1"/>
                </a:solidFill>
                <a:latin typeface="Meiryo UI" panose="020B0604030504040204" pitchFamily="50" charset="-128"/>
                <a:ea typeface="Meiryo UI" panose="020B0604030504040204" pitchFamily="50" charset="-128"/>
              </a:rPr>
              <a:t>てんしば（周辺施設と一体となったにぎわいの創出）</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5379418" y="1783087"/>
            <a:ext cx="3657078" cy="1144236"/>
          </a:xfrm>
          <a:prstGeom prst="rect">
            <a:avLst/>
          </a:prstGeom>
          <a:solidFill>
            <a:schemeClr val="accent6">
              <a:lumMod val="40000"/>
              <a:lumOff val="60000"/>
            </a:schemeClr>
          </a:solid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うめきた</a:t>
            </a:r>
            <a:r>
              <a:rPr lang="en-US" altLang="ja-JP" sz="1400" dirty="0" smtClean="0">
                <a:solidFill>
                  <a:schemeClr val="tx1"/>
                </a:solidFill>
                <a:latin typeface="Meiryo UI" panose="020B0604030504040204" pitchFamily="50" charset="-128"/>
                <a:ea typeface="Meiryo UI" panose="020B0604030504040204" pitchFamily="50" charset="-128"/>
              </a:rPr>
              <a:t>】</a:t>
            </a:r>
          </a:p>
          <a:p>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smtClean="0">
                <a:solidFill>
                  <a:schemeClr val="tx1"/>
                </a:solidFill>
                <a:latin typeface="Meiryo UI" panose="020B0604030504040204" pitchFamily="50" charset="-128"/>
                <a:ea typeface="Meiryo UI" panose="020B0604030504040204" pitchFamily="50" charset="-128"/>
              </a:rPr>
              <a:t>年春　うめきた（大阪）地下駅開業予定</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en-US" altLang="ja-JP" sz="1400" dirty="0" smtClean="0">
                <a:solidFill>
                  <a:schemeClr val="tx1"/>
                </a:solidFill>
                <a:latin typeface="Meiryo UI" panose="020B0604030504040204" pitchFamily="50" charset="-128"/>
                <a:ea typeface="Meiryo UI" panose="020B0604030504040204" pitchFamily="50" charset="-128"/>
              </a:rPr>
              <a:t>2024</a:t>
            </a:r>
            <a:r>
              <a:rPr lang="ja-JP" altLang="en-US" sz="1400" dirty="0" smtClean="0">
                <a:solidFill>
                  <a:schemeClr val="tx1"/>
                </a:solidFill>
                <a:latin typeface="Meiryo UI" panose="020B0604030504040204" pitchFamily="50" charset="-128"/>
                <a:ea typeface="Meiryo UI" panose="020B0604030504040204" pitchFamily="50" charset="-128"/>
              </a:rPr>
              <a:t>年　　 先行</a:t>
            </a:r>
            <a:r>
              <a:rPr lang="ja-JP" altLang="en-US" sz="1400" dirty="0" err="1" smtClean="0">
                <a:solidFill>
                  <a:schemeClr val="tx1"/>
                </a:solidFill>
                <a:latin typeface="Meiryo UI" panose="020B0604030504040204" pitchFamily="50" charset="-128"/>
                <a:ea typeface="Meiryo UI" panose="020B0604030504040204" pitchFamily="50" charset="-128"/>
              </a:rPr>
              <a:t>ま</a:t>
            </a:r>
            <a:r>
              <a:rPr lang="ja-JP" altLang="en-US" sz="1400" dirty="0" smtClean="0">
                <a:solidFill>
                  <a:schemeClr val="tx1"/>
                </a:solidFill>
                <a:latin typeface="Meiryo UI" panose="020B0604030504040204" pitchFamily="50" charset="-128"/>
                <a:ea typeface="Meiryo UI" panose="020B0604030504040204" pitchFamily="50" charset="-128"/>
              </a:rPr>
              <a:t>ちびらき</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en-US" altLang="ja-JP" sz="1400" dirty="0" smtClean="0">
                <a:solidFill>
                  <a:schemeClr val="tx1"/>
                </a:solidFill>
                <a:latin typeface="Meiryo UI" panose="020B0604030504040204" pitchFamily="50" charset="-128"/>
                <a:ea typeface="Meiryo UI" panose="020B0604030504040204" pitchFamily="50" charset="-128"/>
              </a:rPr>
              <a:t>2027</a:t>
            </a:r>
            <a:r>
              <a:rPr lang="ja-JP" altLang="en-US" sz="1400" dirty="0" smtClean="0">
                <a:solidFill>
                  <a:schemeClr val="tx1"/>
                </a:solidFill>
                <a:latin typeface="Meiryo UI" panose="020B0604030504040204" pitchFamily="50" charset="-128"/>
                <a:ea typeface="Meiryo UI" panose="020B0604030504040204" pitchFamily="50" charset="-128"/>
              </a:rPr>
              <a:t>年　   基盤整備の全体完成予定</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en-US" altLang="ja-JP" sz="1400" dirty="0" smtClean="0">
                <a:solidFill>
                  <a:schemeClr val="tx1"/>
                </a:solidFill>
                <a:latin typeface="Meiryo UI" panose="020B0604030504040204" pitchFamily="50" charset="-128"/>
                <a:ea typeface="Meiryo UI" panose="020B0604030504040204" pitchFamily="50" charset="-128"/>
              </a:rPr>
              <a:t>2031</a:t>
            </a:r>
            <a:r>
              <a:rPr lang="ja-JP" altLang="en-US" sz="1400" dirty="0" smtClean="0">
                <a:solidFill>
                  <a:schemeClr val="tx1"/>
                </a:solidFill>
                <a:latin typeface="Meiryo UI" panose="020B0604030504040204" pitchFamily="50" charset="-128"/>
                <a:ea typeface="Meiryo UI" panose="020B0604030504040204" pitchFamily="50" charset="-128"/>
              </a:rPr>
              <a:t>年春　なにわ筋線　開業目標</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57" name="タイトル 1"/>
          <p:cNvSpPr txBox="1">
            <a:spLocks/>
          </p:cNvSpPr>
          <p:nvPr/>
        </p:nvSpPr>
        <p:spPr>
          <a:xfrm flipH="1">
            <a:off x="2533221" y="1436783"/>
            <a:ext cx="1120864" cy="491427"/>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淀川区</a:t>
            </a:r>
            <a:endParaRPr lang="ja-JP" altLang="en-US" sz="3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タイトル 1"/>
          <p:cNvSpPr txBox="1">
            <a:spLocks/>
          </p:cNvSpPr>
          <p:nvPr/>
        </p:nvSpPr>
        <p:spPr>
          <a:xfrm flipH="1">
            <a:off x="4258554" y="1879999"/>
            <a:ext cx="1120864" cy="491427"/>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北区</a:t>
            </a:r>
            <a:endParaRPr lang="ja-JP" altLang="en-US" sz="3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タイトル 1"/>
          <p:cNvSpPr txBox="1">
            <a:spLocks/>
          </p:cNvSpPr>
          <p:nvPr/>
        </p:nvSpPr>
        <p:spPr>
          <a:xfrm flipH="1">
            <a:off x="1136273" y="5066725"/>
            <a:ext cx="1120864" cy="52705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中央区</a:t>
            </a:r>
            <a:endParaRPr lang="ja-JP" altLang="en-US" sz="3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タイトル 1"/>
          <p:cNvSpPr txBox="1">
            <a:spLocks/>
          </p:cNvSpPr>
          <p:nvPr/>
        </p:nvSpPr>
        <p:spPr>
          <a:xfrm flipH="1">
            <a:off x="3377222" y="5254413"/>
            <a:ext cx="1120864" cy="491427"/>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天王寺</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区</a:t>
            </a:r>
            <a:endParaRPr lang="ja-JP" altLang="en-US" sz="3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374625" y="5581165"/>
            <a:ext cx="2690178" cy="856908"/>
          </a:xfrm>
          <a:prstGeom prst="rect">
            <a:avLst/>
          </a:prstGeom>
          <a:solidFill>
            <a:schemeClr val="accent6">
              <a:lumMod val="40000"/>
              <a:lumOff val="60000"/>
            </a:schemeClr>
          </a:solid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ja-JP" sz="1400" dirty="0" smtClean="0">
                <a:solidFill>
                  <a:schemeClr val="tx1"/>
                </a:solidFill>
                <a:latin typeface="Meiryo UI" panose="020B0604030504040204" pitchFamily="50" charset="-128"/>
                <a:ea typeface="Meiryo UI" panose="020B0604030504040204" pitchFamily="50" charset="-128"/>
              </a:rPr>
              <a:t>2031</a:t>
            </a:r>
            <a:r>
              <a:rPr lang="ja-JP" altLang="en-US" sz="1400" dirty="0" smtClean="0">
                <a:solidFill>
                  <a:schemeClr val="tx1"/>
                </a:solidFill>
                <a:latin typeface="Meiryo UI" panose="020B0604030504040204" pitchFamily="50" charset="-128"/>
                <a:ea typeface="Meiryo UI" panose="020B0604030504040204" pitchFamily="50" charset="-128"/>
              </a:rPr>
              <a:t>年春　なにわ筋線開業目標</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（西本町駅（仮称）、南海新難波駅（仮称）開業）</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cxnSp>
        <p:nvCxnSpPr>
          <p:cNvPr id="47" name="直線コネクタ 46"/>
          <p:cNvCxnSpPr>
            <a:stCxn id="46" idx="1"/>
            <a:endCxn id="37" idx="3"/>
          </p:cNvCxnSpPr>
          <p:nvPr/>
        </p:nvCxnSpPr>
        <p:spPr>
          <a:xfrm>
            <a:off x="2680791" y="1969000"/>
            <a:ext cx="710962" cy="107897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フローチャート: 結合子 37"/>
          <p:cNvSpPr/>
          <p:nvPr/>
        </p:nvSpPr>
        <p:spPr>
          <a:xfrm>
            <a:off x="3386538" y="3468496"/>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結合子 36"/>
          <p:cNvSpPr/>
          <p:nvPr/>
        </p:nvSpPr>
        <p:spPr>
          <a:xfrm>
            <a:off x="3385058" y="3008947"/>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23157" y="2288397"/>
            <a:ext cx="2800117" cy="684832"/>
          </a:xfrm>
          <a:prstGeom prst="rect">
            <a:avLst/>
          </a:prstGeom>
          <a:solidFill>
            <a:schemeClr val="accent6">
              <a:lumMod val="40000"/>
              <a:lumOff val="60000"/>
            </a:schemeClr>
          </a:solid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夢洲</a:t>
            </a:r>
            <a:r>
              <a:rPr lang="en-US" altLang="ja-JP" sz="1400" dirty="0" smtClean="0">
                <a:solidFill>
                  <a:schemeClr val="tx1"/>
                </a:solidFill>
                <a:latin typeface="Meiryo UI" panose="020B0604030504040204" pitchFamily="50" charset="-128"/>
                <a:ea typeface="Meiryo UI" panose="020B0604030504040204" pitchFamily="50" charset="-128"/>
              </a:rPr>
              <a:t>】</a:t>
            </a:r>
          </a:p>
          <a:p>
            <a:pPr marL="715963" indent="-715963"/>
            <a:r>
              <a:rPr lang="en-US" altLang="ja-JP" sz="1400" dirty="0" smtClean="0">
                <a:solidFill>
                  <a:schemeClr val="tx1"/>
                </a:solidFill>
                <a:latin typeface="Meiryo UI" panose="020B0604030504040204" pitchFamily="50" charset="-128"/>
                <a:ea typeface="Meiryo UI" panose="020B0604030504040204" pitchFamily="50" charset="-128"/>
              </a:rPr>
              <a:t>2019</a:t>
            </a:r>
            <a:r>
              <a:rPr lang="ja-JP" altLang="en-US" sz="1400" dirty="0" smtClean="0">
                <a:solidFill>
                  <a:schemeClr val="tx1"/>
                </a:solidFill>
                <a:latin typeface="Meiryo UI" panose="020B0604030504040204" pitchFamily="50" charset="-128"/>
                <a:ea typeface="Meiryo UI" panose="020B0604030504040204" pitchFamily="50" charset="-128"/>
              </a:rPr>
              <a:t>年 大阪</a:t>
            </a:r>
            <a:r>
              <a:rPr lang="en-US" altLang="ja-JP" sz="1400" dirty="0">
                <a:solidFill>
                  <a:schemeClr val="tx1"/>
                </a:solidFill>
                <a:latin typeface="Meiryo UI" panose="020B0604030504040204" pitchFamily="50" charset="-128"/>
                <a:ea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rPr>
              <a:t>基本</a:t>
            </a:r>
            <a:r>
              <a:rPr lang="ja-JP" altLang="en-US" sz="1400" dirty="0" smtClean="0">
                <a:solidFill>
                  <a:schemeClr val="tx1"/>
                </a:solidFill>
                <a:latin typeface="Meiryo UI" panose="020B0604030504040204" pitchFamily="50" charset="-128"/>
                <a:ea typeface="Meiryo UI" panose="020B0604030504040204" pitchFamily="50" charset="-128"/>
              </a:rPr>
              <a:t>構想策定</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715963" indent="-715963"/>
            <a:r>
              <a:rPr lang="en-US" altLang="ja-JP" sz="1400" dirty="0" smtClean="0">
                <a:solidFill>
                  <a:schemeClr val="tx1"/>
                </a:solidFill>
                <a:latin typeface="Meiryo UI" panose="020B0604030504040204" pitchFamily="50" charset="-128"/>
                <a:ea typeface="Meiryo UI" panose="020B0604030504040204" pitchFamily="50" charset="-128"/>
              </a:rPr>
              <a:t>2025</a:t>
            </a:r>
            <a:r>
              <a:rPr lang="ja-JP" altLang="en-US" sz="1400" dirty="0" smtClean="0">
                <a:solidFill>
                  <a:schemeClr val="tx1"/>
                </a:solidFill>
                <a:latin typeface="Meiryo UI" panose="020B0604030504040204" pitchFamily="50" charset="-128"/>
                <a:ea typeface="Meiryo UI" panose="020B0604030504040204" pitchFamily="50" charset="-128"/>
              </a:rPr>
              <a:t>年</a:t>
            </a: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大阪・関西万博開催予定</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52" name="フローチャート: 結合子 51"/>
          <p:cNvSpPr/>
          <p:nvPr/>
        </p:nvSpPr>
        <p:spPr>
          <a:xfrm>
            <a:off x="3594055" y="4358107"/>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ローチャート: 結合子 54"/>
          <p:cNvSpPr/>
          <p:nvPr/>
        </p:nvSpPr>
        <p:spPr>
          <a:xfrm>
            <a:off x="1763688" y="4306858"/>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ローチャート: 結合子 55"/>
          <p:cNvSpPr/>
          <p:nvPr/>
        </p:nvSpPr>
        <p:spPr>
          <a:xfrm>
            <a:off x="3891935" y="3644729"/>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p:nvPr/>
        </p:nvCxnSpPr>
        <p:spPr>
          <a:xfrm flipH="1">
            <a:off x="3922177" y="3619364"/>
            <a:ext cx="952126" cy="4822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49" idx="2"/>
            <a:endCxn id="55" idx="6"/>
          </p:cNvCxnSpPr>
          <p:nvPr/>
        </p:nvCxnSpPr>
        <p:spPr>
          <a:xfrm>
            <a:off x="1423216" y="2973229"/>
            <a:ext cx="386191" cy="135648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785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0" y="77554"/>
            <a:ext cx="9900592"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latin typeface="Meiryo UI" panose="020B0604030504040204" pitchFamily="50" charset="-128"/>
                <a:ea typeface="Meiryo UI" panose="020B0604030504040204" pitchFamily="50" charset="-128"/>
              </a:rPr>
              <a:t>■新大阪駅周辺地域のまちづくり</a:t>
            </a:r>
            <a:endParaRPr lang="ja-JP" altLang="en-US" sz="2800" dirty="0">
              <a:latin typeface="Meiryo UI" panose="020B0604030504040204" pitchFamily="50" charset="-128"/>
              <a:ea typeface="Meiryo UI" panose="020B0604030504040204" pitchFamily="50" charset="-128"/>
            </a:endParaRPr>
          </a:p>
        </p:txBody>
      </p:sp>
      <p:sp>
        <p:nvSpPr>
          <p:cNvPr id="24" name="正方形/長方形 23"/>
          <p:cNvSpPr/>
          <p:nvPr/>
        </p:nvSpPr>
        <p:spPr>
          <a:xfrm>
            <a:off x="3853906" y="4680846"/>
            <a:ext cx="4938668" cy="81682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200" dirty="0">
                <a:solidFill>
                  <a:schemeClr val="tx1"/>
                </a:solidFill>
                <a:latin typeface="Meiryo UI" panose="020B0604030504040204" pitchFamily="50" charset="-128"/>
                <a:ea typeface="Meiryo UI" panose="020B0604030504040204" pitchFamily="50" charset="-128"/>
              </a:rPr>
              <a:t>日本・アジアの発展に向けて担うべき役割と導入すべき都市</a:t>
            </a:r>
            <a:r>
              <a:rPr lang="ja-JP" altLang="en-US" sz="1200" dirty="0" smtClean="0">
                <a:solidFill>
                  <a:schemeClr val="tx1"/>
                </a:solidFill>
                <a:latin typeface="Meiryo UI" panose="020B0604030504040204" pitchFamily="50" charset="-128"/>
                <a:ea typeface="Meiryo UI" panose="020B0604030504040204" pitchFamily="50" charset="-128"/>
              </a:rPr>
              <a:t>機能</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300"/>
              </a:lnSpc>
            </a:pPr>
            <a:r>
              <a:rPr lang="ja-JP" altLang="en-US" sz="1200" dirty="0" smtClean="0">
                <a:solidFill>
                  <a:schemeClr val="tx1"/>
                </a:solidFill>
                <a:latin typeface="Meiryo UI" panose="020B0604030504040204" pitchFamily="50" charset="-128"/>
                <a:ea typeface="Meiryo UI" panose="020B0604030504040204" pitchFamily="50" charset="-128"/>
              </a:rPr>
              <a:t>　①</a:t>
            </a:r>
            <a:r>
              <a:rPr lang="ja-JP" altLang="en-US" sz="1200" b="1" dirty="0">
                <a:solidFill>
                  <a:schemeClr val="tx1"/>
                </a:solidFill>
                <a:latin typeface="Meiryo UI" panose="020B0604030504040204" pitchFamily="50" charset="-128"/>
                <a:ea typeface="Meiryo UI" panose="020B0604030504040204" pitchFamily="50" charset="-128"/>
              </a:rPr>
              <a:t>スーパー・メガリージョン</a:t>
            </a: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）の西の拠点　　</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ts val="1300"/>
              </a:lnSpc>
            </a:pPr>
            <a:r>
              <a:rPr lang="ja-JP" altLang="en-US" sz="1200" b="1" dirty="0" smtClean="0">
                <a:solidFill>
                  <a:schemeClr val="tx1"/>
                </a:solidFill>
                <a:latin typeface="Meiryo UI" panose="020B0604030504040204" pitchFamily="50" charset="-128"/>
                <a:ea typeface="Meiryo UI" panose="020B0604030504040204" pitchFamily="50" charset="-128"/>
              </a:rPr>
              <a:t>　②</a:t>
            </a:r>
            <a:r>
              <a:rPr lang="ja-JP" altLang="en-US" sz="1200" b="1" dirty="0">
                <a:solidFill>
                  <a:schemeClr val="tx1"/>
                </a:solidFill>
                <a:latin typeface="Meiryo UI" panose="020B0604030504040204" pitchFamily="50" charset="-128"/>
                <a:ea typeface="Meiryo UI" panose="020B0604030504040204" pitchFamily="50" charset="-128"/>
              </a:rPr>
              <a:t>広域交通ネットワークの一大ハブ拠点　　</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ts val="1300"/>
              </a:lnSpc>
            </a:pPr>
            <a:r>
              <a:rPr lang="ja-JP" altLang="en-US" sz="1200" b="1" dirty="0" smtClean="0">
                <a:solidFill>
                  <a:schemeClr val="tx1"/>
                </a:solidFill>
                <a:latin typeface="Meiryo UI" panose="020B0604030504040204" pitchFamily="50" charset="-128"/>
                <a:ea typeface="Meiryo UI" panose="020B0604030504040204" pitchFamily="50" charset="-128"/>
              </a:rPr>
              <a:t>　③</a:t>
            </a:r>
            <a:r>
              <a:rPr lang="ja-JP" altLang="en-US" sz="1200" b="1" dirty="0">
                <a:solidFill>
                  <a:schemeClr val="tx1"/>
                </a:solidFill>
                <a:latin typeface="Meiryo UI" panose="020B0604030504040204" pitchFamily="50" charset="-128"/>
                <a:ea typeface="Meiryo UI" panose="020B0604030504040204" pitchFamily="50" charset="-128"/>
              </a:rPr>
              <a:t>関西・西日本・アジアから人を迎え入れる国際都市のゲートウェイ</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5496" y="1004085"/>
            <a:ext cx="9029453" cy="952884"/>
          </a:xfrm>
          <a:prstGeom prst="rect">
            <a:avLst/>
          </a:prstGeom>
          <a:solidFill>
            <a:schemeClr val="accent2">
              <a:lumMod val="40000"/>
              <a:lumOff val="60000"/>
            </a:schemeClr>
          </a:solidFill>
          <a:ln>
            <a:noFill/>
          </a:ln>
        </p:spPr>
        <p:txBody>
          <a:bodyPr wrap="square" lIns="118169" tIns="59084" rIns="93046" bIns="59084" rtlCol="0" anchor="ctr" anchorCtr="0">
            <a:spAutoFit/>
          </a:bodyPr>
          <a:lstStyle/>
          <a:p>
            <a:pPr marL="144000" indent="-144000">
              <a:lnSpc>
                <a:spcPts val="1300"/>
              </a:lnSpc>
            </a:pPr>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月、広域</a:t>
            </a:r>
            <a:r>
              <a:rPr lang="ja-JP" altLang="en-US" sz="1200" dirty="0">
                <a:latin typeface="Meiryo UI" panose="020B0604030504040204" pitchFamily="50" charset="-128"/>
                <a:ea typeface="Meiryo UI" panose="020B0604030504040204" pitchFamily="50" charset="-128"/>
              </a:rPr>
              <a:t>交通の一大ハブ拠点となる新大阪駅周辺地域の</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年先を見据えた新しいまちづくりを進めるため、 </a:t>
            </a:r>
            <a:r>
              <a:rPr lang="ja-JP" altLang="en-US" sz="1200" b="1" dirty="0">
                <a:latin typeface="Meiryo UI" panose="020B0604030504040204" pitchFamily="50" charset="-128"/>
                <a:ea typeface="Meiryo UI" panose="020B0604030504040204" pitchFamily="50" charset="-128"/>
              </a:rPr>
              <a:t>「新大阪駅周辺地域都市再生緊急整備地域　まちづくり方針の骨格」</a:t>
            </a:r>
            <a:r>
              <a:rPr lang="ja-JP" altLang="en-US" sz="1200" dirty="0">
                <a:latin typeface="Meiryo UI" panose="020B0604030504040204" pitchFamily="50" charset="-128"/>
                <a:ea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rPr>
              <a:t>とりまとめ</a:t>
            </a:r>
            <a:endParaRPr lang="en-US" altLang="ja-JP" sz="1200" dirty="0" smtClean="0">
              <a:latin typeface="Meiryo UI" panose="020B0604030504040204" pitchFamily="50" charset="-128"/>
              <a:ea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まちづくりの大きな方針</a:t>
            </a:r>
            <a:endParaRPr lang="en-US" altLang="ja-JP" sz="1200" b="1" dirty="0" smtClean="0">
              <a:latin typeface="Meiryo UI" panose="020B0604030504040204" pitchFamily="50" charset="-128"/>
              <a:ea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新大阪駅</a:t>
            </a:r>
            <a:r>
              <a:rPr lang="ja-JP" altLang="en-US" sz="1200" dirty="0">
                <a:latin typeface="Meiryo UI" panose="020B0604030504040204" pitchFamily="50" charset="-128"/>
                <a:ea typeface="Meiryo UI" panose="020B0604030504040204" pitchFamily="50" charset="-128"/>
              </a:rPr>
              <a:t>周辺地域は、圧倒的な広域交通アクセスの良さを最大限に活かして、世界一の広域交通ターミナルのまちづくりを実現し、大阪の</a:t>
            </a:r>
            <a:r>
              <a:rPr lang="ja-JP" altLang="en-US" sz="1200" dirty="0" smtClean="0">
                <a:latin typeface="Meiryo UI" panose="020B0604030504040204" pitchFamily="50" charset="-128"/>
                <a:ea typeface="Meiryo UI" panose="020B0604030504040204" pitchFamily="50" charset="-128"/>
              </a:rPr>
              <a:t>国際　</a:t>
            </a:r>
            <a:endParaRPr lang="en-US" altLang="ja-JP" sz="1200" dirty="0" smtClean="0">
              <a:latin typeface="Meiryo UI" panose="020B0604030504040204" pitchFamily="50" charset="-128"/>
              <a:ea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都市化</a:t>
            </a:r>
            <a:r>
              <a:rPr lang="ja-JP" altLang="en-US" sz="1200" dirty="0">
                <a:latin typeface="Meiryo UI" panose="020B0604030504040204" pitchFamily="50" charset="-128"/>
                <a:ea typeface="Meiryo UI" panose="020B0604030504040204" pitchFamily="50" charset="-128"/>
              </a:rPr>
              <a:t>のフラッグシップとなることはもとより、関西、日本の発展を支えることを</a:t>
            </a:r>
            <a:r>
              <a:rPr lang="ja-JP" altLang="en-US" sz="1200" dirty="0" smtClean="0">
                <a:latin typeface="Meiryo UI" panose="020B0604030504040204" pitchFamily="50" charset="-128"/>
                <a:ea typeface="Meiryo UI" panose="020B0604030504040204" pitchFamily="50" charset="-128"/>
              </a:rPr>
              <a:t>めざす</a:t>
            </a:r>
            <a:endParaRPr lang="en-US" altLang="ja-JP" sz="1200" dirty="0">
              <a:latin typeface="Meiryo UI" panose="020B0604030504040204" pitchFamily="50" charset="-128"/>
              <a:ea typeface="Meiryo UI" panose="020B0604030504040204" pitchFamily="50" charset="-128"/>
            </a:endParaRPr>
          </a:p>
        </p:txBody>
      </p:sp>
      <p:sp>
        <p:nvSpPr>
          <p:cNvPr id="21" name="角丸四角形 20"/>
          <p:cNvSpPr/>
          <p:nvPr/>
        </p:nvSpPr>
        <p:spPr>
          <a:xfrm>
            <a:off x="123755" y="613265"/>
            <a:ext cx="3494558" cy="25750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新大阪駅周辺地域のまちづくりについて</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5" name="角丸四角形 24"/>
          <p:cNvSpPr/>
          <p:nvPr/>
        </p:nvSpPr>
        <p:spPr>
          <a:xfrm>
            <a:off x="3866241" y="2098252"/>
            <a:ext cx="1864381" cy="29863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まちづくりの検討経過</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26" name="角丸四角形 25"/>
          <p:cNvSpPr/>
          <p:nvPr/>
        </p:nvSpPr>
        <p:spPr>
          <a:xfrm>
            <a:off x="3851920" y="4365104"/>
            <a:ext cx="3077841" cy="27962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bg1"/>
                </a:solidFill>
                <a:latin typeface="Meiryo UI" panose="020B0604030504040204" pitchFamily="50" charset="-128"/>
                <a:ea typeface="Meiryo UI" panose="020B0604030504040204" pitchFamily="50" charset="-128"/>
              </a:rPr>
              <a:t>新</a:t>
            </a:r>
            <a:r>
              <a:rPr lang="ja-JP" altLang="en-US" sz="1200" b="1" dirty="0" smtClean="0">
                <a:solidFill>
                  <a:schemeClr val="bg1"/>
                </a:solidFill>
                <a:latin typeface="Meiryo UI" panose="020B0604030504040204" pitchFamily="50" charset="-128"/>
                <a:ea typeface="Meiryo UI" panose="020B0604030504040204" pitchFamily="50" charset="-128"/>
              </a:rPr>
              <a:t>大阪周辺地区が担うべき役割と機能</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0" name="下矢印 29"/>
          <p:cNvSpPr/>
          <p:nvPr/>
        </p:nvSpPr>
        <p:spPr>
          <a:xfrm>
            <a:off x="8380497" y="2477806"/>
            <a:ext cx="248046" cy="1189061"/>
          </a:xfrm>
          <a:prstGeom prst="downArrow">
            <a:avLst/>
          </a:prstGeom>
          <a:solidFill>
            <a:srgbClr val="F68426"/>
          </a:solidFill>
          <a:ln>
            <a:solidFill>
              <a:srgbClr val="F68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657469" y="2479081"/>
            <a:ext cx="307777" cy="1007321"/>
          </a:xfrm>
          <a:prstGeom prst="rect">
            <a:avLst/>
          </a:prstGeom>
          <a:solidFill>
            <a:schemeClr val="bg1"/>
          </a:solidFill>
          <a:ln w="28575">
            <a:solidFill>
              <a:srgbClr val="FF0000"/>
            </a:solidFill>
            <a:prstDash val="solid"/>
          </a:ln>
        </p:spPr>
        <p:txBody>
          <a:bodyPr vert="eaVert" wrap="square" rtlCol="0">
            <a:spAutoFit/>
          </a:bodyPr>
          <a:lstStyle/>
          <a:p>
            <a:pPr algn="ctr"/>
            <a:r>
              <a:rPr kumimoji="1" lang="ja-JP" altLang="en-US" sz="800" dirty="0">
                <a:latin typeface="Meiryo UI" panose="020B0604030504040204" pitchFamily="50" charset="-128"/>
                <a:ea typeface="Meiryo UI" panose="020B0604030504040204" pitchFamily="50" charset="-128"/>
              </a:rPr>
              <a:t>府</a:t>
            </a:r>
            <a:r>
              <a:rPr kumimoji="1" lang="ja-JP" altLang="en-US" sz="800" dirty="0" smtClean="0">
                <a:latin typeface="Meiryo UI" panose="020B0604030504040204" pitchFamily="50" charset="-128"/>
                <a:ea typeface="Meiryo UI" panose="020B0604030504040204" pitchFamily="50" charset="-128"/>
              </a:rPr>
              <a:t>市一体による推進</a:t>
            </a:r>
            <a:endParaRPr kumimoji="1" lang="ja-JP" altLang="en-US" sz="800" dirty="0">
              <a:latin typeface="Meiryo UI" panose="020B0604030504040204" pitchFamily="50" charset="-128"/>
              <a:ea typeface="Meiryo UI" panose="020B0604030504040204" pitchFamily="50" charset="-128"/>
            </a:endParaRPr>
          </a:p>
        </p:txBody>
      </p:sp>
      <p:sp>
        <p:nvSpPr>
          <p:cNvPr id="32" name="角丸四角形 31"/>
          <p:cNvSpPr/>
          <p:nvPr/>
        </p:nvSpPr>
        <p:spPr>
          <a:xfrm>
            <a:off x="208666" y="5887973"/>
            <a:ext cx="8827830" cy="832284"/>
          </a:xfrm>
          <a:prstGeom prst="roundRect">
            <a:avLst>
              <a:gd name="adj" fmla="val 753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108000"/>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rPr>
              <a:t>◆特別区設置後は、広域的</a:t>
            </a:r>
            <a:r>
              <a:rPr lang="ja-JP" altLang="en-US" sz="1400" b="1" dirty="0">
                <a:solidFill>
                  <a:schemeClr val="tx1"/>
                </a:solidFill>
                <a:latin typeface="Meiryo UI" panose="020B0604030504040204" pitchFamily="50" charset="-128"/>
                <a:ea typeface="Meiryo UI" panose="020B0604030504040204" pitchFamily="50" charset="-128"/>
              </a:rPr>
              <a:t>なまちづくりを一元的に担う府の運営</a:t>
            </a:r>
            <a:r>
              <a:rPr lang="ja-JP" altLang="en-US" sz="1400" b="1" dirty="0" smtClean="0">
                <a:solidFill>
                  <a:schemeClr val="tx1"/>
                </a:solidFill>
                <a:latin typeface="Meiryo UI" panose="020B0604030504040204" pitchFamily="50" charset="-128"/>
                <a:ea typeface="Meiryo UI" panose="020B0604030504040204" pitchFamily="50" charset="-128"/>
              </a:rPr>
              <a:t>のもと、まちづくり</a:t>
            </a:r>
            <a:r>
              <a:rPr lang="ja-JP" altLang="en-US" sz="1400" b="1" dirty="0">
                <a:solidFill>
                  <a:schemeClr val="tx1"/>
                </a:solidFill>
                <a:latin typeface="Meiryo UI" panose="020B0604030504040204" pitchFamily="50" charset="-128"/>
                <a:ea typeface="Meiryo UI" panose="020B0604030504040204" pitchFamily="50" charset="-128"/>
              </a:rPr>
              <a:t>の</a:t>
            </a:r>
            <a:r>
              <a:rPr lang="ja-JP" altLang="en-US" sz="1400" b="1" dirty="0" smtClean="0">
                <a:solidFill>
                  <a:schemeClr val="tx1"/>
                </a:solidFill>
                <a:latin typeface="Meiryo UI" panose="020B0604030504040204" pitchFamily="50" charset="-128"/>
                <a:ea typeface="Meiryo UI" panose="020B0604030504040204" pitchFamily="50" charset="-128"/>
              </a:rPr>
              <a:t>進め方を検討</a:t>
            </a:r>
            <a:endParaRPr lang="en-US" altLang="ja-JP" sz="1400" b="1" dirty="0">
              <a:solidFill>
                <a:schemeClr val="tx1"/>
              </a:solidFill>
              <a:latin typeface="Meiryo UI" panose="020B0604030504040204" pitchFamily="50" charset="-128"/>
              <a:ea typeface="Meiryo UI" panose="020B0604030504040204" pitchFamily="50" charset="-128"/>
            </a:endParaRPr>
          </a:p>
          <a:p>
            <a:pPr marL="108000" indent="-108000"/>
            <a:r>
              <a:rPr lang="ja-JP" altLang="en-US" sz="1400" b="1" dirty="0">
                <a:solidFill>
                  <a:schemeClr val="tx1"/>
                </a:solidFill>
                <a:latin typeface="Meiryo UI" panose="020B0604030504040204" pitchFamily="50" charset="-128"/>
                <a:ea typeface="Meiryo UI" panose="020B0604030504040204" pitchFamily="50" charset="-128"/>
              </a:rPr>
              <a:t>　◆今後、まちづくりが具体化</a:t>
            </a:r>
            <a:r>
              <a:rPr lang="ja-JP" altLang="en-US" sz="1400" b="1" dirty="0" smtClean="0">
                <a:solidFill>
                  <a:schemeClr val="tx1"/>
                </a:solidFill>
                <a:latin typeface="Meiryo UI" panose="020B0604030504040204" pitchFamily="50" charset="-128"/>
                <a:ea typeface="Meiryo UI" panose="020B0604030504040204" pitchFamily="50" charset="-128"/>
              </a:rPr>
              <a:t>される</a:t>
            </a:r>
            <a:r>
              <a:rPr lang="ja-JP" altLang="en-US" sz="1400" b="1" dirty="0">
                <a:solidFill>
                  <a:schemeClr val="tx1"/>
                </a:solidFill>
                <a:latin typeface="Meiryo UI" panose="020B0604030504040204" pitchFamily="50" charset="-128"/>
                <a:ea typeface="Meiryo UI" panose="020B0604030504040204" pitchFamily="50" charset="-128"/>
              </a:rPr>
              <a:t>際には、住民に身近な特別区の意見等を聴取するなど、地域の特色を</a:t>
            </a:r>
            <a:r>
              <a:rPr lang="ja-JP" altLang="en-US" sz="1400" b="1" dirty="0" smtClean="0">
                <a:solidFill>
                  <a:schemeClr val="tx1"/>
                </a:solidFill>
                <a:latin typeface="Meiryo UI" panose="020B0604030504040204" pitchFamily="50" charset="-128"/>
                <a:ea typeface="Meiryo UI" panose="020B0604030504040204" pitchFamily="50" charset="-128"/>
              </a:rPr>
              <a:t>活かし</a:t>
            </a:r>
            <a:r>
              <a:rPr lang="ja-JP" altLang="en-US" sz="1400" b="1" dirty="0" err="1" smtClean="0">
                <a:solidFill>
                  <a:schemeClr val="tx1"/>
                </a:solidFill>
                <a:latin typeface="Meiryo UI" panose="020B0604030504040204" pitchFamily="50" charset="-128"/>
                <a:ea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rPr>
              <a:t>が</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marL="108000" indent="-108000"/>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rPr>
              <a:t>　 ら、 広域的</a:t>
            </a:r>
            <a:r>
              <a:rPr lang="ja-JP" altLang="en-US" sz="1400" b="1" dirty="0">
                <a:solidFill>
                  <a:schemeClr val="tx1"/>
                </a:solidFill>
                <a:latin typeface="Meiryo UI" panose="020B0604030504040204" pitchFamily="50" charset="-128"/>
                <a:ea typeface="Meiryo UI" panose="020B0604030504040204" pitchFamily="50" charset="-128"/>
              </a:rPr>
              <a:t>なまちづくり</a:t>
            </a:r>
            <a:r>
              <a:rPr lang="ja-JP" altLang="en-US" sz="1400" b="1" dirty="0" smtClean="0">
                <a:solidFill>
                  <a:schemeClr val="tx1"/>
                </a:solidFill>
                <a:latin typeface="Meiryo UI" panose="020B0604030504040204" pitchFamily="50" charset="-128"/>
                <a:ea typeface="Meiryo UI" panose="020B0604030504040204" pitchFamily="50" charset="-128"/>
              </a:rPr>
              <a:t>を進めていく</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751306" y="5497671"/>
            <a:ext cx="5062064" cy="375802"/>
          </a:xfrm>
          <a:prstGeom prst="rect">
            <a:avLst/>
          </a:prstGeom>
          <a:noFill/>
          <a:ln>
            <a:noFill/>
          </a:ln>
        </p:spPr>
        <p:txBody>
          <a:bodyPr wrap="square" lIns="118169" tIns="59084" rIns="93046" bIns="59084" rtlCol="0" anchor="ctr" anchorCtr="0">
            <a:spAutoFit/>
          </a:bodyPr>
          <a:lstStyle/>
          <a:p>
            <a:pPr marL="176213" indent="-176213">
              <a:lnSpc>
                <a:spcPts val="10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スーパー・メガリージョン</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4763">
              <a:lnSpc>
                <a:spcPts val="10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リニア</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中央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新幹線の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開業によって、三大都市圏が約１時間</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で結ばれることにより形成される巨大都市圏</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b="13781"/>
          <a:stretch/>
        </p:blipFill>
        <p:spPr>
          <a:xfrm>
            <a:off x="72562" y="2331338"/>
            <a:ext cx="3761343" cy="1715031"/>
          </a:xfrm>
          <a:prstGeom prst="rect">
            <a:avLst/>
          </a:prstGeom>
        </p:spPr>
      </p:pic>
      <p:graphicFrame>
        <p:nvGraphicFramePr>
          <p:cNvPr id="38" name="表 37"/>
          <p:cNvGraphicFramePr>
            <a:graphicFrameLocks noGrp="1"/>
          </p:cNvGraphicFramePr>
          <p:nvPr>
            <p:extLst/>
          </p:nvPr>
        </p:nvGraphicFramePr>
        <p:xfrm>
          <a:off x="3924632" y="2477807"/>
          <a:ext cx="4378167" cy="1066800"/>
        </p:xfrm>
        <a:graphic>
          <a:graphicData uri="http://schemas.openxmlformats.org/drawingml/2006/table">
            <a:tbl>
              <a:tblPr firstRow="1" bandRow="1">
                <a:tableStyleId>{8A107856-5554-42FB-B03E-39F5DBC370BA}</a:tableStyleId>
              </a:tblPr>
              <a:tblGrid>
                <a:gridCol w="616354">
                  <a:extLst>
                    <a:ext uri="{9D8B030D-6E8A-4147-A177-3AD203B41FA5}">
                      <a16:colId xmlns:a16="http://schemas.microsoft.com/office/drawing/2014/main" val="1039745084"/>
                    </a:ext>
                  </a:extLst>
                </a:gridCol>
                <a:gridCol w="3761813">
                  <a:extLst>
                    <a:ext uri="{9D8B030D-6E8A-4147-A177-3AD203B41FA5}">
                      <a16:colId xmlns:a16="http://schemas.microsoft.com/office/drawing/2014/main" val="1041385431"/>
                    </a:ext>
                  </a:extLst>
                </a:gridCol>
              </a:tblGrid>
              <a:tr h="305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dirty="0" smtClean="0">
                          <a:latin typeface="メイリオ" panose="020B0604030504040204" pitchFamily="50" charset="-128"/>
                          <a:ea typeface="メイリオ" panose="020B0604030504040204" pitchFamily="50" charset="-128"/>
                          <a:cs typeface="Meiryo UI" panose="020B0604030504040204" pitchFamily="50" charset="-128"/>
                        </a:rPr>
                        <a:t>2018.8</a:t>
                      </a:r>
                      <a:endParaRPr kumimoji="1" lang="ja-JP" altLang="en-US" sz="1050" b="0" dirty="0"/>
                    </a:p>
                  </a:txBody>
                  <a:tcPr marL="36000" marR="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latin typeface="メイリオ" panose="020B0604030504040204" pitchFamily="50" charset="-128"/>
                          <a:ea typeface="メイリオ" panose="020B0604030504040204" pitchFamily="50" charset="-128"/>
                          <a:cs typeface="Meiryo UI" panose="020B0604030504040204" pitchFamily="50" charset="-128"/>
                        </a:rPr>
                        <a:t>内閣府より「新大阪駅周辺地域」が都市再生緊急整備地域の候補地域として公表</a:t>
                      </a:r>
                      <a:endParaRPr kumimoji="1" lang="ja-JP" altLang="en-US" sz="1050" b="0" dirty="0"/>
                    </a:p>
                  </a:txBody>
                  <a:tcPr anchor="ctr"/>
                </a:tc>
                <a:extLst>
                  <a:ext uri="{0D108BD9-81ED-4DB2-BD59-A6C34878D82A}">
                    <a16:rowId xmlns:a16="http://schemas.microsoft.com/office/drawing/2014/main" val="3881191451"/>
                  </a:ext>
                </a:extLst>
              </a:tr>
              <a:tr h="317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b="0" dirty="0" smtClean="0">
                          <a:latin typeface="メイリオ" panose="020B0604030504040204" pitchFamily="50" charset="-128"/>
                          <a:ea typeface="メイリオ" panose="020B0604030504040204" pitchFamily="50" charset="-128"/>
                          <a:cs typeface="Meiryo UI" panose="020B0604030504040204" pitchFamily="50" charset="-128"/>
                        </a:rPr>
                        <a:t>2019〜2020</a:t>
                      </a:r>
                      <a:endParaRPr kumimoji="1" lang="ja-JP" altLang="en-US" sz="1000" b="0" dirty="0"/>
                    </a:p>
                  </a:txBody>
                  <a:tcPr marL="36000" marR="36000" anchor="ctr"/>
                </a:tc>
                <a:tc>
                  <a:txBody>
                    <a:bodyPr/>
                    <a:lstStyle/>
                    <a:p>
                      <a:r>
                        <a:rPr lang="zh-TW" altLang="en-US" sz="900" b="0" dirty="0" smtClean="0">
                          <a:latin typeface="メイリオ" panose="020B0604030504040204" pitchFamily="50" charset="-128"/>
                          <a:ea typeface="メイリオ" panose="020B0604030504040204" pitchFamily="50" charset="-128"/>
                          <a:cs typeface="Meiryo UI" panose="020B0604030504040204" pitchFamily="50" charset="-128"/>
                        </a:rPr>
                        <a:t>第１</a:t>
                      </a:r>
                      <a:r>
                        <a:rPr lang="en-US" altLang="ja-JP" sz="900" b="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900" b="0" dirty="0" smtClean="0">
                          <a:latin typeface="メイリオ" panose="020B0604030504040204" pitchFamily="50" charset="-128"/>
                          <a:ea typeface="メイリオ" panose="020B0604030504040204" pitchFamily="50" charset="-128"/>
                          <a:cs typeface="Meiryo UI" panose="020B0604030504040204" pitchFamily="50" charset="-128"/>
                        </a:rPr>
                        <a:t>３</a:t>
                      </a:r>
                      <a:r>
                        <a:rPr lang="zh-TW" altLang="en-US" sz="900" b="0" dirty="0" smtClean="0">
                          <a:latin typeface="メイリオ" panose="020B0604030504040204" pitchFamily="50" charset="-128"/>
                          <a:ea typeface="メイリオ" panose="020B0604030504040204" pitchFamily="50" charset="-128"/>
                          <a:cs typeface="Meiryo UI" panose="020B0604030504040204" pitchFamily="50" charset="-128"/>
                        </a:rPr>
                        <a:t>回</a:t>
                      </a:r>
                      <a:r>
                        <a:rPr lang="zh-TW" altLang="en-US" sz="900" b="1" dirty="0" smtClean="0">
                          <a:latin typeface="メイリオ" panose="020B0604030504040204" pitchFamily="50" charset="-128"/>
                          <a:ea typeface="メイリオ" panose="020B0604030504040204" pitchFamily="50" charset="-128"/>
                          <a:cs typeface="Meiryo UI" panose="020B0604030504040204" pitchFamily="50" charset="-128"/>
                        </a:rPr>
                        <a:t>新大阪駅周辺地域都市再生緊急整備地域検討協議会会議</a:t>
                      </a:r>
                      <a:endParaRPr kumimoji="1" lang="ja-JP" altLang="en-US" sz="1050" b="1" dirty="0"/>
                    </a:p>
                  </a:txBody>
                  <a:tcPr anchor="ctr"/>
                </a:tc>
                <a:extLst>
                  <a:ext uri="{0D108BD9-81ED-4DB2-BD59-A6C34878D82A}">
                    <a16:rowId xmlns:a16="http://schemas.microsoft.com/office/drawing/2014/main" val="1734401755"/>
                  </a:ext>
                </a:extLst>
              </a:tr>
              <a:tr h="305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dirty="0" smtClean="0">
                          <a:latin typeface="メイリオ" panose="020B0604030504040204" pitchFamily="50" charset="-128"/>
                          <a:ea typeface="メイリオ" panose="020B0604030504040204" pitchFamily="50" charset="-128"/>
                          <a:cs typeface="Meiryo UI" panose="020B0604030504040204" pitchFamily="50" charset="-128"/>
                        </a:rPr>
                        <a:t>2020.</a:t>
                      </a:r>
                      <a:r>
                        <a:rPr lang="ja-JP" altLang="en-US" sz="900" b="0" dirty="0" smtClean="0">
                          <a:latin typeface="メイリオ" panose="020B0604030504040204" pitchFamily="50" charset="-128"/>
                          <a:ea typeface="メイリオ" panose="020B0604030504040204" pitchFamily="50" charset="-128"/>
                          <a:cs typeface="Meiryo UI" panose="020B0604030504040204" pitchFamily="50" charset="-128"/>
                        </a:rPr>
                        <a:t>３</a:t>
                      </a:r>
                      <a:endParaRPr kumimoji="1" lang="ja-JP" altLang="en-US" sz="1050" b="0" dirty="0"/>
                    </a:p>
                  </a:txBody>
                  <a:tcPr marL="36000" marR="36000" anchor="ctr"/>
                </a:tc>
                <a:tc>
                  <a:txBody>
                    <a:bodyPr/>
                    <a:lstStyle/>
                    <a:p>
                      <a:r>
                        <a:rPr lang="ja-JP" altLang="en-US" sz="900" b="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900" b="1" dirty="0" smtClean="0">
                          <a:latin typeface="メイリオ" panose="020B0604030504040204" pitchFamily="50" charset="-128"/>
                          <a:ea typeface="メイリオ" panose="020B0604030504040204" pitchFamily="50" charset="-128"/>
                          <a:cs typeface="Meiryo UI" panose="020B0604030504040204" pitchFamily="50" charset="-128"/>
                        </a:rPr>
                        <a:t>新大阪駅周辺地域都市再生緊急整備地域まちづくり方針の骨格</a:t>
                      </a:r>
                      <a:r>
                        <a:rPr lang="ja-JP" altLang="en-US" sz="900" b="0" dirty="0" smtClean="0">
                          <a:latin typeface="メイリオ" panose="020B0604030504040204" pitchFamily="50" charset="-128"/>
                          <a:ea typeface="メイリオ" panose="020B0604030504040204" pitchFamily="50" charset="-128"/>
                          <a:cs typeface="Meiryo UI" panose="020B0604030504040204" pitchFamily="50" charset="-128"/>
                        </a:rPr>
                        <a:t>」を公表</a:t>
                      </a:r>
                      <a:endParaRPr kumimoji="1" lang="ja-JP" altLang="en-US" sz="1050" b="0" dirty="0"/>
                    </a:p>
                  </a:txBody>
                  <a:tcPr anchor="ctr"/>
                </a:tc>
                <a:extLst>
                  <a:ext uri="{0D108BD9-81ED-4DB2-BD59-A6C34878D82A}">
                    <a16:rowId xmlns:a16="http://schemas.microsoft.com/office/drawing/2014/main" val="3792891629"/>
                  </a:ext>
                </a:extLst>
              </a:tr>
            </a:tbl>
          </a:graphicData>
        </a:graphic>
      </p:graphicFrame>
      <p:sp>
        <p:nvSpPr>
          <p:cNvPr id="40" name="正方形/長方形 39"/>
          <p:cNvSpPr/>
          <p:nvPr/>
        </p:nvSpPr>
        <p:spPr>
          <a:xfrm>
            <a:off x="3847792" y="3755600"/>
            <a:ext cx="5188704" cy="468221"/>
          </a:xfrm>
          <a:prstGeom prst="rect">
            <a:avLst/>
          </a:prstGeom>
          <a:solidFill>
            <a:schemeClr val="accent2">
              <a:lumMod val="40000"/>
              <a:lumOff val="60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144000" indent="-144000">
              <a:lnSpc>
                <a:spcPts val="1200"/>
              </a:lnSpc>
              <a:spcBef>
                <a:spcPts val="600"/>
              </a:spcBef>
            </a:pPr>
            <a:r>
              <a:rPr lang="ja-JP" altLang="en-US" sz="1000" dirty="0" smtClean="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検討体制</a:t>
            </a:r>
            <a:r>
              <a:rPr lang="zh-TW" altLang="en-US" sz="1000" dirty="0" smtClean="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：国</a:t>
            </a:r>
            <a:r>
              <a:rPr lang="ja-JP" altLang="en-US" sz="1000" dirty="0" err="1" smtClean="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a:t>
            </a:r>
            <a:r>
              <a:rPr lang="zh-TW" altLang="en-US" sz="1000" dirty="0" smtClean="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地方</a:t>
            </a:r>
            <a:r>
              <a:rPr lang="zh-TW" altLang="en-US" sz="1000" dirty="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公共団体（大阪府、大阪市</a:t>
            </a:r>
            <a:r>
              <a:rPr lang="zh-TW" altLang="en-US" sz="1000" dirty="0" smtClean="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dirty="0" err="1" smtClean="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a:t>
            </a:r>
            <a:r>
              <a:rPr lang="zh-TW" altLang="en-US" sz="1000" dirty="0" smtClean="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民間</a:t>
            </a:r>
            <a:r>
              <a:rPr lang="ja-JP" altLang="en-US" sz="1000" dirty="0" smtClean="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事業者、</a:t>
            </a:r>
            <a:r>
              <a:rPr lang="zh-TW" altLang="en-US" sz="1000" dirty="0" smtClean="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経済</a:t>
            </a:r>
            <a:r>
              <a:rPr lang="ja-JP" altLang="en-US" sz="1000" dirty="0" smtClean="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団体、学識経験者</a:t>
            </a:r>
            <a:r>
              <a:rPr lang="ja-JP" altLang="en-US" sz="1000" dirty="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000" dirty="0" smtClean="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　　　</a:t>
            </a:r>
            <a:endParaRPr lang="en-US" altLang="ja-JP" sz="1000" dirty="0">
              <a:solidFill>
                <a:schemeClr val="dk1"/>
              </a:solidFill>
              <a:latin typeface="メイリオ" panose="020B0604030504040204" pitchFamily="50" charset="-128"/>
              <a:ea typeface="メイリオ" panose="020B0604030504040204" pitchFamily="50" charset="-128"/>
              <a:cs typeface="Meiryo UI" panose="020B0604030504040204" pitchFamily="50" charset="-128"/>
            </a:endParaRPr>
          </a:p>
          <a:p>
            <a:pPr marL="144000" indent="-144000">
              <a:lnSpc>
                <a:spcPts val="1200"/>
              </a:lnSpc>
              <a:spcBef>
                <a:spcPts val="600"/>
              </a:spcBef>
            </a:pPr>
            <a:r>
              <a:rPr lang="ja-JP" altLang="en-US" sz="1000" dirty="0" smtClean="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000" dirty="0" smtClean="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dirty="0" smtClean="0">
                <a:solidFill>
                  <a:schemeClr val="dk1"/>
                </a:solidFill>
                <a:latin typeface="メイリオ" panose="020B0604030504040204" pitchFamily="50" charset="-128"/>
                <a:ea typeface="メイリオ" panose="020B0604030504040204" pitchFamily="50" charset="-128"/>
                <a:cs typeface="Meiryo UI" panose="020B0604030504040204" pitchFamily="50" charset="-128"/>
              </a:rPr>
              <a:t>淀川区長、東淀川区長はオブザーバーとして参加</a:t>
            </a:r>
            <a:endParaRPr lang="en-US" altLang="ja-JP" sz="1000" dirty="0">
              <a:solidFill>
                <a:schemeClr val="dk1"/>
              </a:solidFill>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11" name="図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9980" y="4149080"/>
            <a:ext cx="3303908" cy="1457607"/>
          </a:xfrm>
          <a:prstGeom prst="rect">
            <a:avLst/>
          </a:prstGeom>
        </p:spPr>
      </p:pic>
      <p:sp>
        <p:nvSpPr>
          <p:cNvPr id="41" name="角丸四角形 40"/>
          <p:cNvSpPr/>
          <p:nvPr/>
        </p:nvSpPr>
        <p:spPr>
          <a:xfrm>
            <a:off x="121440" y="2232843"/>
            <a:ext cx="2213952" cy="18710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新大阪を</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とりまく環境（イメージ）</a:t>
            </a:r>
            <a:endParaRPr lang="en-US" altLang="ja-JP" sz="1000" b="1" dirty="0">
              <a:solidFill>
                <a:schemeClr val="bg1"/>
              </a:solidFill>
              <a:latin typeface="Meiryo UI" panose="020B0604030504040204" pitchFamily="50" charset="-128"/>
              <a:ea typeface="Meiryo UI" panose="020B0604030504040204" pitchFamily="50" charset="-128"/>
            </a:endParaRPr>
          </a:p>
        </p:txBody>
      </p:sp>
      <p:sp>
        <p:nvSpPr>
          <p:cNvPr id="44" name="角丸四角形 43"/>
          <p:cNvSpPr/>
          <p:nvPr/>
        </p:nvSpPr>
        <p:spPr>
          <a:xfrm>
            <a:off x="72562" y="4046369"/>
            <a:ext cx="2501018" cy="19926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新大阪駅周辺地域の概ねの検討対象地域</a:t>
            </a:r>
            <a:endParaRPr lang="en-US" altLang="ja-JP" sz="1000" b="1" dirty="0">
              <a:solidFill>
                <a:schemeClr val="bg1"/>
              </a:solidFill>
              <a:latin typeface="Meiryo UI" panose="020B0604030504040204" pitchFamily="50" charset="-128"/>
              <a:ea typeface="Meiryo UI" panose="020B0604030504040204" pitchFamily="50" charset="-128"/>
            </a:endParaRPr>
          </a:p>
        </p:txBody>
      </p:sp>
      <p:sp>
        <p:nvSpPr>
          <p:cNvPr id="19" name="スライド番号プレースホルダー 3"/>
          <p:cNvSpPr>
            <a:spLocks noGrp="1"/>
          </p:cNvSpPr>
          <p:nvPr>
            <p:ph type="sldNum" sz="quarter" idx="12"/>
          </p:nvPr>
        </p:nvSpPr>
        <p:spPr>
          <a:xfrm>
            <a:off x="6972169" y="6476316"/>
            <a:ext cx="2133600" cy="365125"/>
          </a:xfrm>
        </p:spPr>
        <p:txBody>
          <a:bodyPr/>
          <a:lstStyle/>
          <a:p>
            <a:pPr>
              <a:defRPr/>
            </a:pPr>
            <a:fld id="{4AC9B83D-17C3-4F2E-B0BA-D155CD364A7C}" type="slidenum">
              <a:rPr lang="ja-JP" altLang="en-US" sz="1600" b="1" smtClean="0"/>
              <a:pPr>
                <a:defRPr/>
              </a:pPr>
              <a:t>17</a:t>
            </a:fld>
            <a:endParaRPr lang="ja-JP" altLang="en-US" sz="1600" b="1" dirty="0"/>
          </a:p>
        </p:txBody>
      </p:sp>
    </p:spTree>
    <p:extLst>
      <p:ext uri="{BB962C8B-B14F-4D97-AF65-F5344CB8AC3E}">
        <p14:creationId xmlns:p14="http://schemas.microsoft.com/office/powerpoint/2010/main" val="263325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476672"/>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08520" y="2091208"/>
            <a:ext cx="3565321" cy="223005"/>
          </a:xfrm>
          <a:prstGeom prst="rect">
            <a:avLst/>
          </a:prstGeom>
          <a:noFill/>
          <a:ln>
            <a:noFill/>
          </a:ln>
        </p:spPr>
        <p:txBody>
          <a:bodyPr wrap="square" lIns="118169" tIns="59084" rIns="93046" bIns="59084" rtlCol="0" anchor="ctr" anchorCtr="0">
            <a:spAutoFit/>
          </a:bodyPr>
          <a:lstStyle/>
          <a:p>
            <a:pPr marL="176213" indent="-176213">
              <a:lnSpc>
                <a:spcPts val="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「大阪城東部地区のまちづくりの方向性（案）」に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おける地区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のゾーニングイメージ</a:t>
            </a:r>
          </a:p>
        </p:txBody>
      </p:sp>
      <p:graphicFrame>
        <p:nvGraphicFramePr>
          <p:cNvPr id="7" name="表 6"/>
          <p:cNvGraphicFramePr>
            <a:graphicFrameLocks noGrp="1"/>
          </p:cNvGraphicFramePr>
          <p:nvPr>
            <p:extLst>
              <p:ext uri="{D42A27DB-BD31-4B8C-83A1-F6EECF244321}">
                <p14:modId xmlns:p14="http://schemas.microsoft.com/office/powerpoint/2010/main" val="3227885277"/>
              </p:ext>
            </p:extLst>
          </p:nvPr>
        </p:nvGraphicFramePr>
        <p:xfrm>
          <a:off x="3226711" y="2416776"/>
          <a:ext cx="5192872" cy="2308860"/>
        </p:xfrm>
        <a:graphic>
          <a:graphicData uri="http://schemas.openxmlformats.org/drawingml/2006/table">
            <a:tbl>
              <a:tblPr firstRow="1" bandRow="1">
                <a:tableStyleId>{8A107856-5554-42FB-B03E-39F5DBC370BA}</a:tableStyleId>
              </a:tblPr>
              <a:tblGrid>
                <a:gridCol w="731048">
                  <a:extLst>
                    <a:ext uri="{9D8B030D-6E8A-4147-A177-3AD203B41FA5}">
                      <a16:colId xmlns:a16="http://schemas.microsoft.com/office/drawing/2014/main" val="1039745084"/>
                    </a:ext>
                  </a:extLst>
                </a:gridCol>
                <a:gridCol w="4461824">
                  <a:extLst>
                    <a:ext uri="{9D8B030D-6E8A-4147-A177-3AD203B41FA5}">
                      <a16:colId xmlns:a16="http://schemas.microsoft.com/office/drawing/2014/main" val="1041385431"/>
                    </a:ext>
                  </a:extLst>
                </a:gridCol>
              </a:tblGrid>
              <a:tr h="154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dirty="0" smtClean="0">
                          <a:latin typeface="メイリオ" panose="020B0604030504040204" pitchFamily="50" charset="-128"/>
                          <a:ea typeface="メイリオ" panose="020B0604030504040204" pitchFamily="50" charset="-128"/>
                          <a:cs typeface="Meiryo UI" panose="020B0604030504040204" pitchFamily="50" charset="-128"/>
                        </a:rPr>
                        <a:t>2012</a:t>
                      </a:r>
                      <a:endParaRPr kumimoji="1" lang="ja-JP" altLang="en-US" sz="1050" b="0" dirty="0"/>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森之宮工場（ごみ焼却工場）の建替計画の中止決定</a:t>
                      </a:r>
                      <a:endParaRPr kumimoji="1" lang="ja-JP" altLang="en-US" sz="1050" b="0" dirty="0"/>
                    </a:p>
                  </a:txBody>
                  <a:tcPr/>
                </a:tc>
                <a:extLst>
                  <a:ext uri="{0D108BD9-81ED-4DB2-BD59-A6C34878D82A}">
                    <a16:rowId xmlns:a16="http://schemas.microsoft.com/office/drawing/2014/main" val="3881191451"/>
                  </a:ext>
                </a:extLst>
              </a:tr>
              <a:tr h="141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dirty="0" smtClean="0">
                          <a:latin typeface="メイリオ" panose="020B0604030504040204" pitchFamily="50" charset="-128"/>
                          <a:ea typeface="メイリオ" panose="020B0604030504040204" pitchFamily="50" charset="-128"/>
                          <a:cs typeface="Meiryo UI" panose="020B0604030504040204" pitchFamily="50" charset="-128"/>
                        </a:rPr>
                        <a:t>2012</a:t>
                      </a:r>
                      <a:endParaRPr kumimoji="1" lang="ja-JP" altLang="en-US" sz="1050" b="0" dirty="0"/>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府市統合本部において「グランドデザイン・大阪」を策定</a:t>
                      </a:r>
                      <a:endParaRPr kumimoji="1" lang="ja-JP" altLang="en-US" sz="1050" b="0" dirty="0"/>
                    </a:p>
                  </a:txBody>
                  <a:tcPr/>
                </a:tc>
                <a:extLst>
                  <a:ext uri="{0D108BD9-81ED-4DB2-BD59-A6C34878D82A}">
                    <a16:rowId xmlns:a16="http://schemas.microsoft.com/office/drawing/2014/main" val="1606174186"/>
                  </a:ext>
                </a:extLst>
              </a:tr>
              <a:tr h="200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dirty="0" smtClean="0">
                          <a:latin typeface="メイリオ" panose="020B0604030504040204" pitchFamily="50" charset="-128"/>
                          <a:ea typeface="メイリオ" panose="020B0604030504040204" pitchFamily="50" charset="-128"/>
                          <a:cs typeface="Meiryo UI" panose="020B0604030504040204" pitchFamily="50" charset="-128"/>
                        </a:rPr>
                        <a:t>2014</a:t>
                      </a:r>
                      <a:endParaRPr kumimoji="1" lang="ja-JP" altLang="en-US" sz="1050" b="0" dirty="0"/>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「府立成人病センター跡地等のまちづくり方針」の策定</a:t>
                      </a:r>
                      <a:endParaRPr kumimoji="1" lang="ja-JP" altLang="en-US" sz="1050" b="0" dirty="0"/>
                    </a:p>
                  </a:txBody>
                  <a:tcPr/>
                </a:tc>
                <a:extLst>
                  <a:ext uri="{0D108BD9-81ED-4DB2-BD59-A6C34878D82A}">
                    <a16:rowId xmlns:a16="http://schemas.microsoft.com/office/drawing/2014/main" val="3069790735"/>
                  </a:ext>
                </a:extLst>
              </a:tr>
              <a:tr h="188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dirty="0" smtClean="0">
                          <a:latin typeface="メイリオ" panose="020B0604030504040204" pitchFamily="50" charset="-128"/>
                          <a:ea typeface="メイリオ" panose="020B0604030504040204" pitchFamily="50" charset="-128"/>
                          <a:cs typeface="Meiryo UI" panose="020B0604030504040204" pitchFamily="50" charset="-128"/>
                        </a:rPr>
                        <a:t>2016</a:t>
                      </a:r>
                      <a:endParaRPr kumimoji="1" lang="ja-JP" altLang="en-US" sz="1050" b="0" dirty="0"/>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「大阪城東部地区のまちづくりの方向性（素案）」取りまとめ</a:t>
                      </a:r>
                      <a:endParaRPr kumimoji="1" lang="ja-JP" altLang="en-US" sz="1050" b="0" dirty="0"/>
                    </a:p>
                  </a:txBody>
                  <a:tcPr/>
                </a:tc>
                <a:extLst>
                  <a:ext uri="{0D108BD9-81ED-4DB2-BD59-A6C34878D82A}">
                    <a16:rowId xmlns:a16="http://schemas.microsoft.com/office/drawing/2014/main" val="346490310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b="0" dirty="0" smtClean="0">
                          <a:latin typeface="メイリオ" panose="020B0604030504040204" pitchFamily="50" charset="-128"/>
                          <a:ea typeface="メイリオ" panose="020B0604030504040204" pitchFamily="50" charset="-128"/>
                          <a:cs typeface="Meiryo UI" panose="020B0604030504040204" pitchFamily="50" charset="-128"/>
                        </a:rPr>
                        <a:t>2016〜2017</a:t>
                      </a:r>
                      <a:endParaRPr kumimoji="1" lang="ja-JP" altLang="en-US" sz="1000" b="0" dirty="0"/>
                    </a:p>
                  </a:txBody>
                  <a:tcPr marL="36000" marR="36000"/>
                </a:tc>
                <a:tc>
                  <a:txBody>
                    <a:bodyPr/>
                    <a:lstStyle/>
                    <a:p>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地区内市有地の有効活用に係るマーケット・リサーチの実施・結果公表</a:t>
                      </a:r>
                      <a:endParaRPr kumimoji="1" lang="ja-JP" altLang="en-US" sz="1050" b="0" dirty="0"/>
                    </a:p>
                  </a:txBody>
                  <a:tcPr/>
                </a:tc>
                <a:extLst>
                  <a:ext uri="{0D108BD9-81ED-4DB2-BD59-A6C34878D82A}">
                    <a16:rowId xmlns:a16="http://schemas.microsoft.com/office/drawing/2014/main" val="17344017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dirty="0" smtClean="0">
                          <a:latin typeface="メイリオ" panose="020B0604030504040204" pitchFamily="50" charset="-128"/>
                          <a:ea typeface="メイリオ" panose="020B0604030504040204" pitchFamily="50" charset="-128"/>
                          <a:cs typeface="Meiryo UI" panose="020B0604030504040204" pitchFamily="50" charset="-128"/>
                        </a:rPr>
                        <a:t>2018</a:t>
                      </a:r>
                      <a:endParaRPr kumimoji="1" lang="ja-JP" altLang="en-US" sz="1050" b="0" dirty="0"/>
                    </a:p>
                  </a:txBody>
                  <a:tcPr marL="36000" marR="36000"/>
                </a:tc>
                <a:tc>
                  <a:txBody>
                    <a:bodyPr/>
                    <a:lstStyle/>
                    <a:p>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旧府立成人病センター跡地等に関するマーケット・リサーチの実施・結果公表</a:t>
                      </a:r>
                      <a:endParaRPr kumimoji="1" lang="ja-JP" altLang="en-US" sz="1050" b="0" dirty="0"/>
                    </a:p>
                  </a:txBody>
                  <a:tcPr/>
                </a:tc>
                <a:extLst>
                  <a:ext uri="{0D108BD9-81ED-4DB2-BD59-A6C34878D82A}">
                    <a16:rowId xmlns:a16="http://schemas.microsoft.com/office/drawing/2014/main" val="3792891629"/>
                  </a:ext>
                </a:extLst>
              </a:tr>
              <a:tr h="150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dirty="0" smtClean="0">
                          <a:latin typeface="メイリオ" panose="020B0604030504040204" pitchFamily="50" charset="-128"/>
                          <a:ea typeface="メイリオ" panose="020B0604030504040204" pitchFamily="50" charset="-128"/>
                          <a:cs typeface="Meiryo UI" panose="020B0604030504040204" pitchFamily="50" charset="-128"/>
                        </a:rPr>
                        <a:t>2018</a:t>
                      </a:r>
                      <a:endParaRPr kumimoji="1" lang="ja-JP" altLang="en-US" sz="1050" b="0" dirty="0"/>
                    </a:p>
                  </a:txBody>
                  <a:tcPr marL="36000" marR="36000"/>
                </a:tc>
                <a:tc>
                  <a:txBody>
                    <a:bodyPr/>
                    <a:lstStyle/>
                    <a:p>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ごみ焼却工場４工場（南港</a:t>
                      </a:r>
                      <a:r>
                        <a:rPr lang="en-US" altLang="ja-JP" sz="900" b="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港</a:t>
                      </a:r>
                      <a:r>
                        <a:rPr lang="en-US" altLang="ja-JP" sz="900" b="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森之宮</a:t>
                      </a:r>
                      <a:r>
                        <a:rPr lang="en-US" altLang="ja-JP" sz="900" b="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大正）の都市計画廃止</a:t>
                      </a:r>
                      <a:endParaRPr kumimoji="1" lang="ja-JP" altLang="en-US" sz="1050" b="0" dirty="0"/>
                    </a:p>
                  </a:txBody>
                  <a:tcPr/>
                </a:tc>
                <a:extLst>
                  <a:ext uri="{0D108BD9-81ED-4DB2-BD59-A6C34878D82A}">
                    <a16:rowId xmlns:a16="http://schemas.microsoft.com/office/drawing/2014/main" val="3157465065"/>
                  </a:ext>
                </a:extLst>
              </a:tr>
              <a:tr h="138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dirty="0" smtClean="0">
                          <a:latin typeface="メイリオ" panose="020B0604030504040204" pitchFamily="50" charset="-128"/>
                          <a:ea typeface="メイリオ" panose="020B0604030504040204" pitchFamily="50" charset="-128"/>
                          <a:cs typeface="Meiryo UI" panose="020B0604030504040204" pitchFamily="50" charset="-128"/>
                        </a:rPr>
                        <a:t>2020.1</a:t>
                      </a:r>
                      <a:endParaRPr kumimoji="1" lang="ja-JP" altLang="en-US" sz="1050" b="0" dirty="0"/>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latin typeface="メイリオ" panose="020B0604030504040204" pitchFamily="50" charset="-128"/>
                          <a:ea typeface="メイリオ" panose="020B0604030504040204" pitchFamily="50" charset="-128"/>
                          <a:cs typeface="Meiryo UI" panose="020B0604030504040204" pitchFamily="50" charset="-128"/>
                        </a:rPr>
                        <a:t>「新大学基本構想」の策定</a:t>
                      </a:r>
                      <a:r>
                        <a:rPr lang="ja-JP" altLang="en-US" sz="1050" b="1" dirty="0">
                          <a:latin typeface="メイリオ" panose="020B0604030504040204" pitchFamily="50" charset="-128"/>
                          <a:ea typeface="メイリオ" panose="020B0604030504040204" pitchFamily="50" charset="-128"/>
                          <a:cs typeface="Meiryo UI" panose="020B0604030504040204" pitchFamily="50" charset="-128"/>
                        </a:rPr>
                        <a:t>（府・市・公立大学法人大阪）</a:t>
                      </a:r>
                      <a:endParaRPr kumimoji="1" lang="ja-JP" altLang="en-US" sz="1050" b="1" dirty="0"/>
                    </a:p>
                  </a:txBody>
                  <a:tcPr/>
                </a:tc>
                <a:extLst>
                  <a:ext uri="{0D108BD9-81ED-4DB2-BD59-A6C34878D82A}">
                    <a16:rowId xmlns:a16="http://schemas.microsoft.com/office/drawing/2014/main" val="4145254304"/>
                  </a:ext>
                </a:extLst>
              </a:tr>
              <a:tr h="198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dirty="0" smtClean="0">
                          <a:latin typeface="メイリオ" panose="020B0604030504040204" pitchFamily="50" charset="-128"/>
                          <a:ea typeface="メイリオ" panose="020B0604030504040204" pitchFamily="50" charset="-128"/>
                          <a:cs typeface="Meiryo UI" panose="020B0604030504040204" pitchFamily="50" charset="-128"/>
                        </a:rPr>
                        <a:t>2020.3</a:t>
                      </a:r>
                      <a:endParaRPr kumimoji="1" lang="ja-JP" altLang="en-US" sz="1050" b="0" dirty="0"/>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latin typeface="メイリオ" panose="020B0604030504040204" pitchFamily="50" charset="-128"/>
                          <a:ea typeface="メイリオ" panose="020B0604030504040204" pitchFamily="50" charset="-128"/>
                          <a:cs typeface="Meiryo UI" panose="020B0604030504040204" pitchFamily="50" charset="-128"/>
                        </a:rPr>
                        <a:t>「大阪スマートシティ戦略</a:t>
                      </a:r>
                      <a:r>
                        <a:rPr lang="en-US" altLang="ja-JP" sz="900" b="1" dirty="0">
                          <a:latin typeface="メイリオ" panose="020B0604030504040204" pitchFamily="50" charset="-128"/>
                          <a:ea typeface="メイリオ" panose="020B0604030504040204" pitchFamily="50" charset="-128"/>
                          <a:cs typeface="Meiryo UI" panose="020B0604030504040204" pitchFamily="50" charset="-128"/>
                        </a:rPr>
                        <a:t>Ver.1.0</a:t>
                      </a:r>
                      <a:r>
                        <a:rPr lang="ja-JP" altLang="en-US" sz="900" b="1" dirty="0">
                          <a:latin typeface="メイリオ" panose="020B0604030504040204" pitchFamily="50" charset="-128"/>
                          <a:ea typeface="メイリオ" panose="020B0604030504040204" pitchFamily="50" charset="-128"/>
                          <a:cs typeface="Meiryo UI" panose="020B0604030504040204" pitchFamily="50" charset="-128"/>
                        </a:rPr>
                        <a:t>（案）～</a:t>
                      </a:r>
                      <a:r>
                        <a:rPr lang="en-US" altLang="ja-JP" sz="900" b="1" dirty="0" err="1">
                          <a:latin typeface="メイリオ" panose="020B0604030504040204" pitchFamily="50" charset="-128"/>
                          <a:ea typeface="メイリオ" panose="020B0604030504040204" pitchFamily="50" charset="-128"/>
                          <a:cs typeface="Meiryo UI" panose="020B0604030504040204" pitchFamily="50" charset="-128"/>
                        </a:rPr>
                        <a:t>eOSAKA</a:t>
                      </a:r>
                      <a:r>
                        <a:rPr lang="ja-JP" altLang="en-US" sz="900" b="1" dirty="0">
                          <a:latin typeface="メイリオ" panose="020B0604030504040204" pitchFamily="50" charset="-128"/>
                          <a:ea typeface="メイリオ" panose="020B0604030504040204" pitchFamily="50" charset="-128"/>
                          <a:cs typeface="Meiryo UI" panose="020B0604030504040204" pitchFamily="50" charset="-128"/>
                        </a:rPr>
                        <a:t>をめざして～」の取りまとめ</a:t>
                      </a:r>
                      <a:endParaRPr lang="en-US" altLang="ja-JP" sz="900" b="1" dirty="0">
                        <a:latin typeface="メイリオ" panose="020B0604030504040204" pitchFamily="50" charset="-128"/>
                        <a:ea typeface="メイリオ" panose="020B0604030504040204" pitchFamily="50" charset="-128"/>
                        <a:cs typeface="Meiryo UI" panose="020B0604030504040204" pitchFamily="50" charset="-128"/>
                      </a:endParaRPr>
                    </a:p>
                  </a:txBody>
                  <a:tcPr/>
                </a:tc>
                <a:extLst>
                  <a:ext uri="{0D108BD9-81ED-4DB2-BD59-A6C34878D82A}">
                    <a16:rowId xmlns:a16="http://schemas.microsoft.com/office/drawing/2014/main" val="2266274360"/>
                  </a:ext>
                </a:extLst>
              </a:tr>
              <a:tr h="195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dirty="0" smtClean="0">
                          <a:latin typeface="メイリオ" panose="020B0604030504040204" pitchFamily="50" charset="-128"/>
                          <a:ea typeface="メイリオ" panose="020B0604030504040204" pitchFamily="50" charset="-128"/>
                          <a:cs typeface="Meiryo UI" panose="020B0604030504040204" pitchFamily="50" charset="-128"/>
                        </a:rPr>
                        <a:t>2020.5</a:t>
                      </a:r>
                      <a:endParaRPr kumimoji="1" lang="ja-JP" altLang="en-US" sz="1050" b="0" dirty="0"/>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latin typeface="メイリオ" panose="020B0604030504040204" pitchFamily="50" charset="-128"/>
                          <a:ea typeface="メイリオ" panose="020B0604030504040204" pitchFamily="50" charset="-128"/>
                          <a:cs typeface="Meiryo UI" panose="020B0604030504040204" pitchFamily="50" charset="-128"/>
                        </a:rPr>
                        <a:t>「大阪城東部地区のまちづくりの方向性（案</a:t>
                      </a:r>
                      <a:r>
                        <a:rPr lang="ja-JP" altLang="en-US" sz="900" b="1" dirty="0" smtClean="0">
                          <a:latin typeface="メイリオ" panose="020B0604030504040204" pitchFamily="50" charset="-128"/>
                          <a:ea typeface="メイリオ" panose="020B0604030504040204" pitchFamily="50" charset="-128"/>
                          <a:cs typeface="Meiryo UI" panose="020B0604030504040204" pitchFamily="50" charset="-128"/>
                        </a:rPr>
                        <a:t>）」の</a:t>
                      </a:r>
                      <a:r>
                        <a:rPr lang="ja-JP" altLang="en-US" sz="900" b="1" dirty="0">
                          <a:latin typeface="メイリオ" panose="020B0604030504040204" pitchFamily="50" charset="-128"/>
                          <a:ea typeface="メイリオ" panose="020B0604030504040204" pitchFamily="50" charset="-128"/>
                          <a:cs typeface="Meiryo UI" panose="020B0604030504040204" pitchFamily="50" charset="-128"/>
                        </a:rPr>
                        <a:t>取りまとめ</a:t>
                      </a:r>
                      <a:endParaRPr lang="en-US" altLang="ja-JP" sz="900" b="1" dirty="0">
                        <a:latin typeface="メイリオ" panose="020B0604030504040204" pitchFamily="50" charset="-128"/>
                        <a:ea typeface="メイリオ" panose="020B0604030504040204" pitchFamily="50" charset="-128"/>
                        <a:cs typeface="Meiryo UI" panose="020B0604030504040204" pitchFamily="50" charset="-128"/>
                      </a:endParaRPr>
                    </a:p>
                  </a:txBody>
                  <a:tcPr/>
                </a:tc>
                <a:extLst>
                  <a:ext uri="{0D108BD9-81ED-4DB2-BD59-A6C34878D82A}">
                    <a16:rowId xmlns:a16="http://schemas.microsoft.com/office/drawing/2014/main" val="972849256"/>
                  </a:ext>
                </a:extLst>
              </a:tr>
            </a:tbl>
          </a:graphicData>
        </a:graphic>
      </p:graphicFrame>
      <p:pic>
        <p:nvPicPr>
          <p:cNvPr id="9" name="図 8"/>
          <p:cNvPicPr>
            <a:picLocks noChangeAspect="1"/>
          </p:cNvPicPr>
          <p:nvPr/>
        </p:nvPicPr>
        <p:blipFill>
          <a:blip r:embed="rId3"/>
          <a:stretch>
            <a:fillRect/>
          </a:stretch>
        </p:blipFill>
        <p:spPr>
          <a:xfrm>
            <a:off x="171560" y="2258875"/>
            <a:ext cx="2299852" cy="2837511"/>
          </a:xfrm>
          <a:prstGeom prst="rect">
            <a:avLst/>
          </a:prstGeom>
        </p:spPr>
      </p:pic>
      <p:sp>
        <p:nvSpPr>
          <p:cNvPr id="24" name="正方形/長方形 23"/>
          <p:cNvSpPr/>
          <p:nvPr/>
        </p:nvSpPr>
        <p:spPr>
          <a:xfrm>
            <a:off x="3226710" y="5094204"/>
            <a:ext cx="5141507" cy="6272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44000" indent="-144000">
              <a:spcBef>
                <a:spcPts val="600"/>
              </a:spcBef>
            </a:pPr>
            <a:r>
              <a:rPr kumimoji="1" lang="ja-JP" altLang="en-US" sz="1200" b="1" dirty="0" smtClean="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新大学を先導役とした、</a:t>
            </a:r>
            <a:r>
              <a:rPr lang="ja-JP" altLang="en-US" sz="1200" b="1" dirty="0">
                <a:solidFill>
                  <a:schemeClr val="tx1"/>
                </a:solidFill>
                <a:latin typeface="Meiryo UI" panose="020B0604030504040204" pitchFamily="50" charset="-128"/>
                <a:ea typeface="Meiryo UI" panose="020B0604030504040204" pitchFamily="50" charset="-128"/>
              </a:rPr>
              <a:t>多様な機能が集積する</a:t>
            </a:r>
            <a:r>
              <a:rPr kumimoji="1" lang="ja-JP" altLang="en-US" sz="1200" b="1" dirty="0">
                <a:solidFill>
                  <a:schemeClr val="tx1"/>
                </a:solidFill>
                <a:latin typeface="Meiryo UI" panose="020B0604030504040204" pitchFamily="50" charset="-128"/>
                <a:ea typeface="Meiryo UI" panose="020B0604030504040204" pitchFamily="50" charset="-128"/>
              </a:rPr>
              <a:t>国際色あるまちの実現</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144000" indent="-144000"/>
            <a:r>
              <a:rPr kumimoji="1" lang="ja-JP" altLang="en-US" sz="1200" b="1" dirty="0" smtClean="0">
                <a:solidFill>
                  <a:schemeClr val="tx1"/>
                </a:solidFill>
                <a:latin typeface="Meiryo UI" panose="020B0604030504040204" pitchFamily="50" charset="-128"/>
                <a:ea typeface="Meiryo UI" panose="020B0604030504040204" pitchFamily="50" charset="-128"/>
              </a:rPr>
              <a:t>●当地区における魅力あふれる新都市空間の創造は、大阪全体の発展を牽引</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marL="144000" indent="-144000"/>
            <a:r>
              <a:rPr lang="ja-JP" altLang="en-US" sz="1200" b="1" dirty="0">
                <a:solidFill>
                  <a:schemeClr val="tx1"/>
                </a:solidFill>
                <a:latin typeface="Meiryo UI" panose="020B0604030504040204" pitchFamily="50" charset="-128"/>
                <a:ea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rPr>
              <a:t>大阪城</a:t>
            </a:r>
            <a:r>
              <a:rPr kumimoji="1" lang="ja-JP" altLang="en-US" sz="1200" b="1" dirty="0">
                <a:solidFill>
                  <a:schemeClr val="tx1"/>
                </a:solidFill>
                <a:latin typeface="Meiryo UI" panose="020B0604030504040204" pitchFamily="50" charset="-128"/>
                <a:ea typeface="Meiryo UI" panose="020B0604030504040204" pitchFamily="50" charset="-128"/>
              </a:rPr>
              <a:t>公園・周辺エリア全体の活性化</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1640937" y="4482538"/>
            <a:ext cx="1434156" cy="1376603"/>
          </a:xfrm>
          <a:prstGeom prst="rect">
            <a:avLst/>
          </a:prstGeom>
        </p:spPr>
      </p:pic>
      <p:sp>
        <p:nvSpPr>
          <p:cNvPr id="18" name="テキスト ボックス 17"/>
          <p:cNvSpPr txBox="1"/>
          <p:nvPr/>
        </p:nvSpPr>
        <p:spPr>
          <a:xfrm>
            <a:off x="53792" y="832968"/>
            <a:ext cx="8909633" cy="1247836"/>
          </a:xfrm>
          <a:prstGeom prst="rect">
            <a:avLst/>
          </a:prstGeom>
          <a:solidFill>
            <a:schemeClr val="accent2">
              <a:lumMod val="40000"/>
              <a:lumOff val="60000"/>
            </a:schemeClr>
          </a:solidFill>
          <a:ln>
            <a:noFill/>
          </a:ln>
        </p:spPr>
        <p:txBody>
          <a:bodyPr wrap="square" lIns="118169" tIns="59084" rIns="93046" bIns="59084" rtlCol="0" anchor="ctr" anchorCtr="0">
            <a:spAutoFit/>
          </a:bodyPr>
          <a:lstStyle/>
          <a:p>
            <a:pPr>
              <a:lnSpc>
                <a:spcPts val="1300"/>
              </a:lnSpc>
            </a:pPr>
            <a:r>
              <a:rPr lang="ja-JP" altLang="en-US" sz="1100" b="1"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森之宮ごみ焼却工場の建替え計画中止に伴って発生した未利用地を活用した、</a:t>
            </a:r>
            <a:r>
              <a:rPr lang="ja-JP" altLang="en-US" sz="1100" b="1" dirty="0" smtClean="0">
                <a:latin typeface="Meiryo UI" panose="020B0604030504040204" pitchFamily="50" charset="-128"/>
                <a:ea typeface="Meiryo UI" panose="020B0604030504040204" pitchFamily="50" charset="-128"/>
              </a:rPr>
              <a:t>新大学キャンパス整備など新たな動向を踏まえ、</a:t>
            </a:r>
            <a:r>
              <a:rPr lang="ja-JP" altLang="en-US" sz="1100" b="1" dirty="0">
                <a:latin typeface="Meiryo UI" panose="020B0604030504040204" pitchFamily="50" charset="-128"/>
                <a:ea typeface="Meiryo UI" panose="020B0604030504040204" pitchFamily="50" charset="-128"/>
              </a:rPr>
              <a:t>エリア</a:t>
            </a:r>
            <a:r>
              <a:rPr lang="ja-JP" altLang="en-US" sz="1100" b="1" dirty="0" smtClean="0">
                <a:latin typeface="Meiryo UI" panose="020B0604030504040204" pitchFamily="50" charset="-128"/>
                <a:ea typeface="Meiryo UI" panose="020B0604030504040204" pitchFamily="50" charset="-128"/>
              </a:rPr>
              <a:t>のポテンシャルを</a:t>
            </a:r>
            <a:endParaRPr lang="en-US" altLang="ja-JP" sz="1100" b="1" dirty="0" smtClean="0">
              <a:latin typeface="Meiryo UI" panose="020B0604030504040204" pitchFamily="50" charset="-128"/>
              <a:ea typeface="Meiryo UI" panose="020B0604030504040204" pitchFamily="50" charset="-128"/>
            </a:endParaRPr>
          </a:p>
          <a:p>
            <a:pPr>
              <a:lnSpc>
                <a:spcPts val="1300"/>
              </a:lnSpc>
            </a:pPr>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活かしたまちづくりを推進</a:t>
            </a:r>
            <a:endParaRPr lang="en-US" altLang="ja-JP" sz="1100" b="1" dirty="0">
              <a:latin typeface="Meiryo UI" panose="020B0604030504040204" pitchFamily="50" charset="-128"/>
              <a:ea typeface="Meiryo UI" panose="020B0604030504040204" pitchFamily="50" charset="-128"/>
            </a:endParaRPr>
          </a:p>
          <a:p>
            <a:pPr>
              <a:lnSpc>
                <a:spcPts val="1200"/>
              </a:lnSpc>
            </a:pPr>
            <a:r>
              <a:rPr lang="ja-JP" altLang="en-US" sz="1100" dirty="0" smtClean="0">
                <a:latin typeface="Meiryo UI" panose="020B0604030504040204" pitchFamily="50" charset="-128"/>
                <a:ea typeface="Meiryo UI" panose="020B0604030504040204" pitchFamily="50" charset="-128"/>
              </a:rPr>
              <a:t>　　大阪</a:t>
            </a:r>
            <a:r>
              <a:rPr lang="ja-JP" altLang="en-US" sz="1100" dirty="0">
                <a:latin typeface="Meiryo UI" panose="020B0604030504040204" pitchFamily="50" charset="-128"/>
                <a:ea typeface="Meiryo UI" panose="020B0604030504040204" pitchFamily="50" charset="-128"/>
              </a:rPr>
              <a:t>城東部地区を取り巻く新たな動向</a:t>
            </a:r>
            <a:endParaRPr lang="en-US" altLang="ja-JP" sz="1100" dirty="0">
              <a:latin typeface="Meiryo UI" panose="020B0604030504040204" pitchFamily="50" charset="-128"/>
              <a:ea typeface="Meiryo UI" panose="020B0604030504040204" pitchFamily="50" charset="-128"/>
            </a:endParaRPr>
          </a:p>
          <a:p>
            <a:pPr marL="92075" indent="-92075">
              <a:lnSpc>
                <a:spcPts val="1200"/>
              </a:lnSpc>
            </a:pPr>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①新大学キャンパスの立地：</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年度を目途に新大学の都心メインキャンパスを</a:t>
            </a:r>
            <a:r>
              <a:rPr lang="ja-JP" altLang="en-US" sz="1100" dirty="0" smtClean="0">
                <a:latin typeface="Meiryo UI" panose="020B0604030504040204" pitchFamily="50" charset="-128"/>
                <a:ea typeface="Meiryo UI" panose="020B0604030504040204" pitchFamily="50" charset="-128"/>
              </a:rPr>
              <a:t>設置（情報学研究科の都心メインキャンパスへの移転）</a:t>
            </a:r>
            <a:endParaRPr lang="en-US" altLang="ja-JP" sz="1100" dirty="0">
              <a:latin typeface="Meiryo UI" panose="020B0604030504040204" pitchFamily="50" charset="-128"/>
              <a:ea typeface="Meiryo UI" panose="020B0604030504040204" pitchFamily="50" charset="-128"/>
            </a:endParaRPr>
          </a:p>
          <a:p>
            <a:pPr marL="92075" indent="-92075">
              <a:lnSpc>
                <a:spcPts val="1200"/>
              </a:lnSpc>
            </a:pPr>
            <a:r>
              <a:rPr lang="ja-JP" altLang="en-US" sz="1100" dirty="0">
                <a:latin typeface="Meiryo UI" panose="020B0604030504040204" pitchFamily="50" charset="-128"/>
                <a:ea typeface="Meiryo UI" panose="020B0604030504040204" pitchFamily="50" charset="-128"/>
              </a:rPr>
              <a:t>　　　②大阪スマートシティ戦略 ：</a:t>
            </a:r>
            <a:r>
              <a:rPr lang="ja-JP" altLang="en-US" sz="1100" dirty="0">
                <a:latin typeface="メイリオ" panose="020B0604030504040204" pitchFamily="50" charset="-128"/>
                <a:ea typeface="メイリオ" panose="020B0604030504040204" pitchFamily="50" charset="-128"/>
              </a:rPr>
              <a:t>健康医療・環境等の既存資源を活かした実証・実装フィールドとしての活用を</a:t>
            </a:r>
            <a:r>
              <a:rPr lang="ja-JP" altLang="en-US" sz="1100" dirty="0" smtClean="0">
                <a:latin typeface="メイリオ" panose="020B0604030504040204" pitchFamily="50" charset="-128"/>
                <a:ea typeface="メイリオ" panose="020B0604030504040204" pitchFamily="50" charset="-128"/>
              </a:rPr>
              <a:t>検討</a:t>
            </a:r>
            <a:endParaRPr lang="en-US" altLang="ja-JP" sz="1100" b="1" dirty="0">
              <a:latin typeface="Meiryo UI" panose="020B0604030504040204" pitchFamily="50" charset="-128"/>
              <a:ea typeface="Meiryo UI" panose="020B0604030504040204" pitchFamily="50" charset="-128"/>
            </a:endParaRPr>
          </a:p>
          <a:p>
            <a:pPr marL="144000" indent="-144000">
              <a:lnSpc>
                <a:spcPts val="1300"/>
              </a:lnSpc>
            </a:pPr>
            <a:r>
              <a:rPr lang="ja-JP" altLang="en-US" sz="1100" b="1" dirty="0">
                <a:latin typeface="メイリオ" panose="020B0604030504040204" pitchFamily="50" charset="-128"/>
                <a:ea typeface="メイリオ" panose="020B0604030504040204" pitchFamily="50" charset="-128"/>
              </a:rPr>
              <a:t>  ➡ まちづくりの方向性のとりまとめへ </a:t>
            </a:r>
            <a:endParaRPr lang="en-US" altLang="ja-JP" sz="1100" b="1" dirty="0">
              <a:latin typeface="Meiryo UI" panose="020B0604030504040204" pitchFamily="50" charset="-128"/>
              <a:ea typeface="Meiryo UI" panose="020B0604030504040204" pitchFamily="50" charset="-128"/>
            </a:endParaRPr>
          </a:p>
          <a:p>
            <a:pPr marL="144000" indent="-144000">
              <a:lnSpc>
                <a:spcPts val="1300"/>
              </a:lnSpc>
            </a:pPr>
            <a:r>
              <a:rPr lang="ja-JP" altLang="en-US" sz="1100" dirty="0" smtClean="0">
                <a:latin typeface="Meiryo UI" panose="020B0604030504040204" pitchFamily="50" charset="-128"/>
                <a:ea typeface="Meiryo UI" panose="020B0604030504040204" pitchFamily="50" charset="-128"/>
              </a:rPr>
              <a:t>まちづくりコンセプト：新</a:t>
            </a:r>
            <a:r>
              <a:rPr lang="ja-JP" altLang="en-US" sz="1100" dirty="0">
                <a:latin typeface="Meiryo UI" panose="020B0604030504040204" pitchFamily="50" charset="-128"/>
                <a:ea typeface="Meiryo UI" panose="020B0604030504040204" pitchFamily="50" charset="-128"/>
              </a:rPr>
              <a:t>大学を先導役に</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観光集客･健康医療･人材育成･居住機能等の集積により</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多世代・多様な人が集い、交流する国際色あるまち</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123755" y="613265"/>
            <a:ext cx="3494558" cy="25750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大阪城東部地区のまちづくりについて</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5" name="角丸四角形 24"/>
          <p:cNvSpPr/>
          <p:nvPr/>
        </p:nvSpPr>
        <p:spPr>
          <a:xfrm>
            <a:off x="3203848" y="2132856"/>
            <a:ext cx="2088232"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まちづくりの検討経過</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26" name="角丸四角形 25"/>
          <p:cNvSpPr/>
          <p:nvPr/>
        </p:nvSpPr>
        <p:spPr>
          <a:xfrm>
            <a:off x="3203848" y="4799229"/>
            <a:ext cx="2160240" cy="29497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bg1"/>
                </a:solidFill>
                <a:latin typeface="Meiryo UI" panose="020B0604030504040204" pitchFamily="50" charset="-128"/>
                <a:ea typeface="Meiryo UI" panose="020B0604030504040204" pitchFamily="50" charset="-128"/>
              </a:rPr>
              <a:t>まちづく</a:t>
            </a:r>
            <a:r>
              <a:rPr lang="ja-JP" altLang="en-US" sz="1200" b="1" dirty="0">
                <a:solidFill>
                  <a:schemeClr val="bg1"/>
                </a:solidFill>
                <a:latin typeface="Meiryo UI" panose="020B0604030504040204" pitchFamily="50" charset="-128"/>
                <a:ea typeface="Meiryo UI" panose="020B0604030504040204" pitchFamily="50" charset="-128"/>
              </a:rPr>
              <a:t>り</a:t>
            </a:r>
            <a:r>
              <a:rPr lang="ja-JP" altLang="en-US" sz="1200" b="1" dirty="0" smtClean="0">
                <a:solidFill>
                  <a:schemeClr val="bg1"/>
                </a:solidFill>
                <a:latin typeface="Meiryo UI" panose="020B0604030504040204" pitchFamily="50" charset="-128"/>
                <a:ea typeface="Meiryo UI" panose="020B0604030504040204" pitchFamily="50" charset="-128"/>
              </a:rPr>
              <a:t>の期待される効果</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0" name="下矢印 29"/>
          <p:cNvSpPr/>
          <p:nvPr/>
        </p:nvSpPr>
        <p:spPr>
          <a:xfrm>
            <a:off x="8419582" y="2636912"/>
            <a:ext cx="288024" cy="2203592"/>
          </a:xfrm>
          <a:prstGeom prst="downArrow">
            <a:avLst/>
          </a:prstGeom>
          <a:solidFill>
            <a:srgbClr val="F68426"/>
          </a:solidFill>
          <a:ln>
            <a:solidFill>
              <a:srgbClr val="F68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707606" y="2971350"/>
            <a:ext cx="353943" cy="1511190"/>
          </a:xfrm>
          <a:prstGeom prst="rect">
            <a:avLst/>
          </a:prstGeom>
          <a:solidFill>
            <a:schemeClr val="bg1"/>
          </a:solidFill>
          <a:ln w="28575">
            <a:solidFill>
              <a:srgbClr val="FF0000"/>
            </a:solidFill>
            <a:prstDash val="solid"/>
          </a:ln>
        </p:spPr>
        <p:txBody>
          <a:bodyPr vert="eaVert" wrap="square" rtlCol="0">
            <a:spAutoFit/>
          </a:bodyPr>
          <a:lstStyle/>
          <a:p>
            <a:pPr algn="ctr"/>
            <a:r>
              <a:rPr kumimoji="1" lang="ja-JP" altLang="en-US" sz="1100" dirty="0">
                <a:latin typeface="Meiryo UI" panose="020B0604030504040204" pitchFamily="50" charset="-128"/>
                <a:ea typeface="Meiryo UI" panose="020B0604030504040204" pitchFamily="50" charset="-128"/>
              </a:rPr>
              <a:t>府</a:t>
            </a:r>
            <a:r>
              <a:rPr kumimoji="1" lang="ja-JP" altLang="en-US" sz="1100" dirty="0" smtClean="0">
                <a:latin typeface="Meiryo UI" panose="020B0604030504040204" pitchFamily="50" charset="-128"/>
                <a:ea typeface="Meiryo UI" panose="020B0604030504040204" pitchFamily="50" charset="-128"/>
              </a:rPr>
              <a:t>市一体による推進</a:t>
            </a:r>
            <a:endParaRPr kumimoji="1" lang="ja-JP" altLang="en-US" sz="1100" dirty="0">
              <a:latin typeface="Meiryo UI" panose="020B0604030504040204" pitchFamily="50" charset="-128"/>
              <a:ea typeface="Meiryo UI" panose="020B0604030504040204" pitchFamily="50" charset="-128"/>
            </a:endParaRPr>
          </a:p>
        </p:txBody>
      </p:sp>
      <p:sp>
        <p:nvSpPr>
          <p:cNvPr id="32" name="角丸四角形 31"/>
          <p:cNvSpPr/>
          <p:nvPr/>
        </p:nvSpPr>
        <p:spPr>
          <a:xfrm>
            <a:off x="193520" y="5859142"/>
            <a:ext cx="8827830" cy="826672"/>
          </a:xfrm>
          <a:prstGeom prst="roundRect">
            <a:avLst>
              <a:gd name="adj" fmla="val 753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108000"/>
            <a:r>
              <a:rPr lang="ja-JP" altLang="en-US" sz="1400" b="1" dirty="0">
                <a:solidFill>
                  <a:schemeClr val="tx1"/>
                </a:solidFill>
                <a:latin typeface="Meiryo UI" panose="020B0604030504040204" pitchFamily="50" charset="-128"/>
                <a:ea typeface="Meiryo UI" panose="020B0604030504040204" pitchFamily="50" charset="-128"/>
              </a:rPr>
              <a:t>◆これまでの府市一体の取組みにより、新大学の都心メインキャンパスの設置が決定し、まちづくりの方向性が</a:t>
            </a:r>
            <a:r>
              <a:rPr lang="ja-JP" altLang="en-US" sz="1400" b="1" dirty="0" smtClean="0">
                <a:solidFill>
                  <a:schemeClr val="tx1"/>
                </a:solidFill>
                <a:latin typeface="Meiryo UI" panose="020B0604030504040204" pitchFamily="50" charset="-128"/>
                <a:ea typeface="Meiryo UI" panose="020B0604030504040204" pitchFamily="50" charset="-128"/>
              </a:rPr>
              <a:t>具体化</a:t>
            </a:r>
            <a:endParaRPr lang="en-US" altLang="ja-JP" sz="1400" b="1" dirty="0">
              <a:solidFill>
                <a:schemeClr val="tx1"/>
              </a:solidFill>
              <a:latin typeface="Meiryo UI" panose="020B0604030504040204" pitchFamily="50" charset="-128"/>
              <a:ea typeface="Meiryo UI" panose="020B0604030504040204" pitchFamily="50" charset="-128"/>
            </a:endParaRPr>
          </a:p>
          <a:p>
            <a:pPr marL="108000" indent="-108000"/>
            <a:r>
              <a:rPr lang="ja-JP" altLang="en-US" sz="1400" b="1" dirty="0" smtClean="0">
                <a:solidFill>
                  <a:schemeClr val="tx1"/>
                </a:solidFill>
                <a:latin typeface="Meiryo UI" panose="020B0604030504040204" pitchFamily="50" charset="-128"/>
                <a:ea typeface="Meiryo UI" panose="020B0604030504040204" pitchFamily="50" charset="-128"/>
              </a:rPr>
              <a:t>◆特別区設置後は、スマートシティ</a:t>
            </a:r>
            <a:r>
              <a:rPr lang="ja-JP" altLang="en-US" sz="1400" b="1" dirty="0">
                <a:solidFill>
                  <a:schemeClr val="tx1"/>
                </a:solidFill>
                <a:latin typeface="Meiryo UI" panose="020B0604030504040204" pitchFamily="50" charset="-128"/>
                <a:ea typeface="Meiryo UI" panose="020B0604030504040204" pitchFamily="50" charset="-128"/>
              </a:rPr>
              <a:t>戦略や、新大学を先導役とするまちづくりなど大阪の発展を牽引する役割は府が</a:t>
            </a:r>
            <a:r>
              <a:rPr lang="ja-JP" altLang="en-US" sz="1400" b="1" dirty="0" smtClean="0">
                <a:solidFill>
                  <a:schemeClr val="tx1"/>
                </a:solidFill>
                <a:latin typeface="Meiryo UI" panose="020B0604030504040204" pitchFamily="50" charset="-128"/>
                <a:ea typeface="Meiryo UI" panose="020B0604030504040204" pitchFamily="50" charset="-128"/>
              </a:rPr>
              <a:t>担 </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marL="108000" indent="-108000"/>
            <a:r>
              <a:rPr lang="en-US" altLang="ja-JP" sz="1400" b="1" dirty="0">
                <a:solidFill>
                  <a:schemeClr val="tx1"/>
                </a:solidFill>
                <a:latin typeface="Meiryo UI" panose="020B0604030504040204" pitchFamily="50" charset="-128"/>
                <a:ea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rPr>
              <a:t>い、</a:t>
            </a:r>
            <a:r>
              <a:rPr lang="ja-JP" altLang="en-US" sz="1400" b="1" dirty="0">
                <a:solidFill>
                  <a:schemeClr val="tx1"/>
                </a:solidFill>
                <a:latin typeface="Meiryo UI" panose="020B0604030504040204" pitchFamily="50" charset="-128"/>
                <a:ea typeface="Meiryo UI" panose="020B0604030504040204" pitchFamily="50" charset="-128"/>
              </a:rPr>
              <a:t>特別区は地域の実情</a:t>
            </a:r>
            <a:r>
              <a:rPr lang="ja-JP" altLang="en-US" sz="1400" b="1" dirty="0" smtClean="0">
                <a:solidFill>
                  <a:schemeClr val="tx1"/>
                </a:solidFill>
                <a:latin typeface="Meiryo UI" panose="020B0604030504040204" pitchFamily="50" charset="-128"/>
                <a:ea typeface="Meiryo UI" panose="020B0604030504040204" pitchFamily="50" charset="-128"/>
              </a:rPr>
              <a:t>を反映したまちづくりを担い、</a:t>
            </a:r>
            <a:r>
              <a:rPr lang="ja-JP" altLang="en-US" sz="1400" b="1" dirty="0">
                <a:solidFill>
                  <a:schemeClr val="tx1"/>
                </a:solidFill>
                <a:latin typeface="Meiryo UI" panose="020B0604030504040204" pitchFamily="50" charset="-128"/>
                <a:ea typeface="Meiryo UI" panose="020B0604030504040204" pitchFamily="50" charset="-128"/>
              </a:rPr>
              <a:t>府と特別区が連携しながら地域のポテンシャルを活かした</a:t>
            </a:r>
            <a:r>
              <a:rPr lang="ja-JP" altLang="en-US" sz="1400" b="1" dirty="0" smtClean="0">
                <a:solidFill>
                  <a:schemeClr val="tx1"/>
                </a:solidFill>
                <a:latin typeface="Meiryo UI" panose="020B0604030504040204" pitchFamily="50" charset="-128"/>
                <a:ea typeface="Meiryo UI" panose="020B0604030504040204" pitchFamily="50" charset="-128"/>
              </a:rPr>
              <a:t>エリア</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marL="108000" indent="-108000"/>
            <a:r>
              <a:rPr lang="en-US" altLang="ja-JP" sz="1400" b="1" dirty="0">
                <a:solidFill>
                  <a:schemeClr val="tx1"/>
                </a:solidFill>
                <a:latin typeface="Meiryo UI" panose="020B0604030504040204" pitchFamily="50" charset="-128"/>
                <a:ea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rPr>
              <a:t>全体</a:t>
            </a:r>
            <a:r>
              <a:rPr lang="ja-JP" altLang="en-US" sz="1400" b="1" dirty="0">
                <a:solidFill>
                  <a:schemeClr val="tx1"/>
                </a:solidFill>
                <a:latin typeface="Meiryo UI" panose="020B0604030504040204" pitchFamily="50" charset="-128"/>
                <a:ea typeface="Meiryo UI" panose="020B0604030504040204" pitchFamily="50" charset="-128"/>
              </a:rPr>
              <a:t>の活性化を図って</a:t>
            </a:r>
            <a:r>
              <a:rPr lang="ja-JP" altLang="en-US" sz="1400" b="1" dirty="0" smtClean="0">
                <a:solidFill>
                  <a:schemeClr val="tx1"/>
                </a:solidFill>
                <a:latin typeface="Meiryo UI" panose="020B0604030504040204" pitchFamily="50" charset="-128"/>
                <a:ea typeface="Meiryo UI" panose="020B0604030504040204" pitchFamily="50" charset="-128"/>
              </a:rPr>
              <a:t>いく</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40324" y="-15808"/>
            <a:ext cx="7708668" cy="523220"/>
          </a:xfrm>
          <a:prstGeom prst="rect">
            <a:avLst/>
          </a:prstGeom>
          <a:noFill/>
        </p:spPr>
        <p:txBody>
          <a:bodyPr wrap="square" rtlCol="0">
            <a:spAutoFit/>
          </a:bodyPr>
          <a:lstStyle/>
          <a:p>
            <a:pPr>
              <a:defRPr/>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城東部</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地区</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のまちづく</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り</a:t>
            </a:r>
            <a:endParaRPr lang="en-US" altLang="zh-TW"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3"/>
          <p:cNvSpPr>
            <a:spLocks noGrp="1"/>
          </p:cNvSpPr>
          <p:nvPr>
            <p:ph type="sldNum" sz="quarter" idx="12"/>
          </p:nvPr>
        </p:nvSpPr>
        <p:spPr>
          <a:xfrm>
            <a:off x="6972169" y="6476316"/>
            <a:ext cx="2133600" cy="365125"/>
          </a:xfrm>
        </p:spPr>
        <p:txBody>
          <a:bodyPr/>
          <a:lstStyle/>
          <a:p>
            <a:pPr>
              <a:defRPr/>
            </a:pPr>
            <a:fld id="{4AC9B83D-17C3-4F2E-B0BA-D155CD364A7C}" type="slidenum">
              <a:rPr lang="ja-JP" altLang="en-US" sz="1600" b="1" smtClean="0"/>
              <a:pPr>
                <a:defRPr/>
              </a:pPr>
              <a:t>18</a:t>
            </a:fld>
            <a:endParaRPr lang="ja-JP" altLang="en-US" sz="1600" b="1" dirty="0"/>
          </a:p>
        </p:txBody>
      </p:sp>
    </p:spTree>
    <p:extLst>
      <p:ext uri="{BB962C8B-B14F-4D97-AF65-F5344CB8AC3E}">
        <p14:creationId xmlns:p14="http://schemas.microsoft.com/office/powerpoint/2010/main" val="2215801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表 92"/>
          <p:cNvGraphicFramePr/>
          <p:nvPr>
            <p:extLst/>
          </p:nvPr>
        </p:nvGraphicFramePr>
        <p:xfrm>
          <a:off x="6031423" y="1149629"/>
          <a:ext cx="2998276" cy="2936840"/>
        </p:xfrm>
        <a:graphic>
          <a:graphicData uri="http://schemas.openxmlformats.org/drawingml/2006/table">
            <a:tbl>
              <a:tblPr firstRow="1" bandRow="1">
                <a:tableStyleId>{5C22544A-7EE6-4342-B048-85BDC9FD1C3A}</a:tableStyleId>
              </a:tblPr>
              <a:tblGrid>
                <a:gridCol w="749569">
                  <a:extLst>
                    <a:ext uri="{9D8B030D-6E8A-4147-A177-3AD203B41FA5}">
                      <a16:colId xmlns:a16="http://schemas.microsoft.com/office/drawing/2014/main" val="20000"/>
                    </a:ext>
                  </a:extLst>
                </a:gridCol>
                <a:gridCol w="749569">
                  <a:extLst>
                    <a:ext uri="{9D8B030D-6E8A-4147-A177-3AD203B41FA5}">
                      <a16:colId xmlns:a16="http://schemas.microsoft.com/office/drawing/2014/main" val="20001"/>
                    </a:ext>
                  </a:extLst>
                </a:gridCol>
                <a:gridCol w="749569">
                  <a:extLst>
                    <a:ext uri="{9D8B030D-6E8A-4147-A177-3AD203B41FA5}">
                      <a16:colId xmlns:a16="http://schemas.microsoft.com/office/drawing/2014/main" val="20002"/>
                    </a:ext>
                  </a:extLst>
                </a:gridCol>
                <a:gridCol w="749569">
                  <a:extLst>
                    <a:ext uri="{9D8B030D-6E8A-4147-A177-3AD203B41FA5}">
                      <a16:colId xmlns:a16="http://schemas.microsoft.com/office/drawing/2014/main" val="20003"/>
                    </a:ext>
                  </a:extLst>
                </a:gridCol>
              </a:tblGrid>
              <a:tr h="2547275">
                <a:tc>
                  <a:txBody>
                    <a:bodyPr/>
                    <a:lstStyle/>
                    <a:p>
                      <a:pPr algn="ctr">
                        <a:buNone/>
                      </a:pPr>
                      <a:endParaRPr lang="ja-JP" altLang="en-US" sz="1100" b="1" dirty="0">
                        <a:latin typeface="Meiryo UI" panose="020B0604030504040204" pitchFamily="50" charset="-128"/>
                        <a:ea typeface="Meiryo UI" panose="020B0604030504040204" pitchFamily="50" charset="-128"/>
                      </a:endParaRPr>
                    </a:p>
                    <a:p>
                      <a:pPr algn="ctr">
                        <a:buNone/>
                      </a:pPr>
                      <a:r>
                        <a:rPr lang="ja-JP" altLang="en-US" sz="1100" b="1" dirty="0">
                          <a:latin typeface="Meiryo UI" panose="020B0604030504040204" pitchFamily="50" charset="-128"/>
                          <a:ea typeface="Meiryo UI" panose="020B0604030504040204" pitchFamily="50" charset="-128"/>
                        </a:rPr>
                        <a:t>淀川区</a:t>
                      </a:r>
                    </a:p>
                  </a:txBody>
                  <a:tcPr>
                    <a:lnL w="76200">
                      <a:solidFill>
                        <a:schemeClr val="bg1"/>
                      </a:solidFill>
                      <a:prstDash val="solid"/>
                    </a:lnL>
                    <a:lnR w="76200">
                      <a:solidFill>
                        <a:schemeClr val="bg1"/>
                      </a:solidFill>
                      <a:prstDash val="solid"/>
                    </a:lnR>
                    <a:lnT w="76200">
                      <a:solidFill>
                        <a:schemeClr val="bg1"/>
                      </a:solidFill>
                      <a:prstDash val="solid"/>
                    </a:lnT>
                    <a:lnB w="76200">
                      <a:solidFill>
                        <a:schemeClr val="bg1"/>
                      </a:solidFill>
                      <a:prstDash val="solid"/>
                    </a:lnB>
                    <a:lnTlToBr>
                      <a:noFill/>
                    </a:lnTlToBr>
                    <a:lnBlToTr>
                      <a:noFill/>
                    </a:lnBlToTr>
                    <a:solidFill>
                      <a:srgbClr val="FF4B4B"/>
                    </a:solidFill>
                  </a:tcPr>
                </a:tc>
                <a:tc>
                  <a:txBody>
                    <a:bodyPr/>
                    <a:lstStyle/>
                    <a:p>
                      <a:pPr algn="ctr">
                        <a:buNone/>
                      </a:pPr>
                      <a:endParaRPr lang="ja-JP" altLang="en-US" sz="1100" b="1" dirty="0">
                        <a:latin typeface="Meiryo UI" panose="020B0604030504040204" pitchFamily="50" charset="-128"/>
                        <a:ea typeface="Meiryo UI" panose="020B0604030504040204" pitchFamily="50" charset="-128"/>
                      </a:endParaRPr>
                    </a:p>
                    <a:p>
                      <a:pPr algn="ctr">
                        <a:buNone/>
                      </a:pPr>
                      <a:r>
                        <a:rPr lang="ja-JP" altLang="en-US" sz="1100" b="1" dirty="0">
                          <a:latin typeface="Meiryo UI" panose="020B0604030504040204" pitchFamily="50" charset="-128"/>
                          <a:ea typeface="Meiryo UI" panose="020B0604030504040204" pitchFamily="50" charset="-128"/>
                        </a:rPr>
                        <a:t>北区</a:t>
                      </a:r>
                    </a:p>
                  </a:txBody>
                  <a:tcPr>
                    <a:lnL w="76200">
                      <a:solidFill>
                        <a:schemeClr val="bg1"/>
                      </a:solidFill>
                      <a:prstDash val="solid"/>
                    </a:lnL>
                    <a:lnR w="76200">
                      <a:solidFill>
                        <a:schemeClr val="bg1"/>
                      </a:solidFill>
                      <a:prstDash val="solid"/>
                    </a:lnR>
                    <a:lnT w="76200">
                      <a:solidFill>
                        <a:schemeClr val="bg1"/>
                      </a:solidFill>
                      <a:prstDash val="solid"/>
                    </a:lnT>
                    <a:lnB w="76200">
                      <a:solidFill>
                        <a:schemeClr val="bg1"/>
                      </a:solidFill>
                      <a:prstDash val="solid"/>
                    </a:lnB>
                    <a:lnTlToBr>
                      <a:noFill/>
                    </a:lnTlToBr>
                    <a:lnBlToTr>
                      <a:noFill/>
                    </a:lnBlToTr>
                    <a:solidFill>
                      <a:schemeClr val="accent5"/>
                    </a:solidFill>
                  </a:tcPr>
                </a:tc>
                <a:tc>
                  <a:txBody>
                    <a:bodyPr/>
                    <a:lstStyle/>
                    <a:p>
                      <a:pPr algn="ctr">
                        <a:buNone/>
                      </a:pPr>
                      <a:endParaRPr lang="ja-JP" altLang="en-US" sz="1100" b="1" dirty="0">
                        <a:latin typeface="Meiryo UI" panose="020B0604030504040204" pitchFamily="50" charset="-128"/>
                        <a:ea typeface="Meiryo UI" panose="020B0604030504040204" pitchFamily="50" charset="-128"/>
                      </a:endParaRPr>
                    </a:p>
                    <a:p>
                      <a:pPr algn="ctr">
                        <a:buNone/>
                      </a:pPr>
                      <a:r>
                        <a:rPr lang="ja-JP" altLang="en-US" sz="1100" b="1" dirty="0">
                          <a:latin typeface="Meiryo UI" panose="020B0604030504040204" pitchFamily="50" charset="-128"/>
                          <a:ea typeface="Meiryo UI" panose="020B0604030504040204" pitchFamily="50" charset="-128"/>
                        </a:rPr>
                        <a:t>中央区</a:t>
                      </a:r>
                    </a:p>
                  </a:txBody>
                  <a:tcPr>
                    <a:lnL w="76200">
                      <a:solidFill>
                        <a:schemeClr val="bg1"/>
                      </a:solidFill>
                      <a:prstDash val="solid"/>
                    </a:lnL>
                    <a:lnR w="76200">
                      <a:solidFill>
                        <a:schemeClr val="bg1"/>
                      </a:solidFill>
                      <a:prstDash val="solid"/>
                    </a:lnR>
                    <a:lnT w="76200">
                      <a:solidFill>
                        <a:schemeClr val="bg1"/>
                      </a:solidFill>
                      <a:prstDash val="solid"/>
                    </a:lnT>
                    <a:lnB w="76200">
                      <a:solidFill>
                        <a:schemeClr val="bg1"/>
                      </a:solidFill>
                      <a:prstDash val="solid"/>
                    </a:lnB>
                    <a:lnTlToBr>
                      <a:noFill/>
                    </a:lnTlToBr>
                    <a:lnBlToTr>
                      <a:noFill/>
                    </a:lnBlToTr>
                    <a:solidFill>
                      <a:schemeClr val="accent4">
                        <a:lumMod val="75000"/>
                      </a:schemeClr>
                    </a:solidFill>
                  </a:tcPr>
                </a:tc>
                <a:tc>
                  <a:txBody>
                    <a:bodyPr/>
                    <a:lstStyle/>
                    <a:p>
                      <a:pPr algn="ctr" fontAlgn="auto">
                        <a:spcBef>
                          <a:spcPts val="0"/>
                        </a:spcBef>
                        <a:buNone/>
                      </a:pPr>
                      <a:endParaRPr lang="ja-JP" altLang="en-US" sz="1100" b="1" dirty="0">
                        <a:latin typeface="Meiryo UI" panose="020B0604030504040204" pitchFamily="50" charset="-128"/>
                        <a:ea typeface="Meiryo UI" panose="020B0604030504040204" pitchFamily="50" charset="-128"/>
                      </a:endParaRPr>
                    </a:p>
                    <a:p>
                      <a:pPr algn="ctr" fontAlgn="auto">
                        <a:spcBef>
                          <a:spcPts val="0"/>
                        </a:spcBef>
                        <a:buNone/>
                      </a:pPr>
                      <a:r>
                        <a:rPr lang="ja-JP" altLang="en-US" sz="1100" b="1" dirty="0">
                          <a:latin typeface="Meiryo UI" panose="020B0604030504040204" pitchFamily="50" charset="-128"/>
                          <a:ea typeface="Meiryo UI" panose="020B0604030504040204" pitchFamily="50" charset="-128"/>
                        </a:rPr>
                        <a:t>天王寺区</a:t>
                      </a:r>
                    </a:p>
                  </a:txBody>
                  <a:tcPr>
                    <a:lnL w="76200">
                      <a:solidFill>
                        <a:schemeClr val="bg1"/>
                      </a:solidFill>
                      <a:prstDash val="solid"/>
                    </a:lnL>
                    <a:lnR w="76200">
                      <a:solidFill>
                        <a:schemeClr val="bg1"/>
                      </a:solidFill>
                      <a:prstDash val="solid"/>
                    </a:lnR>
                    <a:lnT w="76200">
                      <a:solidFill>
                        <a:schemeClr val="bg1"/>
                      </a:solidFill>
                      <a:prstDash val="solid"/>
                    </a:lnT>
                    <a:lnB w="76200">
                      <a:solidFill>
                        <a:schemeClr val="bg1"/>
                      </a:solidFill>
                      <a:prstDash val="solid"/>
                    </a:lnB>
                    <a:lnTlToBr>
                      <a:noFill/>
                    </a:lnTlToBr>
                    <a:lnBlToTr>
                      <a:noFill/>
                    </a:lnBlToTr>
                    <a:solidFill>
                      <a:srgbClr val="7030A0"/>
                    </a:solidFill>
                  </a:tcPr>
                </a:tc>
                <a:extLst>
                  <a:ext uri="{0D108BD9-81ED-4DB2-BD59-A6C34878D82A}">
                    <a16:rowId xmlns:a16="http://schemas.microsoft.com/office/drawing/2014/main" val="10000"/>
                  </a:ext>
                </a:extLst>
              </a:tr>
              <a:tr h="389565">
                <a:tc gridSpan="4">
                  <a:txBody>
                    <a:bodyPr/>
                    <a:lstStyle/>
                    <a:p>
                      <a:pPr algn="ctr">
                        <a:buNone/>
                      </a:pPr>
                      <a:endParaRPr lang="ja-JP" altLang="en-US" sz="1400" b="0" dirty="0">
                        <a:latin typeface="Meiryo UI" panose="020B0604030504040204" pitchFamily="50" charset="-128"/>
                        <a:ea typeface="Meiryo UI" panose="020B0604030504040204" pitchFamily="50" charset="-128"/>
                      </a:endParaRPr>
                    </a:p>
                  </a:txBody>
                  <a:tcPr anchor="ctr">
                    <a:lnL w="76200">
                      <a:solidFill>
                        <a:schemeClr val="bg1"/>
                      </a:solidFill>
                      <a:prstDash val="solid"/>
                    </a:lnL>
                    <a:lnR w="76200">
                      <a:solidFill>
                        <a:schemeClr val="bg1"/>
                      </a:solidFill>
                      <a:prstDash val="solid"/>
                    </a:lnR>
                    <a:lnT w="76200">
                      <a:solidFill>
                        <a:schemeClr val="bg1"/>
                      </a:solidFill>
                      <a:prstDash val="solid"/>
                    </a:lnT>
                    <a:lnB w="76200">
                      <a:solidFill>
                        <a:schemeClr val="bg1"/>
                      </a:solidFill>
                      <a:prstDash val="solid"/>
                    </a:lnB>
                    <a:lnTlToBr>
                      <a:noFill/>
                    </a:lnTlToBr>
                    <a:lnBlToTr>
                      <a:noFill/>
                    </a:lnBlToTr>
                    <a:solidFill>
                      <a:schemeClr val="accent6">
                        <a:lumMod val="60000"/>
                        <a:lumOff val="40000"/>
                      </a:schemeClr>
                    </a:solidFill>
                  </a:tcPr>
                </a:tc>
                <a:tc hMerge="1">
                  <a:txBody>
                    <a:bodyPr/>
                    <a:lstStyle/>
                    <a:p>
                      <a:endParaRPr lang="ja-JP"/>
                    </a:p>
                  </a:txBody>
                  <a:tcPr>
                    <a:lnL w="76200">
                      <a:solidFill>
                        <a:schemeClr val="bg1"/>
                      </a:solidFill>
                      <a:prstDash val="solid"/>
                    </a:lnL>
                    <a:lnR w="76200">
                      <a:solidFill>
                        <a:schemeClr val="bg1"/>
                      </a:solidFill>
                      <a:prstDash val="solid"/>
                    </a:lnR>
                    <a:lnT w="76200">
                      <a:solidFill>
                        <a:schemeClr val="bg1"/>
                      </a:solidFill>
                      <a:prstDash val="solid"/>
                    </a:lnT>
                    <a:lnB w="76200">
                      <a:solidFill>
                        <a:schemeClr val="bg1"/>
                      </a:solidFill>
                      <a:prstDash val="solid"/>
                    </a:lnB>
                    <a:lnTlToBr>
                      <a:noFill/>
                    </a:lnTlToBr>
                    <a:lnBlToTr>
                      <a:noFill/>
                    </a:lnBlToTr>
                    <a:solidFill>
                      <a:schemeClr val="accent5"/>
                    </a:solidFill>
                  </a:tcPr>
                </a:tc>
                <a:tc hMerge="1">
                  <a:txBody>
                    <a:bodyPr/>
                    <a:lstStyle/>
                    <a:p>
                      <a:endParaRPr lang="ja-JP"/>
                    </a:p>
                  </a:txBody>
                  <a:tcPr>
                    <a:lnL w="76200">
                      <a:solidFill>
                        <a:schemeClr val="bg1"/>
                      </a:solidFill>
                      <a:prstDash val="solid"/>
                    </a:lnL>
                    <a:lnR w="76200">
                      <a:solidFill>
                        <a:schemeClr val="bg1"/>
                      </a:solidFill>
                      <a:prstDash val="solid"/>
                    </a:lnR>
                    <a:lnT w="76200">
                      <a:solidFill>
                        <a:schemeClr val="bg1"/>
                      </a:solidFill>
                      <a:prstDash val="solid"/>
                    </a:lnT>
                    <a:lnB w="76200">
                      <a:solidFill>
                        <a:schemeClr val="bg1"/>
                      </a:solidFill>
                      <a:prstDash val="solid"/>
                    </a:lnB>
                    <a:lnTlToBr>
                      <a:noFill/>
                    </a:lnTlToBr>
                    <a:lnBlToTr>
                      <a:noFill/>
                    </a:lnBlToTr>
                    <a:solidFill>
                      <a:schemeClr val="accent4">
                        <a:lumMod val="75000"/>
                      </a:schemeClr>
                    </a:solidFill>
                  </a:tcPr>
                </a:tc>
                <a:tc hMerge="1">
                  <a:txBody>
                    <a:bodyPr/>
                    <a:lstStyle/>
                    <a:p>
                      <a:endParaRPr lang="ja-JP"/>
                    </a:p>
                  </a:txBody>
                  <a:tcPr>
                    <a:lnL w="76200">
                      <a:solidFill>
                        <a:schemeClr val="bg1"/>
                      </a:solidFill>
                      <a:prstDash val="solid"/>
                    </a:lnL>
                    <a:lnR w="76200">
                      <a:solidFill>
                        <a:schemeClr val="bg1"/>
                      </a:solidFill>
                      <a:prstDash val="solid"/>
                    </a:lnR>
                    <a:lnT w="76200">
                      <a:solidFill>
                        <a:schemeClr val="bg1"/>
                      </a:solidFill>
                      <a:prstDash val="solid"/>
                    </a:lnT>
                    <a:lnB w="76200">
                      <a:solidFill>
                        <a:schemeClr val="bg1"/>
                      </a:solidFill>
                      <a:prstDash val="solid"/>
                    </a:lnB>
                    <a:lnTlToBr>
                      <a:noFill/>
                    </a:lnTlToBr>
                    <a:lnBlToTr>
                      <a:noFill/>
                    </a:lnBlToTr>
                    <a:solidFill>
                      <a:srgbClr val="7030A0"/>
                    </a:solidFill>
                  </a:tcPr>
                </a:tc>
                <a:extLst>
                  <a:ext uri="{0D108BD9-81ED-4DB2-BD59-A6C34878D82A}">
                    <a16:rowId xmlns:a16="http://schemas.microsoft.com/office/drawing/2014/main" val="10001"/>
                  </a:ext>
                </a:extLst>
              </a:tr>
            </a:tbl>
          </a:graphicData>
        </a:graphic>
      </p:graphicFrame>
      <p:sp>
        <p:nvSpPr>
          <p:cNvPr id="116" name="二等辺三角形 115"/>
          <p:cNvSpPr/>
          <p:nvPr/>
        </p:nvSpPr>
        <p:spPr>
          <a:xfrm rot="5400000">
            <a:off x="3198876" y="3690296"/>
            <a:ext cx="5096690" cy="270268"/>
          </a:xfrm>
          <a:prstGeom prst="triangl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rot="5400000">
            <a:off x="1932409" y="4854353"/>
            <a:ext cx="1658543" cy="213333"/>
          </a:xfrm>
          <a:prstGeom prst="triangle">
            <a:avLst/>
          </a:prstGeom>
          <a:solidFill>
            <a:schemeClr val="accent6"/>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71072" y="6487244"/>
            <a:ext cx="2133600" cy="365125"/>
          </a:xfrm>
        </p:spPr>
        <p:txBody>
          <a:bodyPr/>
          <a:lstStyle/>
          <a:p>
            <a:pPr>
              <a:defRPr/>
            </a:pPr>
            <a:fld id="{4AC9B83D-17C3-4F2E-B0BA-D155CD364A7C}" type="slidenum">
              <a:rPr lang="ja-JP" altLang="en-US" sz="1600" smtClean="0"/>
              <a:pPr>
                <a:defRPr/>
              </a:pPr>
              <a:t>1</a:t>
            </a:fld>
            <a:endParaRPr lang="ja-JP" altLang="en-US" sz="1600" dirty="0"/>
          </a:p>
        </p:txBody>
      </p:sp>
      <p:cxnSp>
        <p:nvCxnSpPr>
          <p:cNvPr id="5" name="直線コネクタ 4"/>
          <p:cNvCxnSpPr/>
          <p:nvPr/>
        </p:nvCxnSpPr>
        <p:spPr>
          <a:xfrm>
            <a:off x="4282" y="484491"/>
            <a:ext cx="918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324" y="-15808"/>
            <a:ext cx="8926252" cy="523220"/>
          </a:xfrm>
          <a:prstGeom prst="rect">
            <a:avLst/>
          </a:prstGeom>
          <a:noFill/>
        </p:spPr>
        <p:txBody>
          <a:bodyPr wrap="square" rtlCol="0">
            <a:spAutoFit/>
          </a:bodyPr>
          <a:lstStyle/>
          <a:p>
            <a:pPr>
              <a:defRPr/>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■「人口</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270</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万人の大阪市」を「住民に身近な４特別区へ」</a:t>
            </a:r>
            <a:endParaRPr lang="en-US" altLang="zh-TW"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6080898" y="3722497"/>
            <a:ext cx="2948800" cy="2851466"/>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Ins="36000" rtlCol="0" anchor="t" anchorCtr="0"/>
          <a:lstStyle/>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身近なことは、身近で決める</a:t>
            </a:r>
            <a:r>
              <a:rPr lang="en-US" altLang="ja-JP" sz="1400" b="1" dirty="0" smtClean="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・住民に選ばれた区長</a:t>
            </a:r>
            <a:r>
              <a:rPr lang="ja-JP" altLang="en-US" sz="1200" dirty="0">
                <a:solidFill>
                  <a:schemeClr val="tx1"/>
                </a:solidFill>
                <a:latin typeface="Meiryo UI" panose="020B0604030504040204" pitchFamily="50" charset="-128"/>
                <a:ea typeface="Meiryo UI" panose="020B0604030504040204" pitchFamily="50" charset="-128"/>
              </a:rPr>
              <a:t>自らが、</a:t>
            </a:r>
            <a:r>
              <a:rPr lang="ja-JP" altLang="en-US" sz="1200" dirty="0" smtClean="0">
                <a:solidFill>
                  <a:schemeClr val="tx1"/>
                </a:solidFill>
                <a:latin typeface="Meiryo UI" panose="020B0604030504040204" pitchFamily="50" charset="-128"/>
                <a:ea typeface="Meiryo UI" panose="020B0604030504040204" pitchFamily="50" charset="-128"/>
              </a:rPr>
              <a:t>予算編成、</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条例</a:t>
            </a:r>
            <a:r>
              <a:rPr lang="ja-JP" altLang="en-US" sz="1200" dirty="0">
                <a:solidFill>
                  <a:schemeClr val="tx1"/>
                </a:solidFill>
                <a:latin typeface="Meiryo UI" panose="020B0604030504040204" pitchFamily="50" charset="-128"/>
                <a:ea typeface="Meiryo UI" panose="020B0604030504040204" pitchFamily="50" charset="-128"/>
              </a:rPr>
              <a:t>提案等の権限を行使し、住民</a:t>
            </a:r>
            <a:r>
              <a:rPr lang="ja-JP" altLang="en-US" sz="1200" dirty="0" smtClean="0">
                <a:solidFill>
                  <a:schemeClr val="tx1"/>
                </a:solidFill>
                <a:latin typeface="Meiryo UI" panose="020B0604030504040204" pitchFamily="50" charset="-128"/>
                <a:ea typeface="Meiryo UI" panose="020B0604030504040204" pitchFamily="50" charset="-128"/>
              </a:rPr>
              <a:t>ニーズ</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に</a:t>
            </a:r>
            <a:r>
              <a:rPr lang="ja-JP" altLang="en-US" sz="1200" dirty="0">
                <a:solidFill>
                  <a:schemeClr val="tx1"/>
                </a:solidFill>
                <a:latin typeface="Meiryo UI" panose="020B0604030504040204" pitchFamily="50" charset="-128"/>
                <a:ea typeface="Meiryo UI" panose="020B0604030504040204" pitchFamily="50" charset="-128"/>
              </a:rPr>
              <a:t>応じた施策</a:t>
            </a:r>
            <a:r>
              <a:rPr lang="ja-JP" altLang="en-US" sz="1200" dirty="0" smtClean="0">
                <a:solidFill>
                  <a:schemeClr val="tx1"/>
                </a:solidFill>
                <a:latin typeface="Meiryo UI" panose="020B0604030504040204" pitchFamily="50" charset="-128"/>
                <a:ea typeface="Meiryo UI" panose="020B0604030504040204" pitchFamily="50" charset="-128"/>
              </a:rPr>
              <a:t>をきめ細かに展開</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24</a:t>
            </a:r>
            <a:r>
              <a:rPr lang="ja-JP" altLang="en-US" sz="1100" dirty="0">
                <a:solidFill>
                  <a:schemeClr val="tx1"/>
                </a:solidFill>
                <a:latin typeface="Meiryo UI" panose="020B0604030504040204" pitchFamily="50" charset="-128"/>
                <a:ea typeface="Meiryo UI" panose="020B0604030504040204" pitchFamily="50" charset="-128"/>
              </a:rPr>
              <a:t>区</a:t>
            </a:r>
            <a:r>
              <a:rPr lang="ja-JP" altLang="en-US" sz="1100" dirty="0" smtClean="0">
                <a:solidFill>
                  <a:schemeClr val="tx1"/>
                </a:solidFill>
                <a:latin typeface="Meiryo UI" panose="020B0604030504040204" pitchFamily="50" charset="-128"/>
                <a:ea typeface="Meiryo UI" panose="020B0604030504040204" pitchFamily="50" charset="-128"/>
              </a:rPr>
              <a:t>役所で窓口サービス等は引き続き実施</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大阪市が実施してきた特色あるサービスは維持</a:t>
            </a:r>
            <a:endParaRPr lang="ja-JP" altLang="en-US" sz="1100" dirty="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b="1"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151232" y="3635811"/>
            <a:ext cx="2417827" cy="2938152"/>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Ins="36000" rtlCol="0" anchor="t" anchorCtr="0"/>
          <a:lstStyle/>
          <a:p>
            <a:pPr algn="ctr">
              <a:lnSpc>
                <a:spcPct val="120000"/>
              </a:lnSpc>
            </a:pPr>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社会変化と課題</a:t>
            </a:r>
            <a:r>
              <a:rPr lang="en-US" altLang="ja-JP" sz="1400" b="1" dirty="0" smtClean="0">
                <a:solidFill>
                  <a:schemeClr val="tx1"/>
                </a:solidFill>
                <a:latin typeface="Meiryo UI" panose="020B0604030504040204" pitchFamily="50" charset="-128"/>
                <a:ea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・人口減少、超高齢社会の到来</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・単独世帯の増加、コミュニティ機能の</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低下、住民ニーズの多様化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・身近な住民サービスの仕事が増加</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・地域の実情、住民ニーズに応じた</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きめ細かな対応が求められている</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・「地域のことは住民が自らの責任で</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決める」住民意思の的確な反映</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が必要</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b="1" dirty="0" smtClean="0">
              <a:solidFill>
                <a:schemeClr val="tx1"/>
              </a:solidFill>
              <a:latin typeface="Meiryo UI" panose="020B0604030504040204" pitchFamily="50" charset="-128"/>
              <a:ea typeface="Meiryo UI" panose="020B0604030504040204" pitchFamily="50" charset="-128"/>
            </a:endParaRPr>
          </a:p>
          <a:p>
            <a:pPr algn="ctr">
              <a:lnSpc>
                <a:spcPct val="120000"/>
              </a:lnSpc>
            </a:pPr>
            <a:endParaRPr lang="en-US" altLang="ja-JP" sz="1100" b="1" dirty="0" smtClean="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2860" y="705451"/>
            <a:ext cx="5505269" cy="329361"/>
          </a:xfrm>
          <a:prstGeom prst="rect">
            <a:avLst/>
          </a:prstGeom>
          <a:solidFill>
            <a:schemeClr val="tx2"/>
          </a:solidFill>
        </p:spPr>
        <p:txBody>
          <a:bodyPr wrap="square" lIns="0" tIns="0" rIns="0" bIns="0" rtlCol="0" anchor="ctr" anchorCtr="0">
            <a:noAutofit/>
          </a:bodyPr>
          <a:lstStyle/>
          <a:p>
            <a:pPr algn="ctr"/>
            <a:r>
              <a:rPr lang="ja-JP" altLang="en-US" sz="1500" b="1" dirty="0" smtClean="0">
                <a:solidFill>
                  <a:prstClr val="white"/>
                </a:solidFill>
                <a:latin typeface="Meiryo UI" panose="020B0604030504040204" pitchFamily="50" charset="-128"/>
                <a:ea typeface="Meiryo UI" panose="020B0604030504040204" pitchFamily="50" charset="-128"/>
              </a:rPr>
              <a:t>大阪市</a:t>
            </a:r>
            <a:endParaRPr lang="ja-JP" altLang="en-US" sz="1500" b="1" dirty="0">
              <a:solidFill>
                <a:prstClr val="white"/>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954216" y="705452"/>
            <a:ext cx="3159352" cy="308670"/>
          </a:xfrm>
          <a:prstGeom prst="rect">
            <a:avLst/>
          </a:prstGeom>
          <a:solidFill>
            <a:schemeClr val="tx2"/>
          </a:solidFill>
        </p:spPr>
        <p:txBody>
          <a:bodyPr wrap="square" lIns="0" tIns="0" rIns="0" bIns="0" rtlCol="0" anchor="ctr" anchorCtr="0">
            <a:noAutofit/>
          </a:bodyPr>
          <a:lstStyle/>
          <a:p>
            <a:pPr algn="ctr"/>
            <a:r>
              <a:rPr lang="ja-JP" altLang="en-US" sz="1500" b="1" dirty="0" smtClean="0">
                <a:solidFill>
                  <a:prstClr val="white"/>
                </a:solidFill>
                <a:latin typeface="Meiryo UI" panose="020B0604030504040204" pitchFamily="50" charset="-128"/>
                <a:ea typeface="Meiryo UI" panose="020B0604030504040204" pitchFamily="50" charset="-128"/>
              </a:rPr>
              <a:t>特別区</a:t>
            </a:r>
            <a:endParaRPr lang="ja-JP" altLang="en-US" sz="1500" b="1" dirty="0">
              <a:solidFill>
                <a:prstClr val="white"/>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2914780" y="3635811"/>
            <a:ext cx="2520000" cy="2938152"/>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Ins="36000" rtlCol="0" anchor="t" anchorCtr="0"/>
          <a:lstStyle/>
          <a:p>
            <a:pPr algn="ctr">
              <a:lnSpc>
                <a:spcPct val="120000"/>
              </a:lnSpc>
            </a:pPr>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「区政改革」とその限界</a:t>
            </a:r>
            <a:r>
              <a:rPr lang="en-US" altLang="ja-JP" sz="1400" b="1" dirty="0" smtClean="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・ニア</a:t>
            </a:r>
            <a:r>
              <a:rPr lang="ja-JP" altLang="en-US" sz="1200" dirty="0">
                <a:solidFill>
                  <a:schemeClr val="tx1"/>
                </a:solidFill>
                <a:latin typeface="Meiryo UI" panose="020B0604030504040204" pitchFamily="50" charset="-128"/>
                <a:ea typeface="Meiryo UI" panose="020B0604030504040204" pitchFamily="50" charset="-128"/>
              </a:rPr>
              <a:t>・イズ・ベターの</a:t>
            </a:r>
            <a:r>
              <a:rPr lang="ja-JP" altLang="en-US" sz="1200" dirty="0" smtClean="0">
                <a:solidFill>
                  <a:schemeClr val="tx1"/>
                </a:solidFill>
                <a:latin typeface="Meiryo UI" panose="020B0604030504040204" pitchFamily="50" charset="-128"/>
                <a:ea typeface="Meiryo UI" panose="020B0604030504040204" pitchFamily="50" charset="-128"/>
              </a:rPr>
              <a:t>考え方のもと、現行</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制度の範囲内で、可能な限り区長に権</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限と財源を付与</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⇒窓口サービスの改善、放置自転車　　</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対策など</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b="1" dirty="0" smtClean="0">
              <a:solidFill>
                <a:schemeClr val="tx1"/>
              </a:solidFill>
              <a:latin typeface="Meiryo UI" panose="020B0604030504040204" pitchFamily="50" charset="-128"/>
              <a:ea typeface="Meiryo UI" panose="020B0604030504040204" pitchFamily="50" charset="-128"/>
            </a:endParaRPr>
          </a:p>
        </p:txBody>
      </p:sp>
      <p:sp>
        <p:nvSpPr>
          <p:cNvPr id="52" name="角丸四角形 51"/>
          <p:cNvSpPr/>
          <p:nvPr/>
        </p:nvSpPr>
        <p:spPr>
          <a:xfrm>
            <a:off x="611560" y="3013183"/>
            <a:ext cx="3600402" cy="359089"/>
          </a:xfrm>
          <a:prstGeom prst="roundRect">
            <a:avLst>
              <a:gd name="adj" fmla="val 1107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b="1" dirty="0" smtClean="0">
                <a:solidFill>
                  <a:schemeClr val="tx1"/>
                </a:solidFill>
                <a:latin typeface="Meiryo UI" panose="020B0604030504040204" pitchFamily="50" charset="-128"/>
                <a:ea typeface="Meiryo UI" panose="020B0604030504040204" pitchFamily="50" charset="-128"/>
              </a:rPr>
              <a:t>市民</a:t>
            </a:r>
            <a:r>
              <a:rPr lang="en-US" altLang="ja-JP" b="1" dirty="0" smtClean="0">
                <a:solidFill>
                  <a:schemeClr val="tx1"/>
                </a:solidFill>
                <a:latin typeface="Meiryo UI" panose="020B0604030504040204" pitchFamily="50" charset="-128"/>
                <a:ea typeface="Meiryo UI" panose="020B0604030504040204" pitchFamily="50" charset="-128"/>
              </a:rPr>
              <a:t>270</a:t>
            </a:r>
            <a:r>
              <a:rPr lang="ja-JP" altLang="en-US" b="1" dirty="0" smtClean="0">
                <a:solidFill>
                  <a:schemeClr val="tx1"/>
                </a:solidFill>
                <a:latin typeface="Meiryo UI" panose="020B0604030504040204" pitchFamily="50" charset="-128"/>
                <a:ea typeface="Meiryo UI" panose="020B0604030504040204" pitchFamily="50" charset="-128"/>
              </a:rPr>
              <a:t>万人</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71" name="角丸四角形 70"/>
          <p:cNvSpPr/>
          <p:nvPr/>
        </p:nvSpPr>
        <p:spPr>
          <a:xfrm>
            <a:off x="6152862" y="2925894"/>
            <a:ext cx="504000" cy="359090"/>
          </a:xfrm>
          <a:prstGeom prst="roundRect">
            <a:avLst>
              <a:gd name="adj" fmla="val 1107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000" b="1" dirty="0" smtClean="0">
                <a:solidFill>
                  <a:schemeClr val="tx1"/>
                </a:solidFill>
                <a:latin typeface="Meiryo UI" panose="020B0604030504040204" pitchFamily="50" charset="-128"/>
                <a:ea typeface="Meiryo UI" panose="020B0604030504040204" pitchFamily="50" charset="-128"/>
              </a:rPr>
              <a:t>区民</a:t>
            </a:r>
            <a:endParaRPr lang="en-US" altLang="ja-JP" sz="1000" b="1" dirty="0" smtClean="0">
              <a:solidFill>
                <a:schemeClr val="tx1"/>
              </a:solidFill>
              <a:latin typeface="Meiryo UI" panose="020B0604030504040204" pitchFamily="50" charset="-128"/>
              <a:ea typeface="Meiryo UI" panose="020B0604030504040204" pitchFamily="50" charset="-128"/>
            </a:endParaRPr>
          </a:p>
          <a:p>
            <a:pPr algn="ctr"/>
            <a:r>
              <a:rPr lang="en-US" altLang="ja-JP" sz="1000" b="1" dirty="0" smtClean="0">
                <a:solidFill>
                  <a:schemeClr val="tx1"/>
                </a:solidFill>
                <a:latin typeface="Meiryo UI" panose="020B0604030504040204" pitchFamily="50" charset="-128"/>
                <a:ea typeface="Meiryo UI" panose="020B0604030504040204" pitchFamily="50" charset="-128"/>
              </a:rPr>
              <a:t>60</a:t>
            </a:r>
            <a:r>
              <a:rPr lang="ja-JP" altLang="en-US" sz="1000" b="1" dirty="0" smtClean="0">
                <a:solidFill>
                  <a:schemeClr val="tx1"/>
                </a:solidFill>
                <a:latin typeface="Meiryo UI" panose="020B0604030504040204" pitchFamily="50" charset="-128"/>
                <a:ea typeface="Meiryo UI" panose="020B0604030504040204" pitchFamily="50" charset="-128"/>
              </a:rPr>
              <a:t>万人</a:t>
            </a:r>
            <a:endParaRPr lang="en-US" altLang="ja-JP" sz="1000" b="1" dirty="0" smtClean="0">
              <a:solidFill>
                <a:schemeClr val="tx1"/>
              </a:solidFill>
              <a:latin typeface="Meiryo UI" panose="020B0604030504040204" pitchFamily="50" charset="-128"/>
              <a:ea typeface="Meiryo UI" panose="020B0604030504040204" pitchFamily="50" charset="-128"/>
            </a:endParaRPr>
          </a:p>
        </p:txBody>
      </p:sp>
      <p:sp>
        <p:nvSpPr>
          <p:cNvPr id="72" name="角丸四角形 71"/>
          <p:cNvSpPr/>
          <p:nvPr/>
        </p:nvSpPr>
        <p:spPr>
          <a:xfrm>
            <a:off x="6916981" y="2925894"/>
            <a:ext cx="504000" cy="359090"/>
          </a:xfrm>
          <a:prstGeom prst="roundRect">
            <a:avLst>
              <a:gd name="adj" fmla="val 1107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000" b="1" dirty="0" smtClean="0">
                <a:solidFill>
                  <a:schemeClr val="tx1"/>
                </a:solidFill>
                <a:latin typeface="Meiryo UI" panose="020B0604030504040204" pitchFamily="50" charset="-128"/>
                <a:ea typeface="Meiryo UI" panose="020B0604030504040204" pitchFamily="50" charset="-128"/>
              </a:rPr>
              <a:t>区民</a:t>
            </a:r>
            <a:endParaRPr lang="en-US" altLang="ja-JP" sz="1000" b="1" dirty="0" smtClean="0">
              <a:solidFill>
                <a:schemeClr val="tx1"/>
              </a:solidFill>
              <a:latin typeface="Meiryo UI" panose="020B0604030504040204" pitchFamily="50" charset="-128"/>
              <a:ea typeface="Meiryo UI" panose="020B0604030504040204" pitchFamily="50" charset="-128"/>
            </a:endParaRPr>
          </a:p>
          <a:p>
            <a:pPr algn="ctr"/>
            <a:r>
              <a:rPr lang="en-US" altLang="ja-JP" sz="1000" b="1" dirty="0">
                <a:solidFill>
                  <a:schemeClr val="tx1"/>
                </a:solidFill>
                <a:latin typeface="Meiryo UI" panose="020B0604030504040204" pitchFamily="50" charset="-128"/>
                <a:ea typeface="Meiryo UI" panose="020B0604030504040204" pitchFamily="50" charset="-128"/>
              </a:rPr>
              <a:t>75</a:t>
            </a:r>
            <a:r>
              <a:rPr lang="ja-JP" altLang="en-US" sz="1000" b="1" dirty="0" smtClean="0">
                <a:solidFill>
                  <a:schemeClr val="tx1"/>
                </a:solidFill>
                <a:latin typeface="Meiryo UI" panose="020B0604030504040204" pitchFamily="50" charset="-128"/>
                <a:ea typeface="Meiryo UI" panose="020B0604030504040204" pitchFamily="50" charset="-128"/>
              </a:rPr>
              <a:t>万人</a:t>
            </a:r>
            <a:endParaRPr lang="en-US" altLang="ja-JP" sz="1000" b="1" dirty="0" smtClean="0">
              <a:solidFill>
                <a:schemeClr val="tx1"/>
              </a:solidFill>
              <a:latin typeface="Meiryo UI" panose="020B0604030504040204" pitchFamily="50" charset="-128"/>
              <a:ea typeface="Meiryo UI" panose="020B0604030504040204" pitchFamily="50" charset="-128"/>
            </a:endParaRPr>
          </a:p>
        </p:txBody>
      </p:sp>
      <p:sp>
        <p:nvSpPr>
          <p:cNvPr id="73" name="角丸四角形 72"/>
          <p:cNvSpPr/>
          <p:nvPr/>
        </p:nvSpPr>
        <p:spPr>
          <a:xfrm>
            <a:off x="7656533" y="2925894"/>
            <a:ext cx="504000" cy="359090"/>
          </a:xfrm>
          <a:prstGeom prst="roundRect">
            <a:avLst>
              <a:gd name="adj" fmla="val 1107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000" b="1" dirty="0" smtClean="0">
                <a:solidFill>
                  <a:schemeClr val="tx1"/>
                </a:solidFill>
                <a:latin typeface="Meiryo UI" panose="020B0604030504040204" pitchFamily="50" charset="-128"/>
                <a:ea typeface="Meiryo UI" panose="020B0604030504040204" pitchFamily="50" charset="-128"/>
              </a:rPr>
              <a:t>区民</a:t>
            </a:r>
            <a:endParaRPr lang="en-US" altLang="ja-JP" sz="1000" b="1" dirty="0" smtClean="0">
              <a:solidFill>
                <a:schemeClr val="tx1"/>
              </a:solidFill>
              <a:latin typeface="Meiryo UI" panose="020B0604030504040204" pitchFamily="50" charset="-128"/>
              <a:ea typeface="Meiryo UI" panose="020B0604030504040204" pitchFamily="50" charset="-128"/>
            </a:endParaRPr>
          </a:p>
          <a:p>
            <a:pPr algn="ctr"/>
            <a:r>
              <a:rPr lang="en-US" altLang="ja-JP" sz="1000" b="1" dirty="0" smtClean="0">
                <a:solidFill>
                  <a:schemeClr val="tx1"/>
                </a:solidFill>
                <a:latin typeface="Meiryo UI" panose="020B0604030504040204" pitchFamily="50" charset="-128"/>
                <a:ea typeface="Meiryo UI" panose="020B0604030504040204" pitchFamily="50" charset="-128"/>
              </a:rPr>
              <a:t>71</a:t>
            </a:r>
            <a:r>
              <a:rPr lang="ja-JP" altLang="en-US" sz="1000" b="1" dirty="0" smtClean="0">
                <a:solidFill>
                  <a:schemeClr val="tx1"/>
                </a:solidFill>
                <a:latin typeface="Meiryo UI" panose="020B0604030504040204" pitchFamily="50" charset="-128"/>
                <a:ea typeface="Meiryo UI" panose="020B0604030504040204" pitchFamily="50" charset="-128"/>
              </a:rPr>
              <a:t>万人</a:t>
            </a:r>
            <a:endParaRPr lang="en-US" altLang="ja-JP" sz="1000" b="1" dirty="0" smtClean="0">
              <a:solidFill>
                <a:schemeClr val="tx1"/>
              </a:solidFill>
              <a:latin typeface="Meiryo UI" panose="020B0604030504040204" pitchFamily="50" charset="-128"/>
              <a:ea typeface="Meiryo UI" panose="020B0604030504040204" pitchFamily="50" charset="-128"/>
            </a:endParaRPr>
          </a:p>
        </p:txBody>
      </p:sp>
      <p:sp>
        <p:nvSpPr>
          <p:cNvPr id="74" name="角丸四角形 73"/>
          <p:cNvSpPr/>
          <p:nvPr/>
        </p:nvSpPr>
        <p:spPr>
          <a:xfrm>
            <a:off x="8403356" y="2925894"/>
            <a:ext cx="504000" cy="359090"/>
          </a:xfrm>
          <a:prstGeom prst="roundRect">
            <a:avLst>
              <a:gd name="adj" fmla="val 1107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000" b="1" dirty="0" smtClean="0">
                <a:solidFill>
                  <a:schemeClr val="tx1"/>
                </a:solidFill>
                <a:latin typeface="Meiryo UI" panose="020B0604030504040204" pitchFamily="50" charset="-128"/>
                <a:ea typeface="Meiryo UI" panose="020B0604030504040204" pitchFamily="50" charset="-128"/>
              </a:rPr>
              <a:t>区民</a:t>
            </a:r>
            <a:endParaRPr lang="en-US" altLang="ja-JP" sz="1000" b="1" dirty="0" smtClean="0">
              <a:solidFill>
                <a:schemeClr val="tx1"/>
              </a:solidFill>
              <a:latin typeface="Meiryo UI" panose="020B0604030504040204" pitchFamily="50" charset="-128"/>
              <a:ea typeface="Meiryo UI" panose="020B0604030504040204" pitchFamily="50" charset="-128"/>
            </a:endParaRPr>
          </a:p>
          <a:p>
            <a:pPr algn="ctr"/>
            <a:r>
              <a:rPr lang="en-US" altLang="ja-JP" sz="1000" b="1" dirty="0" smtClean="0">
                <a:solidFill>
                  <a:schemeClr val="tx1"/>
                </a:solidFill>
                <a:latin typeface="Meiryo UI" panose="020B0604030504040204" pitchFamily="50" charset="-128"/>
                <a:ea typeface="Meiryo UI" panose="020B0604030504040204" pitchFamily="50" charset="-128"/>
              </a:rPr>
              <a:t>64</a:t>
            </a:r>
            <a:r>
              <a:rPr lang="ja-JP" altLang="en-US" sz="1000" b="1" dirty="0" smtClean="0">
                <a:solidFill>
                  <a:schemeClr val="tx1"/>
                </a:solidFill>
                <a:latin typeface="Meiryo UI" panose="020B0604030504040204" pitchFamily="50" charset="-128"/>
                <a:ea typeface="Meiryo UI" panose="020B0604030504040204" pitchFamily="50" charset="-128"/>
              </a:rPr>
              <a:t>万人</a:t>
            </a:r>
            <a:endParaRPr lang="en-US" altLang="ja-JP" sz="1000" b="1" dirty="0" smtClean="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2859" y="1027507"/>
            <a:ext cx="5518422" cy="5644795"/>
          </a:xfrm>
          <a:prstGeom prst="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5981287" y="1004118"/>
            <a:ext cx="3117768" cy="5668184"/>
          </a:xfrm>
          <a:prstGeom prst="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二等辺三角形 55"/>
          <p:cNvSpPr/>
          <p:nvPr/>
        </p:nvSpPr>
        <p:spPr>
          <a:xfrm rot="10800000">
            <a:off x="680089" y="4771976"/>
            <a:ext cx="1080120" cy="14401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3236638" y="5102647"/>
            <a:ext cx="1964334" cy="408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latin typeface="Meiryo UI" panose="020B0604030504040204" pitchFamily="50" charset="-128"/>
                <a:ea typeface="Meiryo UI" panose="020B0604030504040204" pitchFamily="50" charset="-128"/>
              </a:rPr>
              <a:t> 区長</a:t>
            </a:r>
            <a:r>
              <a:rPr lang="ja-JP" altLang="en-US" sz="1300" b="1" dirty="0" smtClean="0">
                <a:latin typeface="Meiryo UI" panose="020B0604030504040204" pitchFamily="50" charset="-128"/>
                <a:ea typeface="Meiryo UI" panose="020B0604030504040204" pitchFamily="50" charset="-128"/>
              </a:rPr>
              <a:t>は市長が任命</a:t>
            </a:r>
            <a:endParaRPr kumimoji="1" lang="ja-JP" altLang="en-US" sz="1300" b="1" dirty="0">
              <a:latin typeface="Meiryo UI" panose="020B0604030504040204" pitchFamily="50" charset="-128"/>
              <a:ea typeface="Meiryo UI" panose="020B0604030504040204" pitchFamily="50" charset="-128"/>
            </a:endParaRPr>
          </a:p>
        </p:txBody>
      </p:sp>
      <p:sp>
        <p:nvSpPr>
          <p:cNvPr id="59" name="角丸四角形 58"/>
          <p:cNvSpPr/>
          <p:nvPr/>
        </p:nvSpPr>
        <p:spPr>
          <a:xfrm>
            <a:off x="4733646" y="5600515"/>
            <a:ext cx="497094" cy="359089"/>
          </a:xfrm>
          <a:prstGeom prst="roundRect">
            <a:avLst>
              <a:gd name="adj" fmla="val 0"/>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b="1" dirty="0">
                <a:solidFill>
                  <a:schemeClr val="bg1"/>
                </a:solidFill>
                <a:latin typeface="Meiryo UI" panose="020B0604030504040204" pitchFamily="50" charset="-128"/>
                <a:ea typeface="Meiryo UI" panose="020B0604030504040204" pitchFamily="50" charset="-128"/>
              </a:rPr>
              <a:t>小</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60" name="角丸四角形 59"/>
          <p:cNvSpPr/>
          <p:nvPr/>
        </p:nvSpPr>
        <p:spPr>
          <a:xfrm>
            <a:off x="3330173" y="5601459"/>
            <a:ext cx="1327055" cy="359089"/>
          </a:xfrm>
          <a:prstGeom prst="roundRect">
            <a:avLst>
              <a:gd name="adj" fmla="val 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sz="1200" dirty="0" smtClean="0">
                <a:solidFill>
                  <a:schemeClr val="tx1"/>
                </a:solidFill>
                <a:latin typeface="Meiryo UI" panose="020B0604030504040204" pitchFamily="50" charset="-128"/>
                <a:ea typeface="Meiryo UI" panose="020B0604030504040204" pitchFamily="50" charset="-128"/>
              </a:rPr>
              <a:t>区長の権限・財源</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61" name="角丸四角形 60"/>
          <p:cNvSpPr/>
          <p:nvPr/>
        </p:nvSpPr>
        <p:spPr>
          <a:xfrm>
            <a:off x="3339484" y="6000498"/>
            <a:ext cx="1327054" cy="359089"/>
          </a:xfrm>
          <a:prstGeom prst="roundRect">
            <a:avLst>
              <a:gd name="adj" fmla="val 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sz="1200" dirty="0" smtClean="0">
                <a:solidFill>
                  <a:schemeClr val="tx1"/>
                </a:solidFill>
                <a:latin typeface="Meiryo UI" panose="020B0604030504040204" pitchFamily="50" charset="-128"/>
                <a:ea typeface="Meiryo UI" panose="020B0604030504040204" pitchFamily="50" charset="-128"/>
              </a:rPr>
              <a:t>住民と</a:t>
            </a:r>
            <a:r>
              <a:rPr lang="ja-JP" altLang="en-US" sz="1200" dirty="0">
                <a:solidFill>
                  <a:schemeClr val="tx1"/>
                </a:solidFill>
                <a:latin typeface="Meiryo UI" panose="020B0604030504040204" pitchFamily="50" charset="-128"/>
                <a:ea typeface="Meiryo UI" panose="020B0604030504040204" pitchFamily="50" charset="-128"/>
              </a:rPr>
              <a:t>市長</a:t>
            </a:r>
            <a:r>
              <a:rPr lang="ja-JP" altLang="en-US" sz="1200" dirty="0" smtClean="0">
                <a:solidFill>
                  <a:schemeClr val="tx1"/>
                </a:solidFill>
                <a:latin typeface="Meiryo UI" panose="020B0604030504040204" pitchFamily="50" charset="-128"/>
                <a:ea typeface="Meiryo UI" panose="020B0604030504040204" pitchFamily="50" charset="-128"/>
              </a:rPr>
              <a:t>の距離</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4741948" y="5998610"/>
            <a:ext cx="497094" cy="359089"/>
          </a:xfrm>
          <a:prstGeom prst="roundRect">
            <a:avLst>
              <a:gd name="adj" fmla="val 0"/>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b="1" dirty="0" smtClean="0">
                <a:solidFill>
                  <a:schemeClr val="bg1"/>
                </a:solidFill>
                <a:latin typeface="Meiryo UI" panose="020B0604030504040204" pitchFamily="50" charset="-128"/>
                <a:ea typeface="Meiryo UI" panose="020B0604030504040204" pitchFamily="50" charset="-128"/>
              </a:rPr>
              <a:t>遠</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64" name="角丸四角形 63"/>
          <p:cNvSpPr/>
          <p:nvPr/>
        </p:nvSpPr>
        <p:spPr>
          <a:xfrm>
            <a:off x="3410291" y="6261117"/>
            <a:ext cx="1727373" cy="359089"/>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sz="1200" b="1" dirty="0" smtClean="0">
                <a:solidFill>
                  <a:schemeClr val="tx1"/>
                </a:solidFill>
                <a:latin typeface="Meiryo UI" panose="020B0604030504040204" pitchFamily="50" charset="-128"/>
                <a:ea typeface="Meiryo UI" panose="020B0604030504040204" pitchFamily="50" charset="-128"/>
              </a:rPr>
              <a:t>基本は市一律のサービス</a:t>
            </a:r>
            <a:endParaRPr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77" name="角丸四角形 76"/>
          <p:cNvSpPr/>
          <p:nvPr/>
        </p:nvSpPr>
        <p:spPr>
          <a:xfrm>
            <a:off x="6558004" y="5098731"/>
            <a:ext cx="1964334" cy="408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latin typeface="Meiryo UI" panose="020B0604030504040204" pitchFamily="50" charset="-128"/>
                <a:ea typeface="Meiryo UI" panose="020B0604030504040204" pitchFamily="50" charset="-128"/>
              </a:rPr>
              <a:t>住民</a:t>
            </a:r>
            <a:r>
              <a:rPr lang="ja-JP" altLang="en-US" sz="1300" b="1" dirty="0" smtClean="0">
                <a:latin typeface="Meiryo UI" panose="020B0604030504040204" pitchFamily="50" charset="-128"/>
                <a:ea typeface="Meiryo UI" panose="020B0604030504040204" pitchFamily="50" charset="-128"/>
              </a:rPr>
              <a:t>に選ばれた</a:t>
            </a:r>
            <a:r>
              <a:rPr lang="ja-JP" altLang="en-US" sz="1300" b="1" dirty="0">
                <a:latin typeface="Meiryo UI" panose="020B0604030504040204" pitchFamily="50" charset="-128"/>
                <a:ea typeface="Meiryo UI" panose="020B0604030504040204" pitchFamily="50" charset="-128"/>
              </a:rPr>
              <a:t>区長</a:t>
            </a:r>
            <a:endParaRPr kumimoji="1" lang="ja-JP" altLang="en-US" sz="1300" b="1" dirty="0">
              <a:latin typeface="Meiryo UI" panose="020B0604030504040204" pitchFamily="50" charset="-128"/>
              <a:ea typeface="Meiryo UI" panose="020B0604030504040204" pitchFamily="50" charset="-128"/>
            </a:endParaRPr>
          </a:p>
        </p:txBody>
      </p:sp>
      <p:sp>
        <p:nvSpPr>
          <p:cNvPr id="78" name="角丸四角形 77"/>
          <p:cNvSpPr/>
          <p:nvPr/>
        </p:nvSpPr>
        <p:spPr>
          <a:xfrm>
            <a:off x="7998071" y="5598524"/>
            <a:ext cx="497094" cy="359089"/>
          </a:xfrm>
          <a:prstGeom prst="roundRect">
            <a:avLst>
              <a:gd name="adj" fmla="val 0"/>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b="1" dirty="0">
                <a:solidFill>
                  <a:schemeClr val="bg1"/>
                </a:solidFill>
                <a:latin typeface="Meiryo UI" panose="020B0604030504040204" pitchFamily="50" charset="-128"/>
                <a:ea typeface="Meiryo UI" panose="020B0604030504040204" pitchFamily="50" charset="-128"/>
              </a:rPr>
              <a:t>大</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79" name="角丸四角形 78"/>
          <p:cNvSpPr/>
          <p:nvPr/>
        </p:nvSpPr>
        <p:spPr>
          <a:xfrm>
            <a:off x="6597694" y="5626208"/>
            <a:ext cx="1327055" cy="359089"/>
          </a:xfrm>
          <a:prstGeom prst="roundRect">
            <a:avLst>
              <a:gd name="adj" fmla="val 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sz="1200" dirty="0" smtClean="0">
                <a:solidFill>
                  <a:schemeClr val="tx1"/>
                </a:solidFill>
                <a:latin typeface="Meiryo UI" panose="020B0604030504040204" pitchFamily="50" charset="-128"/>
                <a:ea typeface="Meiryo UI" panose="020B0604030504040204" pitchFamily="50" charset="-128"/>
              </a:rPr>
              <a:t>区長の権限・財源</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80" name="角丸四角形 79"/>
          <p:cNvSpPr/>
          <p:nvPr/>
        </p:nvSpPr>
        <p:spPr>
          <a:xfrm>
            <a:off x="6578388" y="5998610"/>
            <a:ext cx="1327054" cy="359089"/>
          </a:xfrm>
          <a:prstGeom prst="roundRect">
            <a:avLst>
              <a:gd name="adj" fmla="val 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sz="1200" dirty="0" smtClean="0">
                <a:solidFill>
                  <a:schemeClr val="tx1"/>
                </a:solidFill>
                <a:latin typeface="Meiryo UI" panose="020B0604030504040204" pitchFamily="50" charset="-128"/>
                <a:ea typeface="Meiryo UI" panose="020B0604030504040204" pitchFamily="50" charset="-128"/>
              </a:rPr>
              <a:t>住民と区長の距離</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81" name="角丸四角形 80"/>
          <p:cNvSpPr/>
          <p:nvPr/>
        </p:nvSpPr>
        <p:spPr>
          <a:xfrm>
            <a:off x="7998071" y="6014686"/>
            <a:ext cx="497094" cy="359089"/>
          </a:xfrm>
          <a:prstGeom prst="roundRect">
            <a:avLst>
              <a:gd name="adj" fmla="val 0"/>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b="1" dirty="0" smtClean="0">
                <a:solidFill>
                  <a:schemeClr val="bg1"/>
                </a:solidFill>
                <a:latin typeface="Meiryo UI" panose="020B0604030504040204" pitchFamily="50" charset="-128"/>
                <a:ea typeface="Meiryo UI" panose="020B0604030504040204" pitchFamily="50" charset="-128"/>
              </a:rPr>
              <a:t>近</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8" name="角丸四角形 7"/>
          <p:cNvSpPr/>
          <p:nvPr/>
        </p:nvSpPr>
        <p:spPr>
          <a:xfrm>
            <a:off x="3175823" y="5557288"/>
            <a:ext cx="2138512" cy="998751"/>
          </a:xfrm>
          <a:prstGeom prst="roundRect">
            <a:avLst>
              <a:gd name="adj" fmla="val 10417"/>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2" name="テキスト ボックス 81"/>
          <p:cNvSpPr txBox="1"/>
          <p:nvPr/>
        </p:nvSpPr>
        <p:spPr>
          <a:xfrm>
            <a:off x="2868182" y="5191980"/>
            <a:ext cx="353943" cy="1594622"/>
          </a:xfrm>
          <a:prstGeom prst="rect">
            <a:avLst/>
          </a:prstGeom>
          <a:noFill/>
        </p:spPr>
        <p:txBody>
          <a:bodyPr vert="eaVert" wrap="square" rtlCol="0">
            <a:spAutoFit/>
          </a:bodyPr>
          <a:lstStyle/>
          <a:p>
            <a:r>
              <a:rPr lang="ja-JP" altLang="en-US" sz="1100" b="1" dirty="0" smtClean="0">
                <a:latin typeface="Meiryo UI" panose="020B0604030504040204" pitchFamily="50" charset="-128"/>
                <a:ea typeface="Meiryo UI" panose="020B0604030504040204" pitchFamily="50" charset="-128"/>
              </a:rPr>
              <a:t>現行制度の限界</a:t>
            </a:r>
            <a:endParaRPr kumimoji="1" lang="en-US" altLang="ja-JP" sz="1100" b="1" dirty="0" smtClean="0">
              <a:latin typeface="Meiryo UI" panose="020B0604030504040204" pitchFamily="50" charset="-128"/>
              <a:ea typeface="Meiryo UI" panose="020B0604030504040204" pitchFamily="50" charset="-128"/>
            </a:endParaRPr>
          </a:p>
        </p:txBody>
      </p:sp>
      <p:cxnSp>
        <p:nvCxnSpPr>
          <p:cNvPr id="83" name="直線コネクタ 82"/>
          <p:cNvCxnSpPr/>
          <p:nvPr/>
        </p:nvCxnSpPr>
        <p:spPr>
          <a:xfrm>
            <a:off x="1547664" y="2066271"/>
            <a:ext cx="0" cy="3238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角丸四角形 83"/>
          <p:cNvSpPr/>
          <p:nvPr/>
        </p:nvSpPr>
        <p:spPr>
          <a:xfrm>
            <a:off x="1979711" y="1107747"/>
            <a:ext cx="3367595" cy="73707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latin typeface="Meiryo UI" panose="020B0604030504040204" pitchFamily="50" charset="-128"/>
                <a:ea typeface="Meiryo UI" panose="020B0604030504040204" pitchFamily="50" charset="-128"/>
              </a:rPr>
              <a:t>270</a:t>
            </a:r>
            <a:r>
              <a:rPr lang="ja-JP" altLang="en-US" sz="1200" b="1" dirty="0" smtClean="0">
                <a:latin typeface="Meiryo UI" panose="020B0604030504040204" pitchFamily="50" charset="-128"/>
                <a:ea typeface="Meiryo UI" panose="020B0604030504040204" pitchFamily="50" charset="-128"/>
              </a:rPr>
              <a:t>万人に１人の市長⇒きめ細かな対応に限界</a:t>
            </a:r>
            <a:endParaRPr lang="en-US" altLang="ja-JP" sz="1200" b="1" dirty="0" smtClean="0">
              <a:latin typeface="Meiryo UI" panose="020B0604030504040204" pitchFamily="50" charset="-128"/>
              <a:ea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rPr>
              <a:t>24</a:t>
            </a:r>
            <a:r>
              <a:rPr lang="ja-JP" altLang="en-US" sz="1200" b="1" dirty="0" smtClean="0">
                <a:latin typeface="Meiryo UI" panose="020B0604030504040204" pitchFamily="50" charset="-128"/>
                <a:ea typeface="Meiryo UI" panose="020B0604030504040204" pitchFamily="50" charset="-128"/>
              </a:rPr>
              <a:t>区長の権限拡充など「区政改革」を実施するも予算編成や条例提案等は市長の権限</a:t>
            </a:r>
            <a:endParaRPr lang="ja-JP" altLang="en-US" sz="1200" b="1" dirty="0">
              <a:latin typeface="Meiryo UI" panose="020B0604030504040204" pitchFamily="50" charset="-128"/>
              <a:ea typeface="Meiryo UI" panose="020B0604030504040204" pitchFamily="50" charset="-128"/>
            </a:endParaRPr>
          </a:p>
        </p:txBody>
      </p:sp>
      <p:grpSp>
        <p:nvGrpSpPr>
          <p:cNvPr id="85" name="グループ化 84"/>
          <p:cNvGrpSpPr>
            <a:grpSpLocks noChangeAspect="1"/>
          </p:cNvGrpSpPr>
          <p:nvPr/>
        </p:nvGrpSpPr>
        <p:grpSpPr>
          <a:xfrm>
            <a:off x="1323975" y="1408424"/>
            <a:ext cx="267373" cy="537590"/>
            <a:chOff x="2143" y="8695"/>
            <a:chExt cx="566" cy="1139"/>
          </a:xfrm>
          <a:solidFill>
            <a:schemeClr val="tx2"/>
          </a:solidFill>
        </p:grpSpPr>
        <p:sp>
          <p:nvSpPr>
            <p:cNvPr id="86" name="二等辺三角形 85"/>
            <p:cNvSpPr/>
            <p:nvPr/>
          </p:nvSpPr>
          <p:spPr>
            <a:xfrm>
              <a:off x="2143" y="9040"/>
              <a:ext cx="567" cy="794"/>
            </a:xfrm>
            <a:prstGeom prst="triangl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楕円 86"/>
            <p:cNvSpPr/>
            <p:nvPr/>
          </p:nvSpPr>
          <p:spPr>
            <a:xfrm>
              <a:off x="2143" y="8695"/>
              <a:ext cx="567" cy="567"/>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aphicFrame>
        <p:nvGraphicFramePr>
          <p:cNvPr id="88" name="表 87"/>
          <p:cNvGraphicFramePr/>
          <p:nvPr>
            <p:extLst>
              <p:ext uri="{D42A27DB-BD31-4B8C-83A1-F6EECF244321}">
                <p14:modId xmlns:p14="http://schemas.microsoft.com/office/powerpoint/2010/main" val="3822521706"/>
              </p:ext>
            </p:extLst>
          </p:nvPr>
        </p:nvGraphicFramePr>
        <p:xfrm>
          <a:off x="611560" y="2558396"/>
          <a:ext cx="3600402" cy="345440"/>
        </p:xfrm>
        <a:graphic>
          <a:graphicData uri="http://schemas.openxmlformats.org/drawingml/2006/table">
            <a:tbl>
              <a:tblPr firstRow="1" bandRow="1">
                <a:tableStyleId>{5C22544A-7EE6-4342-B048-85BDC9FD1C3A}</a:tableStyleId>
              </a:tblPr>
              <a:tblGrid>
                <a:gridCol w="276954">
                  <a:extLst>
                    <a:ext uri="{9D8B030D-6E8A-4147-A177-3AD203B41FA5}">
                      <a16:colId xmlns:a16="http://schemas.microsoft.com/office/drawing/2014/main" val="20000"/>
                    </a:ext>
                  </a:extLst>
                </a:gridCol>
                <a:gridCol w="276954">
                  <a:extLst>
                    <a:ext uri="{9D8B030D-6E8A-4147-A177-3AD203B41FA5}">
                      <a16:colId xmlns:a16="http://schemas.microsoft.com/office/drawing/2014/main" val="20001"/>
                    </a:ext>
                  </a:extLst>
                </a:gridCol>
                <a:gridCol w="276954">
                  <a:extLst>
                    <a:ext uri="{9D8B030D-6E8A-4147-A177-3AD203B41FA5}">
                      <a16:colId xmlns:a16="http://schemas.microsoft.com/office/drawing/2014/main" val="20002"/>
                    </a:ext>
                  </a:extLst>
                </a:gridCol>
                <a:gridCol w="276954">
                  <a:extLst>
                    <a:ext uri="{9D8B030D-6E8A-4147-A177-3AD203B41FA5}">
                      <a16:colId xmlns:a16="http://schemas.microsoft.com/office/drawing/2014/main" val="20003"/>
                    </a:ext>
                  </a:extLst>
                </a:gridCol>
                <a:gridCol w="276954">
                  <a:extLst>
                    <a:ext uri="{9D8B030D-6E8A-4147-A177-3AD203B41FA5}">
                      <a16:colId xmlns:a16="http://schemas.microsoft.com/office/drawing/2014/main" val="20004"/>
                    </a:ext>
                  </a:extLst>
                </a:gridCol>
                <a:gridCol w="276954">
                  <a:extLst>
                    <a:ext uri="{9D8B030D-6E8A-4147-A177-3AD203B41FA5}">
                      <a16:colId xmlns:a16="http://schemas.microsoft.com/office/drawing/2014/main" val="20005"/>
                    </a:ext>
                  </a:extLst>
                </a:gridCol>
                <a:gridCol w="276954">
                  <a:extLst>
                    <a:ext uri="{9D8B030D-6E8A-4147-A177-3AD203B41FA5}">
                      <a16:colId xmlns:a16="http://schemas.microsoft.com/office/drawing/2014/main" val="20006"/>
                    </a:ext>
                  </a:extLst>
                </a:gridCol>
                <a:gridCol w="276954">
                  <a:extLst>
                    <a:ext uri="{9D8B030D-6E8A-4147-A177-3AD203B41FA5}">
                      <a16:colId xmlns:a16="http://schemas.microsoft.com/office/drawing/2014/main" val="20007"/>
                    </a:ext>
                  </a:extLst>
                </a:gridCol>
                <a:gridCol w="276954">
                  <a:extLst>
                    <a:ext uri="{9D8B030D-6E8A-4147-A177-3AD203B41FA5}">
                      <a16:colId xmlns:a16="http://schemas.microsoft.com/office/drawing/2014/main" val="20008"/>
                    </a:ext>
                  </a:extLst>
                </a:gridCol>
                <a:gridCol w="276954">
                  <a:extLst>
                    <a:ext uri="{9D8B030D-6E8A-4147-A177-3AD203B41FA5}">
                      <a16:colId xmlns:a16="http://schemas.microsoft.com/office/drawing/2014/main" val="20009"/>
                    </a:ext>
                  </a:extLst>
                </a:gridCol>
                <a:gridCol w="276954">
                  <a:extLst>
                    <a:ext uri="{9D8B030D-6E8A-4147-A177-3AD203B41FA5}">
                      <a16:colId xmlns:a16="http://schemas.microsoft.com/office/drawing/2014/main" val="20010"/>
                    </a:ext>
                  </a:extLst>
                </a:gridCol>
                <a:gridCol w="276954">
                  <a:extLst>
                    <a:ext uri="{9D8B030D-6E8A-4147-A177-3AD203B41FA5}">
                      <a16:colId xmlns:a16="http://schemas.microsoft.com/office/drawing/2014/main" val="20011"/>
                    </a:ext>
                  </a:extLst>
                </a:gridCol>
                <a:gridCol w="276954">
                  <a:extLst>
                    <a:ext uri="{9D8B030D-6E8A-4147-A177-3AD203B41FA5}">
                      <a16:colId xmlns:a16="http://schemas.microsoft.com/office/drawing/2014/main" val="20012"/>
                    </a:ext>
                  </a:extLst>
                </a:gridCol>
              </a:tblGrid>
              <a:tr h="345440">
                <a:tc>
                  <a:txBody>
                    <a:bodyPr/>
                    <a:lstStyle/>
                    <a:p>
                      <a:pPr>
                        <a:buNone/>
                      </a:pPr>
                      <a:endParaRPr lang="ja-JP" altLang="en-US" sz="1400">
                        <a:solidFill>
                          <a:schemeClr val="tx1"/>
                        </a:solidFill>
                        <a:latin typeface="Meiryo UI" panose="020B0604030504040204" pitchFamily="50" charset="-128"/>
                        <a:ea typeface="Meiryo UI" panose="020B0604030504040204" pitchFamily="50" charset="-128"/>
                      </a:endParaRPr>
                    </a:p>
                  </a:txBody>
                  <a:tcPr>
                    <a:lnL w="19050" cmpd="sng">
                      <a:solidFill>
                        <a:srgbClr val="FF0000"/>
                      </a:solidFill>
                      <a:prstDash val="solid"/>
                    </a:lnL>
                    <a:lnR w="19050" cmpd="sng">
                      <a:solidFill>
                        <a:srgbClr val="FF0000"/>
                      </a:solidFill>
                      <a:prstDash val="solid"/>
                    </a:lnR>
                    <a:lnT w="19050" cmpd="sng">
                      <a:solidFill>
                        <a:srgbClr val="FF0000"/>
                      </a:solidFill>
                      <a:prstDash val="solid"/>
                    </a:lnT>
                    <a:lnB w="19050" cmpd="sng">
                      <a:solidFill>
                        <a:srgbClr val="FF0000"/>
                      </a:solidFill>
                      <a:prstDash val="solid"/>
                    </a:lnB>
                    <a:solidFill>
                      <a:schemeClr val="bg1"/>
                    </a:solidFill>
                  </a:tcPr>
                </a:tc>
                <a:tc>
                  <a:txBody>
                    <a:bodyPr/>
                    <a:lstStyle/>
                    <a:p>
                      <a:pPr>
                        <a:buNone/>
                      </a:pPr>
                      <a:endParaRPr lang="ja-JP" altLang="en-US" sz="1400">
                        <a:solidFill>
                          <a:schemeClr val="tx1"/>
                        </a:solidFill>
                        <a:latin typeface="Meiryo UI" panose="020B0604030504040204" pitchFamily="50" charset="-128"/>
                        <a:ea typeface="Meiryo UI" panose="020B0604030504040204" pitchFamily="50" charset="-128"/>
                      </a:endParaRPr>
                    </a:p>
                  </a:txBody>
                  <a:tcPr>
                    <a:lnL w="19050" cmpd="sng">
                      <a:solidFill>
                        <a:srgbClr val="FF0000"/>
                      </a:solidFill>
                      <a:prstDash val="solid"/>
                    </a:lnL>
                    <a:lnR w="19050" cmpd="sng">
                      <a:solidFill>
                        <a:srgbClr val="FF0000"/>
                      </a:solidFill>
                      <a:prstDash val="solid"/>
                    </a:lnR>
                    <a:lnT w="19050" cmpd="sng">
                      <a:solidFill>
                        <a:srgbClr val="FF0000"/>
                      </a:solidFill>
                      <a:prstDash val="solid"/>
                    </a:lnT>
                    <a:lnB w="19050" cmpd="sng">
                      <a:solidFill>
                        <a:srgbClr val="FF0000"/>
                      </a:solidFill>
                      <a:prstDash val="solid"/>
                    </a:lnB>
                    <a:solidFill>
                      <a:schemeClr val="bg1"/>
                    </a:solidFill>
                  </a:tcPr>
                </a:tc>
                <a:tc>
                  <a:txBody>
                    <a:bodyPr/>
                    <a:lstStyle/>
                    <a:p>
                      <a:pPr>
                        <a:buNone/>
                      </a:pPr>
                      <a:endParaRPr lang="ja-JP" altLang="en-US" sz="1400" dirty="0">
                        <a:solidFill>
                          <a:schemeClr val="tx1"/>
                        </a:solidFill>
                        <a:latin typeface="Meiryo UI" panose="020B0604030504040204" pitchFamily="50" charset="-128"/>
                        <a:ea typeface="Meiryo UI" panose="020B0604030504040204" pitchFamily="50" charset="-128"/>
                      </a:endParaRPr>
                    </a:p>
                  </a:txBody>
                  <a:tcPr>
                    <a:lnL w="19050" cmpd="sng">
                      <a:solidFill>
                        <a:srgbClr val="FF0000"/>
                      </a:solidFill>
                      <a:prstDash val="solid"/>
                    </a:lnL>
                    <a:lnR w="19050" cmpd="sng">
                      <a:solidFill>
                        <a:srgbClr val="FF0000"/>
                      </a:solidFill>
                      <a:prstDash val="solid"/>
                    </a:lnR>
                    <a:lnT w="19050" cmpd="sng">
                      <a:solidFill>
                        <a:srgbClr val="FF0000"/>
                      </a:solidFill>
                      <a:prstDash val="solid"/>
                    </a:lnT>
                    <a:lnB w="19050" cmpd="sng">
                      <a:solidFill>
                        <a:srgbClr val="FF0000"/>
                      </a:solidFill>
                      <a:prstDash val="solid"/>
                    </a:lnB>
                    <a:solidFill>
                      <a:schemeClr val="bg1"/>
                    </a:solidFill>
                  </a:tcPr>
                </a:tc>
                <a:tc>
                  <a:txBody>
                    <a:bodyPr/>
                    <a:lstStyle/>
                    <a:p>
                      <a:pPr>
                        <a:buNone/>
                      </a:pPr>
                      <a:endParaRPr lang="ja-JP" altLang="en-US" sz="1400">
                        <a:solidFill>
                          <a:schemeClr val="tx1"/>
                        </a:solidFill>
                        <a:latin typeface="Meiryo UI" panose="020B0604030504040204" pitchFamily="50" charset="-128"/>
                        <a:ea typeface="Meiryo UI" panose="020B0604030504040204" pitchFamily="50" charset="-128"/>
                      </a:endParaRPr>
                    </a:p>
                  </a:txBody>
                  <a:tcPr>
                    <a:lnL w="19050" cmpd="sng">
                      <a:solidFill>
                        <a:srgbClr val="FF0000"/>
                      </a:solidFill>
                      <a:prstDash val="solid"/>
                    </a:lnL>
                    <a:lnR w="19050">
                      <a:solidFill>
                        <a:srgbClr val="FF0000"/>
                      </a:solidFill>
                      <a:prstDash val="solid"/>
                    </a:lnR>
                    <a:lnT w="19050">
                      <a:solidFill>
                        <a:srgbClr val="FF0000"/>
                      </a:solidFill>
                      <a:prstDash val="solid"/>
                    </a:lnT>
                    <a:lnB w="19050" cmpd="sng">
                      <a:solidFill>
                        <a:srgbClr val="FF0000"/>
                      </a:solidFill>
                      <a:prstDash val="solid"/>
                    </a:lnB>
                    <a:solidFill>
                      <a:schemeClr val="bg1"/>
                    </a:solidFill>
                  </a:tcPr>
                </a:tc>
                <a:tc>
                  <a:txBody>
                    <a:bodyPr/>
                    <a:lstStyle/>
                    <a:p>
                      <a:pPr>
                        <a:buNone/>
                      </a:pPr>
                      <a:endParaRPr lang="ja-JP" altLang="en-US" sz="1400">
                        <a:solidFill>
                          <a:schemeClr val="tx1"/>
                        </a:solidFill>
                        <a:latin typeface="Meiryo UI" panose="020B0604030504040204" pitchFamily="50" charset="-128"/>
                        <a:ea typeface="Meiryo UI" panose="020B0604030504040204" pitchFamily="50" charset="-128"/>
                      </a:endParaRPr>
                    </a:p>
                  </a:txBody>
                  <a:tcPr>
                    <a:lnL w="19050">
                      <a:solidFill>
                        <a:srgbClr val="FF0000"/>
                      </a:solidFill>
                      <a:prstDash val="solid"/>
                    </a:lnL>
                    <a:lnR w="19050">
                      <a:solidFill>
                        <a:srgbClr val="FF0000"/>
                      </a:solidFill>
                      <a:prstDash val="solid"/>
                    </a:lnR>
                    <a:lnT w="19050">
                      <a:solidFill>
                        <a:srgbClr val="FF0000"/>
                      </a:solidFill>
                      <a:prstDash val="solid"/>
                    </a:lnT>
                    <a:lnB w="19050" cmpd="sng">
                      <a:solidFill>
                        <a:srgbClr val="FF0000"/>
                      </a:solidFill>
                      <a:prstDash val="solid"/>
                    </a:lnB>
                    <a:solidFill>
                      <a:schemeClr val="bg1"/>
                    </a:solidFill>
                  </a:tcPr>
                </a:tc>
                <a:tc>
                  <a:txBody>
                    <a:bodyPr/>
                    <a:lstStyle/>
                    <a:p>
                      <a:pPr>
                        <a:buNone/>
                      </a:pPr>
                      <a:endParaRPr lang="ja-JP" altLang="en-US" sz="1400">
                        <a:solidFill>
                          <a:schemeClr val="tx1"/>
                        </a:solidFill>
                        <a:latin typeface="Meiryo UI" panose="020B0604030504040204" pitchFamily="50" charset="-128"/>
                        <a:ea typeface="Meiryo UI" panose="020B0604030504040204" pitchFamily="50" charset="-128"/>
                      </a:endParaRPr>
                    </a:p>
                  </a:txBody>
                  <a:tcPr>
                    <a:lnL w="19050">
                      <a:solidFill>
                        <a:srgbClr val="FF0000"/>
                      </a:solidFill>
                      <a:prstDash val="solid"/>
                    </a:lnL>
                    <a:lnR>
                      <a:noFill/>
                    </a:lnR>
                    <a:lnT>
                      <a:noFill/>
                    </a:lnT>
                    <a:lnB w="19050" cmpd="sng">
                      <a:noFill/>
                      <a:prstDash val="solid"/>
                    </a:lnB>
                    <a:noFill/>
                  </a:tcPr>
                </a:tc>
                <a:tc>
                  <a:txBody>
                    <a:bodyPr/>
                    <a:lstStyle/>
                    <a:p>
                      <a:pPr>
                        <a:buNone/>
                      </a:pPr>
                      <a:endParaRPr lang="ja-JP" altLang="en-US" sz="1400">
                        <a:solidFill>
                          <a:schemeClr val="tx1"/>
                        </a:solidFill>
                        <a:latin typeface="Meiryo UI" panose="020B0604030504040204" pitchFamily="50" charset="-128"/>
                        <a:ea typeface="Meiryo UI" panose="020B0604030504040204" pitchFamily="50" charset="-128"/>
                      </a:endParaRPr>
                    </a:p>
                  </a:txBody>
                  <a:tcPr>
                    <a:lnL>
                      <a:noFill/>
                    </a:lnL>
                    <a:lnR>
                      <a:noFill/>
                    </a:lnR>
                    <a:lnT>
                      <a:noFill/>
                    </a:lnT>
                    <a:lnB w="19050" cmpd="sng">
                      <a:noFill/>
                      <a:prstDash val="solid"/>
                    </a:lnB>
                    <a:noFill/>
                  </a:tcPr>
                </a:tc>
                <a:tc>
                  <a:txBody>
                    <a:bodyPr/>
                    <a:lstStyle/>
                    <a:p>
                      <a:pPr>
                        <a:buNone/>
                      </a:pPr>
                      <a:endParaRPr lang="ja-JP" altLang="en-US" sz="1400">
                        <a:solidFill>
                          <a:schemeClr val="tx1"/>
                        </a:solidFill>
                        <a:latin typeface="Meiryo UI" panose="020B0604030504040204" pitchFamily="50" charset="-128"/>
                        <a:ea typeface="Meiryo UI" panose="020B0604030504040204" pitchFamily="50" charset="-128"/>
                      </a:endParaRPr>
                    </a:p>
                  </a:txBody>
                  <a:tcPr>
                    <a:lnL>
                      <a:noFill/>
                    </a:lnL>
                    <a:lnR>
                      <a:noFill/>
                    </a:lnR>
                    <a:lnT>
                      <a:noFill/>
                    </a:lnT>
                    <a:lnB w="19050" cmpd="sng">
                      <a:noFill/>
                      <a:prstDash val="solid"/>
                    </a:lnB>
                    <a:noFill/>
                  </a:tcPr>
                </a:tc>
                <a:tc>
                  <a:txBody>
                    <a:bodyPr/>
                    <a:lstStyle/>
                    <a:p>
                      <a:pPr>
                        <a:buNone/>
                      </a:pPr>
                      <a:endParaRPr lang="ja-JP" altLang="en-US" sz="1400">
                        <a:solidFill>
                          <a:schemeClr val="tx1"/>
                        </a:solidFill>
                        <a:latin typeface="Meiryo UI" panose="020B0604030504040204" pitchFamily="50" charset="-128"/>
                        <a:ea typeface="Meiryo UI" panose="020B0604030504040204" pitchFamily="50" charset="-128"/>
                      </a:endParaRPr>
                    </a:p>
                  </a:txBody>
                  <a:tcPr>
                    <a:lnL>
                      <a:noFill/>
                    </a:lnL>
                    <a:lnR>
                      <a:noFill/>
                    </a:lnR>
                    <a:lnT>
                      <a:noFill/>
                    </a:lnT>
                    <a:lnB w="19050" cmpd="sng">
                      <a:noFill/>
                      <a:prstDash val="solid"/>
                    </a:lnB>
                    <a:noFill/>
                  </a:tcPr>
                </a:tc>
                <a:tc>
                  <a:txBody>
                    <a:bodyPr/>
                    <a:lstStyle/>
                    <a:p>
                      <a:pPr>
                        <a:buNone/>
                      </a:pPr>
                      <a:endParaRPr lang="ja-JP" altLang="en-US" sz="1400">
                        <a:solidFill>
                          <a:schemeClr val="tx1"/>
                        </a:solidFill>
                        <a:latin typeface="Meiryo UI" panose="020B0604030504040204" pitchFamily="50" charset="-128"/>
                        <a:ea typeface="Meiryo UI" panose="020B0604030504040204" pitchFamily="50" charset="-128"/>
                      </a:endParaRPr>
                    </a:p>
                  </a:txBody>
                  <a:tcPr>
                    <a:lnL>
                      <a:noFill/>
                    </a:lnL>
                    <a:lnR>
                      <a:noFill/>
                    </a:lnR>
                    <a:lnT>
                      <a:noFill/>
                    </a:lnT>
                    <a:lnB w="19050" cmpd="sng">
                      <a:noFill/>
                      <a:prstDash val="solid"/>
                    </a:lnB>
                    <a:noFill/>
                  </a:tcPr>
                </a:tc>
                <a:tc>
                  <a:txBody>
                    <a:bodyPr/>
                    <a:lstStyle/>
                    <a:p>
                      <a:pPr>
                        <a:buNone/>
                      </a:pPr>
                      <a:endParaRPr lang="ja-JP" altLang="en-US" sz="1400">
                        <a:solidFill>
                          <a:schemeClr val="tx1"/>
                        </a:solidFill>
                        <a:latin typeface="Meiryo UI" panose="020B0604030504040204" pitchFamily="50" charset="-128"/>
                        <a:ea typeface="Meiryo UI" panose="020B0604030504040204" pitchFamily="50" charset="-128"/>
                      </a:endParaRPr>
                    </a:p>
                  </a:txBody>
                  <a:tcPr>
                    <a:lnL>
                      <a:noFill/>
                    </a:lnL>
                    <a:lnR>
                      <a:noFill/>
                    </a:lnR>
                    <a:lnT>
                      <a:noFill/>
                    </a:lnT>
                    <a:lnB w="19050" cmpd="sng">
                      <a:noFill/>
                      <a:prstDash val="solid"/>
                    </a:lnB>
                    <a:noFill/>
                  </a:tcPr>
                </a:tc>
                <a:tc>
                  <a:txBody>
                    <a:bodyPr/>
                    <a:lstStyle/>
                    <a:p>
                      <a:pPr>
                        <a:buNone/>
                      </a:pPr>
                      <a:endParaRPr lang="ja-JP" altLang="en-US" sz="1400">
                        <a:solidFill>
                          <a:schemeClr val="tx1"/>
                        </a:solidFill>
                        <a:latin typeface="Meiryo UI" panose="020B0604030504040204" pitchFamily="50" charset="-128"/>
                        <a:ea typeface="Meiryo UI" panose="020B0604030504040204" pitchFamily="50" charset="-128"/>
                      </a:endParaRPr>
                    </a:p>
                  </a:txBody>
                  <a:tcPr>
                    <a:lnL>
                      <a:noFill/>
                    </a:lnL>
                    <a:lnR w="19050" cmpd="sng">
                      <a:solidFill>
                        <a:srgbClr val="FF0000"/>
                      </a:solidFill>
                      <a:prstDash val="solid"/>
                    </a:lnR>
                    <a:lnT>
                      <a:noFill/>
                    </a:lnT>
                    <a:lnB w="19050" cmpd="sng">
                      <a:noFill/>
                      <a:prstDash val="solid"/>
                    </a:lnB>
                    <a:noFill/>
                  </a:tcPr>
                </a:tc>
                <a:tc>
                  <a:txBody>
                    <a:bodyPr/>
                    <a:lstStyle/>
                    <a:p>
                      <a:pPr>
                        <a:buNone/>
                      </a:pPr>
                      <a:endParaRPr lang="ja-JP" altLang="en-US" sz="1400" dirty="0">
                        <a:solidFill>
                          <a:schemeClr val="tx1"/>
                        </a:solidFill>
                        <a:latin typeface="Meiryo UI" panose="020B0604030504040204" pitchFamily="50" charset="-128"/>
                        <a:ea typeface="Meiryo UI" panose="020B0604030504040204" pitchFamily="50" charset="-128"/>
                      </a:endParaRPr>
                    </a:p>
                  </a:txBody>
                  <a:tcPr>
                    <a:lnL w="19050" cmpd="sng">
                      <a:solidFill>
                        <a:srgbClr val="FF0000"/>
                      </a:solidFill>
                      <a:prstDash val="solid"/>
                    </a:lnL>
                    <a:lnR w="19050" cmpd="sng">
                      <a:solidFill>
                        <a:srgbClr val="FF0000"/>
                      </a:solidFill>
                      <a:prstDash val="solid"/>
                    </a:lnR>
                    <a:lnT w="19050" cmpd="sng">
                      <a:solidFill>
                        <a:srgbClr val="FF0000"/>
                      </a:solidFill>
                      <a:prstDash val="solid"/>
                    </a:lnT>
                    <a:lnB w="19050" cmpd="sng">
                      <a:solidFill>
                        <a:srgbClr val="FF0000"/>
                      </a:solidFill>
                      <a:prstDash val="solid"/>
                    </a:lnB>
                    <a:solidFill>
                      <a:schemeClr val="bg1"/>
                    </a:solidFill>
                  </a:tcPr>
                </a:tc>
                <a:extLst>
                  <a:ext uri="{0D108BD9-81ED-4DB2-BD59-A6C34878D82A}">
                    <a16:rowId xmlns:a16="http://schemas.microsoft.com/office/drawing/2014/main" val="10000"/>
                  </a:ext>
                </a:extLst>
              </a:tr>
            </a:tbl>
          </a:graphicData>
        </a:graphic>
      </p:graphicFrame>
      <p:graphicFrame>
        <p:nvGraphicFramePr>
          <p:cNvPr id="89" name="表 88"/>
          <p:cNvGraphicFramePr/>
          <p:nvPr>
            <p:extLst>
              <p:ext uri="{D42A27DB-BD31-4B8C-83A1-F6EECF244321}">
                <p14:modId xmlns:p14="http://schemas.microsoft.com/office/powerpoint/2010/main" val="654464607"/>
              </p:ext>
            </p:extLst>
          </p:nvPr>
        </p:nvGraphicFramePr>
        <p:xfrm>
          <a:off x="899592" y="1970386"/>
          <a:ext cx="3024337" cy="335280"/>
        </p:xfrm>
        <a:graphic>
          <a:graphicData uri="http://schemas.openxmlformats.org/drawingml/2006/table">
            <a:tbl>
              <a:tblPr firstRow="1" bandRow="1">
                <a:tableStyleId>{5C22544A-7EE6-4342-B048-85BDC9FD1C3A}</a:tableStyleId>
              </a:tblPr>
              <a:tblGrid>
                <a:gridCol w="1342122">
                  <a:extLst>
                    <a:ext uri="{9D8B030D-6E8A-4147-A177-3AD203B41FA5}">
                      <a16:colId xmlns:a16="http://schemas.microsoft.com/office/drawing/2014/main" val="20000"/>
                    </a:ext>
                  </a:extLst>
                </a:gridCol>
                <a:gridCol w="309402">
                  <a:extLst>
                    <a:ext uri="{9D8B030D-6E8A-4147-A177-3AD203B41FA5}">
                      <a16:colId xmlns:a16="http://schemas.microsoft.com/office/drawing/2014/main" val="20001"/>
                    </a:ext>
                  </a:extLst>
                </a:gridCol>
                <a:gridCol w="1372813">
                  <a:extLst>
                    <a:ext uri="{9D8B030D-6E8A-4147-A177-3AD203B41FA5}">
                      <a16:colId xmlns:a16="http://schemas.microsoft.com/office/drawing/2014/main" val="20002"/>
                    </a:ext>
                  </a:extLst>
                </a:gridCol>
              </a:tblGrid>
              <a:tr h="274320">
                <a:tc>
                  <a:txBody>
                    <a:bodyPr/>
                    <a:lstStyle/>
                    <a:p>
                      <a:pPr algn="ctr">
                        <a:buNone/>
                      </a:pPr>
                      <a:r>
                        <a:rPr lang="ja-JP" altLang="en-US" sz="1600" dirty="0">
                          <a:solidFill>
                            <a:schemeClr val="tx1"/>
                          </a:solidFill>
                          <a:latin typeface="Meiryo UI" panose="020B0604030504040204" pitchFamily="50" charset="-128"/>
                          <a:ea typeface="Meiryo UI" panose="020B0604030504040204" pitchFamily="50" charset="-128"/>
                        </a:rPr>
                        <a:t>市長</a:t>
                      </a:r>
                    </a:p>
                  </a:txBody>
                  <a:tcPr anchor="ctr">
                    <a:lnL w="19050" cmpd="sng">
                      <a:solidFill>
                        <a:srgbClr val="FF0000"/>
                      </a:solidFill>
                      <a:prstDash val="solid"/>
                    </a:lnL>
                    <a:lnR w="19050" cmpd="sng">
                      <a:solidFill>
                        <a:srgbClr val="FF0000"/>
                      </a:solidFill>
                      <a:prstDash val="solid"/>
                    </a:lnR>
                    <a:lnT w="19050" cmpd="sng">
                      <a:solidFill>
                        <a:srgbClr val="FF0000"/>
                      </a:solidFill>
                      <a:prstDash val="solid"/>
                    </a:lnT>
                    <a:lnB w="19050" cmpd="sng">
                      <a:solidFill>
                        <a:srgbClr val="FF0000"/>
                      </a:solidFill>
                      <a:prstDash val="solid"/>
                    </a:lnB>
                    <a:solidFill>
                      <a:schemeClr val="accent2">
                        <a:lumMod val="40000"/>
                        <a:lumOff val="60000"/>
                      </a:schemeClr>
                    </a:solidFill>
                  </a:tcPr>
                </a:tc>
                <a:tc>
                  <a:txBody>
                    <a:bodyPr/>
                    <a:lstStyle/>
                    <a:p>
                      <a:pPr algn="ctr">
                        <a:buNone/>
                      </a:pPr>
                      <a:endParaRPr lang="ja-JP" altLang="en-US" sz="1200" dirty="0">
                        <a:solidFill>
                          <a:schemeClr val="tx1"/>
                        </a:solidFill>
                        <a:latin typeface="Meiryo UI" panose="020B0604030504040204" pitchFamily="50" charset="-128"/>
                        <a:ea typeface="Meiryo UI" panose="020B0604030504040204" pitchFamily="50" charset="-128"/>
                      </a:endParaRPr>
                    </a:p>
                  </a:txBody>
                  <a:tcPr anchor="ctr">
                    <a:lnL w="19050" cmpd="sng">
                      <a:solidFill>
                        <a:srgbClr val="FF0000"/>
                      </a:solidFill>
                      <a:prstDash val="solid"/>
                    </a:lnL>
                    <a:lnR w="19050" cmpd="sng">
                      <a:solidFill>
                        <a:schemeClr val="accent5"/>
                      </a:solidFill>
                      <a:prstDash val="solid"/>
                    </a:lnR>
                    <a:lnT w="12700" cmpd="sng">
                      <a:noFill/>
                    </a:lnT>
                    <a:lnB>
                      <a:noFill/>
                    </a:lnB>
                    <a:noFill/>
                  </a:tcPr>
                </a:tc>
                <a:tc>
                  <a:txBody>
                    <a:bodyPr/>
                    <a:lstStyle/>
                    <a:p>
                      <a:pPr algn="ctr">
                        <a:buNone/>
                      </a:pPr>
                      <a:r>
                        <a:rPr lang="ja-JP" altLang="en-US" sz="1600" dirty="0" smtClean="0">
                          <a:solidFill>
                            <a:schemeClr val="tx1"/>
                          </a:solidFill>
                          <a:latin typeface="Meiryo UI" panose="020B0604030504040204" pitchFamily="50" charset="-128"/>
                          <a:ea typeface="Meiryo UI" panose="020B0604030504040204" pitchFamily="50" charset="-128"/>
                        </a:rPr>
                        <a:t>議員</a:t>
                      </a:r>
                      <a:endParaRPr lang="en-US" altLang="ja-JP" sz="1600" dirty="0">
                        <a:solidFill>
                          <a:schemeClr val="tx1"/>
                        </a:solidFill>
                        <a:latin typeface="Meiryo UI" panose="020B0604030504040204" pitchFamily="50" charset="-128"/>
                        <a:ea typeface="Meiryo UI" panose="020B0604030504040204" pitchFamily="50" charset="-128"/>
                      </a:endParaRPr>
                    </a:p>
                  </a:txBody>
                  <a:tcPr anchor="ctr">
                    <a:lnL w="19050" cmpd="sng">
                      <a:solidFill>
                        <a:schemeClr val="accent5"/>
                      </a:solidFill>
                      <a:prstDash val="solid"/>
                    </a:lnL>
                    <a:lnR w="19050" cmpd="sng">
                      <a:solidFill>
                        <a:schemeClr val="accent5"/>
                      </a:solidFill>
                      <a:prstDash val="solid"/>
                    </a:lnR>
                    <a:lnT w="19050" cmpd="sng">
                      <a:solidFill>
                        <a:schemeClr val="accent5"/>
                      </a:solidFill>
                      <a:prstDash val="solid"/>
                    </a:lnT>
                    <a:lnB w="19050" cmpd="sng">
                      <a:solidFill>
                        <a:schemeClr val="accent5"/>
                      </a:solidFill>
                      <a:prstDash val="solid"/>
                    </a:lnB>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90" name="テキストボックス 2"/>
          <p:cNvSpPr txBox="1"/>
          <p:nvPr/>
        </p:nvSpPr>
        <p:spPr>
          <a:xfrm>
            <a:off x="2411760" y="2564646"/>
            <a:ext cx="1440180" cy="288290"/>
          </a:xfrm>
          <a:prstGeom prst="rect">
            <a:avLst/>
          </a:prstGeom>
          <a:noFill/>
        </p:spPr>
        <p:txBody>
          <a:bodyPr wrap="square" rtlCol="0" anchor="ctr" anchorCtr="0">
            <a:noAutofit/>
          </a:bodyPr>
          <a:lstStyle/>
          <a:p>
            <a:pPr algn="ct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91" name="表 90"/>
          <p:cNvGraphicFramePr/>
          <p:nvPr>
            <p:extLst>
              <p:ext uri="{D42A27DB-BD31-4B8C-83A1-F6EECF244321}">
                <p14:modId xmlns:p14="http://schemas.microsoft.com/office/powerpoint/2010/main" val="400888098"/>
              </p:ext>
            </p:extLst>
          </p:nvPr>
        </p:nvGraphicFramePr>
        <p:xfrm>
          <a:off x="755572" y="2400281"/>
          <a:ext cx="3312372" cy="152400"/>
        </p:xfrm>
        <a:graphic>
          <a:graphicData uri="http://schemas.openxmlformats.org/drawingml/2006/table">
            <a:tbl>
              <a:tblPr firstRow="1" bandRow="1">
                <a:tableStyleId>{5C22544A-7EE6-4342-B048-85BDC9FD1C3A}</a:tableStyleId>
              </a:tblPr>
              <a:tblGrid>
                <a:gridCol w="276031">
                  <a:extLst>
                    <a:ext uri="{9D8B030D-6E8A-4147-A177-3AD203B41FA5}">
                      <a16:colId xmlns:a16="http://schemas.microsoft.com/office/drawing/2014/main" val="20000"/>
                    </a:ext>
                  </a:extLst>
                </a:gridCol>
                <a:gridCol w="276031">
                  <a:extLst>
                    <a:ext uri="{9D8B030D-6E8A-4147-A177-3AD203B41FA5}">
                      <a16:colId xmlns:a16="http://schemas.microsoft.com/office/drawing/2014/main" val="20001"/>
                    </a:ext>
                  </a:extLst>
                </a:gridCol>
                <a:gridCol w="276031">
                  <a:extLst>
                    <a:ext uri="{9D8B030D-6E8A-4147-A177-3AD203B41FA5}">
                      <a16:colId xmlns:a16="http://schemas.microsoft.com/office/drawing/2014/main" val="20002"/>
                    </a:ext>
                  </a:extLst>
                </a:gridCol>
                <a:gridCol w="276031">
                  <a:extLst>
                    <a:ext uri="{9D8B030D-6E8A-4147-A177-3AD203B41FA5}">
                      <a16:colId xmlns:a16="http://schemas.microsoft.com/office/drawing/2014/main" val="20003"/>
                    </a:ext>
                  </a:extLst>
                </a:gridCol>
                <a:gridCol w="276031">
                  <a:extLst>
                    <a:ext uri="{9D8B030D-6E8A-4147-A177-3AD203B41FA5}">
                      <a16:colId xmlns:a16="http://schemas.microsoft.com/office/drawing/2014/main" val="20004"/>
                    </a:ext>
                  </a:extLst>
                </a:gridCol>
                <a:gridCol w="276031">
                  <a:extLst>
                    <a:ext uri="{9D8B030D-6E8A-4147-A177-3AD203B41FA5}">
                      <a16:colId xmlns:a16="http://schemas.microsoft.com/office/drawing/2014/main" val="20005"/>
                    </a:ext>
                  </a:extLst>
                </a:gridCol>
                <a:gridCol w="276031">
                  <a:extLst>
                    <a:ext uri="{9D8B030D-6E8A-4147-A177-3AD203B41FA5}">
                      <a16:colId xmlns:a16="http://schemas.microsoft.com/office/drawing/2014/main" val="20006"/>
                    </a:ext>
                  </a:extLst>
                </a:gridCol>
                <a:gridCol w="276031">
                  <a:extLst>
                    <a:ext uri="{9D8B030D-6E8A-4147-A177-3AD203B41FA5}">
                      <a16:colId xmlns:a16="http://schemas.microsoft.com/office/drawing/2014/main" val="20007"/>
                    </a:ext>
                  </a:extLst>
                </a:gridCol>
                <a:gridCol w="276031">
                  <a:extLst>
                    <a:ext uri="{9D8B030D-6E8A-4147-A177-3AD203B41FA5}">
                      <a16:colId xmlns:a16="http://schemas.microsoft.com/office/drawing/2014/main" val="20008"/>
                    </a:ext>
                  </a:extLst>
                </a:gridCol>
                <a:gridCol w="276031">
                  <a:extLst>
                    <a:ext uri="{9D8B030D-6E8A-4147-A177-3AD203B41FA5}">
                      <a16:colId xmlns:a16="http://schemas.microsoft.com/office/drawing/2014/main" val="20009"/>
                    </a:ext>
                  </a:extLst>
                </a:gridCol>
                <a:gridCol w="276031">
                  <a:extLst>
                    <a:ext uri="{9D8B030D-6E8A-4147-A177-3AD203B41FA5}">
                      <a16:colId xmlns:a16="http://schemas.microsoft.com/office/drawing/2014/main" val="20010"/>
                    </a:ext>
                  </a:extLst>
                </a:gridCol>
                <a:gridCol w="276031">
                  <a:extLst>
                    <a:ext uri="{9D8B030D-6E8A-4147-A177-3AD203B41FA5}">
                      <a16:colId xmlns:a16="http://schemas.microsoft.com/office/drawing/2014/main" val="20011"/>
                    </a:ext>
                  </a:extLst>
                </a:gridCol>
              </a:tblGrid>
              <a:tr h="152400">
                <a:tc>
                  <a:txBody>
                    <a:bodyPr/>
                    <a:lstStyle/>
                    <a:p>
                      <a:pPr>
                        <a:buNone/>
                      </a:pPr>
                      <a:endParaRPr lang="ja-JP" altLang="en-US" sz="400">
                        <a:solidFill>
                          <a:schemeClr val="tx1"/>
                        </a:solidFill>
                        <a:latin typeface="Meiryo UI" panose="020B0604030504040204" pitchFamily="50" charset="-128"/>
                        <a:ea typeface="Meiryo UI" panose="020B0604030504040204" pitchFamily="50" charset="-128"/>
                      </a:endParaRPr>
                    </a:p>
                  </a:txBody>
                  <a:tcPr>
                    <a:lnL w="19050">
                      <a:solidFill>
                        <a:srgbClr val="FF0000"/>
                      </a:solidFill>
                      <a:prstDash val="solid"/>
                    </a:lnL>
                    <a:lnR w="19050" cmpd="sng">
                      <a:solidFill>
                        <a:srgbClr val="FF0000"/>
                      </a:solidFill>
                      <a:prstDash val="solid"/>
                    </a:lnR>
                    <a:lnT w="19050">
                      <a:solidFill>
                        <a:srgbClr val="FF0000"/>
                      </a:solidFill>
                      <a:prstDash val="solid"/>
                    </a:lnT>
                    <a:lnB>
                      <a:noFill/>
                    </a:lnB>
                    <a:noFill/>
                  </a:tcPr>
                </a:tc>
                <a:tc>
                  <a:txBody>
                    <a:bodyPr/>
                    <a:lstStyle/>
                    <a:p>
                      <a:pPr>
                        <a:buNone/>
                      </a:pPr>
                      <a:endParaRPr lang="ja-JP" altLang="en-US" sz="400">
                        <a:solidFill>
                          <a:schemeClr val="tx1"/>
                        </a:solidFill>
                        <a:latin typeface="Meiryo UI" panose="020B0604030504040204" pitchFamily="50" charset="-128"/>
                        <a:ea typeface="Meiryo UI" panose="020B0604030504040204" pitchFamily="50" charset="-128"/>
                      </a:endParaRPr>
                    </a:p>
                  </a:txBody>
                  <a:tcPr>
                    <a:lnL w="19050" cmpd="sng">
                      <a:solidFill>
                        <a:srgbClr val="FF0000"/>
                      </a:solidFill>
                      <a:prstDash val="solid"/>
                    </a:lnL>
                    <a:lnR w="19050" cmpd="sng">
                      <a:solidFill>
                        <a:srgbClr val="FF0000"/>
                      </a:solidFill>
                      <a:prstDash val="solid"/>
                    </a:lnR>
                    <a:lnT w="19050">
                      <a:solidFill>
                        <a:srgbClr val="FF0000"/>
                      </a:solidFill>
                      <a:prstDash val="solid"/>
                    </a:lnT>
                    <a:lnB>
                      <a:noFill/>
                    </a:lnB>
                    <a:noFill/>
                  </a:tcPr>
                </a:tc>
                <a:tc>
                  <a:txBody>
                    <a:bodyPr/>
                    <a:lstStyle/>
                    <a:p>
                      <a:pPr>
                        <a:buNone/>
                      </a:pPr>
                      <a:endParaRPr lang="ja-JP" altLang="en-US" sz="400" dirty="0">
                        <a:solidFill>
                          <a:schemeClr val="tx1"/>
                        </a:solidFill>
                        <a:latin typeface="Meiryo UI" panose="020B0604030504040204" pitchFamily="50" charset="-128"/>
                        <a:ea typeface="Meiryo UI" panose="020B0604030504040204" pitchFamily="50" charset="-128"/>
                      </a:endParaRPr>
                    </a:p>
                  </a:txBody>
                  <a:tcPr>
                    <a:lnL w="19050" cmpd="sng">
                      <a:solidFill>
                        <a:srgbClr val="FF0000"/>
                      </a:solidFill>
                      <a:prstDash val="solid"/>
                    </a:lnL>
                    <a:lnR w="19050">
                      <a:solidFill>
                        <a:srgbClr val="FF0000"/>
                      </a:solidFill>
                      <a:prstDash val="solid"/>
                    </a:lnR>
                    <a:lnT w="19050">
                      <a:solidFill>
                        <a:srgbClr val="FF0000"/>
                      </a:solidFill>
                      <a:prstDash val="solid"/>
                    </a:lnT>
                    <a:lnB>
                      <a:noFill/>
                    </a:lnB>
                    <a:noFill/>
                  </a:tcPr>
                </a:tc>
                <a:tc>
                  <a:txBody>
                    <a:bodyPr/>
                    <a:lstStyle/>
                    <a:p>
                      <a:pPr>
                        <a:buNone/>
                      </a:pPr>
                      <a:endParaRPr lang="ja-JP" altLang="en-US" sz="400">
                        <a:solidFill>
                          <a:schemeClr val="tx1"/>
                        </a:solidFill>
                        <a:latin typeface="Meiryo UI" panose="020B0604030504040204" pitchFamily="50" charset="-128"/>
                        <a:ea typeface="Meiryo UI" panose="020B0604030504040204" pitchFamily="50" charset="-128"/>
                      </a:endParaRPr>
                    </a:p>
                  </a:txBody>
                  <a:tcPr>
                    <a:lnL w="19050">
                      <a:solidFill>
                        <a:srgbClr val="FF0000"/>
                      </a:solidFill>
                      <a:prstDash val="solid"/>
                    </a:lnL>
                    <a:lnR w="19050">
                      <a:solidFill>
                        <a:srgbClr val="FF0000"/>
                      </a:solidFill>
                      <a:prstDash val="solid"/>
                    </a:lnR>
                    <a:lnT w="19050">
                      <a:solidFill>
                        <a:srgbClr val="FF0000"/>
                      </a:solidFill>
                      <a:prstDash val="solid"/>
                    </a:lnT>
                    <a:lnB>
                      <a:noFill/>
                    </a:lnB>
                    <a:noFill/>
                  </a:tcPr>
                </a:tc>
                <a:tc>
                  <a:txBody>
                    <a:bodyPr/>
                    <a:lstStyle/>
                    <a:p>
                      <a:pPr>
                        <a:buNone/>
                      </a:pPr>
                      <a:endParaRPr lang="ja-JP" altLang="en-US" sz="400" dirty="0">
                        <a:solidFill>
                          <a:schemeClr val="tx1"/>
                        </a:solidFill>
                        <a:latin typeface="Meiryo UI" panose="020B0604030504040204" pitchFamily="50" charset="-128"/>
                        <a:ea typeface="Meiryo UI" panose="020B0604030504040204" pitchFamily="50" charset="-128"/>
                      </a:endParaRPr>
                    </a:p>
                  </a:txBody>
                  <a:tcPr>
                    <a:lnL w="19050">
                      <a:solidFill>
                        <a:srgbClr val="FF0000"/>
                      </a:solidFill>
                      <a:prstDash val="solid"/>
                    </a:lnL>
                    <a:lnR>
                      <a:noFill/>
                    </a:lnR>
                    <a:lnT w="19050">
                      <a:solidFill>
                        <a:srgbClr val="FF0000"/>
                      </a:solidFill>
                      <a:prstDash val="solid"/>
                    </a:lnT>
                    <a:lnB>
                      <a:noFill/>
                    </a:lnB>
                    <a:noFill/>
                  </a:tcPr>
                </a:tc>
                <a:tc>
                  <a:txBody>
                    <a:bodyPr/>
                    <a:lstStyle/>
                    <a:p>
                      <a:pPr>
                        <a:buNone/>
                      </a:pPr>
                      <a:endParaRPr lang="ja-JP" altLang="en-US" sz="400">
                        <a:solidFill>
                          <a:schemeClr val="tx1"/>
                        </a:solidFill>
                        <a:latin typeface="Meiryo UI" panose="020B0604030504040204" pitchFamily="50" charset="-128"/>
                        <a:ea typeface="Meiryo UI" panose="020B0604030504040204" pitchFamily="50" charset="-128"/>
                      </a:endParaRPr>
                    </a:p>
                  </a:txBody>
                  <a:tcPr>
                    <a:lnL>
                      <a:noFill/>
                    </a:lnL>
                    <a:lnR>
                      <a:noFill/>
                    </a:lnR>
                    <a:lnT w="19050">
                      <a:solidFill>
                        <a:srgbClr val="FF0000"/>
                      </a:solidFill>
                      <a:prstDash val="solid"/>
                    </a:lnT>
                    <a:lnB>
                      <a:noFill/>
                    </a:lnB>
                    <a:noFill/>
                  </a:tcPr>
                </a:tc>
                <a:tc>
                  <a:txBody>
                    <a:bodyPr/>
                    <a:lstStyle/>
                    <a:p>
                      <a:pPr>
                        <a:buNone/>
                      </a:pPr>
                      <a:endParaRPr lang="ja-JP" altLang="en-US" sz="400">
                        <a:solidFill>
                          <a:schemeClr val="tx1"/>
                        </a:solidFill>
                        <a:latin typeface="Meiryo UI" panose="020B0604030504040204" pitchFamily="50" charset="-128"/>
                        <a:ea typeface="Meiryo UI" panose="020B0604030504040204" pitchFamily="50" charset="-128"/>
                      </a:endParaRPr>
                    </a:p>
                  </a:txBody>
                  <a:tcPr>
                    <a:lnL>
                      <a:noFill/>
                    </a:lnL>
                    <a:lnR>
                      <a:noFill/>
                    </a:lnR>
                    <a:lnT w="19050">
                      <a:solidFill>
                        <a:srgbClr val="FF0000"/>
                      </a:solidFill>
                      <a:prstDash val="solid"/>
                    </a:lnT>
                    <a:lnB>
                      <a:noFill/>
                    </a:lnB>
                    <a:noFill/>
                  </a:tcPr>
                </a:tc>
                <a:tc>
                  <a:txBody>
                    <a:bodyPr/>
                    <a:lstStyle/>
                    <a:p>
                      <a:pPr>
                        <a:buNone/>
                      </a:pPr>
                      <a:endParaRPr lang="ja-JP" altLang="en-US" sz="400">
                        <a:solidFill>
                          <a:schemeClr val="tx1"/>
                        </a:solidFill>
                        <a:latin typeface="Meiryo UI" panose="020B0604030504040204" pitchFamily="50" charset="-128"/>
                        <a:ea typeface="Meiryo UI" panose="020B0604030504040204" pitchFamily="50" charset="-128"/>
                      </a:endParaRPr>
                    </a:p>
                  </a:txBody>
                  <a:tcPr>
                    <a:lnL>
                      <a:noFill/>
                    </a:lnL>
                    <a:lnR>
                      <a:noFill/>
                    </a:lnR>
                    <a:lnT w="19050">
                      <a:solidFill>
                        <a:srgbClr val="FF0000"/>
                      </a:solidFill>
                      <a:prstDash val="solid"/>
                    </a:lnT>
                    <a:lnB>
                      <a:noFill/>
                    </a:lnB>
                    <a:noFill/>
                  </a:tcPr>
                </a:tc>
                <a:tc>
                  <a:txBody>
                    <a:bodyPr/>
                    <a:lstStyle/>
                    <a:p>
                      <a:pPr>
                        <a:buNone/>
                      </a:pPr>
                      <a:endParaRPr lang="ja-JP" altLang="en-US" sz="400">
                        <a:solidFill>
                          <a:schemeClr val="tx1"/>
                        </a:solidFill>
                        <a:latin typeface="Meiryo UI" panose="020B0604030504040204" pitchFamily="50" charset="-128"/>
                        <a:ea typeface="Meiryo UI" panose="020B0604030504040204" pitchFamily="50" charset="-128"/>
                      </a:endParaRPr>
                    </a:p>
                  </a:txBody>
                  <a:tcPr>
                    <a:lnL>
                      <a:noFill/>
                    </a:lnL>
                    <a:lnR>
                      <a:noFill/>
                    </a:lnR>
                    <a:lnT w="19050">
                      <a:solidFill>
                        <a:srgbClr val="FF0000"/>
                      </a:solidFill>
                      <a:prstDash val="solid"/>
                    </a:lnT>
                    <a:lnB>
                      <a:noFill/>
                    </a:lnB>
                    <a:noFill/>
                  </a:tcPr>
                </a:tc>
                <a:tc>
                  <a:txBody>
                    <a:bodyPr/>
                    <a:lstStyle/>
                    <a:p>
                      <a:pPr>
                        <a:buNone/>
                      </a:pPr>
                      <a:endParaRPr lang="ja-JP" altLang="en-US" sz="400">
                        <a:solidFill>
                          <a:schemeClr val="tx1"/>
                        </a:solidFill>
                        <a:latin typeface="Meiryo UI" panose="020B0604030504040204" pitchFamily="50" charset="-128"/>
                        <a:ea typeface="Meiryo UI" panose="020B0604030504040204" pitchFamily="50" charset="-128"/>
                      </a:endParaRPr>
                    </a:p>
                  </a:txBody>
                  <a:tcPr>
                    <a:lnL>
                      <a:noFill/>
                    </a:lnL>
                    <a:lnR>
                      <a:noFill/>
                    </a:lnR>
                    <a:lnT w="19050">
                      <a:solidFill>
                        <a:srgbClr val="FF0000"/>
                      </a:solidFill>
                      <a:prstDash val="solid"/>
                    </a:lnT>
                    <a:lnB>
                      <a:noFill/>
                    </a:lnB>
                    <a:noFill/>
                  </a:tcPr>
                </a:tc>
                <a:tc>
                  <a:txBody>
                    <a:bodyPr/>
                    <a:lstStyle/>
                    <a:p>
                      <a:pPr>
                        <a:buNone/>
                      </a:pPr>
                      <a:endParaRPr lang="ja-JP" altLang="en-US" sz="400">
                        <a:solidFill>
                          <a:schemeClr val="tx1"/>
                        </a:solidFill>
                        <a:latin typeface="Meiryo UI" panose="020B0604030504040204" pitchFamily="50" charset="-128"/>
                        <a:ea typeface="Meiryo UI" panose="020B0604030504040204" pitchFamily="50" charset="-128"/>
                      </a:endParaRPr>
                    </a:p>
                  </a:txBody>
                  <a:tcPr>
                    <a:lnL>
                      <a:noFill/>
                    </a:lnL>
                    <a:lnR>
                      <a:noFill/>
                    </a:lnR>
                    <a:lnT w="19050">
                      <a:solidFill>
                        <a:srgbClr val="FF0000"/>
                      </a:solidFill>
                      <a:prstDash val="solid"/>
                    </a:lnT>
                    <a:lnB>
                      <a:noFill/>
                    </a:lnB>
                    <a:noFill/>
                  </a:tcPr>
                </a:tc>
                <a:tc>
                  <a:txBody>
                    <a:bodyPr/>
                    <a:lstStyle/>
                    <a:p>
                      <a:pPr>
                        <a:buNone/>
                      </a:pPr>
                      <a:endParaRPr lang="ja-JP" altLang="en-US" sz="400" dirty="0">
                        <a:solidFill>
                          <a:schemeClr val="tx1"/>
                        </a:solidFill>
                        <a:latin typeface="Meiryo UI" panose="020B0604030504040204" pitchFamily="50" charset="-128"/>
                        <a:ea typeface="Meiryo UI" panose="020B0604030504040204" pitchFamily="50" charset="-128"/>
                      </a:endParaRPr>
                    </a:p>
                  </a:txBody>
                  <a:tcPr>
                    <a:lnL>
                      <a:noFill/>
                    </a:lnL>
                    <a:lnR w="19050" cmpd="sng">
                      <a:solidFill>
                        <a:srgbClr val="FF0000"/>
                      </a:solidFill>
                      <a:prstDash val="solid"/>
                    </a:lnR>
                    <a:lnT w="19050">
                      <a:solidFill>
                        <a:srgbClr val="FF0000"/>
                      </a:solidFill>
                      <a:prstDash val="solid"/>
                    </a:lnT>
                    <a:lnB>
                      <a:noFill/>
                    </a:lnB>
                    <a:noFill/>
                  </a:tcPr>
                </a:tc>
                <a:extLst>
                  <a:ext uri="{0D108BD9-81ED-4DB2-BD59-A6C34878D82A}">
                    <a16:rowId xmlns:a16="http://schemas.microsoft.com/office/drawing/2014/main" val="10000"/>
                  </a:ext>
                </a:extLst>
              </a:tr>
            </a:tbl>
          </a:graphicData>
        </a:graphic>
      </p:graphicFrame>
      <p:sp>
        <p:nvSpPr>
          <p:cNvPr id="92" name="テキストボックス 50"/>
          <p:cNvSpPr txBox="1"/>
          <p:nvPr/>
        </p:nvSpPr>
        <p:spPr>
          <a:xfrm>
            <a:off x="4283968" y="3083982"/>
            <a:ext cx="1188363" cy="250316"/>
          </a:xfrm>
          <a:prstGeom prst="rect">
            <a:avLst/>
          </a:prstGeom>
          <a:noFill/>
        </p:spPr>
        <p:txBody>
          <a:bodyPr wrap="square" rtlCol="0" anchor="ctr" anchorCtr="0">
            <a:no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京都府</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260</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7" name="グループ化 96"/>
          <p:cNvGrpSpPr>
            <a:grpSpLocks noChangeAspect="1"/>
          </p:cNvGrpSpPr>
          <p:nvPr/>
        </p:nvGrpSpPr>
        <p:grpSpPr>
          <a:xfrm>
            <a:off x="6156117" y="1767000"/>
            <a:ext cx="179070" cy="360045"/>
            <a:chOff x="2143" y="8695"/>
            <a:chExt cx="566" cy="1139"/>
          </a:xfrm>
          <a:solidFill>
            <a:schemeClr val="bg1"/>
          </a:solidFill>
        </p:grpSpPr>
        <p:sp>
          <p:nvSpPr>
            <p:cNvPr id="98" name="二等辺三角形 97"/>
            <p:cNvSpPr/>
            <p:nvPr/>
          </p:nvSpPr>
          <p:spPr>
            <a:xfrm>
              <a:off x="2143" y="9040"/>
              <a:ext cx="567" cy="794"/>
            </a:xfrm>
            <a:prstGeom prst="triangle">
              <a:avLst/>
            </a:prstGeom>
            <a:grpFill/>
            <a:ln w="19050">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 name="楕円 98"/>
            <p:cNvSpPr/>
            <p:nvPr/>
          </p:nvSpPr>
          <p:spPr>
            <a:xfrm>
              <a:off x="2143" y="8695"/>
              <a:ext cx="567" cy="567"/>
            </a:xfrm>
            <a:prstGeom prst="ellipse">
              <a:avLst/>
            </a:prstGeom>
            <a:grpFill/>
            <a:ln w="19050">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02" name="グループ化 101"/>
          <p:cNvGrpSpPr>
            <a:grpSpLocks noChangeAspect="1"/>
          </p:cNvGrpSpPr>
          <p:nvPr/>
        </p:nvGrpSpPr>
        <p:grpSpPr>
          <a:xfrm>
            <a:off x="6913577" y="1767000"/>
            <a:ext cx="179070" cy="360045"/>
            <a:chOff x="2143" y="8695"/>
            <a:chExt cx="566" cy="1139"/>
          </a:xfrm>
          <a:solidFill>
            <a:schemeClr val="bg1"/>
          </a:solidFill>
        </p:grpSpPr>
        <p:sp>
          <p:nvSpPr>
            <p:cNvPr id="103" name="二等辺三角形 102"/>
            <p:cNvSpPr/>
            <p:nvPr/>
          </p:nvSpPr>
          <p:spPr>
            <a:xfrm>
              <a:off x="2143" y="9040"/>
              <a:ext cx="567" cy="794"/>
            </a:xfrm>
            <a:prstGeom prst="triangl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 name="楕円 103"/>
            <p:cNvSpPr/>
            <p:nvPr/>
          </p:nvSpPr>
          <p:spPr>
            <a:xfrm>
              <a:off x="2143" y="8695"/>
              <a:ext cx="567" cy="567"/>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07" name="グループ化 106"/>
          <p:cNvGrpSpPr>
            <a:grpSpLocks noChangeAspect="1"/>
          </p:cNvGrpSpPr>
          <p:nvPr/>
        </p:nvGrpSpPr>
        <p:grpSpPr>
          <a:xfrm>
            <a:off x="7672604" y="1767000"/>
            <a:ext cx="179070" cy="360045"/>
            <a:chOff x="2143" y="8695"/>
            <a:chExt cx="566" cy="1139"/>
          </a:xfrm>
          <a:solidFill>
            <a:schemeClr val="bg1"/>
          </a:solidFill>
        </p:grpSpPr>
        <p:sp>
          <p:nvSpPr>
            <p:cNvPr id="108" name="二等辺三角形 107"/>
            <p:cNvSpPr/>
            <p:nvPr/>
          </p:nvSpPr>
          <p:spPr>
            <a:xfrm>
              <a:off x="2143" y="9040"/>
              <a:ext cx="567" cy="794"/>
            </a:xfrm>
            <a:prstGeom prst="triangle">
              <a:avLst/>
            </a:prstGeom>
            <a:gr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 name="楕円 108"/>
            <p:cNvSpPr/>
            <p:nvPr/>
          </p:nvSpPr>
          <p:spPr>
            <a:xfrm>
              <a:off x="2143" y="8695"/>
              <a:ext cx="567" cy="567"/>
            </a:xfrm>
            <a:prstGeom prst="ellipse">
              <a:avLst/>
            </a:prstGeom>
            <a:gr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12" name="グループ化 111"/>
          <p:cNvGrpSpPr>
            <a:grpSpLocks noChangeAspect="1"/>
          </p:cNvGrpSpPr>
          <p:nvPr/>
        </p:nvGrpSpPr>
        <p:grpSpPr>
          <a:xfrm>
            <a:off x="8379164" y="1767000"/>
            <a:ext cx="179070" cy="360045"/>
            <a:chOff x="2143" y="8695"/>
            <a:chExt cx="566" cy="1139"/>
          </a:xfrm>
          <a:solidFill>
            <a:schemeClr val="bg1"/>
          </a:solidFill>
        </p:grpSpPr>
        <p:sp>
          <p:nvSpPr>
            <p:cNvPr id="113" name="二等辺三角形 112"/>
            <p:cNvSpPr/>
            <p:nvPr/>
          </p:nvSpPr>
          <p:spPr>
            <a:xfrm>
              <a:off x="2143" y="9040"/>
              <a:ext cx="567" cy="794"/>
            </a:xfrm>
            <a:prstGeom prst="triangle">
              <a:avLst/>
            </a:prstGeom>
            <a:grp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 name="楕円 113"/>
            <p:cNvSpPr/>
            <p:nvPr/>
          </p:nvSpPr>
          <p:spPr>
            <a:xfrm>
              <a:off x="2143" y="8695"/>
              <a:ext cx="567" cy="567"/>
            </a:xfrm>
            <a:prstGeom prst="ellipse">
              <a:avLst/>
            </a:prstGeom>
            <a:grp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6" name="テキスト ボックス 15"/>
          <p:cNvSpPr txBox="1"/>
          <p:nvPr/>
        </p:nvSpPr>
        <p:spPr>
          <a:xfrm>
            <a:off x="5535052" y="1124744"/>
            <a:ext cx="430887" cy="5713032"/>
          </a:xfrm>
          <a:prstGeom prst="rect">
            <a:avLst/>
          </a:prstGeom>
          <a:noFill/>
        </p:spPr>
        <p:txBody>
          <a:bodyPr vert="eaVert" wrap="square" rtlCol="0">
            <a:spAutoFit/>
          </a:bodyPr>
          <a:lstStyle/>
          <a:p>
            <a:r>
              <a:rPr kumimoji="1" lang="ja-JP" altLang="en-US" sz="1600" b="1" spc="-300" dirty="0" smtClean="0">
                <a:latin typeface="Meiryo UI" panose="020B0604030504040204" pitchFamily="50" charset="-128"/>
                <a:ea typeface="Meiryo UI" panose="020B0604030504040204" pitchFamily="50" charset="-128"/>
              </a:rPr>
              <a:t>特別区制度（いわゆる「大阪都構想」）の実現</a:t>
            </a:r>
            <a:r>
              <a:rPr kumimoji="1" lang="ja-JP" altLang="en-US" sz="1600" b="1" dirty="0" smtClean="0">
                <a:latin typeface="Meiryo UI" panose="020B0604030504040204" pitchFamily="50" charset="-128"/>
                <a:ea typeface="Meiryo UI" panose="020B0604030504040204" pitchFamily="50" charset="-128"/>
              </a:rPr>
              <a:t>　</a:t>
            </a:r>
            <a:r>
              <a:rPr kumimoji="1" lang="ja-JP" altLang="en-US" sz="1200" b="1" spc="-150" dirty="0" smtClean="0">
                <a:latin typeface="Meiryo UI" panose="020B0604030504040204" pitchFamily="50" charset="-128"/>
                <a:ea typeface="Meiryo UI" panose="020B0604030504040204" pitchFamily="50" charset="-128"/>
              </a:rPr>
              <a:t>大阪市を４特別区に</a:t>
            </a:r>
            <a:endParaRPr kumimoji="1" lang="ja-JP" altLang="en-US" sz="1200" b="1" spc="-150" dirty="0">
              <a:latin typeface="Meiryo UI" panose="020B0604030504040204" pitchFamily="50" charset="-128"/>
              <a:ea typeface="Meiryo UI" panose="020B0604030504040204" pitchFamily="50" charset="-128"/>
            </a:endParaRPr>
          </a:p>
        </p:txBody>
      </p:sp>
      <p:grpSp>
        <p:nvGrpSpPr>
          <p:cNvPr id="12" name="グループ化 11"/>
          <p:cNvGrpSpPr/>
          <p:nvPr/>
        </p:nvGrpSpPr>
        <p:grpSpPr>
          <a:xfrm>
            <a:off x="6138285" y="2232868"/>
            <a:ext cx="488806" cy="582694"/>
            <a:chOff x="9563221" y="705451"/>
            <a:chExt cx="488806" cy="582694"/>
          </a:xfrm>
        </p:grpSpPr>
        <p:sp>
          <p:nvSpPr>
            <p:cNvPr id="11" name="正方形/長方形 10"/>
            <p:cNvSpPr/>
            <p:nvPr/>
          </p:nvSpPr>
          <p:spPr>
            <a:xfrm>
              <a:off x="9563221" y="705451"/>
              <a:ext cx="219086" cy="582694"/>
            </a:xfrm>
            <a:prstGeom prst="rect">
              <a:avLst/>
            </a:prstGeom>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200" b="1" dirty="0" smtClean="0">
                  <a:latin typeface="Meiryo UI" panose="020B0604030504040204" pitchFamily="50" charset="-128"/>
                  <a:ea typeface="Meiryo UI" panose="020B0604030504040204" pitchFamily="50" charset="-128"/>
                </a:rPr>
                <a:t>区長</a:t>
              </a:r>
              <a:endParaRPr kumimoji="1" lang="ja-JP" altLang="en-US" sz="1200" b="1" dirty="0">
                <a:latin typeface="Meiryo UI" panose="020B0604030504040204" pitchFamily="50" charset="-128"/>
                <a:ea typeface="Meiryo UI" panose="020B0604030504040204" pitchFamily="50" charset="-128"/>
              </a:endParaRPr>
            </a:p>
          </p:txBody>
        </p:sp>
        <p:sp>
          <p:nvSpPr>
            <p:cNvPr id="118" name="正方形/長方形 117"/>
            <p:cNvSpPr/>
            <p:nvPr/>
          </p:nvSpPr>
          <p:spPr>
            <a:xfrm>
              <a:off x="9832941" y="705451"/>
              <a:ext cx="219086" cy="582694"/>
            </a:xfrm>
            <a:prstGeom prst="rect">
              <a:avLst/>
            </a:prstGeom>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200" b="1" dirty="0">
                  <a:latin typeface="Meiryo UI" panose="020B0604030504040204" pitchFamily="50" charset="-128"/>
                  <a:ea typeface="Meiryo UI" panose="020B0604030504040204" pitchFamily="50" charset="-128"/>
                </a:rPr>
                <a:t>議員</a:t>
              </a:r>
              <a:endParaRPr kumimoji="1" lang="ja-JP" altLang="en-US" sz="1200" b="1" dirty="0">
                <a:latin typeface="Meiryo UI" panose="020B0604030504040204" pitchFamily="50" charset="-128"/>
                <a:ea typeface="Meiryo UI" panose="020B0604030504040204" pitchFamily="50" charset="-128"/>
              </a:endParaRPr>
            </a:p>
          </p:txBody>
        </p:sp>
      </p:grpSp>
      <p:grpSp>
        <p:nvGrpSpPr>
          <p:cNvPr id="119" name="グループ化 118"/>
          <p:cNvGrpSpPr/>
          <p:nvPr/>
        </p:nvGrpSpPr>
        <p:grpSpPr>
          <a:xfrm>
            <a:off x="6899261" y="2232868"/>
            <a:ext cx="488806" cy="582694"/>
            <a:chOff x="9563221" y="705451"/>
            <a:chExt cx="488806" cy="582694"/>
          </a:xfrm>
        </p:grpSpPr>
        <p:sp>
          <p:nvSpPr>
            <p:cNvPr id="120" name="正方形/長方形 119"/>
            <p:cNvSpPr/>
            <p:nvPr/>
          </p:nvSpPr>
          <p:spPr>
            <a:xfrm>
              <a:off x="9563221" y="705451"/>
              <a:ext cx="219086" cy="582694"/>
            </a:xfrm>
            <a:prstGeom prst="rect">
              <a:avLst/>
            </a:prstGeom>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200" b="1" dirty="0" smtClean="0">
                  <a:latin typeface="Meiryo UI" panose="020B0604030504040204" pitchFamily="50" charset="-128"/>
                  <a:ea typeface="Meiryo UI" panose="020B0604030504040204" pitchFamily="50" charset="-128"/>
                </a:rPr>
                <a:t>区長</a:t>
              </a:r>
              <a:endParaRPr kumimoji="1" lang="ja-JP" altLang="en-US" sz="1200" b="1" dirty="0">
                <a:latin typeface="Meiryo UI" panose="020B0604030504040204" pitchFamily="50" charset="-128"/>
                <a:ea typeface="Meiryo UI" panose="020B0604030504040204" pitchFamily="50" charset="-128"/>
              </a:endParaRPr>
            </a:p>
          </p:txBody>
        </p:sp>
        <p:sp>
          <p:nvSpPr>
            <p:cNvPr id="121" name="正方形/長方形 120"/>
            <p:cNvSpPr/>
            <p:nvPr/>
          </p:nvSpPr>
          <p:spPr>
            <a:xfrm>
              <a:off x="9832941" y="705451"/>
              <a:ext cx="219086" cy="582694"/>
            </a:xfrm>
            <a:prstGeom prst="rect">
              <a:avLst/>
            </a:prstGeom>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200" b="1" dirty="0">
                  <a:latin typeface="Meiryo UI" panose="020B0604030504040204" pitchFamily="50" charset="-128"/>
                  <a:ea typeface="Meiryo UI" panose="020B0604030504040204" pitchFamily="50" charset="-128"/>
                </a:rPr>
                <a:t>議員</a:t>
              </a:r>
              <a:endParaRPr kumimoji="1" lang="ja-JP" altLang="en-US" sz="1200" b="1" dirty="0">
                <a:latin typeface="Meiryo UI" panose="020B0604030504040204" pitchFamily="50" charset="-128"/>
                <a:ea typeface="Meiryo UI" panose="020B0604030504040204" pitchFamily="50" charset="-128"/>
              </a:endParaRPr>
            </a:p>
          </p:txBody>
        </p:sp>
      </p:grpSp>
      <p:grpSp>
        <p:nvGrpSpPr>
          <p:cNvPr id="122" name="グループ化 121"/>
          <p:cNvGrpSpPr/>
          <p:nvPr/>
        </p:nvGrpSpPr>
        <p:grpSpPr>
          <a:xfrm>
            <a:off x="7660192" y="2232868"/>
            <a:ext cx="488806" cy="582694"/>
            <a:chOff x="9563221" y="705451"/>
            <a:chExt cx="488806" cy="582694"/>
          </a:xfrm>
        </p:grpSpPr>
        <p:sp>
          <p:nvSpPr>
            <p:cNvPr id="123" name="正方形/長方形 122"/>
            <p:cNvSpPr/>
            <p:nvPr/>
          </p:nvSpPr>
          <p:spPr>
            <a:xfrm>
              <a:off x="9563221" y="705451"/>
              <a:ext cx="219086" cy="582694"/>
            </a:xfrm>
            <a:prstGeom prst="rect">
              <a:avLst/>
            </a:prstGeom>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200" b="1" dirty="0" smtClean="0">
                  <a:latin typeface="Meiryo UI" panose="020B0604030504040204" pitchFamily="50" charset="-128"/>
                  <a:ea typeface="Meiryo UI" panose="020B0604030504040204" pitchFamily="50" charset="-128"/>
                </a:rPr>
                <a:t>区長</a:t>
              </a:r>
              <a:endParaRPr kumimoji="1" lang="ja-JP" altLang="en-US" sz="1200" b="1" dirty="0">
                <a:latin typeface="Meiryo UI" panose="020B0604030504040204" pitchFamily="50" charset="-128"/>
                <a:ea typeface="Meiryo UI" panose="020B0604030504040204" pitchFamily="50" charset="-128"/>
              </a:endParaRPr>
            </a:p>
          </p:txBody>
        </p:sp>
        <p:sp>
          <p:nvSpPr>
            <p:cNvPr id="124" name="正方形/長方形 123"/>
            <p:cNvSpPr/>
            <p:nvPr/>
          </p:nvSpPr>
          <p:spPr>
            <a:xfrm>
              <a:off x="9832941" y="705451"/>
              <a:ext cx="219086" cy="582694"/>
            </a:xfrm>
            <a:prstGeom prst="rect">
              <a:avLst/>
            </a:prstGeom>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200" b="1" dirty="0">
                  <a:latin typeface="Meiryo UI" panose="020B0604030504040204" pitchFamily="50" charset="-128"/>
                  <a:ea typeface="Meiryo UI" panose="020B0604030504040204" pitchFamily="50" charset="-128"/>
                </a:rPr>
                <a:t>議員</a:t>
              </a:r>
              <a:endParaRPr kumimoji="1" lang="ja-JP" altLang="en-US" sz="1200" b="1" dirty="0">
                <a:latin typeface="Meiryo UI" panose="020B0604030504040204" pitchFamily="50" charset="-128"/>
                <a:ea typeface="Meiryo UI" panose="020B0604030504040204" pitchFamily="50" charset="-128"/>
              </a:endParaRPr>
            </a:p>
          </p:txBody>
        </p:sp>
      </p:grpSp>
      <p:grpSp>
        <p:nvGrpSpPr>
          <p:cNvPr id="125" name="グループ化 124"/>
          <p:cNvGrpSpPr/>
          <p:nvPr/>
        </p:nvGrpSpPr>
        <p:grpSpPr>
          <a:xfrm>
            <a:off x="8397122" y="2232868"/>
            <a:ext cx="488806" cy="582694"/>
            <a:chOff x="9563221" y="705451"/>
            <a:chExt cx="488806" cy="582694"/>
          </a:xfrm>
        </p:grpSpPr>
        <p:sp>
          <p:nvSpPr>
            <p:cNvPr id="126" name="正方形/長方形 125"/>
            <p:cNvSpPr/>
            <p:nvPr/>
          </p:nvSpPr>
          <p:spPr>
            <a:xfrm>
              <a:off x="9563221" y="705451"/>
              <a:ext cx="219086" cy="582694"/>
            </a:xfrm>
            <a:prstGeom prst="rect">
              <a:avLst/>
            </a:prstGeom>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200" b="1" dirty="0" smtClean="0">
                  <a:latin typeface="Meiryo UI" panose="020B0604030504040204" pitchFamily="50" charset="-128"/>
                  <a:ea typeface="Meiryo UI" panose="020B0604030504040204" pitchFamily="50" charset="-128"/>
                </a:rPr>
                <a:t>区長</a:t>
              </a:r>
              <a:endParaRPr kumimoji="1" lang="ja-JP" altLang="en-US" sz="1200" b="1" dirty="0">
                <a:latin typeface="Meiryo UI" panose="020B0604030504040204" pitchFamily="50" charset="-128"/>
                <a:ea typeface="Meiryo UI" panose="020B0604030504040204" pitchFamily="50" charset="-128"/>
              </a:endParaRPr>
            </a:p>
          </p:txBody>
        </p:sp>
        <p:sp>
          <p:nvSpPr>
            <p:cNvPr id="127" name="正方形/長方形 126"/>
            <p:cNvSpPr/>
            <p:nvPr/>
          </p:nvSpPr>
          <p:spPr>
            <a:xfrm>
              <a:off x="9832941" y="705451"/>
              <a:ext cx="219086" cy="582694"/>
            </a:xfrm>
            <a:prstGeom prst="rect">
              <a:avLst/>
            </a:prstGeom>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200" b="1" dirty="0">
                  <a:latin typeface="Meiryo UI" panose="020B0604030504040204" pitchFamily="50" charset="-128"/>
                  <a:ea typeface="Meiryo UI" panose="020B0604030504040204" pitchFamily="50" charset="-128"/>
                </a:rPr>
                <a:t>議員</a:t>
              </a:r>
              <a:endParaRPr kumimoji="1" lang="ja-JP" altLang="en-US" sz="1200" b="1" dirty="0">
                <a:latin typeface="Meiryo UI" panose="020B0604030504040204" pitchFamily="50" charset="-128"/>
                <a:ea typeface="Meiryo UI" panose="020B0604030504040204" pitchFamily="50" charset="-128"/>
              </a:endParaRPr>
            </a:p>
          </p:txBody>
        </p:sp>
      </p:grpSp>
      <p:sp>
        <p:nvSpPr>
          <p:cNvPr id="95" name="角丸四角形 94"/>
          <p:cNvSpPr/>
          <p:nvPr/>
        </p:nvSpPr>
        <p:spPr>
          <a:xfrm>
            <a:off x="6227450" y="5563578"/>
            <a:ext cx="2658478" cy="992461"/>
          </a:xfrm>
          <a:prstGeom prst="roundRect">
            <a:avLst>
              <a:gd name="adj" fmla="val 10417"/>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6" name="角丸四角形 95"/>
          <p:cNvSpPr/>
          <p:nvPr/>
        </p:nvSpPr>
        <p:spPr>
          <a:xfrm>
            <a:off x="6291893" y="6249820"/>
            <a:ext cx="2584858" cy="359089"/>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sz="1200" b="1" dirty="0" smtClean="0">
                <a:solidFill>
                  <a:schemeClr val="tx1"/>
                </a:solidFill>
                <a:latin typeface="Meiryo UI" panose="020B0604030504040204" pitchFamily="50" charset="-128"/>
                <a:ea typeface="Meiryo UI" panose="020B0604030504040204" pitchFamily="50" charset="-128"/>
              </a:rPr>
              <a:t>住民ニーズに応じたきめ細かなサービス</a:t>
            </a:r>
            <a:endParaRPr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94" name="テキストボックス 50"/>
          <p:cNvSpPr txBox="1"/>
          <p:nvPr/>
        </p:nvSpPr>
        <p:spPr>
          <a:xfrm>
            <a:off x="2555776" y="2386946"/>
            <a:ext cx="1151890" cy="288290"/>
          </a:xfrm>
          <a:prstGeom prst="rect">
            <a:avLst/>
          </a:prstGeom>
          <a:noFill/>
        </p:spPr>
        <p:txBody>
          <a:bodyPr wrap="square" rtlCol="0" anchor="ctr" anchorCtr="0">
            <a:no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行政区長</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3476970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正方形/長方形 104"/>
          <p:cNvSpPr/>
          <p:nvPr/>
        </p:nvSpPr>
        <p:spPr>
          <a:xfrm>
            <a:off x="341257" y="2403923"/>
            <a:ext cx="8554102" cy="4265437"/>
          </a:xfrm>
          <a:prstGeom prst="rect">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722512" y="975069"/>
            <a:ext cx="3783107" cy="1057772"/>
          </a:xfrm>
          <a:prstGeom prst="rect">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5" name="直線コネクタ 4"/>
          <p:cNvCxnSpPr/>
          <p:nvPr/>
        </p:nvCxnSpPr>
        <p:spPr>
          <a:xfrm>
            <a:off x="-8376" y="482046"/>
            <a:ext cx="918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324" y="-15808"/>
            <a:ext cx="7708668" cy="523220"/>
          </a:xfrm>
          <a:prstGeom prst="rect">
            <a:avLst/>
          </a:prstGeom>
          <a:noFill/>
        </p:spPr>
        <p:txBody>
          <a:bodyPr wrap="square" rtlCol="0">
            <a:spAutoFit/>
          </a:bodyPr>
          <a:lstStyle/>
          <a:p>
            <a:pPr>
              <a:defRPr/>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■西成特区構想</a:t>
            </a:r>
            <a:endParaRPr lang="en-US" altLang="zh-TW"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85"/>
          <p:cNvSpPr/>
          <p:nvPr/>
        </p:nvSpPr>
        <p:spPr>
          <a:xfrm>
            <a:off x="4926341" y="1143358"/>
            <a:ext cx="1044000" cy="2880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ja-JP" altLang="en-US" sz="1200" b="1" dirty="0" smtClean="0">
                <a:solidFill>
                  <a:schemeClr val="tx1">
                    <a:lumMod val="95000"/>
                    <a:lumOff val="5000"/>
                  </a:schemeClr>
                </a:solidFill>
                <a:latin typeface="Meiryo UI" panose="020B0604030504040204" pitchFamily="50" charset="-128"/>
                <a:ea typeface="Meiryo UI" panose="020B0604030504040204" pitchFamily="50" charset="-128"/>
              </a:rPr>
              <a:t>少子高齢化</a:t>
            </a:r>
            <a:endPar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95" name="正方形/長方形 94"/>
          <p:cNvSpPr/>
          <p:nvPr/>
        </p:nvSpPr>
        <p:spPr>
          <a:xfrm>
            <a:off x="161521" y="2121288"/>
            <a:ext cx="4334172" cy="310341"/>
          </a:xfrm>
          <a:prstGeom prst="rect">
            <a:avLst/>
          </a:prstGeom>
        </p:spPr>
        <p:txBody>
          <a:bodyPr wrap="square">
            <a:spAutoFit/>
          </a:bodyPr>
          <a:lstStyle/>
          <a:p>
            <a:pPr indent="7938">
              <a:lnSpc>
                <a:spcPts val="1700"/>
              </a:lnSpc>
              <a:spcBef>
                <a:spcPts val="1800"/>
              </a:spcBef>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西成特区構想</a:t>
            </a:r>
            <a:r>
              <a:rPr lang="ja-JP" altLang="en-US" sz="1400" dirty="0" smtClean="0">
                <a:latin typeface="Meiryo UI" panose="020B0604030504040204" pitchFamily="50" charset="-128"/>
                <a:ea typeface="Meiryo UI" panose="020B0604030504040204" pitchFamily="50" charset="-128"/>
              </a:rPr>
              <a:t>」の取り組み</a:t>
            </a:r>
            <a:endParaRPr lang="ja-JP" altLang="en-US" sz="1400" dirty="0">
              <a:latin typeface="Meiryo UI" panose="020B0604030504040204" pitchFamily="50" charset="-128"/>
              <a:ea typeface="Meiryo UI" panose="020B0604030504040204" pitchFamily="50" charset="-128"/>
            </a:endParaRPr>
          </a:p>
        </p:txBody>
      </p:sp>
      <p:sp>
        <p:nvSpPr>
          <p:cNvPr id="97" name="角丸四角形 96"/>
          <p:cNvSpPr/>
          <p:nvPr/>
        </p:nvSpPr>
        <p:spPr>
          <a:xfrm>
            <a:off x="6072843" y="1143358"/>
            <a:ext cx="1044000" cy="2880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ja-JP" altLang="en-US" sz="1200" b="1" dirty="0" smtClean="0">
                <a:solidFill>
                  <a:schemeClr val="tx1">
                    <a:lumMod val="95000"/>
                    <a:lumOff val="5000"/>
                  </a:schemeClr>
                </a:solidFill>
                <a:latin typeface="Meiryo UI" panose="020B0604030504040204" pitchFamily="50" charset="-128"/>
                <a:ea typeface="Meiryo UI" panose="020B0604030504040204" pitchFamily="50" charset="-128"/>
              </a:rPr>
              <a:t>不法投棄</a:t>
            </a:r>
            <a:endPar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98" name="角丸四角形 97"/>
          <p:cNvSpPr/>
          <p:nvPr/>
        </p:nvSpPr>
        <p:spPr>
          <a:xfrm>
            <a:off x="7191336" y="1143358"/>
            <a:ext cx="1044000" cy="2880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ja-JP" altLang="en-US" sz="1200" b="1" dirty="0" smtClean="0">
                <a:solidFill>
                  <a:schemeClr val="tx1">
                    <a:lumMod val="95000"/>
                    <a:lumOff val="5000"/>
                  </a:schemeClr>
                </a:solidFill>
                <a:latin typeface="Meiryo UI" panose="020B0604030504040204" pitchFamily="50" charset="-128"/>
                <a:ea typeface="Meiryo UI" panose="020B0604030504040204" pitchFamily="50" charset="-128"/>
              </a:rPr>
              <a:t>迷惑駐輪</a:t>
            </a:r>
            <a:endPar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99" name="角丸四角形 98"/>
          <p:cNvSpPr/>
          <p:nvPr/>
        </p:nvSpPr>
        <p:spPr>
          <a:xfrm>
            <a:off x="4939041" y="1546053"/>
            <a:ext cx="1044000" cy="2880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200" b="1" dirty="0" smtClean="0">
                <a:solidFill>
                  <a:schemeClr val="tx1">
                    <a:lumMod val="95000"/>
                    <a:lumOff val="5000"/>
                  </a:schemeClr>
                </a:solidFill>
                <a:latin typeface="Meiryo UI" panose="020B0604030504040204" pitchFamily="50" charset="-128"/>
                <a:ea typeface="Meiryo UI" panose="020B0604030504040204" pitchFamily="50" charset="-128"/>
              </a:rPr>
              <a:t>治　安</a:t>
            </a:r>
            <a:endPar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100" name="角丸四角形 99"/>
          <p:cNvSpPr/>
          <p:nvPr/>
        </p:nvSpPr>
        <p:spPr>
          <a:xfrm>
            <a:off x="7204036" y="1546053"/>
            <a:ext cx="1044000" cy="2880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200" b="1" dirty="0" smtClean="0">
                <a:solidFill>
                  <a:schemeClr val="tx1">
                    <a:lumMod val="95000"/>
                    <a:lumOff val="5000"/>
                  </a:schemeClr>
                </a:solidFill>
                <a:latin typeface="Meiryo UI" panose="020B0604030504040204" pitchFamily="50" charset="-128"/>
                <a:ea typeface="Meiryo UI" panose="020B0604030504040204" pitchFamily="50" charset="-128"/>
              </a:rPr>
              <a:t>野宿生活者</a:t>
            </a:r>
            <a:endPar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101" name="角丸四角形 100"/>
          <p:cNvSpPr/>
          <p:nvPr/>
        </p:nvSpPr>
        <p:spPr>
          <a:xfrm>
            <a:off x="6085543" y="1546053"/>
            <a:ext cx="1044000" cy="2880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200" b="1" dirty="0" smtClean="0">
                <a:solidFill>
                  <a:schemeClr val="tx1">
                    <a:lumMod val="95000"/>
                    <a:lumOff val="5000"/>
                  </a:schemeClr>
                </a:solidFill>
                <a:latin typeface="Meiryo UI" panose="020B0604030504040204" pitchFamily="50" charset="-128"/>
                <a:ea typeface="Meiryo UI" panose="020B0604030504040204" pitchFamily="50" charset="-128"/>
              </a:rPr>
              <a:t>結　核</a:t>
            </a:r>
            <a:endPar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102" name="角丸四角形 101"/>
          <p:cNvSpPr/>
          <p:nvPr/>
        </p:nvSpPr>
        <p:spPr>
          <a:xfrm>
            <a:off x="611560" y="5630916"/>
            <a:ext cx="2550942" cy="792000"/>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lIns="36000" tIns="108000" rIns="36000" rtlCol="0" anchor="t"/>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 西成が変われば大阪が変わる </a:t>
            </a:r>
            <a:endParaRPr lang="en-US" altLang="ja-JP" sz="1400" b="1" dirty="0" smtClean="0">
              <a:solidFill>
                <a:schemeClr val="bg1"/>
              </a:solidFill>
              <a:latin typeface="Meiryo UI" panose="020B0604030504040204" pitchFamily="50" charset="-128"/>
              <a:ea typeface="Meiryo UI" panose="020B0604030504040204" pitchFamily="50" charset="-128"/>
            </a:endParaRPr>
          </a:p>
          <a:p>
            <a:pPr algn="ct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57" name="正方形/長方形 56"/>
          <p:cNvSpPr/>
          <p:nvPr/>
        </p:nvSpPr>
        <p:spPr>
          <a:xfrm>
            <a:off x="161521" y="865076"/>
            <a:ext cx="4190157" cy="323165"/>
          </a:xfrm>
          <a:prstGeom prst="rect">
            <a:avLst/>
          </a:prstGeom>
        </p:spPr>
        <p:txBody>
          <a:bodyPr wrap="square">
            <a:spAutoFit/>
          </a:bodyPr>
          <a:lstStyle/>
          <a:p>
            <a:pPr indent="7938">
              <a:lnSpc>
                <a:spcPts val="1800"/>
              </a:lnSpc>
            </a:pP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西成区に存在する</a:t>
            </a:r>
            <a:r>
              <a:rPr lang="ja-JP" altLang="en-US" sz="1400" b="1" dirty="0" smtClean="0">
                <a:latin typeface="Meiryo UI" panose="020B0604030504040204" pitchFamily="50" charset="-128"/>
                <a:ea typeface="Meiryo UI" panose="020B0604030504040204" pitchFamily="50" charset="-128"/>
              </a:rPr>
              <a:t>多様な課題</a:t>
            </a:r>
            <a:endParaRPr lang="ja-JP" altLang="en-US" sz="1400" b="1" dirty="0">
              <a:latin typeface="Meiryo UI" panose="020B0604030504040204" pitchFamily="50" charset="-128"/>
              <a:ea typeface="Meiryo UI" panose="020B0604030504040204" pitchFamily="50" charset="-128"/>
            </a:endParaRPr>
          </a:p>
        </p:txBody>
      </p:sp>
      <p:sp>
        <p:nvSpPr>
          <p:cNvPr id="103" name="正方形/長方形 102"/>
          <p:cNvSpPr/>
          <p:nvPr/>
        </p:nvSpPr>
        <p:spPr>
          <a:xfrm>
            <a:off x="329187" y="1175831"/>
            <a:ext cx="4281750" cy="707886"/>
          </a:xfrm>
          <a:prstGeom prst="rect">
            <a:avLst/>
          </a:prstGeom>
        </p:spPr>
        <p:txBody>
          <a:bodyPr wrap="square">
            <a:spAutoFit/>
          </a:bodyPr>
          <a:lstStyle/>
          <a:p>
            <a:pPr marL="185738" indent="-185738">
              <a:lnSpc>
                <a:spcPts val="1600"/>
              </a:lnSpc>
            </a:pPr>
            <a:r>
              <a:rPr lang="ja-JP" altLang="en-US" sz="1200" dirty="0" smtClean="0">
                <a:latin typeface="Meiryo UI" panose="020B0604030504040204" pitchFamily="50" charset="-128"/>
                <a:ea typeface="Meiryo UI" panose="020B0604030504040204" pitchFamily="50" charset="-128"/>
              </a:rPr>
              <a:t>〇 全国的</a:t>
            </a:r>
            <a:r>
              <a:rPr lang="ja-JP" altLang="en-US" sz="1200" dirty="0">
                <a:latin typeface="Meiryo UI" panose="020B0604030504040204" pitchFamily="50" charset="-128"/>
                <a:ea typeface="Meiryo UI" panose="020B0604030504040204" pitchFamily="50" charset="-128"/>
              </a:rPr>
              <a:t>に見てもあい</a:t>
            </a:r>
            <a:r>
              <a:rPr lang="ja-JP" altLang="en-US" sz="1200" dirty="0" err="1">
                <a:latin typeface="Meiryo UI" panose="020B0604030504040204" pitchFamily="50" charset="-128"/>
                <a:ea typeface="Meiryo UI" panose="020B0604030504040204" pitchFamily="50" charset="-128"/>
              </a:rPr>
              <a:t>りん</a:t>
            </a:r>
            <a:r>
              <a:rPr lang="ja-JP" altLang="en-US" sz="1200" dirty="0">
                <a:latin typeface="Meiryo UI" panose="020B0604030504040204" pitchFamily="50" charset="-128"/>
                <a:ea typeface="Meiryo UI" panose="020B0604030504040204" pitchFamily="50" charset="-128"/>
              </a:rPr>
              <a:t>地域をはじめ生活保護率が</a:t>
            </a:r>
            <a:r>
              <a:rPr lang="ja-JP" altLang="en-US" sz="1200" dirty="0" smtClean="0">
                <a:latin typeface="Meiryo UI" panose="020B0604030504040204" pitchFamily="50" charset="-128"/>
                <a:ea typeface="Meiryo UI" panose="020B0604030504040204" pitchFamily="50" charset="-128"/>
              </a:rPr>
              <a:t>非常に高く</a:t>
            </a:r>
            <a:r>
              <a:rPr lang="ja-JP" altLang="en-US" sz="1200" dirty="0">
                <a:latin typeface="Meiryo UI" panose="020B0604030504040204" pitchFamily="50" charset="-128"/>
                <a:ea typeface="Meiryo UI" panose="020B0604030504040204" pitchFamily="50" charset="-128"/>
              </a:rPr>
              <a:t>、また他の区と比べ特に高齢化が進み、子育て層である若い世代が</a:t>
            </a:r>
            <a:r>
              <a:rPr lang="ja-JP" altLang="en-US" sz="1200" dirty="0" smtClean="0">
                <a:latin typeface="Meiryo UI" panose="020B0604030504040204" pitchFamily="50" charset="-128"/>
                <a:ea typeface="Meiryo UI" panose="020B0604030504040204" pitchFamily="50" charset="-128"/>
              </a:rPr>
              <a:t>少ない</a:t>
            </a:r>
            <a:endParaRPr lang="ja-JP" altLang="en-US" sz="1200" dirty="0">
              <a:latin typeface="Meiryo UI" panose="020B0604030504040204" pitchFamily="50" charset="-128"/>
              <a:ea typeface="Meiryo UI" panose="020B0604030504040204" pitchFamily="50" charset="-128"/>
            </a:endParaRPr>
          </a:p>
        </p:txBody>
      </p:sp>
      <p:sp>
        <p:nvSpPr>
          <p:cNvPr id="106" name="正方形/長方形 105"/>
          <p:cNvSpPr/>
          <p:nvPr/>
        </p:nvSpPr>
        <p:spPr>
          <a:xfrm>
            <a:off x="899859" y="5991033"/>
            <a:ext cx="2159973" cy="390295"/>
          </a:xfrm>
          <a:prstGeom prst="rect">
            <a:avLst/>
          </a:prstGeom>
        </p:spPr>
        <p:txBody>
          <a:bodyPr wrap="square" tIns="36000">
            <a:spAutoFit/>
          </a:bodyPr>
          <a:lstStyle/>
          <a:p>
            <a:pPr indent="7938">
              <a:lnSpc>
                <a:spcPts val="1200"/>
              </a:lnSpc>
              <a:spcBef>
                <a:spcPts val="1800"/>
              </a:spcBef>
            </a:pPr>
            <a:r>
              <a:rPr lang="ja-JP" altLang="en-US" sz="1050" b="1" dirty="0" smtClean="0">
                <a:latin typeface="Meiryo UI" panose="020B0604030504040204" pitchFamily="50" charset="-128"/>
                <a:ea typeface="Meiryo UI" panose="020B0604030504040204" pitchFamily="50" charset="-128"/>
              </a:rPr>
              <a:t>「まちの活性化・イメージアップ」</a:t>
            </a:r>
            <a:endParaRPr lang="en-US" altLang="ja-JP" sz="1050" b="1" dirty="0">
              <a:latin typeface="Meiryo UI" panose="020B0604030504040204" pitchFamily="50" charset="-128"/>
              <a:ea typeface="Meiryo UI" panose="020B0604030504040204" pitchFamily="50" charset="-128"/>
            </a:endParaRPr>
          </a:p>
          <a:p>
            <a:pPr indent="7938">
              <a:lnSpc>
                <a:spcPts val="1200"/>
              </a:lnSpc>
            </a:pPr>
            <a:r>
              <a:rPr lang="ja-JP" altLang="en-US" sz="1050" b="1" dirty="0" smtClean="0">
                <a:latin typeface="Meiryo UI" panose="020B0604030504040204" pitchFamily="50" charset="-128"/>
                <a:ea typeface="Meiryo UI" panose="020B0604030504040204" pitchFamily="50" charset="-128"/>
              </a:rPr>
              <a:t>「若者や子育て世帯の流入促進」</a:t>
            </a:r>
            <a:endParaRPr lang="ja-JP" altLang="en-US" sz="1050" b="1" dirty="0">
              <a:latin typeface="Meiryo UI" panose="020B0604030504040204" pitchFamily="50" charset="-128"/>
              <a:ea typeface="Meiryo UI" panose="020B0604030504040204" pitchFamily="50" charset="-128"/>
            </a:endParaRPr>
          </a:p>
        </p:txBody>
      </p:sp>
      <p:sp>
        <p:nvSpPr>
          <p:cNvPr id="7" name="大かっこ 6"/>
          <p:cNvSpPr/>
          <p:nvPr/>
        </p:nvSpPr>
        <p:spPr>
          <a:xfrm>
            <a:off x="792251" y="5985320"/>
            <a:ext cx="2190561" cy="324000"/>
          </a:xfrm>
          <a:prstGeom prst="bracketPair">
            <a:avLst/>
          </a:prstGeom>
          <a:noFill/>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8" name="図 7"/>
          <p:cNvPicPr>
            <a:picLocks noChangeAspect="1"/>
          </p:cNvPicPr>
          <p:nvPr/>
        </p:nvPicPr>
        <p:blipFill>
          <a:blip r:embed="rId2"/>
          <a:stretch>
            <a:fillRect/>
          </a:stretch>
        </p:blipFill>
        <p:spPr>
          <a:xfrm>
            <a:off x="3492106" y="2785219"/>
            <a:ext cx="5328366" cy="3452094"/>
          </a:xfrm>
          <a:prstGeom prst="rect">
            <a:avLst/>
          </a:prstGeom>
        </p:spPr>
      </p:pic>
      <p:sp>
        <p:nvSpPr>
          <p:cNvPr id="104" name="正方形/長方形 103"/>
          <p:cNvSpPr/>
          <p:nvPr/>
        </p:nvSpPr>
        <p:spPr>
          <a:xfrm>
            <a:off x="421739" y="2601401"/>
            <a:ext cx="2995480" cy="481927"/>
          </a:xfrm>
          <a:prstGeom prst="rect">
            <a:avLst/>
          </a:prstGeom>
        </p:spPr>
        <p:txBody>
          <a:bodyPr wrap="square">
            <a:spAutoFit/>
          </a:bodyPr>
          <a:lstStyle/>
          <a:p>
            <a:pPr marL="185738" indent="-185738">
              <a:lnSpc>
                <a:spcPts val="1600"/>
              </a:lnSpc>
              <a:spcBef>
                <a:spcPts val="600"/>
              </a:spcBef>
            </a:pPr>
            <a:r>
              <a:rPr lang="ja-JP" altLang="en-US" sz="1200" dirty="0" smtClean="0">
                <a:latin typeface="Meiryo UI" panose="020B0604030504040204" pitchFamily="50" charset="-128"/>
                <a:ea typeface="Meiryo UI" panose="020B0604030504040204" pitchFamily="50" charset="-128"/>
              </a:rPr>
              <a:t>〇 </a:t>
            </a:r>
            <a:r>
              <a:rPr lang="en-US" altLang="ja-JP" sz="1200" dirty="0" smtClean="0">
                <a:latin typeface="Meiryo UI" panose="020B0604030504040204" pitchFamily="50" charset="-128"/>
                <a:ea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rPr>
              <a:t>区一律の施策ではなく、西成区に特に有効な施策を検討し実施・</a:t>
            </a:r>
            <a:r>
              <a:rPr lang="ja-JP" altLang="en-US" sz="1200" dirty="0" smtClean="0">
                <a:latin typeface="Meiryo UI" panose="020B0604030504040204" pitchFamily="50" charset="-128"/>
                <a:ea typeface="Meiryo UI" panose="020B0604030504040204" pitchFamily="50" charset="-128"/>
              </a:rPr>
              <a:t>推進。</a:t>
            </a:r>
            <a:endParaRPr lang="ja-JP" altLang="en-US" sz="1200" b="1" u="sng" dirty="0">
              <a:latin typeface="Meiryo UI" panose="020B0604030504040204" pitchFamily="50" charset="-128"/>
              <a:ea typeface="Meiryo UI" panose="020B0604030504040204" pitchFamily="50" charset="-128"/>
            </a:endParaRPr>
          </a:p>
        </p:txBody>
      </p:sp>
      <p:sp>
        <p:nvSpPr>
          <p:cNvPr id="27" name="正方形/長方形 26"/>
          <p:cNvSpPr/>
          <p:nvPr/>
        </p:nvSpPr>
        <p:spPr>
          <a:xfrm>
            <a:off x="413961" y="3097163"/>
            <a:ext cx="3005442" cy="1323439"/>
          </a:xfrm>
          <a:prstGeom prst="rect">
            <a:avLst/>
          </a:prstGeom>
        </p:spPr>
        <p:txBody>
          <a:bodyPr wrap="square">
            <a:spAutoFit/>
          </a:bodyPr>
          <a:lstStyle/>
          <a:p>
            <a:pPr marL="185738" indent="-185738">
              <a:lnSpc>
                <a:spcPts val="1600"/>
              </a:lnSpc>
              <a:tabLst>
                <a:tab pos="185738" algn="l"/>
              </a:tabLst>
            </a:pPr>
            <a:r>
              <a:rPr lang="ja-JP" altLang="en-US" sz="1200" dirty="0" smtClean="0">
                <a:latin typeface="Meiryo UI" panose="020B0604030504040204" pitchFamily="50" charset="-128"/>
                <a:ea typeface="Meiryo UI" panose="020B0604030504040204" pitchFamily="50" charset="-128"/>
              </a:rPr>
              <a:t>〇 住民等の意見を</a:t>
            </a:r>
            <a:r>
              <a:rPr lang="ja-JP" altLang="en-US" sz="1200" dirty="0">
                <a:latin typeface="Meiryo UI" panose="020B0604030504040204" pitchFamily="50" charset="-128"/>
                <a:ea typeface="Meiryo UI" panose="020B0604030504040204" pitchFamily="50" charset="-128"/>
              </a:rPr>
              <a:t>反</a:t>
            </a:r>
            <a:r>
              <a:rPr lang="ja-JP" altLang="en-US" sz="1200" dirty="0" smtClean="0">
                <a:latin typeface="Meiryo UI" panose="020B0604030504040204" pitchFamily="50" charset="-128"/>
                <a:ea typeface="Meiryo UI" panose="020B0604030504040204" pitchFamily="50" charset="-128"/>
              </a:rPr>
              <a:t>映することが不可欠であることから、有識者や住民</a:t>
            </a:r>
            <a:r>
              <a:rPr lang="ja-JP" altLang="en-US" sz="1200" dirty="0">
                <a:latin typeface="Meiryo UI" panose="020B0604030504040204" pitchFamily="50" charset="-128"/>
                <a:ea typeface="Meiryo UI" panose="020B0604030504040204" pitchFamily="50" charset="-128"/>
              </a:rPr>
              <a:t>、団体、行政等から</a:t>
            </a:r>
            <a:r>
              <a:rPr lang="ja-JP" altLang="en-US" sz="1200" dirty="0" smtClean="0">
                <a:latin typeface="Meiryo UI" panose="020B0604030504040204" pitchFamily="50" charset="-128"/>
                <a:ea typeface="Meiryo UI" panose="020B0604030504040204" pitchFamily="50" charset="-128"/>
              </a:rPr>
              <a:t>なる</a:t>
            </a:r>
            <a:r>
              <a:rPr lang="en-US" altLang="ja-JP" sz="1200" dirty="0" smtClean="0">
                <a:latin typeface="Meiryo UI" panose="020B0604030504040204" pitchFamily="50" charset="-128"/>
                <a:ea typeface="Meiryo UI" panose="020B0604030504040204" pitchFamily="50" charset="-128"/>
              </a:rPr>
              <a:t> </a:t>
            </a:r>
            <a:r>
              <a:rPr lang="ja-JP" altLang="en-US" sz="1200" b="1" u="sng" dirty="0" smtClean="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エリアマネジメント協議会」</a:t>
            </a:r>
            <a:r>
              <a:rPr lang="ja-JP" altLang="en-US" sz="1200" dirty="0">
                <a:latin typeface="Meiryo UI" panose="020B0604030504040204" pitchFamily="50" charset="-128"/>
                <a:ea typeface="Meiryo UI" panose="020B0604030504040204" pitchFamily="50" charset="-128"/>
              </a:rPr>
              <a:t>を設置し</a:t>
            </a:r>
            <a:r>
              <a:rPr lang="ja-JP" altLang="en-US" sz="1200" dirty="0" smtClean="0">
                <a:latin typeface="Meiryo UI" panose="020B0604030504040204" pitchFamily="50" charset="-128"/>
                <a:ea typeface="Meiryo UI" panose="020B0604030504040204" pitchFamily="50" charset="-128"/>
              </a:rPr>
              <a:t>、</a:t>
            </a:r>
            <a:r>
              <a:rPr lang="ja-JP" altLang="en-US" sz="1200" b="1" u="sng" dirty="0" smtClean="0">
                <a:latin typeface="Meiryo UI" panose="020B0604030504040204" pitchFamily="50" charset="-128"/>
                <a:ea typeface="Meiryo UI" panose="020B0604030504040204" pitchFamily="50" charset="-128"/>
              </a:rPr>
              <a:t>「ボトムアップ方式」</a:t>
            </a:r>
            <a:r>
              <a:rPr lang="ja-JP" altLang="en-US" sz="1200" dirty="0">
                <a:latin typeface="Meiryo UI" panose="020B0604030504040204" pitchFamily="50" charset="-128"/>
                <a:ea typeface="Meiryo UI" panose="020B0604030504040204" pitchFamily="50" charset="-128"/>
              </a:rPr>
              <a:t>で議論</a:t>
            </a:r>
            <a:r>
              <a:rPr lang="ja-JP" altLang="en-US" sz="1200" dirty="0" smtClean="0">
                <a:latin typeface="Meiryo UI" panose="020B0604030504040204" pitchFamily="50" charset="-128"/>
                <a:ea typeface="Meiryo UI" panose="020B0604030504040204" pitchFamily="50" charset="-128"/>
              </a:rPr>
              <a:t>を重ね、出された提言の内容</a:t>
            </a:r>
            <a:r>
              <a:rPr lang="ja-JP" altLang="en-US" sz="1200" dirty="0">
                <a:latin typeface="Meiryo UI" panose="020B0604030504040204" pitchFamily="50" charset="-128"/>
                <a:ea typeface="Meiryo UI" panose="020B0604030504040204" pitchFamily="50" charset="-128"/>
              </a:rPr>
              <a:t>に基づき</a:t>
            </a:r>
            <a:r>
              <a:rPr lang="ja-JP" altLang="en-US" sz="1200" dirty="0" smtClean="0">
                <a:latin typeface="Meiryo UI" panose="020B0604030504040204" pitchFamily="50" charset="-128"/>
                <a:ea typeface="Meiryo UI" panose="020B0604030504040204" pitchFamily="50" charset="-128"/>
              </a:rPr>
              <a:t>、国、大阪府、大阪市が施策や事業を具体化。</a:t>
            </a:r>
            <a:endParaRPr lang="ja-JP" altLang="en-US" sz="1200" b="1" u="sng" dirty="0">
              <a:latin typeface="Meiryo UI" panose="020B0604030504040204" pitchFamily="50" charset="-128"/>
              <a:ea typeface="Meiryo UI" panose="020B0604030504040204" pitchFamily="50" charset="-128"/>
            </a:endParaRPr>
          </a:p>
        </p:txBody>
      </p:sp>
      <p:sp>
        <p:nvSpPr>
          <p:cNvPr id="2" name="二等辺三角形 1"/>
          <p:cNvSpPr/>
          <p:nvPr/>
        </p:nvSpPr>
        <p:spPr>
          <a:xfrm rot="10800000">
            <a:off x="1446457" y="5324517"/>
            <a:ext cx="882150" cy="120707"/>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8" name="正方形/長方形 47"/>
          <p:cNvSpPr/>
          <p:nvPr/>
        </p:nvSpPr>
        <p:spPr>
          <a:xfrm>
            <a:off x="413961" y="4437112"/>
            <a:ext cx="3064436" cy="707886"/>
          </a:xfrm>
          <a:prstGeom prst="rect">
            <a:avLst/>
          </a:prstGeom>
        </p:spPr>
        <p:txBody>
          <a:bodyPr wrap="square">
            <a:spAutoFit/>
          </a:bodyPr>
          <a:lstStyle/>
          <a:p>
            <a:pPr marL="185738" indent="-185738">
              <a:lnSpc>
                <a:spcPts val="1600"/>
              </a:lnSpc>
            </a:pPr>
            <a:r>
              <a:rPr lang="ja-JP" altLang="en-US" sz="1200" dirty="0" smtClean="0">
                <a:latin typeface="Meiryo UI" panose="020B0604030504040204" pitchFamily="50" charset="-128"/>
                <a:ea typeface="Meiryo UI" panose="020B0604030504040204" pitchFamily="50" charset="-128"/>
              </a:rPr>
              <a:t>〇 あい</a:t>
            </a:r>
            <a:r>
              <a:rPr lang="ja-JP" altLang="en-US" sz="1200" dirty="0" err="1" smtClean="0">
                <a:latin typeface="Meiryo UI" panose="020B0604030504040204" pitchFamily="50" charset="-128"/>
                <a:ea typeface="Meiryo UI" panose="020B0604030504040204" pitchFamily="50" charset="-128"/>
              </a:rPr>
              <a:t>りん</a:t>
            </a:r>
            <a:r>
              <a:rPr lang="ja-JP" altLang="en-US" sz="1200" dirty="0" smtClean="0">
                <a:latin typeface="Meiryo UI" panose="020B0604030504040204" pitchFamily="50" charset="-128"/>
                <a:ea typeface="Meiryo UI" panose="020B0604030504040204" pitchFamily="50" charset="-128"/>
              </a:rPr>
              <a:t>地域においては、大阪府・大阪</a:t>
            </a:r>
            <a:r>
              <a:rPr lang="ja-JP" altLang="en-US" sz="1200" dirty="0">
                <a:latin typeface="Meiryo UI" panose="020B0604030504040204" pitchFamily="50" charset="-128"/>
                <a:ea typeface="Meiryo UI" panose="020B0604030504040204" pitchFamily="50" charset="-128"/>
              </a:rPr>
              <a:t>府警</a:t>
            </a:r>
            <a:r>
              <a:rPr lang="ja-JP" altLang="en-US" sz="1200" dirty="0" smtClean="0">
                <a:latin typeface="Meiryo UI" panose="020B0604030504040204" pitchFamily="50" charset="-128"/>
                <a:ea typeface="Meiryo UI" panose="020B0604030504040204" pitchFamily="50" charset="-128"/>
              </a:rPr>
              <a:t>・大阪市がそれぞれの役割に応じた環境改善の取組みを強力に推進</a:t>
            </a:r>
            <a:r>
              <a:rPr lang="ja-JP" altLang="en-US" sz="1200" dirty="0">
                <a:latin typeface="Meiryo UI" panose="020B0604030504040204" pitchFamily="50" charset="-128"/>
                <a:ea typeface="Meiryo UI" panose="020B0604030504040204" pitchFamily="50" charset="-128"/>
              </a:rPr>
              <a:t>。</a:t>
            </a:r>
            <a:endParaRPr lang="ja-JP" altLang="en-US" sz="1200" b="1" u="sng" dirty="0">
              <a:latin typeface="Meiryo UI" panose="020B0604030504040204" pitchFamily="50" charset="-128"/>
              <a:ea typeface="Meiryo UI" panose="020B0604030504040204" pitchFamily="50" charset="-128"/>
            </a:endParaRPr>
          </a:p>
        </p:txBody>
      </p:sp>
      <p:sp>
        <p:nvSpPr>
          <p:cNvPr id="49" name="正方形/長方形 48"/>
          <p:cNvSpPr/>
          <p:nvPr/>
        </p:nvSpPr>
        <p:spPr>
          <a:xfrm>
            <a:off x="3775334" y="2699108"/>
            <a:ext cx="2150456" cy="323165"/>
          </a:xfrm>
          <a:prstGeom prst="rect">
            <a:avLst/>
          </a:prstGeom>
        </p:spPr>
        <p:txBody>
          <a:bodyPr wrap="square">
            <a:spAutoFit/>
          </a:bodyPr>
          <a:lstStyle/>
          <a:p>
            <a:pPr indent="7938" algn="ctr">
              <a:lnSpc>
                <a:spcPts val="1800"/>
              </a:lnSpc>
            </a:pPr>
            <a:r>
              <a:rPr lang="ja-JP" altLang="en-US" sz="1400" u="sng" dirty="0" smtClean="0">
                <a:latin typeface="Meiryo UI" panose="020B0604030504040204" pitchFamily="50" charset="-128"/>
                <a:ea typeface="Meiryo UI" panose="020B0604030504040204" pitchFamily="50" charset="-128"/>
              </a:rPr>
              <a:t>西成特区構想の推進体制</a:t>
            </a:r>
            <a:endParaRPr lang="ja-JP" altLang="en-US" sz="1400" b="1" u="sng" dirty="0">
              <a:latin typeface="Meiryo UI" panose="020B0604030504040204" pitchFamily="50" charset="-128"/>
              <a:ea typeface="Meiryo UI" panose="020B0604030504040204" pitchFamily="50" charset="-128"/>
            </a:endParaRPr>
          </a:p>
        </p:txBody>
      </p:sp>
      <p:sp>
        <p:nvSpPr>
          <p:cNvPr id="24" name="スライド番号プレースホルダー 3"/>
          <p:cNvSpPr>
            <a:spLocks noGrp="1"/>
          </p:cNvSpPr>
          <p:nvPr>
            <p:ph type="sldNum" sz="quarter" idx="12"/>
          </p:nvPr>
        </p:nvSpPr>
        <p:spPr>
          <a:xfrm>
            <a:off x="7167137" y="6431247"/>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19</a:t>
            </a:fld>
            <a:endParaRPr kumimoji="1" lang="ja-JP" altLang="en-US" sz="1600" b="1" dirty="0">
              <a:solidFill>
                <a:schemeClr val="tx1"/>
              </a:solidFill>
              <a:ea typeface="Meiryo UI" panose="020B0604030504040204" pitchFamily="50" charset="-128"/>
            </a:endParaRPr>
          </a:p>
        </p:txBody>
      </p:sp>
    </p:spTree>
    <p:extLst>
      <p:ext uri="{BB962C8B-B14F-4D97-AF65-F5344CB8AC3E}">
        <p14:creationId xmlns:p14="http://schemas.microsoft.com/office/powerpoint/2010/main" val="2945758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7504" y="5790395"/>
            <a:ext cx="8880431" cy="95097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85725">
              <a:lnSpc>
                <a:spcPts val="1800"/>
              </a:lnSpc>
              <a:spcBef>
                <a:spcPts val="300"/>
              </a:spcBef>
            </a:pPr>
            <a:r>
              <a:rPr lang="ja-JP" altLang="en-US" sz="1500" dirty="0" smtClean="0">
                <a:latin typeface="Meiryo UI" panose="020B0604030504040204" pitchFamily="50" charset="-128"/>
                <a:ea typeface="Meiryo UI" panose="020B0604030504040204" pitchFamily="50" charset="-128"/>
              </a:rPr>
              <a:t> 　「ボトムアップ方式」の議論をもとに施策を推進していくことで一定の成果が生まれ、西成は</a:t>
            </a:r>
            <a:r>
              <a:rPr kumimoji="1" lang="ja-JP" altLang="en-US" sz="1500" dirty="0" smtClean="0">
                <a:latin typeface="Meiryo UI" panose="020B0604030504040204" pitchFamily="50" charset="-128"/>
                <a:ea typeface="Meiryo UI" panose="020B0604030504040204" pitchFamily="50" charset="-128"/>
              </a:rPr>
              <a:t>大きく変革</a:t>
            </a:r>
            <a:endParaRPr lang="en-US" altLang="ja-JP" sz="500" b="1" dirty="0">
              <a:latin typeface="Meiryo UI" panose="020B0604030504040204" pitchFamily="50" charset="-128"/>
              <a:ea typeface="Meiryo UI" panose="020B0604030504040204" pitchFamily="50" charset="-128"/>
            </a:endParaRPr>
          </a:p>
          <a:p>
            <a:pPr marL="85725">
              <a:lnSpc>
                <a:spcPts val="1800"/>
              </a:lnSpc>
              <a:spcBef>
                <a:spcPts val="300"/>
              </a:spcBef>
            </a:pPr>
            <a:r>
              <a:rPr lang="ja-JP" altLang="en-US" sz="1500" b="1" dirty="0" smtClean="0">
                <a:latin typeface="Meiryo UI" panose="020B0604030504040204" pitchFamily="50" charset="-128"/>
                <a:ea typeface="Meiryo UI" panose="020B0604030504040204" pitchFamily="50" charset="-128"/>
              </a:rPr>
              <a:t> 特別区制度では、より地域に身近な特別区長が住民と一体となって地域の課題解決をマネジメントできるため、</a:t>
            </a:r>
            <a:r>
              <a:rPr kumimoji="1" lang="ja-JP" altLang="en-US" sz="1500" b="1" dirty="0" smtClean="0">
                <a:latin typeface="Meiryo UI" panose="020B0604030504040204" pitchFamily="50" charset="-128"/>
                <a:ea typeface="Meiryo UI" panose="020B0604030504040204" pitchFamily="50" charset="-128"/>
              </a:rPr>
              <a:t>４つの特別区が、それぞれに優先付けや重点化を図り</a:t>
            </a:r>
            <a:r>
              <a:rPr kumimoji="1" lang="ja-JP" altLang="en-US" sz="1500" b="1" dirty="0" smtClean="0">
                <a:solidFill>
                  <a:schemeClr val="tx1"/>
                </a:solidFill>
                <a:latin typeface="Meiryo UI" panose="020B0604030504040204" pitchFamily="50" charset="-128"/>
                <a:ea typeface="Meiryo UI" panose="020B0604030504040204" pitchFamily="50" charset="-128"/>
              </a:rPr>
              <a:t>、</a:t>
            </a:r>
            <a:r>
              <a:rPr lang="ja-JP" altLang="en-US" sz="1500" b="1" dirty="0" smtClean="0">
                <a:solidFill>
                  <a:schemeClr val="tx1"/>
                </a:solidFill>
                <a:latin typeface="Meiryo UI" panose="020B0604030504040204" pitchFamily="50" charset="-128"/>
                <a:ea typeface="Meiryo UI" panose="020B0604030504040204" pitchFamily="50" charset="-128"/>
              </a:rPr>
              <a:t>大阪府と連携し</a:t>
            </a:r>
            <a:r>
              <a:rPr kumimoji="1" lang="ja-JP" altLang="en-US" sz="1500" b="1" dirty="0" smtClean="0">
                <a:latin typeface="Meiryo UI" panose="020B0604030504040204" pitchFamily="50" charset="-128"/>
                <a:ea typeface="Meiryo UI" panose="020B0604030504040204" pitchFamily="50" charset="-128"/>
              </a:rPr>
              <a:t>ながら特色あるまちづくりが可能に</a:t>
            </a:r>
            <a:endParaRPr kumimoji="1" lang="ja-JP" altLang="en-US" sz="1500" b="1" dirty="0">
              <a:latin typeface="Meiryo UI" panose="020B0604030504040204" pitchFamily="50" charset="-128"/>
              <a:ea typeface="Meiryo UI" panose="020B0604030504040204" pitchFamily="50" charset="-128"/>
            </a:endParaRPr>
          </a:p>
        </p:txBody>
      </p:sp>
      <p:sp>
        <p:nvSpPr>
          <p:cNvPr id="57" name="正方形/長方形 56"/>
          <p:cNvSpPr/>
          <p:nvPr/>
        </p:nvSpPr>
        <p:spPr>
          <a:xfrm>
            <a:off x="511461" y="261231"/>
            <a:ext cx="3927293" cy="1728000"/>
          </a:xfrm>
          <a:prstGeom prst="rect">
            <a:avLst/>
          </a:prstGeom>
          <a:noFill/>
          <a:ln w="1270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3513681" y="1798934"/>
            <a:ext cx="938077" cy="215444"/>
          </a:xfrm>
          <a:prstGeom prst="rect">
            <a:avLst/>
          </a:prstGeom>
          <a:noFill/>
        </p:spPr>
        <p:txBody>
          <a:bodyPr wrap="none" rtlCol="0">
            <a:spAutoFit/>
          </a:bodyPr>
          <a:lstStyle/>
          <a:p>
            <a:r>
              <a:rPr lang="ja-JP" altLang="en-US" sz="800" dirty="0" smtClean="0">
                <a:latin typeface="+mn-ea"/>
                <a:ea typeface="+mn-ea"/>
                <a:cs typeface="Meiryo UI" panose="020B0604030504040204" pitchFamily="50" charset="-128"/>
              </a:rPr>
              <a:t>出典：大阪市</a:t>
            </a:r>
            <a:r>
              <a:rPr lang="en-US" altLang="ja-JP" sz="800" dirty="0" smtClean="0">
                <a:latin typeface="+mn-ea"/>
                <a:ea typeface="+mn-ea"/>
                <a:cs typeface="Meiryo UI" panose="020B0604030504040204" pitchFamily="50" charset="-128"/>
              </a:rPr>
              <a:t>HP</a:t>
            </a:r>
          </a:p>
        </p:txBody>
      </p:sp>
      <p:pic>
        <p:nvPicPr>
          <p:cNvPr id="63" name="図 62"/>
          <p:cNvPicPr>
            <a:picLocks noChangeAspect="1"/>
          </p:cNvPicPr>
          <p:nvPr/>
        </p:nvPicPr>
        <p:blipFill>
          <a:blip r:embed="rId3"/>
          <a:stretch>
            <a:fillRect/>
          </a:stretch>
        </p:blipFill>
        <p:spPr>
          <a:xfrm>
            <a:off x="3138139" y="522909"/>
            <a:ext cx="1138514" cy="574515"/>
          </a:xfrm>
          <a:prstGeom prst="rect">
            <a:avLst/>
          </a:prstGeom>
        </p:spPr>
      </p:pic>
      <p:pic>
        <p:nvPicPr>
          <p:cNvPr id="64" name="図 63"/>
          <p:cNvPicPr>
            <a:picLocks noChangeAspect="1"/>
          </p:cNvPicPr>
          <p:nvPr/>
        </p:nvPicPr>
        <p:blipFill>
          <a:blip r:embed="rId4"/>
          <a:stretch>
            <a:fillRect/>
          </a:stretch>
        </p:blipFill>
        <p:spPr>
          <a:xfrm>
            <a:off x="3141104" y="1265100"/>
            <a:ext cx="1135549" cy="570373"/>
          </a:xfrm>
          <a:prstGeom prst="rect">
            <a:avLst/>
          </a:prstGeom>
        </p:spPr>
      </p:pic>
      <p:sp>
        <p:nvSpPr>
          <p:cNvPr id="65" name="正方形/長方形 64"/>
          <p:cNvSpPr/>
          <p:nvPr/>
        </p:nvSpPr>
        <p:spPr>
          <a:xfrm>
            <a:off x="3027592" y="347739"/>
            <a:ext cx="1453116" cy="144869"/>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不法投棄対策の改善</a:t>
            </a:r>
            <a:r>
              <a:rPr lang="ja-JP" altLang="en-US" sz="800" dirty="0">
                <a:solidFill>
                  <a:schemeClr val="tx1"/>
                </a:solidFill>
                <a:latin typeface="Meiryo UI" panose="020B0604030504040204" pitchFamily="50" charset="-128"/>
                <a:ea typeface="Meiryo UI" panose="020B0604030504040204" pitchFamily="50" charset="-128"/>
              </a:rPr>
              <a:t>事例</a:t>
            </a:r>
            <a:r>
              <a:rPr lang="en-US" altLang="ja-JP" sz="800" dirty="0" smtClean="0">
                <a:solidFill>
                  <a:schemeClr val="tx1"/>
                </a:solidFill>
                <a:latin typeface="Meiryo UI" panose="020B0604030504040204" pitchFamily="50" charset="-128"/>
                <a:ea typeface="Meiryo UI" panose="020B0604030504040204" pitchFamily="50" charset="-128"/>
              </a:rPr>
              <a:t>》</a:t>
            </a:r>
          </a:p>
        </p:txBody>
      </p:sp>
      <p:sp>
        <p:nvSpPr>
          <p:cNvPr id="66" name="二等辺三角形 65"/>
          <p:cNvSpPr/>
          <p:nvPr/>
        </p:nvSpPr>
        <p:spPr>
          <a:xfrm rot="10800000">
            <a:off x="3529800" y="1150038"/>
            <a:ext cx="300937" cy="8578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正方形/長方形 66"/>
          <p:cNvSpPr/>
          <p:nvPr/>
        </p:nvSpPr>
        <p:spPr>
          <a:xfrm>
            <a:off x="4678183" y="271877"/>
            <a:ext cx="3816335" cy="1728000"/>
          </a:xfrm>
          <a:prstGeom prst="rect">
            <a:avLst/>
          </a:prstGeom>
          <a:noFill/>
          <a:ln w="1270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7113749" y="308555"/>
            <a:ext cx="1368069" cy="144869"/>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防犯対策の主な取り組み</a:t>
            </a:r>
            <a:r>
              <a:rPr lang="en-US" altLang="ja-JP" sz="800" dirty="0" smtClean="0">
                <a:solidFill>
                  <a:schemeClr val="tx1"/>
                </a:solidFill>
                <a:latin typeface="Meiryo UI" panose="020B0604030504040204" pitchFamily="50" charset="-128"/>
                <a:ea typeface="Meiryo UI" panose="020B0604030504040204" pitchFamily="50" charset="-128"/>
              </a:rPr>
              <a:t>》</a:t>
            </a:r>
          </a:p>
        </p:txBody>
      </p:sp>
      <p:pic>
        <p:nvPicPr>
          <p:cNvPr id="70" name="図 69"/>
          <p:cNvPicPr>
            <a:picLocks noChangeAspect="1"/>
          </p:cNvPicPr>
          <p:nvPr/>
        </p:nvPicPr>
        <p:blipFill>
          <a:blip r:embed="rId5"/>
          <a:stretch>
            <a:fillRect/>
          </a:stretch>
        </p:blipFill>
        <p:spPr>
          <a:xfrm>
            <a:off x="7227845" y="479172"/>
            <a:ext cx="1055549" cy="518337"/>
          </a:xfrm>
          <a:prstGeom prst="rect">
            <a:avLst/>
          </a:prstGeom>
        </p:spPr>
      </p:pic>
      <p:pic>
        <p:nvPicPr>
          <p:cNvPr id="71" name="図 70"/>
          <p:cNvPicPr>
            <a:picLocks noChangeAspect="1"/>
          </p:cNvPicPr>
          <p:nvPr/>
        </p:nvPicPr>
        <p:blipFill>
          <a:blip r:embed="rId6"/>
          <a:stretch>
            <a:fillRect/>
          </a:stretch>
        </p:blipFill>
        <p:spPr>
          <a:xfrm>
            <a:off x="7227845" y="1167726"/>
            <a:ext cx="1139878" cy="568708"/>
          </a:xfrm>
          <a:prstGeom prst="rect">
            <a:avLst/>
          </a:prstGeom>
        </p:spPr>
      </p:pic>
      <p:sp>
        <p:nvSpPr>
          <p:cNvPr id="72" name="正方形/長方形 71"/>
          <p:cNvSpPr/>
          <p:nvPr/>
        </p:nvSpPr>
        <p:spPr>
          <a:xfrm>
            <a:off x="7090894" y="1734480"/>
            <a:ext cx="1821030" cy="111586"/>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r>
              <a:rPr lang="ja-JP" altLang="en-US" sz="600" dirty="0">
                <a:solidFill>
                  <a:schemeClr val="tx1"/>
                </a:solidFill>
                <a:latin typeface="Meiryo UI" panose="020B0604030504040204" pitchFamily="50" charset="-128"/>
                <a:ea typeface="Meiryo UI" panose="020B0604030504040204" pitchFamily="50" charset="-128"/>
              </a:rPr>
              <a:t>～</a:t>
            </a:r>
            <a:r>
              <a:rPr lang="ja-JP" altLang="en-US" sz="600" dirty="0" smtClean="0">
                <a:solidFill>
                  <a:schemeClr val="tx1"/>
                </a:solidFill>
                <a:latin typeface="Meiryo UI" panose="020B0604030504040204" pitchFamily="50" charset="-128"/>
                <a:ea typeface="Meiryo UI" panose="020B0604030504040204" pitchFamily="50" charset="-128"/>
              </a:rPr>
              <a:t>青色防犯パトロールカーによる巡回～</a:t>
            </a:r>
            <a:endParaRPr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73" name="正方形/長方形 72"/>
          <p:cNvSpPr/>
          <p:nvPr/>
        </p:nvSpPr>
        <p:spPr>
          <a:xfrm>
            <a:off x="7066413" y="996532"/>
            <a:ext cx="1921523" cy="111586"/>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r>
              <a:rPr lang="ja-JP" altLang="en-US" sz="600" dirty="0">
                <a:solidFill>
                  <a:schemeClr val="tx1"/>
                </a:solidFill>
                <a:latin typeface="Meiryo UI" panose="020B0604030504040204" pitchFamily="50" charset="-128"/>
                <a:ea typeface="Meiryo UI" panose="020B0604030504040204" pitchFamily="50" charset="-128"/>
              </a:rPr>
              <a:t>～</a:t>
            </a:r>
            <a:r>
              <a:rPr lang="ja-JP" altLang="en-US" sz="600" dirty="0" smtClean="0">
                <a:solidFill>
                  <a:schemeClr val="tx1"/>
                </a:solidFill>
                <a:latin typeface="Meiryo UI" panose="020B0604030504040204" pitchFamily="50" charset="-128"/>
                <a:ea typeface="Meiryo UI" panose="020B0604030504040204" pitchFamily="50" charset="-128"/>
              </a:rPr>
              <a:t>西成区安全安心活動拠点の整備～</a:t>
            </a:r>
            <a:endParaRPr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7601631" y="1803357"/>
            <a:ext cx="938077" cy="215444"/>
          </a:xfrm>
          <a:prstGeom prst="rect">
            <a:avLst/>
          </a:prstGeom>
          <a:noFill/>
        </p:spPr>
        <p:txBody>
          <a:bodyPr wrap="none" rtlCol="0">
            <a:spAutoFit/>
          </a:bodyPr>
          <a:lstStyle/>
          <a:p>
            <a:r>
              <a:rPr lang="ja-JP" altLang="en-US" sz="800" dirty="0" smtClean="0">
                <a:latin typeface="+mn-ea"/>
                <a:ea typeface="+mn-ea"/>
                <a:cs typeface="Meiryo UI" panose="020B0604030504040204" pitchFamily="50" charset="-128"/>
              </a:rPr>
              <a:t>出典：大阪市</a:t>
            </a:r>
            <a:r>
              <a:rPr lang="en-US" altLang="ja-JP" sz="800" dirty="0" smtClean="0">
                <a:latin typeface="+mn-ea"/>
                <a:ea typeface="+mn-ea"/>
                <a:cs typeface="Meiryo UI" panose="020B0604030504040204" pitchFamily="50" charset="-128"/>
              </a:rPr>
              <a:t>HP</a:t>
            </a:r>
          </a:p>
        </p:txBody>
      </p:sp>
      <p:sp>
        <p:nvSpPr>
          <p:cNvPr id="75" name="正方形/長方形 74"/>
          <p:cNvSpPr/>
          <p:nvPr/>
        </p:nvSpPr>
        <p:spPr>
          <a:xfrm>
            <a:off x="501947" y="2067511"/>
            <a:ext cx="3911933" cy="1851420"/>
          </a:xfrm>
          <a:prstGeom prst="rect">
            <a:avLst/>
          </a:prstGeom>
          <a:noFill/>
          <a:ln w="1270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3048289" y="2114317"/>
            <a:ext cx="1268465" cy="157469"/>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駐輪対策の改善</a:t>
            </a:r>
            <a:r>
              <a:rPr lang="ja-JP" altLang="en-US" sz="800" dirty="0">
                <a:solidFill>
                  <a:schemeClr val="tx1"/>
                </a:solidFill>
                <a:latin typeface="Meiryo UI" panose="020B0604030504040204" pitchFamily="50" charset="-128"/>
                <a:ea typeface="Meiryo UI" panose="020B0604030504040204" pitchFamily="50" charset="-128"/>
              </a:rPr>
              <a:t>事例</a:t>
            </a:r>
            <a:r>
              <a:rPr lang="en-US" altLang="ja-JP" sz="800" dirty="0" smtClean="0">
                <a:solidFill>
                  <a:schemeClr val="tx1"/>
                </a:solidFill>
                <a:latin typeface="Meiryo UI" panose="020B0604030504040204" pitchFamily="50" charset="-128"/>
                <a:ea typeface="Meiryo UI" panose="020B0604030504040204" pitchFamily="50" charset="-128"/>
              </a:rPr>
              <a:t>》</a:t>
            </a:r>
          </a:p>
        </p:txBody>
      </p:sp>
      <p:pic>
        <p:nvPicPr>
          <p:cNvPr id="78" name="図 77"/>
          <p:cNvPicPr>
            <a:picLocks noChangeAspect="1"/>
          </p:cNvPicPr>
          <p:nvPr/>
        </p:nvPicPr>
        <p:blipFill>
          <a:blip r:embed="rId7"/>
          <a:stretch>
            <a:fillRect/>
          </a:stretch>
        </p:blipFill>
        <p:spPr>
          <a:xfrm>
            <a:off x="3096508" y="2354922"/>
            <a:ext cx="1158684" cy="607465"/>
          </a:xfrm>
          <a:prstGeom prst="rect">
            <a:avLst/>
          </a:prstGeom>
        </p:spPr>
      </p:pic>
      <p:pic>
        <p:nvPicPr>
          <p:cNvPr id="79" name="図 78"/>
          <p:cNvPicPr>
            <a:picLocks noChangeAspect="1"/>
          </p:cNvPicPr>
          <p:nvPr/>
        </p:nvPicPr>
        <p:blipFill>
          <a:blip r:embed="rId8"/>
          <a:stretch>
            <a:fillRect/>
          </a:stretch>
        </p:blipFill>
        <p:spPr>
          <a:xfrm>
            <a:off x="3118954" y="3147916"/>
            <a:ext cx="1157550" cy="609237"/>
          </a:xfrm>
          <a:prstGeom prst="rect">
            <a:avLst/>
          </a:prstGeom>
        </p:spPr>
      </p:pic>
      <p:sp>
        <p:nvSpPr>
          <p:cNvPr id="80" name="二等辺三角形 79"/>
          <p:cNvSpPr/>
          <p:nvPr/>
        </p:nvSpPr>
        <p:spPr>
          <a:xfrm rot="10800000">
            <a:off x="3526526" y="3026808"/>
            <a:ext cx="300937" cy="8578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3562405" y="3746668"/>
            <a:ext cx="938077" cy="215444"/>
          </a:xfrm>
          <a:prstGeom prst="rect">
            <a:avLst/>
          </a:prstGeom>
          <a:noFill/>
        </p:spPr>
        <p:txBody>
          <a:bodyPr wrap="none" rtlCol="0">
            <a:spAutoFit/>
          </a:bodyPr>
          <a:lstStyle/>
          <a:p>
            <a:r>
              <a:rPr lang="ja-JP" altLang="en-US" sz="800" dirty="0" smtClean="0">
                <a:latin typeface="+mn-ea"/>
                <a:ea typeface="+mn-ea"/>
                <a:cs typeface="Meiryo UI" panose="020B0604030504040204" pitchFamily="50" charset="-128"/>
              </a:rPr>
              <a:t>出典：大阪市</a:t>
            </a:r>
            <a:r>
              <a:rPr lang="en-US" altLang="ja-JP" sz="800" dirty="0" smtClean="0">
                <a:latin typeface="+mn-ea"/>
                <a:ea typeface="+mn-ea"/>
                <a:cs typeface="Meiryo UI" panose="020B0604030504040204" pitchFamily="50" charset="-128"/>
              </a:rPr>
              <a:t>HP</a:t>
            </a:r>
          </a:p>
        </p:txBody>
      </p:sp>
      <p:sp>
        <p:nvSpPr>
          <p:cNvPr id="82" name="正方形/長方形 81"/>
          <p:cNvSpPr/>
          <p:nvPr/>
        </p:nvSpPr>
        <p:spPr>
          <a:xfrm>
            <a:off x="4662171" y="2064724"/>
            <a:ext cx="3807473" cy="1851558"/>
          </a:xfrm>
          <a:prstGeom prst="rect">
            <a:avLst/>
          </a:prstGeom>
          <a:noFill/>
          <a:ln w="1270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7222195" y="2102441"/>
            <a:ext cx="1374075" cy="166129"/>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落書き消去実績</a:t>
            </a:r>
            <a:r>
              <a:rPr lang="en-US" altLang="ja-JP" sz="800" dirty="0" smtClean="0">
                <a:solidFill>
                  <a:schemeClr val="tx1"/>
                </a:solidFill>
                <a:latin typeface="Meiryo UI" panose="020B0604030504040204" pitchFamily="50" charset="-128"/>
                <a:ea typeface="Meiryo UI" panose="020B0604030504040204" pitchFamily="50" charset="-128"/>
              </a:rPr>
              <a:t>》</a:t>
            </a:r>
          </a:p>
        </p:txBody>
      </p:sp>
      <p:pic>
        <p:nvPicPr>
          <p:cNvPr id="85" name="図 84"/>
          <p:cNvPicPr>
            <a:picLocks noChangeAspect="1"/>
          </p:cNvPicPr>
          <p:nvPr/>
        </p:nvPicPr>
        <p:blipFill>
          <a:blip r:embed="rId9"/>
          <a:stretch>
            <a:fillRect/>
          </a:stretch>
        </p:blipFill>
        <p:spPr>
          <a:xfrm>
            <a:off x="7254408" y="3102979"/>
            <a:ext cx="1120647" cy="598729"/>
          </a:xfrm>
          <a:prstGeom prst="rect">
            <a:avLst/>
          </a:prstGeom>
        </p:spPr>
      </p:pic>
      <p:pic>
        <p:nvPicPr>
          <p:cNvPr id="86" name="図 85"/>
          <p:cNvPicPr>
            <a:picLocks noChangeAspect="1"/>
          </p:cNvPicPr>
          <p:nvPr/>
        </p:nvPicPr>
        <p:blipFill>
          <a:blip r:embed="rId10"/>
          <a:stretch>
            <a:fillRect/>
          </a:stretch>
        </p:blipFill>
        <p:spPr>
          <a:xfrm>
            <a:off x="7254409" y="2298473"/>
            <a:ext cx="1120647" cy="629334"/>
          </a:xfrm>
          <a:prstGeom prst="rect">
            <a:avLst/>
          </a:prstGeom>
        </p:spPr>
      </p:pic>
      <p:sp>
        <p:nvSpPr>
          <p:cNvPr id="87" name="二等辺三角形 86"/>
          <p:cNvSpPr/>
          <p:nvPr/>
        </p:nvSpPr>
        <p:spPr>
          <a:xfrm rot="10800000">
            <a:off x="7591295" y="2983915"/>
            <a:ext cx="300937" cy="8578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88" name="正方形/長方形 87"/>
          <p:cNvSpPr/>
          <p:nvPr/>
        </p:nvSpPr>
        <p:spPr>
          <a:xfrm>
            <a:off x="4691884" y="3765736"/>
            <a:ext cx="3100680" cy="156626"/>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r>
              <a:rPr lang="ja-JP" altLang="en-US" sz="600" dirty="0">
                <a:solidFill>
                  <a:schemeClr val="tx1"/>
                </a:solidFill>
                <a:latin typeface="Meiryo UI" panose="020B0604030504040204" pitchFamily="50" charset="-128"/>
                <a:ea typeface="Meiryo UI" panose="020B0604030504040204" pitchFamily="50" charset="-128"/>
              </a:rPr>
              <a:t>調査方法：</a:t>
            </a:r>
            <a:r>
              <a:rPr lang="en-US" altLang="ja-JP" sz="600" dirty="0">
                <a:solidFill>
                  <a:schemeClr val="tx1"/>
                </a:solidFill>
                <a:latin typeface="Meiryo UI" panose="020B0604030504040204" pitchFamily="50" charset="-128"/>
                <a:ea typeface="Meiryo UI" panose="020B0604030504040204" pitchFamily="50" charset="-128"/>
              </a:rPr>
              <a:t>18</a:t>
            </a:r>
            <a:r>
              <a:rPr lang="ja-JP" altLang="en-US" sz="600" dirty="0">
                <a:solidFill>
                  <a:schemeClr val="tx1"/>
                </a:solidFill>
                <a:latin typeface="Meiryo UI" panose="020B0604030504040204" pitchFamily="50" charset="-128"/>
                <a:ea typeface="Meiryo UI" panose="020B0604030504040204" pitchFamily="50" charset="-128"/>
              </a:rPr>
              <a:t>歳以上の区民</a:t>
            </a:r>
            <a:r>
              <a:rPr lang="en-US" altLang="ja-JP" sz="600" dirty="0">
                <a:solidFill>
                  <a:schemeClr val="tx1"/>
                </a:solidFill>
                <a:latin typeface="Meiryo UI" panose="020B0604030504040204" pitchFamily="50" charset="-128"/>
                <a:ea typeface="Meiryo UI" panose="020B0604030504040204" pitchFamily="50" charset="-128"/>
              </a:rPr>
              <a:t>1,500</a:t>
            </a:r>
            <a:r>
              <a:rPr lang="ja-JP" altLang="en-US" sz="600" dirty="0">
                <a:solidFill>
                  <a:schemeClr val="tx1"/>
                </a:solidFill>
                <a:latin typeface="Meiryo UI" panose="020B0604030504040204" pitchFamily="50" charset="-128"/>
                <a:ea typeface="Meiryo UI" panose="020B0604030504040204" pitchFamily="50" charset="-128"/>
              </a:rPr>
              <a:t>名を対象に郵送アンケートを実施（回収率は約</a:t>
            </a:r>
            <a:r>
              <a:rPr lang="en-US" altLang="ja-JP" sz="600" dirty="0">
                <a:solidFill>
                  <a:schemeClr val="tx1"/>
                </a:solidFill>
                <a:latin typeface="Meiryo UI" panose="020B0604030504040204" pitchFamily="50" charset="-128"/>
                <a:ea typeface="Meiryo UI" panose="020B0604030504040204" pitchFamily="50" charset="-128"/>
              </a:rPr>
              <a:t>3</a:t>
            </a:r>
            <a:r>
              <a:rPr lang="ja-JP" altLang="en-US" sz="600" dirty="0">
                <a:solidFill>
                  <a:schemeClr val="tx1"/>
                </a:solidFill>
                <a:latin typeface="Meiryo UI" panose="020B0604030504040204" pitchFamily="50" charset="-128"/>
                <a:ea typeface="Meiryo UI" panose="020B0604030504040204" pitchFamily="50" charset="-128"/>
              </a:rPr>
              <a:t>割）</a:t>
            </a:r>
            <a:endParaRPr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89" name="テキスト ボックス 88"/>
          <p:cNvSpPr txBox="1"/>
          <p:nvPr/>
        </p:nvSpPr>
        <p:spPr>
          <a:xfrm>
            <a:off x="7487778" y="3701731"/>
            <a:ext cx="938077" cy="215444"/>
          </a:xfrm>
          <a:prstGeom prst="rect">
            <a:avLst/>
          </a:prstGeom>
          <a:noFill/>
        </p:spPr>
        <p:txBody>
          <a:bodyPr wrap="none" rtlCol="0">
            <a:spAutoFit/>
          </a:bodyPr>
          <a:lstStyle/>
          <a:p>
            <a:r>
              <a:rPr lang="ja-JP" altLang="en-US" sz="800" dirty="0" smtClean="0">
                <a:latin typeface="+mn-ea"/>
                <a:ea typeface="+mn-ea"/>
                <a:cs typeface="Meiryo UI" panose="020B0604030504040204" pitchFamily="50" charset="-128"/>
              </a:rPr>
              <a:t>出典：大阪市</a:t>
            </a:r>
            <a:r>
              <a:rPr lang="en-US" altLang="ja-JP" sz="800" dirty="0" smtClean="0">
                <a:latin typeface="+mn-ea"/>
                <a:ea typeface="+mn-ea"/>
                <a:cs typeface="Meiryo UI" panose="020B0604030504040204" pitchFamily="50" charset="-128"/>
              </a:rPr>
              <a:t>HP</a:t>
            </a:r>
          </a:p>
        </p:txBody>
      </p:sp>
      <p:sp>
        <p:nvSpPr>
          <p:cNvPr id="90" name="正方形/長方形 89"/>
          <p:cNvSpPr/>
          <p:nvPr/>
        </p:nvSpPr>
        <p:spPr>
          <a:xfrm>
            <a:off x="314008" y="3933056"/>
            <a:ext cx="8597916" cy="2169825"/>
          </a:xfrm>
          <a:prstGeom prst="rect">
            <a:avLst/>
          </a:prstGeom>
        </p:spPr>
        <p:txBody>
          <a:bodyPr wrap="square">
            <a:spAutoFit/>
          </a:bodyPr>
          <a:lstStyle/>
          <a:p>
            <a:pPr marL="271463" indent="-185738">
              <a:lnSpc>
                <a:spcPts val="1600"/>
              </a:lnSpc>
              <a:spcBef>
                <a:spcPts val="300"/>
              </a:spcBef>
            </a:pPr>
            <a:r>
              <a:rPr lang="ja-JP" altLang="en-US" sz="1200" dirty="0">
                <a:latin typeface="Meiryo UI" panose="020B0604030504040204" pitchFamily="50" charset="-128"/>
                <a:ea typeface="Meiryo UI" panose="020B0604030504040204" pitchFamily="50" charset="-128"/>
              </a:rPr>
              <a:t>〇　</a:t>
            </a:r>
            <a:r>
              <a:rPr lang="ja-JP" altLang="en-US" sz="1200" dirty="0" smtClean="0">
                <a:latin typeface="Meiryo UI" panose="020B0604030504040204" pitchFamily="50" charset="-128"/>
                <a:ea typeface="Meiryo UI" panose="020B0604030504040204" pitchFamily="50" charset="-128"/>
              </a:rPr>
              <a:t>あい</a:t>
            </a:r>
            <a:r>
              <a:rPr lang="ja-JP" altLang="en-US" sz="1200" dirty="0" err="1">
                <a:latin typeface="Meiryo UI" panose="020B0604030504040204" pitchFamily="50" charset="-128"/>
                <a:ea typeface="Meiryo UI" panose="020B0604030504040204" pitchFamily="50" charset="-128"/>
              </a:rPr>
              <a:t>りん</a:t>
            </a:r>
            <a:r>
              <a:rPr lang="ja-JP" altLang="en-US" sz="1200" dirty="0">
                <a:latin typeface="Meiryo UI" panose="020B0604030504040204" pitchFamily="50" charset="-128"/>
                <a:ea typeface="Meiryo UI" panose="020B0604030504040204" pitchFamily="50" charset="-128"/>
              </a:rPr>
              <a:t>地域の環境が大きく</a:t>
            </a:r>
            <a:r>
              <a:rPr lang="ja-JP" altLang="en-US" sz="1200" dirty="0" smtClean="0">
                <a:latin typeface="Meiryo UI" panose="020B0604030504040204" pitchFamily="50" charset="-128"/>
                <a:ea typeface="Meiryo UI" panose="020B0604030504040204" pitchFamily="50" charset="-128"/>
              </a:rPr>
              <a:t>改善。引き続き</a:t>
            </a:r>
            <a:r>
              <a:rPr lang="ja-JP" altLang="en-US" sz="1200" dirty="0">
                <a:latin typeface="Meiryo UI" panose="020B0604030504040204" pitchFamily="50" charset="-128"/>
                <a:ea typeface="Meiryo UI" panose="020B0604030504040204" pitchFamily="50" charset="-128"/>
              </a:rPr>
              <a:t>、エリアマネジメント</a:t>
            </a:r>
            <a:r>
              <a:rPr lang="ja-JP" altLang="en-US" sz="1200" dirty="0" smtClean="0">
                <a:latin typeface="Meiryo UI" panose="020B0604030504040204" pitchFamily="50" charset="-128"/>
                <a:ea typeface="Meiryo UI" panose="020B0604030504040204" pitchFamily="50" charset="-128"/>
              </a:rPr>
              <a:t>協議会など、地域と行政による「</a:t>
            </a:r>
            <a:r>
              <a:rPr lang="ja-JP" altLang="en-US" sz="1200" dirty="0">
                <a:latin typeface="Meiryo UI" panose="020B0604030504040204" pitchFamily="50" charset="-128"/>
                <a:ea typeface="Meiryo UI" panose="020B0604030504040204" pitchFamily="50" charset="-128"/>
              </a:rPr>
              <a:t>ボトムアップ方式」の議論を通じて</a:t>
            </a:r>
            <a:r>
              <a:rPr lang="ja-JP" altLang="en-US" sz="1200" dirty="0" smtClean="0">
                <a:latin typeface="Meiryo UI" panose="020B0604030504040204" pitchFamily="50" charset="-128"/>
                <a:ea typeface="Meiryo UI" panose="020B0604030504040204" pitchFamily="50" charset="-128"/>
              </a:rPr>
              <a:t>、大阪府内外から流入する労働者の街として培われた他にない豊かな社会資源や地域ストックを活用した「社会的包摂力」と大阪ミナミの新たな玄関口としての「地の利」をダブルエンジンに、「安心」と「にぎわい」が両立する再チャレンジ可能なまちづくりを推進して</a:t>
            </a:r>
            <a:r>
              <a:rPr lang="ja-JP" altLang="en-US" sz="1200" dirty="0">
                <a:latin typeface="Meiryo UI" panose="020B0604030504040204" pitchFamily="50" charset="-128"/>
                <a:ea typeface="Meiryo UI" panose="020B0604030504040204" pitchFamily="50" charset="-128"/>
              </a:rPr>
              <a:t>いく。</a:t>
            </a:r>
          </a:p>
          <a:p>
            <a:pPr marL="271463" indent="-185738">
              <a:lnSpc>
                <a:spcPts val="1600"/>
              </a:lnSpc>
              <a:spcBef>
                <a:spcPts val="600"/>
              </a:spcBef>
            </a:pPr>
            <a:r>
              <a:rPr lang="ja-JP" altLang="en-US" sz="1200" dirty="0">
                <a:latin typeface="Meiryo UI" panose="020B0604030504040204" pitchFamily="50" charset="-128"/>
                <a:ea typeface="Meiryo UI" panose="020B0604030504040204" pitchFamily="50" charset="-128"/>
              </a:rPr>
              <a:t>〇　</a:t>
            </a:r>
            <a:r>
              <a:rPr lang="ja-JP" altLang="en-US" sz="1200" dirty="0" smtClean="0">
                <a:latin typeface="Meiryo UI" panose="020B0604030504040204" pitchFamily="50" charset="-128"/>
                <a:ea typeface="Meiryo UI" panose="020B0604030504040204" pitchFamily="50" charset="-128"/>
              </a:rPr>
              <a:t>これ</a:t>
            </a:r>
            <a:r>
              <a:rPr lang="ja-JP" altLang="en-US" sz="1200" dirty="0">
                <a:latin typeface="Meiryo UI" panose="020B0604030504040204" pitchFamily="50" charset="-128"/>
                <a:ea typeface="Meiryo UI" panose="020B0604030504040204" pitchFamily="50" charset="-128"/>
              </a:rPr>
              <a:t>までの教育や環境改善、治安、住宅等の取組みに加えて、まちの賑わいやイメージアップ、子育て環境の充実、</a:t>
            </a:r>
            <a:r>
              <a:rPr lang="ja-JP" altLang="en-US" sz="1200" dirty="0" smtClean="0">
                <a:latin typeface="Meiryo UI" panose="020B0604030504040204" pitchFamily="50" charset="-128"/>
                <a:ea typeface="Meiryo UI" panose="020B0604030504040204" pitchFamily="50" charset="-128"/>
              </a:rPr>
              <a:t>若者</a:t>
            </a:r>
            <a:r>
              <a:rPr lang="ja-JP" altLang="en-US" sz="1200" dirty="0">
                <a:latin typeface="Meiryo UI" panose="020B0604030504040204" pitchFamily="50" charset="-128"/>
                <a:ea typeface="Meiryo UI" panose="020B0604030504040204" pitchFamily="50" charset="-128"/>
              </a:rPr>
              <a:t>等</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回遊促進等を図っていく。また、</a:t>
            </a:r>
            <a:r>
              <a:rPr lang="ja-JP" altLang="en-US" sz="1200" dirty="0" smtClean="0">
                <a:latin typeface="Meiryo UI" panose="020B0604030504040204" pitchFamily="50" charset="-128"/>
                <a:ea typeface="Meiryo UI" panose="020B0604030504040204" pitchFamily="50" charset="-128"/>
              </a:rPr>
              <a:t>今後整備が予定される「</a:t>
            </a:r>
            <a:r>
              <a:rPr lang="ja-JP" altLang="en-US" sz="1200" dirty="0">
                <a:latin typeface="Meiryo UI" panose="020B0604030504040204" pitchFamily="50" charset="-128"/>
                <a:ea typeface="Meiryo UI" panose="020B0604030504040204" pitchFamily="50" charset="-128"/>
              </a:rPr>
              <a:t>あい</a:t>
            </a:r>
            <a:r>
              <a:rPr lang="ja-JP" altLang="en-US" sz="1200" dirty="0" err="1">
                <a:latin typeface="Meiryo UI" panose="020B0604030504040204" pitchFamily="50" charset="-128"/>
                <a:ea typeface="Meiryo UI" panose="020B0604030504040204" pitchFamily="50" charset="-128"/>
              </a:rPr>
              <a:t>りん</a:t>
            </a:r>
            <a:r>
              <a:rPr lang="ja-JP" altLang="en-US" sz="1200" dirty="0">
                <a:latin typeface="Meiryo UI" panose="020B0604030504040204" pitchFamily="50" charset="-128"/>
                <a:ea typeface="Meiryo UI" panose="020B0604030504040204" pitchFamily="50" charset="-128"/>
              </a:rPr>
              <a:t>総合</a:t>
            </a:r>
            <a:r>
              <a:rPr lang="ja-JP" altLang="en-US" sz="1200" dirty="0" smtClean="0">
                <a:latin typeface="Meiryo UI" panose="020B0604030504040204" pitchFamily="50" charset="-128"/>
                <a:ea typeface="Meiryo UI" panose="020B0604030504040204" pitchFamily="50" charset="-128"/>
              </a:rPr>
              <a:t>センター跡地等」の効果的な利活用について</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地域の</a:t>
            </a:r>
            <a:r>
              <a:rPr lang="ja-JP" altLang="en-US" sz="1200" dirty="0">
                <a:latin typeface="Meiryo UI" panose="020B0604030504040204" pitchFamily="50" charset="-128"/>
                <a:ea typeface="Meiryo UI" panose="020B0604030504040204" pitchFamily="50" charset="-128"/>
              </a:rPr>
              <a:t>ニーズや広域的なまちづくりの観点も踏まえ</a:t>
            </a:r>
            <a:r>
              <a:rPr lang="ja-JP" altLang="en-US" sz="1200" dirty="0" smtClean="0">
                <a:latin typeface="Meiryo UI" panose="020B0604030504040204" pitchFamily="50" charset="-128"/>
                <a:ea typeface="Meiryo UI" panose="020B0604030504040204" pitchFamily="50" charset="-128"/>
              </a:rPr>
              <a:t>、府市が一体となって検討を進める。</a:t>
            </a:r>
            <a:endParaRPr lang="en-US" altLang="ja-JP" sz="800" dirty="0">
              <a:latin typeface="Meiryo UI" panose="020B0604030504040204" pitchFamily="50" charset="-128"/>
              <a:ea typeface="Meiryo UI" panose="020B0604030504040204" pitchFamily="50" charset="-128"/>
            </a:endParaRPr>
          </a:p>
          <a:p>
            <a:pPr marL="271463" indent="-185738">
              <a:lnSpc>
                <a:spcPts val="1600"/>
              </a:lnSpc>
              <a:spcBef>
                <a:spcPts val="600"/>
              </a:spcBef>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周辺エリアでは、外国人観光客の増加に伴う民間資本の進出やなにわ筋線事業化などの動きもあり</a:t>
            </a:r>
            <a:r>
              <a:rPr lang="ja-JP" altLang="en-US" sz="1200" dirty="0" smtClean="0">
                <a:latin typeface="Meiryo UI" panose="020B0604030504040204" pitchFamily="50" charset="-128"/>
                <a:ea typeface="Meiryo UI" panose="020B0604030504040204" pitchFamily="50" charset="-128"/>
              </a:rPr>
              <a:t>、こう</a:t>
            </a:r>
            <a:r>
              <a:rPr lang="ja-JP" altLang="en-US" sz="1200" dirty="0">
                <a:latin typeface="Meiryo UI" panose="020B0604030504040204" pitchFamily="50" charset="-128"/>
                <a:ea typeface="Meiryo UI" panose="020B0604030504040204" pitchFamily="50" charset="-128"/>
              </a:rPr>
              <a:t>した動きも踏まえ、大阪の成長につながる視点から、府も関与してまちの活性化を</a:t>
            </a:r>
            <a:r>
              <a:rPr lang="ja-JP" altLang="en-US" sz="1200" dirty="0" smtClean="0">
                <a:latin typeface="Meiryo UI" panose="020B0604030504040204" pitchFamily="50" charset="-128"/>
                <a:ea typeface="Meiryo UI" panose="020B0604030504040204" pitchFamily="50" charset="-128"/>
              </a:rPr>
              <a:t>検討。</a:t>
            </a:r>
            <a:endParaRPr lang="en-US" altLang="ja-JP" sz="1200" dirty="0">
              <a:latin typeface="Meiryo UI" panose="020B0604030504040204" pitchFamily="50" charset="-128"/>
              <a:ea typeface="Meiryo UI" panose="020B0604030504040204" pitchFamily="50" charset="-128"/>
            </a:endParaRPr>
          </a:p>
          <a:p>
            <a:pPr marL="271463" indent="-185738">
              <a:lnSpc>
                <a:spcPts val="1600"/>
              </a:lnSpc>
              <a:spcBef>
                <a:spcPts val="600"/>
              </a:spcBef>
            </a:pPr>
            <a:endParaRPr lang="ja-JP" altLang="en-US" sz="1200" dirty="0">
              <a:latin typeface="Meiryo UI" panose="020B0604030504040204" pitchFamily="50" charset="-128"/>
              <a:ea typeface="Meiryo UI" panose="020B0604030504040204" pitchFamily="50" charset="-128"/>
            </a:endParaRPr>
          </a:p>
        </p:txBody>
      </p:sp>
      <p:sp>
        <p:nvSpPr>
          <p:cNvPr id="93" name="正方形/長方形 92"/>
          <p:cNvSpPr/>
          <p:nvPr/>
        </p:nvSpPr>
        <p:spPr>
          <a:xfrm>
            <a:off x="235981" y="-27384"/>
            <a:ext cx="4334172" cy="310341"/>
          </a:xfrm>
          <a:prstGeom prst="rect">
            <a:avLst/>
          </a:prstGeom>
        </p:spPr>
        <p:txBody>
          <a:bodyPr wrap="square">
            <a:spAutoFit/>
          </a:bodyPr>
          <a:lstStyle/>
          <a:p>
            <a:pPr indent="7938">
              <a:lnSpc>
                <a:spcPts val="1700"/>
              </a:lnSpc>
              <a:spcBef>
                <a:spcPts val="1800"/>
              </a:spcBef>
            </a:pPr>
            <a:r>
              <a:rPr lang="ja-JP" altLang="en-US" sz="1400" dirty="0" smtClean="0">
                <a:latin typeface="Meiryo UI" panose="020B0604030504040204" pitchFamily="50" charset="-128"/>
                <a:ea typeface="Meiryo UI" panose="020B0604030504040204" pitchFamily="50" charset="-128"/>
              </a:rPr>
              <a:t>■ これまでの主な取り組み成果</a:t>
            </a:r>
            <a:endParaRPr lang="ja-JP" altLang="en-US" sz="1400" dirty="0">
              <a:latin typeface="Meiryo UI" panose="020B0604030504040204" pitchFamily="50" charset="-128"/>
              <a:ea typeface="Meiryo UI" panose="020B0604030504040204" pitchFamily="50" charset="-128"/>
            </a:endParaRPr>
          </a:p>
        </p:txBody>
      </p:sp>
      <p:sp>
        <p:nvSpPr>
          <p:cNvPr id="35" name="スライド番号プレースホルダー 3"/>
          <p:cNvSpPr>
            <a:spLocks noGrp="1"/>
          </p:cNvSpPr>
          <p:nvPr>
            <p:ph type="sldNum" sz="quarter" idx="12"/>
          </p:nvPr>
        </p:nvSpPr>
        <p:spPr>
          <a:xfrm>
            <a:off x="7167137" y="6431247"/>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20</a:t>
            </a:fld>
            <a:endParaRPr kumimoji="1" lang="ja-JP" altLang="en-US" sz="1600" b="1" dirty="0">
              <a:solidFill>
                <a:schemeClr val="tx1"/>
              </a:solidFill>
              <a:ea typeface="Meiryo UI" panose="020B0604030504040204" pitchFamily="50" charset="-128"/>
            </a:endParaRPr>
          </a:p>
        </p:txBody>
      </p:sp>
      <p:pic>
        <p:nvPicPr>
          <p:cNvPr id="2" name="図 1"/>
          <p:cNvPicPr>
            <a:picLocks noChangeAspect="1"/>
          </p:cNvPicPr>
          <p:nvPr/>
        </p:nvPicPr>
        <p:blipFill>
          <a:blip r:embed="rId11"/>
          <a:stretch>
            <a:fillRect/>
          </a:stretch>
        </p:blipFill>
        <p:spPr>
          <a:xfrm>
            <a:off x="539123" y="2111240"/>
            <a:ext cx="2523963" cy="1847248"/>
          </a:xfrm>
          <a:prstGeom prst="rect">
            <a:avLst/>
          </a:prstGeom>
        </p:spPr>
      </p:pic>
      <p:pic>
        <p:nvPicPr>
          <p:cNvPr id="3" name="図 2"/>
          <p:cNvPicPr>
            <a:picLocks noChangeAspect="1"/>
          </p:cNvPicPr>
          <p:nvPr/>
        </p:nvPicPr>
        <p:blipFill>
          <a:blip r:embed="rId12"/>
          <a:stretch>
            <a:fillRect/>
          </a:stretch>
        </p:blipFill>
        <p:spPr>
          <a:xfrm>
            <a:off x="4576302" y="2118380"/>
            <a:ext cx="2645893" cy="1761897"/>
          </a:xfrm>
          <a:prstGeom prst="rect">
            <a:avLst/>
          </a:prstGeom>
        </p:spPr>
      </p:pic>
      <p:pic>
        <p:nvPicPr>
          <p:cNvPr id="4" name="図 3"/>
          <p:cNvPicPr>
            <a:picLocks noChangeAspect="1"/>
          </p:cNvPicPr>
          <p:nvPr/>
        </p:nvPicPr>
        <p:blipFill>
          <a:blip r:embed="rId13"/>
          <a:stretch>
            <a:fillRect/>
          </a:stretch>
        </p:blipFill>
        <p:spPr>
          <a:xfrm>
            <a:off x="4715558" y="338779"/>
            <a:ext cx="2688569" cy="1652159"/>
          </a:xfrm>
          <a:prstGeom prst="rect">
            <a:avLst/>
          </a:prstGeom>
        </p:spPr>
      </p:pic>
      <p:pic>
        <p:nvPicPr>
          <p:cNvPr id="5" name="図 4"/>
          <p:cNvPicPr>
            <a:picLocks noChangeAspect="1"/>
          </p:cNvPicPr>
          <p:nvPr/>
        </p:nvPicPr>
        <p:blipFill>
          <a:blip r:embed="rId14"/>
          <a:stretch>
            <a:fillRect/>
          </a:stretch>
        </p:blipFill>
        <p:spPr>
          <a:xfrm>
            <a:off x="527730" y="359079"/>
            <a:ext cx="2627604" cy="1664352"/>
          </a:xfrm>
          <a:prstGeom prst="rect">
            <a:avLst/>
          </a:prstGeom>
        </p:spPr>
      </p:pic>
    </p:spTree>
    <p:extLst>
      <p:ext uri="{BB962C8B-B14F-4D97-AF65-F5344CB8AC3E}">
        <p14:creationId xmlns:p14="http://schemas.microsoft.com/office/powerpoint/2010/main" val="93174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623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94705" y="2886254"/>
            <a:ext cx="6967469" cy="769441"/>
          </a:xfrm>
          <a:prstGeom prst="rect">
            <a:avLst/>
          </a:prstGeom>
          <a:noFill/>
          <a:ln>
            <a:noFill/>
          </a:ln>
        </p:spPr>
        <p:txBody>
          <a:bodyPr wrap="square" rtlCol="0">
            <a:spAutoFit/>
          </a:bodyPr>
          <a:lstStyle/>
          <a:p>
            <a:pPr algn="ctr"/>
            <a:r>
              <a:rPr lang="ja-JP" altLang="en-US" sz="4400" b="1" dirty="0" smtClean="0">
                <a:latin typeface="Meiryo UI" panose="020B0604030504040204" pitchFamily="50" charset="-128"/>
                <a:ea typeface="Meiryo UI" panose="020B0604030504040204" pitchFamily="50" charset="-128"/>
              </a:rPr>
              <a:t>参考資料</a:t>
            </a:r>
            <a:r>
              <a:rPr kumimoji="1" lang="ja-JP" altLang="en-US" sz="4400" b="1" dirty="0" smtClean="0">
                <a:latin typeface="Meiryo UI" panose="020B0604030504040204" pitchFamily="50" charset="-128"/>
                <a:ea typeface="Meiryo UI" panose="020B0604030504040204" pitchFamily="50" charset="-128"/>
              </a:rPr>
              <a:t>　　</a:t>
            </a:r>
            <a:endParaRPr kumimoji="1" lang="en-US" altLang="ja-JP" sz="44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0122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640758" y="53547"/>
            <a:ext cx="1899430" cy="523220"/>
          </a:xfrm>
          <a:prstGeom prst="rect">
            <a:avLst/>
          </a:prstGeom>
          <a:noFill/>
        </p:spPr>
        <p:txBody>
          <a:bodyPr wrap="square" rtlCol="0">
            <a:spAutoFit/>
          </a:bodyPr>
          <a:lstStyle/>
          <a:p>
            <a:pPr algn="ctr"/>
            <a:r>
              <a:rPr kumimoji="1" lang="ja-JP" altLang="en-US" sz="2800" b="1" dirty="0" smtClean="0">
                <a:latin typeface="Meiryo UI" panose="020B0604030504040204" pitchFamily="50" charset="-128"/>
                <a:ea typeface="Meiryo UI" panose="020B0604030504040204" pitchFamily="50" charset="-128"/>
              </a:rPr>
              <a:t>指標一覧</a:t>
            </a:r>
            <a:endParaRPr kumimoji="1" lang="ja-JP" altLang="en-US" sz="2800" b="1"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flipV="1">
            <a:off x="201706" y="526737"/>
            <a:ext cx="8820000" cy="21943"/>
          </a:xfrm>
          <a:prstGeom prst="line">
            <a:avLst/>
          </a:prstGeom>
        </p:spPr>
        <p:style>
          <a:lnRef idx="1">
            <a:schemeClr val="dk1"/>
          </a:lnRef>
          <a:fillRef idx="0">
            <a:schemeClr val="dk1"/>
          </a:fillRef>
          <a:effectRef idx="0">
            <a:schemeClr val="dk1"/>
          </a:effectRef>
          <a:fontRef idx="minor">
            <a:schemeClr val="tx1"/>
          </a:fontRef>
        </p:style>
      </p:cxnSp>
      <p:sp>
        <p:nvSpPr>
          <p:cNvPr id="18" name="正方形/長方形 17"/>
          <p:cNvSpPr/>
          <p:nvPr/>
        </p:nvSpPr>
        <p:spPr>
          <a:xfrm>
            <a:off x="1450585" y="1281003"/>
            <a:ext cx="5972192" cy="4553930"/>
          </a:xfrm>
          <a:prstGeom prst="rect">
            <a:avLst/>
          </a:prstGeom>
        </p:spPr>
        <p:txBody>
          <a:bodyPr wrap="square" lIns="36000" tIns="36000" rIns="36000" bIns="36000" anchor="ctr" anchorCtr="0">
            <a:spAutoFit/>
          </a:bodyPr>
          <a:lstStyle/>
          <a:p>
            <a:pPr marL="285750" indent="-285750">
              <a:lnSpc>
                <a:spcPct val="130000"/>
              </a:lnSpc>
              <a:buFont typeface="Wingdings" panose="05000000000000000000" pitchFamily="2" charset="2"/>
              <a:buChar char="u"/>
            </a:pPr>
            <a:r>
              <a:rPr lang="en-US" altLang="ja-JP" sz="1600" dirty="0" smtClean="0">
                <a:latin typeface="Meiryo UI" panose="020B0604030504040204" pitchFamily="50" charset="-128"/>
                <a:ea typeface="Meiryo UI" panose="020B0604030504040204" pitchFamily="50" charset="-128"/>
              </a:rPr>
              <a:t>15</a:t>
            </a:r>
            <a:r>
              <a:rPr lang="ja-JP" altLang="ja-JP" sz="1600" dirty="0">
                <a:latin typeface="Meiryo UI" panose="020B0604030504040204" pitchFamily="50" charset="-128"/>
                <a:ea typeface="Meiryo UI" panose="020B0604030504040204" pitchFamily="50" charset="-128"/>
              </a:rPr>
              <a:t>歳未満人口比率</a:t>
            </a:r>
            <a:r>
              <a:rPr lang="ja-JP" altLang="ja-JP"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rPr>
              <a:t>年と</a:t>
            </a:r>
            <a:r>
              <a:rPr lang="en-US" altLang="ja-JP" sz="1600" dirty="0" smtClean="0">
                <a:latin typeface="Meiryo UI" panose="020B0604030504040204" pitchFamily="50" charset="-128"/>
                <a:ea typeface="Meiryo UI" panose="020B0604030504040204" pitchFamily="50" charset="-128"/>
              </a:rPr>
              <a:t>2035</a:t>
            </a:r>
            <a:r>
              <a:rPr lang="ja-JP" altLang="en-US" sz="1600" dirty="0" smtClean="0">
                <a:latin typeface="Meiryo UI" panose="020B0604030504040204" pitchFamily="50" charset="-128"/>
                <a:ea typeface="Meiryo UI" panose="020B0604030504040204" pitchFamily="50" charset="-128"/>
              </a:rPr>
              <a:t>年の比較</a:t>
            </a:r>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a:p>
            <a:pPr marL="285750" indent="-285750">
              <a:lnSpc>
                <a:spcPct val="130000"/>
              </a:lnSpc>
              <a:buFont typeface="Wingdings" panose="05000000000000000000" pitchFamily="2" charset="2"/>
              <a:buChar char="u"/>
            </a:pPr>
            <a:r>
              <a:rPr lang="en-US" altLang="ja-JP" sz="1600" dirty="0" smtClean="0">
                <a:latin typeface="Meiryo UI" panose="020B0604030504040204" pitchFamily="50" charset="-128"/>
                <a:ea typeface="Meiryo UI" panose="020B0604030504040204" pitchFamily="50" charset="-128"/>
              </a:rPr>
              <a:t>65</a:t>
            </a:r>
            <a:r>
              <a:rPr lang="ja-JP" altLang="ja-JP" sz="1600" dirty="0">
                <a:latin typeface="Meiryo UI" panose="020B0604030504040204" pitchFamily="50" charset="-128"/>
                <a:ea typeface="Meiryo UI" panose="020B0604030504040204" pitchFamily="50" charset="-128"/>
              </a:rPr>
              <a:t>歳以上人口比率</a:t>
            </a:r>
            <a:r>
              <a:rPr lang="ja-JP" altLang="ja-JP"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rPr>
              <a:t>年と</a:t>
            </a:r>
            <a:r>
              <a:rPr lang="en-US" altLang="ja-JP" sz="1600" dirty="0">
                <a:latin typeface="Meiryo UI" panose="020B0604030504040204" pitchFamily="50" charset="-128"/>
                <a:ea typeface="Meiryo UI" panose="020B0604030504040204" pitchFamily="50" charset="-128"/>
              </a:rPr>
              <a:t>2035</a:t>
            </a:r>
            <a:r>
              <a:rPr lang="ja-JP" altLang="en-US" sz="1600" dirty="0">
                <a:latin typeface="Meiryo UI" panose="020B0604030504040204" pitchFamily="50" charset="-128"/>
                <a:ea typeface="Meiryo UI" panose="020B0604030504040204" pitchFamily="50" charset="-128"/>
              </a:rPr>
              <a:t>年の比較</a:t>
            </a:r>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a:p>
            <a:pPr marL="285750" indent="-285750">
              <a:lnSpc>
                <a:spcPct val="130000"/>
              </a:lnSpc>
              <a:buFont typeface="Wingdings" panose="05000000000000000000" pitchFamily="2" charset="2"/>
              <a:buChar char="u"/>
            </a:pPr>
            <a:r>
              <a:rPr lang="ja-JP" altLang="en-US" sz="1600" dirty="0" smtClean="0">
                <a:latin typeface="Meiryo UI" panose="020B0604030504040204" pitchFamily="50" charset="-128"/>
                <a:ea typeface="Meiryo UI" panose="020B0604030504040204" pitchFamily="50" charset="-128"/>
              </a:rPr>
              <a:t>ひとり（</a:t>
            </a:r>
            <a:r>
              <a:rPr lang="ja-JP" altLang="ja-JP" sz="1600" dirty="0" smtClean="0">
                <a:latin typeface="Meiryo UI" panose="020B0604030504040204" pitchFamily="50" charset="-128"/>
                <a:ea typeface="Meiryo UI" panose="020B0604030504040204" pitchFamily="50" charset="-128"/>
              </a:rPr>
              <a:t>母子・父子</a:t>
            </a:r>
            <a:r>
              <a:rPr lang="ja-JP" altLang="en-US" sz="1600" dirty="0">
                <a:latin typeface="Meiryo UI" panose="020B0604030504040204" pitchFamily="50" charset="-128"/>
                <a:ea typeface="Meiryo UI" panose="020B0604030504040204" pitchFamily="50" charset="-128"/>
              </a:rPr>
              <a:t>）世帯数・割合</a:t>
            </a:r>
          </a:p>
          <a:p>
            <a:pPr marL="285750" indent="-285750">
              <a:lnSpc>
                <a:spcPct val="130000"/>
              </a:lnSpc>
              <a:buFont typeface="Wingdings" panose="05000000000000000000" pitchFamily="2" charset="2"/>
              <a:buChar char="u"/>
            </a:pPr>
            <a:r>
              <a:rPr lang="ja-JP" altLang="ja-JP" sz="1600" dirty="0" smtClean="0">
                <a:latin typeface="Meiryo UI" panose="020B0604030504040204" pitchFamily="50" charset="-128"/>
                <a:ea typeface="Meiryo UI" panose="020B0604030504040204" pitchFamily="50" charset="-128"/>
              </a:rPr>
              <a:t>昼</a:t>
            </a:r>
            <a:r>
              <a:rPr lang="ja-JP" altLang="ja-JP" sz="1600" dirty="0">
                <a:latin typeface="Meiryo UI" panose="020B0604030504040204" pitchFamily="50" charset="-128"/>
                <a:ea typeface="Meiryo UI" panose="020B0604030504040204" pitchFamily="50" charset="-128"/>
              </a:rPr>
              <a:t>夜間人口</a:t>
            </a:r>
            <a:r>
              <a:rPr lang="ja-JP" altLang="ja-JP" sz="1600" dirty="0" smtClean="0">
                <a:latin typeface="Meiryo UI" panose="020B0604030504040204" pitchFamily="50" charset="-128"/>
                <a:ea typeface="Meiryo UI" panose="020B0604030504040204" pitchFamily="50" charset="-128"/>
              </a:rPr>
              <a:t>比率</a:t>
            </a:r>
            <a:r>
              <a:rPr lang="ja-JP" altLang="en-US" sz="1600" dirty="0" smtClean="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a:p>
            <a:pPr marL="285750" indent="-285750">
              <a:lnSpc>
                <a:spcPct val="130000"/>
              </a:lnSpc>
              <a:buFont typeface="Wingdings" panose="05000000000000000000" pitchFamily="2" charset="2"/>
              <a:buChar char="u"/>
            </a:pPr>
            <a:r>
              <a:rPr lang="ja-JP" altLang="ja-JP" sz="1600" dirty="0" smtClean="0">
                <a:latin typeface="Meiryo UI" panose="020B0604030504040204" pitchFamily="50" charset="-128"/>
                <a:ea typeface="Meiryo UI" panose="020B0604030504040204" pitchFamily="50" charset="-128"/>
              </a:rPr>
              <a:t>生活保護率</a:t>
            </a:r>
            <a:r>
              <a:rPr lang="ja-JP" altLang="en-US" sz="1600" dirty="0" smtClean="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a:p>
            <a:pPr marL="285750" indent="-285750">
              <a:lnSpc>
                <a:spcPct val="130000"/>
              </a:lnSpc>
              <a:buFont typeface="Wingdings" panose="05000000000000000000" pitchFamily="2" charset="2"/>
              <a:buChar char="u"/>
            </a:pPr>
            <a:r>
              <a:rPr lang="ja-JP" altLang="ja-JP" sz="1600" dirty="0" smtClean="0">
                <a:latin typeface="Meiryo UI" panose="020B0604030504040204" pitchFamily="50" charset="-128"/>
                <a:ea typeface="Meiryo UI" panose="020B0604030504040204" pitchFamily="50" charset="-128"/>
              </a:rPr>
              <a:t>保育所</a:t>
            </a:r>
            <a:r>
              <a:rPr lang="ja-JP" altLang="ja-JP" sz="1600" dirty="0">
                <a:latin typeface="Meiryo UI" panose="020B0604030504040204" pitchFamily="50" charset="-128"/>
                <a:ea typeface="Meiryo UI" panose="020B0604030504040204" pitchFamily="50" charset="-128"/>
              </a:rPr>
              <a:t>利用保留</a:t>
            </a:r>
            <a:r>
              <a:rPr lang="ja-JP" altLang="ja-JP" sz="1600" dirty="0" smtClean="0">
                <a:latin typeface="Meiryo UI" panose="020B0604030504040204" pitchFamily="50" charset="-128"/>
                <a:ea typeface="Meiryo UI" panose="020B0604030504040204" pitchFamily="50" charset="-128"/>
              </a:rPr>
              <a:t>児童数</a:t>
            </a:r>
            <a:endParaRPr lang="ja-JP" altLang="ja-JP" sz="1600" dirty="0">
              <a:latin typeface="Meiryo UI" panose="020B0604030504040204" pitchFamily="50" charset="-128"/>
              <a:ea typeface="Meiryo UI" panose="020B0604030504040204" pitchFamily="50" charset="-128"/>
            </a:endParaRPr>
          </a:p>
          <a:p>
            <a:pPr marL="285750" indent="-285750">
              <a:lnSpc>
                <a:spcPct val="130000"/>
              </a:lnSpc>
              <a:buFont typeface="Wingdings" panose="05000000000000000000" pitchFamily="2" charset="2"/>
              <a:buChar char="u"/>
            </a:pPr>
            <a:r>
              <a:rPr lang="ja-JP" altLang="ja-JP" sz="1600" dirty="0" smtClean="0">
                <a:latin typeface="Meiryo UI" panose="020B0604030504040204" pitchFamily="50" charset="-128"/>
                <a:ea typeface="Meiryo UI" panose="020B0604030504040204" pitchFamily="50" charset="-128"/>
              </a:rPr>
              <a:t>保育所</a:t>
            </a:r>
            <a:r>
              <a:rPr lang="ja-JP" altLang="en-US" sz="1600" dirty="0">
                <a:latin typeface="Meiryo UI" panose="020B0604030504040204" pitchFamily="50" charset="-128"/>
                <a:ea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rPr>
              <a:t>幼稚園数</a:t>
            </a:r>
            <a:r>
              <a:rPr lang="ja-JP" altLang="en-US" sz="1600" dirty="0" smtClean="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a:p>
            <a:pPr marL="285750" indent="-285750">
              <a:lnSpc>
                <a:spcPct val="130000"/>
              </a:lnSpc>
              <a:buFont typeface="Wingdings" panose="05000000000000000000" pitchFamily="2" charset="2"/>
              <a:buChar char="u"/>
            </a:pPr>
            <a:r>
              <a:rPr lang="ja-JP" altLang="en-US" sz="1600" dirty="0">
                <a:latin typeface="Meiryo UI" panose="020B0604030504040204" pitchFamily="50" charset="-128"/>
                <a:ea typeface="Meiryo UI" panose="020B0604030504040204" pitchFamily="50" charset="-128"/>
              </a:rPr>
              <a:t>居</a:t>
            </a:r>
            <a:r>
              <a:rPr lang="ja-JP" altLang="ja-JP" sz="1600" dirty="0" smtClean="0">
                <a:latin typeface="Meiryo UI" panose="020B0604030504040204" pitchFamily="50" charset="-128"/>
                <a:ea typeface="Meiryo UI" panose="020B0604030504040204" pitchFamily="50" charset="-128"/>
              </a:rPr>
              <a:t>宅</a:t>
            </a:r>
            <a:r>
              <a:rPr lang="ja-JP" altLang="ja-JP" sz="1600" dirty="0">
                <a:latin typeface="Meiryo UI" panose="020B0604030504040204" pitchFamily="50" charset="-128"/>
                <a:ea typeface="Meiryo UI" panose="020B0604030504040204" pitchFamily="50" charset="-128"/>
              </a:rPr>
              <a:t>介護</a:t>
            </a:r>
            <a:r>
              <a:rPr lang="ja-JP" altLang="ja-JP" sz="1600" dirty="0" smtClean="0">
                <a:latin typeface="Meiryo UI" panose="020B0604030504040204" pitchFamily="50" charset="-128"/>
                <a:ea typeface="Meiryo UI" panose="020B0604030504040204" pitchFamily="50" charset="-128"/>
              </a:rPr>
              <a:t>事業</a:t>
            </a:r>
            <a:r>
              <a:rPr lang="ja-JP" altLang="en-US" sz="1600" dirty="0" smtClean="0">
                <a:latin typeface="Meiryo UI" panose="020B0604030504040204" pitchFamily="50" charset="-128"/>
                <a:ea typeface="Meiryo UI" panose="020B0604030504040204" pitchFamily="50" charset="-128"/>
              </a:rPr>
              <a:t>者</a:t>
            </a:r>
            <a:r>
              <a:rPr lang="ja-JP" altLang="ja-JP" sz="1600" dirty="0" smtClean="0">
                <a:latin typeface="Meiryo UI" panose="020B0604030504040204" pitchFamily="50" charset="-128"/>
                <a:ea typeface="Meiryo UI" panose="020B0604030504040204" pitchFamily="50" charset="-128"/>
              </a:rPr>
              <a:t>数</a:t>
            </a:r>
            <a:r>
              <a:rPr lang="ja-JP" altLang="en-US" sz="1600" dirty="0" smtClean="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a:p>
            <a:pPr marL="285750" indent="-285750">
              <a:lnSpc>
                <a:spcPct val="130000"/>
              </a:lnSpc>
              <a:buFont typeface="Wingdings" panose="05000000000000000000" pitchFamily="2" charset="2"/>
              <a:buChar char="u"/>
            </a:pPr>
            <a:r>
              <a:rPr lang="ja-JP" altLang="ja-JP" sz="1600" dirty="0" smtClean="0">
                <a:latin typeface="Meiryo UI" panose="020B0604030504040204" pitchFamily="50" charset="-128"/>
                <a:ea typeface="Meiryo UI" panose="020B0604030504040204" pitchFamily="50" charset="-128"/>
              </a:rPr>
              <a:t>密集</a:t>
            </a:r>
            <a:r>
              <a:rPr lang="ja-JP" altLang="ja-JP" sz="1600" dirty="0">
                <a:latin typeface="Meiryo UI" panose="020B0604030504040204" pitchFamily="50" charset="-128"/>
                <a:ea typeface="Meiryo UI" panose="020B0604030504040204" pitchFamily="50" charset="-128"/>
              </a:rPr>
              <a:t>市街地重点整備エリア数</a:t>
            </a:r>
          </a:p>
          <a:p>
            <a:pPr marL="285750" indent="-285750">
              <a:lnSpc>
                <a:spcPct val="130000"/>
              </a:lnSpc>
              <a:buFont typeface="Wingdings" panose="05000000000000000000" pitchFamily="2" charset="2"/>
              <a:buChar char="u"/>
            </a:pPr>
            <a:r>
              <a:rPr lang="ja-JP" altLang="ja-JP" sz="1600" dirty="0" smtClean="0">
                <a:latin typeface="Meiryo UI" panose="020B0604030504040204" pitchFamily="50" charset="-128"/>
                <a:ea typeface="Meiryo UI" panose="020B0604030504040204" pitchFamily="50" charset="-128"/>
              </a:rPr>
              <a:t>家屋</a:t>
            </a:r>
            <a:r>
              <a:rPr lang="ja-JP" altLang="ja-JP" sz="1600" dirty="0">
                <a:latin typeface="Meiryo UI" panose="020B0604030504040204" pitchFamily="50" charset="-128"/>
                <a:ea typeface="Meiryo UI" panose="020B0604030504040204" pitchFamily="50" charset="-128"/>
              </a:rPr>
              <a:t>形態別世帯の</a:t>
            </a:r>
            <a:r>
              <a:rPr lang="ja-JP" altLang="ja-JP" sz="1600" dirty="0" smtClean="0">
                <a:latin typeface="Meiryo UI" panose="020B0604030504040204" pitchFamily="50" charset="-128"/>
                <a:ea typeface="Meiryo UI" panose="020B0604030504040204" pitchFamily="50" charset="-128"/>
              </a:rPr>
              <a:t>割合</a:t>
            </a:r>
            <a:r>
              <a:rPr lang="ja-JP" altLang="ja-JP" sz="1600" dirty="0">
                <a:latin typeface="Meiryo UI" panose="020B0604030504040204" pitchFamily="50" charset="-128"/>
                <a:ea typeface="Meiryo UI" panose="020B0604030504040204" pitchFamily="50" charset="-128"/>
              </a:rPr>
              <a:t>（長屋、一戸建て、共同住宅</a:t>
            </a:r>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pPr marL="285750" indent="-285750">
              <a:lnSpc>
                <a:spcPct val="130000"/>
              </a:lnSpc>
              <a:buFont typeface="Wingdings" panose="05000000000000000000" pitchFamily="2" charset="2"/>
              <a:buChar char="u"/>
            </a:pPr>
            <a:r>
              <a:rPr lang="ja-JP" altLang="ja-JP" sz="1600" dirty="0" smtClean="0">
                <a:latin typeface="Meiryo UI" panose="020B0604030504040204" pitchFamily="50" charset="-128"/>
                <a:ea typeface="Meiryo UI" panose="020B0604030504040204" pitchFamily="50" charset="-128"/>
              </a:rPr>
              <a:t>新</a:t>
            </a:r>
            <a:r>
              <a:rPr lang="ja-JP" altLang="en-US" sz="1600" dirty="0" smtClean="0">
                <a:latin typeface="Meiryo UI" panose="020B0604030504040204" pitchFamily="50" charset="-128"/>
                <a:ea typeface="Meiryo UI" panose="020B0604030504040204" pitchFamily="50" charset="-128"/>
              </a:rPr>
              <a:t>設</a:t>
            </a:r>
            <a:r>
              <a:rPr lang="ja-JP" altLang="ja-JP" sz="1600" dirty="0" smtClean="0">
                <a:latin typeface="Meiryo UI" panose="020B0604030504040204" pitchFamily="50" charset="-128"/>
                <a:ea typeface="Meiryo UI" panose="020B0604030504040204" pitchFamily="50" charset="-128"/>
              </a:rPr>
              <a:t>住宅</a:t>
            </a:r>
            <a:r>
              <a:rPr lang="ja-JP" altLang="ja-JP" sz="1600" dirty="0">
                <a:latin typeface="Meiryo UI" panose="020B0604030504040204" pitchFamily="50" charset="-128"/>
                <a:ea typeface="Meiryo UI" panose="020B0604030504040204" pitchFamily="50" charset="-128"/>
              </a:rPr>
              <a:t>着工件数</a:t>
            </a:r>
          </a:p>
          <a:p>
            <a:pPr marL="285750" indent="-285750">
              <a:lnSpc>
                <a:spcPct val="130000"/>
              </a:lnSpc>
              <a:buFont typeface="Wingdings" panose="05000000000000000000" pitchFamily="2" charset="2"/>
              <a:buChar char="u"/>
            </a:pPr>
            <a:r>
              <a:rPr lang="ja-JP" altLang="en-US" sz="1600" dirty="0">
                <a:latin typeface="Meiryo UI" panose="020B0604030504040204" pitchFamily="50" charset="-128"/>
                <a:ea typeface="Meiryo UI" panose="020B0604030504040204" pitchFamily="50" charset="-128"/>
              </a:rPr>
              <a:t>商業の</a:t>
            </a:r>
            <a:r>
              <a:rPr lang="ja-JP" altLang="en-US" sz="1600" dirty="0" smtClean="0">
                <a:latin typeface="Meiryo UI" panose="020B0604030504040204" pitchFamily="50" charset="-128"/>
                <a:ea typeface="Meiryo UI" panose="020B0604030504040204" pitchFamily="50" charset="-128"/>
              </a:rPr>
              <a:t>事業所数　　　　　　　　　　　　　</a:t>
            </a:r>
            <a:endParaRPr lang="ja-JP" altLang="ja-JP" sz="1600" dirty="0" smtClean="0">
              <a:latin typeface="Meiryo UI" panose="020B0604030504040204" pitchFamily="50" charset="-128"/>
              <a:ea typeface="Meiryo UI" panose="020B0604030504040204" pitchFamily="50" charset="-128"/>
            </a:endParaRPr>
          </a:p>
          <a:p>
            <a:pPr marL="285750" indent="-285750">
              <a:lnSpc>
                <a:spcPct val="130000"/>
              </a:lnSpc>
              <a:buFont typeface="Wingdings" panose="05000000000000000000" pitchFamily="2" charset="2"/>
              <a:buChar char="u"/>
            </a:pPr>
            <a:r>
              <a:rPr lang="ja-JP" altLang="ja-JP" sz="1600" dirty="0" smtClean="0">
                <a:latin typeface="Meiryo UI" panose="020B0604030504040204" pitchFamily="50" charset="-128"/>
                <a:ea typeface="Meiryo UI" panose="020B0604030504040204" pitchFamily="50" charset="-128"/>
              </a:rPr>
              <a:t>商店街数</a:t>
            </a:r>
            <a:endParaRPr lang="en-US" altLang="ja-JP" sz="1600" dirty="0" smtClean="0">
              <a:latin typeface="Meiryo UI" panose="020B0604030504040204" pitchFamily="50" charset="-128"/>
              <a:ea typeface="Meiryo UI" panose="020B0604030504040204" pitchFamily="50" charset="-128"/>
            </a:endParaRPr>
          </a:p>
          <a:p>
            <a:pPr marL="285750" indent="-285750">
              <a:lnSpc>
                <a:spcPct val="130000"/>
              </a:lnSpc>
              <a:buFont typeface="Wingdings" panose="05000000000000000000" pitchFamily="2" charset="2"/>
              <a:buChar char="u"/>
            </a:pPr>
            <a:r>
              <a:rPr lang="ja-JP" altLang="ja-JP" sz="1600" dirty="0" smtClean="0">
                <a:latin typeface="Meiryo UI" panose="020B0604030504040204" pitchFamily="50" charset="-128"/>
                <a:ea typeface="Meiryo UI" panose="020B0604030504040204" pitchFamily="50" charset="-128"/>
              </a:rPr>
              <a:t>一人</a:t>
            </a:r>
            <a:r>
              <a:rPr lang="ja-JP" altLang="ja-JP" sz="1600" dirty="0">
                <a:latin typeface="Meiryo UI" panose="020B0604030504040204" pitchFamily="50" charset="-128"/>
                <a:ea typeface="Meiryo UI" panose="020B0604030504040204" pitchFamily="50" charset="-128"/>
              </a:rPr>
              <a:t>当たり区役所</a:t>
            </a:r>
            <a:r>
              <a:rPr lang="ja-JP" altLang="ja-JP" sz="1600" dirty="0" smtClean="0">
                <a:latin typeface="Meiryo UI" panose="020B0604030504040204" pitchFamily="50" charset="-128"/>
                <a:ea typeface="Meiryo UI" panose="020B0604030504040204" pitchFamily="50" charset="-128"/>
              </a:rPr>
              <a:t>の</a:t>
            </a:r>
            <a:r>
              <a:rPr lang="en-US" altLang="ja-JP" sz="1600" dirty="0" smtClean="0">
                <a:latin typeface="Meiryo UI" panose="020B0604030504040204" pitchFamily="50" charset="-128"/>
                <a:ea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rPr>
              <a:t>年度</a:t>
            </a:r>
            <a:r>
              <a:rPr lang="ja-JP" altLang="ja-JP" sz="1600" dirty="0" smtClean="0">
                <a:latin typeface="Meiryo UI" panose="020B0604030504040204" pitchFamily="50" charset="-128"/>
                <a:ea typeface="Meiryo UI" panose="020B0604030504040204" pitchFamily="50" charset="-128"/>
              </a:rPr>
              <a:t>予算額</a:t>
            </a:r>
            <a:r>
              <a:rPr lang="ja-JP" altLang="en-US" sz="1600" dirty="0" smtClean="0">
                <a:latin typeface="Meiryo UI" panose="020B0604030504040204" pitchFamily="50" charset="-128"/>
                <a:ea typeface="Meiryo UI" panose="020B0604030504040204" pitchFamily="50" charset="-128"/>
              </a:rPr>
              <a:t>（一般財源ベース）　　　　　　</a:t>
            </a:r>
            <a:endParaRPr lang="ja-JP"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2666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1212795" y="6015789"/>
          <a:ext cx="7197108" cy="756000"/>
        </p:xfrm>
        <a:graphic>
          <a:graphicData uri="http://schemas.openxmlformats.org/drawingml/2006/table">
            <a:tbl>
              <a:tblPr firstRow="1" bandRow="1">
                <a:tableStyleId>{5940675A-B579-460E-94D1-54222C63F5DA}</a:tableStyleId>
              </a:tblPr>
              <a:tblGrid>
                <a:gridCol w="1799277">
                  <a:extLst>
                    <a:ext uri="{9D8B030D-6E8A-4147-A177-3AD203B41FA5}">
                      <a16:colId xmlns:a16="http://schemas.microsoft.com/office/drawing/2014/main" val="2761611968"/>
                    </a:ext>
                  </a:extLst>
                </a:gridCol>
                <a:gridCol w="1799277">
                  <a:extLst>
                    <a:ext uri="{9D8B030D-6E8A-4147-A177-3AD203B41FA5}">
                      <a16:colId xmlns:a16="http://schemas.microsoft.com/office/drawing/2014/main" val="1724847116"/>
                    </a:ext>
                  </a:extLst>
                </a:gridCol>
                <a:gridCol w="1799277">
                  <a:extLst>
                    <a:ext uri="{9D8B030D-6E8A-4147-A177-3AD203B41FA5}">
                      <a16:colId xmlns:a16="http://schemas.microsoft.com/office/drawing/2014/main" val="3370877479"/>
                    </a:ext>
                  </a:extLst>
                </a:gridCol>
                <a:gridCol w="1799277">
                  <a:extLst>
                    <a:ext uri="{9D8B030D-6E8A-4147-A177-3AD203B41FA5}">
                      <a16:colId xmlns:a16="http://schemas.microsoft.com/office/drawing/2014/main" val="3446951261"/>
                    </a:ext>
                  </a:extLst>
                </a:gridCol>
              </a:tblGrid>
              <a:tr h="288000">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468000">
                <a:tc>
                  <a:txBody>
                    <a:bodyPr/>
                    <a:lstStyle/>
                    <a:p>
                      <a:pPr algn="ctr"/>
                      <a:r>
                        <a:rPr kumimoji="1" lang="en-US" altLang="ja-JP" sz="1200" dirty="0" smtClean="0">
                          <a:solidFill>
                            <a:schemeClr val="tx1"/>
                          </a:solidFill>
                          <a:latin typeface="メイリオ" panose="020B0604030504040204" pitchFamily="50" charset="-128"/>
                          <a:ea typeface="メイリオ" panose="020B0604030504040204" pitchFamily="50" charset="-128"/>
                        </a:rPr>
                        <a:t>11.2</a:t>
                      </a:r>
                      <a:r>
                        <a:rPr kumimoji="1" lang="ja-JP" altLang="en-US"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rgbClr val="FF0000"/>
                          </a:solidFill>
                          <a:latin typeface="メイリオ" panose="020B0604030504040204" pitchFamily="50" charset="-128"/>
                          <a:ea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rPr>
                        <a:t>→ </a:t>
                      </a:r>
                      <a:r>
                        <a:rPr kumimoji="1" lang="en-US" altLang="ja-JP" sz="1200" dirty="0" smtClean="0">
                          <a:latin typeface="メイリオ" panose="020B0604030504040204" pitchFamily="50" charset="-128"/>
                          <a:ea typeface="メイリオ" panose="020B0604030504040204" pitchFamily="50" charset="-128"/>
                        </a:rPr>
                        <a:t>9.4</a:t>
                      </a:r>
                      <a:r>
                        <a:rPr kumimoji="1" lang="ja-JP" altLang="en-US" sz="1200" dirty="0" smtClean="0">
                          <a:latin typeface="メイリオ" panose="020B0604030504040204" pitchFamily="50" charset="-128"/>
                          <a:ea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rPr>
                        <a:t>1.8</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11.8</a:t>
                      </a:r>
                      <a:r>
                        <a:rPr kumimoji="1" lang="ja-JP" altLang="en-US" sz="1200" dirty="0" smtClean="0">
                          <a:latin typeface="メイリオ" panose="020B0604030504040204" pitchFamily="50" charset="-128"/>
                          <a:ea typeface="メイリオ" panose="020B0604030504040204" pitchFamily="50" charset="-128"/>
                        </a:rPr>
                        <a:t>％ → </a:t>
                      </a:r>
                      <a:r>
                        <a:rPr kumimoji="1" lang="en-US" altLang="ja-JP" sz="1200" dirty="0" smtClean="0">
                          <a:latin typeface="メイリオ" panose="020B0604030504040204" pitchFamily="50" charset="-128"/>
                          <a:ea typeface="メイリオ" panose="020B0604030504040204" pitchFamily="50" charset="-128"/>
                        </a:rPr>
                        <a:t>9.7</a:t>
                      </a:r>
                      <a:r>
                        <a:rPr kumimoji="1" lang="ja-JP" altLang="en-US" sz="1200" dirty="0" smtClean="0">
                          <a:latin typeface="メイリオ" panose="020B0604030504040204" pitchFamily="50" charset="-128"/>
                          <a:ea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メイリオ" panose="020B0604030504040204" pitchFamily="50" charset="-128"/>
                          <a:ea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rPr>
                        <a:t>％）</a:t>
                      </a: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10.0</a:t>
                      </a:r>
                      <a:r>
                        <a:rPr kumimoji="1" lang="ja-JP" altLang="en-US" sz="1200" dirty="0" smtClean="0">
                          <a:latin typeface="メイリオ" panose="020B0604030504040204" pitchFamily="50" charset="-128"/>
                          <a:ea typeface="メイリオ" panose="020B0604030504040204" pitchFamily="50" charset="-128"/>
                        </a:rPr>
                        <a:t>％ → </a:t>
                      </a:r>
                      <a:r>
                        <a:rPr kumimoji="1" lang="en-US" altLang="ja-JP" sz="1200" dirty="0" smtClean="0">
                          <a:latin typeface="メイリオ" panose="020B0604030504040204" pitchFamily="50" charset="-128"/>
                          <a:ea typeface="メイリオ" panose="020B0604030504040204" pitchFamily="50" charset="-128"/>
                        </a:rPr>
                        <a:t>8.1</a:t>
                      </a:r>
                      <a:r>
                        <a:rPr kumimoji="1" lang="ja-JP" altLang="en-US" sz="1200" dirty="0" smtClean="0">
                          <a:latin typeface="メイリオ" panose="020B0604030504040204" pitchFamily="50" charset="-128"/>
                          <a:ea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rPr>
                        <a:t>1.9</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11.7</a:t>
                      </a:r>
                      <a:r>
                        <a:rPr kumimoji="1" lang="ja-JP" altLang="en-US" sz="1200" dirty="0" smtClean="0">
                          <a:latin typeface="メイリオ" panose="020B0604030504040204" pitchFamily="50" charset="-128"/>
                          <a:ea typeface="メイリオ" panose="020B0604030504040204" pitchFamily="50" charset="-128"/>
                        </a:rPr>
                        <a:t>％ → </a:t>
                      </a:r>
                      <a:r>
                        <a:rPr kumimoji="1" lang="en-US" altLang="ja-JP" sz="1200" dirty="0" smtClean="0">
                          <a:latin typeface="メイリオ" panose="020B0604030504040204" pitchFamily="50" charset="-128"/>
                          <a:ea typeface="メイリオ" panose="020B0604030504040204" pitchFamily="50" charset="-128"/>
                        </a:rPr>
                        <a:t>9.4</a:t>
                      </a:r>
                      <a:r>
                        <a:rPr kumimoji="1" lang="ja-JP" altLang="en-US" sz="1200" dirty="0" smtClean="0">
                          <a:latin typeface="メイリオ" panose="020B0604030504040204" pitchFamily="50" charset="-128"/>
                          <a:ea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rPr>
                        <a:t>2.3</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6" name="テキスト ボックス 5"/>
          <p:cNvSpPr txBox="1"/>
          <p:nvPr/>
        </p:nvSpPr>
        <p:spPr>
          <a:xfrm>
            <a:off x="1764893" y="53547"/>
            <a:ext cx="6350407" cy="400110"/>
          </a:xfrm>
          <a:prstGeom prst="rect">
            <a:avLst/>
          </a:prstGeom>
          <a:noFill/>
        </p:spPr>
        <p:txBody>
          <a:bodyPr wrap="square" rtlCol="0">
            <a:spAutoFit/>
          </a:bodyPr>
          <a:lstStyle/>
          <a:p>
            <a:pPr algn="ctr"/>
            <a:r>
              <a:rPr kumimoji="1" lang="en-US" altLang="ja-JP" sz="2000" b="1" dirty="0" smtClean="0">
                <a:latin typeface="Meiryo UI" panose="020B0604030504040204" pitchFamily="50" charset="-128"/>
                <a:ea typeface="Meiryo UI" panose="020B0604030504040204" pitchFamily="50" charset="-128"/>
              </a:rPr>
              <a:t>15</a:t>
            </a:r>
            <a:r>
              <a:rPr kumimoji="1" lang="ja-JP" altLang="en-US" sz="2000" b="1" dirty="0" smtClean="0">
                <a:latin typeface="Meiryo UI" panose="020B0604030504040204" pitchFamily="50" charset="-128"/>
                <a:ea typeface="Meiryo UI" panose="020B0604030504040204" pitchFamily="50" charset="-128"/>
              </a:rPr>
              <a:t>歳未満人口比率（</a:t>
            </a:r>
            <a:r>
              <a:rPr kumimoji="1" lang="en-US" altLang="ja-JP" sz="2000" b="1" dirty="0" smtClean="0">
                <a:latin typeface="Meiryo UI" panose="020B0604030504040204" pitchFamily="50" charset="-128"/>
                <a:ea typeface="Meiryo UI" panose="020B0604030504040204" pitchFamily="50" charset="-128"/>
              </a:rPr>
              <a:t>2015</a:t>
            </a:r>
            <a:r>
              <a:rPr kumimoji="1" lang="ja-JP" altLang="en-US" sz="2000" b="1" dirty="0" smtClean="0">
                <a:latin typeface="Meiryo UI" panose="020B0604030504040204" pitchFamily="50" charset="-128"/>
                <a:ea typeface="Meiryo UI" panose="020B0604030504040204" pitchFamily="50" charset="-128"/>
              </a:rPr>
              <a:t>年と</a:t>
            </a:r>
            <a:r>
              <a:rPr kumimoji="1" lang="en-US" altLang="ja-JP" sz="2000" b="1" dirty="0" smtClean="0">
                <a:latin typeface="Meiryo UI" panose="020B0604030504040204" pitchFamily="50" charset="-128"/>
                <a:ea typeface="Meiryo UI" panose="020B0604030504040204" pitchFamily="50" charset="-128"/>
              </a:rPr>
              <a:t>2035</a:t>
            </a:r>
            <a:r>
              <a:rPr kumimoji="1" lang="ja-JP" altLang="en-US" sz="2000" b="1" dirty="0" smtClean="0">
                <a:latin typeface="Meiryo UI" panose="020B0604030504040204" pitchFamily="50" charset="-128"/>
                <a:ea typeface="Meiryo UI" panose="020B0604030504040204" pitchFamily="50" charset="-128"/>
              </a:rPr>
              <a:t>年の比較）</a:t>
            </a:r>
            <a:endParaRPr kumimoji="1" lang="ja-JP" altLang="en-US" sz="2000" b="1"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6250366" y="541062"/>
            <a:ext cx="2771340" cy="503590"/>
          </a:xfrm>
          <a:prstGeom prst="rect">
            <a:avLst/>
          </a:prstGeom>
          <a:noFill/>
        </p:spPr>
        <p:txBody>
          <a:bodyPr wrap="square" lIns="36000" tIns="36000" rIns="36000" bIns="36000" rtlCol="0">
            <a:spAutoFit/>
          </a:bodyPr>
          <a:lstStyle/>
          <a:p>
            <a:r>
              <a:rPr kumimoji="1" lang="en-US" altLang="ja-JP" sz="1400" dirty="0" smtClean="0">
                <a:latin typeface="Meiryo UI" panose="020B0604030504040204" pitchFamily="50" charset="-128"/>
                <a:ea typeface="Meiryo UI" panose="020B0604030504040204" pitchFamily="50" charset="-128"/>
              </a:rPr>
              <a:t>201</a:t>
            </a:r>
            <a:r>
              <a:rPr kumimoji="1" lang="en-US" altLang="ja-JP" sz="1400" dirty="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年：国勢調査</a:t>
            </a:r>
            <a:endParaRPr kumimoji="1" lang="en-US" altLang="ja-JP" sz="1400" dirty="0" smtClean="0">
              <a:latin typeface="Meiryo UI" panose="020B0604030504040204" pitchFamily="50" charset="-128"/>
              <a:ea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rPr>
              <a:t>2035</a:t>
            </a:r>
            <a:r>
              <a:rPr kumimoji="1" lang="ja-JP" altLang="en-US" sz="1400" dirty="0" smtClean="0">
                <a:latin typeface="Meiryo UI" panose="020B0604030504040204" pitchFamily="50" charset="-128"/>
                <a:ea typeface="Meiryo UI" panose="020B0604030504040204" pitchFamily="50" charset="-128"/>
              </a:rPr>
              <a:t>年：大阪市政策企画室推計</a:t>
            </a:r>
            <a:endParaRPr kumimoji="1" lang="ja-JP" altLang="en-US" sz="1400" dirty="0">
              <a:latin typeface="Meiryo UI" panose="020B0604030504040204" pitchFamily="50" charset="-128"/>
              <a:ea typeface="Meiryo UI" panose="020B0604030504040204" pitchFamily="50" charset="-128"/>
            </a:endParaRPr>
          </a:p>
        </p:txBody>
      </p:sp>
      <p:sp>
        <p:nvSpPr>
          <p:cNvPr id="10"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24</a:t>
            </a:fld>
            <a:endParaRPr kumimoji="1" lang="ja-JP" altLang="en-US" sz="1600" b="1" dirty="0">
              <a:solidFill>
                <a:schemeClr val="tx1"/>
              </a:solidFill>
              <a:ea typeface="Meiryo UI" panose="020B0604030504040204" pitchFamily="50" charset="-128"/>
            </a:endParaRPr>
          </a:p>
        </p:txBody>
      </p:sp>
      <p:grpSp>
        <p:nvGrpSpPr>
          <p:cNvPr id="4" name="グループ化 3"/>
          <p:cNvGrpSpPr/>
          <p:nvPr/>
        </p:nvGrpSpPr>
        <p:grpSpPr>
          <a:xfrm>
            <a:off x="1403648" y="813927"/>
            <a:ext cx="1564230" cy="257370"/>
            <a:chOff x="9517692" y="1102324"/>
            <a:chExt cx="1564230" cy="257370"/>
          </a:xfrm>
        </p:grpSpPr>
        <p:sp>
          <p:nvSpPr>
            <p:cNvPr id="2" name="正方形/長方形 1"/>
            <p:cNvSpPr/>
            <p:nvPr/>
          </p:nvSpPr>
          <p:spPr>
            <a:xfrm flipV="1">
              <a:off x="9517692" y="1193262"/>
              <a:ext cx="166876" cy="75497"/>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flipH="1">
              <a:off x="10286139" y="1195006"/>
              <a:ext cx="166876" cy="72008"/>
            </a:xfrm>
            <a:prstGeom prst="rect">
              <a:avLst/>
            </a:prstGeom>
            <a:pattFill prst="wdUpDiag">
              <a:fgClr>
                <a:schemeClr val="accent2">
                  <a:lumMod val="60000"/>
                  <a:lumOff val="40000"/>
                </a:schemeClr>
              </a:fgClr>
              <a:bgClr>
                <a:schemeClr val="bg1"/>
              </a:bgClr>
            </a:patt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693199" y="1102325"/>
              <a:ext cx="628907" cy="257369"/>
            </a:xfrm>
            <a:prstGeom prst="rect">
              <a:avLst/>
            </a:prstGeom>
            <a:noFill/>
          </p:spPr>
          <p:txBody>
            <a:bodyPr wrap="square" lIns="36000" tIns="36000" rIns="36000" bIns="36000" rtlCol="0">
              <a:spAutoFit/>
            </a:bodyPr>
            <a:lstStyle/>
            <a:p>
              <a:r>
                <a:rPr lang="en-US" altLang="ja-JP" sz="1200" dirty="0" smtClean="0">
                  <a:latin typeface="Meiryo UI" panose="020B0604030504040204" pitchFamily="50" charset="-128"/>
                  <a:ea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0453015" y="1102324"/>
              <a:ext cx="628907" cy="257369"/>
            </a:xfrm>
            <a:prstGeom prst="rect">
              <a:avLst/>
            </a:prstGeom>
            <a:noFill/>
          </p:spPr>
          <p:txBody>
            <a:bodyPr wrap="square" lIns="36000" tIns="36000" rIns="36000" bIns="36000" rtlCol="0">
              <a:spAutoFit/>
            </a:bodyPr>
            <a:lstStyle/>
            <a:p>
              <a:r>
                <a:rPr lang="en-US" altLang="ja-JP" sz="1200" dirty="0" smtClean="0">
                  <a:latin typeface="Meiryo UI" panose="020B0604030504040204" pitchFamily="50" charset="-128"/>
                  <a:ea typeface="Meiryo UI" panose="020B0604030504040204" pitchFamily="50" charset="-128"/>
                </a:rPr>
                <a:t>2035</a:t>
              </a:r>
              <a:r>
                <a:rPr lang="ja-JP" altLang="en-US" sz="1200" dirty="0" smtClean="0">
                  <a:latin typeface="Meiryo UI" panose="020B0604030504040204" pitchFamily="50" charset="-128"/>
                  <a:ea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endParaRPr>
            </a:p>
          </p:txBody>
        </p:sp>
      </p:grpSp>
      <p:pic>
        <p:nvPicPr>
          <p:cNvPr id="5" name="図 4"/>
          <p:cNvPicPr>
            <a:picLocks noChangeAspect="1"/>
          </p:cNvPicPr>
          <p:nvPr/>
        </p:nvPicPr>
        <p:blipFill>
          <a:blip r:embed="rId2"/>
          <a:stretch>
            <a:fillRect/>
          </a:stretch>
        </p:blipFill>
        <p:spPr>
          <a:xfrm>
            <a:off x="432536" y="942778"/>
            <a:ext cx="8358340" cy="5060119"/>
          </a:xfrm>
          <a:prstGeom prst="rect">
            <a:avLst/>
          </a:prstGeom>
        </p:spPr>
      </p:pic>
    </p:spTree>
    <p:extLst>
      <p:ext uri="{BB962C8B-B14F-4D97-AF65-F5344CB8AC3E}">
        <p14:creationId xmlns:p14="http://schemas.microsoft.com/office/powerpoint/2010/main" val="4094344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1212795" y="6034696"/>
          <a:ext cx="7197108" cy="756000"/>
        </p:xfrm>
        <a:graphic>
          <a:graphicData uri="http://schemas.openxmlformats.org/drawingml/2006/table">
            <a:tbl>
              <a:tblPr firstRow="1" bandRow="1">
                <a:tableStyleId>{5940675A-B579-460E-94D1-54222C63F5DA}</a:tableStyleId>
              </a:tblPr>
              <a:tblGrid>
                <a:gridCol w="1799277">
                  <a:extLst>
                    <a:ext uri="{9D8B030D-6E8A-4147-A177-3AD203B41FA5}">
                      <a16:colId xmlns:a16="http://schemas.microsoft.com/office/drawing/2014/main" val="2761611968"/>
                    </a:ext>
                  </a:extLst>
                </a:gridCol>
                <a:gridCol w="1799277">
                  <a:extLst>
                    <a:ext uri="{9D8B030D-6E8A-4147-A177-3AD203B41FA5}">
                      <a16:colId xmlns:a16="http://schemas.microsoft.com/office/drawing/2014/main" val="1724847116"/>
                    </a:ext>
                  </a:extLst>
                </a:gridCol>
                <a:gridCol w="1799277">
                  <a:extLst>
                    <a:ext uri="{9D8B030D-6E8A-4147-A177-3AD203B41FA5}">
                      <a16:colId xmlns:a16="http://schemas.microsoft.com/office/drawing/2014/main" val="3370877479"/>
                    </a:ext>
                  </a:extLst>
                </a:gridCol>
                <a:gridCol w="1799277">
                  <a:extLst>
                    <a:ext uri="{9D8B030D-6E8A-4147-A177-3AD203B41FA5}">
                      <a16:colId xmlns:a16="http://schemas.microsoft.com/office/drawing/2014/main" val="3446951261"/>
                    </a:ext>
                  </a:extLst>
                </a:gridCol>
              </a:tblGrid>
              <a:tr h="288000">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468000">
                <a:tc>
                  <a:txBody>
                    <a:bodyPr/>
                    <a:lstStyle/>
                    <a:p>
                      <a:pPr algn="ctr"/>
                      <a:r>
                        <a:rPr kumimoji="1" lang="en-US" altLang="ja-JP" sz="1200" dirty="0" smtClean="0">
                          <a:latin typeface="メイリオ" panose="020B0604030504040204" pitchFamily="50" charset="-128"/>
                          <a:ea typeface="メイリオ" panose="020B0604030504040204" pitchFamily="50" charset="-128"/>
                        </a:rPr>
                        <a:t>24.4</a:t>
                      </a:r>
                      <a:r>
                        <a:rPr kumimoji="1" lang="ja-JP" altLang="en-US" sz="1200" dirty="0" smtClean="0">
                          <a:latin typeface="メイリオ" panose="020B0604030504040204" pitchFamily="50" charset="-128"/>
                          <a:ea typeface="メイリオ" panose="020B0604030504040204" pitchFamily="50" charset="-128"/>
                        </a:rPr>
                        <a:t>％ → </a:t>
                      </a:r>
                      <a:r>
                        <a:rPr kumimoji="1" lang="en-US" altLang="ja-JP" sz="1200" dirty="0" smtClean="0">
                          <a:latin typeface="メイリオ" panose="020B0604030504040204" pitchFamily="50" charset="-128"/>
                          <a:ea typeface="メイリオ" panose="020B0604030504040204" pitchFamily="50" charset="-128"/>
                        </a:rPr>
                        <a:t>29.9</a:t>
                      </a:r>
                      <a:r>
                        <a:rPr kumimoji="1" lang="ja-JP" altLang="en-US" sz="1200" dirty="0" smtClean="0">
                          <a:latin typeface="メイリオ" panose="020B0604030504040204" pitchFamily="50" charset="-128"/>
                          <a:ea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rPr>
                        <a:t>5.5</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23.6</a:t>
                      </a:r>
                      <a:r>
                        <a:rPr kumimoji="1" lang="ja-JP" altLang="en-US" sz="1200" dirty="0" smtClean="0">
                          <a:latin typeface="メイリオ" panose="020B0604030504040204" pitchFamily="50" charset="-128"/>
                          <a:ea typeface="メイリオ" panose="020B0604030504040204" pitchFamily="50" charset="-128"/>
                        </a:rPr>
                        <a:t>％ → </a:t>
                      </a:r>
                      <a:r>
                        <a:rPr kumimoji="1" lang="en-US" altLang="ja-JP" sz="1200" dirty="0" smtClean="0">
                          <a:latin typeface="メイリオ" panose="020B0604030504040204" pitchFamily="50" charset="-128"/>
                          <a:ea typeface="メイリオ" panose="020B0604030504040204" pitchFamily="50" charset="-128"/>
                        </a:rPr>
                        <a:t>28.8</a:t>
                      </a:r>
                      <a:r>
                        <a:rPr kumimoji="1" lang="ja-JP" altLang="en-US" sz="1200" dirty="0" smtClean="0">
                          <a:latin typeface="メイリオ" panose="020B0604030504040204" pitchFamily="50" charset="-128"/>
                          <a:ea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メイリオ" panose="020B0604030504040204" pitchFamily="50" charset="-128"/>
                          <a:ea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rPr>
                        <a:t>5.2</a:t>
                      </a:r>
                      <a:r>
                        <a:rPr kumimoji="1" lang="ja-JP" altLang="en-US" sz="1200" dirty="0" smtClean="0">
                          <a:latin typeface="メイリオ" panose="020B0604030504040204" pitchFamily="50" charset="-128"/>
                          <a:ea typeface="メイリオ" panose="020B0604030504040204" pitchFamily="50" charset="-128"/>
                        </a:rPr>
                        <a:t>％）</a:t>
                      </a: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25.8%</a:t>
                      </a:r>
                      <a:r>
                        <a:rPr kumimoji="1" lang="ja-JP" altLang="en-US" sz="1200" dirty="0" smtClean="0">
                          <a:latin typeface="メイリオ" panose="020B0604030504040204" pitchFamily="50" charset="-128"/>
                          <a:ea typeface="メイリオ" panose="020B0604030504040204" pitchFamily="50" charset="-128"/>
                        </a:rPr>
                        <a:t> → </a:t>
                      </a:r>
                      <a:r>
                        <a:rPr kumimoji="1" lang="en-US" altLang="ja-JP" sz="1200" dirty="0" smtClean="0">
                          <a:latin typeface="メイリオ" panose="020B0604030504040204" pitchFamily="50" charset="-128"/>
                          <a:ea typeface="メイリオ" panose="020B0604030504040204" pitchFamily="50" charset="-128"/>
                        </a:rPr>
                        <a:t>30.4%</a:t>
                      </a:r>
                    </a:p>
                    <a:p>
                      <a:pPr algn="ctr"/>
                      <a:r>
                        <a:rPr kumimoji="1" lang="ja-JP" altLang="en-US" sz="1200" dirty="0" smtClean="0">
                          <a:latin typeface="メイリオ" panose="020B0604030504040204" pitchFamily="50" charset="-128"/>
                          <a:ea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rPr>
                        <a:t>4.6</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27.4%</a:t>
                      </a:r>
                      <a:r>
                        <a:rPr kumimoji="1" lang="ja-JP" altLang="en-US" sz="1200" dirty="0" smtClean="0">
                          <a:latin typeface="メイリオ" panose="020B0604030504040204" pitchFamily="50" charset="-128"/>
                          <a:ea typeface="メイリオ" panose="020B0604030504040204" pitchFamily="50" charset="-128"/>
                        </a:rPr>
                        <a:t> → </a:t>
                      </a:r>
                      <a:r>
                        <a:rPr kumimoji="1" lang="en-US" altLang="ja-JP" sz="1200" dirty="0" smtClean="0">
                          <a:latin typeface="メイリオ" panose="020B0604030504040204" pitchFamily="50" charset="-128"/>
                          <a:ea typeface="メイリオ" panose="020B0604030504040204" pitchFamily="50" charset="-128"/>
                        </a:rPr>
                        <a:t>32.4%</a:t>
                      </a:r>
                    </a:p>
                    <a:p>
                      <a:pPr algn="ctr"/>
                      <a:r>
                        <a:rPr kumimoji="1" lang="ja-JP" altLang="en-US" sz="1200" dirty="0" smtClean="0">
                          <a:latin typeface="メイリオ" panose="020B0604030504040204" pitchFamily="50" charset="-128"/>
                          <a:ea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rPr>
                        <a:t>5.0</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6" name="テキスト ボックス 5"/>
          <p:cNvSpPr txBox="1"/>
          <p:nvPr/>
        </p:nvSpPr>
        <p:spPr>
          <a:xfrm>
            <a:off x="1470119" y="10526"/>
            <a:ext cx="6283173" cy="400110"/>
          </a:xfrm>
          <a:prstGeom prst="rect">
            <a:avLst/>
          </a:prstGeom>
          <a:noFill/>
        </p:spPr>
        <p:txBody>
          <a:bodyPr wrap="square" rtlCol="0">
            <a:spAutoFit/>
          </a:bodyPr>
          <a:lstStyle/>
          <a:p>
            <a:pPr algn="ctr"/>
            <a:r>
              <a:rPr kumimoji="1" lang="en-US" altLang="ja-JP" sz="2000" b="1" dirty="0" smtClean="0">
                <a:latin typeface="Meiryo UI" panose="020B0604030504040204" pitchFamily="50" charset="-128"/>
                <a:ea typeface="Meiryo UI" panose="020B0604030504040204" pitchFamily="50" charset="-128"/>
              </a:rPr>
              <a:t>65</a:t>
            </a:r>
            <a:r>
              <a:rPr kumimoji="1" lang="ja-JP" altLang="en-US" sz="2000" b="1" dirty="0" smtClean="0">
                <a:latin typeface="Meiryo UI" panose="020B0604030504040204" pitchFamily="50" charset="-128"/>
                <a:ea typeface="Meiryo UI" panose="020B0604030504040204" pitchFamily="50" charset="-128"/>
              </a:rPr>
              <a:t>歳以上人口</a:t>
            </a:r>
            <a:r>
              <a:rPr kumimoji="1" lang="ja-JP" altLang="en-US" sz="2000" b="1" dirty="0">
                <a:latin typeface="Meiryo UI" panose="020B0604030504040204" pitchFamily="50" charset="-128"/>
                <a:ea typeface="Meiryo UI" panose="020B0604030504040204" pitchFamily="50" charset="-128"/>
              </a:rPr>
              <a:t>比率（</a:t>
            </a:r>
            <a:r>
              <a:rPr kumimoji="1" lang="en-US" altLang="ja-JP" sz="2000" b="1" dirty="0" smtClean="0">
                <a:latin typeface="Meiryo UI" panose="020B0604030504040204" pitchFamily="50" charset="-128"/>
                <a:ea typeface="Meiryo UI" panose="020B0604030504040204" pitchFamily="50" charset="-128"/>
              </a:rPr>
              <a:t>2015</a:t>
            </a:r>
            <a:r>
              <a:rPr kumimoji="1" lang="ja-JP" altLang="en-US" sz="2000" b="1" dirty="0" smtClean="0">
                <a:latin typeface="Meiryo UI" panose="020B0604030504040204" pitchFamily="50" charset="-128"/>
                <a:ea typeface="Meiryo UI" panose="020B0604030504040204" pitchFamily="50" charset="-128"/>
              </a:rPr>
              <a:t>年と</a:t>
            </a:r>
            <a:r>
              <a:rPr kumimoji="1" lang="en-US" altLang="ja-JP" sz="2000" b="1" dirty="0" smtClean="0">
                <a:latin typeface="Meiryo UI" panose="020B0604030504040204" pitchFamily="50" charset="-128"/>
                <a:ea typeface="Meiryo UI" panose="020B0604030504040204" pitchFamily="50" charset="-128"/>
              </a:rPr>
              <a:t>2035</a:t>
            </a:r>
            <a:r>
              <a:rPr kumimoji="1" lang="ja-JP" altLang="en-US" sz="2000" b="1" dirty="0" smtClean="0">
                <a:latin typeface="Meiryo UI" panose="020B0604030504040204" pitchFamily="50" charset="-128"/>
                <a:ea typeface="Meiryo UI" panose="020B0604030504040204" pitchFamily="50" charset="-128"/>
              </a:rPr>
              <a:t>年の比較）</a:t>
            </a:r>
            <a:endParaRPr kumimoji="1" lang="ja-JP" altLang="en-US" sz="2000" b="1"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6371389" y="518621"/>
            <a:ext cx="2650317" cy="503590"/>
          </a:xfrm>
          <a:prstGeom prst="rect">
            <a:avLst/>
          </a:prstGeom>
          <a:noFill/>
        </p:spPr>
        <p:txBody>
          <a:bodyPr wrap="square" lIns="36000" tIns="36000" rIns="36000" bIns="36000" rtlCol="0">
            <a:spAutoFit/>
          </a:bodyPr>
          <a:lstStyle/>
          <a:p>
            <a:r>
              <a:rPr kumimoji="1" lang="en-US" altLang="ja-JP" sz="1400" dirty="0" smtClean="0">
                <a:latin typeface="Meiryo UI" panose="020B0604030504040204" pitchFamily="50" charset="-128"/>
                <a:ea typeface="Meiryo UI" panose="020B0604030504040204" pitchFamily="50" charset="-128"/>
              </a:rPr>
              <a:t>2015</a:t>
            </a:r>
            <a:r>
              <a:rPr kumimoji="1" lang="ja-JP" altLang="en-US" sz="1400" dirty="0" smtClean="0">
                <a:latin typeface="Meiryo UI" panose="020B0604030504040204" pitchFamily="50" charset="-128"/>
                <a:ea typeface="Meiryo UI" panose="020B0604030504040204" pitchFamily="50" charset="-128"/>
              </a:rPr>
              <a:t>年：国勢調査</a:t>
            </a:r>
            <a:endParaRPr kumimoji="1" lang="en-US" altLang="ja-JP" sz="1400" dirty="0" smtClean="0">
              <a:latin typeface="Meiryo UI" panose="020B0604030504040204" pitchFamily="50" charset="-128"/>
              <a:ea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rPr>
              <a:t>2035</a:t>
            </a:r>
            <a:r>
              <a:rPr kumimoji="1" lang="ja-JP" altLang="en-US" sz="1400" dirty="0" smtClean="0">
                <a:latin typeface="Meiryo UI" panose="020B0604030504040204" pitchFamily="50" charset="-128"/>
                <a:ea typeface="Meiryo UI" panose="020B0604030504040204" pitchFamily="50" charset="-128"/>
              </a:rPr>
              <a:t>年：大阪市政策企画室推計</a:t>
            </a:r>
            <a:endParaRPr kumimoji="1" lang="ja-JP" altLang="en-US" sz="1400" dirty="0">
              <a:latin typeface="Meiryo UI" panose="020B0604030504040204" pitchFamily="50" charset="-128"/>
              <a:ea typeface="Meiryo UI" panose="020B0604030504040204" pitchFamily="50" charset="-128"/>
            </a:endParaRPr>
          </a:p>
        </p:txBody>
      </p:sp>
      <p:sp>
        <p:nvSpPr>
          <p:cNvPr id="9"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25</a:t>
            </a:fld>
            <a:endParaRPr kumimoji="1" lang="ja-JP" altLang="en-US" sz="1600" b="1" dirty="0">
              <a:solidFill>
                <a:schemeClr val="tx1"/>
              </a:solidFill>
              <a:ea typeface="Meiryo UI" panose="020B0604030504040204" pitchFamily="50" charset="-128"/>
            </a:endParaRPr>
          </a:p>
        </p:txBody>
      </p:sp>
      <p:grpSp>
        <p:nvGrpSpPr>
          <p:cNvPr id="13" name="グループ化 12"/>
          <p:cNvGrpSpPr/>
          <p:nvPr/>
        </p:nvGrpSpPr>
        <p:grpSpPr>
          <a:xfrm>
            <a:off x="1470119" y="762019"/>
            <a:ext cx="1564230" cy="257370"/>
            <a:chOff x="9517692" y="1102324"/>
            <a:chExt cx="1564230" cy="257370"/>
          </a:xfrm>
        </p:grpSpPr>
        <p:sp>
          <p:nvSpPr>
            <p:cNvPr id="14" name="正方形/長方形 13"/>
            <p:cNvSpPr/>
            <p:nvPr/>
          </p:nvSpPr>
          <p:spPr>
            <a:xfrm flipV="1">
              <a:off x="9517692" y="1193262"/>
              <a:ext cx="166876" cy="75497"/>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flipH="1">
              <a:off x="10286139" y="1195006"/>
              <a:ext cx="166876" cy="72008"/>
            </a:xfrm>
            <a:prstGeom prst="rect">
              <a:avLst/>
            </a:prstGeom>
            <a:pattFill prst="wdUpDiag">
              <a:fgClr>
                <a:schemeClr val="accent2">
                  <a:lumMod val="60000"/>
                  <a:lumOff val="40000"/>
                </a:schemeClr>
              </a:fgClr>
              <a:bgClr>
                <a:schemeClr val="bg1"/>
              </a:bgClr>
            </a:patt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9693199" y="1102325"/>
              <a:ext cx="628907" cy="257369"/>
            </a:xfrm>
            <a:prstGeom prst="rect">
              <a:avLst/>
            </a:prstGeom>
            <a:noFill/>
          </p:spPr>
          <p:txBody>
            <a:bodyPr wrap="square" lIns="36000" tIns="36000" rIns="36000" bIns="36000" rtlCol="0">
              <a:spAutoFit/>
            </a:bodyPr>
            <a:lstStyle/>
            <a:p>
              <a:r>
                <a:rPr lang="en-US" altLang="ja-JP" sz="1200" dirty="0" smtClean="0">
                  <a:latin typeface="Meiryo UI" panose="020B0604030504040204" pitchFamily="50" charset="-128"/>
                  <a:ea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0453015" y="1102324"/>
              <a:ext cx="628907" cy="257369"/>
            </a:xfrm>
            <a:prstGeom prst="rect">
              <a:avLst/>
            </a:prstGeom>
            <a:noFill/>
          </p:spPr>
          <p:txBody>
            <a:bodyPr wrap="square" lIns="36000" tIns="36000" rIns="36000" bIns="36000" rtlCol="0">
              <a:spAutoFit/>
            </a:bodyPr>
            <a:lstStyle/>
            <a:p>
              <a:r>
                <a:rPr lang="en-US" altLang="ja-JP" sz="1200" dirty="0" smtClean="0">
                  <a:latin typeface="Meiryo UI" panose="020B0604030504040204" pitchFamily="50" charset="-128"/>
                  <a:ea typeface="Meiryo UI" panose="020B0604030504040204" pitchFamily="50" charset="-128"/>
                </a:rPr>
                <a:t>2035</a:t>
              </a:r>
              <a:r>
                <a:rPr lang="ja-JP" altLang="en-US" sz="1200" dirty="0" smtClean="0">
                  <a:latin typeface="Meiryo UI" panose="020B0604030504040204" pitchFamily="50" charset="-128"/>
                  <a:ea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endParaRPr>
            </a:p>
          </p:txBody>
        </p:sp>
      </p:grpSp>
      <p:pic>
        <p:nvPicPr>
          <p:cNvPr id="2" name="図 1"/>
          <p:cNvPicPr>
            <a:picLocks noChangeAspect="1"/>
          </p:cNvPicPr>
          <p:nvPr/>
        </p:nvPicPr>
        <p:blipFill>
          <a:blip r:embed="rId2"/>
          <a:stretch>
            <a:fillRect/>
          </a:stretch>
        </p:blipFill>
        <p:spPr>
          <a:xfrm>
            <a:off x="523699" y="966029"/>
            <a:ext cx="8358340" cy="5023539"/>
          </a:xfrm>
          <a:prstGeom prst="rect">
            <a:avLst/>
          </a:prstGeom>
        </p:spPr>
      </p:pic>
    </p:spTree>
    <p:extLst>
      <p:ext uri="{BB962C8B-B14F-4D97-AF65-F5344CB8AC3E}">
        <p14:creationId xmlns:p14="http://schemas.microsoft.com/office/powerpoint/2010/main" val="3302675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 26"/>
          <p:cNvGraphicFramePr>
            <a:graphicFrameLocks noGrp="1"/>
          </p:cNvGraphicFramePr>
          <p:nvPr>
            <p:extLst/>
          </p:nvPr>
        </p:nvGraphicFramePr>
        <p:xfrm>
          <a:off x="1301835" y="5967773"/>
          <a:ext cx="7054764" cy="731520"/>
        </p:xfrm>
        <a:graphic>
          <a:graphicData uri="http://schemas.openxmlformats.org/drawingml/2006/table">
            <a:tbl>
              <a:tblPr firstRow="1" bandRow="1">
                <a:tableStyleId>{5940675A-B579-460E-94D1-54222C63F5DA}</a:tableStyleId>
              </a:tblPr>
              <a:tblGrid>
                <a:gridCol w="1763691">
                  <a:extLst>
                    <a:ext uri="{9D8B030D-6E8A-4147-A177-3AD203B41FA5}">
                      <a16:colId xmlns:a16="http://schemas.microsoft.com/office/drawing/2014/main" val="2761611968"/>
                    </a:ext>
                  </a:extLst>
                </a:gridCol>
                <a:gridCol w="1763691">
                  <a:extLst>
                    <a:ext uri="{9D8B030D-6E8A-4147-A177-3AD203B41FA5}">
                      <a16:colId xmlns:a16="http://schemas.microsoft.com/office/drawing/2014/main" val="1724847116"/>
                    </a:ext>
                  </a:extLst>
                </a:gridCol>
                <a:gridCol w="1763691">
                  <a:extLst>
                    <a:ext uri="{9D8B030D-6E8A-4147-A177-3AD203B41FA5}">
                      <a16:colId xmlns:a16="http://schemas.microsoft.com/office/drawing/2014/main" val="3370877479"/>
                    </a:ext>
                  </a:extLst>
                </a:gridCol>
                <a:gridCol w="1763691">
                  <a:extLst>
                    <a:ext uri="{9D8B030D-6E8A-4147-A177-3AD203B41FA5}">
                      <a16:colId xmlns:a16="http://schemas.microsoft.com/office/drawing/2014/main" val="3446951261"/>
                    </a:ext>
                  </a:extLst>
                </a:gridCol>
              </a:tblGrid>
              <a:tr h="0">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0">
                <a:tc>
                  <a:txBody>
                    <a:bodyPr/>
                    <a:lstStyle/>
                    <a:p>
                      <a:pPr algn="ctr"/>
                      <a:r>
                        <a:rPr kumimoji="1" lang="ja-JP" altLang="en-US" sz="1200" dirty="0" smtClean="0">
                          <a:latin typeface="メイリオ" panose="020B0604030504040204" pitchFamily="50" charset="-128"/>
                          <a:ea typeface="メイリオ" panose="020B0604030504040204" pitchFamily="50" charset="-128"/>
                        </a:rPr>
                        <a:t>合計　</a:t>
                      </a:r>
                      <a:r>
                        <a:rPr kumimoji="1" lang="en-US" altLang="ja-JP" sz="1200" dirty="0" smtClean="0">
                          <a:latin typeface="メイリオ" panose="020B0604030504040204" pitchFamily="50" charset="-128"/>
                          <a:ea typeface="メイリオ" panose="020B0604030504040204" pitchFamily="50" charset="-128"/>
                        </a:rPr>
                        <a:t>4,941</a:t>
                      </a:r>
                      <a:r>
                        <a:rPr kumimoji="1" lang="ja-JP" altLang="en-US" sz="1200" dirty="0" smtClean="0">
                          <a:latin typeface="メイリオ" panose="020B0604030504040204" pitchFamily="50" charset="-128"/>
                          <a:ea typeface="メイリオ" panose="020B0604030504040204" pitchFamily="50" charset="-128"/>
                        </a:rPr>
                        <a:t>世帯</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（平均　</a:t>
                      </a:r>
                      <a:r>
                        <a:rPr kumimoji="1" lang="en-US" altLang="ja-JP" sz="1200" dirty="0" smtClean="0">
                          <a:latin typeface="メイリオ" panose="020B0604030504040204" pitchFamily="50" charset="-128"/>
                          <a:ea typeface="メイリオ" panose="020B0604030504040204" pitchFamily="50" charset="-128"/>
                        </a:rPr>
                        <a:t>1.64</a:t>
                      </a:r>
                      <a:r>
                        <a:rPr kumimoji="1" lang="ja-JP" altLang="en-US" sz="1200" dirty="0" smtClean="0">
                          <a:latin typeface="メイリオ" panose="020B0604030504040204" pitchFamily="50" charset="-128"/>
                          <a:ea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メイリオ" panose="020B0604030504040204" pitchFamily="50" charset="-128"/>
                          <a:ea typeface="メイリオ" panose="020B0604030504040204" pitchFamily="50" charset="-128"/>
                        </a:rPr>
                        <a:t>合計　</a:t>
                      </a:r>
                      <a:r>
                        <a:rPr kumimoji="1" lang="en-US" altLang="ja-JP" sz="1200" dirty="0" smtClean="0">
                          <a:latin typeface="メイリオ" panose="020B0604030504040204" pitchFamily="50" charset="-128"/>
                          <a:ea typeface="メイリオ" panose="020B0604030504040204" pitchFamily="50" charset="-128"/>
                        </a:rPr>
                        <a:t>5,277</a:t>
                      </a:r>
                      <a:r>
                        <a:rPr kumimoji="1" lang="ja-JP" altLang="en-US" sz="1200" dirty="0" smtClean="0">
                          <a:latin typeface="メイリオ" panose="020B0604030504040204" pitchFamily="50" charset="-128"/>
                          <a:ea typeface="メイリオ" panose="020B0604030504040204" pitchFamily="50" charset="-128"/>
                        </a:rPr>
                        <a:t>世帯</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（平均　</a:t>
                      </a:r>
                      <a:r>
                        <a:rPr kumimoji="1" lang="en-US" altLang="ja-JP" sz="1200" dirty="0" smtClean="0">
                          <a:latin typeface="メイリオ" panose="020B0604030504040204" pitchFamily="50" charset="-128"/>
                          <a:ea typeface="メイリオ" panose="020B0604030504040204" pitchFamily="50" charset="-128"/>
                        </a:rPr>
                        <a:t>1.43</a:t>
                      </a:r>
                      <a:r>
                        <a:rPr kumimoji="1" lang="ja-JP" altLang="en-US" sz="1200" dirty="0" smtClean="0">
                          <a:latin typeface="メイリオ" panose="020B0604030504040204" pitchFamily="50" charset="-128"/>
                          <a:ea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合計　</a:t>
                      </a:r>
                      <a:r>
                        <a:rPr kumimoji="1" lang="en-US" altLang="ja-JP" sz="1200" dirty="0" smtClean="0">
                          <a:latin typeface="メイリオ" panose="020B0604030504040204" pitchFamily="50" charset="-128"/>
                          <a:ea typeface="メイリオ" panose="020B0604030504040204" pitchFamily="50" charset="-128"/>
                        </a:rPr>
                        <a:t>5,900</a:t>
                      </a:r>
                      <a:r>
                        <a:rPr kumimoji="1" lang="ja-JP" altLang="en-US" sz="1200" dirty="0" smtClean="0">
                          <a:latin typeface="メイリオ" panose="020B0604030504040204" pitchFamily="50" charset="-128"/>
                          <a:ea typeface="メイリオ" panose="020B0604030504040204" pitchFamily="50" charset="-128"/>
                        </a:rPr>
                        <a:t>世帯</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（平均　</a:t>
                      </a:r>
                      <a:r>
                        <a:rPr kumimoji="1" lang="en-US" altLang="ja-JP" sz="1200" dirty="0" smtClean="0">
                          <a:latin typeface="メイリオ" panose="020B0604030504040204" pitchFamily="50" charset="-128"/>
                          <a:ea typeface="メイリオ" panose="020B0604030504040204" pitchFamily="50" charset="-128"/>
                        </a:rPr>
                        <a:t>1.53</a:t>
                      </a:r>
                      <a:r>
                        <a:rPr kumimoji="1" lang="ja-JP" altLang="en-US" sz="1200" dirty="0" smtClean="0">
                          <a:latin typeface="メイリオ" panose="020B0604030504040204" pitchFamily="50" charset="-128"/>
                          <a:ea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合計　</a:t>
                      </a:r>
                      <a:r>
                        <a:rPr kumimoji="1" lang="en-US" altLang="ja-JP" sz="1200" dirty="0" smtClean="0">
                          <a:latin typeface="メイリオ" panose="020B0604030504040204" pitchFamily="50" charset="-128"/>
                          <a:ea typeface="メイリオ" panose="020B0604030504040204" pitchFamily="50" charset="-128"/>
                        </a:rPr>
                        <a:t>5,783</a:t>
                      </a:r>
                      <a:r>
                        <a:rPr kumimoji="1" lang="ja-JP" altLang="en-US" sz="1200" dirty="0" smtClean="0">
                          <a:latin typeface="メイリオ" panose="020B0604030504040204" pitchFamily="50" charset="-128"/>
                          <a:ea typeface="メイリオ" panose="020B0604030504040204" pitchFamily="50" charset="-128"/>
                        </a:rPr>
                        <a:t>世帯</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（平均　</a:t>
                      </a:r>
                      <a:r>
                        <a:rPr kumimoji="1" lang="en-US" altLang="ja-JP" sz="1200" dirty="0" smtClean="0">
                          <a:latin typeface="メイリオ" panose="020B0604030504040204" pitchFamily="50" charset="-128"/>
                          <a:ea typeface="メイリオ" panose="020B0604030504040204" pitchFamily="50" charset="-128"/>
                        </a:rPr>
                        <a:t>1.94</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6" name="テキスト ボックス 5"/>
          <p:cNvSpPr txBox="1"/>
          <p:nvPr/>
        </p:nvSpPr>
        <p:spPr>
          <a:xfrm>
            <a:off x="0" y="53547"/>
            <a:ext cx="9070729"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ひとり親（母子・父子）世帯数・割合</a:t>
            </a:r>
            <a:endParaRPr kumimoji="1" lang="ja-JP" altLang="en-US" sz="2000" b="1"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sp>
        <p:nvSpPr>
          <p:cNvPr id="5" name="テキスト ボックス 4"/>
          <p:cNvSpPr txBox="1"/>
          <p:nvPr/>
        </p:nvSpPr>
        <p:spPr>
          <a:xfrm>
            <a:off x="7917610" y="557127"/>
            <a:ext cx="1153119" cy="288147"/>
          </a:xfrm>
          <a:prstGeom prst="rect">
            <a:avLst/>
          </a:prstGeom>
          <a:noFill/>
        </p:spPr>
        <p:txBody>
          <a:bodyPr wrap="square" lIns="36000" tIns="36000" rIns="36000" bIns="36000" rtlCol="0">
            <a:spAutoFit/>
          </a:bodyPr>
          <a:lstStyle/>
          <a:p>
            <a:pPr algn="r"/>
            <a:r>
              <a:rPr kumimoji="1" lang="ja-JP" altLang="en-US" sz="1400" dirty="0" smtClean="0">
                <a:latin typeface="Meiryo UI" panose="020B0604030504040204" pitchFamily="50" charset="-128"/>
                <a:ea typeface="Meiryo UI" panose="020B0604030504040204" pitchFamily="50" charset="-128"/>
              </a:rPr>
              <a:t>大阪市統計書</a:t>
            </a:r>
            <a:endParaRPr kumimoji="1" lang="en-US" altLang="ja-JP" sz="1400" dirty="0" smtClean="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335920" y="768547"/>
            <a:ext cx="831936" cy="257369"/>
          </a:xfrm>
          <a:prstGeom prst="rect">
            <a:avLst/>
          </a:prstGeom>
          <a:noFill/>
        </p:spPr>
        <p:txBody>
          <a:bodyPr wrap="square" lIns="36000" tIns="36000" rIns="36000" bIns="36000" rtlCol="0" anchor="ctr" anchorCtr="0">
            <a:spAutoFit/>
          </a:bodyPr>
          <a:lstStyle/>
          <a:p>
            <a:r>
              <a:rPr kumimoji="1" lang="ja-JP" altLang="en-US" sz="1200" dirty="0" smtClean="0">
                <a:latin typeface="Meiryo UI" panose="020B0604030504040204" pitchFamily="50" charset="-128"/>
                <a:ea typeface="Meiryo UI" panose="020B0604030504040204" pitchFamily="50" charset="-128"/>
              </a:rPr>
              <a:t>（世帯）</a:t>
            </a:r>
            <a:endParaRPr kumimoji="1" lang="ja-JP" altLang="en-US" sz="1200" dirty="0">
              <a:latin typeface="Meiryo UI" panose="020B0604030504040204" pitchFamily="50" charset="-128"/>
              <a:ea typeface="Meiryo UI" panose="020B0604030504040204" pitchFamily="50" charset="-128"/>
            </a:endParaRPr>
          </a:p>
        </p:txBody>
      </p:sp>
      <p:sp>
        <p:nvSpPr>
          <p:cNvPr id="12"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26</a:t>
            </a:fld>
            <a:endParaRPr kumimoji="1" lang="ja-JP" altLang="en-US" sz="1600" b="1" dirty="0">
              <a:solidFill>
                <a:schemeClr val="tx1"/>
              </a:solidFill>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335920" y="987823"/>
            <a:ext cx="8687553" cy="5346655"/>
          </a:xfrm>
          <a:prstGeom prst="rect">
            <a:avLst/>
          </a:prstGeom>
        </p:spPr>
      </p:pic>
    </p:spTree>
    <p:extLst>
      <p:ext uri="{BB962C8B-B14F-4D97-AF65-F5344CB8AC3E}">
        <p14:creationId xmlns:p14="http://schemas.microsoft.com/office/powerpoint/2010/main" val="810587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1212795" y="6251269"/>
          <a:ext cx="7197108" cy="548640"/>
        </p:xfrm>
        <a:graphic>
          <a:graphicData uri="http://schemas.openxmlformats.org/drawingml/2006/table">
            <a:tbl>
              <a:tblPr firstRow="1" bandRow="1">
                <a:tableStyleId>{5940675A-B579-460E-94D1-54222C63F5DA}</a:tableStyleId>
              </a:tblPr>
              <a:tblGrid>
                <a:gridCol w="1799277">
                  <a:extLst>
                    <a:ext uri="{9D8B030D-6E8A-4147-A177-3AD203B41FA5}">
                      <a16:colId xmlns:a16="http://schemas.microsoft.com/office/drawing/2014/main" val="2761611968"/>
                    </a:ext>
                  </a:extLst>
                </a:gridCol>
                <a:gridCol w="1799277">
                  <a:extLst>
                    <a:ext uri="{9D8B030D-6E8A-4147-A177-3AD203B41FA5}">
                      <a16:colId xmlns:a16="http://schemas.microsoft.com/office/drawing/2014/main" val="1724847116"/>
                    </a:ext>
                  </a:extLst>
                </a:gridCol>
                <a:gridCol w="1799277">
                  <a:extLst>
                    <a:ext uri="{9D8B030D-6E8A-4147-A177-3AD203B41FA5}">
                      <a16:colId xmlns:a16="http://schemas.microsoft.com/office/drawing/2014/main" val="3370877479"/>
                    </a:ext>
                  </a:extLst>
                </a:gridCol>
                <a:gridCol w="1799277">
                  <a:extLst>
                    <a:ext uri="{9D8B030D-6E8A-4147-A177-3AD203B41FA5}">
                      <a16:colId xmlns:a16="http://schemas.microsoft.com/office/drawing/2014/main" val="3446951261"/>
                    </a:ext>
                  </a:extLst>
                </a:gridCol>
              </a:tblGrid>
              <a:tr h="233921">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233921">
                <a:tc>
                  <a:txBody>
                    <a:bodyPr/>
                    <a:lstStyle/>
                    <a:p>
                      <a:pPr algn="ctr"/>
                      <a:r>
                        <a:rPr kumimoji="1" lang="en-US" altLang="ja-JP" sz="1200" dirty="0" smtClean="0">
                          <a:latin typeface="メイリオ" panose="020B0604030504040204" pitchFamily="50" charset="-128"/>
                          <a:ea typeface="メイリオ" panose="020B0604030504040204" pitchFamily="50" charset="-128"/>
                        </a:rPr>
                        <a:t>111.9</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134.9</a:t>
                      </a:r>
                      <a:r>
                        <a:rPr kumimoji="1" lang="ja-JP" altLang="en-US" sz="1200" dirty="0" smtClean="0">
                          <a:latin typeface="メイリオ" panose="020B0604030504040204" pitchFamily="50" charset="-128"/>
                          <a:ea typeface="メイリオ" panose="020B0604030504040204" pitchFamily="50" charset="-128"/>
                        </a:rPr>
                        <a:t>％</a:t>
                      </a: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169.4</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104.3</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5" name="テキスト ボックス 4"/>
          <p:cNvSpPr txBox="1"/>
          <p:nvPr/>
        </p:nvSpPr>
        <p:spPr>
          <a:xfrm>
            <a:off x="3441812" y="53547"/>
            <a:ext cx="2339788"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昼夜間人口比率</a:t>
            </a:r>
            <a:endParaRPr kumimoji="1" lang="ja-JP" altLang="en-US" sz="2000" b="1"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7533270" y="620573"/>
            <a:ext cx="1753265" cy="288147"/>
          </a:xfrm>
          <a:prstGeom prst="rect">
            <a:avLst/>
          </a:prstGeom>
          <a:noFill/>
        </p:spPr>
        <p:txBody>
          <a:bodyPr wrap="square" lIns="36000" tIns="36000" rIns="36000" bIns="36000" rtlCol="0">
            <a:spAutoFit/>
          </a:bodyPr>
          <a:lstStyle/>
          <a:p>
            <a:r>
              <a:rPr kumimoji="1" lang="en-US" altLang="ja-JP" sz="1400" dirty="0" smtClean="0">
                <a:latin typeface="Meiryo UI" panose="020B0604030504040204" pitchFamily="50" charset="-128"/>
                <a:ea typeface="Meiryo UI" panose="020B0604030504040204" pitchFamily="50" charset="-128"/>
              </a:rPr>
              <a:t>2015</a:t>
            </a:r>
            <a:r>
              <a:rPr kumimoji="1" lang="ja-JP" altLang="en-US" sz="1400" dirty="0" smtClean="0">
                <a:latin typeface="Meiryo UI" panose="020B0604030504040204" pitchFamily="50" charset="-128"/>
                <a:ea typeface="Meiryo UI" panose="020B0604030504040204" pitchFamily="50" charset="-128"/>
              </a:rPr>
              <a:t>年国勢調査</a:t>
            </a:r>
            <a:endParaRPr kumimoji="1" lang="en-US" altLang="ja-JP" sz="1400" dirty="0" smtClean="0">
              <a:latin typeface="Meiryo UI" panose="020B0604030504040204" pitchFamily="50" charset="-128"/>
              <a:ea typeface="Meiryo UI" panose="020B0604030504040204" pitchFamily="50" charset="-128"/>
            </a:endParaRPr>
          </a:p>
        </p:txBody>
      </p:sp>
      <p:sp>
        <p:nvSpPr>
          <p:cNvPr id="12"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27</a:t>
            </a:fld>
            <a:endParaRPr kumimoji="1" lang="ja-JP" altLang="en-US" sz="1600" b="1" dirty="0">
              <a:solidFill>
                <a:schemeClr val="tx1"/>
              </a:solidFill>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432536" y="845871"/>
            <a:ext cx="8358340" cy="5328366"/>
          </a:xfrm>
          <a:prstGeom prst="rect">
            <a:avLst/>
          </a:prstGeom>
        </p:spPr>
      </p:pic>
    </p:spTree>
    <p:extLst>
      <p:ext uri="{BB962C8B-B14F-4D97-AF65-F5344CB8AC3E}">
        <p14:creationId xmlns:p14="http://schemas.microsoft.com/office/powerpoint/2010/main" val="444428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376480" y="53546"/>
            <a:ext cx="2339788"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生活保護率</a:t>
            </a:r>
            <a:endParaRPr kumimoji="1" lang="ja-JP" altLang="en-US" sz="20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6338966" y="551886"/>
            <a:ext cx="2807448" cy="503590"/>
          </a:xfrm>
          <a:prstGeom prst="rect">
            <a:avLst/>
          </a:prstGeom>
          <a:noFill/>
        </p:spPr>
        <p:txBody>
          <a:bodyPr wrap="square" lIns="36000" tIns="36000" rIns="36000" bIns="36000" rtlCol="0">
            <a:spAutoFit/>
          </a:bodyPr>
          <a:lstStyle/>
          <a:p>
            <a:r>
              <a:rPr kumimoji="1" lang="ja-JP" altLang="en-US" sz="1400" dirty="0" smtClean="0">
                <a:latin typeface="Meiryo UI" panose="020B0604030504040204" pitchFamily="50" charset="-128"/>
                <a:ea typeface="Meiryo UI" panose="020B0604030504040204" pitchFamily="50" charset="-128"/>
              </a:rPr>
              <a:t>大阪市</a:t>
            </a:r>
            <a:r>
              <a:rPr kumimoji="1" lang="en-US" altLang="ja-JP" sz="1400" dirty="0" smtClean="0">
                <a:latin typeface="Meiryo UI" panose="020B0604030504040204" pitchFamily="50" charset="-128"/>
                <a:ea typeface="Meiryo UI" panose="020B0604030504040204" pitchFamily="50" charset="-128"/>
              </a:rPr>
              <a:t>HP</a:t>
            </a:r>
            <a:r>
              <a:rPr lang="ja-JP" altLang="en-US" sz="1400" dirty="0">
                <a:latin typeface="Meiryo UI" panose="020B0604030504040204" pitchFamily="50" charset="-128"/>
                <a:ea typeface="Meiryo UI" panose="020B0604030504040204" pitchFamily="50" charset="-128"/>
              </a:rPr>
              <a:t>「各区の生活保護の状況</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algn="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2019</a:t>
            </a:r>
            <a:r>
              <a:rPr kumimoji="1" lang="ja-JP" altLang="en-US" sz="1400" dirty="0" smtClean="0">
                <a:latin typeface="Meiryo UI" panose="020B0604030504040204" pitchFamily="50" charset="-128"/>
                <a:ea typeface="Meiryo UI" panose="020B0604030504040204" pitchFamily="50" charset="-128"/>
              </a:rPr>
              <a:t>年３月時点）　</a:t>
            </a:r>
            <a:endParaRPr kumimoji="1" lang="en-US" altLang="ja-JP" sz="14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35706" y="635062"/>
            <a:ext cx="569849" cy="257369"/>
          </a:xfrm>
          <a:prstGeom prst="rect">
            <a:avLst/>
          </a:prstGeom>
          <a:noFill/>
        </p:spPr>
        <p:txBody>
          <a:bodyPr wrap="square" lIns="36000" tIns="36000" rIns="36000" bIns="36000" rtlCol="0" anchor="ctr" anchorCtr="0">
            <a:spAutoFit/>
          </a:bodyPr>
          <a:lstStyle/>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nvPr>
        </p:nvGraphicFramePr>
        <p:xfrm>
          <a:off x="1212795" y="6181860"/>
          <a:ext cx="7197108" cy="548640"/>
        </p:xfrm>
        <a:graphic>
          <a:graphicData uri="http://schemas.openxmlformats.org/drawingml/2006/table">
            <a:tbl>
              <a:tblPr firstRow="1" bandRow="1">
                <a:tableStyleId>{5940675A-B579-460E-94D1-54222C63F5DA}</a:tableStyleId>
              </a:tblPr>
              <a:tblGrid>
                <a:gridCol w="1799277">
                  <a:extLst>
                    <a:ext uri="{9D8B030D-6E8A-4147-A177-3AD203B41FA5}">
                      <a16:colId xmlns:a16="http://schemas.microsoft.com/office/drawing/2014/main" val="2761611968"/>
                    </a:ext>
                  </a:extLst>
                </a:gridCol>
                <a:gridCol w="1799277">
                  <a:extLst>
                    <a:ext uri="{9D8B030D-6E8A-4147-A177-3AD203B41FA5}">
                      <a16:colId xmlns:a16="http://schemas.microsoft.com/office/drawing/2014/main" val="1724847116"/>
                    </a:ext>
                  </a:extLst>
                </a:gridCol>
                <a:gridCol w="1799277">
                  <a:extLst>
                    <a:ext uri="{9D8B030D-6E8A-4147-A177-3AD203B41FA5}">
                      <a16:colId xmlns:a16="http://schemas.microsoft.com/office/drawing/2014/main" val="3370877479"/>
                    </a:ext>
                  </a:extLst>
                </a:gridCol>
                <a:gridCol w="1799277">
                  <a:extLst>
                    <a:ext uri="{9D8B030D-6E8A-4147-A177-3AD203B41FA5}">
                      <a16:colId xmlns:a16="http://schemas.microsoft.com/office/drawing/2014/main" val="3446951261"/>
                    </a:ext>
                  </a:extLst>
                </a:gridCol>
              </a:tblGrid>
              <a:tr h="233921">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233921">
                <a:tc>
                  <a:txBody>
                    <a:bodyPr/>
                    <a:lstStyle/>
                    <a:p>
                      <a:pPr algn="ctr"/>
                      <a:r>
                        <a:rPr kumimoji="1" lang="en-US" altLang="ja-JP" sz="1200" dirty="0" smtClean="0">
                          <a:latin typeface="メイリオ" panose="020B0604030504040204" pitchFamily="50" charset="-128"/>
                          <a:ea typeface="メイリオ" panose="020B0604030504040204" pitchFamily="50" charset="-128"/>
                        </a:rPr>
                        <a:t>44.9‰</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29.1‰</a:t>
                      </a:r>
                      <a:endParaRPr kumimoji="1" lang="ja-JP" altLang="en-US" sz="1200" dirty="0" smtClean="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74.3‰</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54.5‰</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11" name="スライド番号プレースホルダー 3"/>
          <p:cNvSpPr txBox="1">
            <a:spLocks/>
          </p:cNvSpPr>
          <p:nvPr/>
        </p:nvSpPr>
        <p:spPr>
          <a:xfrm>
            <a:off x="7089014" y="6479996"/>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E345106-ECE1-48D4-A140-3DD58F2A1A58}" type="slidenum">
              <a:rPr lang="ja-JP" altLang="en-US" sz="1600" b="1" smtClean="0">
                <a:solidFill>
                  <a:schemeClr val="tx1"/>
                </a:solidFill>
                <a:ea typeface="Meiryo UI" panose="020B0604030504040204" pitchFamily="50" charset="-128"/>
              </a:rPr>
              <a:pPr/>
              <a:t>28</a:t>
            </a:fld>
            <a:endParaRPr lang="ja-JP" altLang="en-US" sz="1600" b="1" dirty="0">
              <a:solidFill>
                <a:schemeClr val="tx1"/>
              </a:solidFill>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435706" y="853494"/>
            <a:ext cx="8358340" cy="5328366"/>
          </a:xfrm>
          <a:prstGeom prst="rect">
            <a:avLst/>
          </a:prstGeom>
        </p:spPr>
      </p:pic>
    </p:spTree>
    <p:extLst>
      <p:ext uri="{BB962C8B-B14F-4D97-AF65-F5344CB8AC3E}">
        <p14:creationId xmlns:p14="http://schemas.microsoft.com/office/powerpoint/2010/main" val="963957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B133BD7-EFC1-4627-94F6-C1B2F1371165}"/>
              </a:ext>
            </a:extLst>
          </p:cNvPr>
          <p:cNvSpPr/>
          <p:nvPr/>
        </p:nvSpPr>
        <p:spPr>
          <a:xfrm>
            <a:off x="-37237" y="9669"/>
            <a:ext cx="9289757" cy="523220"/>
          </a:xfrm>
          <a:prstGeom prst="rect">
            <a:avLst/>
          </a:prstGeom>
        </p:spPr>
        <p:txBody>
          <a:bodyPr wrap="square">
            <a:spAutoFit/>
          </a:bodyPr>
          <a:lstStyle/>
          <a:p>
            <a:pPr>
              <a:defRPr/>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（参考）</a:t>
            </a:r>
            <a:r>
              <a:rPr lang="ja-JP" altLang="en-US" sz="2800" b="1" spc="-150" dirty="0" smtClean="0">
                <a:latin typeface="Meiryo UI" panose="020B0604030504040204" pitchFamily="50" charset="-128"/>
                <a:ea typeface="Meiryo UI" panose="020B0604030504040204" pitchFamily="50" charset="-128"/>
                <a:cs typeface="Meiryo UI" panose="020B0604030504040204" pitchFamily="50" charset="-128"/>
              </a:rPr>
              <a:t>これまで</a:t>
            </a:r>
            <a:r>
              <a:rPr lang="ja-JP" altLang="en-US" sz="2800" b="1" spc="-15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800" b="1" spc="-150" dirty="0" smtClean="0">
                <a:latin typeface="Meiryo UI" panose="020B0604030504040204" pitchFamily="50" charset="-128"/>
                <a:ea typeface="Meiryo UI" panose="020B0604030504040204" pitchFamily="50" charset="-128"/>
                <a:cs typeface="Meiryo UI" panose="020B0604030504040204" pitchFamily="50" charset="-128"/>
              </a:rPr>
              <a:t>「区政改革」の取組み</a:t>
            </a:r>
            <a:endParaRPr lang="en-US" altLang="zh-TW" sz="2800" b="1" spc="-1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323528" y="836712"/>
            <a:ext cx="8280920" cy="796110"/>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ct val="150000"/>
              </a:lnSpc>
            </a:pPr>
            <a:r>
              <a:rPr lang="en-US" altLang="ja-JP" b="1" dirty="0" smtClean="0">
                <a:solidFill>
                  <a:schemeClr val="tx1"/>
                </a:solidFill>
                <a:latin typeface="Meiryo UI" panose="020B0604030504040204" pitchFamily="50" charset="-128"/>
                <a:ea typeface="Meiryo UI" panose="020B0604030504040204" pitchFamily="50" charset="-128"/>
              </a:rPr>
              <a:t>《2012</a:t>
            </a:r>
            <a:r>
              <a:rPr lang="ja-JP" altLang="en-US" b="1" dirty="0" smtClean="0">
                <a:solidFill>
                  <a:schemeClr val="tx1"/>
                </a:solidFill>
                <a:latin typeface="Meiryo UI" panose="020B0604030504040204" pitchFamily="50" charset="-128"/>
                <a:ea typeface="Meiryo UI" panose="020B0604030504040204" pitchFamily="50" charset="-128"/>
              </a:rPr>
              <a:t>年以降の区政改革</a:t>
            </a:r>
            <a:r>
              <a:rPr lang="en-US" altLang="ja-JP" b="1" dirty="0" smtClean="0">
                <a:solidFill>
                  <a:schemeClr val="tx1"/>
                </a:solidFill>
                <a:latin typeface="Meiryo UI" panose="020B0604030504040204" pitchFamily="50" charset="-128"/>
                <a:ea typeface="Meiryo UI" panose="020B0604030504040204" pitchFamily="50" charset="-128"/>
              </a:rPr>
              <a:t>》</a:t>
            </a:r>
            <a:endParaRPr lang="en-US" altLang="ja-JP"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rPr>
              <a:t>最大限</a:t>
            </a:r>
            <a:r>
              <a:rPr lang="ja-JP" altLang="en-US" sz="1600" b="1" dirty="0">
                <a:solidFill>
                  <a:schemeClr val="tx1"/>
                </a:solidFill>
                <a:latin typeface="Meiryo UI" panose="020B0604030504040204" pitchFamily="50" charset="-128"/>
                <a:ea typeface="Meiryo UI" panose="020B0604030504040204" pitchFamily="50" charset="-128"/>
              </a:rPr>
              <a:t>に区長の権限と裁量を</a:t>
            </a:r>
            <a:r>
              <a:rPr lang="ja-JP" altLang="en-US" sz="1600" b="1" dirty="0" smtClean="0">
                <a:solidFill>
                  <a:schemeClr val="tx1"/>
                </a:solidFill>
                <a:latin typeface="Meiryo UI" panose="020B0604030504040204" pitchFamily="50" charset="-128"/>
                <a:ea typeface="Meiryo UI" panose="020B0604030504040204" pitchFamily="50" charset="-128"/>
              </a:rPr>
              <a:t>拡大。区長公募制も導入</a:t>
            </a:r>
            <a:endParaRPr lang="ja-JP" altLang="en-US" sz="1600" b="1" dirty="0">
              <a:solidFill>
                <a:schemeClr val="tx1"/>
              </a:solidFill>
              <a:latin typeface="Meiryo UI" panose="020B0604030504040204" pitchFamily="50" charset="-128"/>
              <a:ea typeface="Meiryo UI" panose="020B0604030504040204" pitchFamily="50" charset="-128"/>
            </a:endParaRPr>
          </a:p>
          <a:p>
            <a:pPr>
              <a:lnSpc>
                <a:spcPct val="150000"/>
              </a:lnSpc>
            </a:pP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71" name="正方形/長方形 70">
            <a:extLst>
              <a:ext uri="{FF2B5EF4-FFF2-40B4-BE49-F238E27FC236}">
                <a16:creationId xmlns:a16="http://schemas.microsoft.com/office/drawing/2014/main" id="{072AA0C7-A3D5-438B-9715-1B40D9AA1B9B}"/>
              </a:ext>
            </a:extLst>
          </p:cNvPr>
          <p:cNvSpPr/>
          <p:nvPr/>
        </p:nvSpPr>
        <p:spPr>
          <a:xfrm>
            <a:off x="743234" y="1841976"/>
            <a:ext cx="8169378" cy="584775"/>
          </a:xfrm>
          <a:prstGeom prst="rect">
            <a:avLst/>
          </a:prstGeom>
          <a:solidFill>
            <a:schemeClr val="accent1">
              <a:lumMod val="20000"/>
              <a:lumOff val="80000"/>
            </a:schemeClr>
          </a:solidFill>
          <a:ln>
            <a:solidFill>
              <a:schemeClr val="bg1">
                <a:lumMod val="75000"/>
              </a:schemeClr>
            </a:solidFill>
          </a:ln>
        </p:spPr>
        <p:txBody>
          <a:bodyPr wrap="square">
            <a:spAutoFit/>
          </a:bodyPr>
          <a:lstStyle/>
          <a:p>
            <a:r>
              <a:rPr lang="ja-JP" altLang="en-US"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区長</a:t>
            </a:r>
            <a:r>
              <a:rPr lang="ja-JP" altLang="en-US" sz="1600" b="1" dirty="0">
                <a:latin typeface="Meiryo UI" panose="020B0604030504040204" pitchFamily="50" charset="-128"/>
                <a:ea typeface="Meiryo UI" panose="020B0604030504040204" pitchFamily="50" charset="-128"/>
              </a:rPr>
              <a:t>を局長の上位に位置付け　</a:t>
            </a:r>
            <a:endParaRPr lang="en-US" altLang="ja-JP"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局長</a:t>
            </a:r>
            <a:r>
              <a:rPr lang="ja-JP" altLang="en-US" sz="1600" dirty="0" smtClean="0">
                <a:latin typeface="Meiryo UI" panose="020B0604030504040204" pitchFamily="50" charset="-128"/>
                <a:ea typeface="Meiryo UI" panose="020B0604030504040204" pitchFamily="50" charset="-128"/>
              </a:rPr>
              <a:t>は、区</a:t>
            </a:r>
            <a:r>
              <a:rPr lang="ja-JP" altLang="en-US" sz="1600" dirty="0">
                <a:latin typeface="Meiryo UI" panose="020B0604030504040204" pitchFamily="50" charset="-128"/>
                <a:ea typeface="Meiryo UI" panose="020B0604030504040204" pitchFamily="50" charset="-128"/>
              </a:rPr>
              <a:t>域内の基礎自治に</a:t>
            </a:r>
            <a:r>
              <a:rPr lang="ja-JP" altLang="en-US" sz="1600" dirty="0" smtClean="0">
                <a:latin typeface="Meiryo UI" panose="020B0604030504040204" pitchFamily="50" charset="-128"/>
                <a:ea typeface="Meiryo UI" panose="020B0604030504040204" pitchFamily="50" charset="-128"/>
              </a:rPr>
              <a:t>関し、区長</a:t>
            </a:r>
            <a:r>
              <a:rPr lang="ja-JP" altLang="en-US" sz="1600" dirty="0">
                <a:latin typeface="Meiryo UI" panose="020B0604030504040204" pitchFamily="50" charset="-128"/>
                <a:ea typeface="Meiryo UI" panose="020B0604030504040204" pitchFamily="50" charset="-128"/>
              </a:rPr>
              <a:t>（区</a:t>
            </a:r>
            <a:r>
              <a:rPr lang="en-US" altLang="ja-JP" sz="1600" dirty="0">
                <a:latin typeface="Meiryo UI" panose="020B0604030504040204" pitchFamily="50" charset="-128"/>
                <a:ea typeface="Meiryo UI" panose="020B0604030504040204" pitchFamily="50" charset="-128"/>
              </a:rPr>
              <a:t>CM</a:t>
            </a:r>
            <a:r>
              <a:rPr lang="ja-JP" altLang="en-US" sz="1600" dirty="0" smtClean="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指揮監督を受ける</a:t>
            </a:r>
          </a:p>
        </p:txBody>
      </p:sp>
      <p:sp>
        <p:nvSpPr>
          <p:cNvPr id="72" name="正方形/長方形 71">
            <a:extLst>
              <a:ext uri="{FF2B5EF4-FFF2-40B4-BE49-F238E27FC236}">
                <a16:creationId xmlns:a16="http://schemas.microsoft.com/office/drawing/2014/main" id="{11E9672D-C377-48BE-AA39-4C8A0A944991}"/>
              </a:ext>
            </a:extLst>
          </p:cNvPr>
          <p:cNvSpPr/>
          <p:nvPr/>
        </p:nvSpPr>
        <p:spPr>
          <a:xfrm>
            <a:off x="743233" y="2657671"/>
            <a:ext cx="8169379" cy="984885"/>
          </a:xfrm>
          <a:prstGeom prst="rect">
            <a:avLst/>
          </a:prstGeom>
          <a:solidFill>
            <a:schemeClr val="accent1">
              <a:lumMod val="20000"/>
              <a:lumOff val="80000"/>
            </a:schemeClr>
          </a:solidFill>
          <a:ln>
            <a:solidFill>
              <a:schemeClr val="bg1">
                <a:lumMod val="75000"/>
              </a:schemeClr>
            </a:solidFill>
          </a:ln>
        </p:spPr>
        <p:txBody>
          <a:bodyPr wrap="square">
            <a:spAutoFit/>
          </a:bodyPr>
          <a:lstStyle/>
          <a:p>
            <a:r>
              <a:rPr lang="ja-JP" altLang="en-US" sz="1600" b="1" dirty="0" smtClean="0">
                <a:latin typeface="Meiryo UI" panose="020B0604030504040204" pitchFamily="50" charset="-128"/>
                <a:ea typeface="Meiryo UI" panose="020B0604030504040204" pitchFamily="50" charset="-128"/>
              </a:rPr>
              <a:t>✔区長</a:t>
            </a:r>
            <a:r>
              <a:rPr lang="ja-JP" altLang="en-US" sz="1600" b="1" dirty="0">
                <a:latin typeface="Meiryo UI" panose="020B0604030504040204" pitchFamily="50" charset="-128"/>
                <a:ea typeface="Meiryo UI" panose="020B0604030504040204" pitchFamily="50" charset="-128"/>
              </a:rPr>
              <a:t>の予算編成権</a:t>
            </a:r>
            <a:r>
              <a:rPr lang="ja-JP" altLang="en-US" sz="1600" b="1" dirty="0" smtClean="0">
                <a:latin typeface="Meiryo UI" panose="020B0604030504040204" pitchFamily="50" charset="-128"/>
                <a:ea typeface="Meiryo UI" panose="020B0604030504040204" pitchFamily="50" charset="-128"/>
              </a:rPr>
              <a:t>強化</a:t>
            </a:r>
            <a:endParaRPr lang="en-US" altLang="ja-JP" sz="1600" b="1"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区</a:t>
            </a:r>
            <a:r>
              <a:rPr lang="ja-JP" altLang="en-US" sz="1600" dirty="0">
                <a:latin typeface="Meiryo UI" panose="020B0604030504040204" pitchFamily="50" charset="-128"/>
                <a:ea typeface="Meiryo UI" panose="020B0604030504040204" pitchFamily="50" charset="-128"/>
              </a:rPr>
              <a:t>の施策・事業に</a:t>
            </a:r>
            <a:r>
              <a:rPr lang="ja-JP" altLang="en-US" sz="1600" dirty="0" smtClean="0">
                <a:latin typeface="Meiryo UI" panose="020B0604030504040204" pitchFamily="50" charset="-128"/>
                <a:ea typeface="Meiryo UI" panose="020B0604030504040204" pitchFamily="50" charset="-128"/>
              </a:rPr>
              <a:t>係る財源</a:t>
            </a:r>
            <a:r>
              <a:rPr lang="ja-JP" altLang="en-US" sz="1600" dirty="0">
                <a:latin typeface="Meiryo UI" panose="020B0604030504040204" pitchFamily="50" charset="-128"/>
                <a:ea typeface="Meiryo UI" panose="020B0604030504040204" pitchFamily="50" charset="-128"/>
              </a:rPr>
              <a:t>を区に配分し</a:t>
            </a:r>
            <a:r>
              <a:rPr lang="ja-JP" altLang="en-US" sz="1600" dirty="0" smtClean="0">
                <a:latin typeface="Meiryo UI" panose="020B0604030504040204" pitchFamily="50" charset="-128"/>
                <a:ea typeface="Meiryo UI" panose="020B0604030504040204" pitchFamily="50" charset="-128"/>
              </a:rPr>
              <a:t>、区長</a:t>
            </a:r>
            <a:r>
              <a:rPr lang="ja-JP" altLang="en-US" sz="1600" dirty="0">
                <a:latin typeface="Meiryo UI" panose="020B0604030504040204" pitchFamily="50" charset="-128"/>
                <a:ea typeface="Meiryo UI" panose="020B0604030504040204" pitchFamily="50" charset="-128"/>
              </a:rPr>
              <a:t>が地域</a:t>
            </a:r>
            <a:r>
              <a:rPr lang="ja-JP" altLang="en-US" sz="1600" dirty="0" smtClean="0">
                <a:latin typeface="Meiryo UI" panose="020B0604030504040204" pitchFamily="50" charset="-128"/>
                <a:ea typeface="Meiryo UI" panose="020B0604030504040204" pitchFamily="50" charset="-128"/>
              </a:rPr>
              <a:t>の特性に応じた予算</a:t>
            </a:r>
            <a:r>
              <a:rPr lang="ja-JP" altLang="en-US" sz="1600" dirty="0">
                <a:latin typeface="Meiryo UI" panose="020B0604030504040204" pitchFamily="50" charset="-128"/>
                <a:ea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rPr>
              <a:t>編成</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(2012</a:t>
            </a:r>
            <a:r>
              <a:rPr lang="ja-JP" altLang="en-US" sz="1600" dirty="0" smtClean="0">
                <a:latin typeface="Meiryo UI" panose="020B0604030504040204" pitchFamily="50" charset="-128"/>
                <a:ea typeface="Meiryo UI" panose="020B0604030504040204" pitchFamily="50" charset="-128"/>
              </a:rPr>
              <a:t>年　</a:t>
            </a:r>
            <a:r>
              <a:rPr lang="en-US" altLang="ja-JP" sz="1600" dirty="0" smtClean="0">
                <a:latin typeface="Meiryo UI" panose="020B0604030504040204" pitchFamily="50" charset="-128"/>
                <a:ea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rPr>
              <a:t>億</a:t>
            </a:r>
            <a:r>
              <a:rPr lang="ja-JP" altLang="en-US" sz="1600" dirty="0" smtClean="0">
                <a:latin typeface="Meiryo UI" panose="020B0604030504040204" pitchFamily="50" charset="-128"/>
                <a:ea typeface="Meiryo UI" panose="020B0604030504040204" pitchFamily="50" charset="-128"/>
              </a:rPr>
              <a:t>円　→　</a:t>
            </a:r>
            <a:r>
              <a:rPr lang="en-US" altLang="ja-JP" sz="1600" dirty="0" smtClean="0">
                <a:latin typeface="Meiryo UI" panose="020B0604030504040204" pitchFamily="50" charset="-128"/>
                <a:ea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rPr>
              <a:t>年　</a:t>
            </a:r>
            <a:r>
              <a:rPr lang="en-US" altLang="ja-JP" sz="1600" dirty="0" smtClean="0">
                <a:latin typeface="Meiryo UI" panose="020B0604030504040204" pitchFamily="50" charset="-128"/>
                <a:ea typeface="Meiryo UI" panose="020B0604030504040204" pitchFamily="50" charset="-128"/>
              </a:rPr>
              <a:t>628</a:t>
            </a:r>
            <a:r>
              <a:rPr lang="ja-JP" altLang="en-US" sz="1600" dirty="0" smtClean="0">
                <a:latin typeface="Meiryo UI" panose="020B0604030504040204" pitchFamily="50" charset="-128"/>
                <a:ea typeface="Meiryo UI" panose="020B0604030504040204" pitchFamily="50" charset="-128"/>
              </a:rPr>
              <a:t>億円</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11E9672D-C377-48BE-AA39-4C8A0A944991}"/>
              </a:ext>
            </a:extLst>
          </p:cNvPr>
          <p:cNvSpPr/>
          <p:nvPr/>
        </p:nvSpPr>
        <p:spPr>
          <a:xfrm>
            <a:off x="743754" y="3909449"/>
            <a:ext cx="8181201" cy="584775"/>
          </a:xfrm>
          <a:prstGeom prst="rect">
            <a:avLst/>
          </a:prstGeom>
          <a:solidFill>
            <a:schemeClr val="accent1">
              <a:lumMod val="20000"/>
              <a:lumOff val="80000"/>
            </a:schemeClr>
          </a:solidFill>
          <a:ln>
            <a:solidFill>
              <a:schemeClr val="bg1">
                <a:lumMod val="75000"/>
              </a:schemeClr>
            </a:solidFill>
          </a:ln>
        </p:spPr>
        <p:txBody>
          <a:bodyPr wrap="square">
            <a:spAutoFit/>
          </a:bodyPr>
          <a:lstStyle/>
          <a:p>
            <a:r>
              <a:rPr lang="ja-JP" altLang="en-US" sz="1600" b="1" dirty="0">
                <a:latin typeface="Meiryo UI" panose="020B0604030504040204" pitchFamily="50" charset="-128"/>
                <a:ea typeface="Meiryo UI" panose="020B0604030504040204" pitchFamily="50" charset="-128"/>
              </a:rPr>
              <a:t>✔区長の組織編成権強化</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課や職の新設・改廃、名称・事務分担の変更、地域の</a:t>
            </a:r>
            <a:r>
              <a:rPr lang="ja-JP" altLang="en-US" sz="1600" dirty="0" smtClean="0">
                <a:latin typeface="Meiryo UI" panose="020B0604030504040204" pitchFamily="50" charset="-128"/>
                <a:ea typeface="Meiryo UI" panose="020B0604030504040204" pitchFamily="50" charset="-128"/>
              </a:rPr>
              <a:t>実情</a:t>
            </a:r>
            <a:r>
              <a:rPr lang="ja-JP" altLang="en-US" sz="1600" dirty="0">
                <a:latin typeface="Meiryo UI" panose="020B0604030504040204" pitchFamily="50" charset="-128"/>
                <a:ea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rPr>
              <a:t>応じ区役</a:t>
            </a:r>
            <a:r>
              <a:rPr lang="ja-JP" altLang="en-US" sz="1600" dirty="0">
                <a:latin typeface="Meiryo UI" panose="020B0604030504040204" pitchFamily="50" charset="-128"/>
                <a:ea typeface="Meiryo UI" panose="020B0604030504040204" pitchFamily="50" charset="-128"/>
              </a:rPr>
              <a:t>所内の人事異動が可能</a:t>
            </a:r>
          </a:p>
        </p:txBody>
      </p:sp>
      <p:sp>
        <p:nvSpPr>
          <p:cNvPr id="70" name="正方形/長方形 69"/>
          <p:cNvSpPr/>
          <p:nvPr/>
        </p:nvSpPr>
        <p:spPr>
          <a:xfrm>
            <a:off x="406298" y="4887095"/>
            <a:ext cx="8529418" cy="1422225"/>
          </a:xfrm>
          <a:prstGeom prst="rect">
            <a:avLst/>
          </a:prstGeom>
          <a:solidFill>
            <a:schemeClr val="bg1"/>
          </a:solidFill>
          <a:ln w="31750" cmpd="thinThick">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altLang="ja-JP" sz="1400" dirty="0" smtClean="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67" name="正方形/長方形 66"/>
          <p:cNvSpPr/>
          <p:nvPr/>
        </p:nvSpPr>
        <p:spPr>
          <a:xfrm>
            <a:off x="467544" y="5144739"/>
            <a:ext cx="8389569" cy="785307"/>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600" b="1" dirty="0" smtClean="0">
                <a:solidFill>
                  <a:schemeClr val="tx1"/>
                </a:solidFill>
                <a:latin typeface="Meiryo UI" panose="020B0604030504040204" pitchFamily="50" charset="-128"/>
                <a:ea typeface="Meiryo UI" panose="020B0604030504040204" pitchFamily="50" charset="-128"/>
              </a:rPr>
              <a:t>しかしながら、区長は市長が任命（公選職でない限界）</a:t>
            </a:r>
            <a:endParaRPr lang="en-US" altLang="ja-JP" sz="1600" b="1" dirty="0" smtClean="0">
              <a:solidFill>
                <a:schemeClr val="tx1"/>
              </a:solidFill>
              <a:latin typeface="Meiryo UI" panose="020B0604030504040204" pitchFamily="50" charset="-128"/>
              <a:ea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rPr>
              <a:t>最終的な予算、人員の権限は市長（市長は住民から遠いまま）</a:t>
            </a:r>
            <a:endParaRPr lang="en-US" altLang="ja-JP" sz="1600" b="1" dirty="0" smtClean="0">
              <a:solidFill>
                <a:schemeClr val="tx1"/>
              </a:solidFill>
              <a:latin typeface="Meiryo UI" panose="020B0604030504040204" pitchFamily="50" charset="-128"/>
              <a:ea typeface="Meiryo UI" panose="020B0604030504040204" pitchFamily="50" charset="-128"/>
            </a:endParaRPr>
          </a:p>
          <a:p>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　⇒区長による住民ニーズと地域の実情を踏まえた区政運営には限界</a:t>
            </a:r>
            <a:endParaRPr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113162" y="3413115"/>
            <a:ext cx="2811793" cy="253916"/>
          </a:xfrm>
          <a:prstGeom prst="rect">
            <a:avLst/>
          </a:prstGeom>
          <a:noFill/>
        </p:spPr>
        <p:txBody>
          <a:bodyPr wrap="square" rtlCol="0">
            <a:spAutoFit/>
          </a:bodyPr>
          <a:lstStyle/>
          <a:p>
            <a:r>
              <a:rPr kumimoji="1" lang="ja-JP" altLang="en-US" sz="1050" dirty="0" smtClean="0"/>
              <a:t>（</a:t>
            </a:r>
            <a:r>
              <a:rPr kumimoji="1" lang="en-US" altLang="ja-JP" sz="1050" dirty="0" smtClean="0"/>
              <a:t>※</a:t>
            </a:r>
            <a:r>
              <a:rPr lang="ja-JP" altLang="en-US" sz="1050" dirty="0"/>
              <a:t>）区長自由</a:t>
            </a:r>
            <a:r>
              <a:rPr lang="ja-JP" altLang="en-US" sz="1050" dirty="0" smtClean="0"/>
              <a:t>経費及び区</a:t>
            </a:r>
            <a:r>
              <a:rPr kumimoji="1" lang="en-US" altLang="ja-JP" sz="1050" dirty="0" smtClean="0"/>
              <a:t>CM</a:t>
            </a:r>
            <a:r>
              <a:rPr kumimoji="1" lang="ja-JP" altLang="en-US" sz="1050" dirty="0" smtClean="0"/>
              <a:t>自由経費の合計</a:t>
            </a:r>
            <a:endParaRPr kumimoji="1" lang="ja-JP" altLang="en-US" sz="1050" dirty="0"/>
          </a:p>
        </p:txBody>
      </p:sp>
      <p:sp>
        <p:nvSpPr>
          <p:cNvPr id="17" name="スライド番号プレースホルダー 3"/>
          <p:cNvSpPr>
            <a:spLocks noGrp="1"/>
          </p:cNvSpPr>
          <p:nvPr>
            <p:ph type="sldNum" sz="quarter" idx="12"/>
          </p:nvPr>
        </p:nvSpPr>
        <p:spPr>
          <a:xfrm>
            <a:off x="6960684" y="6350955"/>
            <a:ext cx="2133600" cy="365125"/>
          </a:xfrm>
        </p:spPr>
        <p:txBody>
          <a:bodyPr/>
          <a:lstStyle/>
          <a:p>
            <a:pPr>
              <a:defRPr/>
            </a:pPr>
            <a:fld id="{4AC9B83D-17C3-4F2E-B0BA-D155CD364A7C}" type="slidenum">
              <a:rPr lang="ja-JP" altLang="en-US" sz="1600" smtClean="0"/>
              <a:pPr>
                <a:defRPr/>
              </a:pPr>
              <a:t>2</a:t>
            </a:fld>
            <a:endParaRPr lang="ja-JP" altLang="en-US" sz="1600" dirty="0"/>
          </a:p>
        </p:txBody>
      </p:sp>
    </p:spTree>
    <p:extLst>
      <p:ext uri="{BB962C8B-B14F-4D97-AF65-F5344CB8AC3E}">
        <p14:creationId xmlns:p14="http://schemas.microsoft.com/office/powerpoint/2010/main" val="174771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058888" y="50245"/>
            <a:ext cx="3105635"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保育所利用保留児童数</a:t>
            </a:r>
            <a:endParaRPr kumimoji="1" lang="ja-JP" altLang="en-US" sz="20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4534793" y="475964"/>
            <a:ext cx="4608512" cy="503590"/>
          </a:xfrm>
          <a:prstGeom prst="rect">
            <a:avLst/>
          </a:prstGeom>
          <a:noFill/>
        </p:spPr>
        <p:txBody>
          <a:bodyPr wrap="square" lIns="36000" tIns="36000" rIns="36000" bIns="36000" rtlCol="0">
            <a:spAutoFit/>
          </a:bodyPr>
          <a:lstStyle/>
          <a:p>
            <a:r>
              <a:rPr kumimoji="1" lang="ja-JP" altLang="en-US" sz="1400" dirty="0" smtClean="0">
                <a:latin typeface="Meiryo UI" panose="020B0604030504040204" pitchFamily="50" charset="-128"/>
                <a:ea typeface="Meiryo UI" panose="020B0604030504040204" pitchFamily="50" charset="-128"/>
              </a:rPr>
              <a:t>大阪市</a:t>
            </a:r>
            <a:r>
              <a:rPr kumimoji="1" lang="en-US" altLang="ja-JP" sz="1400" dirty="0" smtClean="0">
                <a:latin typeface="Meiryo UI" panose="020B0604030504040204" pitchFamily="50" charset="-128"/>
                <a:ea typeface="Meiryo UI" panose="020B0604030504040204" pitchFamily="50" charset="-128"/>
              </a:rPr>
              <a:t>HP</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大阪市</a:t>
            </a:r>
            <a:r>
              <a:rPr lang="ja-JP" altLang="en-US" sz="1400" dirty="0">
                <a:latin typeface="Meiryo UI" panose="020B0604030504040204" pitchFamily="50" charset="-128"/>
                <a:ea typeface="Meiryo UI" panose="020B0604030504040204" pitchFamily="50" charset="-128"/>
              </a:rPr>
              <a:t>の保育所等利用待機児童の状況に</a:t>
            </a:r>
            <a:r>
              <a:rPr lang="ja-JP" altLang="en-US" sz="1400" dirty="0" smtClean="0">
                <a:latin typeface="Meiryo UI" panose="020B0604030504040204" pitchFamily="50" charset="-128"/>
                <a:ea typeface="Meiryo UI" panose="020B0604030504040204" pitchFamily="50" charset="-128"/>
              </a:rPr>
              <a:t>ついて」</a:t>
            </a:r>
            <a:endParaRPr lang="en-US" altLang="ja-JP" sz="1400" dirty="0">
              <a:latin typeface="Meiryo UI" panose="020B0604030504040204" pitchFamily="50" charset="-128"/>
              <a:ea typeface="Meiryo UI" panose="020B0604030504040204" pitchFamily="50" charset="-128"/>
            </a:endParaRPr>
          </a:p>
          <a:p>
            <a:pPr algn="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2020</a:t>
            </a:r>
            <a:r>
              <a:rPr kumimoji="1" lang="ja-JP" altLang="en-US" sz="1400" dirty="0" smtClean="0">
                <a:latin typeface="Meiryo UI" panose="020B0604030504040204" pitchFamily="50" charset="-128"/>
                <a:ea typeface="Meiryo UI" panose="020B0604030504040204" pitchFamily="50" charset="-128"/>
              </a:rPr>
              <a:t>年４月</a:t>
            </a:r>
            <a:r>
              <a:rPr lang="ja-JP" altLang="en-US" sz="1400" dirty="0" smtClean="0">
                <a:latin typeface="Meiryo UI" panose="020B0604030504040204" pitchFamily="50" charset="-128"/>
                <a:ea typeface="Meiryo UI" panose="020B0604030504040204" pitchFamily="50" charset="-128"/>
              </a:rPr>
              <a:t>時点）</a:t>
            </a:r>
            <a:endParaRPr kumimoji="1" lang="en-US" altLang="ja-JP" sz="14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35705" y="609902"/>
            <a:ext cx="690392" cy="257369"/>
          </a:xfrm>
          <a:prstGeom prst="rect">
            <a:avLst/>
          </a:prstGeom>
          <a:noFill/>
        </p:spPr>
        <p:txBody>
          <a:bodyPr wrap="square" lIns="36000" tIns="36000" rIns="36000" bIns="36000" rtlCol="0" anchor="ctr" anchorCtr="0">
            <a:spAutoFit/>
          </a:bodyPr>
          <a:lstStyle/>
          <a:p>
            <a:r>
              <a:rPr kumimoji="1" lang="ja-JP" altLang="en-US" sz="1200" dirty="0" smtClean="0">
                <a:latin typeface="Meiryo UI" panose="020B0604030504040204" pitchFamily="50" charset="-128"/>
                <a:ea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385630530"/>
              </p:ext>
            </p:extLst>
          </p:nvPr>
        </p:nvGraphicFramePr>
        <p:xfrm>
          <a:off x="1212795" y="6181860"/>
          <a:ext cx="7197108" cy="548640"/>
        </p:xfrm>
        <a:graphic>
          <a:graphicData uri="http://schemas.openxmlformats.org/drawingml/2006/table">
            <a:tbl>
              <a:tblPr firstRow="1" bandRow="1">
                <a:tableStyleId>{5940675A-B579-460E-94D1-54222C63F5DA}</a:tableStyleId>
              </a:tblPr>
              <a:tblGrid>
                <a:gridCol w="1799277">
                  <a:extLst>
                    <a:ext uri="{9D8B030D-6E8A-4147-A177-3AD203B41FA5}">
                      <a16:colId xmlns:a16="http://schemas.microsoft.com/office/drawing/2014/main" val="2761611968"/>
                    </a:ext>
                  </a:extLst>
                </a:gridCol>
                <a:gridCol w="1799277">
                  <a:extLst>
                    <a:ext uri="{9D8B030D-6E8A-4147-A177-3AD203B41FA5}">
                      <a16:colId xmlns:a16="http://schemas.microsoft.com/office/drawing/2014/main" val="1724847116"/>
                    </a:ext>
                  </a:extLst>
                </a:gridCol>
                <a:gridCol w="1799277">
                  <a:extLst>
                    <a:ext uri="{9D8B030D-6E8A-4147-A177-3AD203B41FA5}">
                      <a16:colId xmlns:a16="http://schemas.microsoft.com/office/drawing/2014/main" val="3370877479"/>
                    </a:ext>
                  </a:extLst>
                </a:gridCol>
                <a:gridCol w="1799277">
                  <a:extLst>
                    <a:ext uri="{9D8B030D-6E8A-4147-A177-3AD203B41FA5}">
                      <a16:colId xmlns:a16="http://schemas.microsoft.com/office/drawing/2014/main" val="3446951261"/>
                    </a:ext>
                  </a:extLst>
                </a:gridCol>
              </a:tblGrid>
              <a:tr h="233921">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233921">
                <a:tc>
                  <a:txBody>
                    <a:bodyPr/>
                    <a:lstStyle/>
                    <a:p>
                      <a:pPr algn="ctr"/>
                      <a:r>
                        <a:rPr kumimoji="1" lang="en-US" altLang="ja-JP" sz="1200" dirty="0" smtClean="0">
                          <a:latin typeface="メイリオ" panose="020B0604030504040204" pitchFamily="50" charset="-128"/>
                          <a:ea typeface="メイリオ" panose="020B0604030504040204" pitchFamily="50" charset="-128"/>
                        </a:rPr>
                        <a:t>653</a:t>
                      </a:r>
                      <a:r>
                        <a:rPr kumimoji="1" lang="ja-JP" altLang="en-US" sz="1200" dirty="0" smtClean="0">
                          <a:latin typeface="メイリオ" panose="020B0604030504040204" pitchFamily="50" charset="-128"/>
                          <a:ea typeface="メイリオ" panose="020B0604030504040204" pitchFamily="50" charset="-128"/>
                        </a:rPr>
                        <a:t>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937</a:t>
                      </a:r>
                      <a:r>
                        <a:rPr kumimoji="1" lang="ja-JP" altLang="en-US" sz="1200" dirty="0" smtClean="0">
                          <a:latin typeface="メイリオ" panose="020B0604030504040204" pitchFamily="50" charset="-128"/>
                          <a:ea typeface="メイリオ" panose="020B0604030504040204" pitchFamily="50" charset="-128"/>
                        </a:rPr>
                        <a:t>人</a:t>
                      </a: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685</a:t>
                      </a:r>
                      <a:r>
                        <a:rPr kumimoji="1" lang="ja-JP" altLang="en-US" sz="1200" dirty="0" smtClean="0">
                          <a:latin typeface="メイリオ" panose="020B0604030504040204" pitchFamily="50" charset="-128"/>
                          <a:ea typeface="メイリオ" panose="020B0604030504040204" pitchFamily="50" charset="-128"/>
                        </a:rPr>
                        <a:t>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607</a:t>
                      </a:r>
                      <a:r>
                        <a:rPr kumimoji="1" lang="ja-JP" altLang="en-US" sz="1200" dirty="0" smtClean="0">
                          <a:latin typeface="メイリオ" panose="020B0604030504040204" pitchFamily="50" charset="-128"/>
                          <a:ea typeface="メイリオ" panose="020B0604030504040204" pitchFamily="50" charset="-128"/>
                        </a:rPr>
                        <a:t>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14"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29</a:t>
            </a:fld>
            <a:endParaRPr kumimoji="1" lang="ja-JP" altLang="en-US" sz="1600" b="1" dirty="0">
              <a:solidFill>
                <a:schemeClr val="tx1"/>
              </a:solidFill>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432535" y="801933"/>
            <a:ext cx="8358340" cy="5328366"/>
          </a:xfrm>
          <a:prstGeom prst="rect">
            <a:avLst/>
          </a:prstGeom>
        </p:spPr>
      </p:pic>
    </p:spTree>
    <p:extLst>
      <p:ext uri="{BB962C8B-B14F-4D97-AF65-F5344CB8AC3E}">
        <p14:creationId xmlns:p14="http://schemas.microsoft.com/office/powerpoint/2010/main" val="3341825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058888" y="49348"/>
            <a:ext cx="3105635"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保育所・幼稚園数</a:t>
            </a:r>
            <a:endParaRPr kumimoji="1" lang="ja-JP" altLang="en-US" sz="20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7697119" y="500378"/>
            <a:ext cx="1324587" cy="503590"/>
          </a:xfrm>
          <a:prstGeom prst="rect">
            <a:avLst/>
          </a:prstGeom>
          <a:noFill/>
        </p:spPr>
        <p:txBody>
          <a:bodyPr wrap="square" lIns="36000" tIns="36000" rIns="36000" bIns="36000" rtlCol="0">
            <a:spAutoFit/>
          </a:bodyPr>
          <a:lstStyle/>
          <a:p>
            <a:r>
              <a:rPr kumimoji="1" lang="en-US" altLang="ja-JP" sz="1400" dirty="0" smtClean="0">
                <a:latin typeface="Meiryo UI" panose="020B0604030504040204" pitchFamily="50" charset="-128"/>
                <a:ea typeface="Meiryo UI" panose="020B0604030504040204" pitchFamily="50" charset="-128"/>
              </a:rPr>
              <a:t>2019</a:t>
            </a:r>
            <a:r>
              <a:rPr kumimoji="1" lang="ja-JP" altLang="en-US" sz="1400" dirty="0" smtClean="0">
                <a:latin typeface="Meiryo UI" panose="020B0604030504040204" pitchFamily="50" charset="-128"/>
                <a:ea typeface="Meiryo UI" panose="020B0604030504040204" pitchFamily="50" charset="-128"/>
              </a:rPr>
              <a:t>年</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学校基本調査</a:t>
            </a:r>
            <a:endParaRPr kumimoji="1" lang="en-US" altLang="ja-JP" sz="14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16440" y="869520"/>
            <a:ext cx="690392" cy="257369"/>
          </a:xfrm>
          <a:prstGeom prst="rect">
            <a:avLst/>
          </a:prstGeom>
          <a:noFill/>
        </p:spPr>
        <p:txBody>
          <a:bodyPr wrap="square" lIns="36000" tIns="36000" rIns="36000" bIns="36000" rtlCol="0" anchor="ctr" anchorCtr="0">
            <a:spAutoFit/>
          </a:bodyPr>
          <a:lstStyle/>
          <a:p>
            <a:r>
              <a:rPr kumimoji="1" lang="ja-JP" altLang="en-US" sz="1200" dirty="0" smtClean="0">
                <a:latin typeface="Meiryo UI" panose="020B0604030504040204" pitchFamily="50" charset="-128"/>
                <a:ea typeface="Meiryo UI" panose="020B0604030504040204" pitchFamily="50" charset="-128"/>
              </a:rPr>
              <a:t>（所）</a:t>
            </a:r>
            <a:endParaRPr kumimoji="1" lang="ja-JP" altLang="en-US"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3562" y="464158"/>
            <a:ext cx="1610252"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保育所</a:t>
            </a:r>
            <a:endParaRPr kumimoji="1" lang="ja-JP" altLang="en-US"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43490" y="3755080"/>
            <a:ext cx="1610252"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幼稚園</a:t>
            </a:r>
            <a:endParaRPr kumimoji="1" lang="ja-JP" altLang="en-US" sz="1400" b="1" dirty="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nvPr>
        </p:nvGraphicFramePr>
        <p:xfrm>
          <a:off x="1273280" y="3154260"/>
          <a:ext cx="7197108" cy="548640"/>
        </p:xfrm>
        <a:graphic>
          <a:graphicData uri="http://schemas.openxmlformats.org/drawingml/2006/table">
            <a:tbl>
              <a:tblPr firstRow="1" bandRow="1">
                <a:tableStyleId>{5940675A-B579-460E-94D1-54222C63F5DA}</a:tableStyleId>
              </a:tblPr>
              <a:tblGrid>
                <a:gridCol w="1799277">
                  <a:extLst>
                    <a:ext uri="{9D8B030D-6E8A-4147-A177-3AD203B41FA5}">
                      <a16:colId xmlns:a16="http://schemas.microsoft.com/office/drawing/2014/main" val="2761611968"/>
                    </a:ext>
                  </a:extLst>
                </a:gridCol>
                <a:gridCol w="1799277">
                  <a:extLst>
                    <a:ext uri="{9D8B030D-6E8A-4147-A177-3AD203B41FA5}">
                      <a16:colId xmlns:a16="http://schemas.microsoft.com/office/drawing/2014/main" val="1724847116"/>
                    </a:ext>
                  </a:extLst>
                </a:gridCol>
                <a:gridCol w="1799277">
                  <a:extLst>
                    <a:ext uri="{9D8B030D-6E8A-4147-A177-3AD203B41FA5}">
                      <a16:colId xmlns:a16="http://schemas.microsoft.com/office/drawing/2014/main" val="3370877479"/>
                    </a:ext>
                  </a:extLst>
                </a:gridCol>
                <a:gridCol w="1799277">
                  <a:extLst>
                    <a:ext uri="{9D8B030D-6E8A-4147-A177-3AD203B41FA5}">
                      <a16:colId xmlns:a16="http://schemas.microsoft.com/office/drawing/2014/main" val="3446951261"/>
                    </a:ext>
                  </a:extLst>
                </a:gridCol>
              </a:tblGrid>
              <a:tr h="233921">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233921">
                <a:tc>
                  <a:txBody>
                    <a:bodyPr/>
                    <a:lstStyle/>
                    <a:p>
                      <a:pPr algn="ctr"/>
                      <a:r>
                        <a:rPr kumimoji="1" lang="en-US" altLang="ja-JP" sz="1200" dirty="0" smtClean="0">
                          <a:latin typeface="メイリオ" panose="020B0604030504040204" pitchFamily="50" charset="-128"/>
                          <a:ea typeface="メイリオ" panose="020B0604030504040204" pitchFamily="50" charset="-128"/>
                        </a:rPr>
                        <a:t>100</a:t>
                      </a:r>
                      <a:r>
                        <a:rPr kumimoji="1" lang="ja-JP" altLang="en-US" sz="1200" dirty="0" smtClean="0">
                          <a:latin typeface="メイリオ" panose="020B0604030504040204" pitchFamily="50" charset="-128"/>
                          <a:ea typeface="メイリオ" panose="020B0604030504040204" pitchFamily="50" charset="-128"/>
                        </a:rPr>
                        <a:t>所</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131</a:t>
                      </a:r>
                      <a:r>
                        <a:rPr kumimoji="1" lang="ja-JP" altLang="en-US" sz="1200" dirty="0" smtClean="0">
                          <a:latin typeface="メイリオ" panose="020B0604030504040204" pitchFamily="50" charset="-128"/>
                          <a:ea typeface="メイリオ" panose="020B0604030504040204" pitchFamily="50" charset="-128"/>
                        </a:rPr>
                        <a:t>所</a:t>
                      </a: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122</a:t>
                      </a:r>
                      <a:r>
                        <a:rPr kumimoji="1" lang="ja-JP" altLang="en-US" sz="1200" dirty="0" smtClean="0">
                          <a:latin typeface="メイリオ" panose="020B0604030504040204" pitchFamily="50" charset="-128"/>
                          <a:ea typeface="メイリオ" panose="020B0604030504040204" pitchFamily="50" charset="-128"/>
                        </a:rPr>
                        <a:t>所</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103</a:t>
                      </a:r>
                      <a:r>
                        <a:rPr kumimoji="1" lang="ja-JP" altLang="en-US" sz="1200" dirty="0" smtClean="0">
                          <a:latin typeface="メイリオ" panose="020B0604030504040204" pitchFamily="50" charset="-128"/>
                          <a:ea typeface="メイリオ" panose="020B0604030504040204" pitchFamily="50" charset="-128"/>
                        </a:rPr>
                        <a:t>所</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13" name="テキスト ボックス 12"/>
          <p:cNvSpPr txBox="1"/>
          <p:nvPr/>
        </p:nvSpPr>
        <p:spPr>
          <a:xfrm>
            <a:off x="316440" y="4025454"/>
            <a:ext cx="690392" cy="257369"/>
          </a:xfrm>
          <a:prstGeom prst="rect">
            <a:avLst/>
          </a:prstGeom>
          <a:noFill/>
        </p:spPr>
        <p:txBody>
          <a:bodyPr wrap="square" lIns="36000" tIns="36000" rIns="36000" bIns="36000" rtlCol="0" anchor="ctr" anchorCtr="0">
            <a:spAutoFit/>
          </a:bodyPr>
          <a:lstStyle/>
          <a:p>
            <a:r>
              <a:rPr kumimoji="1" lang="ja-JP" altLang="en-US" sz="1200" dirty="0" smtClean="0">
                <a:latin typeface="Meiryo UI" panose="020B0604030504040204" pitchFamily="50" charset="-128"/>
                <a:ea typeface="Meiryo UI" panose="020B0604030504040204" pitchFamily="50" charset="-128"/>
              </a:rPr>
              <a:t>（園）</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nvPr>
        </p:nvGraphicFramePr>
        <p:xfrm>
          <a:off x="1273280" y="6240570"/>
          <a:ext cx="7197108" cy="548640"/>
        </p:xfrm>
        <a:graphic>
          <a:graphicData uri="http://schemas.openxmlformats.org/drawingml/2006/table">
            <a:tbl>
              <a:tblPr firstRow="1" bandRow="1">
                <a:tableStyleId>{5940675A-B579-460E-94D1-54222C63F5DA}</a:tableStyleId>
              </a:tblPr>
              <a:tblGrid>
                <a:gridCol w="1799277">
                  <a:extLst>
                    <a:ext uri="{9D8B030D-6E8A-4147-A177-3AD203B41FA5}">
                      <a16:colId xmlns:a16="http://schemas.microsoft.com/office/drawing/2014/main" val="2761611968"/>
                    </a:ext>
                  </a:extLst>
                </a:gridCol>
                <a:gridCol w="1799277">
                  <a:extLst>
                    <a:ext uri="{9D8B030D-6E8A-4147-A177-3AD203B41FA5}">
                      <a16:colId xmlns:a16="http://schemas.microsoft.com/office/drawing/2014/main" val="1724847116"/>
                    </a:ext>
                  </a:extLst>
                </a:gridCol>
                <a:gridCol w="1799277">
                  <a:extLst>
                    <a:ext uri="{9D8B030D-6E8A-4147-A177-3AD203B41FA5}">
                      <a16:colId xmlns:a16="http://schemas.microsoft.com/office/drawing/2014/main" val="3370877479"/>
                    </a:ext>
                  </a:extLst>
                </a:gridCol>
                <a:gridCol w="1799277">
                  <a:extLst>
                    <a:ext uri="{9D8B030D-6E8A-4147-A177-3AD203B41FA5}">
                      <a16:colId xmlns:a16="http://schemas.microsoft.com/office/drawing/2014/main" val="3446951261"/>
                    </a:ext>
                  </a:extLst>
                </a:gridCol>
              </a:tblGrid>
              <a:tr h="233921">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233921">
                <a:tc>
                  <a:txBody>
                    <a:bodyPr/>
                    <a:lstStyle/>
                    <a:p>
                      <a:pPr algn="ctr"/>
                      <a:r>
                        <a:rPr kumimoji="1" lang="en-US" altLang="ja-JP" sz="1200" dirty="0" smtClean="0">
                          <a:latin typeface="メイリオ" panose="020B0604030504040204" pitchFamily="50" charset="-128"/>
                          <a:ea typeface="メイリオ" panose="020B0604030504040204" pitchFamily="50" charset="-128"/>
                        </a:rPr>
                        <a:t>31</a:t>
                      </a:r>
                      <a:r>
                        <a:rPr kumimoji="1" lang="ja-JP" altLang="en-US" sz="1200" dirty="0" smtClean="0">
                          <a:latin typeface="メイリオ" panose="020B0604030504040204" pitchFamily="50" charset="-128"/>
                          <a:ea typeface="メイリオ" panose="020B0604030504040204" pitchFamily="50" charset="-128"/>
                        </a:rPr>
                        <a:t>園</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48</a:t>
                      </a:r>
                      <a:r>
                        <a:rPr kumimoji="1" lang="ja-JP" altLang="en-US" sz="1200" dirty="0" smtClean="0">
                          <a:latin typeface="メイリオ" panose="020B0604030504040204" pitchFamily="50" charset="-128"/>
                          <a:ea typeface="メイリオ" panose="020B0604030504040204" pitchFamily="50" charset="-128"/>
                        </a:rPr>
                        <a:t>園</a:t>
                      </a: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45</a:t>
                      </a:r>
                      <a:r>
                        <a:rPr kumimoji="1" lang="ja-JP" altLang="en-US" sz="1200" dirty="0" smtClean="0">
                          <a:latin typeface="メイリオ" panose="020B0604030504040204" pitchFamily="50" charset="-128"/>
                          <a:ea typeface="メイリオ" panose="020B0604030504040204" pitchFamily="50" charset="-128"/>
                        </a:rPr>
                        <a:t>園</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48</a:t>
                      </a:r>
                      <a:r>
                        <a:rPr kumimoji="1" lang="ja-JP" altLang="en-US" sz="1200" dirty="0" smtClean="0">
                          <a:latin typeface="メイリオ" panose="020B0604030504040204" pitchFamily="50" charset="-128"/>
                          <a:ea typeface="メイリオ" panose="020B0604030504040204" pitchFamily="50" charset="-128"/>
                        </a:rPr>
                        <a:t>園</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20"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latin typeface="+mj-lt"/>
                <a:ea typeface="Meiryo UI" panose="020B0604030504040204" pitchFamily="50" charset="-128"/>
              </a:rPr>
              <a:t>30</a:t>
            </a:fld>
            <a:endParaRPr kumimoji="1" lang="ja-JP" altLang="en-US" sz="1600" b="1" dirty="0">
              <a:solidFill>
                <a:schemeClr val="tx1"/>
              </a:solidFill>
              <a:latin typeface="+mj-lt"/>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429365" y="1028746"/>
            <a:ext cx="8358340" cy="2182557"/>
          </a:xfrm>
          <a:prstGeom prst="rect">
            <a:avLst/>
          </a:prstGeom>
        </p:spPr>
      </p:pic>
      <p:pic>
        <p:nvPicPr>
          <p:cNvPr id="3" name="図 2"/>
          <p:cNvPicPr>
            <a:picLocks noChangeAspect="1"/>
          </p:cNvPicPr>
          <p:nvPr/>
        </p:nvPicPr>
        <p:blipFill>
          <a:blip r:embed="rId3"/>
          <a:stretch>
            <a:fillRect/>
          </a:stretch>
        </p:blipFill>
        <p:spPr>
          <a:xfrm>
            <a:off x="429365" y="4154138"/>
            <a:ext cx="8358340" cy="2109399"/>
          </a:xfrm>
          <a:prstGeom prst="rect">
            <a:avLst/>
          </a:prstGeom>
        </p:spPr>
      </p:pic>
    </p:spTree>
    <p:extLst>
      <p:ext uri="{BB962C8B-B14F-4D97-AF65-F5344CB8AC3E}">
        <p14:creationId xmlns:p14="http://schemas.microsoft.com/office/powerpoint/2010/main" val="3051023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058888" y="50245"/>
            <a:ext cx="3105635" cy="400110"/>
          </a:xfrm>
          <a:prstGeom prst="rect">
            <a:avLst/>
          </a:prstGeom>
          <a:noFill/>
        </p:spPr>
        <p:txBody>
          <a:bodyPr wrap="square" rtlCol="0">
            <a:spAutoFit/>
          </a:bodyPr>
          <a:lstStyle/>
          <a:p>
            <a:pPr algn="ctr"/>
            <a:r>
              <a:rPr lang="zh-TW" altLang="en-US" sz="2000" b="1" dirty="0">
                <a:latin typeface="Meiryo UI" panose="020B0604030504040204" pitchFamily="50" charset="-128"/>
                <a:ea typeface="Meiryo UI" panose="020B0604030504040204" pitchFamily="50" charset="-128"/>
              </a:rPr>
              <a:t>居宅介護事業者数</a:t>
            </a:r>
            <a:endParaRPr kumimoji="1" lang="ja-JP" altLang="en-US" sz="20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5364088" y="605150"/>
            <a:ext cx="3657618" cy="503590"/>
          </a:xfrm>
          <a:prstGeom prst="rect">
            <a:avLst/>
          </a:prstGeom>
          <a:noFill/>
        </p:spPr>
        <p:txBody>
          <a:bodyPr wrap="square" lIns="36000" tIns="36000" rIns="36000" bIns="36000" rtlCol="0">
            <a:spAutoFit/>
          </a:bodyPr>
          <a:lstStyle/>
          <a:p>
            <a:pPr algn="r"/>
            <a:r>
              <a:rPr kumimoji="1" lang="ja-JP" altLang="en-US" sz="1400" dirty="0" smtClean="0">
                <a:latin typeface="Meiryo UI" panose="020B0604030504040204" pitchFamily="50" charset="-128"/>
                <a:ea typeface="Meiryo UI" panose="020B0604030504040204" pitchFamily="50" charset="-128"/>
              </a:rPr>
              <a:t>厚生労働省</a:t>
            </a:r>
            <a:r>
              <a:rPr kumimoji="1" lang="en-US" altLang="ja-JP" sz="1400" dirty="0" smtClean="0">
                <a:latin typeface="Meiryo UI" panose="020B0604030504040204" pitchFamily="50" charset="-128"/>
                <a:ea typeface="Meiryo UI" panose="020B0604030504040204" pitchFamily="50" charset="-128"/>
              </a:rPr>
              <a:t>HP</a:t>
            </a:r>
            <a:r>
              <a:rPr kumimoji="1" lang="ja-JP" altLang="en-US" sz="1400" dirty="0" smtClean="0">
                <a:latin typeface="Meiryo UI" panose="020B0604030504040204" pitchFamily="50" charset="-128"/>
                <a:ea typeface="Meiryo UI" panose="020B0604030504040204" pitchFamily="50" charset="-128"/>
              </a:rPr>
              <a:t>「介護サービス情報公表システム」</a:t>
            </a:r>
            <a:r>
              <a:rPr kumimoji="1" lang="en-US" altLang="ja-JP" sz="1400" dirty="0" smtClean="0">
                <a:latin typeface="Meiryo UI" panose="020B0604030504040204" pitchFamily="50" charset="-128"/>
                <a:ea typeface="Meiryo UI" panose="020B0604030504040204" pitchFamily="50" charset="-128"/>
              </a:rPr>
              <a:t>2020</a:t>
            </a:r>
            <a:r>
              <a:rPr kumimoji="1" lang="ja-JP" altLang="en-US" sz="1400" dirty="0" smtClean="0">
                <a:latin typeface="Meiryo UI" panose="020B0604030504040204" pitchFamily="50" charset="-128"/>
                <a:ea typeface="Meiryo UI" panose="020B0604030504040204" pitchFamily="50" charset="-128"/>
              </a:rPr>
              <a:t>年７月時点</a:t>
            </a:r>
            <a:endParaRPr kumimoji="1" lang="en-US" altLang="ja-JP" sz="14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81586" y="746486"/>
            <a:ext cx="994069" cy="257369"/>
          </a:xfrm>
          <a:prstGeom prst="rect">
            <a:avLst/>
          </a:prstGeom>
          <a:noFill/>
        </p:spPr>
        <p:txBody>
          <a:bodyPr wrap="square" lIns="36000" tIns="36000" rIns="36000" bIns="36000" rtlCol="0" anchor="ctr" anchorCtr="0">
            <a:spAutoFit/>
          </a:bodyPr>
          <a:lstStyle/>
          <a:p>
            <a:r>
              <a:rPr lang="ja-JP" altLang="en-US" sz="1200" dirty="0" smtClean="0">
                <a:latin typeface="Meiryo UI" panose="020B0604030504040204" pitchFamily="50" charset="-128"/>
                <a:ea typeface="Meiryo UI" panose="020B0604030504040204" pitchFamily="50" charset="-128"/>
              </a:rPr>
              <a:t>（業者数</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744556992"/>
              </p:ext>
            </p:extLst>
          </p:nvPr>
        </p:nvGraphicFramePr>
        <p:xfrm>
          <a:off x="1171979" y="6095054"/>
          <a:ext cx="7559896" cy="548640"/>
        </p:xfrm>
        <a:graphic>
          <a:graphicData uri="http://schemas.openxmlformats.org/drawingml/2006/table">
            <a:tbl>
              <a:tblPr firstRow="1" bandRow="1">
                <a:tableStyleId>{5940675A-B579-460E-94D1-54222C63F5DA}</a:tableStyleId>
              </a:tblPr>
              <a:tblGrid>
                <a:gridCol w="1889974">
                  <a:extLst>
                    <a:ext uri="{9D8B030D-6E8A-4147-A177-3AD203B41FA5}">
                      <a16:colId xmlns:a16="http://schemas.microsoft.com/office/drawing/2014/main" val="2761611968"/>
                    </a:ext>
                  </a:extLst>
                </a:gridCol>
                <a:gridCol w="1889974">
                  <a:extLst>
                    <a:ext uri="{9D8B030D-6E8A-4147-A177-3AD203B41FA5}">
                      <a16:colId xmlns:a16="http://schemas.microsoft.com/office/drawing/2014/main" val="1724847116"/>
                    </a:ext>
                  </a:extLst>
                </a:gridCol>
                <a:gridCol w="1889974">
                  <a:extLst>
                    <a:ext uri="{9D8B030D-6E8A-4147-A177-3AD203B41FA5}">
                      <a16:colId xmlns:a16="http://schemas.microsoft.com/office/drawing/2014/main" val="3370877479"/>
                    </a:ext>
                  </a:extLst>
                </a:gridCol>
                <a:gridCol w="1889974">
                  <a:extLst>
                    <a:ext uri="{9D8B030D-6E8A-4147-A177-3AD203B41FA5}">
                      <a16:colId xmlns:a16="http://schemas.microsoft.com/office/drawing/2014/main" val="3446951261"/>
                    </a:ext>
                  </a:extLst>
                </a:gridCol>
              </a:tblGrid>
              <a:tr h="233921">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233921">
                <a:tc>
                  <a:txBody>
                    <a:bodyPr/>
                    <a:lstStyle/>
                    <a:p>
                      <a:pPr algn="ctr"/>
                      <a:r>
                        <a:rPr kumimoji="1" lang="en-US" altLang="ja-JP" sz="1200" dirty="0" smtClean="0">
                          <a:latin typeface="メイリオ" panose="020B0604030504040204" pitchFamily="50" charset="-128"/>
                          <a:ea typeface="メイリオ" panose="020B0604030504040204" pitchFamily="50" charset="-128"/>
                        </a:rPr>
                        <a:t>907</a:t>
                      </a:r>
                      <a:r>
                        <a:rPr kumimoji="1" lang="ja-JP" altLang="en-US" sz="1200" dirty="0" smtClean="0">
                          <a:latin typeface="メイリオ" panose="020B0604030504040204" pitchFamily="50" charset="-128"/>
                          <a:ea typeface="メイリオ" panose="020B0604030504040204" pitchFamily="50" charset="-128"/>
                        </a:rPr>
                        <a:t>業者</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1,198</a:t>
                      </a:r>
                      <a:r>
                        <a:rPr kumimoji="1" lang="ja-JP" altLang="en-US" sz="1200" dirty="0" smtClean="0">
                          <a:latin typeface="メイリオ" panose="020B0604030504040204" pitchFamily="50" charset="-128"/>
                          <a:ea typeface="メイリオ" panose="020B0604030504040204" pitchFamily="50" charset="-128"/>
                        </a:rPr>
                        <a:t>業者</a:t>
                      </a: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1,434</a:t>
                      </a:r>
                      <a:r>
                        <a:rPr kumimoji="1" lang="ja-JP" altLang="en-US" sz="1200" dirty="0" smtClean="0">
                          <a:latin typeface="メイリオ" panose="020B0604030504040204" pitchFamily="50" charset="-128"/>
                          <a:ea typeface="メイリオ" panose="020B0604030504040204" pitchFamily="50" charset="-128"/>
                        </a:rPr>
                        <a:t>業者</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1,497</a:t>
                      </a:r>
                      <a:r>
                        <a:rPr kumimoji="1" lang="ja-JP" altLang="en-US" sz="1200" dirty="0" smtClean="0">
                          <a:latin typeface="メイリオ" panose="020B0604030504040204" pitchFamily="50" charset="-128"/>
                          <a:ea typeface="メイリオ" panose="020B0604030504040204" pitchFamily="50" charset="-128"/>
                        </a:rPr>
                        <a:t>業者</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13"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31</a:t>
            </a:fld>
            <a:endParaRPr kumimoji="1" lang="ja-JP" altLang="en-US" sz="1600" b="1" dirty="0">
              <a:solidFill>
                <a:schemeClr val="tx1"/>
              </a:solidFill>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544212" y="948340"/>
            <a:ext cx="8602202" cy="5041829"/>
          </a:xfrm>
          <a:prstGeom prst="rect">
            <a:avLst/>
          </a:prstGeom>
        </p:spPr>
      </p:pic>
    </p:spTree>
    <p:extLst>
      <p:ext uri="{BB962C8B-B14F-4D97-AF65-F5344CB8AC3E}">
        <p14:creationId xmlns:p14="http://schemas.microsoft.com/office/powerpoint/2010/main" val="1085665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84111" y="737603"/>
            <a:ext cx="8437595" cy="5328366"/>
          </a:xfrm>
          <a:prstGeom prst="rect">
            <a:avLst/>
          </a:prstGeom>
        </p:spPr>
      </p:pic>
      <p:sp>
        <p:nvSpPr>
          <p:cNvPr id="5" name="テキスト ボックス 4"/>
          <p:cNvSpPr txBox="1"/>
          <p:nvPr/>
        </p:nvSpPr>
        <p:spPr>
          <a:xfrm>
            <a:off x="2769458" y="10730"/>
            <a:ext cx="3483423"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密集市街地重点整備エリア数</a:t>
            </a:r>
            <a:endParaRPr kumimoji="1" lang="ja-JP" altLang="en-US" sz="20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p:cNvGraphicFramePr>
            <a:graphicFrameLocks noGrp="1"/>
          </p:cNvGraphicFramePr>
          <p:nvPr>
            <p:extLst/>
          </p:nvPr>
        </p:nvGraphicFramePr>
        <p:xfrm>
          <a:off x="1071127" y="6158271"/>
          <a:ext cx="7531960" cy="548640"/>
        </p:xfrm>
        <a:graphic>
          <a:graphicData uri="http://schemas.openxmlformats.org/drawingml/2006/table">
            <a:tbl>
              <a:tblPr firstRow="1" bandRow="1">
                <a:tableStyleId>{5940675A-B579-460E-94D1-54222C63F5DA}</a:tableStyleId>
              </a:tblPr>
              <a:tblGrid>
                <a:gridCol w="1882990">
                  <a:extLst>
                    <a:ext uri="{9D8B030D-6E8A-4147-A177-3AD203B41FA5}">
                      <a16:colId xmlns:a16="http://schemas.microsoft.com/office/drawing/2014/main" val="2761611968"/>
                    </a:ext>
                  </a:extLst>
                </a:gridCol>
                <a:gridCol w="1882990">
                  <a:extLst>
                    <a:ext uri="{9D8B030D-6E8A-4147-A177-3AD203B41FA5}">
                      <a16:colId xmlns:a16="http://schemas.microsoft.com/office/drawing/2014/main" val="1724847116"/>
                    </a:ext>
                  </a:extLst>
                </a:gridCol>
                <a:gridCol w="1882990">
                  <a:extLst>
                    <a:ext uri="{9D8B030D-6E8A-4147-A177-3AD203B41FA5}">
                      <a16:colId xmlns:a16="http://schemas.microsoft.com/office/drawing/2014/main" val="3370877479"/>
                    </a:ext>
                  </a:extLst>
                </a:gridCol>
                <a:gridCol w="1882990">
                  <a:extLst>
                    <a:ext uri="{9D8B030D-6E8A-4147-A177-3AD203B41FA5}">
                      <a16:colId xmlns:a16="http://schemas.microsoft.com/office/drawing/2014/main" val="3446951261"/>
                    </a:ext>
                  </a:extLst>
                </a:gridCol>
              </a:tblGrid>
              <a:tr h="233921">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233921">
                <a:tc>
                  <a:txBody>
                    <a:bodyPr/>
                    <a:lstStyle/>
                    <a:p>
                      <a:pPr algn="ctr"/>
                      <a:r>
                        <a:rPr kumimoji="1" lang="en-US" altLang="ja-JP" sz="1200" dirty="0" smtClean="0">
                          <a:latin typeface="メイリオ" panose="020B0604030504040204" pitchFamily="50" charset="-128"/>
                          <a:ea typeface="メイリオ" panose="020B0604030504040204" pitchFamily="50" charset="-128"/>
                        </a:rPr>
                        <a:t>0</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3</a:t>
                      </a:r>
                      <a:endParaRPr kumimoji="1" lang="ja-JP" altLang="en-US" sz="1200" dirty="0" smtClean="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2</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5</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pic>
        <p:nvPicPr>
          <p:cNvPr id="3" name="図 2"/>
          <p:cNvPicPr>
            <a:picLocks noChangeAspect="1"/>
          </p:cNvPicPr>
          <p:nvPr/>
        </p:nvPicPr>
        <p:blipFill>
          <a:blip r:embed="rId3"/>
          <a:stretch>
            <a:fillRect/>
          </a:stretch>
        </p:blipFill>
        <p:spPr>
          <a:xfrm>
            <a:off x="1071127" y="636383"/>
            <a:ext cx="2998597" cy="2595702"/>
          </a:xfrm>
          <a:prstGeom prst="rect">
            <a:avLst/>
          </a:prstGeom>
          <a:ln>
            <a:solidFill>
              <a:schemeClr val="tx1"/>
            </a:solidFill>
          </a:ln>
        </p:spPr>
      </p:pic>
      <p:sp>
        <p:nvSpPr>
          <p:cNvPr id="9"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32</a:t>
            </a:fld>
            <a:endParaRPr kumimoji="1" lang="ja-JP" altLang="en-US" sz="1600" b="1" dirty="0">
              <a:solidFill>
                <a:schemeClr val="tx1"/>
              </a:solidFill>
              <a:ea typeface="Meiryo UI" panose="020B0604030504040204" pitchFamily="50" charset="-128"/>
            </a:endParaRPr>
          </a:p>
        </p:txBody>
      </p:sp>
      <p:sp>
        <p:nvSpPr>
          <p:cNvPr id="11" name="テキスト ボックス 10"/>
          <p:cNvSpPr txBox="1"/>
          <p:nvPr/>
        </p:nvSpPr>
        <p:spPr>
          <a:xfrm>
            <a:off x="6156175" y="475964"/>
            <a:ext cx="2987129" cy="288147"/>
          </a:xfrm>
          <a:prstGeom prst="rect">
            <a:avLst/>
          </a:prstGeom>
          <a:noFill/>
        </p:spPr>
        <p:txBody>
          <a:bodyPr wrap="square" lIns="36000" tIns="36000" rIns="36000" bIns="36000" rtlCol="0">
            <a:spAutoFit/>
          </a:bodyPr>
          <a:lstStyle/>
          <a:p>
            <a:r>
              <a:rPr kumimoji="1" lang="ja-JP" altLang="en-US" sz="1400" dirty="0" smtClean="0">
                <a:latin typeface="Meiryo UI" panose="020B0604030504040204" pitchFamily="50" charset="-128"/>
                <a:ea typeface="Meiryo UI" panose="020B0604030504040204" pitchFamily="50" charset="-128"/>
              </a:rPr>
              <a:t>大阪市</a:t>
            </a:r>
            <a:r>
              <a:rPr kumimoji="1" lang="en-US" altLang="ja-JP" sz="1400" dirty="0" smtClean="0">
                <a:latin typeface="Meiryo UI" panose="020B0604030504040204" pitchFamily="50" charset="-128"/>
                <a:ea typeface="Meiryo UI" panose="020B0604030504040204" pitchFamily="50" charset="-128"/>
              </a:rPr>
              <a:t>HP</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密集市街地の整備について」</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0470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23938" y="12281"/>
            <a:ext cx="6097924"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家屋形態別世帯の割合（長屋）</a:t>
            </a:r>
            <a:endParaRPr kumimoji="1" lang="ja-JP" altLang="en-US" sz="20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sp>
        <p:nvSpPr>
          <p:cNvPr id="8" name="正方形/長方形 7"/>
          <p:cNvSpPr/>
          <p:nvPr/>
        </p:nvSpPr>
        <p:spPr>
          <a:xfrm>
            <a:off x="7611022" y="464628"/>
            <a:ext cx="1602189" cy="307777"/>
          </a:xfrm>
          <a:prstGeom prst="rect">
            <a:avLst/>
          </a:prstGeom>
        </p:spPr>
        <p:txBody>
          <a:bodyPr wrap="square">
            <a:spAutoFit/>
          </a:bodyPr>
          <a:lstStyle/>
          <a:p>
            <a:r>
              <a:rPr lang="en-US" altLang="ja-JP" sz="1400" dirty="0" smtClean="0">
                <a:latin typeface="Meiryo UI" panose="020B0604030504040204" pitchFamily="50" charset="-128"/>
                <a:ea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rPr>
              <a:t>年国勢調査</a:t>
            </a:r>
            <a:endParaRPr lang="en-US" altLang="ja-JP" sz="1400" dirty="0" smtClean="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nvPr>
        </p:nvGraphicFramePr>
        <p:xfrm>
          <a:off x="1225674" y="6012491"/>
          <a:ext cx="7261504" cy="548640"/>
        </p:xfrm>
        <a:graphic>
          <a:graphicData uri="http://schemas.openxmlformats.org/drawingml/2006/table">
            <a:tbl>
              <a:tblPr firstRow="1" bandRow="1">
                <a:tableStyleId>{5940675A-B579-460E-94D1-54222C63F5DA}</a:tableStyleId>
              </a:tblPr>
              <a:tblGrid>
                <a:gridCol w="1815376">
                  <a:extLst>
                    <a:ext uri="{9D8B030D-6E8A-4147-A177-3AD203B41FA5}">
                      <a16:colId xmlns:a16="http://schemas.microsoft.com/office/drawing/2014/main" val="2761611968"/>
                    </a:ext>
                  </a:extLst>
                </a:gridCol>
                <a:gridCol w="1815376">
                  <a:extLst>
                    <a:ext uri="{9D8B030D-6E8A-4147-A177-3AD203B41FA5}">
                      <a16:colId xmlns:a16="http://schemas.microsoft.com/office/drawing/2014/main" val="1724847116"/>
                    </a:ext>
                  </a:extLst>
                </a:gridCol>
                <a:gridCol w="1815376">
                  <a:extLst>
                    <a:ext uri="{9D8B030D-6E8A-4147-A177-3AD203B41FA5}">
                      <a16:colId xmlns:a16="http://schemas.microsoft.com/office/drawing/2014/main" val="3370877479"/>
                    </a:ext>
                  </a:extLst>
                </a:gridCol>
                <a:gridCol w="1815376">
                  <a:extLst>
                    <a:ext uri="{9D8B030D-6E8A-4147-A177-3AD203B41FA5}">
                      <a16:colId xmlns:a16="http://schemas.microsoft.com/office/drawing/2014/main" val="3446951261"/>
                    </a:ext>
                  </a:extLst>
                </a:gridCol>
              </a:tblGrid>
              <a:tr h="233921">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233921">
                <a:tc>
                  <a:txBody>
                    <a:bodyPr/>
                    <a:lstStyle/>
                    <a:p>
                      <a:pPr algn="ctr"/>
                      <a:r>
                        <a:rPr kumimoji="1" lang="en-US" altLang="ja-JP" sz="1200" dirty="0" smtClean="0">
                          <a:latin typeface="メイリオ" panose="020B0604030504040204" pitchFamily="50" charset="-128"/>
                          <a:ea typeface="メイリオ" panose="020B0604030504040204" pitchFamily="50" charset="-128"/>
                        </a:rPr>
                        <a:t>1.7</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2.4</a:t>
                      </a:r>
                      <a:r>
                        <a:rPr kumimoji="1" lang="ja-JP" altLang="en-US" sz="1200" dirty="0" smtClean="0">
                          <a:latin typeface="メイリオ" panose="020B0604030504040204" pitchFamily="50" charset="-128"/>
                          <a:ea typeface="メイリオ" panose="020B0604030504040204" pitchFamily="50" charset="-128"/>
                        </a:rPr>
                        <a:t>％</a:t>
                      </a: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2.7</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5.4</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12"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33</a:t>
            </a:fld>
            <a:endParaRPr kumimoji="1" lang="ja-JP" altLang="en-US" sz="1600" b="1" dirty="0">
              <a:solidFill>
                <a:schemeClr val="tx1"/>
              </a:solidFill>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393730" y="579862"/>
            <a:ext cx="8358340" cy="5328366"/>
          </a:xfrm>
          <a:prstGeom prst="rect">
            <a:avLst/>
          </a:prstGeom>
        </p:spPr>
      </p:pic>
    </p:spTree>
    <p:extLst>
      <p:ext uri="{BB962C8B-B14F-4D97-AF65-F5344CB8AC3E}">
        <p14:creationId xmlns:p14="http://schemas.microsoft.com/office/powerpoint/2010/main" val="22566331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23938" y="12281"/>
            <a:ext cx="6097924"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家屋形態別世帯の割合（一戸建て）</a:t>
            </a:r>
            <a:endParaRPr kumimoji="1" lang="ja-JP" altLang="en-US" sz="20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0" name="表 9"/>
          <p:cNvGraphicFramePr>
            <a:graphicFrameLocks noGrp="1"/>
          </p:cNvGraphicFramePr>
          <p:nvPr>
            <p:extLst/>
          </p:nvPr>
        </p:nvGraphicFramePr>
        <p:xfrm>
          <a:off x="1212795" y="6218555"/>
          <a:ext cx="7261504" cy="548640"/>
        </p:xfrm>
        <a:graphic>
          <a:graphicData uri="http://schemas.openxmlformats.org/drawingml/2006/table">
            <a:tbl>
              <a:tblPr firstRow="1" bandRow="1">
                <a:tableStyleId>{5940675A-B579-460E-94D1-54222C63F5DA}</a:tableStyleId>
              </a:tblPr>
              <a:tblGrid>
                <a:gridCol w="1815376">
                  <a:extLst>
                    <a:ext uri="{9D8B030D-6E8A-4147-A177-3AD203B41FA5}">
                      <a16:colId xmlns:a16="http://schemas.microsoft.com/office/drawing/2014/main" val="2761611968"/>
                    </a:ext>
                  </a:extLst>
                </a:gridCol>
                <a:gridCol w="1815376">
                  <a:extLst>
                    <a:ext uri="{9D8B030D-6E8A-4147-A177-3AD203B41FA5}">
                      <a16:colId xmlns:a16="http://schemas.microsoft.com/office/drawing/2014/main" val="1724847116"/>
                    </a:ext>
                  </a:extLst>
                </a:gridCol>
                <a:gridCol w="1815376">
                  <a:extLst>
                    <a:ext uri="{9D8B030D-6E8A-4147-A177-3AD203B41FA5}">
                      <a16:colId xmlns:a16="http://schemas.microsoft.com/office/drawing/2014/main" val="3370877479"/>
                    </a:ext>
                  </a:extLst>
                </a:gridCol>
                <a:gridCol w="1815376">
                  <a:extLst>
                    <a:ext uri="{9D8B030D-6E8A-4147-A177-3AD203B41FA5}">
                      <a16:colId xmlns:a16="http://schemas.microsoft.com/office/drawing/2014/main" val="3446951261"/>
                    </a:ext>
                  </a:extLst>
                </a:gridCol>
              </a:tblGrid>
              <a:tr h="233921">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233921">
                <a:tc>
                  <a:txBody>
                    <a:bodyPr/>
                    <a:lstStyle/>
                    <a:p>
                      <a:pPr algn="ctr"/>
                      <a:r>
                        <a:rPr kumimoji="1" lang="en-US" altLang="ja-JP" sz="1200" dirty="0" smtClean="0">
                          <a:latin typeface="メイリオ" panose="020B0604030504040204" pitchFamily="50" charset="-128"/>
                          <a:ea typeface="メイリオ" panose="020B0604030504040204" pitchFamily="50" charset="-128"/>
                        </a:rPr>
                        <a:t>25.2</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24.3</a:t>
                      </a:r>
                      <a:r>
                        <a:rPr kumimoji="1" lang="ja-JP" altLang="en-US" sz="1200" dirty="0" smtClean="0">
                          <a:latin typeface="メイリオ" panose="020B0604030504040204" pitchFamily="50" charset="-128"/>
                          <a:ea typeface="メイリオ" panose="020B0604030504040204" pitchFamily="50" charset="-128"/>
                        </a:rPr>
                        <a:t>％</a:t>
                      </a: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21.1</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35.1</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12"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34</a:t>
            </a:fld>
            <a:endParaRPr kumimoji="1" lang="ja-JP" altLang="en-US" sz="1600" b="1" dirty="0">
              <a:solidFill>
                <a:schemeClr val="tx1"/>
              </a:solidFill>
              <a:ea typeface="Meiryo UI" panose="020B0604030504040204" pitchFamily="50" charset="-128"/>
            </a:endParaRPr>
          </a:p>
        </p:txBody>
      </p:sp>
      <p:sp>
        <p:nvSpPr>
          <p:cNvPr id="14" name="正方形/長方形 13"/>
          <p:cNvSpPr/>
          <p:nvPr/>
        </p:nvSpPr>
        <p:spPr>
          <a:xfrm>
            <a:off x="7611022" y="464628"/>
            <a:ext cx="1602189" cy="307777"/>
          </a:xfrm>
          <a:prstGeom prst="rect">
            <a:avLst/>
          </a:prstGeom>
        </p:spPr>
        <p:txBody>
          <a:bodyPr wrap="square">
            <a:spAutoFit/>
          </a:bodyPr>
          <a:lstStyle/>
          <a:p>
            <a:r>
              <a:rPr lang="en-US" altLang="ja-JP" sz="1400" dirty="0" smtClean="0">
                <a:latin typeface="Meiryo UI" panose="020B0604030504040204" pitchFamily="50" charset="-128"/>
                <a:ea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rPr>
              <a:t>年国勢調査</a:t>
            </a:r>
            <a:endParaRPr lang="en-US" altLang="ja-JP" sz="1400" dirty="0" smtClean="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432536" y="831297"/>
            <a:ext cx="8358340" cy="5328366"/>
          </a:xfrm>
          <a:prstGeom prst="rect">
            <a:avLst/>
          </a:prstGeom>
        </p:spPr>
      </p:pic>
    </p:spTree>
    <p:extLst>
      <p:ext uri="{BB962C8B-B14F-4D97-AF65-F5344CB8AC3E}">
        <p14:creationId xmlns:p14="http://schemas.microsoft.com/office/powerpoint/2010/main" val="3013954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23938" y="12281"/>
            <a:ext cx="6097924"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家屋形態別世帯の割合（共同住宅）</a:t>
            </a:r>
            <a:endParaRPr kumimoji="1" lang="ja-JP" altLang="en-US" sz="20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0" name="表 9"/>
          <p:cNvGraphicFramePr>
            <a:graphicFrameLocks noGrp="1"/>
          </p:cNvGraphicFramePr>
          <p:nvPr>
            <p:extLst/>
          </p:nvPr>
        </p:nvGraphicFramePr>
        <p:xfrm>
          <a:off x="1212795" y="6218555"/>
          <a:ext cx="7261504" cy="548640"/>
        </p:xfrm>
        <a:graphic>
          <a:graphicData uri="http://schemas.openxmlformats.org/drawingml/2006/table">
            <a:tbl>
              <a:tblPr firstRow="1" bandRow="1">
                <a:tableStyleId>{5940675A-B579-460E-94D1-54222C63F5DA}</a:tableStyleId>
              </a:tblPr>
              <a:tblGrid>
                <a:gridCol w="1815376">
                  <a:extLst>
                    <a:ext uri="{9D8B030D-6E8A-4147-A177-3AD203B41FA5}">
                      <a16:colId xmlns:a16="http://schemas.microsoft.com/office/drawing/2014/main" val="2761611968"/>
                    </a:ext>
                  </a:extLst>
                </a:gridCol>
                <a:gridCol w="1815376">
                  <a:extLst>
                    <a:ext uri="{9D8B030D-6E8A-4147-A177-3AD203B41FA5}">
                      <a16:colId xmlns:a16="http://schemas.microsoft.com/office/drawing/2014/main" val="1724847116"/>
                    </a:ext>
                  </a:extLst>
                </a:gridCol>
                <a:gridCol w="1815376">
                  <a:extLst>
                    <a:ext uri="{9D8B030D-6E8A-4147-A177-3AD203B41FA5}">
                      <a16:colId xmlns:a16="http://schemas.microsoft.com/office/drawing/2014/main" val="3370877479"/>
                    </a:ext>
                  </a:extLst>
                </a:gridCol>
                <a:gridCol w="1815376">
                  <a:extLst>
                    <a:ext uri="{9D8B030D-6E8A-4147-A177-3AD203B41FA5}">
                      <a16:colId xmlns:a16="http://schemas.microsoft.com/office/drawing/2014/main" val="3446951261"/>
                    </a:ext>
                  </a:extLst>
                </a:gridCol>
              </a:tblGrid>
              <a:tr h="233921">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233921">
                <a:tc>
                  <a:txBody>
                    <a:bodyPr/>
                    <a:lstStyle/>
                    <a:p>
                      <a:pPr algn="ctr"/>
                      <a:r>
                        <a:rPr kumimoji="1" lang="en-US" altLang="ja-JP" sz="1200" dirty="0" smtClean="0">
                          <a:latin typeface="メイリオ" panose="020B0604030504040204" pitchFamily="50" charset="-128"/>
                          <a:ea typeface="メイリオ" panose="020B0604030504040204" pitchFamily="50" charset="-128"/>
                        </a:rPr>
                        <a:t>73.1</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73.3</a:t>
                      </a:r>
                      <a:r>
                        <a:rPr kumimoji="1" lang="ja-JP" altLang="en-US" sz="1200" dirty="0" smtClean="0">
                          <a:latin typeface="メイリオ" panose="020B0604030504040204" pitchFamily="50" charset="-128"/>
                          <a:ea typeface="メイリオ" panose="020B0604030504040204" pitchFamily="50" charset="-128"/>
                        </a:rPr>
                        <a:t>％</a:t>
                      </a: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76.2</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59.5</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12"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latin typeface="+mj-lt"/>
                <a:ea typeface="Meiryo UI" panose="020B0604030504040204" pitchFamily="50" charset="-128"/>
              </a:rPr>
              <a:t>35</a:t>
            </a:fld>
            <a:endParaRPr kumimoji="1" lang="ja-JP" altLang="en-US" sz="1600" b="1" dirty="0">
              <a:solidFill>
                <a:schemeClr val="tx1"/>
              </a:solidFill>
              <a:latin typeface="+mj-lt"/>
              <a:ea typeface="Meiryo UI" panose="020B0604030504040204" pitchFamily="50" charset="-128"/>
            </a:endParaRPr>
          </a:p>
        </p:txBody>
      </p:sp>
      <p:sp>
        <p:nvSpPr>
          <p:cNvPr id="14" name="正方形/長方形 13"/>
          <p:cNvSpPr/>
          <p:nvPr/>
        </p:nvSpPr>
        <p:spPr>
          <a:xfrm>
            <a:off x="7611022" y="464628"/>
            <a:ext cx="1602189" cy="307777"/>
          </a:xfrm>
          <a:prstGeom prst="rect">
            <a:avLst/>
          </a:prstGeom>
        </p:spPr>
        <p:txBody>
          <a:bodyPr wrap="square">
            <a:spAutoFit/>
          </a:bodyPr>
          <a:lstStyle/>
          <a:p>
            <a:r>
              <a:rPr lang="en-US" altLang="ja-JP" sz="1400" dirty="0" smtClean="0">
                <a:latin typeface="Meiryo UI" panose="020B0604030504040204" pitchFamily="50" charset="-128"/>
                <a:ea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rPr>
              <a:t>年国勢調査</a:t>
            </a:r>
            <a:endParaRPr lang="en-US" altLang="ja-JP" sz="1400" dirty="0" smtClean="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432536" y="890189"/>
            <a:ext cx="8358340" cy="5328366"/>
          </a:xfrm>
          <a:prstGeom prst="rect">
            <a:avLst/>
          </a:prstGeom>
        </p:spPr>
      </p:pic>
    </p:spTree>
    <p:extLst>
      <p:ext uri="{BB962C8B-B14F-4D97-AF65-F5344CB8AC3E}">
        <p14:creationId xmlns:p14="http://schemas.microsoft.com/office/powerpoint/2010/main" val="1813517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441812" y="53547"/>
            <a:ext cx="2339788"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新設住宅着工件数</a:t>
            </a:r>
            <a:endParaRPr kumimoji="1" lang="ja-JP" altLang="en-US" sz="20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p:cNvSpPr/>
          <p:nvPr/>
        </p:nvSpPr>
        <p:spPr>
          <a:xfrm>
            <a:off x="6599647" y="464628"/>
            <a:ext cx="2563522" cy="307777"/>
          </a:xfrm>
          <a:prstGeom prst="rect">
            <a:avLst/>
          </a:prstGeom>
        </p:spPr>
        <p:txBody>
          <a:bodyPr wrap="none">
            <a:spAutoFit/>
          </a:bodyPr>
          <a:lstStyle/>
          <a:p>
            <a:r>
              <a:rPr lang="ja-JP" altLang="en-US" sz="1400" dirty="0" smtClean="0">
                <a:latin typeface="Meiryo UI" panose="020B0604030504040204" pitchFamily="50" charset="-128"/>
                <a:ea typeface="Meiryo UI" panose="020B0604030504040204" pitchFamily="50" charset="-128"/>
              </a:rPr>
              <a:t>大阪市統計書（平成</a:t>
            </a:r>
            <a:r>
              <a:rPr lang="en-US" altLang="ja-JP" sz="1400" dirty="0" smtClean="0">
                <a:latin typeface="Meiryo UI" panose="020B0604030504040204" pitchFamily="50" charset="-128"/>
                <a:ea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rPr>
              <a:t>年中）</a:t>
            </a:r>
            <a:endParaRPr lang="en-US" altLang="ja-JP" sz="14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74465" y="678620"/>
            <a:ext cx="855212" cy="257369"/>
          </a:xfrm>
          <a:prstGeom prst="rect">
            <a:avLst/>
          </a:prstGeom>
          <a:noFill/>
        </p:spPr>
        <p:txBody>
          <a:bodyPr wrap="square" lIns="36000" tIns="36000" rIns="36000" bIns="36000" rtlCol="0" anchor="ctr" anchorCtr="0">
            <a:spAutoFit/>
          </a:bodyPr>
          <a:lstStyle/>
          <a:p>
            <a:pPr algn="ctr"/>
            <a:r>
              <a:rPr kumimoji="1" lang="ja-JP" altLang="en-US" sz="1200" dirty="0" smtClean="0">
                <a:latin typeface="Meiryo UI" panose="020B0604030504040204" pitchFamily="50" charset="-128"/>
                <a:ea typeface="Meiryo UI" panose="020B0604030504040204" pitchFamily="50" charset="-128"/>
              </a:rPr>
              <a:t>（戸数）</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nvPr>
        </p:nvGraphicFramePr>
        <p:xfrm>
          <a:off x="1281193" y="6283656"/>
          <a:ext cx="7261504" cy="548640"/>
        </p:xfrm>
        <a:graphic>
          <a:graphicData uri="http://schemas.openxmlformats.org/drawingml/2006/table">
            <a:tbl>
              <a:tblPr firstRow="1" bandRow="1">
                <a:tableStyleId>{5940675A-B579-460E-94D1-54222C63F5DA}</a:tableStyleId>
              </a:tblPr>
              <a:tblGrid>
                <a:gridCol w="1815376">
                  <a:extLst>
                    <a:ext uri="{9D8B030D-6E8A-4147-A177-3AD203B41FA5}">
                      <a16:colId xmlns:a16="http://schemas.microsoft.com/office/drawing/2014/main" val="2761611968"/>
                    </a:ext>
                  </a:extLst>
                </a:gridCol>
                <a:gridCol w="1815376">
                  <a:extLst>
                    <a:ext uri="{9D8B030D-6E8A-4147-A177-3AD203B41FA5}">
                      <a16:colId xmlns:a16="http://schemas.microsoft.com/office/drawing/2014/main" val="1724847116"/>
                    </a:ext>
                  </a:extLst>
                </a:gridCol>
                <a:gridCol w="1815376">
                  <a:extLst>
                    <a:ext uri="{9D8B030D-6E8A-4147-A177-3AD203B41FA5}">
                      <a16:colId xmlns:a16="http://schemas.microsoft.com/office/drawing/2014/main" val="3370877479"/>
                    </a:ext>
                  </a:extLst>
                </a:gridCol>
                <a:gridCol w="1815376">
                  <a:extLst>
                    <a:ext uri="{9D8B030D-6E8A-4147-A177-3AD203B41FA5}">
                      <a16:colId xmlns:a16="http://schemas.microsoft.com/office/drawing/2014/main" val="3446951261"/>
                    </a:ext>
                  </a:extLst>
                </a:gridCol>
              </a:tblGrid>
              <a:tr h="233921">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233921">
                <a:tc>
                  <a:txBody>
                    <a:bodyPr/>
                    <a:lstStyle/>
                    <a:p>
                      <a:pPr algn="ctr"/>
                      <a:r>
                        <a:rPr kumimoji="1" lang="en-US" altLang="ja-JP" sz="1200" dirty="0" smtClean="0">
                          <a:latin typeface="メイリオ" panose="020B0604030504040204" pitchFamily="50" charset="-128"/>
                          <a:ea typeface="メイリオ" panose="020B0604030504040204" pitchFamily="50" charset="-128"/>
                        </a:rPr>
                        <a:t>6,806</a:t>
                      </a:r>
                      <a:r>
                        <a:rPr kumimoji="1" lang="ja-JP" altLang="en-US" sz="1200" dirty="0" smtClean="0">
                          <a:latin typeface="メイリオ" panose="020B0604030504040204" pitchFamily="50" charset="-128"/>
                          <a:ea typeface="メイリオ" panose="020B0604030504040204" pitchFamily="50" charset="-128"/>
                        </a:rPr>
                        <a:t>戸</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10,903</a:t>
                      </a:r>
                      <a:r>
                        <a:rPr kumimoji="1" lang="ja-JP" altLang="en-US" sz="1200" dirty="0" smtClean="0">
                          <a:latin typeface="メイリオ" panose="020B0604030504040204" pitchFamily="50" charset="-128"/>
                          <a:ea typeface="メイリオ" panose="020B0604030504040204" pitchFamily="50" charset="-128"/>
                        </a:rPr>
                        <a:t>戸</a:t>
                      </a: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12,534</a:t>
                      </a:r>
                      <a:r>
                        <a:rPr kumimoji="1" lang="ja-JP" altLang="en-US" sz="1200" dirty="0" smtClean="0">
                          <a:latin typeface="メイリオ" panose="020B0604030504040204" pitchFamily="50" charset="-128"/>
                          <a:ea typeface="メイリオ" panose="020B0604030504040204" pitchFamily="50" charset="-128"/>
                        </a:rPr>
                        <a:t>戸</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7,956</a:t>
                      </a:r>
                      <a:r>
                        <a:rPr kumimoji="1" lang="ja-JP" altLang="en-US" sz="1200" dirty="0" smtClean="0">
                          <a:latin typeface="メイリオ" panose="020B0604030504040204" pitchFamily="50" charset="-128"/>
                          <a:ea typeface="メイリオ" panose="020B0604030504040204" pitchFamily="50" charset="-128"/>
                        </a:rPr>
                        <a:t>戸</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11"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36</a:t>
            </a:fld>
            <a:endParaRPr kumimoji="1" lang="ja-JP" altLang="en-US" sz="1600" b="1" dirty="0">
              <a:solidFill>
                <a:schemeClr val="tx1"/>
              </a:solidFill>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514839" y="951489"/>
            <a:ext cx="8193734" cy="5346655"/>
          </a:xfrm>
          <a:prstGeom prst="rect">
            <a:avLst/>
          </a:prstGeom>
        </p:spPr>
      </p:pic>
    </p:spTree>
    <p:extLst>
      <p:ext uri="{BB962C8B-B14F-4D97-AF65-F5344CB8AC3E}">
        <p14:creationId xmlns:p14="http://schemas.microsoft.com/office/powerpoint/2010/main" val="3810631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441812" y="53547"/>
            <a:ext cx="2339788"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商業の事業所数</a:t>
            </a:r>
            <a:endParaRPr kumimoji="1" lang="ja-JP" altLang="en-US" sz="20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p:cNvSpPr/>
          <p:nvPr/>
        </p:nvSpPr>
        <p:spPr>
          <a:xfrm>
            <a:off x="6448566" y="464628"/>
            <a:ext cx="2573140" cy="307777"/>
          </a:xfrm>
          <a:prstGeom prst="rect">
            <a:avLst/>
          </a:prstGeom>
        </p:spPr>
        <p:txBody>
          <a:bodyPr wrap="none">
            <a:spAutoFit/>
          </a:bodyPr>
          <a:lstStyle/>
          <a:p>
            <a:r>
              <a:rPr lang="en-US" altLang="ja-JP" sz="1400" dirty="0" smtClean="0">
                <a:latin typeface="Meiryo UI" panose="020B0604030504040204" pitchFamily="50" charset="-128"/>
                <a:ea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rPr>
              <a:t>年　経済</a:t>
            </a:r>
            <a:r>
              <a:rPr lang="ja-JP" altLang="en-US" sz="1400" dirty="0">
                <a:latin typeface="Meiryo UI" panose="020B0604030504040204" pitchFamily="50" charset="-128"/>
                <a:ea typeface="Meiryo UI" panose="020B0604030504040204" pitchFamily="50" charset="-128"/>
              </a:rPr>
              <a:t>センサス活動</a:t>
            </a:r>
            <a:r>
              <a:rPr lang="ja-JP" altLang="en-US" sz="1400" dirty="0" smtClean="0">
                <a:latin typeface="Meiryo UI" panose="020B0604030504040204" pitchFamily="50" charset="-128"/>
                <a:ea typeface="Meiryo UI" panose="020B0604030504040204" pitchFamily="50" charset="-128"/>
              </a:rPr>
              <a:t>調査</a:t>
            </a:r>
            <a:endParaRPr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8585" y="596985"/>
            <a:ext cx="579055" cy="257369"/>
          </a:xfrm>
          <a:prstGeom prst="rect">
            <a:avLst/>
          </a:prstGeom>
          <a:noFill/>
        </p:spPr>
        <p:txBody>
          <a:bodyPr wrap="square" lIns="36000" tIns="36000" rIns="36000" bIns="36000" rtlCol="0" anchor="ctr" anchorCtr="0">
            <a:spAutoFit/>
          </a:bodyPr>
          <a:lstStyle/>
          <a:p>
            <a:r>
              <a:rPr kumimoji="1" lang="ja-JP" altLang="en-US" sz="1200" dirty="0" smtClean="0">
                <a:latin typeface="Meiryo UI" panose="020B0604030504040204" pitchFamily="50" charset="-128"/>
                <a:ea typeface="Meiryo UI" panose="020B0604030504040204" pitchFamily="50" charset="-128"/>
              </a:rPr>
              <a:t>（数）</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765185171"/>
              </p:ext>
            </p:extLst>
          </p:nvPr>
        </p:nvGraphicFramePr>
        <p:xfrm>
          <a:off x="1345587" y="6256035"/>
          <a:ext cx="7261504" cy="548640"/>
        </p:xfrm>
        <a:graphic>
          <a:graphicData uri="http://schemas.openxmlformats.org/drawingml/2006/table">
            <a:tbl>
              <a:tblPr firstRow="1" bandRow="1">
                <a:tableStyleId>{5940675A-B579-460E-94D1-54222C63F5DA}</a:tableStyleId>
              </a:tblPr>
              <a:tblGrid>
                <a:gridCol w="1815376">
                  <a:extLst>
                    <a:ext uri="{9D8B030D-6E8A-4147-A177-3AD203B41FA5}">
                      <a16:colId xmlns:a16="http://schemas.microsoft.com/office/drawing/2014/main" val="2761611968"/>
                    </a:ext>
                  </a:extLst>
                </a:gridCol>
                <a:gridCol w="1815376">
                  <a:extLst>
                    <a:ext uri="{9D8B030D-6E8A-4147-A177-3AD203B41FA5}">
                      <a16:colId xmlns:a16="http://schemas.microsoft.com/office/drawing/2014/main" val="1724847116"/>
                    </a:ext>
                  </a:extLst>
                </a:gridCol>
                <a:gridCol w="1815376">
                  <a:extLst>
                    <a:ext uri="{9D8B030D-6E8A-4147-A177-3AD203B41FA5}">
                      <a16:colId xmlns:a16="http://schemas.microsoft.com/office/drawing/2014/main" val="3370877479"/>
                    </a:ext>
                  </a:extLst>
                </a:gridCol>
                <a:gridCol w="1815376">
                  <a:extLst>
                    <a:ext uri="{9D8B030D-6E8A-4147-A177-3AD203B41FA5}">
                      <a16:colId xmlns:a16="http://schemas.microsoft.com/office/drawing/2014/main" val="3446951261"/>
                    </a:ext>
                  </a:extLst>
                </a:gridCol>
              </a:tblGrid>
              <a:tr h="233921">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233921">
                <a:tc>
                  <a:txBody>
                    <a:bodyPr/>
                    <a:lstStyle/>
                    <a:p>
                      <a:pPr algn="ctr"/>
                      <a:r>
                        <a:rPr kumimoji="1" lang="en-US" altLang="ja-JP" sz="1200" dirty="0" smtClean="0">
                          <a:latin typeface="メイリオ" panose="020B0604030504040204" pitchFamily="50" charset="-128"/>
                          <a:ea typeface="メイリオ" panose="020B0604030504040204" pitchFamily="50" charset="-128"/>
                        </a:rPr>
                        <a:t>5,124</a:t>
                      </a:r>
                      <a:r>
                        <a:rPr kumimoji="1" lang="ja-JP" altLang="en-US" sz="1200" dirty="0" smtClean="0">
                          <a:latin typeface="メイリオ" panose="020B0604030504040204" pitchFamily="50" charset="-128"/>
                          <a:ea typeface="メイリオ" panose="020B0604030504040204" pitchFamily="50" charset="-128"/>
                        </a:rPr>
                        <a:t>ヵ所</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10,155</a:t>
                      </a:r>
                      <a:r>
                        <a:rPr kumimoji="1" lang="ja-JP" altLang="en-US" sz="1200" dirty="0" smtClean="0">
                          <a:latin typeface="メイリオ" panose="020B0604030504040204" pitchFamily="50" charset="-128"/>
                          <a:ea typeface="メイリオ" panose="020B0604030504040204" pitchFamily="50" charset="-128"/>
                        </a:rPr>
                        <a:t>ヵ所</a:t>
                      </a: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14,590</a:t>
                      </a:r>
                      <a:r>
                        <a:rPr kumimoji="1" lang="ja-JP" altLang="en-US" sz="1200" dirty="0" smtClean="0">
                          <a:latin typeface="メイリオ" panose="020B0604030504040204" pitchFamily="50" charset="-128"/>
                          <a:ea typeface="メイリオ" panose="020B0604030504040204" pitchFamily="50" charset="-128"/>
                        </a:rPr>
                        <a:t>ヵ所</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6,466</a:t>
                      </a:r>
                      <a:r>
                        <a:rPr kumimoji="1" lang="ja-JP" altLang="en-US" sz="1200" dirty="0" smtClean="0">
                          <a:latin typeface="メイリオ" panose="020B0604030504040204" pitchFamily="50" charset="-128"/>
                          <a:ea typeface="メイリオ" panose="020B0604030504040204" pitchFamily="50" charset="-128"/>
                        </a:rPr>
                        <a:t>ヵ所</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11"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latin typeface="+mj-lt"/>
                <a:ea typeface="Meiryo UI" panose="020B0604030504040204" pitchFamily="50" charset="-128"/>
              </a:rPr>
              <a:t>37</a:t>
            </a:fld>
            <a:endParaRPr kumimoji="1" lang="ja-JP" altLang="en-US" sz="1600" b="1" dirty="0">
              <a:solidFill>
                <a:schemeClr val="tx1"/>
              </a:solidFill>
              <a:latin typeface="+mj-lt"/>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448585" y="816793"/>
            <a:ext cx="8358340" cy="5328366"/>
          </a:xfrm>
          <a:prstGeom prst="rect">
            <a:avLst/>
          </a:prstGeom>
        </p:spPr>
      </p:pic>
    </p:spTree>
    <p:extLst>
      <p:ext uri="{BB962C8B-B14F-4D97-AF65-F5344CB8AC3E}">
        <p14:creationId xmlns:p14="http://schemas.microsoft.com/office/powerpoint/2010/main" val="3311560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441812" y="53547"/>
            <a:ext cx="2339788"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商店街数</a:t>
            </a:r>
            <a:endParaRPr kumimoji="1" lang="ja-JP" altLang="en-US" sz="20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p:cNvSpPr/>
          <p:nvPr/>
        </p:nvSpPr>
        <p:spPr>
          <a:xfrm>
            <a:off x="7290394" y="547218"/>
            <a:ext cx="1649811" cy="307777"/>
          </a:xfrm>
          <a:prstGeom prst="rect">
            <a:avLst/>
          </a:prstGeom>
        </p:spPr>
        <p:txBody>
          <a:bodyPr wrap="none">
            <a:spAutoFit/>
          </a:bodyPr>
          <a:lstStyle/>
          <a:p>
            <a:r>
              <a:rPr lang="en-US" altLang="ja-JP" sz="1400" dirty="0" smtClean="0">
                <a:latin typeface="Meiryo UI" panose="020B0604030504040204" pitchFamily="50" charset="-128"/>
                <a:ea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rPr>
              <a:t>年　商業統計</a:t>
            </a:r>
            <a:endParaRPr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715017" y="634076"/>
            <a:ext cx="579055" cy="257369"/>
          </a:xfrm>
          <a:prstGeom prst="rect">
            <a:avLst/>
          </a:prstGeom>
          <a:noFill/>
        </p:spPr>
        <p:txBody>
          <a:bodyPr wrap="square" lIns="36000" tIns="36000" rIns="36000" bIns="36000" rtlCol="0" anchor="ctr" anchorCtr="0">
            <a:spAutoFit/>
          </a:bodyPr>
          <a:lstStyle/>
          <a:p>
            <a:r>
              <a:rPr kumimoji="1" lang="ja-JP" altLang="en-US" sz="1200" dirty="0" smtClean="0">
                <a:latin typeface="Meiryo UI" panose="020B0604030504040204" pitchFamily="50" charset="-128"/>
                <a:ea typeface="Meiryo UI" panose="020B0604030504040204" pitchFamily="50" charset="-128"/>
              </a:rPr>
              <a:t>（数）</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nvPr>
        </p:nvGraphicFramePr>
        <p:xfrm>
          <a:off x="1294072" y="6219261"/>
          <a:ext cx="7261504" cy="548640"/>
        </p:xfrm>
        <a:graphic>
          <a:graphicData uri="http://schemas.openxmlformats.org/drawingml/2006/table">
            <a:tbl>
              <a:tblPr firstRow="1" bandRow="1">
                <a:tableStyleId>{5940675A-B579-460E-94D1-54222C63F5DA}</a:tableStyleId>
              </a:tblPr>
              <a:tblGrid>
                <a:gridCol w="1815376">
                  <a:extLst>
                    <a:ext uri="{9D8B030D-6E8A-4147-A177-3AD203B41FA5}">
                      <a16:colId xmlns:a16="http://schemas.microsoft.com/office/drawing/2014/main" val="2761611968"/>
                    </a:ext>
                  </a:extLst>
                </a:gridCol>
                <a:gridCol w="1815376">
                  <a:extLst>
                    <a:ext uri="{9D8B030D-6E8A-4147-A177-3AD203B41FA5}">
                      <a16:colId xmlns:a16="http://schemas.microsoft.com/office/drawing/2014/main" val="1724847116"/>
                    </a:ext>
                  </a:extLst>
                </a:gridCol>
                <a:gridCol w="1815376">
                  <a:extLst>
                    <a:ext uri="{9D8B030D-6E8A-4147-A177-3AD203B41FA5}">
                      <a16:colId xmlns:a16="http://schemas.microsoft.com/office/drawing/2014/main" val="3370877479"/>
                    </a:ext>
                  </a:extLst>
                </a:gridCol>
                <a:gridCol w="1815376">
                  <a:extLst>
                    <a:ext uri="{9D8B030D-6E8A-4147-A177-3AD203B41FA5}">
                      <a16:colId xmlns:a16="http://schemas.microsoft.com/office/drawing/2014/main" val="3446951261"/>
                    </a:ext>
                  </a:extLst>
                </a:gridCol>
              </a:tblGrid>
              <a:tr h="233921">
                <a:tc>
                  <a:txBody>
                    <a:bodyPr/>
                    <a:lstStyle/>
                    <a:p>
                      <a:pPr algn="ctr"/>
                      <a:r>
                        <a:rPr kumimoji="1" lang="ja-JP" altLang="en-US" sz="1200" dirty="0" smtClean="0">
                          <a:latin typeface="メイリオ" panose="020B0604030504040204" pitchFamily="50" charset="-128"/>
                          <a:ea typeface="メイリオ" panose="020B0604030504040204" pitchFamily="50" charset="-128"/>
                        </a:rPr>
                        <a:t>淀川区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北区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中央区</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天王寺区</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87067612"/>
                  </a:ext>
                </a:extLst>
              </a:tr>
              <a:tr h="233921">
                <a:tc>
                  <a:txBody>
                    <a:bodyPr/>
                    <a:lstStyle/>
                    <a:p>
                      <a:pPr algn="ctr"/>
                      <a:r>
                        <a:rPr kumimoji="1" lang="en-US" altLang="ja-JP" sz="1200" dirty="0" smtClean="0">
                          <a:latin typeface="メイリオ" panose="020B0604030504040204" pitchFamily="50" charset="-128"/>
                          <a:ea typeface="メイリオ" panose="020B0604030504040204" pitchFamily="50" charset="-128"/>
                        </a:rPr>
                        <a:t>87</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anose="020B0604030504040204" pitchFamily="50" charset="-128"/>
                          <a:ea typeface="メイリオ" panose="020B0604030504040204" pitchFamily="50" charset="-128"/>
                        </a:rPr>
                        <a:t>156</a:t>
                      </a:r>
                      <a:endParaRPr kumimoji="1" lang="ja-JP" altLang="en-US" sz="1200" dirty="0" smtClean="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128</a:t>
                      </a: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116</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85500214"/>
                  </a:ext>
                </a:extLst>
              </a:tr>
            </a:tbl>
          </a:graphicData>
        </a:graphic>
      </p:graphicFrame>
      <p:sp>
        <p:nvSpPr>
          <p:cNvPr id="11"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38</a:t>
            </a:fld>
            <a:endParaRPr kumimoji="1" lang="ja-JP" altLang="en-US" sz="1600" b="1" dirty="0">
              <a:solidFill>
                <a:schemeClr val="tx1"/>
              </a:solidFill>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763045" y="856497"/>
            <a:ext cx="8358340" cy="5328366"/>
          </a:xfrm>
          <a:prstGeom prst="rect">
            <a:avLst/>
          </a:prstGeom>
        </p:spPr>
      </p:pic>
    </p:spTree>
    <p:extLst>
      <p:ext uri="{BB962C8B-B14F-4D97-AF65-F5344CB8AC3E}">
        <p14:creationId xmlns:p14="http://schemas.microsoft.com/office/powerpoint/2010/main" val="3725626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235991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53547"/>
            <a:ext cx="9144000"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一人当たり区役所の</a:t>
            </a:r>
            <a:r>
              <a:rPr lang="en-US" altLang="ja-JP" sz="2000" b="1" dirty="0">
                <a:latin typeface="Meiryo UI" panose="020B0604030504040204" pitchFamily="50" charset="-128"/>
                <a:ea typeface="Meiryo UI" panose="020B0604030504040204" pitchFamily="50" charset="-128"/>
              </a:rPr>
              <a:t>2020</a:t>
            </a:r>
            <a:r>
              <a:rPr kumimoji="1" lang="ja-JP" altLang="en-US" sz="2000" b="1" dirty="0" smtClean="0">
                <a:latin typeface="Meiryo UI" panose="020B0604030504040204" pitchFamily="50" charset="-128"/>
                <a:ea typeface="Meiryo UI" panose="020B0604030504040204" pitchFamily="50" charset="-128"/>
              </a:rPr>
              <a:t>年度当初予算額（一般</a:t>
            </a:r>
            <a:r>
              <a:rPr kumimoji="1" lang="ja-JP" altLang="en-US" sz="2000" b="1" dirty="0">
                <a:latin typeface="Meiryo UI" panose="020B0604030504040204" pitchFamily="50" charset="-128"/>
                <a:ea typeface="Meiryo UI" panose="020B0604030504040204" pitchFamily="50" charset="-128"/>
              </a:rPr>
              <a:t>財源</a:t>
            </a:r>
            <a:r>
              <a:rPr kumimoji="1" lang="ja-JP" altLang="en-US" sz="2000" b="1" dirty="0" smtClean="0">
                <a:latin typeface="Meiryo UI" panose="020B0604030504040204" pitchFamily="50" charset="-128"/>
                <a:ea typeface="Meiryo UI" panose="020B0604030504040204" pitchFamily="50" charset="-128"/>
              </a:rPr>
              <a:t>ベース）</a:t>
            </a:r>
            <a:endParaRPr kumimoji="1" lang="ja-JP" altLang="en-US" sz="20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201706" y="453657"/>
            <a:ext cx="8820000" cy="21943"/>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p:cNvSpPr/>
          <p:nvPr/>
        </p:nvSpPr>
        <p:spPr>
          <a:xfrm>
            <a:off x="3992469" y="440044"/>
            <a:ext cx="5230943" cy="631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大阪市</a:t>
            </a:r>
            <a:r>
              <a:rPr kumimoji="1" lang="en-US" altLang="ja-JP" sz="1200" dirty="0" smtClean="0">
                <a:solidFill>
                  <a:schemeClr val="tx1"/>
                </a:solidFill>
                <a:latin typeface="Meiryo UI" panose="020B0604030504040204" pitchFamily="50" charset="-128"/>
                <a:ea typeface="Meiryo UI" panose="020B0604030504040204" pitchFamily="50" charset="-128"/>
              </a:rPr>
              <a:t>HP</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rPr>
              <a:t>令和</a:t>
            </a:r>
            <a:r>
              <a:rPr lang="en-US" altLang="zh-TW" sz="1200" dirty="0">
                <a:solidFill>
                  <a:schemeClr val="tx1"/>
                </a:solidFill>
                <a:latin typeface="Meiryo UI" panose="020B0604030504040204" pitchFamily="50" charset="-128"/>
                <a:ea typeface="Meiryo UI" panose="020B0604030504040204" pitchFamily="50" charset="-128"/>
              </a:rPr>
              <a:t>2</a:t>
            </a:r>
            <a:r>
              <a:rPr lang="zh-TW" altLang="en-US" sz="1200" dirty="0">
                <a:solidFill>
                  <a:schemeClr val="tx1"/>
                </a:solidFill>
                <a:latin typeface="Meiryo UI" panose="020B0604030504040204" pitchFamily="50" charset="-128"/>
                <a:ea typeface="Meiryo UI" panose="020B0604030504040204" pitchFamily="50" charset="-128"/>
              </a:rPr>
              <a:t>年度（</a:t>
            </a:r>
            <a:r>
              <a:rPr lang="en-US" altLang="zh-TW" sz="1200" dirty="0">
                <a:solidFill>
                  <a:schemeClr val="tx1"/>
                </a:solidFill>
                <a:latin typeface="Meiryo UI" panose="020B0604030504040204" pitchFamily="50" charset="-128"/>
                <a:ea typeface="Meiryo UI" panose="020B0604030504040204" pitchFamily="50" charset="-128"/>
              </a:rPr>
              <a:t>2020</a:t>
            </a:r>
            <a:r>
              <a:rPr lang="zh-TW" altLang="en-US" sz="1200" dirty="0">
                <a:solidFill>
                  <a:schemeClr val="tx1"/>
                </a:solidFill>
                <a:latin typeface="Meiryo UI" panose="020B0604030504040204" pitchFamily="50" charset="-128"/>
                <a:ea typeface="Meiryo UI" panose="020B0604030504040204" pitchFamily="50" charset="-128"/>
              </a:rPr>
              <a:t>年度）当初予算（令和</a:t>
            </a:r>
            <a:r>
              <a:rPr lang="en-US" altLang="zh-TW" sz="1200" dirty="0">
                <a:solidFill>
                  <a:schemeClr val="tx1"/>
                </a:solidFill>
                <a:latin typeface="Meiryo UI" panose="020B0604030504040204" pitchFamily="50" charset="-128"/>
                <a:ea typeface="Meiryo UI" panose="020B0604030504040204" pitchFamily="50" charset="-128"/>
              </a:rPr>
              <a:t>2</a:t>
            </a:r>
            <a:r>
              <a:rPr lang="zh-TW" altLang="en-US" sz="1200" dirty="0">
                <a:solidFill>
                  <a:schemeClr val="tx1"/>
                </a:solidFill>
                <a:latin typeface="Meiryo UI" panose="020B0604030504040204" pitchFamily="50" charset="-128"/>
                <a:ea typeface="Meiryo UI" panose="020B0604030504040204" pitchFamily="50" charset="-128"/>
              </a:rPr>
              <a:t>年</a:t>
            </a:r>
            <a:r>
              <a:rPr lang="en-US" altLang="zh-TW" sz="1200" dirty="0">
                <a:solidFill>
                  <a:schemeClr val="tx1"/>
                </a:solidFill>
                <a:latin typeface="Meiryo UI" panose="020B0604030504040204" pitchFamily="50" charset="-128"/>
                <a:ea typeface="Meiryo UI" panose="020B0604030504040204" pitchFamily="50" charset="-128"/>
              </a:rPr>
              <a:t>3</a:t>
            </a:r>
            <a:r>
              <a:rPr lang="zh-TW" altLang="en-US" sz="1200" dirty="0">
                <a:solidFill>
                  <a:schemeClr val="tx1"/>
                </a:solidFill>
                <a:latin typeface="Meiryo UI" panose="020B0604030504040204" pitchFamily="50" charset="-128"/>
                <a:ea typeface="Meiryo UI" panose="020B0604030504040204" pitchFamily="50" charset="-128"/>
              </a:rPr>
              <a:t>月</a:t>
            </a:r>
            <a:r>
              <a:rPr lang="en-US" altLang="zh-TW" sz="1200" dirty="0">
                <a:solidFill>
                  <a:schemeClr val="tx1"/>
                </a:solidFill>
                <a:latin typeface="Meiryo UI" panose="020B0604030504040204" pitchFamily="50" charset="-128"/>
                <a:ea typeface="Meiryo UI" panose="020B0604030504040204" pitchFamily="50" charset="-128"/>
              </a:rPr>
              <a:t>26</a:t>
            </a:r>
            <a:r>
              <a:rPr lang="zh-TW" altLang="en-US" sz="1200" dirty="0">
                <a:solidFill>
                  <a:schemeClr val="tx1"/>
                </a:solidFill>
                <a:latin typeface="Meiryo UI" panose="020B0604030504040204" pitchFamily="50" charset="-128"/>
                <a:ea typeface="Meiryo UI" panose="020B0604030504040204" pitchFamily="50" charset="-128"/>
              </a:rPr>
              <a:t>日議決</a:t>
            </a:r>
            <a:r>
              <a:rPr lang="zh-TW"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r"/>
            <a:r>
              <a:rPr kumimoji="1" lang="ja-JP" altLang="en-US" sz="1200" dirty="0" smtClean="0">
                <a:solidFill>
                  <a:schemeClr val="tx1"/>
                </a:solidFill>
                <a:latin typeface="Meiryo UI" panose="020B0604030504040204" pitchFamily="50" charset="-128"/>
                <a:ea typeface="Meiryo UI" panose="020B0604030504040204" pitchFamily="50" charset="-128"/>
              </a:rPr>
              <a:t>　　（区長自由経費＋区</a:t>
            </a:r>
            <a:r>
              <a:rPr kumimoji="1" lang="en-US" altLang="ja-JP" sz="1200" dirty="0" smtClean="0">
                <a:solidFill>
                  <a:schemeClr val="tx1"/>
                </a:solidFill>
                <a:latin typeface="Meiryo UI" panose="020B0604030504040204" pitchFamily="50" charset="-128"/>
                <a:ea typeface="Meiryo UI" panose="020B0604030504040204" pitchFamily="50" charset="-128"/>
              </a:rPr>
              <a:t>CM</a:t>
            </a:r>
            <a:r>
              <a:rPr kumimoji="1" lang="ja-JP" altLang="en-US" sz="1200" dirty="0" smtClean="0">
                <a:solidFill>
                  <a:schemeClr val="tx1"/>
                </a:solidFill>
                <a:latin typeface="Meiryo UI" panose="020B0604030504040204" pitchFamily="50" charset="-128"/>
                <a:ea typeface="Meiryo UI" panose="020B0604030504040204" pitchFamily="50" charset="-128"/>
              </a:rPr>
              <a:t>自由経費の計）</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8"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39</a:t>
            </a:fld>
            <a:endParaRPr kumimoji="1" lang="ja-JP" altLang="en-US" sz="1600" b="1" dirty="0">
              <a:solidFill>
                <a:schemeClr val="tx1"/>
              </a:solidFill>
              <a:ea typeface="Meiryo UI" panose="020B0604030504040204" pitchFamily="50" charset="-128"/>
            </a:endParaRPr>
          </a:p>
        </p:txBody>
      </p:sp>
      <p:sp>
        <p:nvSpPr>
          <p:cNvPr id="11" name="テキスト ボックス 10"/>
          <p:cNvSpPr txBox="1"/>
          <p:nvPr/>
        </p:nvSpPr>
        <p:spPr>
          <a:xfrm>
            <a:off x="323528" y="728844"/>
            <a:ext cx="792088" cy="257369"/>
          </a:xfrm>
          <a:prstGeom prst="rect">
            <a:avLst/>
          </a:prstGeom>
          <a:noFill/>
        </p:spPr>
        <p:txBody>
          <a:bodyPr wrap="square" lIns="36000" tIns="36000" rIns="36000" bIns="36000" rtlCol="0" anchor="ctr" anchorCtr="0">
            <a:spAutoFit/>
          </a:bodyPr>
          <a:lstStyle/>
          <a:p>
            <a:r>
              <a:rPr kumimoji="1" lang="ja-JP" altLang="en-US" sz="1200" dirty="0" smtClean="0">
                <a:latin typeface="Meiryo UI" panose="020B0604030504040204" pitchFamily="50" charset="-128"/>
                <a:ea typeface="Meiryo UI" panose="020B0604030504040204" pitchFamily="50" charset="-128"/>
              </a:rPr>
              <a:t>（千円）</a:t>
            </a:r>
            <a:endParaRPr kumimoji="1" lang="ja-JP" altLang="en-US"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300498" y="934004"/>
            <a:ext cx="8998476" cy="5432007"/>
          </a:xfrm>
          <a:prstGeom prst="rect">
            <a:avLst/>
          </a:prstGeom>
        </p:spPr>
      </p:pic>
    </p:spTree>
    <p:extLst>
      <p:ext uri="{BB962C8B-B14F-4D97-AF65-F5344CB8AC3E}">
        <p14:creationId xmlns:p14="http://schemas.microsoft.com/office/powerpoint/2010/main" val="195418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299251" y="1185367"/>
            <a:ext cx="8392340" cy="1708352"/>
          </a:xfrm>
          <a:prstGeom prst="roundRect">
            <a:avLst>
              <a:gd name="adj" fmla="val 926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325163" y="483721"/>
            <a:ext cx="8366428" cy="2349687"/>
          </a:xfrm>
          <a:prstGeom prst="rect">
            <a:avLst/>
          </a:prstGeom>
          <a:noFill/>
        </p:spPr>
        <p:txBody>
          <a:bodyPr wrap="square">
            <a:noAutofit/>
          </a:bodyPr>
          <a:lstStyle/>
          <a:p>
            <a:pPr defTabSz="316520">
              <a:defRPr/>
            </a:pPr>
            <a:r>
              <a:rPr kumimoji="0" lang="ja-JP" altLang="en-US" sz="1200" kern="100" dirty="0">
                <a:solidFill>
                  <a:srgbClr val="4472C4"/>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協議会での議論に資するよう、特別区設置による経済効果を定量的に推計するため、経済</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に関する</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専門的な知見を有する事業者</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kumimoji="0"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defRPr/>
            </a:pP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調査</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委託</a:t>
            </a:r>
            <a:endParaRPr kumimoji="0"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spcBef>
                <a:spcPts val="415"/>
              </a:spcBef>
              <a:defRPr/>
            </a:pPr>
            <a:r>
              <a:rPr kumimoji="0" lang="ja-JP" altLang="en-US" sz="1200" kern="100" dirty="0">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事業者において、｢政策効果分析｣｢マクロ計量経済モデル｣という２つの学術的な</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アプローチで試算</a:t>
            </a:r>
            <a:endParaRPr kumimoji="0" lang="en-US" altLang="ja-JP"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spcBef>
                <a:spcPts val="415"/>
              </a:spcBef>
              <a:defRPr/>
            </a:pPr>
            <a:r>
              <a:rPr kumimoji="0" lang="ja-JP" altLang="en-US" sz="1400" b="1" kern="100" dirty="0">
                <a:latin typeface="Meiryo UI" panose="020B0604030504040204" pitchFamily="50" charset="-128"/>
                <a:ea typeface="Meiryo UI" panose="020B0604030504040204" pitchFamily="50" charset="-128"/>
                <a:cs typeface="Meiryo UI" panose="020B0604030504040204" pitchFamily="50" charset="-128"/>
              </a:rPr>
              <a:t>＜経済効果の試算＞</a:t>
            </a:r>
            <a:endParaRPr kumimoji="0"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defRPr/>
            </a:pP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政策効果分析では、現状の大阪市は大きすぎることから、特別区導入により適正な人口</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規模に</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近づけることで</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defRPr/>
            </a:pPr>
            <a:r>
              <a:rPr kumimoji="0"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10</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年間で累計</a:t>
            </a:r>
            <a:r>
              <a:rPr kumimoji="0"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kumimoji="0"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kumimoji="0"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の｢特別区の財政効率化効果｣</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発現</a:t>
            </a:r>
            <a:endPar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spcBef>
                <a:spcPts val="415"/>
              </a:spcBef>
              <a:defRPr/>
            </a:pP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マクロ計量経済モデルでは、｢特別区の財政効率化効果｣の一部を財源として、追加的な</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社会資本</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整備が行われたと仮定し</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spcBef>
                <a:spcPts val="415"/>
              </a:spcBef>
              <a:defRPr/>
            </a:pPr>
            <a:r>
              <a:rPr kumimoji="0" lang="ja-JP" altLang="en-US"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年間で累計約</a:t>
            </a:r>
            <a:r>
              <a:rPr kumimoji="0"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0.5</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a:t>
            </a:r>
            <a:r>
              <a:rPr kumimoji="0"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円の｢実質域内総生産｣</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が発現</a:t>
            </a:r>
            <a:endPar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17"/>
          <p:cNvSpPr/>
          <p:nvPr/>
        </p:nvSpPr>
        <p:spPr>
          <a:xfrm>
            <a:off x="4697404" y="3680312"/>
            <a:ext cx="4446596" cy="927532"/>
          </a:xfrm>
          <a:prstGeom prst="rect">
            <a:avLst/>
          </a:prstGeom>
          <a:noFill/>
          <a:ln w="19050" cmpd="sng">
            <a:noFill/>
          </a:ln>
        </p:spPr>
        <p:txBody>
          <a:bodyPr wrap="square">
            <a:noAutofit/>
          </a:bodyPr>
          <a:lstStyle/>
          <a:p>
            <a:pPr defTabSz="633039">
              <a:defRPr/>
            </a:pPr>
            <a:r>
              <a:rPr lang="ja-JP" altLang="en-US" sz="969" b="1" kern="100" dirty="0">
                <a:solidFill>
                  <a:schemeClr val="accent5"/>
                </a:solidFill>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83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51666" defTabSz="633039">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左記</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の｢特別区の財政効率化効果｣は、人口規模が大きくなりすぎると、きめ細やかな公共</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需要が捉えられず、不必要な施策が行われ無駄が発生し、住民１人当たりの行政費用</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増加する</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１人当たり歳出がＵ字形になる</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という先行研究に基づいて試算が行われています。</a:t>
            </a:r>
          </a:p>
        </p:txBody>
      </p:sp>
      <p:sp>
        <p:nvSpPr>
          <p:cNvPr id="2" name="テキスト ボックス 32"/>
          <p:cNvSpPr txBox="1"/>
          <p:nvPr/>
        </p:nvSpPr>
        <p:spPr>
          <a:xfrm>
            <a:off x="4440250" y="132503"/>
            <a:ext cx="2291990" cy="290908"/>
          </a:xfrm>
          <a:prstGeom prst="bracketPair">
            <a:avLst>
              <a:gd name="adj" fmla="val 18974"/>
            </a:avLst>
          </a:prstGeom>
          <a:noFill/>
          <a:ln w="6350">
            <a:solidFill>
              <a:srgbClr val="7030A0"/>
            </a:solidFill>
          </a:ln>
        </p:spPr>
        <p:txBody>
          <a:bodyPr wrap="square" rtlCol="0" anchor="ctr" anchorCtr="0">
            <a:noAutofit/>
          </a:bodyPr>
          <a:lstStyle/>
          <a:p>
            <a:pPr algn="ctr" defTabSz="316520">
              <a:defRPr/>
            </a:pPr>
            <a:r>
              <a:rPr kumimoji="0" lang="ja-JP" altLang="en-US" sz="1108" b="1"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学校法人嘉悦</a:t>
            </a:r>
            <a:r>
              <a:rPr kumimoji="0" lang="ja-JP" altLang="en-US" sz="1108" b="1"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学園報告書から抜粋</a:t>
            </a:r>
            <a:endParaRPr kumimoji="0" lang="ja-JP" altLang="en-US" sz="1108" b="1"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AutoShape 13"/>
          <p:cNvSpPr>
            <a:spLocks noChangeArrowheads="1"/>
          </p:cNvSpPr>
          <p:nvPr/>
        </p:nvSpPr>
        <p:spPr bwMode="auto">
          <a:xfrm>
            <a:off x="342177" y="2984271"/>
            <a:ext cx="4329547" cy="3757097"/>
          </a:xfrm>
          <a:prstGeom prst="rect">
            <a:avLst/>
          </a:prstGeom>
          <a:solidFill>
            <a:srgbClr val="CC9900">
              <a:alpha val="34000"/>
            </a:srgbClr>
          </a:solidFill>
          <a:ln>
            <a:noFill/>
          </a:ln>
          <a:extLst>
            <a:ext uri="{91240B29-F687-4F45-9708-019B960494DF}">
              <a14:hiddenLine xmlns:a14="http://schemas.microsoft.com/office/drawing/2010/main" w="38100">
                <a:solidFill>
                  <a:srgbClr val="000000"/>
                </a:solidFill>
                <a:prstDash val="sysDot"/>
                <a:round/>
              </a14:hiddenLine>
            </a:ext>
          </a:extLst>
        </p:spPr>
        <p:txBody>
          <a:bodyPr anchor="t" anchorCtr="0">
            <a:noAutofit/>
          </a:bodyPr>
          <a:lstStyle>
            <a:lvl1pPr eaLnBrk="0" hangingPunct="0">
              <a:defRPr kumimoji="1" sz="1000" b="1">
                <a:solidFill>
                  <a:schemeClr val="tx1"/>
                </a:solidFill>
                <a:latin typeface="Malgun Gothic" panose="020B0503020000020004" pitchFamily="34" charset="-127"/>
                <a:ea typeface="ＭＳ Ｐゴシック" panose="020B0600070205080204" charset="-128"/>
              </a:defRPr>
            </a:lvl1pPr>
            <a:lvl2pPr marL="742950" indent="-285750" eaLnBrk="0" hangingPunct="0">
              <a:defRPr kumimoji="1" sz="1000" b="1">
                <a:solidFill>
                  <a:schemeClr val="tx1"/>
                </a:solidFill>
                <a:latin typeface="Malgun Gothic" panose="020B0503020000020004" pitchFamily="34" charset="-127"/>
                <a:ea typeface="ＭＳ Ｐゴシック" panose="020B0600070205080204" charset="-128"/>
              </a:defRPr>
            </a:lvl2pPr>
            <a:lvl3pPr marL="1143000" indent="-228600" eaLnBrk="0" hangingPunct="0">
              <a:defRPr kumimoji="1" sz="1000" b="1">
                <a:solidFill>
                  <a:schemeClr val="tx1"/>
                </a:solidFill>
                <a:latin typeface="Malgun Gothic" panose="020B0503020000020004" pitchFamily="34" charset="-127"/>
                <a:ea typeface="ＭＳ Ｐゴシック" panose="020B0600070205080204" charset="-128"/>
              </a:defRPr>
            </a:lvl3pPr>
            <a:lvl4pPr marL="1600200" indent="-228600" eaLnBrk="0" hangingPunct="0">
              <a:defRPr kumimoji="1" sz="1000" b="1">
                <a:solidFill>
                  <a:schemeClr val="tx1"/>
                </a:solidFill>
                <a:latin typeface="Malgun Gothic" panose="020B0503020000020004" pitchFamily="34" charset="-127"/>
                <a:ea typeface="ＭＳ Ｐゴシック" panose="020B0600070205080204" charset="-128"/>
              </a:defRPr>
            </a:lvl4pPr>
            <a:lvl5pPr marL="2057400" indent="-228600" eaLnBrk="0" hangingPunct="0">
              <a:defRPr kumimoji="1" sz="1000" b="1">
                <a:solidFill>
                  <a:schemeClr val="tx1"/>
                </a:solidFill>
                <a:latin typeface="Malgun Gothic" panose="020B0503020000020004" pitchFamily="34" charset="-127"/>
                <a:ea typeface="ＭＳ Ｐゴシック" panose="020B0600070205080204" charset="-128"/>
              </a:defRPr>
            </a:lvl5pPr>
            <a:lvl6pPr marL="2514600" indent="-228600" eaLnBrk="0" fontAlgn="base" hangingPunct="0">
              <a:spcBef>
                <a:spcPct val="0"/>
              </a:spcBef>
              <a:spcAft>
                <a:spcPct val="0"/>
              </a:spcAft>
              <a:defRPr kumimoji="1" sz="1000" b="1">
                <a:solidFill>
                  <a:schemeClr val="tx1"/>
                </a:solidFill>
                <a:latin typeface="Malgun Gothic" panose="020B0503020000020004" pitchFamily="34" charset="-127"/>
                <a:ea typeface="ＭＳ Ｐゴシック" panose="020B0600070205080204" charset="-128"/>
              </a:defRPr>
            </a:lvl6pPr>
            <a:lvl7pPr marL="2971800" indent="-228600" eaLnBrk="0" fontAlgn="base" hangingPunct="0">
              <a:spcBef>
                <a:spcPct val="0"/>
              </a:spcBef>
              <a:spcAft>
                <a:spcPct val="0"/>
              </a:spcAft>
              <a:defRPr kumimoji="1" sz="1000" b="1">
                <a:solidFill>
                  <a:schemeClr val="tx1"/>
                </a:solidFill>
                <a:latin typeface="Malgun Gothic" panose="020B0503020000020004" pitchFamily="34" charset="-127"/>
                <a:ea typeface="ＭＳ Ｐゴシック" panose="020B0600070205080204" charset="-128"/>
              </a:defRPr>
            </a:lvl7pPr>
            <a:lvl8pPr marL="3429000" indent="-228600" eaLnBrk="0" fontAlgn="base" hangingPunct="0">
              <a:spcBef>
                <a:spcPct val="0"/>
              </a:spcBef>
              <a:spcAft>
                <a:spcPct val="0"/>
              </a:spcAft>
              <a:defRPr kumimoji="1" sz="1000" b="1">
                <a:solidFill>
                  <a:schemeClr val="tx1"/>
                </a:solidFill>
                <a:latin typeface="Malgun Gothic" panose="020B0503020000020004" pitchFamily="34" charset="-127"/>
                <a:ea typeface="ＭＳ Ｐゴシック" panose="020B0600070205080204" charset="-128"/>
              </a:defRPr>
            </a:lvl8pPr>
            <a:lvl9pPr marL="3886200" indent="-228600" eaLnBrk="0" fontAlgn="base" hangingPunct="0">
              <a:spcBef>
                <a:spcPct val="0"/>
              </a:spcBef>
              <a:spcAft>
                <a:spcPct val="0"/>
              </a:spcAft>
              <a:defRPr kumimoji="1" sz="1000" b="1">
                <a:solidFill>
                  <a:schemeClr val="tx1"/>
                </a:solidFill>
                <a:latin typeface="Malgun Gothic" panose="020B0503020000020004" pitchFamily="34" charset="-127"/>
                <a:ea typeface="ＭＳ Ｐゴシック" panose="020B0600070205080204" charset="-128"/>
              </a:defRPr>
            </a:lvl9pPr>
          </a:lstStyle>
          <a:p>
            <a:pPr defTabSz="316520" eaLnBrk="1" fontAlgn="base" hangingPunct="1">
              <a:spcBef>
                <a:spcPct val="0"/>
              </a:spcBef>
              <a:spcAft>
                <a:spcPct val="0"/>
              </a:spcAft>
              <a:defRPr/>
            </a:pPr>
            <a:endParaRPr lang="en-US" altLang="ja-JP" sz="83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eaLnBrk="1" fontAlgn="base" hangingPunct="1">
              <a:spcBef>
                <a:spcPct val="0"/>
              </a:spcBef>
              <a:spcAft>
                <a:spcPct val="0"/>
              </a:spcAft>
              <a:defRPr/>
            </a:pPr>
            <a:endParaRPr lang="en-US" altLang="ja-JP" sz="831"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eaLnBrk="1" fontAlgn="base" hangingPunct="1">
              <a:spcBef>
                <a:spcPct val="0"/>
              </a:spcBef>
              <a:spcAft>
                <a:spcPct val="0"/>
              </a:spcAft>
              <a:defRPr/>
            </a:pPr>
            <a:endParaRPr lang="en-US" altLang="ja-JP" sz="831"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p:nvPr>
            <p:extLst/>
          </p:nvPr>
        </p:nvGraphicFramePr>
        <p:xfrm>
          <a:off x="467545" y="3356992"/>
          <a:ext cx="4070204" cy="1675812"/>
        </p:xfrm>
        <a:graphic>
          <a:graphicData uri="http://schemas.openxmlformats.org/drawingml/2006/table">
            <a:tbl>
              <a:tblPr firstRow="1" bandRow="1">
                <a:tableStyleId>{5C22544A-7EE6-4342-B048-85BDC9FD1C3A}</a:tableStyleId>
              </a:tblPr>
              <a:tblGrid>
                <a:gridCol w="1140701">
                  <a:extLst>
                    <a:ext uri="{9D8B030D-6E8A-4147-A177-3AD203B41FA5}">
                      <a16:colId xmlns:a16="http://schemas.microsoft.com/office/drawing/2014/main" val="20000"/>
                    </a:ext>
                  </a:extLst>
                </a:gridCol>
                <a:gridCol w="2929503">
                  <a:extLst>
                    <a:ext uri="{9D8B030D-6E8A-4147-A177-3AD203B41FA5}">
                      <a16:colId xmlns:a16="http://schemas.microsoft.com/office/drawing/2014/main" val="20001"/>
                    </a:ext>
                  </a:extLst>
                </a:gridCol>
              </a:tblGrid>
              <a:tr h="189990">
                <a:tc>
                  <a:txBody>
                    <a:bodyPr/>
                    <a:lstStyle/>
                    <a:p>
                      <a:pPr>
                        <a:lnSpc>
                          <a:spcPct val="100000"/>
                        </a:lnSpc>
                        <a:buNone/>
                      </a:pPr>
                      <a:r>
                        <a:rPr lang="ja-JP" altLang="en-US" sz="1200" b="1" dirty="0">
                          <a:solidFill>
                            <a:schemeClr val="bg1"/>
                          </a:solidFill>
                          <a:latin typeface="Meiryo UI" panose="020B0604030504040204" pitchFamily="50" charset="-128"/>
                          <a:ea typeface="Meiryo UI" panose="020B0604030504040204" pitchFamily="50" charset="-128"/>
                        </a:rPr>
                        <a:t>特別区の財政効率化効果</a:t>
                      </a: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accent5"/>
                    </a:solidFill>
                  </a:tcPr>
                </a:tc>
                <a:tc>
                  <a:txBody>
                    <a:bodyPr/>
                    <a:lstStyle/>
                    <a:p>
                      <a:pPr algn="ctr">
                        <a:buNone/>
                      </a:pPr>
                      <a:r>
                        <a:rPr lang="en-US" altLang="ja-JP" sz="1300" b="0" dirty="0">
                          <a:solidFill>
                            <a:schemeClr val="tx1"/>
                          </a:solidFill>
                          <a:latin typeface="Meiryo UI" panose="020B0604030504040204" pitchFamily="50" charset="-128"/>
                          <a:ea typeface="Meiryo UI" panose="020B0604030504040204" pitchFamily="50" charset="-128"/>
                        </a:rPr>
                        <a:t>1</a:t>
                      </a:r>
                      <a:r>
                        <a:rPr lang="ja-JP" altLang="en-US" sz="1300" b="0" dirty="0">
                          <a:solidFill>
                            <a:schemeClr val="tx1"/>
                          </a:solidFill>
                          <a:latin typeface="Meiryo UI" panose="020B0604030504040204" pitchFamily="50" charset="-128"/>
                          <a:ea typeface="Meiryo UI" panose="020B0604030504040204" pitchFamily="50" charset="-128"/>
                        </a:rPr>
                        <a:t>兆</a:t>
                      </a:r>
                      <a:r>
                        <a:rPr lang="en-US" altLang="ja-JP" sz="1300" b="0" dirty="0">
                          <a:solidFill>
                            <a:schemeClr val="tx1"/>
                          </a:solidFill>
                          <a:latin typeface="Meiryo UI" panose="020B0604030504040204" pitchFamily="50" charset="-128"/>
                          <a:ea typeface="Meiryo UI" panose="020B0604030504040204" pitchFamily="50" charset="-128"/>
                        </a:rPr>
                        <a:t>1,040</a:t>
                      </a:r>
                      <a:r>
                        <a:rPr lang="ja-JP" altLang="en-US" sz="1300" b="0" dirty="0">
                          <a:solidFill>
                            <a:schemeClr val="tx1"/>
                          </a:solidFill>
                          <a:latin typeface="Meiryo UI" panose="020B0604030504040204" pitchFamily="50" charset="-128"/>
                          <a:ea typeface="Meiryo UI" panose="020B0604030504040204" pitchFamily="50" charset="-128"/>
                        </a:rPr>
                        <a:t>億円　～　</a:t>
                      </a:r>
                      <a:r>
                        <a:rPr lang="en-US" altLang="ja-JP" sz="1300" b="0" dirty="0">
                          <a:solidFill>
                            <a:schemeClr val="tx1"/>
                          </a:solidFill>
                          <a:latin typeface="Meiryo UI" panose="020B0604030504040204" pitchFamily="50" charset="-128"/>
                          <a:ea typeface="Meiryo UI" panose="020B0604030504040204" pitchFamily="50" charset="-128"/>
                        </a:rPr>
                        <a:t>1</a:t>
                      </a:r>
                      <a:r>
                        <a:rPr lang="ja-JP" altLang="en-US" sz="1300" b="0" dirty="0">
                          <a:solidFill>
                            <a:schemeClr val="tx1"/>
                          </a:solidFill>
                          <a:latin typeface="Meiryo UI" panose="020B0604030504040204" pitchFamily="50" charset="-128"/>
                          <a:ea typeface="Meiryo UI" panose="020B0604030504040204" pitchFamily="50" charset="-128"/>
                        </a:rPr>
                        <a:t>兆</a:t>
                      </a:r>
                      <a:r>
                        <a:rPr lang="en-US" altLang="ja-JP" sz="1300" b="0" dirty="0">
                          <a:solidFill>
                            <a:schemeClr val="tx1"/>
                          </a:solidFill>
                          <a:latin typeface="Meiryo UI" panose="020B0604030504040204" pitchFamily="50" charset="-128"/>
                          <a:ea typeface="Meiryo UI" panose="020B0604030504040204" pitchFamily="50" charset="-128"/>
                        </a:rPr>
                        <a:t>1,409</a:t>
                      </a:r>
                      <a:r>
                        <a:rPr lang="ja-JP" altLang="en-US" sz="1300" b="0" dirty="0">
                          <a:solidFill>
                            <a:schemeClr val="tx1"/>
                          </a:solidFill>
                          <a:latin typeface="Meiryo UI" panose="020B0604030504040204" pitchFamily="50" charset="-128"/>
                          <a:ea typeface="Meiryo UI" panose="020B0604030504040204" pitchFamily="50" charset="-128"/>
                        </a:rPr>
                        <a:t>億円</a:t>
                      </a: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bg1"/>
                    </a:solidFill>
                  </a:tcPr>
                </a:tc>
                <a:extLst>
                  <a:ext uri="{0D108BD9-81ED-4DB2-BD59-A6C34878D82A}">
                    <a16:rowId xmlns:a16="http://schemas.microsoft.com/office/drawing/2014/main" val="10000"/>
                  </a:ext>
                </a:extLst>
              </a:tr>
              <a:tr h="361663">
                <a:tc>
                  <a:txBody>
                    <a:bodyPr/>
                    <a:lstStyle/>
                    <a:p>
                      <a:pPr>
                        <a:buNone/>
                      </a:pPr>
                      <a:r>
                        <a:rPr lang="ja-JP" altLang="en-US" sz="1200" b="1" dirty="0">
                          <a:solidFill>
                            <a:schemeClr val="bg1"/>
                          </a:solidFill>
                          <a:latin typeface="Meiryo UI" panose="020B0604030504040204" pitchFamily="50" charset="-128"/>
                          <a:ea typeface="Meiryo UI" panose="020B0604030504040204" pitchFamily="50" charset="-128"/>
                        </a:rPr>
                        <a:t>二重行政解消に</a:t>
                      </a:r>
                      <a:r>
                        <a:rPr lang="ja-JP" altLang="en-US" sz="1200" b="1" dirty="0" smtClean="0">
                          <a:solidFill>
                            <a:schemeClr val="bg1"/>
                          </a:solidFill>
                          <a:latin typeface="Meiryo UI" panose="020B0604030504040204" pitchFamily="50" charset="-128"/>
                          <a:ea typeface="Meiryo UI" panose="020B0604030504040204" pitchFamily="50" charset="-128"/>
                        </a:rPr>
                        <a:t>よる財政</a:t>
                      </a:r>
                      <a:r>
                        <a:rPr lang="ja-JP" altLang="en-US" sz="1200" b="1" dirty="0">
                          <a:solidFill>
                            <a:schemeClr val="bg1"/>
                          </a:solidFill>
                          <a:latin typeface="Meiryo UI" panose="020B0604030504040204" pitchFamily="50" charset="-128"/>
                          <a:ea typeface="Meiryo UI" panose="020B0604030504040204" pitchFamily="50" charset="-128"/>
                        </a:rPr>
                        <a:t>効率化</a:t>
                      </a:r>
                      <a:r>
                        <a:rPr lang="ja-JP" altLang="en-US" sz="1200" b="1" dirty="0" smtClean="0">
                          <a:solidFill>
                            <a:schemeClr val="bg1"/>
                          </a:solidFill>
                          <a:latin typeface="Meiryo UI" panose="020B0604030504040204" pitchFamily="50" charset="-128"/>
                          <a:ea typeface="Meiryo UI" panose="020B0604030504040204" pitchFamily="50" charset="-128"/>
                        </a:rPr>
                        <a:t>効果</a:t>
                      </a:r>
                      <a:endParaRPr lang="en-US" altLang="ja-JP" sz="1200" b="1" dirty="0">
                        <a:solidFill>
                          <a:schemeClr val="bg1"/>
                        </a:solidFill>
                        <a:latin typeface="Meiryo UI" panose="020B0604030504040204" pitchFamily="50" charset="-128"/>
                        <a:ea typeface="Meiryo UI" panose="020B0604030504040204" pitchFamily="50" charset="-128"/>
                      </a:endParaRP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accent5"/>
                    </a:solidFill>
                  </a:tcPr>
                </a:tc>
                <a:tc>
                  <a:txBody>
                    <a:bodyPr/>
                    <a:lstStyle/>
                    <a:p>
                      <a:pPr algn="ctr">
                        <a:buNone/>
                      </a:pPr>
                      <a:r>
                        <a:rPr lang="en-US" altLang="ja-JP" sz="1300" b="0" dirty="0">
                          <a:solidFill>
                            <a:schemeClr val="tx1"/>
                          </a:solidFill>
                          <a:latin typeface="Meiryo UI" panose="020B0604030504040204" pitchFamily="50" charset="-128"/>
                          <a:ea typeface="Meiryo UI" panose="020B0604030504040204" pitchFamily="50" charset="-128"/>
                        </a:rPr>
                        <a:t>39</a:t>
                      </a:r>
                      <a:r>
                        <a:rPr lang="ja-JP" altLang="en-US" sz="1300" b="0" dirty="0">
                          <a:solidFill>
                            <a:schemeClr val="tx1"/>
                          </a:solidFill>
                          <a:latin typeface="Meiryo UI" panose="020B0604030504040204" pitchFamily="50" charset="-128"/>
                          <a:ea typeface="Meiryo UI" panose="020B0604030504040204" pitchFamily="50" charset="-128"/>
                        </a:rPr>
                        <a:t>億円　～　</a:t>
                      </a:r>
                      <a:r>
                        <a:rPr lang="en-US" altLang="ja-JP" sz="1300" b="0" dirty="0">
                          <a:solidFill>
                            <a:schemeClr val="tx1"/>
                          </a:solidFill>
                          <a:latin typeface="Meiryo UI" panose="020B0604030504040204" pitchFamily="50" charset="-128"/>
                          <a:ea typeface="Meiryo UI" panose="020B0604030504040204" pitchFamily="50" charset="-128"/>
                        </a:rPr>
                        <a:t>67</a:t>
                      </a:r>
                      <a:r>
                        <a:rPr lang="ja-JP" altLang="en-US" sz="1300" b="0" dirty="0" smtClean="0">
                          <a:solidFill>
                            <a:schemeClr val="tx1"/>
                          </a:solidFill>
                          <a:latin typeface="Meiryo UI" panose="020B0604030504040204" pitchFamily="50" charset="-128"/>
                          <a:ea typeface="Meiryo UI" panose="020B0604030504040204" pitchFamily="50" charset="-128"/>
                        </a:rPr>
                        <a:t>億円</a:t>
                      </a:r>
                      <a:endParaRPr lang="en-US" altLang="ja-JP" sz="1300" b="0" dirty="0" smtClean="0">
                        <a:solidFill>
                          <a:schemeClr val="tx1"/>
                        </a:solidFill>
                        <a:latin typeface="Meiryo UI" panose="020B0604030504040204" pitchFamily="50" charset="-128"/>
                        <a:ea typeface="Meiryo UI" panose="020B0604030504040204" pitchFamily="50" charset="-128"/>
                      </a:endParaRPr>
                    </a:p>
                    <a:p>
                      <a:pPr algn="ctr">
                        <a:spcBef>
                          <a:spcPts val="300"/>
                        </a:spcBef>
                        <a:buNone/>
                      </a:pPr>
                      <a:r>
                        <a:rPr lang="ja-JP" altLang="en-US" sz="1300" b="0" dirty="0" smtClean="0">
                          <a:solidFill>
                            <a:schemeClr val="tx1"/>
                          </a:solidFill>
                          <a:latin typeface="Meiryo UI" panose="020B0604030504040204" pitchFamily="50" charset="-128"/>
                          <a:ea typeface="Meiryo UI" panose="020B0604030504040204" pitchFamily="50" charset="-128"/>
                        </a:rPr>
                        <a:t>病院と大学を対象に効果額を試算</a:t>
                      </a:r>
                      <a:endParaRPr lang="ja-JP" altLang="en-US" sz="1300" b="0" dirty="0">
                        <a:solidFill>
                          <a:schemeClr val="tx1"/>
                        </a:solidFill>
                        <a:latin typeface="Meiryo UI" panose="020B0604030504040204" pitchFamily="50" charset="-128"/>
                        <a:ea typeface="Meiryo UI" panose="020B0604030504040204" pitchFamily="50" charset="-128"/>
                      </a:endParaRP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bg1"/>
                    </a:solidFill>
                  </a:tcPr>
                </a:tc>
                <a:extLst>
                  <a:ext uri="{0D108BD9-81ED-4DB2-BD59-A6C34878D82A}">
                    <a16:rowId xmlns:a16="http://schemas.microsoft.com/office/drawing/2014/main" val="10001"/>
                  </a:ext>
                </a:extLst>
              </a:tr>
              <a:tr h="461345">
                <a:tc>
                  <a:txBody>
                    <a:bodyPr/>
                    <a:lstStyle/>
                    <a:p>
                      <a:pPr>
                        <a:buNone/>
                      </a:pPr>
                      <a:r>
                        <a:rPr lang="ja-JP" altLang="en-US" sz="1200" b="1" dirty="0">
                          <a:solidFill>
                            <a:schemeClr val="bg1"/>
                          </a:solidFill>
                          <a:latin typeface="Meiryo UI" panose="020B0604030504040204" pitchFamily="50" charset="-128"/>
                          <a:ea typeface="Meiryo UI" panose="020B0604030504040204" pitchFamily="50" charset="-128"/>
                        </a:rPr>
                        <a:t>府市連携による</a:t>
                      </a:r>
                    </a:p>
                    <a:p>
                      <a:pPr>
                        <a:buNone/>
                      </a:pPr>
                      <a:r>
                        <a:rPr lang="ja-JP" altLang="en-US" sz="1200" b="1" dirty="0">
                          <a:solidFill>
                            <a:schemeClr val="bg1"/>
                          </a:solidFill>
                          <a:latin typeface="Meiryo UI" panose="020B0604030504040204" pitchFamily="50" charset="-128"/>
                          <a:ea typeface="Meiryo UI" panose="020B0604030504040204" pitchFamily="50" charset="-128"/>
                        </a:rPr>
                        <a:t>社会資本整備の経済</a:t>
                      </a:r>
                      <a:r>
                        <a:rPr lang="ja-JP" altLang="en-US" sz="1200" b="1" dirty="0" smtClean="0">
                          <a:solidFill>
                            <a:schemeClr val="bg1"/>
                          </a:solidFill>
                          <a:latin typeface="Meiryo UI" panose="020B0604030504040204" pitchFamily="50" charset="-128"/>
                          <a:ea typeface="Meiryo UI" panose="020B0604030504040204" pitchFamily="50" charset="-128"/>
                        </a:rPr>
                        <a:t>効果</a:t>
                      </a:r>
                      <a:endParaRPr lang="ja-JP" altLang="en-US" sz="1200" b="1" dirty="0">
                        <a:solidFill>
                          <a:schemeClr val="bg1"/>
                        </a:solidFill>
                        <a:latin typeface="Meiryo UI" panose="020B0604030504040204" pitchFamily="50" charset="-128"/>
                        <a:ea typeface="Meiryo UI" panose="020B0604030504040204" pitchFamily="50" charset="-128"/>
                      </a:endParaRP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accent5"/>
                    </a:solidFill>
                  </a:tcPr>
                </a:tc>
                <a:tc>
                  <a:txBody>
                    <a:bodyPr/>
                    <a:lstStyle/>
                    <a:p>
                      <a:pPr algn="ctr">
                        <a:buNone/>
                      </a:pPr>
                      <a:r>
                        <a:rPr lang="en-US" altLang="ja-JP" sz="1300" b="0" dirty="0" smtClean="0">
                          <a:solidFill>
                            <a:schemeClr val="tx1"/>
                          </a:solidFill>
                          <a:latin typeface="Meiryo UI" panose="020B0604030504040204" pitchFamily="50" charset="-128"/>
                          <a:ea typeface="Meiryo UI" panose="020B0604030504040204" pitchFamily="50" charset="-128"/>
                        </a:rPr>
                        <a:t>4,867</a:t>
                      </a:r>
                      <a:r>
                        <a:rPr lang="ja-JP" altLang="en-US" sz="1300" b="0" dirty="0" smtClean="0">
                          <a:solidFill>
                            <a:schemeClr val="tx1"/>
                          </a:solidFill>
                          <a:latin typeface="Meiryo UI" panose="020B0604030504040204" pitchFamily="50" charset="-128"/>
                          <a:ea typeface="Meiryo UI" panose="020B0604030504040204" pitchFamily="50" charset="-128"/>
                        </a:rPr>
                        <a:t>億円</a:t>
                      </a:r>
                      <a:endParaRPr lang="en-US" altLang="ja-JP" sz="1300" b="0" dirty="0" smtClean="0">
                        <a:solidFill>
                          <a:schemeClr val="tx1"/>
                        </a:solidFill>
                        <a:latin typeface="Meiryo UI" panose="020B0604030504040204" pitchFamily="50" charset="-128"/>
                        <a:ea typeface="Meiryo UI" panose="020B0604030504040204" pitchFamily="50" charset="-128"/>
                      </a:endParaRPr>
                    </a:p>
                    <a:p>
                      <a:pPr algn="ctr">
                        <a:spcBef>
                          <a:spcPts val="300"/>
                        </a:spcBef>
                        <a:buNone/>
                      </a:pPr>
                      <a:r>
                        <a:rPr lang="ja-JP" altLang="en-US" sz="1100" b="0" dirty="0" smtClean="0">
                          <a:solidFill>
                            <a:schemeClr val="tx1"/>
                          </a:solidFill>
                          <a:latin typeface="Meiryo UI" panose="020B0604030504040204" pitchFamily="50" charset="-128"/>
                          <a:ea typeface="Meiryo UI" panose="020B0604030504040204" pitchFamily="50" charset="-128"/>
                        </a:rPr>
                        <a:t>地下鉄中央線延伸、</a:t>
                      </a:r>
                      <a:r>
                        <a:rPr lang="en-US" altLang="ja-JP" sz="1100" b="0" dirty="0" smtClean="0">
                          <a:solidFill>
                            <a:schemeClr val="tx1"/>
                          </a:solidFill>
                          <a:latin typeface="Meiryo UI" panose="020B0604030504040204" pitchFamily="50" charset="-128"/>
                          <a:ea typeface="Meiryo UI" panose="020B0604030504040204" pitchFamily="50" charset="-128"/>
                        </a:rPr>
                        <a:t>JR</a:t>
                      </a:r>
                      <a:r>
                        <a:rPr lang="ja-JP" altLang="en-US" sz="1100" b="0" dirty="0" smtClean="0">
                          <a:solidFill>
                            <a:schemeClr val="tx1"/>
                          </a:solidFill>
                          <a:latin typeface="Meiryo UI" panose="020B0604030504040204" pitchFamily="50" charset="-128"/>
                          <a:ea typeface="Meiryo UI" panose="020B0604030504040204" pitchFamily="50" charset="-128"/>
                        </a:rPr>
                        <a:t>桜島線延伸、なにわ筋連絡線・新大阪連絡線を対象に効果額を試算</a:t>
                      </a:r>
                      <a:endParaRPr lang="ja-JP" altLang="en-US" sz="1100" b="0" dirty="0">
                        <a:solidFill>
                          <a:schemeClr val="tx1"/>
                        </a:solidFill>
                        <a:latin typeface="Meiryo UI" panose="020B0604030504040204" pitchFamily="50" charset="-128"/>
                        <a:ea typeface="Meiryo UI" panose="020B0604030504040204" pitchFamily="50" charset="-128"/>
                      </a:endParaRP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bg1"/>
                    </a:solidFill>
                  </a:tcPr>
                </a:tc>
                <a:extLst>
                  <a:ext uri="{0D108BD9-81ED-4DB2-BD59-A6C34878D82A}">
                    <a16:rowId xmlns:a16="http://schemas.microsoft.com/office/drawing/2014/main" val="10002"/>
                  </a:ext>
                </a:extLst>
              </a:tr>
            </a:tbl>
          </a:graphicData>
        </a:graphic>
      </p:graphicFrame>
      <p:graphicFrame>
        <p:nvGraphicFramePr>
          <p:cNvPr id="5" name="表 4"/>
          <p:cNvGraphicFramePr/>
          <p:nvPr>
            <p:extLst/>
          </p:nvPr>
        </p:nvGraphicFramePr>
        <p:xfrm>
          <a:off x="443630" y="5697376"/>
          <a:ext cx="4094119" cy="611944"/>
        </p:xfrm>
        <a:graphic>
          <a:graphicData uri="http://schemas.openxmlformats.org/drawingml/2006/table">
            <a:tbl>
              <a:tblPr firstRow="1" bandRow="1">
                <a:tableStyleId>{5C22544A-7EE6-4342-B048-85BDC9FD1C3A}</a:tableStyleId>
              </a:tblPr>
              <a:tblGrid>
                <a:gridCol w="1206489">
                  <a:extLst>
                    <a:ext uri="{9D8B030D-6E8A-4147-A177-3AD203B41FA5}">
                      <a16:colId xmlns:a16="http://schemas.microsoft.com/office/drawing/2014/main" val="20000"/>
                    </a:ext>
                  </a:extLst>
                </a:gridCol>
                <a:gridCol w="2887630">
                  <a:extLst>
                    <a:ext uri="{9D8B030D-6E8A-4147-A177-3AD203B41FA5}">
                      <a16:colId xmlns:a16="http://schemas.microsoft.com/office/drawing/2014/main" val="20001"/>
                    </a:ext>
                  </a:extLst>
                </a:gridCol>
              </a:tblGrid>
              <a:tr h="316523">
                <a:tc>
                  <a:txBody>
                    <a:bodyPr/>
                    <a:lstStyle/>
                    <a:p>
                      <a:pPr>
                        <a:buNone/>
                      </a:pPr>
                      <a:r>
                        <a:rPr lang="ja-JP" altLang="en-US" sz="1200" b="1" dirty="0">
                          <a:solidFill>
                            <a:schemeClr val="bg1"/>
                          </a:solidFill>
                          <a:latin typeface="Meiryo UI" panose="020B0604030504040204" pitchFamily="50" charset="-128"/>
                          <a:ea typeface="Meiryo UI" panose="020B0604030504040204" pitchFamily="50" charset="-128"/>
                        </a:rPr>
                        <a:t>実質域内総生産</a:t>
                      </a:r>
                    </a:p>
                    <a:p>
                      <a:pPr>
                        <a:buNone/>
                      </a:pPr>
                      <a:r>
                        <a:rPr lang="en-US" altLang="ja-JP" sz="1200" b="1" dirty="0">
                          <a:solidFill>
                            <a:schemeClr val="bg1"/>
                          </a:solidFill>
                          <a:latin typeface="Meiryo UI" panose="020B0604030504040204" pitchFamily="50" charset="-128"/>
                          <a:ea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rPr>
                        <a:t>波及効果を含めた効果</a:t>
                      </a:r>
                      <a:r>
                        <a:rPr lang="en-US" altLang="ja-JP" sz="1200" b="1" dirty="0">
                          <a:solidFill>
                            <a:schemeClr val="bg1"/>
                          </a:solidFill>
                          <a:latin typeface="Meiryo UI" panose="020B0604030504040204" pitchFamily="50" charset="-128"/>
                          <a:ea typeface="Meiryo UI" panose="020B0604030504040204" pitchFamily="50" charset="-128"/>
                        </a:rPr>
                        <a:t>)</a:t>
                      </a: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accent5"/>
                    </a:solidFill>
                  </a:tcPr>
                </a:tc>
                <a:tc>
                  <a:txBody>
                    <a:bodyPr/>
                    <a:lstStyle/>
                    <a:p>
                      <a:pPr algn="ctr">
                        <a:buNone/>
                      </a:pPr>
                      <a:r>
                        <a:rPr lang="ja-JP" altLang="en-US" sz="1300" b="0" dirty="0">
                          <a:solidFill>
                            <a:schemeClr val="tx1"/>
                          </a:solidFill>
                          <a:latin typeface="Meiryo UI" panose="020B0604030504040204" pitchFamily="50" charset="-128"/>
                          <a:ea typeface="Meiryo UI" panose="020B0604030504040204" pitchFamily="50" charset="-128"/>
                        </a:rPr>
                        <a:t>　　 </a:t>
                      </a:r>
                      <a:r>
                        <a:rPr lang="en-US" altLang="ja-JP" sz="1300" b="0" dirty="0" smtClean="0">
                          <a:solidFill>
                            <a:schemeClr val="tx1"/>
                          </a:solidFill>
                          <a:latin typeface="Meiryo UI" panose="020B0604030504040204" pitchFamily="50" charset="-128"/>
                          <a:ea typeface="Meiryo UI" panose="020B0604030504040204" pitchFamily="50" charset="-128"/>
                        </a:rPr>
                        <a:t>4,680</a:t>
                      </a:r>
                      <a:r>
                        <a:rPr lang="ja-JP" altLang="en-US" sz="1300" b="0" dirty="0" smtClean="0">
                          <a:solidFill>
                            <a:schemeClr val="tx1"/>
                          </a:solidFill>
                          <a:latin typeface="Meiryo UI" panose="020B0604030504040204" pitchFamily="50" charset="-128"/>
                          <a:ea typeface="Meiryo UI" panose="020B0604030504040204" pitchFamily="50" charset="-128"/>
                        </a:rPr>
                        <a:t>億円</a:t>
                      </a:r>
                      <a:r>
                        <a:rPr lang="ja-JP" altLang="en-US" sz="1300" b="0" dirty="0">
                          <a:solidFill>
                            <a:schemeClr val="tx1"/>
                          </a:solidFill>
                          <a:latin typeface="Meiryo UI" panose="020B0604030504040204" pitchFamily="50" charset="-128"/>
                          <a:ea typeface="Meiryo UI" panose="020B0604030504040204" pitchFamily="50" charset="-128"/>
                        </a:rPr>
                        <a:t>　～　</a:t>
                      </a:r>
                      <a:r>
                        <a:rPr lang="en-US" altLang="ja-JP" sz="1300" b="0" dirty="0">
                          <a:solidFill>
                            <a:schemeClr val="tx1"/>
                          </a:solidFill>
                          <a:latin typeface="Meiryo UI" panose="020B0604030504040204" pitchFamily="50" charset="-128"/>
                          <a:ea typeface="Meiryo UI" panose="020B0604030504040204" pitchFamily="50" charset="-128"/>
                        </a:rPr>
                        <a:t>1</a:t>
                      </a:r>
                      <a:r>
                        <a:rPr lang="ja-JP" altLang="en-US" sz="1300" b="0" dirty="0">
                          <a:solidFill>
                            <a:schemeClr val="tx1"/>
                          </a:solidFill>
                          <a:latin typeface="Meiryo UI" panose="020B0604030504040204" pitchFamily="50" charset="-128"/>
                          <a:ea typeface="Meiryo UI" panose="020B0604030504040204" pitchFamily="50" charset="-128"/>
                        </a:rPr>
                        <a:t>兆　 </a:t>
                      </a:r>
                      <a:r>
                        <a:rPr lang="en-US" altLang="ja-JP" sz="1300" b="0" dirty="0" smtClean="0">
                          <a:solidFill>
                            <a:schemeClr val="tx1"/>
                          </a:solidFill>
                          <a:latin typeface="Meiryo UI" panose="020B0604030504040204" pitchFamily="50" charset="-128"/>
                          <a:ea typeface="Meiryo UI" panose="020B0604030504040204" pitchFamily="50" charset="-128"/>
                        </a:rPr>
                        <a:t>373</a:t>
                      </a:r>
                      <a:r>
                        <a:rPr lang="ja-JP" altLang="en-US" sz="1300" b="0" dirty="0" smtClean="0">
                          <a:solidFill>
                            <a:schemeClr val="tx1"/>
                          </a:solidFill>
                          <a:latin typeface="Meiryo UI" panose="020B0604030504040204" pitchFamily="50" charset="-128"/>
                          <a:ea typeface="Meiryo UI" panose="020B0604030504040204" pitchFamily="50" charset="-128"/>
                        </a:rPr>
                        <a:t>億円</a:t>
                      </a:r>
                      <a:endParaRPr lang="ja-JP" altLang="en-US" sz="1300" b="0" dirty="0">
                        <a:solidFill>
                          <a:schemeClr val="tx1"/>
                        </a:solidFill>
                        <a:latin typeface="Meiryo UI" panose="020B0604030504040204" pitchFamily="50" charset="-128"/>
                        <a:ea typeface="Meiryo UI" panose="020B0604030504040204" pitchFamily="50" charset="-128"/>
                      </a:endParaRPr>
                    </a:p>
                    <a:p>
                      <a:pPr algn="ctr">
                        <a:buNone/>
                      </a:pPr>
                      <a:r>
                        <a:rPr lang="ja-JP" altLang="en-US" sz="1300" b="0" dirty="0">
                          <a:solidFill>
                            <a:schemeClr val="tx1"/>
                          </a:solidFill>
                          <a:latin typeface="Meiryo UI" panose="020B0604030504040204" pitchFamily="50" charset="-128"/>
                          <a:ea typeface="Meiryo UI" panose="020B0604030504040204" pitchFamily="50" charset="-128"/>
                        </a:rPr>
                        <a:t>　　 </a:t>
                      </a:r>
                      <a:r>
                        <a:rPr lang="en-US" altLang="ja-JP" sz="1300" b="0" dirty="0">
                          <a:solidFill>
                            <a:schemeClr val="tx1"/>
                          </a:solidFill>
                          <a:latin typeface="Meiryo UI" panose="020B0604030504040204" pitchFamily="50" charset="-128"/>
                          <a:ea typeface="Meiryo UI" panose="020B0604030504040204" pitchFamily="50" charset="-128"/>
                        </a:rPr>
                        <a:t>(</a:t>
                      </a:r>
                      <a:r>
                        <a:rPr lang="en-US" altLang="ja-JP" sz="1300" b="0" dirty="0" smtClean="0">
                          <a:solidFill>
                            <a:schemeClr val="tx1"/>
                          </a:solidFill>
                          <a:latin typeface="Meiryo UI" panose="020B0604030504040204" pitchFamily="50" charset="-128"/>
                          <a:ea typeface="Meiryo UI" panose="020B0604030504040204" pitchFamily="50" charset="-128"/>
                        </a:rPr>
                        <a:t>5,128</a:t>
                      </a:r>
                      <a:r>
                        <a:rPr lang="ja-JP" altLang="en-US" sz="1300" b="0" dirty="0" smtClean="0">
                          <a:solidFill>
                            <a:schemeClr val="tx1"/>
                          </a:solidFill>
                          <a:latin typeface="Meiryo UI" panose="020B0604030504040204" pitchFamily="50" charset="-128"/>
                          <a:ea typeface="Meiryo UI" panose="020B0604030504040204" pitchFamily="50" charset="-128"/>
                        </a:rPr>
                        <a:t>億円</a:t>
                      </a:r>
                      <a:r>
                        <a:rPr lang="ja-JP" altLang="en-US" sz="1300" b="0" dirty="0">
                          <a:solidFill>
                            <a:schemeClr val="tx1"/>
                          </a:solidFill>
                          <a:latin typeface="Meiryo UI" panose="020B0604030504040204" pitchFamily="50" charset="-128"/>
                          <a:ea typeface="Meiryo UI" panose="020B0604030504040204" pitchFamily="50" charset="-128"/>
                        </a:rPr>
                        <a:t>　～　</a:t>
                      </a:r>
                      <a:r>
                        <a:rPr lang="en-US" altLang="ja-JP" sz="1300" b="0" dirty="0">
                          <a:solidFill>
                            <a:schemeClr val="tx1"/>
                          </a:solidFill>
                          <a:latin typeface="Meiryo UI" panose="020B0604030504040204" pitchFamily="50" charset="-128"/>
                          <a:ea typeface="Meiryo UI" panose="020B0604030504040204" pitchFamily="50" charset="-128"/>
                        </a:rPr>
                        <a:t>1</a:t>
                      </a:r>
                      <a:r>
                        <a:rPr lang="ja-JP" altLang="en-US" sz="1300" b="0" dirty="0">
                          <a:solidFill>
                            <a:schemeClr val="tx1"/>
                          </a:solidFill>
                          <a:latin typeface="Meiryo UI" panose="020B0604030504040204" pitchFamily="50" charset="-128"/>
                          <a:ea typeface="Meiryo UI" panose="020B0604030504040204" pitchFamily="50" charset="-128"/>
                        </a:rPr>
                        <a:t>兆</a:t>
                      </a:r>
                      <a:r>
                        <a:rPr lang="en-US" altLang="ja-JP" sz="1300" b="0" dirty="0" smtClean="0">
                          <a:solidFill>
                            <a:schemeClr val="tx1"/>
                          </a:solidFill>
                          <a:latin typeface="Meiryo UI" panose="020B0604030504040204" pitchFamily="50" charset="-128"/>
                          <a:ea typeface="Meiryo UI" panose="020B0604030504040204" pitchFamily="50" charset="-128"/>
                        </a:rPr>
                        <a:t>1,366</a:t>
                      </a:r>
                      <a:r>
                        <a:rPr lang="ja-JP" altLang="en-US" sz="1300" b="0" dirty="0" smtClean="0">
                          <a:solidFill>
                            <a:schemeClr val="tx1"/>
                          </a:solidFill>
                          <a:latin typeface="Meiryo UI" panose="020B0604030504040204" pitchFamily="50" charset="-128"/>
                          <a:ea typeface="Meiryo UI" panose="020B0604030504040204" pitchFamily="50" charset="-128"/>
                        </a:rPr>
                        <a:t>億円</a:t>
                      </a:r>
                      <a:r>
                        <a:rPr lang="en-US" altLang="ja-JP" sz="1300" b="0" dirty="0">
                          <a:solidFill>
                            <a:schemeClr val="tx1"/>
                          </a:solidFill>
                          <a:latin typeface="Meiryo UI" panose="020B0604030504040204" pitchFamily="50" charset="-128"/>
                          <a:ea typeface="Meiryo UI" panose="020B0604030504040204" pitchFamily="50" charset="-128"/>
                        </a:rPr>
                        <a:t>)</a:t>
                      </a: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bg1"/>
                    </a:solidFill>
                  </a:tcPr>
                </a:tc>
                <a:extLst>
                  <a:ext uri="{0D108BD9-81ED-4DB2-BD59-A6C34878D82A}">
                    <a16:rowId xmlns:a16="http://schemas.microsoft.com/office/drawing/2014/main" val="10000"/>
                  </a:ext>
                </a:extLst>
              </a:tr>
            </a:tbl>
          </a:graphicData>
        </a:graphic>
      </p:graphicFrame>
      <p:sp>
        <p:nvSpPr>
          <p:cNvPr id="6" name="テキスト ボックス 31"/>
          <p:cNvSpPr txBox="1"/>
          <p:nvPr/>
        </p:nvSpPr>
        <p:spPr>
          <a:xfrm>
            <a:off x="337862" y="2977867"/>
            <a:ext cx="2062437" cy="209833"/>
          </a:xfrm>
          <a:prstGeom prst="rect">
            <a:avLst/>
          </a:prstGeom>
          <a:solidFill>
            <a:srgbClr val="CC9900"/>
          </a:solidFill>
          <a:ln>
            <a:noFill/>
          </a:ln>
        </p:spPr>
        <p:txBody>
          <a:bodyPr wrap="square" rtlCol="0" anchor="ctr">
            <a:noAutofit/>
          </a:bodyPr>
          <a:lstStyle/>
          <a:p>
            <a:pPr algn="ctr" defTabSz="633039">
              <a:defRPr/>
            </a:pPr>
            <a:r>
              <a:rPr lang="ja-JP" altLang="en-US" sz="1400" b="1" dirty="0">
                <a:solidFill>
                  <a:prstClr val="white"/>
                </a:solidFill>
                <a:latin typeface="Meiryo UI" panose="020B0604030504040204" pitchFamily="50" charset="-128"/>
                <a:ea typeface="Meiryo UI" panose="020B0604030504040204" pitchFamily="50" charset="-128"/>
              </a:rPr>
              <a:t>政策効果分析による試算</a:t>
            </a:r>
          </a:p>
        </p:txBody>
      </p:sp>
      <p:sp>
        <p:nvSpPr>
          <p:cNvPr id="7" name="テキスト ボックス 31"/>
          <p:cNvSpPr txBox="1"/>
          <p:nvPr/>
        </p:nvSpPr>
        <p:spPr>
          <a:xfrm>
            <a:off x="337862" y="5268496"/>
            <a:ext cx="2721969" cy="232986"/>
          </a:xfrm>
          <a:prstGeom prst="rect">
            <a:avLst/>
          </a:prstGeom>
          <a:solidFill>
            <a:srgbClr val="CC9900"/>
          </a:solidFill>
          <a:ln>
            <a:noFill/>
          </a:ln>
        </p:spPr>
        <p:txBody>
          <a:bodyPr wrap="square" rtlCol="0" anchor="ctr">
            <a:noAutofit/>
          </a:bodyPr>
          <a:lstStyle/>
          <a:p>
            <a:pPr algn="ctr" defTabSz="633039">
              <a:defRPr/>
            </a:pPr>
            <a:r>
              <a:rPr lang="ja-JP" altLang="en-US" sz="1400" b="1" dirty="0">
                <a:solidFill>
                  <a:prstClr val="white"/>
                </a:solidFill>
                <a:latin typeface="Meiryo UI" panose="020B0604030504040204" pitchFamily="50" charset="-128"/>
                <a:ea typeface="Meiryo UI" panose="020B0604030504040204" pitchFamily="50" charset="-128"/>
              </a:rPr>
              <a:t>マクロ計量経済モデルによる試算</a:t>
            </a:r>
          </a:p>
        </p:txBody>
      </p:sp>
      <p:sp>
        <p:nvSpPr>
          <p:cNvPr id="9" name="正方形/長方形 49"/>
          <p:cNvSpPr/>
          <p:nvPr/>
        </p:nvSpPr>
        <p:spPr>
          <a:xfrm>
            <a:off x="356184" y="6442291"/>
            <a:ext cx="4386462" cy="299077"/>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defTabSz="633039">
              <a:defRPr/>
            </a:pPr>
            <a: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｢政策効果分析｣と｢マクロ計量経済モデル｣については、単純に比較できるものではありません。</a:t>
            </a:r>
          </a:p>
          <a:p>
            <a:pPr defTabSz="633039">
              <a:defRPr/>
            </a:pP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また、試算結果については幅をもって見る必要があります。</a:t>
            </a:r>
          </a:p>
        </p:txBody>
      </p:sp>
      <p:cxnSp>
        <p:nvCxnSpPr>
          <p:cNvPr id="11" name="直線矢印コネクタ 10"/>
          <p:cNvCxnSpPr/>
          <p:nvPr/>
        </p:nvCxnSpPr>
        <p:spPr>
          <a:xfrm flipV="1">
            <a:off x="5070137" y="4959063"/>
            <a:ext cx="0" cy="10966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5067060" y="6057222"/>
            <a:ext cx="299076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フリーフォーム 14"/>
          <p:cNvSpPr/>
          <p:nvPr/>
        </p:nvSpPr>
        <p:spPr>
          <a:xfrm>
            <a:off x="5258805" y="5058922"/>
            <a:ext cx="2292923" cy="797538"/>
          </a:xfrm>
          <a:custGeom>
            <a:avLst/>
            <a:gdLst>
              <a:gd name="connisteX0" fmla="*/ 0 w 3771900"/>
              <a:gd name="connsiteY0" fmla="*/ 0 h 1820633"/>
              <a:gd name="connisteX1" fmla="*/ 1019175 w 3771900"/>
              <a:gd name="connsiteY1" fmla="*/ 1752600 h 1820633"/>
              <a:gd name="connisteX2" fmla="*/ 3771900 w 3771900"/>
              <a:gd name="connsiteY2" fmla="*/ 1304925 h 1820633"/>
              <a:gd name="connisteX3" fmla="*/ 4171950 w 3771900"/>
              <a:gd name="connsiteY3" fmla="*/ 1028700 h 1820633"/>
            </a:gdLst>
            <a:ahLst/>
            <a:cxnLst>
              <a:cxn ang="0">
                <a:pos x="connisteX0" y="connsiteY0"/>
              </a:cxn>
              <a:cxn ang="0">
                <a:pos x="connisteX1" y="connsiteY1"/>
              </a:cxn>
              <a:cxn ang="0">
                <a:pos x="connisteX2" y="connsiteY2"/>
              </a:cxn>
              <a:cxn ang="0">
                <a:pos x="connisteX3" y="connsiteY3"/>
              </a:cxn>
            </a:cxnLst>
            <a:rect l="l" t="t" r="r" b="b"/>
            <a:pathLst>
              <a:path w="3771900" h="1820633">
                <a:moveTo>
                  <a:pt x="0" y="0"/>
                </a:moveTo>
                <a:cubicBezTo>
                  <a:pt x="148590" y="359410"/>
                  <a:pt x="264795" y="1491615"/>
                  <a:pt x="1019175" y="1752600"/>
                </a:cubicBezTo>
                <a:cubicBezTo>
                  <a:pt x="1773555" y="2013585"/>
                  <a:pt x="3141345" y="1449705"/>
                  <a:pt x="3771900" y="1304925"/>
                </a:cubicBezTo>
              </a:path>
            </a:pathLst>
          </a:custGeom>
          <a:noFill/>
          <a:ln w="952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0" dirty="0">
              <a:solidFill>
                <a:schemeClr val="tx1"/>
              </a:solidFill>
            </a:endParaRPr>
          </a:p>
        </p:txBody>
      </p:sp>
      <p:sp>
        <p:nvSpPr>
          <p:cNvPr id="16" name="正方形/長方形 49"/>
          <p:cNvSpPr/>
          <p:nvPr/>
        </p:nvSpPr>
        <p:spPr>
          <a:xfrm>
            <a:off x="4816040" y="5052701"/>
            <a:ext cx="199585" cy="897231"/>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eaVert" rtlCol="0" anchor="ctr"/>
          <a:lstStyle/>
          <a:p>
            <a:pPr algn="ctr" defTabSz="633039">
              <a:defRPr/>
            </a:pP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１人当たり歳出</a:t>
            </a:r>
            <a: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49"/>
          <p:cNvSpPr/>
          <p:nvPr/>
        </p:nvSpPr>
        <p:spPr>
          <a:xfrm>
            <a:off x="8052488" y="5965719"/>
            <a:ext cx="398769" cy="199585"/>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defTabSz="633039">
              <a:defRPr/>
            </a:pP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7395953" y="5157012"/>
            <a:ext cx="0" cy="897231"/>
          </a:xfrm>
          <a:prstGeom prst="line">
            <a:avLst/>
          </a:prstGeom>
          <a:ln>
            <a:solidFill>
              <a:schemeClr val="tx1"/>
            </a:solidFill>
            <a:prstDash val="dash"/>
            <a:headEnd type="none" w="lg" len="lg"/>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501891" y="5158709"/>
            <a:ext cx="0" cy="897231"/>
          </a:xfrm>
          <a:prstGeom prst="line">
            <a:avLst/>
          </a:prstGeom>
          <a:ln>
            <a:solidFill>
              <a:schemeClr val="tx1"/>
            </a:solidFill>
            <a:prstDash val="dash"/>
            <a:headEnd type="none"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7365369" y="5448799"/>
            <a:ext cx="5233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6511942" y="5829564"/>
            <a:ext cx="1370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49"/>
          <p:cNvSpPr/>
          <p:nvPr/>
        </p:nvSpPr>
        <p:spPr>
          <a:xfrm>
            <a:off x="7899058" y="5338269"/>
            <a:ext cx="1244942" cy="498462"/>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rtlCol="0" anchor="ctr"/>
          <a:lstStyle/>
          <a:p>
            <a:pPr defTabSz="633039">
              <a:defRPr/>
            </a:pPr>
            <a:r>
              <a:rPr lang="ja-JP" altLang="en-US" sz="969"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人口が適正な規模に近づくことによる</a:t>
            </a:r>
            <a:endParaRPr lang="en-US" altLang="ja-JP" sz="969"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defTabSz="633039">
              <a:defRPr/>
            </a:pPr>
            <a:r>
              <a:rPr lang="ja-JP" altLang="en-US" sz="969"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財政効率化効果</a:t>
            </a:r>
            <a:endParaRPr lang="en-US" altLang="ja-JP" sz="969"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1"/>
          <p:cNvSpPr txBox="1"/>
          <p:nvPr/>
        </p:nvSpPr>
        <p:spPr>
          <a:xfrm>
            <a:off x="5833677" y="4778876"/>
            <a:ext cx="2110985" cy="199385"/>
          </a:xfrm>
          <a:prstGeom prst="rect">
            <a:avLst/>
          </a:prstGeom>
          <a:solidFill>
            <a:schemeClr val="accent5"/>
          </a:solidFill>
          <a:ln w="6350">
            <a:noFill/>
          </a:ln>
        </p:spPr>
        <p:txBody>
          <a:bodyPr wrap="square" rtlCol="0" anchor="ctr">
            <a:noAutofit/>
          </a:bodyPr>
          <a:lstStyle/>
          <a:p>
            <a:pPr algn="ctr" defTabSz="633039">
              <a:defRPr/>
            </a:pPr>
            <a:r>
              <a:rPr lang="ja-JP" altLang="en-US" sz="1000" b="1" dirty="0">
                <a:solidFill>
                  <a:schemeClr val="bg1"/>
                </a:solidFill>
                <a:latin typeface="Meiryo UI" panose="020B0604030504040204" pitchFamily="50" charset="-128"/>
                <a:ea typeface="Meiryo UI" panose="020B0604030504040204" pitchFamily="50" charset="-128"/>
              </a:rPr>
              <a:t>財政効率化効果の算出イメージ</a:t>
            </a:r>
          </a:p>
        </p:txBody>
      </p:sp>
      <p:sp>
        <p:nvSpPr>
          <p:cNvPr id="29" name="正方形/長方形 49"/>
          <p:cNvSpPr/>
          <p:nvPr/>
        </p:nvSpPr>
        <p:spPr>
          <a:xfrm>
            <a:off x="7276817" y="5310320"/>
            <a:ext cx="249231" cy="249231"/>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defTabSz="633039">
              <a:defRPr/>
            </a:pP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0" name="正方形/長方形 49"/>
          <p:cNvSpPr/>
          <p:nvPr/>
        </p:nvSpPr>
        <p:spPr>
          <a:xfrm>
            <a:off x="6377416" y="5692028"/>
            <a:ext cx="249231" cy="249231"/>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defTabSz="633039">
              <a:defRPr/>
            </a:pP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1" name="正方形/長方形 49"/>
          <p:cNvSpPr/>
          <p:nvPr/>
        </p:nvSpPr>
        <p:spPr>
          <a:xfrm>
            <a:off x="2476503" y="2993557"/>
            <a:ext cx="2243077" cy="149538"/>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r" defTabSz="633039">
              <a:defRPr/>
            </a:pPr>
            <a:r>
              <a:rPr lang="en-US" altLang="ja-JP" sz="7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以下に記載の金額はいずれも</a:t>
            </a:r>
            <a:r>
              <a:rPr lang="en-US" altLang="ja-JP" sz="7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年間の累積効果</a:t>
            </a:r>
          </a:p>
        </p:txBody>
      </p:sp>
      <p:cxnSp>
        <p:nvCxnSpPr>
          <p:cNvPr id="34" name="直線矢印コネクタ 33"/>
          <p:cNvCxnSpPr/>
          <p:nvPr/>
        </p:nvCxnSpPr>
        <p:spPr>
          <a:xfrm>
            <a:off x="7803542" y="5454361"/>
            <a:ext cx="0" cy="299077"/>
          </a:xfrm>
          <a:prstGeom prst="straightConnector1">
            <a:avLst/>
          </a:prstGeom>
          <a:noFill/>
          <a:ln w="114300" cap="flat" cmpd="sng" algn="ctr">
            <a:solidFill>
              <a:srgbClr val="FF8810"/>
            </a:solidFill>
            <a:prstDash val="solid"/>
            <a:tailEnd type="triangle" w="med" len="sm"/>
          </a:ln>
          <a:effectLst/>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20425" y="112982"/>
            <a:ext cx="4083181" cy="360000"/>
          </a:xfrm>
          <a:prstGeom prst="rect">
            <a:avLst/>
          </a:prstGeom>
          <a:solidFill>
            <a:schemeClr val="tx2"/>
          </a:solidFill>
        </p:spPr>
        <p:txBody>
          <a:bodyPr wrap="square" lIns="0" tIns="0" rIns="0" bIns="0" rtlCol="0" anchor="ctr" anchorCtr="0">
            <a:noAutofit/>
          </a:bodyPr>
          <a:lstStyle/>
          <a:p>
            <a:pPr algn="ctr"/>
            <a:r>
              <a:rPr lang="ja-JP" altLang="en-US" b="1" dirty="0">
                <a:solidFill>
                  <a:prstClr val="white"/>
                </a:solidFill>
                <a:latin typeface="Meiryo UI" panose="020B0604030504040204" pitchFamily="50" charset="-128"/>
                <a:ea typeface="Meiryo UI" panose="020B0604030504040204" pitchFamily="50" charset="-128"/>
              </a:rPr>
              <a:t>特別</a:t>
            </a:r>
            <a:r>
              <a:rPr lang="ja-JP" altLang="en-US" b="1" dirty="0" smtClean="0">
                <a:solidFill>
                  <a:prstClr val="white"/>
                </a:solidFill>
                <a:latin typeface="Meiryo UI" panose="020B0604030504040204" pitchFamily="50" charset="-128"/>
                <a:ea typeface="Meiryo UI" panose="020B0604030504040204" pitchFamily="50" charset="-128"/>
              </a:rPr>
              <a:t>区の設置による経済効果</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36"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40</a:t>
            </a:fld>
            <a:endParaRPr kumimoji="1" lang="ja-JP" altLang="en-US" sz="1600" b="1" dirty="0">
              <a:solidFill>
                <a:schemeClr val="tx1"/>
              </a:solidFill>
              <a:ea typeface="Meiryo UI" panose="020B0604030504040204" pitchFamily="50" charset="-128"/>
            </a:endParaRPr>
          </a:p>
        </p:txBody>
      </p:sp>
    </p:spTree>
    <p:extLst>
      <p:ext uri="{BB962C8B-B14F-4D97-AF65-F5344CB8AC3E}">
        <p14:creationId xmlns:p14="http://schemas.microsoft.com/office/powerpoint/2010/main" val="7380473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nvPr>
        </p:nvGraphicFramePr>
        <p:xfrm>
          <a:off x="93859" y="807976"/>
          <a:ext cx="8964489" cy="5632094"/>
        </p:xfrm>
        <a:graphic>
          <a:graphicData uri="http://schemas.openxmlformats.org/drawingml/2006/table">
            <a:tbl>
              <a:tblPr/>
              <a:tblGrid>
                <a:gridCol w="301680">
                  <a:extLst>
                    <a:ext uri="{9D8B030D-6E8A-4147-A177-3AD203B41FA5}">
                      <a16:colId xmlns:a16="http://schemas.microsoft.com/office/drawing/2014/main" val="20000"/>
                    </a:ext>
                  </a:extLst>
                </a:gridCol>
                <a:gridCol w="1535304">
                  <a:extLst>
                    <a:ext uri="{9D8B030D-6E8A-4147-A177-3AD203B41FA5}">
                      <a16:colId xmlns:a16="http://schemas.microsoft.com/office/drawing/2014/main" val="20001"/>
                    </a:ext>
                  </a:extLst>
                </a:gridCol>
                <a:gridCol w="1543068">
                  <a:extLst>
                    <a:ext uri="{9D8B030D-6E8A-4147-A177-3AD203B41FA5}">
                      <a16:colId xmlns:a16="http://schemas.microsoft.com/office/drawing/2014/main" val="20002"/>
                    </a:ext>
                  </a:extLst>
                </a:gridCol>
                <a:gridCol w="1543068">
                  <a:extLst>
                    <a:ext uri="{9D8B030D-6E8A-4147-A177-3AD203B41FA5}">
                      <a16:colId xmlns:a16="http://schemas.microsoft.com/office/drawing/2014/main" val="20003"/>
                    </a:ext>
                  </a:extLst>
                </a:gridCol>
                <a:gridCol w="1543068">
                  <a:extLst>
                    <a:ext uri="{9D8B030D-6E8A-4147-A177-3AD203B41FA5}">
                      <a16:colId xmlns:a16="http://schemas.microsoft.com/office/drawing/2014/main" val="20004"/>
                    </a:ext>
                  </a:extLst>
                </a:gridCol>
                <a:gridCol w="1543069">
                  <a:extLst>
                    <a:ext uri="{9D8B030D-6E8A-4147-A177-3AD203B41FA5}">
                      <a16:colId xmlns:a16="http://schemas.microsoft.com/office/drawing/2014/main" val="20005"/>
                    </a:ext>
                  </a:extLst>
                </a:gridCol>
                <a:gridCol w="955232">
                  <a:extLst>
                    <a:ext uri="{9D8B030D-6E8A-4147-A177-3AD203B41FA5}">
                      <a16:colId xmlns:a16="http://schemas.microsoft.com/office/drawing/2014/main" val="20006"/>
                    </a:ext>
                  </a:extLst>
                </a:gridCol>
              </a:tblGrid>
              <a:tr h="380898">
                <a:tc>
                  <a:txBody>
                    <a:bodyPr/>
                    <a:lstStyle/>
                    <a:p>
                      <a:endParaRPr kumimoji="1" lang="ja-JP" altLang="en-US" sz="1100" dirty="0">
                        <a:solidFill>
                          <a:schemeClr val="tx1"/>
                        </a:solidFill>
                        <a:latin typeface="ＭＳ Ｐゴシック" pitchFamily="50" charset="-128"/>
                        <a:ea typeface="ＭＳ Ｐゴシック" pitchFamily="50" charset="-128"/>
                      </a:endParaRPr>
                    </a:p>
                  </a:txBody>
                  <a:tcPr marT="42203" marB="42203"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100" b="1" i="0" u="none" strike="noStrike" dirty="0">
                          <a:solidFill>
                            <a:schemeClr val="bg1"/>
                          </a:solidFill>
                          <a:effectLst/>
                          <a:latin typeface="ＭＳ Ｐゴシック" pitchFamily="50" charset="-128"/>
                          <a:ea typeface="ＭＳ Ｐゴシック" pitchFamily="50" charset="-128"/>
                        </a:rPr>
                        <a:t>こども、福祉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100" b="1" i="0" u="none" strike="noStrike" dirty="0">
                          <a:solidFill>
                            <a:schemeClr val="bg1"/>
                          </a:solidFill>
                          <a:effectLst/>
                          <a:latin typeface="ＭＳ Ｐゴシック" pitchFamily="50" charset="-128"/>
                          <a:ea typeface="ＭＳ Ｐゴシック" pitchFamily="50" charset="-128"/>
                        </a:rPr>
                        <a:t>健康・保健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100" b="1" i="0" u="none" strike="noStrike" dirty="0">
                          <a:solidFill>
                            <a:schemeClr val="bg1"/>
                          </a:solidFill>
                          <a:effectLst/>
                          <a:latin typeface="ＭＳ Ｐゴシック" pitchFamily="50" charset="-128"/>
                          <a:ea typeface="ＭＳ Ｐゴシック" pitchFamily="50" charset="-128"/>
                        </a:rPr>
                        <a:t>教　　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100" b="1" i="0" u="none" strike="noStrike" dirty="0">
                          <a:solidFill>
                            <a:schemeClr val="bg1"/>
                          </a:solidFill>
                          <a:effectLst/>
                          <a:latin typeface="ＭＳ Ｐゴシック" pitchFamily="50" charset="-128"/>
                          <a:ea typeface="ＭＳ Ｐゴシック" pitchFamily="50" charset="-128"/>
                        </a:rPr>
                        <a:t>環　　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100" b="1" i="0" u="none" strike="noStrike" dirty="0">
                          <a:solidFill>
                            <a:schemeClr val="bg1"/>
                          </a:solidFill>
                          <a:effectLst/>
                          <a:latin typeface="ＭＳ Ｐゴシック" pitchFamily="50" charset="-128"/>
                          <a:ea typeface="ＭＳ Ｐゴシック" pitchFamily="50" charset="-128"/>
                        </a:rPr>
                        <a:t>まちづくり、</a:t>
                      </a:r>
                      <a:br>
                        <a:rPr lang="ja-JP" altLang="en-US" sz="1100" b="1" i="0" u="none" strike="noStrike" dirty="0">
                          <a:solidFill>
                            <a:schemeClr val="bg1"/>
                          </a:solidFill>
                          <a:effectLst/>
                          <a:latin typeface="ＭＳ Ｐゴシック" pitchFamily="50" charset="-128"/>
                          <a:ea typeface="ＭＳ Ｐゴシック" pitchFamily="50" charset="-128"/>
                        </a:rPr>
                      </a:br>
                      <a:r>
                        <a:rPr lang="ja-JP" altLang="en-US" sz="1100" b="1" i="0" u="none" strike="noStrike" dirty="0">
                          <a:solidFill>
                            <a:schemeClr val="bg1"/>
                          </a:solidFill>
                          <a:effectLst/>
                          <a:latin typeface="ＭＳ Ｐゴシック" pitchFamily="50" charset="-128"/>
                          <a:ea typeface="ＭＳ Ｐゴシック" pitchFamily="50" charset="-128"/>
                        </a:rPr>
                        <a:t>都市基盤整備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100" b="1" i="0" u="none" strike="noStrike" dirty="0">
                          <a:solidFill>
                            <a:schemeClr val="bg1"/>
                          </a:solidFill>
                          <a:effectLst/>
                          <a:latin typeface="ＭＳ Ｐゴシック" pitchFamily="50" charset="-128"/>
                          <a:ea typeface="ＭＳ Ｐゴシック" pitchFamily="50" charset="-128"/>
                        </a:rPr>
                        <a:t>住民生活、</a:t>
                      </a:r>
                      <a:br>
                        <a:rPr lang="ja-JP" altLang="en-US" sz="1100" b="1" i="0" u="none" strike="noStrike" dirty="0">
                          <a:solidFill>
                            <a:schemeClr val="bg1"/>
                          </a:solidFill>
                          <a:effectLst/>
                          <a:latin typeface="ＭＳ Ｐゴシック" pitchFamily="50" charset="-128"/>
                          <a:ea typeface="ＭＳ Ｐゴシック" pitchFamily="50" charset="-128"/>
                        </a:rPr>
                      </a:br>
                      <a:r>
                        <a:rPr lang="ja-JP" altLang="en-US" sz="1100" b="1" i="0" u="none" strike="noStrike" dirty="0">
                          <a:solidFill>
                            <a:schemeClr val="bg1"/>
                          </a:solidFill>
                          <a:effectLst/>
                          <a:latin typeface="ＭＳ Ｐゴシック" pitchFamily="50" charset="-128"/>
                          <a:ea typeface="ＭＳ Ｐゴシック" pitchFamily="50" charset="-128"/>
                        </a:rPr>
                        <a:t>消防</a:t>
                      </a:r>
                      <a:r>
                        <a:rPr lang="ja-JP" altLang="en-US" sz="1100" b="1" i="0" u="none" strike="noStrike" dirty="0" smtClean="0">
                          <a:solidFill>
                            <a:schemeClr val="bg1"/>
                          </a:solidFill>
                          <a:effectLst/>
                          <a:latin typeface="ＭＳ Ｐゴシック" pitchFamily="50" charset="-128"/>
                          <a:ea typeface="ＭＳ Ｐゴシック" pitchFamily="50" charset="-128"/>
                        </a:rPr>
                        <a:t>・防災</a:t>
                      </a:r>
                      <a:r>
                        <a:rPr lang="ja-JP" altLang="en-US" sz="1100" b="1" i="0" u="none" strike="noStrike" dirty="0">
                          <a:solidFill>
                            <a:schemeClr val="bg1"/>
                          </a:solidFill>
                          <a:effectLst/>
                          <a:latin typeface="ＭＳ Ｐゴシック" pitchFamily="50" charset="-128"/>
                          <a:ea typeface="ＭＳ Ｐゴシック" pitchFamily="50" charset="-128"/>
                        </a:rPr>
                        <a:t>等</a:t>
                      </a:r>
                    </a:p>
                  </a:txBody>
                  <a:tcPr marL="0" marR="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548640">
                <a:tc rowSpan="5">
                  <a:txBody>
                    <a:bodyPr/>
                    <a:lstStyle/>
                    <a:p>
                      <a:pPr algn="ctr"/>
                      <a:r>
                        <a:rPr kumimoji="1" lang="ja-JP" altLang="en-US" sz="1100" b="1" dirty="0" smtClean="0">
                          <a:solidFill>
                            <a:schemeClr val="tx1"/>
                          </a:solidFill>
                          <a:latin typeface="ＭＳ Ｐゴシック" pitchFamily="50" charset="-128"/>
                          <a:ea typeface="ＭＳ Ｐゴシック" pitchFamily="50" charset="-128"/>
                        </a:rPr>
                        <a:t>都道府県</a:t>
                      </a:r>
                      <a:endParaRPr kumimoji="1" lang="ja-JP" altLang="en-US" sz="1100" b="1" dirty="0">
                        <a:solidFill>
                          <a:schemeClr val="tx1"/>
                        </a:solidFill>
                        <a:latin typeface="ＭＳ Ｐゴシック" pitchFamily="50" charset="-128"/>
                        <a:ea typeface="ＭＳ Ｐゴシック"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保育士・介護支援専門員の登録</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麻薬取扱者（一部厚労大臣権限）の免許</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小中</a:t>
                      </a:r>
                      <a:r>
                        <a:rPr kumimoji="1" lang="ja-JP" altLang="en-US" sz="1000" b="1" dirty="0" err="1" smtClean="0">
                          <a:solidFill>
                            <a:schemeClr val="tx1"/>
                          </a:solidFill>
                          <a:latin typeface="HG丸ｺﾞｼｯｸM-PRO" pitchFamily="50" charset="-128"/>
                          <a:ea typeface="HG丸ｺﾞｼｯｸM-PRO" pitchFamily="50" charset="-128"/>
                        </a:rPr>
                        <a:t>学校学校</a:t>
                      </a:r>
                      <a:r>
                        <a:rPr kumimoji="1" lang="ja-JP" altLang="en-US" sz="1000" b="1" dirty="0" smtClean="0">
                          <a:solidFill>
                            <a:schemeClr val="tx1"/>
                          </a:solidFill>
                          <a:latin typeface="HG丸ｺﾞｼｯｸM-PRO" pitchFamily="50" charset="-128"/>
                          <a:ea typeface="HG丸ｺﾞｼｯｸM-PRO" pitchFamily="50" charset="-128"/>
                        </a:rPr>
                        <a:t>編制基準、教職員定数の決定</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第一種フロン類回収業者の登録</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指定区間の一級河川の管理</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警察（犯罪捜査、運転免許等）</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8640">
                <a:tc vMerge="1">
                  <a:txBody>
                    <a:bodyPr/>
                    <a:lstStyle/>
                    <a:p>
                      <a:endParaRPr kumimoji="1" lang="ja-JP" altLang="en-US"/>
                    </a:p>
                  </a:txBody>
                  <a:tcPr/>
                </a:tc>
                <a:tc rowSpan="2">
                  <a:txBody>
                    <a:bodyPr/>
                    <a:lstStyle/>
                    <a:p>
                      <a:r>
                        <a:rPr kumimoji="1" lang="ja-JP" altLang="en-US" sz="1000" b="1" dirty="0" err="1" smtClean="0">
                          <a:solidFill>
                            <a:schemeClr val="tx1"/>
                          </a:solidFill>
                          <a:latin typeface="HG丸ｺﾞｼｯｸM-PRO" pitchFamily="50" charset="-128"/>
                          <a:ea typeface="HG丸ｺﾞｼｯｸM-PRO" pitchFamily="50" charset="-128"/>
                        </a:rPr>
                        <a:t>身体障がい</a:t>
                      </a:r>
                      <a:r>
                        <a:rPr kumimoji="1" lang="ja-JP" altLang="en-US" sz="1000" b="1" dirty="0" smtClean="0">
                          <a:solidFill>
                            <a:schemeClr val="tx1"/>
                          </a:solidFill>
                          <a:latin typeface="HG丸ｺﾞｼｯｸM-PRO" pitchFamily="50" charset="-128"/>
                          <a:ea typeface="HG丸ｺﾞｼｯｸM-PRO" pitchFamily="50" charset="-128"/>
                        </a:rPr>
                        <a:t>者更生相談所・知的</a:t>
                      </a:r>
                      <a:r>
                        <a:rPr kumimoji="1" lang="ja-JP" altLang="en-US" sz="1000" b="1" dirty="0" err="1" smtClean="0">
                          <a:solidFill>
                            <a:schemeClr val="tx1"/>
                          </a:solidFill>
                          <a:latin typeface="HG丸ｺﾞｼｯｸM-PRO" pitchFamily="50" charset="-128"/>
                          <a:ea typeface="HG丸ｺﾞｼｯｸM-PRO" pitchFamily="50" charset="-128"/>
                        </a:rPr>
                        <a:t>障がい</a:t>
                      </a:r>
                      <a:r>
                        <a:rPr kumimoji="1" lang="ja-JP" altLang="en-US" sz="1000" b="1" dirty="0" smtClean="0">
                          <a:solidFill>
                            <a:schemeClr val="tx1"/>
                          </a:solidFill>
                          <a:latin typeface="HG丸ｺﾞｼｯｸM-PRO" pitchFamily="50" charset="-128"/>
                          <a:ea typeface="HG丸ｺﾞｼｯｸM-PRO" pitchFamily="50" charset="-128"/>
                        </a:rPr>
                        <a:t>者更生相談所の設置</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2">
                  <a:txBody>
                    <a:bodyPr/>
                    <a:lstStyle/>
                    <a:p>
                      <a:r>
                        <a:rPr kumimoji="1" lang="ja-JP" altLang="en-US" sz="1000" b="1" dirty="0" smtClean="0">
                          <a:solidFill>
                            <a:schemeClr val="tx1"/>
                          </a:solidFill>
                          <a:latin typeface="HG丸ｺﾞｼｯｸM-PRO" pitchFamily="50" charset="-128"/>
                          <a:ea typeface="HG丸ｺﾞｼｯｸM-PRO" pitchFamily="50" charset="-128"/>
                        </a:rPr>
                        <a:t>精神科病院の設置</a:t>
                      </a:r>
                      <a:endParaRPr kumimoji="1" lang="en-US" altLang="ja-JP" sz="1000" b="1"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HG丸ｺﾞｼｯｸM-PRO" pitchFamily="50" charset="-128"/>
                          <a:ea typeface="HG丸ｺﾞｼｯｸM-PRO" pitchFamily="50" charset="-128"/>
                        </a:rPr>
                        <a:t>臨時の予防接種の実施</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私立学校（幼稚園除く）、市町村立高等学校の設置認可</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浄化槽工事業・解体工事業の登録</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3895">
                <a:tc vMerge="1">
                  <a:txBody>
                    <a:bodyPr/>
                    <a:lstStyle/>
                    <a:p>
                      <a:endParaRPr kumimoji="1" lang="ja-JP" altLang="en-US"/>
                    </a:p>
                  </a:txBody>
                  <a:tcPr/>
                </a:tc>
                <a:tc vMerge="1">
                  <a:txBody>
                    <a:bodyPr/>
                    <a:lstStyle/>
                    <a:p>
                      <a:endParaRPr kumimoji="1" lang="ja-JP" altLang="en-US" sz="110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100" b="1"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ja-JP" altLang="en-US" sz="1000" b="1" dirty="0" smtClean="0">
                          <a:solidFill>
                            <a:schemeClr val="tx1"/>
                          </a:solidFill>
                          <a:latin typeface="HG丸ｺﾞｼｯｸM-PRO" pitchFamily="50" charset="-128"/>
                          <a:ea typeface="HG丸ｺﾞｼｯｸM-PRO" pitchFamily="50" charset="-128"/>
                          <a:cs typeface="Meiryo UI" pitchFamily="50" charset="-128"/>
                        </a:rPr>
                        <a:t>私立幼稚園の設置認可</a:t>
                      </a:r>
                      <a:endParaRPr lang="ja-JP" altLang="en-US" sz="1000" b="1" dirty="0">
                        <a:solidFill>
                          <a:schemeClr val="tx1"/>
                        </a:solidFill>
                        <a:latin typeface="HG丸ｺﾞｼｯｸM-PRO" pitchFamily="50" charset="-128"/>
                        <a:ea typeface="HG丸ｺﾞｼｯｸM-PRO" pitchFamily="50" charset="-128"/>
                        <a:cs typeface="Meiryo UI" pitchFamily="50" charset="-128"/>
                      </a:endParaRPr>
                    </a:p>
                  </a:txBody>
                  <a:tcPr marT="42203" marB="42203">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noFill/>
                      <a:prstDash val="solid"/>
                      <a:round/>
                      <a:headEnd type="none" w="med" len="med"/>
                      <a:tailEnd type="none" w="med" len="med"/>
                    </a:lnB>
                    <a:solidFill>
                      <a:schemeClr val="accent1">
                        <a:lumMod val="40000"/>
                        <a:lumOff val="60000"/>
                      </a:schemeClr>
                    </a:solidFill>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公害健康被害の補償</a:t>
                      </a:r>
                      <a:r>
                        <a:rPr kumimoji="1" lang="en-US" altLang="ja-JP" sz="1000" b="1" dirty="0" smtClean="0">
                          <a:solidFill>
                            <a:schemeClr val="tx1"/>
                          </a:solidFill>
                          <a:latin typeface="HG丸ｺﾞｼｯｸM-PRO" pitchFamily="50" charset="-128"/>
                          <a:ea typeface="HG丸ｺﾞｼｯｸM-PRO" pitchFamily="50" charset="-128"/>
                        </a:rPr>
                        <a:t/>
                      </a:r>
                      <a:br>
                        <a:rPr kumimoji="1" lang="en-US" altLang="ja-JP" sz="1000" b="1" dirty="0" smtClean="0">
                          <a:solidFill>
                            <a:schemeClr val="tx1"/>
                          </a:solidFill>
                          <a:latin typeface="HG丸ｺﾞｼｯｸM-PRO" pitchFamily="50" charset="-128"/>
                          <a:ea typeface="HG丸ｺﾞｼｯｸM-PRO" pitchFamily="50" charset="-128"/>
                        </a:rPr>
                      </a:br>
                      <a:r>
                        <a:rPr kumimoji="1" lang="ja-JP" altLang="en-US" sz="1000" b="1" dirty="0" smtClean="0">
                          <a:solidFill>
                            <a:schemeClr val="tx1"/>
                          </a:solidFill>
                          <a:latin typeface="HG丸ｺﾞｼｯｸM-PRO" pitchFamily="50" charset="-128"/>
                          <a:ea typeface="HG丸ｺﾞｼｯｸM-PRO" pitchFamily="50" charset="-128"/>
                        </a:rPr>
                        <a:t>給付</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no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3895">
                <a:tc vMerge="1">
                  <a:txBody>
                    <a:bodyPr/>
                    <a:lstStyle/>
                    <a:p>
                      <a:endParaRPr kumimoji="1" lang="ja-JP" altLang="en-US"/>
                    </a:p>
                  </a:txBody>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重要文化財の管理に係る指揮監督</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537830">
                <a:tc vMerge="1">
                  <a:txBody>
                    <a:bodyPr/>
                    <a:lstStyle/>
                    <a:p>
                      <a:endParaRPr kumimoji="1" lang="ja-JP" altLang="en-US"/>
                    </a:p>
                  </a:txBody>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認定こども園（幼保連携型以外）の認定</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埋蔵文化財の調査発掘に関する届出の受理</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48640">
                <a:tc rowSpan="3">
                  <a:txBody>
                    <a:bodyPr/>
                    <a:lstStyle/>
                    <a:p>
                      <a:pPr algn="ctr"/>
                      <a:r>
                        <a:rPr kumimoji="1" lang="ja-JP" altLang="en-US" sz="1100" b="1" dirty="0" smtClean="0">
                          <a:solidFill>
                            <a:schemeClr val="tx1"/>
                          </a:solidFill>
                          <a:latin typeface="ＭＳ Ｐゴシック" pitchFamily="50" charset="-128"/>
                          <a:ea typeface="ＭＳ Ｐゴシック" pitchFamily="50" charset="-128"/>
                        </a:rPr>
                        <a:t>政令指定都市</a:t>
                      </a:r>
                      <a:endParaRPr kumimoji="1" lang="ja-JP" altLang="en-US" sz="1100" b="1" dirty="0">
                        <a:solidFill>
                          <a:schemeClr val="tx1"/>
                        </a:solidFill>
                        <a:latin typeface="ＭＳ Ｐゴシック" pitchFamily="50" charset="-128"/>
                        <a:ea typeface="ＭＳ Ｐゴシック" pitchFamily="50" charset="-128"/>
                      </a:endParaRPr>
                    </a:p>
                  </a:txBody>
                  <a:tcPr marT="42203" marB="42203" anchor="ctr">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rowSpan="2">
                  <a:txBody>
                    <a:bodyPr/>
                    <a:lstStyle/>
                    <a:p>
                      <a:r>
                        <a:rPr kumimoji="1" lang="ja-JP" altLang="en-US" sz="1000" b="1" dirty="0" err="1" smtClean="0">
                          <a:solidFill>
                            <a:schemeClr val="tx1"/>
                          </a:solidFill>
                          <a:latin typeface="HG丸ｺﾞｼｯｸM-PRO" pitchFamily="50" charset="-128"/>
                          <a:ea typeface="HG丸ｺﾞｼｯｸM-PRO" pitchFamily="50" charset="-128"/>
                        </a:rPr>
                        <a:t>身体障がい</a:t>
                      </a:r>
                      <a:r>
                        <a:rPr kumimoji="1" lang="ja-JP" altLang="en-US" sz="1000" b="1" dirty="0" smtClean="0">
                          <a:solidFill>
                            <a:schemeClr val="tx1"/>
                          </a:solidFill>
                          <a:latin typeface="HG丸ｺﾞｼｯｸM-PRO" pitchFamily="50" charset="-128"/>
                          <a:ea typeface="HG丸ｺﾞｼｯｸM-PRO" pitchFamily="50" charset="-128"/>
                        </a:rPr>
                        <a:t>者更生相談所・知的</a:t>
                      </a:r>
                      <a:r>
                        <a:rPr kumimoji="1" lang="ja-JP" altLang="en-US" sz="1000" b="1" dirty="0" err="1" smtClean="0">
                          <a:solidFill>
                            <a:schemeClr val="tx1"/>
                          </a:solidFill>
                          <a:latin typeface="HG丸ｺﾞｼｯｸM-PRO" pitchFamily="50" charset="-128"/>
                          <a:ea typeface="HG丸ｺﾞｼｯｸM-PRO" pitchFamily="50" charset="-128"/>
                        </a:rPr>
                        <a:t>障がい</a:t>
                      </a:r>
                      <a:r>
                        <a:rPr kumimoji="1" lang="ja-JP" altLang="en-US" sz="1000" b="1" dirty="0" smtClean="0">
                          <a:solidFill>
                            <a:schemeClr val="tx1"/>
                          </a:solidFill>
                          <a:latin typeface="HG丸ｺﾞｼｯｸM-PRO" pitchFamily="50" charset="-128"/>
                          <a:ea typeface="HG丸ｺﾞｼｯｸM-PRO" pitchFamily="50" charset="-128"/>
                        </a:rPr>
                        <a:t>者更生相談所の設置</a:t>
                      </a:r>
                      <a:endParaRPr kumimoji="1" lang="en-US" altLang="ja-JP" sz="1000" b="1" dirty="0" smtClean="0">
                        <a:solidFill>
                          <a:schemeClr val="tx1"/>
                        </a:solidFill>
                        <a:latin typeface="HG丸ｺﾞｼｯｸM-PRO" pitchFamily="50" charset="-128"/>
                        <a:ea typeface="HG丸ｺﾞｼｯｸM-PRO" pitchFamily="50" charset="-128"/>
                      </a:endParaRPr>
                    </a:p>
                    <a:p>
                      <a:r>
                        <a:rPr kumimoji="1" lang="ja-JP" altLang="en-US" sz="1000" b="1" dirty="0" smtClean="0">
                          <a:solidFill>
                            <a:schemeClr val="tx1"/>
                          </a:solidFill>
                          <a:latin typeface="HG丸ｺﾞｼｯｸM-PRO" pitchFamily="50" charset="-128"/>
                          <a:ea typeface="HG丸ｺﾞｼｯｸM-PRO" pitchFamily="50" charset="-128"/>
                        </a:rPr>
                        <a:t>（任意）</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err="1" smtClean="0">
                          <a:solidFill>
                            <a:schemeClr val="tx1"/>
                          </a:solidFill>
                          <a:effectLst/>
                          <a:latin typeface="HG丸ｺﾞｼｯｸM-PRO" panose="020F0600000000000000" pitchFamily="50" charset="-128"/>
                          <a:ea typeface="HG丸ｺﾞｼｯｸM-PRO" panose="020F0600000000000000" pitchFamily="50" charset="-128"/>
                        </a:rPr>
                        <a:t>精神障がい</a:t>
                      </a: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者の入院</a:t>
                      </a:r>
                      <a:r>
                        <a:rPr lang="en-US" altLang="ja-JP"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 </a:t>
                      </a:r>
                      <a:br>
                        <a:rPr lang="en-US" altLang="ja-JP"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b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措置</a:t>
                      </a:r>
                      <a:endParaRPr lang="en-US" altLang="ja-JP"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endParaRPr>
                    </a:p>
                  </a:txBody>
                  <a:tcPr marT="42203" marB="42203">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県費負担教職員の任免等の決定</a:t>
                      </a:r>
                    </a:p>
                  </a:txBody>
                  <a:tcPr marT="42203" marB="42203">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建築物用地下水の採取の許可</a:t>
                      </a:r>
                    </a:p>
                  </a:txBody>
                  <a:tcPr marT="42203" marB="42203">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都市計画（マスタープラン、都市再生特別地区）</a:t>
                      </a:r>
                      <a:endParaRPr lang="ja-JP" altLang="en-US" sz="1000" b="1" i="0" u="none" strike="noStrike" dirty="0">
                        <a:effectLst/>
                        <a:latin typeface="HG丸ｺﾞｼｯｸM-PRO" panose="020F0600000000000000" pitchFamily="50" charset="-128"/>
                        <a:ea typeface="HG丸ｺﾞｼｯｸM-PRO" panose="020F0600000000000000" pitchFamily="50" charset="-128"/>
                      </a:endParaRPr>
                    </a:p>
                  </a:txBody>
                  <a:tcPr marT="42203" marB="42203">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93895">
                <a:tc vMerge="1">
                  <a:txBody>
                    <a:bodyPr/>
                    <a:lstStyle/>
                    <a:p>
                      <a:endParaRPr kumimoji="1" lang="ja-JP" altLang="en-US"/>
                    </a:p>
                  </a:txBody>
                  <a:tcPr/>
                </a:tc>
                <a:tc vMerge="1">
                  <a:txBody>
                    <a:bodyPr/>
                    <a:lstStyle/>
                    <a:p>
                      <a:endParaRPr kumimoji="1" lang="ja-JP" altLang="en-US" sz="110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HG丸ｺﾞｼｯｸM-PRO" pitchFamily="50" charset="-128"/>
                          <a:ea typeface="HG丸ｺﾞｼｯｸM-PRO" pitchFamily="50" charset="-128"/>
                        </a:rPr>
                        <a:t>特定毒物の</a:t>
                      </a:r>
                      <a:r>
                        <a:rPr kumimoji="1" lang="ja-JP" altLang="en-US" sz="1000" b="1" strike="noStrike" baseline="0" dirty="0" smtClean="0">
                          <a:solidFill>
                            <a:schemeClr val="tx1"/>
                          </a:solidFill>
                          <a:latin typeface="HG丸ｺﾞｼｯｸM-PRO" pitchFamily="50" charset="-128"/>
                          <a:ea typeface="HG丸ｺﾞｼｯｸM-PRO" pitchFamily="50" charset="-128"/>
                        </a:rPr>
                        <a:t>製造</a:t>
                      </a:r>
                      <a:r>
                        <a:rPr kumimoji="1" lang="ja-JP" altLang="en-US" sz="1000" b="1" dirty="0" smtClean="0">
                          <a:solidFill>
                            <a:schemeClr val="tx1"/>
                          </a:solidFill>
                          <a:latin typeface="HG丸ｺﾞｼｯｸM-PRO" pitchFamily="50" charset="-128"/>
                          <a:ea typeface="HG丸ｺﾞｼｯｸM-PRO" pitchFamily="50" charset="-128"/>
                        </a:rPr>
                        <a:t>許可</a:t>
                      </a:r>
                    </a:p>
                  </a:txBody>
                  <a:tcPr marT="42203" marB="42203">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遺跡の発見に関する届出の受理</a:t>
                      </a:r>
                    </a:p>
                  </a:txBody>
                  <a:tcPr marT="42203" marB="42203">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HG丸ｺﾞｼｯｸM-PRO" pitchFamily="50" charset="-128"/>
                          <a:ea typeface="HG丸ｺﾞｼｯｸM-PRO" pitchFamily="50" charset="-128"/>
                        </a:rPr>
                        <a:t>工業用地下水の採取の許可</a:t>
                      </a:r>
                    </a:p>
                  </a:txBody>
                  <a:tcPr marT="42203" marB="42203">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指定区間外の国道、県道の管理</a:t>
                      </a:r>
                    </a:p>
                  </a:txBody>
                  <a:tcPr marT="42203" marB="42203">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94586">
                <a:tc vMerge="1">
                  <a:txBody>
                    <a:bodyPr/>
                    <a:lstStyle/>
                    <a:p>
                      <a:endParaRPr kumimoji="1" lang="ja-JP" altLang="en-US"/>
                    </a:p>
                  </a:txBody>
                  <a:tcPr/>
                </a:tc>
                <a:tc>
                  <a:txBody>
                    <a:bodyPr/>
                    <a:lstStyle/>
                    <a:p>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児童相談所の設置</a:t>
                      </a:r>
                      <a:br>
                        <a:rPr lang="ja-JP" altLang="en-US" sz="1000" b="1" i="0" u="none" strike="noStrike" dirty="0" smtClean="0">
                          <a:effectLst/>
                          <a:latin typeface="HG丸ｺﾞｼｯｸM-PRO" panose="020F0600000000000000" pitchFamily="50" charset="-128"/>
                          <a:ea typeface="HG丸ｺﾞｼｯｸM-PRO" panose="020F0600000000000000" pitchFamily="50" charset="-128"/>
                        </a:rPr>
                      </a:b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動物取扱業の登録</a:t>
                      </a:r>
                      <a:endParaRPr lang="en-US" altLang="ja-JP"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tx1"/>
                          </a:solidFill>
                          <a:latin typeface="HG丸ｺﾞｼｯｸM-PRO" pitchFamily="50" charset="-128"/>
                          <a:ea typeface="HG丸ｺﾞｼｯｸM-PRO" pitchFamily="50" charset="-128"/>
                          <a:cs typeface="Meiryo UI" pitchFamily="50" charset="-128"/>
                        </a:rPr>
                        <a:t>博物館の設置登録</a:t>
                      </a:r>
                    </a:p>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指定区間の一級河川</a:t>
                      </a:r>
                      <a:r>
                        <a:rPr lang="en-US" altLang="ja-JP" sz="1000" b="1" i="0" u="none" strike="noStrike" dirty="0" smtClean="0">
                          <a:effectLst/>
                          <a:latin typeface="HG丸ｺﾞｼｯｸM-PRO" panose="020F0600000000000000" pitchFamily="50" charset="-128"/>
                          <a:ea typeface="HG丸ｺﾞｼｯｸM-PRO" panose="020F0600000000000000" pitchFamily="50" charset="-128"/>
                        </a:rPr>
                        <a:t/>
                      </a:r>
                      <a:br>
                        <a:rPr lang="en-US" altLang="ja-JP" sz="1000" b="1" i="0" u="none" strike="noStrike" dirty="0" smtClean="0">
                          <a:effectLst/>
                          <a:latin typeface="HG丸ｺﾞｼｯｸM-PRO" panose="020F0600000000000000" pitchFamily="50" charset="-128"/>
                          <a:ea typeface="HG丸ｺﾞｼｯｸM-PRO" panose="020F0600000000000000" pitchFamily="50" charset="-128"/>
                        </a:rPr>
                      </a:b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 （一部）の管理</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93895">
                <a:tc rowSpan="3">
                  <a:txBody>
                    <a:bodyPr/>
                    <a:lstStyle/>
                    <a:p>
                      <a:pPr algn="ctr"/>
                      <a:r>
                        <a:rPr kumimoji="1" lang="ja-JP" altLang="en-US" sz="1100" b="1" dirty="0" smtClean="0">
                          <a:solidFill>
                            <a:schemeClr val="tx1"/>
                          </a:solidFill>
                          <a:latin typeface="ＭＳ Ｐゴシック" pitchFamily="50" charset="-128"/>
                          <a:ea typeface="ＭＳ Ｐゴシック" pitchFamily="50" charset="-128"/>
                        </a:rPr>
                        <a:t>中核市</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mpd="sng">
                      <a:noFill/>
                      <a:prstDash val="solid"/>
                    </a:lnB>
                  </a:tcPr>
                </a:tc>
                <a:tc rowSpan="3">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母子父子福祉資金・寡婦福祉資金の貸付け</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noFill/>
                      <a:prstDash val="solid"/>
                      <a:round/>
                      <a:headEnd type="none" w="med" len="med"/>
                      <a:tailEnd type="none" w="med" len="med"/>
                    </a:lnB>
                    <a:solidFill>
                      <a:schemeClr val="accent1">
                        <a:lumMod val="40000"/>
                        <a:lumOff val="60000"/>
                      </a:schemeClr>
                    </a:solidFill>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犬・ねこの引取り</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endParaRPr lang="ja-JP" altLang="en-US" sz="1000" b="1"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endParaRPr lang="ja-JP" altLang="en-US" sz="1000" b="1"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屋外広告物の条例による設置制限</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9"/>
                  </a:ext>
                </a:extLst>
              </a:tr>
              <a:tr h="548640">
                <a:tc vMerge="1">
                  <a:txBody>
                    <a:bodyPr/>
                    <a:lstStyle/>
                    <a:p>
                      <a:endParaRPr kumimoji="1" lang="ja-JP" altLang="en-US"/>
                    </a:p>
                  </a:txBody>
                  <a:tcPr/>
                </a:tc>
                <a:tc vMerge="1">
                  <a:txBody>
                    <a:bodyPr/>
                    <a:lstStyle/>
                    <a:p>
                      <a:pPr algn="l" fontAlgn="ctr"/>
                      <a:endParaRPr lang="ja-JP" altLang="en-US" sz="1100" b="1" i="0" u="none" strike="noStrike" dirty="0" smtClean="0">
                        <a:effectLst/>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保健所の設置</a:t>
                      </a:r>
                      <a:endParaRPr kumimoji="1" lang="ja-JP" altLang="en-US" sz="1000" b="1" dirty="0" smtClean="0">
                        <a:solidFill>
                          <a:schemeClr val="tx1"/>
                        </a:solidFill>
                        <a:latin typeface="HG丸ｺﾞｼｯｸM-PRO" pitchFamily="50" charset="-128"/>
                        <a:ea typeface="HG丸ｺﾞｼｯｸM-PRO" pitchFamily="50" charset="-128"/>
                      </a:endParaRPr>
                    </a:p>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県費負担教職員の研修</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一般廃棄物処理施設・産業廃棄物処理施設の設置の許可</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サービス付高齢者向け住宅事業の登録</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0"/>
                  </a:ext>
                </a:extLst>
              </a:tr>
              <a:tr h="548640">
                <a:tc vMerge="1">
                  <a:txBody>
                    <a:bodyPr/>
                    <a:lstStyle/>
                    <a:p>
                      <a:endParaRPr kumimoji="1" lang="ja-JP" altLang="en-US"/>
                    </a:p>
                  </a:txBody>
                  <a:tcPr/>
                </a:tc>
                <a:tc vMerge="1">
                  <a:txBody>
                    <a:bodyPr/>
                    <a:lstStyle/>
                    <a:p>
                      <a:pPr algn="l" fontAlgn="ctr"/>
                      <a:endParaRPr lang="ja-JP" altLang="en-US" sz="1100" b="1" i="0" u="none" strike="noStrike" dirty="0" smtClean="0">
                        <a:effectLst/>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飲食店営業等の許可</a:t>
                      </a:r>
                      <a:endParaRPr kumimoji="1" lang="ja-JP" altLang="en-US" sz="1000" b="1" dirty="0" smtClean="0">
                        <a:solidFill>
                          <a:schemeClr val="tx1"/>
                        </a:solidFill>
                        <a:latin typeface="HG丸ｺﾞｼｯｸM-PRO" pitchFamily="50" charset="-128"/>
                        <a:ea typeface="HG丸ｺﾞｼｯｸM-PRO" pitchFamily="50" charset="-128"/>
                      </a:endParaRPr>
                    </a:p>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重要文化財（一部）の現状変更等の許可</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err="1" smtClean="0">
                          <a:solidFill>
                            <a:schemeClr val="tx1"/>
                          </a:solidFill>
                          <a:effectLst/>
                          <a:latin typeface="HG丸ｺﾞｼｯｸM-PRO" panose="020F0600000000000000" pitchFamily="50" charset="-128"/>
                          <a:ea typeface="HG丸ｺﾞｼｯｸM-PRO" panose="020F0600000000000000" pitchFamily="50" charset="-128"/>
                        </a:rPr>
                        <a:t>ばい</a:t>
                      </a: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煙発生施設・ダイオキシン類発生</a:t>
                      </a:r>
                      <a:r>
                        <a:rPr lang="ja-JP" altLang="en-US" sz="1000" b="1" i="0" u="none" strike="noStrike" spc="-70" baseline="0" dirty="0" smtClean="0">
                          <a:solidFill>
                            <a:schemeClr val="tx1"/>
                          </a:solidFill>
                          <a:effectLst/>
                          <a:latin typeface="HG丸ｺﾞｼｯｸM-PRO" panose="020F0600000000000000" pitchFamily="50" charset="-128"/>
                          <a:ea typeface="HG丸ｺﾞｼｯｸM-PRO" panose="020F0600000000000000" pitchFamily="50" charset="-128"/>
                        </a:rPr>
                        <a:t>施設の設置の届出の受理</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市街化区域又は市街化調整区域内の開発行為の許可</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bl>
          </a:graphicData>
        </a:graphic>
      </p:graphicFrame>
      <p:sp>
        <p:nvSpPr>
          <p:cNvPr id="22" name="正方形/長方形 21"/>
          <p:cNvSpPr/>
          <p:nvPr/>
        </p:nvSpPr>
        <p:spPr>
          <a:xfrm>
            <a:off x="899593" y="2462227"/>
            <a:ext cx="2232248" cy="5317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bg1"/>
                </a:solidFill>
                <a:latin typeface="HGS創英角ﾎﾟｯﾌﾟ体" pitchFamily="50" charset="-128"/>
                <a:ea typeface="HGS創英角ﾎﾟｯﾌﾟ体" pitchFamily="50" charset="-128"/>
              </a:rPr>
              <a:t>大阪府の事務</a:t>
            </a:r>
          </a:p>
        </p:txBody>
      </p:sp>
      <p:sp>
        <p:nvSpPr>
          <p:cNvPr id="23" name="正方形/長方形 22"/>
          <p:cNvSpPr/>
          <p:nvPr/>
        </p:nvSpPr>
        <p:spPr>
          <a:xfrm>
            <a:off x="4126304" y="4828832"/>
            <a:ext cx="1800200" cy="5317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bg1"/>
                </a:solidFill>
                <a:latin typeface="HGS創英角ﾎﾟｯﾌﾟ体" pitchFamily="50" charset="-128"/>
                <a:ea typeface="HGS創英角ﾎﾟｯﾌﾟ体" pitchFamily="50" charset="-128"/>
              </a:rPr>
              <a:t>特別区の事務</a:t>
            </a:r>
          </a:p>
        </p:txBody>
      </p:sp>
      <p:sp>
        <p:nvSpPr>
          <p:cNvPr id="7" name="タイトル 1"/>
          <p:cNvSpPr txBox="1">
            <a:spLocks/>
          </p:cNvSpPr>
          <p:nvPr/>
        </p:nvSpPr>
        <p:spPr>
          <a:xfrm>
            <a:off x="-108520" y="116632"/>
            <a:ext cx="8496944" cy="48012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smtClean="0">
                <a:latin typeface="Meiryo UI" panose="020B0604030504040204" pitchFamily="50" charset="-128"/>
                <a:ea typeface="Meiryo UI" panose="020B0604030504040204" pitchFamily="50" charset="-128"/>
              </a:rPr>
              <a:t>■</a:t>
            </a:r>
            <a:r>
              <a:rPr lang="ja-JP" altLang="en-US" sz="2600" b="1" spc="-150" dirty="0">
                <a:latin typeface="Meiryo UI" panose="020B0604030504040204" pitchFamily="50" charset="-128"/>
                <a:ea typeface="Meiryo UI" panose="020B0604030504040204" pitchFamily="50" charset="-128"/>
              </a:rPr>
              <a:t>新たな大都市制度における特別区・大阪府の権限イメージ　</a:t>
            </a:r>
          </a:p>
        </p:txBody>
      </p:sp>
      <p:cxnSp>
        <p:nvCxnSpPr>
          <p:cNvPr id="8" name="直線コネクタ 7"/>
          <p:cNvCxnSpPr/>
          <p:nvPr/>
        </p:nvCxnSpPr>
        <p:spPr>
          <a:xfrm>
            <a:off x="-11905" y="576876"/>
            <a:ext cx="9144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100393" y="152835"/>
            <a:ext cx="889856" cy="324000"/>
          </a:xfrm>
          <a:prstGeom prst="rect">
            <a:avLst/>
          </a:prstGeom>
          <a:solidFill>
            <a:schemeClr val="tx2"/>
          </a:solidFill>
        </p:spPr>
        <p:txBody>
          <a:bodyPr wrap="square" lIns="0" tIns="0" rIns="0" bIns="0" rtlCol="0" anchor="ctr" anchorCtr="0">
            <a:noAutofit/>
          </a:bodyPr>
          <a:lstStyle/>
          <a:p>
            <a:pPr algn="ctr"/>
            <a:r>
              <a:rPr lang="ja-JP" altLang="en-US" b="1" dirty="0" smtClean="0">
                <a:solidFill>
                  <a:prstClr val="white"/>
                </a:solidFill>
                <a:latin typeface="Meiryo UI" panose="020B0604030504040204" pitchFamily="50" charset="-128"/>
                <a:ea typeface="Meiryo UI" panose="020B0604030504040204" pitchFamily="50" charset="-128"/>
              </a:rPr>
              <a:t>参考１</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13"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latin typeface="+mj-lt"/>
                <a:ea typeface="Meiryo UI" panose="020B0604030504040204" pitchFamily="50" charset="-128"/>
              </a:rPr>
              <a:t>41</a:t>
            </a:fld>
            <a:endParaRPr kumimoji="1" lang="ja-JP" altLang="en-US" sz="1600" b="1" dirty="0">
              <a:solidFill>
                <a:schemeClr val="tx1"/>
              </a:solidFill>
              <a:latin typeface="+mj-lt"/>
              <a:ea typeface="Meiryo UI" panose="020B0604030504040204" pitchFamily="50" charset="-128"/>
            </a:endParaRPr>
          </a:p>
        </p:txBody>
      </p:sp>
    </p:spTree>
    <p:extLst>
      <p:ext uri="{BB962C8B-B14F-4D97-AF65-F5344CB8AC3E}">
        <p14:creationId xmlns:p14="http://schemas.microsoft.com/office/powerpoint/2010/main" val="2020953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nvPr>
        </p:nvGraphicFramePr>
        <p:xfrm>
          <a:off x="81888" y="326764"/>
          <a:ext cx="8964489" cy="5955481"/>
        </p:xfrm>
        <a:graphic>
          <a:graphicData uri="http://schemas.openxmlformats.org/drawingml/2006/table">
            <a:tbl>
              <a:tblPr/>
              <a:tblGrid>
                <a:gridCol w="301439">
                  <a:extLst>
                    <a:ext uri="{9D8B030D-6E8A-4147-A177-3AD203B41FA5}">
                      <a16:colId xmlns:a16="http://schemas.microsoft.com/office/drawing/2014/main" val="20000"/>
                    </a:ext>
                  </a:extLst>
                </a:gridCol>
                <a:gridCol w="1535545">
                  <a:extLst>
                    <a:ext uri="{9D8B030D-6E8A-4147-A177-3AD203B41FA5}">
                      <a16:colId xmlns:a16="http://schemas.microsoft.com/office/drawing/2014/main" val="20001"/>
                    </a:ext>
                  </a:extLst>
                </a:gridCol>
                <a:gridCol w="1543068">
                  <a:extLst>
                    <a:ext uri="{9D8B030D-6E8A-4147-A177-3AD203B41FA5}">
                      <a16:colId xmlns:a16="http://schemas.microsoft.com/office/drawing/2014/main" val="20002"/>
                    </a:ext>
                  </a:extLst>
                </a:gridCol>
                <a:gridCol w="1543068">
                  <a:extLst>
                    <a:ext uri="{9D8B030D-6E8A-4147-A177-3AD203B41FA5}">
                      <a16:colId xmlns:a16="http://schemas.microsoft.com/office/drawing/2014/main" val="20003"/>
                    </a:ext>
                  </a:extLst>
                </a:gridCol>
                <a:gridCol w="1543068">
                  <a:extLst>
                    <a:ext uri="{9D8B030D-6E8A-4147-A177-3AD203B41FA5}">
                      <a16:colId xmlns:a16="http://schemas.microsoft.com/office/drawing/2014/main" val="20004"/>
                    </a:ext>
                  </a:extLst>
                </a:gridCol>
                <a:gridCol w="1543069">
                  <a:extLst>
                    <a:ext uri="{9D8B030D-6E8A-4147-A177-3AD203B41FA5}">
                      <a16:colId xmlns:a16="http://schemas.microsoft.com/office/drawing/2014/main" val="20005"/>
                    </a:ext>
                  </a:extLst>
                </a:gridCol>
                <a:gridCol w="955232">
                  <a:extLst>
                    <a:ext uri="{9D8B030D-6E8A-4147-A177-3AD203B41FA5}">
                      <a16:colId xmlns:a16="http://schemas.microsoft.com/office/drawing/2014/main" val="20006"/>
                    </a:ext>
                  </a:extLst>
                </a:gridCol>
              </a:tblGrid>
              <a:tr h="703385">
                <a:tc rowSpan="5">
                  <a:txBody>
                    <a:bodyPr/>
                    <a:lstStyle/>
                    <a:p>
                      <a:pPr algn="ctr"/>
                      <a:r>
                        <a:rPr kumimoji="1" lang="ja-JP" altLang="en-US" sz="1100" b="1" dirty="0" smtClean="0">
                          <a:solidFill>
                            <a:schemeClr val="tx1"/>
                          </a:solidFill>
                          <a:latin typeface="ＭＳ Ｐゴシック" pitchFamily="50" charset="-128"/>
                          <a:ea typeface="ＭＳ Ｐゴシック" pitchFamily="50" charset="-128"/>
                        </a:rPr>
                        <a:t>中核市</a:t>
                      </a:r>
                      <a:endParaRPr kumimoji="1" lang="ja-JP" altLang="en-US" sz="1100" b="1" dirty="0">
                        <a:solidFill>
                          <a:schemeClr val="tx1"/>
                        </a:solidFill>
                        <a:latin typeface="ＭＳ Ｐゴシック" pitchFamily="50" charset="-128"/>
                        <a:ea typeface="ＭＳ Ｐゴシック"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保育所・認定こども園（幼保連携型）、養護老人ホームの設置の認可・監督</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温泉の利用許可</a:t>
                      </a:r>
                      <a:endParaRPr kumimoji="1" lang="ja-JP" altLang="en-US" sz="1000" b="1" dirty="0" smtClean="0">
                        <a:solidFill>
                          <a:schemeClr val="tx1"/>
                        </a:solidFill>
                        <a:latin typeface="HG丸ｺﾞｼｯｸM-PRO" pitchFamily="50" charset="-128"/>
                        <a:ea typeface="HG丸ｺﾞｼｯｸM-PRO" pitchFamily="50" charset="-128"/>
                      </a:endParaRPr>
                    </a:p>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l" fontAlgn="ct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土壌汚染の除去等の措置が必要な区域の指定</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土地区画整理組合・防災街区計画整備組合の設立の認可</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536530">
                <a:tc vMerge="1">
                  <a:txBody>
                    <a:bodyPr/>
                    <a:lstStyle/>
                    <a:p>
                      <a:endParaRPr kumimoji="1" lang="ja-JP" altLang="en-US"/>
                    </a:p>
                  </a:txBody>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介護サービス事業者の指定（一部を除く）</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旅館業・公衆浴場の経営許可</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浄化槽の設置の届出の受理</a:t>
                      </a:r>
                      <a:endParaRPr kumimoji="1" lang="ja-JP" altLang="en-US" sz="1000" b="1" dirty="0" smtClean="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455013">
                <a:tc vMerge="1">
                  <a:txBody>
                    <a:bodyPr/>
                    <a:lstStyle/>
                    <a:p>
                      <a:endParaRPr kumimoji="1" lang="ja-JP" altLang="en-US"/>
                    </a:p>
                  </a:txBody>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第一種社会福祉事業の経営許可・監督</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理容所・美容所の位置等の届出の受理</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一般粉</a:t>
                      </a:r>
                      <a:r>
                        <a:rPr lang="ja-JP" altLang="en-US" sz="1000" b="1" i="0" u="none" strike="noStrike" dirty="0" err="1" smtClean="0">
                          <a:solidFill>
                            <a:schemeClr val="tx1"/>
                          </a:solidFill>
                          <a:effectLst/>
                          <a:latin typeface="HG丸ｺﾞｼｯｸM-PRO" panose="020F0600000000000000" pitchFamily="50" charset="-128"/>
                          <a:ea typeface="HG丸ｺﾞｼｯｸM-PRO" panose="020F0600000000000000" pitchFamily="50" charset="-128"/>
                        </a:rPr>
                        <a:t>じん</a:t>
                      </a: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発生施設の設置の届出の受理</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548640">
                <a:tc vMerge="1">
                  <a:txBody>
                    <a:bodyPr/>
                    <a:lstStyle/>
                    <a:p>
                      <a:endParaRPr kumimoji="1" lang="ja-JP" altLang="en-US"/>
                    </a:p>
                  </a:txBody>
                  <a:tcPr/>
                </a:tc>
                <a:tc>
                  <a:txBody>
                    <a:bodyPr/>
                    <a:lstStyle/>
                    <a:p>
                      <a:pPr algn="l" fontAlgn="ctr"/>
                      <a:r>
                        <a:rPr lang="ja-JP" altLang="en-US" sz="1000" b="1" i="0" u="none" strike="noStrike" dirty="0" err="1" smtClean="0">
                          <a:effectLst/>
                          <a:latin typeface="HG丸ｺﾞｼｯｸM-PRO" panose="020F0600000000000000" pitchFamily="50" charset="-128"/>
                          <a:ea typeface="HG丸ｺﾞｼｯｸM-PRO" panose="020F0600000000000000" pitchFamily="50" charset="-128"/>
                        </a:rPr>
                        <a:t>障がい</a:t>
                      </a: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福祉サービス事業者の指定</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薬局の開設許可</a:t>
                      </a:r>
                      <a:endParaRPr lang="en-US" altLang="ja-JP"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汚水又は廃液を排出する特定施設の設置の届出の受理</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l" fontAlgn="ctr"/>
                      <a:endParaRPr lang="ja-JP" altLang="en-US" sz="1000" b="1" i="0" u="none" strike="noStrike" dirty="0" smtClean="0">
                        <a:effectLst/>
                        <a:latin typeface="HG丸ｺﾞｼｯｸM-PRO" panose="020F0600000000000000" pitchFamily="50" charset="-128"/>
                        <a:ea typeface="HG丸ｺﾞｼｯｸM-PRO" panose="020F0600000000000000"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393895">
                <a:tc vMerge="1">
                  <a:txBody>
                    <a:bodyPr/>
                    <a:lstStyle/>
                    <a:p>
                      <a:endParaRPr kumimoji="1" lang="ja-JP" altLang="en-US"/>
                    </a:p>
                  </a:txBody>
                  <a:tcPr/>
                </a:tc>
                <a:tc>
                  <a:txBody>
                    <a:bodyPr/>
                    <a:lstStyle/>
                    <a:p>
                      <a:pPr algn="l" fontAlgn="ctr"/>
                      <a:r>
                        <a:rPr lang="ja-JP" altLang="en-US" sz="1000" b="1" i="0" u="none" strike="noStrike" dirty="0" err="1" smtClean="0">
                          <a:effectLst/>
                          <a:latin typeface="HG丸ｺﾞｼｯｸM-PRO" panose="020F0600000000000000" pitchFamily="50" charset="-128"/>
                          <a:ea typeface="HG丸ｺﾞｼｯｸM-PRO" panose="020F0600000000000000" pitchFamily="50" charset="-128"/>
                        </a:rPr>
                        <a:t>身体障がい</a:t>
                      </a: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者手帳の</a:t>
                      </a:r>
                      <a:endParaRPr lang="en-US" altLang="ja-JP" sz="1000" b="1"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1000" b="1" i="0" u="none" strike="noStrike" dirty="0" smtClean="0">
                          <a:effectLst/>
                          <a:latin typeface="HG丸ｺﾞｼｯｸM-PRO" panose="020F0600000000000000" pitchFamily="50" charset="-128"/>
                          <a:ea typeface="HG丸ｺﾞｼｯｸM-PRO" panose="020F0600000000000000" pitchFamily="50" charset="-128"/>
                        </a:rPr>
                        <a:t> </a:t>
                      </a: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交付</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毒物・劇物の販売業の登録</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開発審査会</a:t>
                      </a:r>
                    </a:p>
                  </a:txBody>
                  <a:tcPr marT="42203" marB="42203">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548640">
                <a:tc rowSpan="6">
                  <a:txBody>
                    <a:bodyPr/>
                    <a:lstStyle/>
                    <a:p>
                      <a:pPr algn="ctr"/>
                      <a:r>
                        <a:rPr kumimoji="1" lang="ja-JP" altLang="en-US" sz="1100" b="1" dirty="0" smtClean="0">
                          <a:solidFill>
                            <a:schemeClr val="tx1"/>
                          </a:solidFill>
                          <a:latin typeface="ＭＳ Ｐゴシック" pitchFamily="50" charset="-128"/>
                          <a:ea typeface="ＭＳ Ｐゴシック" pitchFamily="50" charset="-128"/>
                        </a:rPr>
                        <a:t>一般市・町村</a:t>
                      </a:r>
                      <a:endParaRPr kumimoji="1" lang="ja-JP" altLang="en-US" sz="1100" b="1" dirty="0">
                        <a:solidFill>
                          <a:schemeClr val="tx1"/>
                        </a:solidFill>
                        <a:latin typeface="ＭＳ Ｐゴシック" pitchFamily="50" charset="-128"/>
                        <a:ea typeface="ＭＳ Ｐゴシック"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保育所の設置・運営</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市町村保健センターの設置</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lang="ja-JP" altLang="en-US" sz="1700" b="1"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lang="ja-JP" altLang="en-US" sz="1700" b="1" dirty="0">
                        <a:solidFill>
                          <a:schemeClr val="tx1"/>
                        </a:solidFill>
                      </a:endParaRPr>
                    </a:p>
                  </a:txBody>
                  <a:tcPr marT="42203" marB="42203">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水道事業の運営</a:t>
                      </a:r>
                      <a:endParaRPr lang="en-US" altLang="ja-JP"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endParaRPr>
                    </a:p>
                    <a:p>
                      <a:pPr algn="l" fontAlgn="ctr"/>
                      <a:endParaRPr lang="en-US" altLang="ja-JP" sz="1000" b="1"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下水道の整備･管理運営</a:t>
                      </a:r>
                    </a:p>
                  </a:txBody>
                  <a:tcPr marT="42203" marB="42203">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消防・救急活動</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536530">
                <a:tc vMerge="1">
                  <a:txBody>
                    <a:bodyPr/>
                    <a:lstStyle/>
                    <a:p>
                      <a:endParaRPr kumimoji="1" lang="ja-JP" altLang="en-US"/>
                    </a:p>
                  </a:txBody>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生活保護（市・福祉事務所設置町村が処理）</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健康増進事業の実施</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小中学校の設置管理</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一般廃棄物の収集・</a:t>
                      </a:r>
                      <a:endParaRPr lang="en-US" altLang="ja-JP"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en-US" altLang="ja-JP"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 </a:t>
                      </a: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処理</a:t>
                      </a:r>
                    </a:p>
                  </a:txBody>
                  <a:tcPr marT="42203" marB="42203">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rowSpan="2">
                  <a:txBody>
                    <a:bodyPr/>
                    <a:lstStyle/>
                    <a:p>
                      <a:pPr algn="l" fontAlgn="ctr"/>
                      <a:r>
                        <a:rPr lang="ja-JP" altLang="en-US" sz="1000" b="1" i="0" u="none" strike="noStrike" dirty="0" smtClean="0">
                          <a:effectLst/>
                          <a:latin typeface="HG丸ｺﾞｼｯｸM-PRO" pitchFamily="50" charset="-128"/>
                          <a:ea typeface="HG丸ｺﾞｼｯｸM-PRO" pitchFamily="50" charset="-128"/>
                        </a:rPr>
                        <a:t>都市計画</a:t>
                      </a:r>
                      <a:endParaRPr lang="en-US" altLang="ja-JP" sz="1000" b="1" i="0" u="none" strike="noStrike" dirty="0" smtClean="0">
                        <a:effectLst/>
                        <a:latin typeface="HG丸ｺﾞｼｯｸM-PRO" pitchFamily="50" charset="-128"/>
                        <a:ea typeface="HG丸ｺﾞｼｯｸM-PRO" pitchFamily="50" charset="-128"/>
                      </a:endParaRPr>
                    </a:p>
                    <a:p>
                      <a:pPr algn="l" fontAlgn="ctr"/>
                      <a:r>
                        <a:rPr lang="en-US" altLang="ja-JP" sz="1000" b="1" i="0" u="none" strike="noStrike" dirty="0" smtClean="0">
                          <a:effectLst/>
                          <a:latin typeface="HG丸ｺﾞｼｯｸM-PRO" pitchFamily="50" charset="-128"/>
                          <a:ea typeface="HG丸ｺﾞｼｯｸM-PRO" pitchFamily="50" charset="-128"/>
                        </a:rPr>
                        <a:t> </a:t>
                      </a:r>
                      <a:r>
                        <a:rPr lang="ja-JP" altLang="en-US" sz="1000" b="1" i="0" u="none" strike="noStrike" dirty="0" smtClean="0">
                          <a:effectLst/>
                          <a:latin typeface="HG丸ｺﾞｼｯｸM-PRO" pitchFamily="50" charset="-128"/>
                          <a:ea typeface="HG丸ｺﾞｼｯｸM-PRO" pitchFamily="50" charset="-128"/>
                        </a:rPr>
                        <a:t>（用途地域等）</a:t>
                      </a:r>
                    </a:p>
                  </a:txBody>
                  <a:tcPr marT="42203" marB="42203">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rowSpan="2">
                  <a:txBody>
                    <a:bodyPr/>
                    <a:lstStyle/>
                    <a:p>
                      <a:endParaRPr lang="ja-JP" altLang="en-US" sz="1000" b="1" dirty="0">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703385">
                <a:tc vMerge="1">
                  <a:txBody>
                    <a:bodyPr/>
                    <a:lstStyle/>
                    <a:p>
                      <a:endParaRPr kumimoji="1" lang="ja-JP" altLang="en-US"/>
                    </a:p>
                  </a:txBody>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養護老人ホームの設置・運営</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定期の予防接種の実施</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幼稚園の設置・運営</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騒音、振動、悪臭を規制する地域の指定、規制基準の設定</a:t>
                      </a:r>
                      <a:endParaRPr lang="en-US" altLang="ja-JP"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 （市のみ）</a:t>
                      </a:r>
                    </a:p>
                  </a:txBody>
                  <a:tcPr marT="42203" marB="42203">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vMerge="1">
                  <a:txBody>
                    <a:bodyPr/>
                    <a:lstStyle/>
                    <a:p>
                      <a:pPr algn="l" fontAlgn="ctr"/>
                      <a:endParaRPr lang="ja-JP" altLang="en-US" sz="1100" b="0" i="0" u="none" strike="noStrike" dirty="0" smtClean="0">
                        <a:effectLst/>
                        <a:latin typeface="HG丸ｺﾞｼｯｸM-PRO" panose="020F0600000000000000" pitchFamily="50" charset="-128"/>
                        <a:ea typeface="HG丸ｺﾞｼｯｸM-PRO" panose="020F0600000000000000" pitchFamily="50" charset="-128"/>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vMerge="1">
                  <a:txBody>
                    <a:bodyPr/>
                    <a:lstStyle/>
                    <a:p>
                      <a:endParaRPr kumimoji="1" lang="ja-JP" altLang="en-US" sz="110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87859">
                <a:tc vMerge="1">
                  <a:txBody>
                    <a:bodyPr/>
                    <a:lstStyle/>
                    <a:p>
                      <a:endParaRPr kumimoji="1" lang="ja-JP" altLang="en-US"/>
                    </a:p>
                  </a:txBody>
                  <a:tcPr/>
                </a:tc>
                <a:tc>
                  <a:txBody>
                    <a:bodyPr/>
                    <a:lstStyle/>
                    <a:p>
                      <a:pPr algn="l" fontAlgn="ctr"/>
                      <a:r>
                        <a:rPr lang="ja-JP" altLang="en-US" sz="1000" b="1" i="0" u="none" strike="noStrike" dirty="0" err="1" smtClean="0">
                          <a:effectLst/>
                          <a:latin typeface="HG丸ｺﾞｼｯｸM-PRO" panose="020F0600000000000000" pitchFamily="50" charset="-128"/>
                          <a:ea typeface="HG丸ｺﾞｼｯｸM-PRO" panose="020F0600000000000000" pitchFamily="50" charset="-128"/>
                        </a:rPr>
                        <a:t>障がい</a:t>
                      </a: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者自立支援給付（一部を除く）</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結核に係る健康診断</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l" fontAlgn="ctr"/>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就学困難と認められる学齢児童又は学齢生徒の保護者に対する援助</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r>
                        <a:rPr lang="ja-JP" altLang="en-US" sz="1000" b="1" i="0" u="none" strike="noStrike" dirty="0" smtClean="0">
                          <a:solidFill>
                            <a:schemeClr val="tx1"/>
                          </a:solidFill>
                          <a:effectLst/>
                          <a:latin typeface="HG丸ｺﾞｼｯｸM-PRO" panose="020F0600000000000000" pitchFamily="50" charset="-128"/>
                          <a:ea typeface="HG丸ｺﾞｼｯｸM-PRO" panose="020F0600000000000000" pitchFamily="50" charset="-128"/>
                        </a:rPr>
                        <a:t>浄化槽清掃業の許可</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l" fontAlgn="ctr"/>
                      <a:r>
                        <a:rPr lang="ja-JP" altLang="en-US" sz="1000" b="1" i="0" u="none" strike="noStrike" dirty="0" smtClean="0">
                          <a:effectLst/>
                          <a:latin typeface="HG丸ｺﾞｼｯｸM-PRO" pitchFamily="50" charset="-128"/>
                          <a:ea typeface="HG丸ｺﾞｼｯｸM-PRO" pitchFamily="50" charset="-128"/>
                        </a:rPr>
                        <a:t>都市計画</a:t>
                      </a:r>
                      <a:endParaRPr lang="en-US" altLang="ja-JP" sz="1000" b="1" i="0" u="none" strike="noStrike" dirty="0" smtClean="0">
                        <a:effectLst/>
                        <a:latin typeface="HG丸ｺﾞｼｯｸM-PRO" pitchFamily="50" charset="-128"/>
                        <a:ea typeface="HG丸ｺﾞｼｯｸM-PRO" pitchFamily="50" charset="-128"/>
                      </a:endParaRPr>
                    </a:p>
                    <a:p>
                      <a:pPr algn="l" fontAlgn="ctr"/>
                      <a:r>
                        <a:rPr lang="ja-JP" altLang="en-US" sz="1000" b="1" i="0" u="none" strike="noStrike" dirty="0" smtClean="0">
                          <a:effectLst/>
                          <a:latin typeface="HG丸ｺﾞｼｯｸM-PRO" pitchFamily="50" charset="-128"/>
                          <a:ea typeface="HG丸ｺﾞｼｯｸM-PRO" pitchFamily="50" charset="-128"/>
                        </a:rPr>
                        <a:t>（地区計画等）</a:t>
                      </a:r>
                    </a:p>
                    <a:p>
                      <a:pPr algn="l" fontAlgn="ct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災害の予防･警戒･防除等</a:t>
                      </a:r>
                      <a:endParaRPr kumimoji="1" lang="en-US" altLang="ja-JP" sz="1000" b="1" dirty="0" smtClean="0">
                        <a:solidFill>
                          <a:schemeClr val="tx1"/>
                        </a:solidFill>
                        <a:latin typeface="HG丸ｺﾞｼｯｸM-PRO" pitchFamily="50" charset="-128"/>
                        <a:ea typeface="HG丸ｺﾞｼｯｸM-PRO" pitchFamily="50" charset="-128"/>
                      </a:endParaRPr>
                    </a:p>
                    <a:p>
                      <a:r>
                        <a:rPr kumimoji="1" lang="ja-JP" altLang="en-US" sz="1000" b="1" dirty="0" smtClean="0">
                          <a:solidFill>
                            <a:schemeClr val="tx1"/>
                          </a:solidFill>
                          <a:latin typeface="HG丸ｺﾞｼｯｸM-PRO" pitchFamily="50" charset="-128"/>
                          <a:ea typeface="HG丸ｺﾞｼｯｸM-PRO" pitchFamily="50" charset="-128"/>
                        </a:rPr>
                        <a:t>（その他）</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8"/>
                  </a:ext>
                </a:extLst>
              </a:tr>
              <a:tr h="447709">
                <a:tc vMerge="1">
                  <a:txBody>
                    <a:bodyPr/>
                    <a:lstStyle/>
                    <a:p>
                      <a:endParaRPr kumimoji="1" lang="ja-JP" altLang="en-US"/>
                    </a:p>
                  </a:txBody>
                  <a:tcPr/>
                </a:tc>
                <a:tc>
                  <a:txBody>
                    <a:bodyPr/>
                    <a:lstStyle/>
                    <a:p>
                      <a:pPr algn="l" fontAlgn="ctr"/>
                      <a:r>
                        <a:rPr lang="ja-JP" altLang="en-US" sz="1000" b="1" i="0" u="none" strike="noStrike" dirty="0" err="1" smtClean="0">
                          <a:effectLst/>
                          <a:latin typeface="HG丸ｺﾞｼｯｸM-PRO" panose="020F0600000000000000" pitchFamily="50" charset="-128"/>
                          <a:ea typeface="HG丸ｺﾞｼｯｸM-PRO" panose="020F0600000000000000" pitchFamily="50" charset="-128"/>
                        </a:rPr>
                        <a:t>身体障がい</a:t>
                      </a: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者相談・知的</a:t>
                      </a:r>
                      <a:r>
                        <a:rPr lang="ja-JP" altLang="en-US" sz="1000" b="1" i="0" u="none" strike="noStrike" dirty="0" err="1" smtClean="0">
                          <a:effectLst/>
                          <a:latin typeface="HG丸ｺﾞｼｯｸM-PRO" panose="020F0600000000000000" pitchFamily="50" charset="-128"/>
                          <a:ea typeface="HG丸ｺﾞｼｯｸM-PRO" panose="020F0600000000000000" pitchFamily="50" charset="-128"/>
                        </a:rPr>
                        <a:t>障がい</a:t>
                      </a: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者相談の委託</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母子健康手帳の交付</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県費負担教職員の服務の監督</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市町村道の建設・管理</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r>
                        <a:rPr kumimoji="1" lang="ja-JP" altLang="en-US" sz="1000" b="1" dirty="0" smtClean="0">
                          <a:solidFill>
                            <a:schemeClr val="tx1"/>
                          </a:solidFill>
                          <a:latin typeface="HG丸ｺﾞｼｯｸM-PRO" pitchFamily="50" charset="-128"/>
                          <a:ea typeface="HG丸ｺﾞｼｯｸM-PRO" pitchFamily="50" charset="-128"/>
                        </a:rPr>
                        <a:t>戸籍・住基</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9"/>
                  </a:ext>
                </a:extLst>
              </a:tr>
              <a:tr h="393895">
                <a:tc vMerge="1">
                  <a:txBody>
                    <a:bodyPr/>
                    <a:lstStyle/>
                    <a:p>
                      <a:endParaRPr kumimoji="1" lang="ja-JP" altLang="en-US"/>
                    </a:p>
                  </a:txBody>
                  <a:tcPr/>
                </a:tc>
                <a:tc>
                  <a:txBody>
                    <a:bodyPr/>
                    <a:lstStyle/>
                    <a:p>
                      <a:pPr algn="l" fontAlgn="ct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介護保険・国民健康保険事業</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埋葬、火葬の許可</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ja-JP" altLang="en-US" sz="1000" b="1" i="0" u="none" strike="noStrike" dirty="0" smtClean="0">
                          <a:effectLst/>
                          <a:latin typeface="HG丸ｺﾞｼｯｸM-PRO" panose="020F0600000000000000" pitchFamily="50" charset="-128"/>
                          <a:ea typeface="HG丸ｺﾞｼｯｸM-PRO" panose="020F0600000000000000" pitchFamily="50" charset="-128"/>
                        </a:rPr>
                        <a:t>準用河川の管理</a:t>
                      </a:r>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kumimoji="1" lang="ja-JP" altLang="en-US" sz="1000" b="1" dirty="0">
                        <a:solidFill>
                          <a:schemeClr val="tx1"/>
                        </a:solidFill>
                        <a:latin typeface="HG丸ｺﾞｼｯｸM-PRO" pitchFamily="50" charset="-128"/>
                        <a:ea typeface="HG丸ｺﾞｼｯｸM-PRO" pitchFamily="50" charset="-128"/>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10"/>
                  </a:ext>
                </a:extLst>
              </a:tr>
            </a:tbl>
          </a:graphicData>
        </a:graphic>
      </p:graphicFrame>
      <p:sp>
        <p:nvSpPr>
          <p:cNvPr id="7" name="正方形/長方形 6"/>
          <p:cNvSpPr/>
          <p:nvPr/>
        </p:nvSpPr>
        <p:spPr>
          <a:xfrm>
            <a:off x="3923929" y="2764311"/>
            <a:ext cx="1800200" cy="5317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bg1"/>
                </a:solidFill>
                <a:latin typeface="HGS創英角ﾎﾟｯﾌﾟ体" pitchFamily="50" charset="-128"/>
                <a:ea typeface="HGS創英角ﾎﾟｯﾌﾟ体" pitchFamily="50" charset="-128"/>
              </a:rPr>
              <a:t>特別区の事務</a:t>
            </a:r>
          </a:p>
        </p:txBody>
      </p:sp>
      <p:sp>
        <p:nvSpPr>
          <p:cNvPr id="4" name="Text Box 8"/>
          <p:cNvSpPr txBox="1">
            <a:spLocks noChangeArrowheads="1"/>
          </p:cNvSpPr>
          <p:nvPr/>
        </p:nvSpPr>
        <p:spPr bwMode="auto">
          <a:xfrm>
            <a:off x="539553" y="6251521"/>
            <a:ext cx="2448272" cy="404726"/>
          </a:xfrm>
          <a:prstGeom prst="rect">
            <a:avLst/>
          </a:prstGeom>
          <a:noFill/>
          <a:ln w="25400" algn="ctr">
            <a:noFill/>
            <a:prstDash val="sysDot"/>
            <a:miter lim="800000"/>
            <a:headEnd/>
            <a:tailEnd/>
          </a:ln>
          <a:effectLst/>
        </p:spPr>
        <p:txBody>
          <a:bodyPr wrap="square">
            <a:spAutoFit/>
          </a:bodyPr>
          <a:lstStyle/>
          <a:p>
            <a:r>
              <a:rPr lang="en-US" altLang="ja-JP" sz="1015" b="1" dirty="0"/>
              <a:t>※</a:t>
            </a:r>
            <a:r>
              <a:rPr lang="ja-JP" altLang="en-US" sz="1015" b="1" dirty="0"/>
              <a:t>　白色</a:t>
            </a:r>
            <a:r>
              <a:rPr lang="ja-JP" altLang="en-US" sz="1015" b="1"/>
              <a:t>部分は大阪府の</a:t>
            </a:r>
            <a:r>
              <a:rPr lang="ja-JP" altLang="en-US" sz="1015" b="1" dirty="0"/>
              <a:t>事務</a:t>
            </a:r>
          </a:p>
          <a:p>
            <a:r>
              <a:rPr lang="en-US" altLang="ja-JP" sz="1015" b="1" dirty="0"/>
              <a:t>※</a:t>
            </a:r>
            <a:r>
              <a:rPr lang="ja-JP" altLang="en-US" sz="1015" b="1" dirty="0"/>
              <a:t>　濃色部分は東京特別区の権限</a:t>
            </a:r>
            <a:endParaRPr lang="en-US" altLang="ja-JP" sz="1015" b="1" dirty="0"/>
          </a:p>
        </p:txBody>
      </p:sp>
      <p:sp>
        <p:nvSpPr>
          <p:cNvPr id="5" name="正方形/長方形 4"/>
          <p:cNvSpPr/>
          <p:nvPr/>
        </p:nvSpPr>
        <p:spPr>
          <a:xfrm>
            <a:off x="6699006" y="4093689"/>
            <a:ext cx="2232248" cy="5317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bg1"/>
                </a:solidFill>
                <a:latin typeface="HGS創英角ﾎﾟｯﾌﾟ体" pitchFamily="50" charset="-128"/>
                <a:ea typeface="HGS創英角ﾎﾟｯﾌﾟ体" pitchFamily="50" charset="-128"/>
              </a:rPr>
              <a:t>大阪府の事務</a:t>
            </a:r>
          </a:p>
        </p:txBody>
      </p:sp>
      <p:sp>
        <p:nvSpPr>
          <p:cNvPr id="8"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42</a:t>
            </a:fld>
            <a:endParaRPr kumimoji="1" lang="ja-JP" altLang="en-US" sz="1600" b="1" dirty="0">
              <a:solidFill>
                <a:schemeClr val="tx1"/>
              </a:solidFill>
              <a:ea typeface="Meiryo UI" panose="020B0604030504040204" pitchFamily="50" charset="-128"/>
            </a:endParaRPr>
          </a:p>
        </p:txBody>
      </p:sp>
      <p:sp>
        <p:nvSpPr>
          <p:cNvPr id="2" name="テキスト ボックス 1"/>
          <p:cNvSpPr txBox="1"/>
          <p:nvPr/>
        </p:nvSpPr>
        <p:spPr>
          <a:xfrm>
            <a:off x="5148065" y="6309320"/>
            <a:ext cx="3960440" cy="415498"/>
          </a:xfrm>
          <a:prstGeom prst="rect">
            <a:avLst/>
          </a:prstGeom>
          <a:noFill/>
        </p:spPr>
        <p:txBody>
          <a:bodyPr wrap="square" rtlCol="0">
            <a:spAutoFit/>
          </a:bodyPr>
          <a:lstStyle/>
          <a:p>
            <a:r>
              <a:rPr kumimoji="1" lang="ja-JP" altLang="en-US" sz="1050" dirty="0" smtClean="0"/>
              <a:t>出典：「副首都・大阪にふさわしい大都市制度≪特別区制度（案）≫</a:t>
            </a:r>
            <a:endParaRPr kumimoji="1" lang="en-US" altLang="ja-JP" sz="1050" dirty="0" smtClean="0"/>
          </a:p>
          <a:p>
            <a:r>
              <a:rPr lang="ja-JP" altLang="en-US" sz="1050" dirty="0" smtClean="0"/>
              <a:t>　　　　</a:t>
            </a:r>
            <a:r>
              <a:rPr lang="en-US" altLang="ja-JP" sz="1050" dirty="0" smtClean="0"/>
              <a:t>【</a:t>
            </a:r>
            <a:r>
              <a:rPr lang="ja-JP" altLang="en-US" sz="1050" dirty="0" smtClean="0"/>
              <a:t>各論</a:t>
            </a:r>
            <a:r>
              <a:rPr lang="en-US" altLang="ja-JP" sz="1050" dirty="0" smtClean="0"/>
              <a:t>】</a:t>
            </a:r>
            <a:r>
              <a:rPr lang="ja-JP" altLang="en-US" sz="1050" dirty="0" smtClean="0"/>
              <a:t>　３　事務分担」</a:t>
            </a:r>
            <a:endParaRPr kumimoji="1" lang="ja-JP" altLang="en-US" sz="1050" dirty="0"/>
          </a:p>
        </p:txBody>
      </p:sp>
    </p:spTree>
    <p:extLst>
      <p:ext uri="{BB962C8B-B14F-4D97-AF65-F5344CB8AC3E}">
        <p14:creationId xmlns:p14="http://schemas.microsoft.com/office/powerpoint/2010/main" val="5279080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8376" y="482046"/>
            <a:ext cx="9180000"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324" y="-15808"/>
            <a:ext cx="7708668" cy="523220"/>
          </a:xfrm>
          <a:prstGeom prst="rect">
            <a:avLst/>
          </a:prstGeom>
          <a:noFill/>
        </p:spPr>
        <p:txBody>
          <a:bodyPr wrap="square" rtlCol="0">
            <a:spAutoFit/>
          </a:bodyPr>
          <a:lstStyle/>
          <a:p>
            <a:pPr>
              <a:defRPr/>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p:cNvSpPr>
            <a:spLocks noGrp="1"/>
          </p:cNvSpPr>
          <p:nvPr>
            <p:ph type="title"/>
          </p:nvPr>
        </p:nvSpPr>
        <p:spPr>
          <a:xfrm>
            <a:off x="335533" y="-18032"/>
            <a:ext cx="7656847" cy="568143"/>
          </a:xfrm>
        </p:spPr>
        <p:txBody>
          <a:bodyPr>
            <a:normAutofit/>
          </a:bodyPr>
          <a:lstStyle/>
          <a:p>
            <a:pPr algn="l"/>
            <a:r>
              <a:rPr kumimoji="1" lang="ja-JP" altLang="en-US" sz="2800" b="1" dirty="0" smtClean="0">
                <a:latin typeface="Meiryo UI" panose="020B0604030504040204" pitchFamily="50" charset="-128"/>
                <a:ea typeface="Meiryo UI" panose="020B0604030504040204" pitchFamily="50" charset="-128"/>
              </a:rPr>
              <a:t>大阪府と特別区における都市計画の権限イメージ</a:t>
            </a:r>
            <a:endParaRPr kumimoji="1" lang="ja-JP" altLang="en-US" sz="2800" b="1" dirty="0">
              <a:latin typeface="Meiryo UI" panose="020B0604030504040204" pitchFamily="50" charset="-128"/>
              <a:ea typeface="Meiryo UI" panose="020B0604030504040204" pitchFamily="50" charset="-128"/>
            </a:endParaRPr>
          </a:p>
        </p:txBody>
      </p:sp>
      <p:sp>
        <p:nvSpPr>
          <p:cNvPr id="24" name="正方形/長方形 23"/>
          <p:cNvSpPr/>
          <p:nvPr/>
        </p:nvSpPr>
        <p:spPr>
          <a:xfrm>
            <a:off x="96974" y="979126"/>
            <a:ext cx="3778539" cy="339285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5" name="正方形/長方形 24"/>
          <p:cNvSpPr/>
          <p:nvPr/>
        </p:nvSpPr>
        <p:spPr>
          <a:xfrm>
            <a:off x="4526224" y="1005266"/>
            <a:ext cx="4559318" cy="336670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6" name="正方形/長方形 25"/>
          <p:cNvSpPr/>
          <p:nvPr/>
        </p:nvSpPr>
        <p:spPr>
          <a:xfrm>
            <a:off x="96975" y="586181"/>
            <a:ext cx="3778538" cy="5620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ja-JP" altLang="en-US" b="1" dirty="0" smtClean="0">
                <a:solidFill>
                  <a:schemeClr val="bg1"/>
                </a:solidFill>
                <a:latin typeface="Meiryo UI" panose="020B0604030504040204" pitchFamily="50" charset="-128"/>
                <a:ea typeface="Meiryo UI" panose="020B0604030504040204" pitchFamily="50" charset="-128"/>
              </a:rPr>
              <a:t>現行制度　　　　　　　　　　</a:t>
            </a:r>
            <a:r>
              <a:rPr lang="ja-JP" altLang="en-US" sz="1400" b="1" dirty="0" smtClean="0">
                <a:solidFill>
                  <a:schemeClr val="bg1"/>
                </a:solidFill>
                <a:latin typeface="Meiryo UI" panose="020B0604030504040204" pitchFamily="50" charset="-128"/>
                <a:ea typeface="Meiryo UI" panose="020B0604030504040204" pitchFamily="50" charset="-128"/>
              </a:rPr>
              <a:t>　　　　　　　　　　</a:t>
            </a:r>
            <a:r>
              <a:rPr lang="en-US" altLang="ja-JP" sz="1400" b="1" dirty="0" smtClean="0">
                <a:solidFill>
                  <a:schemeClr val="bg1"/>
                </a:solidFill>
                <a:latin typeface="Meiryo UI" panose="020B0604030504040204" pitchFamily="50" charset="-128"/>
                <a:ea typeface="Meiryo UI" panose="020B0604030504040204" pitchFamily="50" charset="-128"/>
              </a:rPr>
              <a:t>【</a:t>
            </a:r>
            <a:r>
              <a:rPr kumimoji="1" lang="ja-JP" altLang="en-US" sz="1400" b="1" dirty="0" smtClean="0">
                <a:solidFill>
                  <a:schemeClr val="bg1"/>
                </a:solidFill>
                <a:latin typeface="Meiryo UI" panose="020B0604030504040204" pitchFamily="50" charset="-128"/>
                <a:ea typeface="Meiryo UI" panose="020B0604030504040204" pitchFamily="50" charset="-128"/>
              </a:rPr>
              <a:t>大阪市域</a:t>
            </a:r>
            <a:r>
              <a:rPr lang="en-US" altLang="ja-JP" sz="1400" b="1" dirty="0">
                <a:solidFill>
                  <a:schemeClr val="bg1"/>
                </a:solidFill>
                <a:latin typeface="Meiryo UI" panose="020B0604030504040204" pitchFamily="50" charset="-128"/>
                <a:ea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4526224" y="593211"/>
            <a:ext cx="4559318" cy="5467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ja-JP" altLang="en-US" b="1" dirty="0" smtClean="0">
                <a:solidFill>
                  <a:schemeClr val="bg1"/>
                </a:solidFill>
                <a:latin typeface="Meiryo UI" panose="020B0604030504040204" pitchFamily="50" charset="-128"/>
                <a:ea typeface="Meiryo UI" panose="020B0604030504040204" pitchFamily="50" charset="-128"/>
              </a:rPr>
              <a:t>特別区制度</a:t>
            </a:r>
            <a:endParaRPr lang="en-US" altLang="ja-JP" b="1" dirty="0" smtClean="0">
              <a:solidFill>
                <a:schemeClr val="bg1"/>
              </a:solidFill>
              <a:latin typeface="Meiryo UI" panose="020B0604030504040204" pitchFamily="50" charset="-128"/>
              <a:ea typeface="Meiryo UI" panose="020B0604030504040204" pitchFamily="50" charset="-128"/>
            </a:endParaRPr>
          </a:p>
          <a:p>
            <a:pPr algn="ctr"/>
            <a:r>
              <a:rPr kumimoji="1" lang="en-US" altLang="ja-JP" sz="1400" b="1" dirty="0" smtClean="0">
                <a:solidFill>
                  <a:schemeClr val="bg1"/>
                </a:solidFill>
                <a:latin typeface="Meiryo UI" panose="020B0604030504040204" pitchFamily="50" charset="-128"/>
                <a:ea typeface="Meiryo UI" panose="020B0604030504040204" pitchFamily="50" charset="-128"/>
              </a:rPr>
              <a:t>【</a:t>
            </a:r>
            <a:r>
              <a:rPr kumimoji="1" lang="ja-JP" altLang="en-US" sz="1400" b="1" dirty="0" smtClean="0">
                <a:solidFill>
                  <a:schemeClr val="bg1"/>
                </a:solidFill>
                <a:latin typeface="Meiryo UI" panose="020B0604030504040204" pitchFamily="50" charset="-128"/>
                <a:ea typeface="Meiryo UI" panose="020B0604030504040204" pitchFamily="50" charset="-128"/>
              </a:rPr>
              <a:t>４特別区の区域</a:t>
            </a:r>
            <a:r>
              <a:rPr kumimoji="1" lang="en-US" altLang="ja-JP" sz="1400" b="1" dirty="0" smtClean="0">
                <a:solidFill>
                  <a:schemeClr val="bg1"/>
                </a:solidFill>
                <a:latin typeface="Meiryo UI" panose="020B0604030504040204" pitchFamily="50" charset="-128"/>
                <a:ea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35" name="角丸四角形 34"/>
          <p:cNvSpPr/>
          <p:nvPr/>
        </p:nvSpPr>
        <p:spPr>
          <a:xfrm>
            <a:off x="683568" y="1201225"/>
            <a:ext cx="3102320" cy="715607"/>
          </a:xfrm>
          <a:prstGeom prst="roundRect">
            <a:avLst/>
          </a:prstGeom>
          <a:solidFill>
            <a:schemeClr val="accent2">
              <a:lumMod val="40000"/>
              <a:lumOff val="60000"/>
            </a:schemeClr>
          </a:solidFill>
          <a:ln w="12700"/>
        </p:spPr>
        <p:style>
          <a:lnRef idx="2">
            <a:schemeClr val="dk1"/>
          </a:lnRef>
          <a:fillRef idx="1">
            <a:schemeClr val="lt1"/>
          </a:fillRef>
          <a:effectRef idx="0">
            <a:schemeClr val="dk1"/>
          </a:effectRef>
          <a:fontRef idx="minor">
            <a:schemeClr val="dk1"/>
          </a:fontRef>
        </p:style>
        <p:txBody>
          <a:bodyPr rtlCol="0" anchor="ctr"/>
          <a:lstStyle/>
          <a:p>
            <a:pPr marL="396000" indent="-457200"/>
            <a:r>
              <a:rPr lang="ja-JP" altLang="en-US" sz="1200" dirty="0" smtClean="0">
                <a:latin typeface="Meiryo UI" panose="020B0604030504040204" pitchFamily="50" charset="-128"/>
                <a:ea typeface="Meiryo UI" panose="020B0604030504040204" pitchFamily="50" charset="-128"/>
              </a:rPr>
              <a:t>　　●都市施設（下水道</a:t>
            </a:r>
            <a:r>
              <a:rPr lang="ja-JP" altLang="en-US" sz="1100" dirty="0" smtClean="0">
                <a:latin typeface="Meiryo UI" panose="020B0604030504040204" pitchFamily="50" charset="-128"/>
                <a:ea typeface="Meiryo UI" panose="020B0604030504040204" pitchFamily="50" charset="-128"/>
              </a:rPr>
              <a:t>（流域下水道・排水区域が</a:t>
            </a:r>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以上の市町村区域にわたるもの）</a:t>
            </a:r>
            <a:r>
              <a:rPr lang="ja-JP" altLang="en-US" sz="1200" dirty="0" smtClean="0">
                <a:latin typeface="Meiryo UI" panose="020B0604030504040204" pitchFamily="50" charset="-128"/>
                <a:ea typeface="Meiryo UI" panose="020B0604030504040204" pitchFamily="50" charset="-128"/>
              </a:rPr>
              <a:t>など　</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p:txBody>
      </p:sp>
      <p:sp>
        <p:nvSpPr>
          <p:cNvPr id="37" name="角丸四角形 36"/>
          <p:cNvSpPr/>
          <p:nvPr/>
        </p:nvSpPr>
        <p:spPr>
          <a:xfrm>
            <a:off x="683568" y="1984766"/>
            <a:ext cx="3085814" cy="1683383"/>
          </a:xfrm>
          <a:prstGeom prst="roundRect">
            <a:avLst>
              <a:gd name="adj" fmla="val 7951"/>
            </a:avLst>
          </a:prstGeom>
          <a:solidFill>
            <a:schemeClr val="accent2">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都市計画区域</a:t>
            </a:r>
            <a:r>
              <a:rPr lang="ja-JP" altLang="en-US" sz="1200" dirty="0" smtClean="0">
                <a:latin typeface="Meiryo UI" panose="020B0604030504040204" pitchFamily="50" charset="-128"/>
                <a:ea typeface="Meiryo UI" panose="020B0604030504040204" pitchFamily="50" charset="-128"/>
              </a:rPr>
              <a:t>マスタープラン</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用途地域</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特定街区</a:t>
            </a:r>
            <a:endParaRPr lang="en-US" altLang="ja-JP" sz="12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●都市再生特別地区</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都市施設（</a:t>
            </a:r>
            <a:r>
              <a:rPr lang="ja-JP" altLang="en-US" sz="1200" dirty="0" smtClean="0">
                <a:latin typeface="Meiryo UI" panose="020B0604030504040204" pitchFamily="50" charset="-128"/>
                <a:ea typeface="Meiryo UI" panose="020B0604030504040204" pitchFamily="50" charset="-128"/>
              </a:rPr>
              <a:t>道路、公園、下水道など）</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●市街地開発事業</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●地区</a:t>
            </a:r>
            <a:r>
              <a:rPr lang="ja-JP" altLang="en-US" sz="1200" dirty="0" smtClean="0">
                <a:latin typeface="Meiryo UI" panose="020B0604030504040204" pitchFamily="50" charset="-128"/>
                <a:ea typeface="Meiryo UI" panose="020B0604030504040204" pitchFamily="50" charset="-128"/>
              </a:rPr>
              <a:t>計画</a:t>
            </a:r>
            <a:endParaRPr kumimoji="1" lang="en-US" altLang="ja-JP" sz="1200" dirty="0" smtClean="0">
              <a:latin typeface="Meiryo UI" panose="020B0604030504040204" pitchFamily="50" charset="-128"/>
              <a:ea typeface="Meiryo UI" panose="020B0604030504040204" pitchFamily="50" charset="-128"/>
            </a:endParaRPr>
          </a:p>
        </p:txBody>
      </p:sp>
      <p:sp>
        <p:nvSpPr>
          <p:cNvPr id="38" name="角丸四角形 37"/>
          <p:cNvSpPr/>
          <p:nvPr/>
        </p:nvSpPr>
        <p:spPr>
          <a:xfrm>
            <a:off x="5008640" y="1186866"/>
            <a:ext cx="3988883" cy="1500681"/>
          </a:xfrm>
          <a:prstGeom prst="roundRect">
            <a:avLst>
              <a:gd name="adj" fmla="val 11706"/>
            </a:avLst>
          </a:prstGeom>
          <a:solidFill>
            <a:schemeClr val="accent2">
              <a:lumMod val="40000"/>
              <a:lumOff val="60000"/>
            </a:schemeClr>
          </a:solidFill>
          <a:ln w="12700"/>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●都市計画区域マスタープラン</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●用途地域</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●１</a:t>
            </a:r>
            <a:r>
              <a:rPr lang="en-US" altLang="ja-JP" sz="1200" dirty="0">
                <a:latin typeface="Meiryo UI" panose="020B0604030504040204" pitchFamily="50" charset="-128"/>
                <a:ea typeface="Meiryo UI" panose="020B0604030504040204" pitchFamily="50" charset="-128"/>
              </a:rPr>
              <a:t>ha</a:t>
            </a:r>
            <a:r>
              <a:rPr lang="ja-JP" altLang="en-US" sz="1200" dirty="0" smtClean="0">
                <a:latin typeface="Meiryo UI" panose="020B0604030504040204" pitchFamily="50" charset="-128"/>
                <a:ea typeface="Meiryo UI" panose="020B0604030504040204" pitchFamily="50" charset="-128"/>
              </a:rPr>
              <a:t>超の特定</a:t>
            </a:r>
            <a:r>
              <a:rPr kumimoji="1" lang="ja-JP" altLang="en-US" sz="1200" dirty="0" smtClean="0">
                <a:latin typeface="Meiryo UI" panose="020B0604030504040204" pitchFamily="50" charset="-128"/>
                <a:ea typeface="Meiryo UI" panose="020B0604030504040204" pitchFamily="50" charset="-128"/>
              </a:rPr>
              <a:t>街区</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●都市再生特別地区</a:t>
            </a:r>
            <a:endParaRPr lang="en-US" altLang="ja-JP" sz="1200" dirty="0" smtClean="0">
              <a:latin typeface="Meiryo UI" panose="020B0604030504040204" pitchFamily="50" charset="-128"/>
              <a:ea typeface="Meiryo UI" panose="020B0604030504040204" pitchFamily="50" charset="-128"/>
            </a:endParaRPr>
          </a:p>
          <a:p>
            <a:pPr marL="396000" indent="-457200"/>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●都市</a:t>
            </a:r>
            <a:r>
              <a:rPr lang="ja-JP" altLang="en-US" sz="1200" dirty="0" smtClean="0">
                <a:latin typeface="Meiryo UI" panose="020B0604030504040204" pitchFamily="50" charset="-128"/>
                <a:ea typeface="Meiryo UI" panose="020B0604030504040204" pitchFamily="50" charset="-128"/>
              </a:rPr>
              <a:t>施設（</a:t>
            </a:r>
            <a:r>
              <a:rPr lang="ja-JP" altLang="en-US" sz="1200" dirty="0">
                <a:latin typeface="Meiryo UI" panose="020B0604030504040204" pitchFamily="50" charset="-128"/>
                <a:ea typeface="Meiryo UI" panose="020B0604030504040204" pitchFamily="50" charset="-128"/>
              </a:rPr>
              <a:t>幹線</a:t>
            </a:r>
            <a:r>
              <a:rPr lang="ja-JP" altLang="en-US" sz="1200" dirty="0" smtClean="0">
                <a:latin typeface="Meiryo UI" panose="020B0604030504040204" pitchFamily="50" charset="-128"/>
                <a:ea typeface="Meiryo UI" panose="020B0604030504040204" pitchFamily="50" charset="-128"/>
              </a:rPr>
              <a:t>道路、大規模公園、下水道など）</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●一定規模以上の市街地開発事業</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●３</a:t>
            </a:r>
            <a:r>
              <a:rPr lang="en-US" altLang="ja-JP" sz="1200" dirty="0" smtClean="0">
                <a:latin typeface="Meiryo UI" panose="020B0604030504040204" pitchFamily="50" charset="-128"/>
                <a:ea typeface="Meiryo UI" panose="020B0604030504040204" pitchFamily="50" charset="-128"/>
              </a:rPr>
              <a:t>ha</a:t>
            </a:r>
            <a:r>
              <a:rPr lang="ja-JP" altLang="en-US" sz="1200" dirty="0" smtClean="0">
                <a:latin typeface="Meiryo UI" panose="020B0604030504040204" pitchFamily="50" charset="-128"/>
                <a:ea typeface="Meiryo UI" panose="020B0604030504040204" pitchFamily="50" charset="-128"/>
              </a:rPr>
              <a:t>超の再開発等促進区の地区計画</a:t>
            </a:r>
            <a:r>
              <a:rPr kumimoji="1" lang="ja-JP" altLang="en-US" sz="1200" dirty="0" smtClean="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p:txBody>
      </p:sp>
      <p:sp>
        <p:nvSpPr>
          <p:cNvPr id="39" name="角丸四角形 38"/>
          <p:cNvSpPr/>
          <p:nvPr/>
        </p:nvSpPr>
        <p:spPr>
          <a:xfrm>
            <a:off x="5029200" y="2755481"/>
            <a:ext cx="3968323" cy="912669"/>
          </a:xfrm>
          <a:prstGeom prst="roundRect">
            <a:avLst>
              <a:gd name="adj" fmla="val 11905"/>
            </a:avLst>
          </a:prstGeom>
          <a:solidFill>
            <a:schemeClr val="accent2">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latin typeface="Meiryo UI" panose="020B0604030504040204" pitchFamily="50" charset="-128"/>
                <a:ea typeface="Meiryo UI" panose="020B0604030504040204" pitchFamily="50" charset="-128"/>
              </a:rPr>
              <a:t>　　　●特定街区</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都市施設（区</a:t>
            </a:r>
            <a:r>
              <a:rPr lang="ja-JP" altLang="en-US" sz="1200" dirty="0" smtClean="0">
                <a:latin typeface="Meiryo UI" panose="020B0604030504040204" pitchFamily="50" charset="-128"/>
                <a:ea typeface="Meiryo UI" panose="020B0604030504040204" pitchFamily="50" charset="-128"/>
              </a:rPr>
              <a:t>道、公園など</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●市街地開発事業</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●地区計画</a:t>
            </a:r>
            <a:endParaRPr kumimoji="1" lang="ja-JP" altLang="en-US" sz="1200" dirty="0">
              <a:latin typeface="Meiryo UI" panose="020B0604030504040204" pitchFamily="50" charset="-128"/>
              <a:ea typeface="Meiryo UI" panose="020B0604030504040204" pitchFamily="50" charset="-128"/>
            </a:endParaRPr>
          </a:p>
        </p:txBody>
      </p:sp>
      <p:sp>
        <p:nvSpPr>
          <p:cNvPr id="40" name="角丸四角形 39"/>
          <p:cNvSpPr/>
          <p:nvPr/>
        </p:nvSpPr>
        <p:spPr>
          <a:xfrm>
            <a:off x="141750" y="1307364"/>
            <a:ext cx="830687" cy="5022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大阪府</a:t>
            </a:r>
            <a:endParaRPr kumimoji="1" lang="ja-JP" altLang="en-US" sz="1400" b="1" dirty="0">
              <a:latin typeface="Meiryo UI" panose="020B0604030504040204" pitchFamily="50" charset="-128"/>
              <a:ea typeface="Meiryo UI" panose="020B0604030504040204" pitchFamily="50" charset="-128"/>
            </a:endParaRPr>
          </a:p>
        </p:txBody>
      </p:sp>
      <p:sp>
        <p:nvSpPr>
          <p:cNvPr id="41" name="角丸四角形 40"/>
          <p:cNvSpPr/>
          <p:nvPr/>
        </p:nvSpPr>
        <p:spPr>
          <a:xfrm>
            <a:off x="141750" y="2406154"/>
            <a:ext cx="830687" cy="5022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大阪市</a:t>
            </a:r>
            <a:endParaRPr kumimoji="1" lang="ja-JP" altLang="en-US" sz="1400" b="1" dirty="0">
              <a:latin typeface="Meiryo UI" panose="020B0604030504040204" pitchFamily="50" charset="-128"/>
              <a:ea typeface="Meiryo UI" panose="020B0604030504040204" pitchFamily="50" charset="-128"/>
            </a:endParaRPr>
          </a:p>
        </p:txBody>
      </p:sp>
      <p:sp>
        <p:nvSpPr>
          <p:cNvPr id="42" name="角丸四角形 41"/>
          <p:cNvSpPr/>
          <p:nvPr/>
        </p:nvSpPr>
        <p:spPr>
          <a:xfrm>
            <a:off x="4591258" y="1264788"/>
            <a:ext cx="830687" cy="5022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大阪府</a:t>
            </a:r>
            <a:endParaRPr kumimoji="1" lang="ja-JP" altLang="en-US" sz="1400" b="1" dirty="0">
              <a:latin typeface="Meiryo UI" panose="020B0604030504040204" pitchFamily="50" charset="-128"/>
              <a:ea typeface="Meiryo UI" panose="020B0604030504040204" pitchFamily="50" charset="-128"/>
            </a:endParaRPr>
          </a:p>
        </p:txBody>
      </p:sp>
      <p:sp>
        <p:nvSpPr>
          <p:cNvPr id="43" name="角丸四角形 42"/>
          <p:cNvSpPr/>
          <p:nvPr/>
        </p:nvSpPr>
        <p:spPr>
          <a:xfrm>
            <a:off x="4605604" y="2814137"/>
            <a:ext cx="830687" cy="5022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特別区</a:t>
            </a:r>
            <a:endParaRPr kumimoji="1" lang="ja-JP" altLang="en-US" sz="1400" b="1" dirty="0">
              <a:latin typeface="Meiryo UI" panose="020B0604030504040204" pitchFamily="50" charset="-128"/>
              <a:ea typeface="Meiryo UI" panose="020B0604030504040204" pitchFamily="50" charset="-128"/>
            </a:endParaRPr>
          </a:p>
        </p:txBody>
      </p:sp>
      <p:sp>
        <p:nvSpPr>
          <p:cNvPr id="46" name="正方形/長方形 45"/>
          <p:cNvSpPr/>
          <p:nvPr/>
        </p:nvSpPr>
        <p:spPr>
          <a:xfrm>
            <a:off x="96974" y="4439909"/>
            <a:ext cx="8988568" cy="648512"/>
          </a:xfrm>
          <a:prstGeom prst="rect">
            <a:avLst/>
          </a:prstGeom>
          <a:solidFill>
            <a:schemeClr val="accent1">
              <a:lumMod val="20000"/>
              <a:lumOff val="80000"/>
            </a:schemeClr>
          </a:solidFill>
          <a:ln w="38100">
            <a:solidFill>
              <a:srgbClr val="FF0000"/>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marL="144000" indent="-457200"/>
            <a:r>
              <a:rPr lang="ja-JP" altLang="en-US" sz="1100" b="1" dirty="0" smtClean="0">
                <a:latin typeface="Meiryo UI" panose="020B0604030504040204" pitchFamily="50" charset="-128"/>
                <a:ea typeface="Meiryo UI" panose="020B0604030504040204" pitchFamily="50" charset="-128"/>
              </a:rPr>
              <a:t>〇</a:t>
            </a:r>
            <a:r>
              <a:rPr lang="ja-JP" altLang="ja-JP" sz="1100" b="1" u="sng" dirty="0" smtClean="0"/>
              <a:t>市町村</a:t>
            </a:r>
            <a:r>
              <a:rPr lang="ja-JP" altLang="en-US" sz="1100" b="1" u="sng" dirty="0"/>
              <a:t>（特別区）</a:t>
            </a:r>
            <a:r>
              <a:rPr lang="ja-JP" altLang="ja-JP" sz="1100" b="1" u="sng" dirty="0" smtClean="0"/>
              <a:t>は</a:t>
            </a:r>
            <a:r>
              <a:rPr lang="ja-JP" altLang="ja-JP" sz="1100" b="1" u="sng" dirty="0"/>
              <a:t>、必要があると認めるときは、都道府県に対し、都道府県が定める都市計画の案の内容となるべき事項を申し出</a:t>
            </a:r>
            <a:r>
              <a:rPr lang="ja-JP" altLang="ja-JP" sz="1100" b="1" dirty="0"/>
              <a:t>ることが</a:t>
            </a:r>
            <a:r>
              <a:rPr lang="ja-JP" altLang="ja-JP" sz="1100" b="1" dirty="0" smtClean="0"/>
              <a:t>できる</a:t>
            </a:r>
            <a:r>
              <a:rPr lang="ja-JP" altLang="en-US" sz="1100" b="1" dirty="0" smtClean="0"/>
              <a:t>。</a:t>
            </a:r>
            <a:endParaRPr lang="en-US" altLang="ja-JP" sz="1100" b="1" dirty="0" smtClean="0"/>
          </a:p>
          <a:p>
            <a:pPr marL="144000" indent="-457200"/>
            <a:r>
              <a:rPr lang="ja-JP" altLang="en-US" sz="800" b="1" dirty="0"/>
              <a:t>　</a:t>
            </a:r>
            <a:r>
              <a:rPr lang="ja-JP" altLang="en-US" sz="800" b="1" dirty="0" smtClean="0"/>
              <a:t>　　　　　　　　　　　　　　　　　　　　　　　　　　　　　　　　　　　　　　　　　　　　　　　　　　　　　　　　　　　　　　　　　　　　　　　　　　　　　　　　　　　　　　　　　　　　　　　　　　　　　　　　　　　　　　　　　　　</a:t>
            </a:r>
            <a:r>
              <a:rPr lang="en-US" altLang="ja-JP" sz="600" dirty="0" smtClean="0"/>
              <a:t>【</a:t>
            </a:r>
            <a:r>
              <a:rPr lang="ja-JP" altLang="en-US" sz="600" dirty="0"/>
              <a:t>都市計画法第</a:t>
            </a:r>
            <a:r>
              <a:rPr lang="en-US" altLang="ja-JP" sz="600" dirty="0"/>
              <a:t>15</a:t>
            </a:r>
            <a:r>
              <a:rPr lang="ja-JP" altLang="en-US" sz="600" dirty="0"/>
              <a:t>条の２</a:t>
            </a:r>
            <a:r>
              <a:rPr lang="en-US" altLang="ja-JP" sz="600" dirty="0" smtClean="0"/>
              <a:t>】</a:t>
            </a:r>
            <a:endParaRPr lang="en-US" altLang="ja-JP" sz="800" dirty="0" smtClean="0">
              <a:latin typeface="Meiryo UI" panose="020B0604030504040204" pitchFamily="50" charset="-128"/>
              <a:ea typeface="Meiryo UI" panose="020B0604030504040204" pitchFamily="50" charset="-128"/>
            </a:endParaRPr>
          </a:p>
          <a:p>
            <a:pPr marL="144000" indent="-457200"/>
            <a:r>
              <a:rPr kumimoji="1" lang="ja-JP" altLang="en-US" sz="1100" b="1" dirty="0" smtClean="0">
                <a:latin typeface="Meiryo UI" panose="020B0604030504040204" pitchFamily="50" charset="-128"/>
                <a:ea typeface="Meiryo UI" panose="020B0604030504040204" pitchFamily="50" charset="-128"/>
              </a:rPr>
              <a:t>〇</a:t>
            </a:r>
            <a:r>
              <a:rPr lang="ja-JP" altLang="ja-JP" sz="1100" b="1" u="sng" dirty="0" smtClean="0"/>
              <a:t>都道府県</a:t>
            </a:r>
            <a:r>
              <a:rPr lang="ja-JP" altLang="ja-JP" sz="1100" b="1" u="sng" dirty="0"/>
              <a:t>は、関係</a:t>
            </a:r>
            <a:r>
              <a:rPr lang="ja-JP" altLang="ja-JP" sz="1100" b="1" u="sng" dirty="0" smtClean="0"/>
              <a:t>市町村</a:t>
            </a:r>
            <a:r>
              <a:rPr lang="ja-JP" altLang="en-US" sz="1100" b="1" u="sng" dirty="0" smtClean="0"/>
              <a:t>（特別区）</a:t>
            </a:r>
            <a:r>
              <a:rPr lang="ja-JP" altLang="ja-JP" sz="1100" b="1" u="sng" dirty="0" smtClean="0"/>
              <a:t>の</a:t>
            </a:r>
            <a:r>
              <a:rPr lang="ja-JP" altLang="ja-JP" sz="1100" b="1" u="sng" dirty="0"/>
              <a:t>意見を聴き</a:t>
            </a:r>
            <a:r>
              <a:rPr lang="ja-JP" altLang="ja-JP" sz="1100" dirty="0"/>
              <a:t>、かつ、都道府県都市計画審議会の議を経て、都市計画を決定</a:t>
            </a:r>
            <a:r>
              <a:rPr lang="ja-JP" altLang="ja-JP" sz="1100" dirty="0" smtClean="0"/>
              <a:t>する</a:t>
            </a:r>
            <a:r>
              <a:rPr lang="ja-JP" altLang="en-US" sz="1100" dirty="0" smtClean="0"/>
              <a:t>ものする</a:t>
            </a:r>
            <a:r>
              <a:rPr lang="ja-JP" altLang="ja-JP" sz="1100" dirty="0" smtClean="0"/>
              <a:t>。</a:t>
            </a:r>
            <a:r>
              <a:rPr lang="en-US" altLang="ja-JP" sz="1100" dirty="0" smtClean="0"/>
              <a:t> </a:t>
            </a:r>
            <a:r>
              <a:rPr lang="en-US" altLang="ja-JP" sz="600" dirty="0"/>
              <a:t>【</a:t>
            </a:r>
            <a:r>
              <a:rPr lang="ja-JP" altLang="en-US" sz="600" dirty="0"/>
              <a:t>都市計</a:t>
            </a:r>
            <a:r>
              <a:rPr lang="ja-JP" altLang="en-US" sz="600" dirty="0" smtClean="0"/>
              <a:t>画法第</a:t>
            </a:r>
            <a:r>
              <a:rPr lang="en-US" altLang="ja-JP" sz="600" dirty="0" smtClean="0"/>
              <a:t>18</a:t>
            </a:r>
            <a:r>
              <a:rPr lang="ja-JP" altLang="en-US" sz="600" dirty="0"/>
              <a:t>条</a:t>
            </a:r>
            <a:r>
              <a:rPr lang="en-US" altLang="ja-JP" sz="600" dirty="0" smtClean="0"/>
              <a:t>】</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316416" y="44624"/>
            <a:ext cx="783200" cy="401222"/>
          </a:xfrm>
          <a:prstGeom prst="rect">
            <a:avLst/>
          </a:prstGeom>
          <a:solidFill>
            <a:schemeClr val="tx2"/>
          </a:solidFill>
        </p:spPr>
        <p:txBody>
          <a:bodyPr wrap="square" lIns="0" tIns="0" rIns="0" bIns="0" rtlCol="0" anchor="ctr" anchorCtr="0">
            <a:noAutofit/>
          </a:bodyPr>
          <a:lstStyle/>
          <a:p>
            <a:pPr algn="ctr"/>
            <a:r>
              <a:rPr lang="ja-JP" altLang="en-US" b="1" dirty="0" smtClean="0">
                <a:solidFill>
                  <a:prstClr val="white"/>
                </a:solidFill>
                <a:latin typeface="Meiryo UI" panose="020B0604030504040204" pitchFamily="50" charset="-128"/>
                <a:ea typeface="Meiryo UI" panose="020B0604030504040204" pitchFamily="50" charset="-128"/>
              </a:rPr>
              <a:t>参考２　</a:t>
            </a:r>
            <a:endParaRPr lang="ja-JP" altLang="en-US" b="1" dirty="0">
              <a:solidFill>
                <a:prstClr val="white"/>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96974" y="5135444"/>
          <a:ext cx="8988568" cy="1706880"/>
        </p:xfrm>
        <a:graphic>
          <a:graphicData uri="http://schemas.openxmlformats.org/drawingml/2006/table">
            <a:tbl>
              <a:tblPr firstRow="1" bandRow="1">
                <a:tableStyleId>{5C22544A-7EE6-4342-B048-85BDC9FD1C3A}</a:tableStyleId>
              </a:tblPr>
              <a:tblGrid>
                <a:gridCol w="1649914">
                  <a:extLst>
                    <a:ext uri="{9D8B030D-6E8A-4147-A177-3AD203B41FA5}">
                      <a16:colId xmlns:a16="http://schemas.microsoft.com/office/drawing/2014/main" val="3766240512"/>
                    </a:ext>
                  </a:extLst>
                </a:gridCol>
                <a:gridCol w="7338654">
                  <a:extLst>
                    <a:ext uri="{9D8B030D-6E8A-4147-A177-3AD203B41FA5}">
                      <a16:colId xmlns:a16="http://schemas.microsoft.com/office/drawing/2014/main" val="3410487578"/>
                    </a:ext>
                  </a:extLst>
                </a:gridCol>
              </a:tblGrid>
              <a:tr h="241714">
                <a:tc>
                  <a:txBody>
                    <a:bodyPr/>
                    <a:lstStyle/>
                    <a:p>
                      <a:r>
                        <a:rPr kumimoji="1" lang="ja-JP" altLang="en-US" sz="1000" b="0" dirty="0" smtClean="0">
                          <a:latin typeface="Meiryo UI" panose="020B0604030504040204" pitchFamily="50" charset="-128"/>
                          <a:ea typeface="Meiryo UI" panose="020B0604030504040204" pitchFamily="50" charset="-128"/>
                        </a:rPr>
                        <a:t>用語</a:t>
                      </a:r>
                      <a:endParaRPr kumimoji="1" lang="ja-JP" altLang="en-US" sz="1000" b="0" dirty="0">
                        <a:latin typeface="Meiryo UI" panose="020B0604030504040204" pitchFamily="50" charset="-128"/>
                        <a:ea typeface="Meiryo UI" panose="020B0604030504040204" pitchFamily="50" charset="-128"/>
                      </a:endParaRPr>
                    </a:p>
                  </a:txBody>
                  <a:tcPr/>
                </a:tc>
                <a:tc>
                  <a:txBody>
                    <a:bodyPr/>
                    <a:lstStyle/>
                    <a:p>
                      <a:r>
                        <a:rPr kumimoji="1" lang="ja-JP" altLang="en-US" sz="1000" b="0" dirty="0" smtClean="0">
                          <a:latin typeface="Meiryo UI" panose="020B0604030504040204" pitchFamily="50" charset="-128"/>
                          <a:ea typeface="Meiryo UI" panose="020B0604030504040204" pitchFamily="50" charset="-128"/>
                        </a:rPr>
                        <a:t>内容</a:t>
                      </a:r>
                      <a:endParaRPr kumimoji="1" lang="ja-JP" altLang="en-US" sz="10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88888745"/>
                  </a:ext>
                </a:extLst>
              </a:tr>
              <a:tr h="241714">
                <a:tc>
                  <a:txBody>
                    <a:bodyPr/>
                    <a:lstStyle/>
                    <a:p>
                      <a:r>
                        <a:rPr kumimoji="1" lang="ja-JP" altLang="en-US" sz="1000" b="0" dirty="0" smtClean="0">
                          <a:latin typeface="Meiryo UI" panose="020B0604030504040204" pitchFamily="50" charset="-128"/>
                          <a:ea typeface="Meiryo UI" panose="020B0604030504040204" pitchFamily="50" charset="-128"/>
                        </a:rPr>
                        <a:t>都市施設</a:t>
                      </a:r>
                      <a:endParaRPr kumimoji="1" lang="ja-JP" altLang="en-US" sz="1000" b="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smtClean="0">
                          <a:solidFill>
                            <a:schemeClr val="dk1"/>
                          </a:solidFill>
                          <a:latin typeface="Meiryo UI" panose="020B0604030504040204" pitchFamily="50" charset="-128"/>
                          <a:ea typeface="Meiryo UI" panose="020B0604030504040204" pitchFamily="50" charset="-128"/>
                          <a:cs typeface="+mn-cs"/>
                        </a:rPr>
                        <a:t>交通施設、公共空地、供給処理施設など、</a:t>
                      </a:r>
                      <a:r>
                        <a:rPr lang="ja-JP" altLang="en-US" sz="1000" dirty="0" smtClean="0">
                          <a:effectLst/>
                          <a:latin typeface="Meiryo UI" panose="020B0604030504040204" pitchFamily="50" charset="-128"/>
                          <a:ea typeface="Meiryo UI" panose="020B0604030504040204" pitchFamily="50" charset="-128"/>
                        </a:rPr>
                        <a:t>都市での諸活動を支え、生活に必要な都市の骨組みを形作る施設</a:t>
                      </a:r>
                      <a:endParaRPr kumimoji="1" lang="ja-JP" altLang="en-US" sz="10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97757412"/>
                  </a:ext>
                </a:extLst>
              </a:tr>
              <a:tr h="241714">
                <a:tc>
                  <a:txBody>
                    <a:bodyPr/>
                    <a:lstStyle/>
                    <a:p>
                      <a:r>
                        <a:rPr kumimoji="1" lang="ja-JP" altLang="en-US" sz="1000" b="0" dirty="0" smtClean="0">
                          <a:latin typeface="Meiryo UI" panose="020B0604030504040204" pitchFamily="50" charset="-128"/>
                          <a:ea typeface="Meiryo UI" panose="020B0604030504040204" pitchFamily="50" charset="-128"/>
                        </a:rPr>
                        <a:t>用途地域</a:t>
                      </a:r>
                      <a:endParaRPr kumimoji="1" lang="ja-JP" altLang="en-US" sz="1000" b="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eiryo UI" pitchFamily="50" charset="-128"/>
                          <a:ea typeface="Meiryo UI" pitchFamily="50" charset="-128"/>
                          <a:cs typeface="Meiryo UI" pitchFamily="50" charset="-128"/>
                        </a:rPr>
                        <a:t>住居・商業・工業その他の用途が適切な配分になるよう、建築物の用途・密度・形態等に関する制限を定める地域地区</a:t>
                      </a:r>
                      <a:endParaRPr kumimoji="1" lang="ja-JP" altLang="en-US" sz="10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55852026"/>
                  </a:ext>
                </a:extLst>
              </a:tr>
              <a:tr h="241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Meiryo UI" panose="020B0604030504040204" pitchFamily="50" charset="-128"/>
                          <a:ea typeface="Meiryo UI" panose="020B0604030504040204" pitchFamily="50" charset="-128"/>
                        </a:rPr>
                        <a:t>特定街区</a:t>
                      </a:r>
                      <a:endParaRPr kumimoji="1" lang="ja-JP" altLang="en-US" sz="1000" b="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Meiryo UI" panose="020B0604030504040204" pitchFamily="50" charset="-128"/>
                          <a:ea typeface="Meiryo UI" panose="020B0604030504040204" pitchFamily="50" charset="-128"/>
                        </a:rPr>
                        <a:t>市街地の整備環境を図るために街区の整備又は造成が行われる地区に、建築物の容積率及び高さ制限、壁面の位置を定める街区</a:t>
                      </a:r>
                    </a:p>
                  </a:txBody>
                  <a:tcPr/>
                </a:tc>
                <a:extLst>
                  <a:ext uri="{0D108BD9-81ED-4DB2-BD59-A6C34878D82A}">
                    <a16:rowId xmlns:a16="http://schemas.microsoft.com/office/drawing/2014/main" val="3459795119"/>
                  </a:ext>
                </a:extLst>
              </a:tr>
              <a:tr h="241714">
                <a:tc>
                  <a:txBody>
                    <a:bodyPr/>
                    <a:lstStyle/>
                    <a:p>
                      <a:r>
                        <a:rPr kumimoji="1" lang="ja-JP" altLang="en-US" sz="1000" b="0" dirty="0" smtClean="0">
                          <a:latin typeface="Meiryo UI" panose="020B0604030504040204" pitchFamily="50" charset="-128"/>
                          <a:ea typeface="Meiryo UI" panose="020B0604030504040204" pitchFamily="50" charset="-128"/>
                        </a:rPr>
                        <a:t>都市再生特別地区</a:t>
                      </a:r>
                      <a:endParaRPr kumimoji="1" lang="ja-JP" altLang="en-US" sz="1000" b="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Meiryo UI" panose="020B0604030504040204" pitchFamily="50" charset="-128"/>
                          <a:ea typeface="Meiryo UI" panose="020B0604030504040204" pitchFamily="50" charset="-128"/>
                        </a:rPr>
                        <a:t>都市再生緊急整備地域内において、社会経済情勢の変化に対応した都市機能の高度化及び都市の居住環境の向上を図る地区</a:t>
                      </a:r>
                      <a:endParaRPr kumimoji="1" lang="en-US" altLang="ja-JP" sz="1000" b="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72370991"/>
                  </a:ext>
                </a:extLst>
              </a:tr>
              <a:tr h="241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Meiryo UI" panose="020B0604030504040204" pitchFamily="50" charset="-128"/>
                          <a:ea typeface="Meiryo UI" panose="020B0604030504040204" pitchFamily="50" charset="-128"/>
                        </a:rPr>
                        <a:t>再開発等促進区</a:t>
                      </a:r>
                    </a:p>
                  </a:txBody>
                  <a:tcPr/>
                </a:tc>
                <a:tc>
                  <a:txBody>
                    <a:bodyPr/>
                    <a:lstStyle/>
                    <a:p>
                      <a:r>
                        <a:rPr kumimoji="1" lang="ja-JP" altLang="en-US" sz="1000" b="0" dirty="0" smtClean="0">
                          <a:latin typeface="Meiryo UI" panose="020B0604030504040204" pitchFamily="50" charset="-128"/>
                          <a:ea typeface="Meiryo UI" panose="020B0604030504040204" pitchFamily="50" charset="-128"/>
                        </a:rPr>
                        <a:t>土地の利用状況が著しく変化しつつある区域で、道路・公園などの配置も含め、一体的かつ総合的な市街地開発を進める地区</a:t>
                      </a:r>
                      <a:endParaRPr kumimoji="1" lang="ja-JP" altLang="en-US" sz="10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97207600"/>
                  </a:ext>
                </a:extLst>
              </a:tr>
              <a:tr h="241714">
                <a:tc>
                  <a:txBody>
                    <a:bodyPr/>
                    <a:lstStyle/>
                    <a:p>
                      <a:r>
                        <a:rPr kumimoji="1" lang="ja-JP" altLang="en-US" sz="1000" b="0" dirty="0" smtClean="0">
                          <a:latin typeface="Meiryo UI" panose="020B0604030504040204" pitchFamily="50" charset="-128"/>
                          <a:ea typeface="Meiryo UI" panose="020B0604030504040204" pitchFamily="50" charset="-128"/>
                        </a:rPr>
                        <a:t>地区計画</a:t>
                      </a:r>
                      <a:endParaRPr kumimoji="1" lang="ja-JP" altLang="en-US" sz="1000" b="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eiryo UI" pitchFamily="50" charset="-128"/>
                          <a:ea typeface="Meiryo UI" pitchFamily="50" charset="-128"/>
                          <a:cs typeface="Meiryo UI" pitchFamily="50" charset="-128"/>
                        </a:rPr>
                        <a:t>地区レベルでのきめ細やかなまちづくりを目指し、必要な公共施設と建築物等の土地利用制限を定める計画</a:t>
                      </a:r>
                      <a:endParaRPr lang="en-US" altLang="ja-JP" sz="1000" b="0" dirty="0" smtClean="0">
                        <a:latin typeface="Meiryo UI" pitchFamily="50" charset="-128"/>
                        <a:ea typeface="Meiryo UI" pitchFamily="50" charset="-128"/>
                        <a:cs typeface="Meiryo UI" pitchFamily="50" charset="-128"/>
                      </a:endParaRPr>
                    </a:p>
                  </a:txBody>
                  <a:tcPr/>
                </a:tc>
                <a:extLst>
                  <a:ext uri="{0D108BD9-81ED-4DB2-BD59-A6C34878D82A}">
                    <a16:rowId xmlns:a16="http://schemas.microsoft.com/office/drawing/2014/main" val="2802973186"/>
                  </a:ext>
                </a:extLst>
              </a:tr>
            </a:tbl>
          </a:graphicData>
        </a:graphic>
      </p:graphicFrame>
      <p:sp>
        <p:nvSpPr>
          <p:cNvPr id="29" name="正方形/長方形 28"/>
          <p:cNvSpPr/>
          <p:nvPr/>
        </p:nvSpPr>
        <p:spPr>
          <a:xfrm>
            <a:off x="183912" y="3727654"/>
            <a:ext cx="3568321" cy="607650"/>
          </a:xfrm>
          <a:prstGeom prst="rect">
            <a:avLst/>
          </a:prstGeom>
          <a:solidFill>
            <a:schemeClr val="accent5">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fontAlgn="auto">
              <a:spcBef>
                <a:spcPts val="0"/>
              </a:spcBef>
              <a:spcAft>
                <a:spcPts val="0"/>
              </a:spcAft>
              <a:defRPr/>
            </a:pPr>
            <a:endParaRPr lang="en-US" altLang="ja-JP" sz="1200" b="1" dirty="0" smtClean="0">
              <a:solidFill>
                <a:schemeClr val="tx1"/>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1200" b="1" dirty="0" smtClean="0">
                <a:solidFill>
                  <a:schemeClr val="tx1"/>
                </a:solidFill>
                <a:latin typeface="Meiryo UI" pitchFamily="50" charset="-128"/>
                <a:ea typeface="Meiryo UI" pitchFamily="50" charset="-128"/>
                <a:cs typeface="Meiryo UI" pitchFamily="50" charset="-128"/>
              </a:rPr>
              <a:t>◆指定都市は</a:t>
            </a:r>
            <a:r>
              <a:rPr lang="ja-JP" altLang="en-US" sz="1200" b="1" dirty="0">
                <a:solidFill>
                  <a:schemeClr val="tx1"/>
                </a:solidFill>
                <a:latin typeface="Meiryo UI" pitchFamily="50" charset="-128"/>
                <a:ea typeface="Meiryo UI" pitchFamily="50" charset="-128"/>
                <a:cs typeface="Meiryo UI" pitchFamily="50" charset="-128"/>
              </a:rPr>
              <a:t>、ほとんどの都市計画権限</a:t>
            </a:r>
            <a:r>
              <a:rPr lang="ja-JP" altLang="en-US" sz="1200" b="1" dirty="0" smtClean="0">
                <a:solidFill>
                  <a:schemeClr val="tx1"/>
                </a:solidFill>
                <a:latin typeface="Meiryo UI" pitchFamily="50" charset="-128"/>
                <a:ea typeface="Meiryo UI" pitchFamily="50" charset="-128"/>
                <a:cs typeface="Meiryo UI" pitchFamily="50" charset="-128"/>
              </a:rPr>
              <a:t>を有する</a:t>
            </a:r>
            <a:endParaRPr lang="en-US" altLang="ja-JP" sz="400" b="1" dirty="0">
              <a:solidFill>
                <a:schemeClr val="tx1"/>
              </a:solidFill>
              <a:latin typeface="Meiryo UI" pitchFamily="50" charset="-128"/>
              <a:ea typeface="Meiryo UI" pitchFamily="50" charset="-128"/>
              <a:cs typeface="Meiryo UI" pitchFamily="50" charset="-128"/>
            </a:endParaRPr>
          </a:p>
        </p:txBody>
      </p:sp>
      <p:sp>
        <p:nvSpPr>
          <p:cNvPr id="30" name="正方形/長方形 29"/>
          <p:cNvSpPr/>
          <p:nvPr/>
        </p:nvSpPr>
        <p:spPr>
          <a:xfrm>
            <a:off x="4655126" y="3720074"/>
            <a:ext cx="4308741" cy="615230"/>
          </a:xfrm>
          <a:prstGeom prst="rect">
            <a:avLst/>
          </a:prstGeom>
          <a:solidFill>
            <a:schemeClr val="accent5">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44000" indent="-457200">
              <a:defRPr/>
            </a:pPr>
            <a:r>
              <a:rPr lang="ja-JP" altLang="en-US" sz="1200" b="1" dirty="0" smtClean="0">
                <a:solidFill>
                  <a:schemeClr val="tx1"/>
                </a:solidFill>
                <a:latin typeface="Meiryo UI" pitchFamily="50" charset="-128"/>
                <a:ea typeface="Meiryo UI" pitchFamily="50" charset="-128"/>
                <a:cs typeface="Meiryo UI" pitchFamily="50" charset="-128"/>
              </a:rPr>
              <a:t>◆都（府）が</a:t>
            </a:r>
            <a:r>
              <a:rPr lang="ja-JP" altLang="en-US" sz="1200" b="1" dirty="0">
                <a:solidFill>
                  <a:schemeClr val="tx1"/>
                </a:solidFill>
                <a:latin typeface="Meiryo UI" pitchFamily="50" charset="-128"/>
                <a:ea typeface="Meiryo UI" pitchFamily="50" charset="-128"/>
                <a:cs typeface="Meiryo UI" pitchFamily="50" charset="-128"/>
              </a:rPr>
              <a:t>都市として一体的な都市づくりを進める観点から、幅広い権限を有しているが</a:t>
            </a:r>
            <a:r>
              <a:rPr lang="ja-JP" altLang="en-US" sz="1200" b="1" dirty="0" smtClean="0">
                <a:solidFill>
                  <a:schemeClr val="tx1"/>
                </a:solidFill>
                <a:latin typeface="Meiryo UI" pitchFamily="50" charset="-128"/>
                <a:ea typeface="Meiryo UI" pitchFamily="50" charset="-128"/>
                <a:cs typeface="Meiryo UI" pitchFamily="50" charset="-128"/>
              </a:rPr>
              <a:t>、一定規模以下の特定</a:t>
            </a:r>
            <a:r>
              <a:rPr lang="ja-JP" altLang="en-US" sz="1200" b="1" dirty="0">
                <a:solidFill>
                  <a:schemeClr val="tx1"/>
                </a:solidFill>
                <a:latin typeface="Meiryo UI" pitchFamily="50" charset="-128"/>
                <a:ea typeface="Meiryo UI" pitchFamily="50" charset="-128"/>
                <a:cs typeface="Meiryo UI" pitchFamily="50" charset="-128"/>
              </a:rPr>
              <a:t>街区や都市施設、市街地</a:t>
            </a:r>
            <a:r>
              <a:rPr lang="ja-JP" altLang="en-US" sz="1200" b="1" dirty="0" smtClean="0">
                <a:solidFill>
                  <a:schemeClr val="tx1"/>
                </a:solidFill>
                <a:latin typeface="Meiryo UI" pitchFamily="50" charset="-128"/>
                <a:ea typeface="Meiryo UI" pitchFamily="50" charset="-128"/>
                <a:cs typeface="Meiryo UI" pitchFamily="50" charset="-128"/>
              </a:rPr>
              <a:t>開発、地区計画など</a:t>
            </a:r>
            <a:r>
              <a:rPr lang="ja-JP" altLang="en-US" sz="1200" b="1" dirty="0">
                <a:solidFill>
                  <a:schemeClr val="tx1"/>
                </a:solidFill>
                <a:latin typeface="Meiryo UI" pitchFamily="50" charset="-128"/>
                <a:ea typeface="Meiryo UI" pitchFamily="50" charset="-128"/>
                <a:cs typeface="Meiryo UI" pitchFamily="50" charset="-128"/>
              </a:rPr>
              <a:t>は特別区が権限</a:t>
            </a:r>
            <a:r>
              <a:rPr lang="ja-JP" altLang="en-US" sz="1200" b="1" dirty="0" smtClean="0">
                <a:solidFill>
                  <a:schemeClr val="tx1"/>
                </a:solidFill>
                <a:latin typeface="Meiryo UI" pitchFamily="50" charset="-128"/>
                <a:ea typeface="Meiryo UI" pitchFamily="50" charset="-128"/>
                <a:cs typeface="Meiryo UI" pitchFamily="50" charset="-128"/>
              </a:rPr>
              <a:t>を有する</a:t>
            </a:r>
            <a:endParaRPr lang="en-US" altLang="ja-JP" sz="400" b="1" dirty="0">
              <a:solidFill>
                <a:schemeClr val="tx1"/>
              </a:solidFill>
              <a:latin typeface="Meiryo UI" pitchFamily="50" charset="-128"/>
              <a:ea typeface="Meiryo UI" pitchFamily="50" charset="-128"/>
              <a:cs typeface="Meiryo UI" pitchFamily="50" charset="-128"/>
            </a:endParaRPr>
          </a:p>
        </p:txBody>
      </p:sp>
      <p:sp>
        <p:nvSpPr>
          <p:cNvPr id="3" name="二等辺三角形 2"/>
          <p:cNvSpPr/>
          <p:nvPr/>
        </p:nvSpPr>
        <p:spPr>
          <a:xfrm rot="5400000">
            <a:off x="3263255" y="2613492"/>
            <a:ext cx="1944216" cy="33651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3"/>
          <p:cNvSpPr>
            <a:spLocks noGrp="1"/>
          </p:cNvSpPr>
          <p:nvPr>
            <p:ph type="sldNum" sz="quarter" idx="12"/>
          </p:nvPr>
        </p:nvSpPr>
        <p:spPr>
          <a:xfrm>
            <a:off x="7089014" y="6479996"/>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43</a:t>
            </a:fld>
            <a:endParaRPr kumimoji="1" lang="ja-JP" altLang="en-US" sz="1600" b="1" dirty="0">
              <a:solidFill>
                <a:schemeClr val="tx1"/>
              </a:solidFill>
              <a:ea typeface="Meiryo UI" panose="020B0604030504040204" pitchFamily="50" charset="-128"/>
            </a:endParaRPr>
          </a:p>
        </p:txBody>
      </p:sp>
    </p:spTree>
    <p:extLst>
      <p:ext uri="{BB962C8B-B14F-4D97-AF65-F5344CB8AC3E}">
        <p14:creationId xmlns:p14="http://schemas.microsoft.com/office/powerpoint/2010/main" val="20148538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41227" y="660597"/>
            <a:ext cx="4140000" cy="29907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300" b="1" dirty="0">
                <a:solidFill>
                  <a:schemeClr val="bg1"/>
                </a:solidFill>
              </a:rPr>
              <a:t>大阪市の対応</a:t>
            </a:r>
          </a:p>
        </p:txBody>
      </p:sp>
      <p:sp>
        <p:nvSpPr>
          <p:cNvPr id="14" name="タイトル 1"/>
          <p:cNvSpPr txBox="1">
            <a:spLocks/>
          </p:cNvSpPr>
          <p:nvPr/>
        </p:nvSpPr>
        <p:spPr>
          <a:xfrm>
            <a:off x="-108520" y="82514"/>
            <a:ext cx="7825281" cy="48012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a:latin typeface="Meiryo UI" panose="020B0604030504040204" pitchFamily="50" charset="-128"/>
                <a:ea typeface="Meiryo UI" panose="020B0604030504040204" pitchFamily="50" charset="-128"/>
              </a:rPr>
              <a:t>■</a:t>
            </a:r>
            <a:r>
              <a:rPr lang="ja-JP" altLang="en-US" sz="2600" b="1" spc="-150" dirty="0">
                <a:latin typeface="Meiryo UI" panose="020B0604030504040204" pitchFamily="50" charset="-128"/>
                <a:ea typeface="Meiryo UI" panose="020B0604030504040204" pitchFamily="50" charset="-128"/>
              </a:rPr>
              <a:t>ニーズに応じたきめ細かな新型コロナウイルスへの対応</a:t>
            </a:r>
          </a:p>
        </p:txBody>
      </p:sp>
      <p:cxnSp>
        <p:nvCxnSpPr>
          <p:cNvPr id="15" name="直線コネクタ 14"/>
          <p:cNvCxnSpPr/>
          <p:nvPr/>
        </p:nvCxnSpPr>
        <p:spPr>
          <a:xfrm>
            <a:off x="-11905" y="576876"/>
            <a:ext cx="9144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EAE3DAFB-9B69-45B1-B8A8-10B3D58B91BC}"/>
              </a:ext>
            </a:extLst>
          </p:cNvPr>
          <p:cNvSpPr/>
          <p:nvPr/>
        </p:nvSpPr>
        <p:spPr>
          <a:xfrm>
            <a:off x="528555" y="1366092"/>
            <a:ext cx="3811624" cy="954107"/>
          </a:xfrm>
          <a:prstGeom prst="rect">
            <a:avLst/>
          </a:prstGeom>
        </p:spPr>
        <p:txBody>
          <a:bodyPr wrap="square">
            <a:spAutoFit/>
          </a:bodyPr>
          <a:lstStyle/>
          <a:p>
            <a:pPr marL="85725" indent="-85725"/>
            <a:r>
              <a:rPr lang="ja-JP" altLang="en-US" sz="1400" dirty="0">
                <a:latin typeface="Meiryo UI" panose="020B0604030504040204" pitchFamily="50" charset="-128"/>
                <a:ea typeface="Meiryo UI" panose="020B0604030504040204" pitchFamily="50" charset="-128"/>
              </a:rPr>
              <a:t>〇休業要請支援金（府・市町村共同支援金）</a:t>
            </a:r>
            <a:endParaRPr lang="en-US" altLang="ja-JP" sz="1400" dirty="0">
              <a:solidFill>
                <a:srgbClr val="000000"/>
              </a:solidFill>
              <a:latin typeface="Meiryo UI" panose="020B0604030504040204" pitchFamily="50" charset="-128"/>
              <a:ea typeface="Meiryo UI" panose="020B0604030504040204" pitchFamily="50" charset="-128"/>
            </a:endParaRPr>
          </a:p>
          <a:p>
            <a:pPr marL="85725" indent="-85725"/>
            <a:r>
              <a:rPr lang="ja-JP" altLang="en-US" sz="1400" dirty="0">
                <a:solidFill>
                  <a:srgbClr val="000000"/>
                </a:solidFill>
                <a:latin typeface="Meiryo UI" panose="020B0604030504040204" pitchFamily="50" charset="-128"/>
                <a:ea typeface="Meiryo UI" panose="020B0604030504040204" pitchFamily="50" charset="-128"/>
              </a:rPr>
              <a:t>〇学校給食費の無償化</a:t>
            </a:r>
            <a:endParaRPr lang="en-US" altLang="ja-JP" sz="1400" dirty="0">
              <a:solidFill>
                <a:srgbClr val="000000"/>
              </a:solidFill>
              <a:latin typeface="Meiryo UI" panose="020B0604030504040204" pitchFamily="50" charset="-128"/>
              <a:ea typeface="Meiryo UI" panose="020B0604030504040204" pitchFamily="50" charset="-128"/>
            </a:endParaRPr>
          </a:p>
          <a:p>
            <a:pPr marL="85725" indent="-85725"/>
            <a:r>
              <a:rPr lang="ja-JP" altLang="en-US" sz="1400" dirty="0">
                <a:solidFill>
                  <a:srgbClr val="000000"/>
                </a:solidFill>
                <a:latin typeface="Meiryo UI" panose="020B0604030504040204" pitchFamily="50" charset="-128"/>
                <a:ea typeface="Meiryo UI" panose="020B0604030504040204" pitchFamily="50" charset="-128"/>
              </a:rPr>
              <a:t>〇水道及び下水道の基本料金の全額減免</a:t>
            </a:r>
            <a:endParaRPr lang="en-US" altLang="ja-JP" sz="1400" dirty="0">
              <a:solidFill>
                <a:srgbClr val="000000"/>
              </a:solidFill>
              <a:latin typeface="Meiryo UI" panose="020B0604030504040204" pitchFamily="50" charset="-128"/>
              <a:ea typeface="Meiryo UI" panose="020B0604030504040204" pitchFamily="50" charset="-128"/>
            </a:endParaRPr>
          </a:p>
          <a:p>
            <a:pPr marL="85725" indent="-85725"/>
            <a:r>
              <a:rPr lang="ja-JP" altLang="en-US" sz="1400" dirty="0">
                <a:solidFill>
                  <a:srgbClr val="000000"/>
                </a:solidFill>
                <a:latin typeface="Meiryo UI" panose="020B0604030504040204" pitchFamily="50" charset="-128"/>
                <a:ea typeface="Meiryo UI" panose="020B0604030504040204" pitchFamily="50" charset="-128"/>
              </a:rPr>
              <a:t>〇学習支援サイトの開設　など</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24" name="角丸四角形 23"/>
          <p:cNvSpPr/>
          <p:nvPr/>
        </p:nvSpPr>
        <p:spPr>
          <a:xfrm>
            <a:off x="153753" y="2764171"/>
            <a:ext cx="8740613" cy="28123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bg1"/>
                </a:solidFill>
              </a:rPr>
              <a:t>（参考）府内市町村における特色</a:t>
            </a:r>
            <a:r>
              <a:rPr lang="ja-JP" altLang="en-US" sz="1300" b="1" smtClean="0">
                <a:solidFill>
                  <a:schemeClr val="bg1"/>
                </a:solidFill>
              </a:rPr>
              <a:t>ある支援策</a:t>
            </a:r>
            <a:endParaRPr lang="ja-JP" altLang="en-US" sz="1300" b="1" dirty="0">
              <a:solidFill>
                <a:schemeClr val="bg1"/>
              </a:solidFill>
            </a:endParaRPr>
          </a:p>
        </p:txBody>
      </p:sp>
      <p:sp>
        <p:nvSpPr>
          <p:cNvPr id="25" name="正方形/長方形 24"/>
          <p:cNvSpPr/>
          <p:nvPr/>
        </p:nvSpPr>
        <p:spPr>
          <a:xfrm>
            <a:off x="32320" y="3344416"/>
            <a:ext cx="4503972" cy="3438517"/>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nchorCtr="0"/>
          <a:lstStyle/>
          <a:p>
            <a:pPr>
              <a:lnSpc>
                <a:spcPct val="110000"/>
              </a:lnSpc>
            </a:pP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生活支援</a:t>
            </a:r>
            <a:r>
              <a:rPr lang="en-US" altLang="ja-JP" sz="1200" b="1" dirty="0">
                <a:solidFill>
                  <a:schemeClr val="tx1"/>
                </a:solidFill>
                <a:latin typeface="Meiryo UI" panose="020B0604030504040204" pitchFamily="50" charset="-128"/>
                <a:ea typeface="Meiryo UI" panose="020B0604030504040204" pitchFamily="50" charset="-128"/>
              </a:rPr>
              <a:t>】</a:t>
            </a:r>
          </a:p>
          <a:p>
            <a:r>
              <a:rPr lang="ja-JP" altLang="en-US" sz="1200" b="1" dirty="0">
                <a:solidFill>
                  <a:schemeClr val="tx1"/>
                </a:solidFill>
                <a:latin typeface="Meiryo UI" panose="020B0604030504040204" pitchFamily="50" charset="-128"/>
                <a:ea typeface="Meiryo UI" panose="020B0604030504040204" pitchFamily="50" charset="-128"/>
              </a:rPr>
              <a:t>〇給食費の軽減・無償化</a:t>
            </a:r>
            <a:endParaRPr lang="en-US" altLang="ja-JP" sz="1200" b="1" dirty="0">
              <a:solidFill>
                <a:schemeClr val="tx1"/>
              </a:solidFill>
              <a:latin typeface="Meiryo UI" panose="020B0604030504040204" pitchFamily="50" charset="-128"/>
              <a:ea typeface="Meiryo UI" panose="020B0604030504040204" pitchFamily="50" charset="-128"/>
            </a:endParaRPr>
          </a:p>
          <a:p>
            <a:pPr marL="180000"/>
            <a:r>
              <a:rPr lang="ja-JP" altLang="en-US" sz="1000" dirty="0">
                <a:solidFill>
                  <a:schemeClr val="tx1"/>
                </a:solidFill>
                <a:latin typeface="Meiryo UI" panose="020B0604030504040204" pitchFamily="50" charset="-128"/>
                <a:ea typeface="Meiryo UI" panose="020B0604030504040204" pitchFamily="50" charset="-128"/>
              </a:rPr>
              <a:t>大阪市、吹田市、茨木市、泉佐野市、寝屋川市、大東市、和泉市、羽曳野市、</a:t>
            </a:r>
            <a:endParaRPr lang="en-US" altLang="ja-JP" sz="1000" dirty="0">
              <a:solidFill>
                <a:schemeClr val="tx1"/>
              </a:solidFill>
              <a:latin typeface="Meiryo UI" panose="020B0604030504040204" pitchFamily="50" charset="-128"/>
              <a:ea typeface="Meiryo UI" panose="020B0604030504040204" pitchFamily="50" charset="-128"/>
            </a:endParaRPr>
          </a:p>
          <a:p>
            <a:pPr marL="180000"/>
            <a:r>
              <a:rPr lang="ja-JP" altLang="en-US" sz="1000" dirty="0">
                <a:solidFill>
                  <a:schemeClr val="tx1"/>
                </a:solidFill>
                <a:latin typeface="Meiryo UI" panose="020B0604030504040204" pitchFamily="50" charset="-128"/>
                <a:ea typeface="Meiryo UI" panose="020B0604030504040204" pitchFamily="50" charset="-128"/>
              </a:rPr>
              <a:t>能勢町、熊取町、岬町など</a:t>
            </a:r>
            <a:endParaRPr lang="en-US" altLang="ja-JP" sz="1000"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200" b="1" dirty="0">
                <a:solidFill>
                  <a:schemeClr val="tx1"/>
                </a:solidFill>
                <a:latin typeface="Meiryo UI" panose="020B0604030504040204" pitchFamily="50" charset="-128"/>
                <a:ea typeface="Meiryo UI" panose="020B0604030504040204" pitchFamily="50" charset="-128"/>
              </a:rPr>
              <a:t>〇水道料金の</a:t>
            </a:r>
            <a:r>
              <a:rPr lang="ja-JP" altLang="en-US" sz="1200" b="1" dirty="0" smtClean="0">
                <a:solidFill>
                  <a:schemeClr val="tx1"/>
                </a:solidFill>
                <a:latin typeface="Meiryo UI" panose="020B0604030504040204" pitchFamily="50" charset="-128"/>
                <a:ea typeface="Meiryo UI" panose="020B0604030504040204" pitchFamily="50" charset="-128"/>
              </a:rPr>
              <a:t>減免</a:t>
            </a:r>
            <a:endParaRPr lang="en-US" altLang="ja-JP" sz="1000" b="1" dirty="0">
              <a:solidFill>
                <a:schemeClr val="tx1"/>
              </a:solidFill>
              <a:latin typeface="Meiryo UI" panose="020B0604030504040204" pitchFamily="50" charset="-128"/>
              <a:ea typeface="Meiryo UI" panose="020B0604030504040204" pitchFamily="50" charset="-128"/>
            </a:endParaRPr>
          </a:p>
          <a:p>
            <a:pPr marL="180000"/>
            <a:r>
              <a:rPr lang="ja-JP" altLang="en-US" sz="1000" dirty="0">
                <a:solidFill>
                  <a:schemeClr val="tx1"/>
                </a:solidFill>
                <a:latin typeface="Meiryo UI" panose="020B0604030504040204" pitchFamily="50" charset="-128"/>
                <a:ea typeface="Meiryo UI" panose="020B0604030504040204" pitchFamily="50" charset="-128"/>
              </a:rPr>
              <a:t>大阪市、堺市、岸和田市、泉大津市、泉佐野市、富田林市、河内長野市、</a:t>
            </a:r>
            <a:endParaRPr lang="en-US" altLang="ja-JP" sz="1000" dirty="0">
              <a:solidFill>
                <a:schemeClr val="tx1"/>
              </a:solidFill>
              <a:latin typeface="Meiryo UI" panose="020B0604030504040204" pitchFamily="50" charset="-128"/>
              <a:ea typeface="Meiryo UI" panose="020B0604030504040204" pitchFamily="50" charset="-128"/>
            </a:endParaRPr>
          </a:p>
          <a:p>
            <a:pPr marL="180000"/>
            <a:r>
              <a:rPr lang="ja-JP" altLang="en-US" sz="1000" dirty="0">
                <a:solidFill>
                  <a:schemeClr val="tx1"/>
                </a:solidFill>
                <a:latin typeface="Meiryo UI" panose="020B0604030504040204" pitchFamily="50" charset="-128"/>
                <a:ea typeface="Meiryo UI" panose="020B0604030504040204" pitchFamily="50" charset="-128"/>
              </a:rPr>
              <a:t>松原市、和泉市、箕面市、羽曳野市、門真市、高石市、泉南市、田尻町など</a:t>
            </a:r>
            <a:endParaRPr lang="en-US" altLang="ja-JP" sz="1000"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200" b="1" dirty="0">
                <a:solidFill>
                  <a:schemeClr val="tx1"/>
                </a:solidFill>
                <a:latin typeface="Meiryo UI" panose="020B0604030504040204" pitchFamily="50" charset="-128"/>
                <a:ea typeface="Meiryo UI" panose="020B0604030504040204" pitchFamily="50" charset="-128"/>
              </a:rPr>
              <a:t>〇子育て世帯やひとり親世帯に現金支給</a:t>
            </a:r>
            <a:endParaRPr lang="en-US" altLang="ja-JP" sz="1200" b="1" dirty="0">
              <a:solidFill>
                <a:schemeClr val="tx1"/>
              </a:solidFill>
              <a:latin typeface="Meiryo UI" panose="020B0604030504040204" pitchFamily="50" charset="-128"/>
              <a:ea typeface="Meiryo UI" panose="020B0604030504040204" pitchFamily="50" charset="-128"/>
            </a:endParaRPr>
          </a:p>
          <a:p>
            <a:pPr marL="180000"/>
            <a:r>
              <a:rPr lang="ja-JP" altLang="en-US" sz="1000" dirty="0">
                <a:solidFill>
                  <a:schemeClr val="tx1"/>
                </a:solidFill>
                <a:latin typeface="Meiryo UI" panose="020B0604030504040204" pitchFamily="50" charset="-128"/>
                <a:ea typeface="Meiryo UI" panose="020B0604030504040204" pitchFamily="50" charset="-128"/>
              </a:rPr>
              <a:t>豊中市</a:t>
            </a:r>
            <a:r>
              <a:rPr lang="ja-JP" altLang="en-US" sz="1000" dirty="0" smtClean="0">
                <a:solidFill>
                  <a:schemeClr val="tx1"/>
                </a:solidFill>
                <a:latin typeface="Meiryo UI" panose="020B0604030504040204" pitchFamily="50" charset="-128"/>
                <a:ea typeface="Meiryo UI" panose="020B0604030504040204" pitchFamily="50" charset="-128"/>
              </a:rPr>
              <a:t>、池田市</a:t>
            </a:r>
            <a:r>
              <a:rPr lang="ja-JP" altLang="en-US" sz="1000" dirty="0">
                <a:solidFill>
                  <a:schemeClr val="tx1"/>
                </a:solidFill>
                <a:latin typeface="Meiryo UI" panose="020B0604030504040204" pitchFamily="50" charset="-128"/>
                <a:ea typeface="Meiryo UI" panose="020B0604030504040204" pitchFamily="50" charset="-128"/>
              </a:rPr>
              <a:t>、吹田市、高槻市、貝塚市、茨木市、寝屋川市、大東市、</a:t>
            </a:r>
            <a:endParaRPr lang="en-US" altLang="ja-JP" sz="1000" dirty="0">
              <a:solidFill>
                <a:schemeClr val="tx1"/>
              </a:solidFill>
              <a:latin typeface="Meiryo UI" panose="020B0604030504040204" pitchFamily="50" charset="-128"/>
              <a:ea typeface="Meiryo UI" panose="020B0604030504040204" pitchFamily="50" charset="-128"/>
            </a:endParaRPr>
          </a:p>
          <a:p>
            <a:pPr marL="180000"/>
            <a:r>
              <a:rPr lang="ja-JP" altLang="en-US" sz="1000" dirty="0">
                <a:solidFill>
                  <a:schemeClr val="tx1"/>
                </a:solidFill>
                <a:latin typeface="Meiryo UI" panose="020B0604030504040204" pitchFamily="50" charset="-128"/>
                <a:ea typeface="Meiryo UI" panose="020B0604030504040204" pitchFamily="50" charset="-128"/>
              </a:rPr>
              <a:t>和泉市、箕面市、門真市、藤井寺市、交野市、豊能町、忠岡町など</a:t>
            </a:r>
            <a:endParaRPr lang="en-US" altLang="ja-JP" sz="1000"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200" b="1" dirty="0">
                <a:solidFill>
                  <a:schemeClr val="tx1"/>
                </a:solidFill>
                <a:latin typeface="Meiryo UI" panose="020B0604030504040204" pitchFamily="50" charset="-128"/>
                <a:ea typeface="Meiryo UI" panose="020B0604030504040204" pitchFamily="50" charset="-128"/>
              </a:rPr>
              <a:t>〇プレミアム</a:t>
            </a:r>
            <a:r>
              <a:rPr lang="ja-JP" altLang="en-US" sz="1200" b="1" dirty="0" smtClean="0">
                <a:solidFill>
                  <a:schemeClr val="tx1"/>
                </a:solidFill>
                <a:latin typeface="Meiryo UI" panose="020B0604030504040204" pitchFamily="50" charset="-128"/>
                <a:ea typeface="Meiryo UI" panose="020B0604030504040204" pitchFamily="50" charset="-128"/>
              </a:rPr>
              <a:t>商品券等の</a:t>
            </a:r>
            <a:r>
              <a:rPr lang="ja-JP" altLang="en-US" sz="1200" b="1" dirty="0">
                <a:solidFill>
                  <a:schemeClr val="tx1"/>
                </a:solidFill>
                <a:latin typeface="Meiryo UI" panose="020B0604030504040204" pitchFamily="50" charset="-128"/>
                <a:ea typeface="Meiryo UI" panose="020B0604030504040204" pitchFamily="50" charset="-128"/>
              </a:rPr>
              <a:t>発行</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貝塚市、守口市、泉佐野市</a:t>
            </a:r>
            <a:r>
              <a:rPr lang="ja-JP" altLang="en-US" sz="1000" dirty="0" smtClean="0">
                <a:solidFill>
                  <a:schemeClr val="tx1"/>
                </a:solidFill>
                <a:latin typeface="Meiryo UI" panose="020B0604030504040204" pitchFamily="50" charset="-128"/>
                <a:ea typeface="Meiryo UI" panose="020B0604030504040204" pitchFamily="50" charset="-128"/>
              </a:rPr>
              <a:t>、羽曳野市、河南町</a:t>
            </a:r>
            <a:r>
              <a:rPr lang="ja-JP" altLang="en-US" sz="1000" dirty="0">
                <a:solidFill>
                  <a:schemeClr val="tx1"/>
                </a:solidFill>
                <a:latin typeface="Meiryo UI" panose="020B0604030504040204" pitchFamily="50" charset="-128"/>
                <a:ea typeface="Meiryo UI" panose="020B0604030504040204" pitchFamily="50" charset="-128"/>
              </a:rPr>
              <a:t>、田尻町など</a:t>
            </a:r>
            <a:endParaRPr lang="en-US" altLang="ja-JP" sz="1000"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200" b="1" dirty="0">
                <a:solidFill>
                  <a:schemeClr val="tx1"/>
                </a:solidFill>
                <a:latin typeface="Meiryo UI" panose="020B0604030504040204" pitchFamily="50" charset="-128"/>
                <a:ea typeface="Meiryo UI" panose="020B0604030504040204" pitchFamily="50" charset="-128"/>
              </a:rPr>
              <a:t>〇マスク配布</a:t>
            </a:r>
            <a:endParaRPr lang="en-US" altLang="ja-JP" sz="1200" b="1" dirty="0">
              <a:solidFill>
                <a:schemeClr val="tx1"/>
              </a:solidFill>
              <a:latin typeface="Meiryo UI" panose="020B0604030504040204" pitchFamily="50" charset="-128"/>
              <a:ea typeface="Meiryo UI" panose="020B0604030504040204" pitchFamily="50" charset="-128"/>
            </a:endParaRPr>
          </a:p>
          <a:p>
            <a:pPr marL="180000"/>
            <a:r>
              <a:rPr lang="ja-JP" altLang="en-US" sz="1000" dirty="0">
                <a:solidFill>
                  <a:schemeClr val="tx1"/>
                </a:solidFill>
                <a:latin typeface="Meiryo UI" panose="020B0604030504040204" pitchFamily="50" charset="-128"/>
                <a:ea typeface="Meiryo UI" panose="020B0604030504040204" pitchFamily="50" charset="-128"/>
              </a:rPr>
              <a:t>守口市、泉佐野市、大東市、高石市、富田林市、島本町、忠岡町、田尻町、</a:t>
            </a:r>
            <a:endParaRPr lang="en-US" altLang="ja-JP" sz="1000" dirty="0">
              <a:solidFill>
                <a:schemeClr val="tx1"/>
              </a:solidFill>
              <a:latin typeface="Meiryo UI" panose="020B0604030504040204" pitchFamily="50" charset="-128"/>
              <a:ea typeface="Meiryo UI" panose="020B0604030504040204" pitchFamily="50" charset="-128"/>
            </a:endParaRPr>
          </a:p>
          <a:p>
            <a:pPr marL="180000"/>
            <a:r>
              <a:rPr lang="ja-JP" altLang="en-US" sz="1000" dirty="0">
                <a:solidFill>
                  <a:schemeClr val="tx1"/>
                </a:solidFill>
                <a:latin typeface="Meiryo UI" panose="020B0604030504040204" pitchFamily="50" charset="-128"/>
                <a:ea typeface="Meiryo UI" panose="020B0604030504040204" pitchFamily="50" charset="-128"/>
              </a:rPr>
              <a:t>千早赤阪村など</a:t>
            </a:r>
            <a:endParaRPr lang="en-US" altLang="ja-JP" sz="1000"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200" b="1" dirty="0">
                <a:solidFill>
                  <a:schemeClr val="tx1"/>
                </a:solidFill>
                <a:latin typeface="Meiryo UI" panose="020B0604030504040204" pitchFamily="50" charset="-128"/>
                <a:ea typeface="Meiryo UI" panose="020B0604030504040204" pitchFamily="50" charset="-128"/>
              </a:rPr>
              <a:t>〇その他の給付</a:t>
            </a:r>
            <a:endParaRPr lang="en-US" altLang="ja-JP" sz="1200" b="1" dirty="0">
              <a:solidFill>
                <a:schemeClr val="tx1"/>
              </a:solidFill>
              <a:latin typeface="Meiryo UI" panose="020B0604030504040204" pitchFamily="50" charset="-128"/>
              <a:ea typeface="Meiryo UI" panose="020B0604030504040204" pitchFamily="50" charset="-128"/>
            </a:endParaRPr>
          </a:p>
          <a:p>
            <a:pPr marL="180000"/>
            <a:r>
              <a:rPr lang="ja-JP" altLang="en-US" sz="1000" dirty="0">
                <a:solidFill>
                  <a:schemeClr val="tx1"/>
                </a:solidFill>
                <a:latin typeface="Meiryo UI" panose="020B0604030504040204" pitchFamily="50" charset="-128"/>
                <a:ea typeface="Meiryo UI" panose="020B0604030504040204" pitchFamily="50" charset="-128"/>
              </a:rPr>
              <a:t>高槻市（高校生等世帯への米支給）</a:t>
            </a:r>
            <a:r>
              <a:rPr lang="ja-JP" altLang="en-US" sz="1000" dirty="0" smtClean="0">
                <a:solidFill>
                  <a:schemeClr val="tx1"/>
                </a:solidFill>
                <a:latin typeface="Meiryo UI" panose="020B0604030504040204" pitchFamily="50" charset="-128"/>
                <a:ea typeface="Meiryo UI" panose="020B0604030504040204" pitchFamily="50" charset="-128"/>
              </a:rPr>
              <a:t>、富田林市（学生への米支給）、</a:t>
            </a:r>
            <a:endParaRPr lang="en-US" altLang="ja-JP" sz="1000" dirty="0">
              <a:solidFill>
                <a:schemeClr val="tx1"/>
              </a:solidFill>
              <a:latin typeface="Meiryo UI" panose="020B0604030504040204" pitchFamily="50" charset="-128"/>
              <a:ea typeface="Meiryo UI" panose="020B0604030504040204" pitchFamily="50" charset="-128"/>
            </a:endParaRPr>
          </a:p>
          <a:p>
            <a:pPr marL="180000"/>
            <a:r>
              <a:rPr lang="ja-JP" altLang="en-US" sz="1000" dirty="0">
                <a:solidFill>
                  <a:schemeClr val="tx1"/>
                </a:solidFill>
                <a:latin typeface="Meiryo UI" panose="020B0604030504040204" pitchFamily="50" charset="-128"/>
                <a:ea typeface="Meiryo UI" panose="020B0604030504040204" pitchFamily="50" charset="-128"/>
              </a:rPr>
              <a:t>豊能町（町出身学生への米支給）太子町（高校生世代へのクオカード支給）</a:t>
            </a:r>
            <a:r>
              <a:rPr lang="ja-JP" altLang="en-US" sz="800" dirty="0">
                <a:solidFill>
                  <a:schemeClr val="tx1"/>
                </a:solidFill>
                <a:latin typeface="Meiryo UI" panose="020B0604030504040204" pitchFamily="50" charset="-128"/>
                <a:ea typeface="Meiryo UI" panose="020B0604030504040204" pitchFamily="50" charset="-128"/>
              </a:rPr>
              <a:t>など</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4642576" y="645111"/>
            <a:ext cx="4272642" cy="312611"/>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92" b="1" dirty="0">
                <a:solidFill>
                  <a:schemeClr val="bg1"/>
                </a:solidFill>
              </a:rPr>
              <a:t>特別区設置後、同様の事象が発生した場合</a:t>
            </a:r>
            <a:endParaRPr lang="ja-JP" altLang="en-US" sz="923" b="1" dirty="0">
              <a:solidFill>
                <a:schemeClr val="bg1"/>
              </a:solidFill>
            </a:endParaRPr>
          </a:p>
        </p:txBody>
      </p:sp>
      <p:sp>
        <p:nvSpPr>
          <p:cNvPr id="28" name="正方形/長方形 27">
            <a:extLst>
              <a:ext uri="{FF2B5EF4-FFF2-40B4-BE49-F238E27FC236}">
                <a16:creationId xmlns:a16="http://schemas.microsoft.com/office/drawing/2014/main" id="{EAE3DAFB-9B69-45B1-B8A8-10B3D58B91BC}"/>
              </a:ext>
            </a:extLst>
          </p:cNvPr>
          <p:cNvSpPr/>
          <p:nvPr/>
        </p:nvSpPr>
        <p:spPr>
          <a:xfrm>
            <a:off x="5032821" y="1621590"/>
            <a:ext cx="4134743" cy="528350"/>
          </a:xfrm>
          <a:prstGeom prst="rect">
            <a:avLst/>
          </a:prstGeom>
        </p:spPr>
        <p:txBody>
          <a:bodyPr wrap="square">
            <a:spAutoFit/>
          </a:bodyPr>
          <a:lstStyle/>
          <a:p>
            <a:pPr marL="85725" indent="-85725">
              <a:lnSpc>
                <a:spcPts val="1680"/>
              </a:lnSpc>
            </a:pPr>
            <a:r>
              <a:rPr lang="ja-JP" altLang="en-US" sz="1200"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〇高齢者が多い特別区　</a:t>
            </a:r>
            <a:endParaRPr lang="en-US" altLang="ja-JP" sz="1400" dirty="0">
              <a:solidFill>
                <a:srgbClr val="000000"/>
              </a:solidFill>
              <a:latin typeface="Meiryo UI" panose="020B0604030504040204" pitchFamily="50" charset="-128"/>
              <a:ea typeface="Meiryo UI" panose="020B0604030504040204" pitchFamily="50" charset="-128"/>
            </a:endParaRPr>
          </a:p>
          <a:p>
            <a:pPr marL="85725" indent="-85725">
              <a:lnSpc>
                <a:spcPts val="1680"/>
              </a:lnSpc>
            </a:pPr>
            <a:r>
              <a:rPr lang="ja-JP" altLang="en-US" sz="1400" dirty="0">
                <a:solidFill>
                  <a:srgbClr val="000000"/>
                </a:solidFill>
                <a:latin typeface="Meiryo UI" panose="020B0604030504040204" pitchFamily="50" charset="-128"/>
                <a:ea typeface="Meiryo UI" panose="020B0604030504040204" pitchFamily="50" charset="-128"/>
              </a:rPr>
              <a:t>　　　⇒　福祉や介護に対する</a:t>
            </a:r>
            <a:r>
              <a:rPr lang="ja-JP" altLang="en-US" sz="1400" dirty="0" smtClean="0">
                <a:solidFill>
                  <a:srgbClr val="000000"/>
                </a:solidFill>
                <a:latin typeface="Meiryo UI" panose="020B0604030504040204" pitchFamily="50" charset="-128"/>
                <a:ea typeface="Meiryo UI" panose="020B0604030504040204" pitchFamily="50" charset="-128"/>
              </a:rPr>
              <a:t>支援</a:t>
            </a:r>
            <a:r>
              <a:rPr lang="ja-JP" altLang="en-US" sz="1400" dirty="0">
                <a:solidFill>
                  <a:srgbClr val="000000"/>
                </a:solidFill>
                <a:latin typeface="Meiryo UI" panose="020B0604030504040204" pitchFamily="50" charset="-128"/>
                <a:ea typeface="Meiryo UI" panose="020B0604030504040204" pitchFamily="50" charset="-128"/>
              </a:rPr>
              <a:t>　など</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4620500" y="5284530"/>
            <a:ext cx="4245653" cy="1474678"/>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事業者</a:t>
            </a:r>
            <a:r>
              <a:rPr lang="ja-JP" altLang="en-US" sz="1200" b="1" dirty="0" smtClean="0">
                <a:solidFill>
                  <a:schemeClr val="tx1"/>
                </a:solidFill>
                <a:latin typeface="Meiryo UI" panose="020B0604030504040204" pitchFamily="50" charset="-128"/>
                <a:ea typeface="Meiryo UI" panose="020B0604030504040204" pitchFamily="50" charset="-128"/>
              </a:rPr>
              <a:t>支援</a:t>
            </a:r>
            <a:r>
              <a:rPr lang="en-US" altLang="ja-JP" sz="1200" b="1" dirty="0">
                <a:solidFill>
                  <a:schemeClr val="tx1"/>
                </a:solidFill>
                <a:latin typeface="Meiryo UI" panose="020B0604030504040204" pitchFamily="50" charset="-128"/>
                <a:ea typeface="Meiryo UI" panose="020B0604030504040204" pitchFamily="50" charset="-128"/>
              </a:rPr>
              <a:t>】</a:t>
            </a:r>
          </a:p>
          <a:p>
            <a:r>
              <a:rPr lang="ja-JP" altLang="en-US" sz="1200" b="1" dirty="0">
                <a:solidFill>
                  <a:schemeClr val="tx1"/>
                </a:solidFill>
                <a:latin typeface="Meiryo UI" panose="020B0604030504040204" pitchFamily="50" charset="-128"/>
                <a:ea typeface="Meiryo UI" panose="020B0604030504040204" pitchFamily="50" charset="-128"/>
              </a:rPr>
              <a:t>〇テレワーク導入の補助金</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堺市、大東市、</a:t>
            </a:r>
            <a:r>
              <a:rPr lang="ja-JP" altLang="en-US" sz="1000" dirty="0" smtClean="0">
                <a:solidFill>
                  <a:schemeClr val="tx1"/>
                </a:solidFill>
                <a:latin typeface="Meiryo UI" panose="020B0604030504040204" pitchFamily="50" charset="-128"/>
                <a:ea typeface="Meiryo UI" panose="020B0604030504040204" pitchFamily="50" charset="-128"/>
              </a:rPr>
              <a:t>東大阪市など</a:t>
            </a:r>
            <a:endParaRPr lang="en-US" altLang="ja-JP" sz="1000" dirty="0">
              <a:solidFill>
                <a:schemeClr val="tx1"/>
              </a:solidFill>
              <a:latin typeface="Meiryo UI" panose="020B0604030504040204" pitchFamily="50" charset="-128"/>
              <a:ea typeface="Meiryo UI" panose="020B0604030504040204" pitchFamily="50" charset="-128"/>
            </a:endParaRPr>
          </a:p>
          <a:p>
            <a:pPr>
              <a:spcBef>
                <a:spcPts val="300"/>
              </a:spcBef>
            </a:pPr>
            <a:r>
              <a:rPr lang="ja-JP" altLang="en-US" sz="1200" b="1" dirty="0">
                <a:solidFill>
                  <a:schemeClr val="tx1"/>
                </a:solidFill>
                <a:latin typeface="Meiryo UI" panose="020B0604030504040204" pitchFamily="50" charset="-128"/>
                <a:ea typeface="Meiryo UI" panose="020B0604030504040204" pitchFamily="50" charset="-128"/>
              </a:rPr>
              <a:t>〇休業要請支援金の対象外事業者の支援</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吹田市、高槻市、茨木市、寝屋川市など</a:t>
            </a:r>
            <a:endParaRPr lang="en-US" altLang="ja-JP" sz="1000" dirty="0">
              <a:solidFill>
                <a:schemeClr val="tx1"/>
              </a:solidFill>
              <a:latin typeface="Meiryo UI" panose="020B0604030504040204" pitchFamily="50" charset="-128"/>
              <a:ea typeface="Meiryo UI" panose="020B0604030504040204" pitchFamily="50" charset="-128"/>
            </a:endParaRPr>
          </a:p>
          <a:p>
            <a:pPr>
              <a:spcBef>
                <a:spcPts val="300"/>
              </a:spcBef>
            </a:pPr>
            <a:r>
              <a:rPr lang="ja-JP" altLang="en-US" sz="1200" b="1" dirty="0">
                <a:solidFill>
                  <a:schemeClr val="tx1"/>
                </a:solidFill>
                <a:latin typeface="Meiryo UI" panose="020B0604030504040204" pitchFamily="50" charset="-128"/>
                <a:ea typeface="Meiryo UI" panose="020B0604030504040204" pitchFamily="50" charset="-128"/>
              </a:rPr>
              <a:t>〇テイクアウト・デリバリー支援</a:t>
            </a:r>
            <a:endParaRPr lang="en-US" altLang="ja-JP" sz="1200" b="1" dirty="0">
              <a:solidFill>
                <a:schemeClr val="tx1"/>
              </a:solidFill>
              <a:latin typeface="Meiryo UI" panose="020B0604030504040204" pitchFamily="50" charset="-128"/>
              <a:ea typeface="Meiryo UI" panose="020B0604030504040204" pitchFamily="50" charset="-128"/>
            </a:endParaRPr>
          </a:p>
          <a:p>
            <a:pPr>
              <a:spcAft>
                <a:spcPts val="300"/>
              </a:spcAft>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枚方市、和泉市、箕面市、東大阪市、泉南市など</a:t>
            </a:r>
            <a:endParaRPr lang="en-US" altLang="ja-JP" sz="1000" dirty="0">
              <a:solidFill>
                <a:schemeClr val="tx1"/>
              </a:solidFill>
              <a:latin typeface="Meiryo UI" panose="020B0604030504040204" pitchFamily="50" charset="-128"/>
              <a:ea typeface="Meiryo UI" panose="020B0604030504040204" pitchFamily="50" charset="-128"/>
            </a:endParaRPr>
          </a:p>
          <a:p>
            <a:pPr>
              <a:lnSpc>
                <a:spcPct val="110000"/>
              </a:lnSpc>
              <a:spcAft>
                <a:spcPts val="300"/>
              </a:spcAft>
            </a:pP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10000"/>
              </a:lnSpc>
              <a:spcAft>
                <a:spcPts val="300"/>
              </a:spcAft>
            </a:pP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EAE3DAFB-9B69-45B1-B8A8-10B3D58B91BC}"/>
              </a:ext>
            </a:extLst>
          </p:cNvPr>
          <p:cNvSpPr/>
          <p:nvPr/>
        </p:nvSpPr>
        <p:spPr>
          <a:xfrm>
            <a:off x="153753" y="3043183"/>
            <a:ext cx="8785799" cy="307777"/>
          </a:xfrm>
          <a:prstGeom prst="rect">
            <a:avLst/>
          </a:prstGeom>
        </p:spPr>
        <p:txBody>
          <a:bodyPr wrap="square">
            <a:spAutoFit/>
          </a:bodyPr>
          <a:lstStyle/>
          <a:p>
            <a:pPr marL="85725" indent="-85725"/>
            <a:r>
              <a:rPr lang="ja-JP" altLang="en-US" sz="1400" dirty="0">
                <a:solidFill>
                  <a:srgbClr val="000000"/>
                </a:solidFill>
                <a:latin typeface="Meiryo UI" panose="020B0604030504040204" pitchFamily="50" charset="-128"/>
                <a:ea typeface="Meiryo UI" panose="020B0604030504040204" pitchFamily="50" charset="-128"/>
              </a:rPr>
              <a:t>府内市町村の首長は地域のニーズや実情を踏まえ、迅速かつ的確に独自の支援策を実施（きめ細かな基礎自治行政）</a:t>
            </a:r>
            <a:r>
              <a:rPr lang="en-US" altLang="ja-JP" sz="1400" dirty="0">
                <a:solidFill>
                  <a:srgbClr val="000000"/>
                </a:solidFill>
                <a:latin typeface="Meiryo UI" panose="020B0604030504040204" pitchFamily="50" charset="-128"/>
                <a:ea typeface="Meiryo UI" panose="020B0604030504040204" pitchFamily="50" charset="-128"/>
              </a:rPr>
              <a:t>  </a:t>
            </a:r>
          </a:p>
        </p:txBody>
      </p:sp>
      <p:sp>
        <p:nvSpPr>
          <p:cNvPr id="18" name="正方形/長方形 17"/>
          <p:cNvSpPr/>
          <p:nvPr/>
        </p:nvSpPr>
        <p:spPr>
          <a:xfrm>
            <a:off x="63153" y="981123"/>
            <a:ext cx="4118074" cy="376319"/>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a:lnSpc>
                <a:spcPts val="1680"/>
              </a:lnSpc>
            </a:pPr>
            <a:r>
              <a:rPr lang="ja-JP" altLang="en-US" sz="1400" b="1" dirty="0">
                <a:solidFill>
                  <a:schemeClr val="tx1"/>
                </a:solidFill>
                <a:latin typeface="Meiryo UI" panose="020B0604030504040204" pitchFamily="50" charset="-128"/>
                <a:ea typeface="Meiryo UI" panose="020B0604030504040204" pitchFamily="50" charset="-128"/>
              </a:rPr>
              <a:t>市域全域の視点による生活支援と感染状況の提供</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8100393" y="152835"/>
            <a:ext cx="889856" cy="324000"/>
          </a:xfrm>
          <a:prstGeom prst="rect">
            <a:avLst/>
          </a:prstGeom>
          <a:solidFill>
            <a:schemeClr val="tx2"/>
          </a:solidFill>
        </p:spPr>
        <p:txBody>
          <a:bodyPr wrap="square" lIns="0" tIns="0" rIns="0" bIns="0" rtlCol="0" anchor="ctr" anchorCtr="0">
            <a:noAutofit/>
          </a:bodyPr>
          <a:lstStyle/>
          <a:p>
            <a:pPr algn="ctr"/>
            <a:r>
              <a:rPr lang="ja-JP" altLang="en-US" b="1" dirty="0" smtClean="0">
                <a:solidFill>
                  <a:prstClr val="white"/>
                </a:solidFill>
                <a:latin typeface="Meiryo UI" panose="020B0604030504040204" pitchFamily="50" charset="-128"/>
                <a:ea typeface="Meiryo UI" panose="020B0604030504040204" pitchFamily="50" charset="-128"/>
              </a:rPr>
              <a:t>参考</a:t>
            </a:r>
            <a:r>
              <a:rPr lang="en-US" altLang="ja-JP" b="1" dirty="0" smtClean="0">
                <a:solidFill>
                  <a:prstClr val="white"/>
                </a:solidFill>
                <a:latin typeface="Meiryo UI" panose="020B0604030504040204" pitchFamily="50" charset="-128"/>
                <a:ea typeface="Meiryo UI" panose="020B0604030504040204" pitchFamily="50" charset="-128"/>
              </a:rPr>
              <a:t>3</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4659882" y="3322048"/>
            <a:ext cx="4234484" cy="1102578"/>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nchorCtr="0"/>
          <a:lstStyle/>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医療・福祉支援</a:t>
            </a:r>
            <a:r>
              <a:rPr lang="en-US" altLang="ja-JP" sz="1200" b="1" dirty="0">
                <a:solidFill>
                  <a:schemeClr val="tx1"/>
                </a:solidFill>
                <a:latin typeface="Meiryo UI" panose="020B0604030504040204" pitchFamily="50" charset="-128"/>
                <a:ea typeface="Meiryo UI" panose="020B0604030504040204" pitchFamily="50" charset="-128"/>
              </a:rPr>
              <a:t>】</a:t>
            </a:r>
          </a:p>
          <a:p>
            <a:pPr>
              <a:lnSpc>
                <a:spcPct val="110000"/>
              </a:lnSpc>
            </a:pPr>
            <a:r>
              <a:rPr lang="ja-JP" altLang="en-US" sz="1100" b="1" dirty="0">
                <a:solidFill>
                  <a:schemeClr val="tx1"/>
                </a:solidFill>
                <a:latin typeface="Meiryo UI" panose="020B0604030504040204" pitchFamily="50" charset="-128"/>
                <a:ea typeface="Meiryo UI" panose="020B0604030504040204" pitchFamily="50" charset="-128"/>
              </a:rPr>
              <a:t>〇自宅療養支援パック、医療的ケアが必要な方への消毒液の配布</a:t>
            </a:r>
            <a:r>
              <a:rPr lang="ja-JP" altLang="en-US" sz="1200" b="1" dirty="0">
                <a:solidFill>
                  <a:schemeClr val="tx1"/>
                </a:solidFill>
                <a:latin typeface="Meiryo UI" panose="020B0604030504040204" pitchFamily="50" charset="-128"/>
                <a:ea typeface="Meiryo UI" panose="020B0604030504040204" pitchFamily="50" charset="-128"/>
              </a:rPr>
              <a:t>　　</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堺市　</a:t>
            </a:r>
            <a:endParaRPr lang="en-US" altLang="ja-JP" sz="1000"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200" b="1" dirty="0">
                <a:solidFill>
                  <a:schemeClr val="tx1"/>
                </a:solidFill>
                <a:latin typeface="Meiryo UI" panose="020B0604030504040204" pitchFamily="50" charset="-128"/>
                <a:ea typeface="Meiryo UI" panose="020B0604030504040204" pitchFamily="50" charset="-128"/>
              </a:rPr>
              <a:t>〇福祉活動等における感染予防対策に係る給付・補助</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茨木市</a:t>
            </a:r>
            <a:r>
              <a:rPr lang="ja-JP" altLang="en-US" sz="1200" dirty="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53753" y="1471909"/>
            <a:ext cx="369332" cy="724095"/>
          </a:xfrm>
          <a:prstGeom prst="rect">
            <a:avLst/>
          </a:prstGeom>
          <a:ln w="3175">
            <a:noFill/>
          </a:ln>
        </p:spPr>
        <p:txBody>
          <a:bodyPr vert="eaVert" wrap="square">
            <a:spAutoFit/>
          </a:bodyPr>
          <a:lstStyle/>
          <a:p>
            <a:r>
              <a:rPr lang="ja-JP" altLang="en-US" sz="1200" b="1" dirty="0">
                <a:latin typeface="Meiryo UI" panose="020B0604030504040204" pitchFamily="50" charset="-128"/>
                <a:ea typeface="Meiryo UI" panose="020B0604030504040204" pitchFamily="50" charset="-128"/>
              </a:rPr>
              <a:t>生活支援</a:t>
            </a:r>
            <a:endParaRPr lang="en-US" altLang="ja-JP" sz="12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74920" y="2281175"/>
            <a:ext cx="553998" cy="438537"/>
          </a:xfrm>
          <a:prstGeom prst="rect">
            <a:avLst/>
          </a:prstGeom>
          <a:ln w="3175">
            <a:noFill/>
          </a:ln>
        </p:spPr>
        <p:txBody>
          <a:bodyPr vert="eaVert" wrap="square">
            <a:spAutoFit/>
          </a:bodyPr>
          <a:lstStyle/>
          <a:p>
            <a:r>
              <a:rPr lang="ja-JP" altLang="en-US" sz="1200" b="1" dirty="0">
                <a:latin typeface="Meiryo UI" panose="020B0604030504040204" pitchFamily="50" charset="-128"/>
                <a:ea typeface="Meiryo UI" panose="020B0604030504040204" pitchFamily="50" charset="-128"/>
              </a:rPr>
              <a:t>情報</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提供</a:t>
            </a:r>
            <a:endParaRPr lang="en-US" altLang="ja-JP" sz="1200" b="1" dirty="0">
              <a:latin typeface="Meiryo UI" panose="020B0604030504040204" pitchFamily="50" charset="-128"/>
              <a:ea typeface="Meiryo UI" panose="020B0604030504040204" pitchFamily="50" charset="-128"/>
            </a:endParaRPr>
          </a:p>
        </p:txBody>
      </p:sp>
      <p:sp>
        <p:nvSpPr>
          <p:cNvPr id="34" name="正方形/長方形 33"/>
          <p:cNvSpPr/>
          <p:nvPr/>
        </p:nvSpPr>
        <p:spPr>
          <a:xfrm>
            <a:off x="4781701" y="969412"/>
            <a:ext cx="4118074" cy="376319"/>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a:lnSpc>
                <a:spcPts val="1680"/>
              </a:lnSpc>
            </a:pPr>
            <a:r>
              <a:rPr lang="ja-JP" altLang="en-US" sz="1400" b="1" dirty="0">
                <a:solidFill>
                  <a:schemeClr val="tx1"/>
                </a:solidFill>
                <a:latin typeface="Meiryo UI" panose="020B0604030504040204" pitchFamily="50" charset="-128"/>
                <a:ea typeface="Meiryo UI" panose="020B0604030504040204" pitchFamily="50" charset="-128"/>
              </a:rPr>
              <a:t>住民ニーズを踏まえた独自支援と情報提供</a:t>
            </a:r>
          </a:p>
        </p:txBody>
      </p:sp>
      <p:sp>
        <p:nvSpPr>
          <p:cNvPr id="36" name="正方形/長方形 35"/>
          <p:cNvSpPr/>
          <p:nvPr/>
        </p:nvSpPr>
        <p:spPr>
          <a:xfrm>
            <a:off x="4714643" y="1457235"/>
            <a:ext cx="369332" cy="753442"/>
          </a:xfrm>
          <a:prstGeom prst="rect">
            <a:avLst/>
          </a:prstGeom>
          <a:ln w="3175">
            <a:noFill/>
          </a:ln>
        </p:spPr>
        <p:txBody>
          <a:bodyPr vert="eaVert" wrap="square">
            <a:spAutoFit/>
          </a:bodyPr>
          <a:lstStyle/>
          <a:p>
            <a:r>
              <a:rPr lang="ja-JP" altLang="en-US" sz="1200" b="1" dirty="0">
                <a:latin typeface="Meiryo UI" panose="020B0604030504040204" pitchFamily="50" charset="-128"/>
                <a:ea typeface="Meiryo UI" panose="020B0604030504040204" pitchFamily="50" charset="-128"/>
              </a:rPr>
              <a:t>生活支援</a:t>
            </a:r>
            <a:endParaRPr lang="en-US" altLang="ja-JP" sz="1200"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4622310" y="2292229"/>
            <a:ext cx="553998" cy="438537"/>
          </a:xfrm>
          <a:prstGeom prst="rect">
            <a:avLst/>
          </a:prstGeom>
          <a:ln w="3175">
            <a:noFill/>
          </a:ln>
        </p:spPr>
        <p:txBody>
          <a:bodyPr vert="eaVert" wrap="square">
            <a:spAutoFit/>
          </a:bodyPr>
          <a:lstStyle/>
          <a:p>
            <a:r>
              <a:rPr lang="ja-JP" altLang="en-US" sz="1200" b="1" dirty="0">
                <a:latin typeface="Meiryo UI" panose="020B0604030504040204" pitchFamily="50" charset="-128"/>
                <a:ea typeface="Meiryo UI" panose="020B0604030504040204" pitchFamily="50" charset="-128"/>
              </a:rPr>
              <a:t>情報</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提供</a:t>
            </a:r>
            <a:endParaRPr lang="en-US" altLang="ja-JP" sz="1200" b="1"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EAE3DAFB-9B69-45B1-B8A8-10B3D58B91BC}"/>
              </a:ext>
            </a:extLst>
          </p:cNvPr>
          <p:cNvSpPr/>
          <p:nvPr/>
        </p:nvSpPr>
        <p:spPr>
          <a:xfrm>
            <a:off x="5141217" y="2367254"/>
            <a:ext cx="3966385" cy="310341"/>
          </a:xfrm>
          <a:prstGeom prst="rect">
            <a:avLst/>
          </a:prstGeom>
        </p:spPr>
        <p:txBody>
          <a:bodyPr wrap="square">
            <a:spAutoFit/>
          </a:bodyPr>
          <a:lstStyle/>
          <a:p>
            <a:pPr marL="85725" indent="-85725">
              <a:lnSpc>
                <a:spcPts val="1680"/>
              </a:lnSpc>
            </a:pPr>
            <a:r>
              <a:rPr lang="ja-JP" altLang="en-US" sz="1400" dirty="0">
                <a:solidFill>
                  <a:srgbClr val="000000"/>
                </a:solidFill>
                <a:latin typeface="Meiryo UI" panose="020B0604030504040204" pitchFamily="50" charset="-128"/>
                <a:ea typeface="Meiryo UI" panose="020B0604030504040204" pitchFamily="50" charset="-128"/>
              </a:rPr>
              <a:t>〇特別区毎の感染者数や検査件数などの情報提供</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EAE3DAFB-9B69-45B1-B8A8-10B3D58B91BC}"/>
              </a:ext>
            </a:extLst>
          </p:cNvPr>
          <p:cNvSpPr/>
          <p:nvPr/>
        </p:nvSpPr>
        <p:spPr>
          <a:xfrm>
            <a:off x="528555" y="2351257"/>
            <a:ext cx="3811624" cy="307777"/>
          </a:xfrm>
          <a:prstGeom prst="rect">
            <a:avLst/>
          </a:prstGeom>
        </p:spPr>
        <p:txBody>
          <a:bodyPr wrap="square">
            <a:spAutoFit/>
          </a:bodyPr>
          <a:lstStyle/>
          <a:p>
            <a:pPr marL="85725" indent="-85725"/>
            <a:r>
              <a:rPr lang="ja-JP" altLang="en-US" sz="1400" dirty="0">
                <a:solidFill>
                  <a:srgbClr val="000000"/>
                </a:solidFill>
                <a:latin typeface="Meiryo UI" panose="020B0604030504040204" pitchFamily="50" charset="-128"/>
                <a:ea typeface="Meiryo UI" panose="020B0604030504040204" pitchFamily="50" charset="-128"/>
              </a:rPr>
              <a:t>〇市全体の感染者数や検査件数などの情報提供</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5506FADA-306D-4432-94AD-5AE7A85F5CDB}"/>
              </a:ext>
            </a:extLst>
          </p:cNvPr>
          <p:cNvSpPr txBox="1"/>
          <p:nvPr/>
        </p:nvSpPr>
        <p:spPr>
          <a:xfrm>
            <a:off x="4029075" y="2959893"/>
            <a:ext cx="914400" cy="914400"/>
          </a:xfrm>
          <a:prstGeom prst="rect">
            <a:avLst/>
          </a:prstGeom>
          <a:noFill/>
        </p:spPr>
        <p:txBody>
          <a:bodyPr vert="eaVert"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5BC25AD7-F162-4EEC-A9EE-81FFECD14E4A}"/>
              </a:ext>
            </a:extLst>
          </p:cNvPr>
          <p:cNvSpPr txBox="1"/>
          <p:nvPr/>
        </p:nvSpPr>
        <p:spPr>
          <a:xfrm>
            <a:off x="4029075" y="2959893"/>
            <a:ext cx="914400" cy="914400"/>
          </a:xfrm>
          <a:prstGeom prst="rect">
            <a:avLst/>
          </a:prstGeom>
          <a:noFill/>
        </p:spPr>
        <p:txBody>
          <a:bodyPr vert="eaVert" wrap="square" rtlCol="0">
            <a:spAutoFit/>
          </a:bodyPr>
          <a:lstStyle/>
          <a:p>
            <a:endParaRPr kumimoji="1" lang="ja-JP" altLang="en-US" dirty="0"/>
          </a:p>
        </p:txBody>
      </p:sp>
      <p:sp>
        <p:nvSpPr>
          <p:cNvPr id="27" name="スライド番号プレースホルダー 3"/>
          <p:cNvSpPr txBox="1">
            <a:spLocks/>
          </p:cNvSpPr>
          <p:nvPr/>
        </p:nvSpPr>
        <p:spPr>
          <a:xfrm>
            <a:off x="7020272" y="6525344"/>
            <a:ext cx="2133600" cy="365125"/>
          </a:xfrm>
          <a:prstGeom prst="rect">
            <a:avLst/>
          </a:prstGeom>
        </p:spPr>
        <p:txBody>
          <a:bodyPr anchor="b" anchorCtr="0"/>
          <a:lstStyle>
            <a:defPPr>
              <a:defRPr lang="ja-JP"/>
            </a:defPPr>
            <a:lvl1pPr marL="0" algn="r" defTabSz="914400" rtl="0" eaLnBrk="1" latinLnBrk="0" hangingPunct="1">
              <a:defRPr kumimoji="1" sz="1800" b="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AC9B83D-17C3-4F2E-B0BA-D155CD364A7C}" type="slidenum">
              <a:rPr lang="ja-JP" altLang="en-US" sz="1600" b="1" smtClean="0"/>
              <a:pPr>
                <a:defRPr/>
              </a:pPr>
              <a:t>44</a:t>
            </a:fld>
            <a:endParaRPr lang="ja-JP" altLang="en-US" sz="1600" b="1" dirty="0"/>
          </a:p>
        </p:txBody>
      </p:sp>
      <p:sp>
        <p:nvSpPr>
          <p:cNvPr id="35" name="正方形/長方形 34"/>
          <p:cNvSpPr/>
          <p:nvPr/>
        </p:nvSpPr>
        <p:spPr>
          <a:xfrm>
            <a:off x="4622310" y="4520115"/>
            <a:ext cx="4245653" cy="68096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0000"/>
              </a:lnSpc>
            </a:pP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教育支援</a:t>
            </a:r>
            <a:r>
              <a:rPr lang="en-US" altLang="ja-JP" sz="1200" b="1" dirty="0">
                <a:solidFill>
                  <a:schemeClr val="tx1"/>
                </a:solidFill>
                <a:latin typeface="Meiryo UI" panose="020B0604030504040204" pitchFamily="50" charset="-128"/>
                <a:ea typeface="Meiryo UI" panose="020B0604030504040204" pitchFamily="50" charset="-128"/>
              </a:rPr>
              <a:t>】</a:t>
            </a:r>
          </a:p>
          <a:p>
            <a:r>
              <a:rPr lang="ja-JP" altLang="en-US" sz="1200" b="1" dirty="0">
                <a:solidFill>
                  <a:schemeClr val="tx1"/>
                </a:solidFill>
                <a:latin typeface="Meiryo UI" panose="020B0604030504040204" pitchFamily="50" charset="-128"/>
                <a:ea typeface="Meiryo UI" panose="020B0604030504040204" pitchFamily="50" charset="-128"/>
              </a:rPr>
              <a:t>〇学習支援サイトの開設</a:t>
            </a:r>
            <a:endParaRPr lang="en-US" altLang="ja-JP" sz="1200" b="1" dirty="0">
              <a:solidFill>
                <a:schemeClr val="tx1"/>
              </a:solidFill>
              <a:latin typeface="Meiryo UI" panose="020B0604030504040204" pitchFamily="50" charset="-128"/>
              <a:ea typeface="Meiryo UI" panose="020B0604030504040204" pitchFamily="50" charset="-128"/>
            </a:endParaRPr>
          </a:p>
          <a:p>
            <a:pPr marL="180000"/>
            <a:r>
              <a:rPr lang="ja-JP" altLang="en-US" sz="1000" dirty="0">
                <a:solidFill>
                  <a:schemeClr val="tx1"/>
                </a:solidFill>
                <a:latin typeface="Meiryo UI" panose="020B0604030504040204" pitchFamily="50" charset="-128"/>
                <a:ea typeface="Meiryo UI" panose="020B0604030504040204" pitchFamily="50" charset="-128"/>
              </a:rPr>
              <a:t>大阪市、堺市</a:t>
            </a:r>
            <a:r>
              <a:rPr lang="ja-JP" altLang="en-US" sz="1000" dirty="0" smtClean="0">
                <a:solidFill>
                  <a:schemeClr val="tx1"/>
                </a:solidFill>
                <a:latin typeface="Meiryo UI" panose="020B0604030504040204" pitchFamily="50" charset="-128"/>
                <a:ea typeface="Meiryo UI" panose="020B0604030504040204" pitchFamily="50" charset="-128"/>
              </a:rPr>
              <a:t>、吹田市</a:t>
            </a:r>
            <a:r>
              <a:rPr lang="ja-JP" altLang="en-US" sz="1000" dirty="0">
                <a:solidFill>
                  <a:schemeClr val="tx1"/>
                </a:solidFill>
                <a:latin typeface="Meiryo UI" panose="020B0604030504040204" pitchFamily="50" charset="-128"/>
                <a:ea typeface="Meiryo UI" panose="020B0604030504040204" pitchFamily="50" charset="-128"/>
              </a:rPr>
              <a:t>、高槻市、枚方市、茨木市、八尾市、寝屋川市</a:t>
            </a:r>
            <a:r>
              <a:rPr lang="ja-JP" altLang="en-US" sz="1000" dirty="0" smtClean="0">
                <a:solidFill>
                  <a:schemeClr val="tx1"/>
                </a:solidFill>
                <a:latin typeface="Meiryo UI" panose="020B0604030504040204" pitchFamily="50" charset="-128"/>
                <a:ea typeface="Meiryo UI" panose="020B0604030504040204" pitchFamily="50" charset="-128"/>
              </a:rPr>
              <a:t>など</a:t>
            </a:r>
            <a:endParaRPr lang="en-US" altLang="ja-JP" sz="1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9937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323528" y="1668709"/>
            <a:ext cx="2088233" cy="392139"/>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大阪市</a:t>
            </a:r>
            <a:endParaRPr lang="ja-JP" altLang="en-US" sz="1400" dirty="0">
              <a:solidFill>
                <a:schemeClr val="bg1"/>
              </a:solidFill>
            </a:endParaRPr>
          </a:p>
        </p:txBody>
      </p:sp>
      <p:sp>
        <p:nvSpPr>
          <p:cNvPr id="14" name="タイトル 1"/>
          <p:cNvSpPr txBox="1">
            <a:spLocks/>
          </p:cNvSpPr>
          <p:nvPr/>
        </p:nvSpPr>
        <p:spPr>
          <a:xfrm>
            <a:off x="-108520" y="82514"/>
            <a:ext cx="7825281" cy="48012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smtClean="0">
                <a:latin typeface="Meiryo UI" panose="020B0604030504040204" pitchFamily="50" charset="-128"/>
                <a:ea typeface="Meiryo UI" panose="020B0604030504040204" pitchFamily="50" charset="-128"/>
              </a:rPr>
              <a:t>■</a:t>
            </a:r>
            <a:r>
              <a:rPr lang="ja-JP" altLang="en-US" sz="2600" b="1" spc="-150" dirty="0" smtClean="0">
                <a:latin typeface="Meiryo UI" panose="020B0604030504040204" pitchFamily="50" charset="-128"/>
                <a:ea typeface="Meiryo UI" panose="020B0604030504040204" pitchFamily="50" charset="-128"/>
              </a:rPr>
              <a:t>保健所・保健福祉センターの職員数</a:t>
            </a:r>
            <a:r>
              <a:rPr lang="ja-JP" altLang="en-US" sz="2200" b="1" spc="-150" dirty="0" smtClean="0">
                <a:latin typeface="Meiryo UI" panose="020B0604030504040204" pitchFamily="50" charset="-128"/>
                <a:ea typeface="Meiryo UI" panose="020B0604030504040204" pitchFamily="50" charset="-128"/>
              </a:rPr>
              <a:t>（非技能労務職）</a:t>
            </a:r>
            <a:r>
              <a:rPr lang="ja-JP" altLang="en-US" sz="2600" b="1" spc="-150" dirty="0" smtClean="0">
                <a:latin typeface="Meiryo UI" panose="020B0604030504040204" pitchFamily="50" charset="-128"/>
                <a:ea typeface="Meiryo UI" panose="020B0604030504040204" pitchFamily="50" charset="-128"/>
              </a:rPr>
              <a:t>比較</a:t>
            </a:r>
            <a:endParaRPr lang="ja-JP" altLang="en-US" sz="2600" b="1" spc="-15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11905" y="576876"/>
            <a:ext cx="9144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4189795" y="1628800"/>
            <a:ext cx="4248470" cy="40762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特別区</a:t>
            </a:r>
            <a:endParaRPr lang="ja-JP" altLang="en-US" sz="1400" b="1" dirty="0">
              <a:solidFill>
                <a:schemeClr val="bg1"/>
              </a:solidFill>
            </a:endParaRPr>
          </a:p>
        </p:txBody>
      </p:sp>
      <p:sp>
        <p:nvSpPr>
          <p:cNvPr id="19" name="テキスト ボックス 18"/>
          <p:cNvSpPr txBox="1"/>
          <p:nvPr/>
        </p:nvSpPr>
        <p:spPr>
          <a:xfrm>
            <a:off x="8100393" y="152835"/>
            <a:ext cx="889856" cy="324000"/>
          </a:xfrm>
          <a:prstGeom prst="rect">
            <a:avLst/>
          </a:prstGeom>
          <a:solidFill>
            <a:schemeClr val="tx2"/>
          </a:solidFill>
        </p:spPr>
        <p:txBody>
          <a:bodyPr wrap="square" lIns="0" tIns="0" rIns="0" bIns="0" rtlCol="0" anchor="ctr" anchorCtr="0">
            <a:noAutofit/>
          </a:bodyPr>
          <a:lstStyle/>
          <a:p>
            <a:pPr algn="ctr"/>
            <a:r>
              <a:rPr lang="ja-JP" altLang="en-US" b="1" dirty="0" smtClean="0">
                <a:solidFill>
                  <a:prstClr val="white"/>
                </a:solidFill>
                <a:latin typeface="Meiryo UI" panose="020B0604030504040204" pitchFamily="50" charset="-128"/>
                <a:ea typeface="Meiryo UI" panose="020B0604030504040204" pitchFamily="50" charset="-128"/>
              </a:rPr>
              <a:t>参考</a:t>
            </a:r>
            <a:r>
              <a:rPr lang="en-US" altLang="ja-JP" b="1" dirty="0" smtClean="0">
                <a:solidFill>
                  <a:prstClr val="white"/>
                </a:solidFill>
                <a:latin typeface="Meiryo UI" panose="020B0604030504040204" pitchFamily="50" charset="-128"/>
                <a:ea typeface="Meiryo UI" panose="020B0604030504040204" pitchFamily="50" charset="-128"/>
              </a:rPr>
              <a:t>4</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27" name="スライド番号プレースホルダー 3"/>
          <p:cNvSpPr txBox="1">
            <a:spLocks/>
          </p:cNvSpPr>
          <p:nvPr/>
        </p:nvSpPr>
        <p:spPr>
          <a:xfrm>
            <a:off x="7020272" y="6525344"/>
            <a:ext cx="2133600" cy="365125"/>
          </a:xfrm>
          <a:prstGeom prst="rect">
            <a:avLst/>
          </a:prstGeom>
        </p:spPr>
        <p:txBody>
          <a:bodyPr anchor="b" anchorCtr="0"/>
          <a:lstStyle>
            <a:defPPr>
              <a:defRPr lang="ja-JP"/>
            </a:defPPr>
            <a:lvl1pPr marL="0" algn="r" defTabSz="914400" rtl="0" eaLnBrk="1" latinLnBrk="0" hangingPunct="1">
              <a:defRPr kumimoji="1" sz="1800" b="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AC9B83D-17C3-4F2E-B0BA-D155CD364A7C}" type="slidenum">
              <a:rPr lang="ja-JP" altLang="en-US" sz="1600" b="1" smtClean="0"/>
              <a:pPr>
                <a:defRPr/>
              </a:pPr>
              <a:t>45</a:t>
            </a:fld>
            <a:endParaRPr lang="ja-JP" altLang="en-US" sz="1600" b="1" dirty="0"/>
          </a:p>
        </p:txBody>
      </p:sp>
      <p:sp>
        <p:nvSpPr>
          <p:cNvPr id="5" name="正方形/長方形 4"/>
          <p:cNvSpPr/>
          <p:nvPr/>
        </p:nvSpPr>
        <p:spPr>
          <a:xfrm>
            <a:off x="359533" y="2504441"/>
            <a:ext cx="2016224" cy="1476000"/>
          </a:xfrm>
          <a:prstGeom prst="rect">
            <a:avLst/>
          </a:prstGeom>
          <a:solidFill>
            <a:schemeClr val="accent2">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保　健　所</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lang="en-US" altLang="ja-JP" sz="1400" dirty="0" smtClean="0">
                <a:solidFill>
                  <a:schemeClr val="tx1"/>
                </a:solidFill>
                <a:latin typeface="Meiryo UI" panose="020B0604030504040204" pitchFamily="50" charset="-128"/>
                <a:ea typeface="Meiryo UI" panose="020B0604030504040204" pitchFamily="50" charset="-128"/>
              </a:rPr>
              <a:t>272</a:t>
            </a:r>
            <a:r>
              <a:rPr lang="ja-JP" altLang="en-US" sz="1400" dirty="0" smtClean="0">
                <a:solidFill>
                  <a:schemeClr val="tx1"/>
                </a:solidFill>
                <a:latin typeface="Meiryo UI" panose="020B0604030504040204" pitchFamily="50" charset="-128"/>
                <a:ea typeface="Meiryo UI" panose="020B0604030504040204" pitchFamily="50" charset="-128"/>
              </a:rPr>
              <a:t>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0" name="Rectangle 31"/>
          <p:cNvSpPr>
            <a:spLocks noChangeArrowheads="1"/>
          </p:cNvSpPr>
          <p:nvPr/>
        </p:nvSpPr>
        <p:spPr bwMode="auto">
          <a:xfrm>
            <a:off x="361564" y="4923138"/>
            <a:ext cx="2016224" cy="1779497"/>
          </a:xfrm>
          <a:prstGeom prst="rect">
            <a:avLst/>
          </a:prstGeom>
          <a:solidFill>
            <a:schemeClr val="accent5">
              <a:lumMod val="75000"/>
            </a:schemeClr>
          </a:solidFill>
          <a:ln w="12700">
            <a:solidFill>
              <a:schemeClr val="tx2"/>
            </a:solidFill>
            <a:prstDash val="solid"/>
            <a:miter lim="800000"/>
            <a:headEnd/>
            <a:tailEnd/>
          </a:ln>
        </p:spPr>
        <p:txBody>
          <a:bodyPr lIns="0" rIns="72000" anchor="ctr"/>
          <a:lstStyle/>
          <a:p>
            <a:r>
              <a:rPr lang="ja-JP" altLang="en-US" sz="1400" dirty="0" smtClean="0">
                <a:latin typeface="Meiryo UI" pitchFamily="50" charset="-128"/>
                <a:ea typeface="Meiryo UI" pitchFamily="50" charset="-128"/>
                <a:cs typeface="Meiryo UI" pitchFamily="50" charset="-128"/>
              </a:rPr>
              <a:t>　</a:t>
            </a:r>
            <a:r>
              <a:rPr lang="ja-JP" altLang="en-US" sz="1400" dirty="0" smtClean="0">
                <a:solidFill>
                  <a:schemeClr val="bg1"/>
                </a:solidFill>
                <a:latin typeface="Meiryo UI" pitchFamily="50" charset="-128"/>
                <a:ea typeface="Meiryo UI" pitchFamily="50" charset="-128"/>
                <a:cs typeface="Meiryo UI" pitchFamily="50" charset="-128"/>
              </a:rPr>
              <a:t>保</a:t>
            </a:r>
            <a:r>
              <a:rPr lang="ja-JP" altLang="en-US" sz="1400" dirty="0">
                <a:solidFill>
                  <a:schemeClr val="bg1"/>
                </a:solidFill>
                <a:latin typeface="Meiryo UI" pitchFamily="50" charset="-128"/>
                <a:ea typeface="Meiryo UI" pitchFamily="50" charset="-128"/>
                <a:cs typeface="Meiryo UI" pitchFamily="50" charset="-128"/>
              </a:rPr>
              <a:t>健</a:t>
            </a:r>
            <a:r>
              <a:rPr lang="ja-JP" altLang="en-US" sz="1400" dirty="0" smtClean="0">
                <a:solidFill>
                  <a:schemeClr val="bg1"/>
                </a:solidFill>
                <a:latin typeface="Meiryo UI" pitchFamily="50" charset="-128"/>
                <a:ea typeface="Meiryo UI" pitchFamily="50" charset="-128"/>
                <a:cs typeface="Meiryo UI" pitchFamily="50" charset="-128"/>
              </a:rPr>
              <a:t>福祉センターのうち</a:t>
            </a:r>
            <a:endParaRPr lang="en-US" altLang="ja-JP" sz="1400" dirty="0" smtClean="0">
              <a:solidFill>
                <a:schemeClr val="bg1"/>
              </a:solidFill>
              <a:latin typeface="Meiryo UI" pitchFamily="50" charset="-128"/>
              <a:ea typeface="Meiryo UI" pitchFamily="50" charset="-128"/>
              <a:cs typeface="Meiryo UI" pitchFamily="50" charset="-128"/>
            </a:endParaRPr>
          </a:p>
          <a:p>
            <a:r>
              <a:rPr lang="ja-JP" altLang="en-US" sz="1400" dirty="0">
                <a:solidFill>
                  <a:schemeClr val="bg1"/>
                </a:solidFill>
                <a:latin typeface="Meiryo UI" pitchFamily="50" charset="-128"/>
                <a:ea typeface="Meiryo UI" pitchFamily="50" charset="-128"/>
                <a:cs typeface="Meiryo UI" pitchFamily="50" charset="-128"/>
              </a:rPr>
              <a:t>　</a:t>
            </a:r>
            <a:r>
              <a:rPr lang="ja-JP" altLang="en-US" sz="1400" dirty="0" smtClean="0">
                <a:solidFill>
                  <a:schemeClr val="bg1"/>
                </a:solidFill>
                <a:latin typeface="Meiryo UI" pitchFamily="50" charset="-128"/>
                <a:ea typeface="Meiryo UI" pitchFamily="50" charset="-128"/>
                <a:cs typeface="Meiryo UI" pitchFamily="50" charset="-128"/>
              </a:rPr>
              <a:t>窓口サービス・</a:t>
            </a:r>
            <a:endParaRPr lang="en-US" altLang="ja-JP" sz="1400" dirty="0" smtClean="0">
              <a:solidFill>
                <a:schemeClr val="bg1"/>
              </a:solidFill>
              <a:latin typeface="Meiryo UI" pitchFamily="50" charset="-128"/>
              <a:ea typeface="Meiryo UI" pitchFamily="50" charset="-128"/>
              <a:cs typeface="Meiryo UI" pitchFamily="50" charset="-128"/>
            </a:endParaRPr>
          </a:p>
          <a:p>
            <a:r>
              <a:rPr lang="ja-JP" altLang="en-US" sz="1400" dirty="0">
                <a:solidFill>
                  <a:schemeClr val="bg1"/>
                </a:solidFill>
                <a:latin typeface="Meiryo UI" pitchFamily="50" charset="-128"/>
                <a:ea typeface="Meiryo UI" pitchFamily="50" charset="-128"/>
                <a:cs typeface="Meiryo UI" pitchFamily="50" charset="-128"/>
              </a:rPr>
              <a:t>　</a:t>
            </a:r>
            <a:r>
              <a:rPr lang="ja-JP" altLang="en-US" sz="1400" dirty="0" smtClean="0">
                <a:solidFill>
                  <a:schemeClr val="bg1"/>
                </a:solidFill>
                <a:latin typeface="Meiryo UI" pitchFamily="50" charset="-128"/>
                <a:ea typeface="Meiryo UI" pitchFamily="50" charset="-128"/>
                <a:cs typeface="Meiryo UI" pitchFamily="50" charset="-128"/>
              </a:rPr>
              <a:t>住民</a:t>
            </a:r>
            <a:r>
              <a:rPr lang="ja-JP" altLang="en-US" sz="1400" dirty="0">
                <a:solidFill>
                  <a:schemeClr val="bg1"/>
                </a:solidFill>
                <a:latin typeface="Meiryo UI" pitchFamily="50" charset="-128"/>
                <a:ea typeface="Meiryo UI" pitchFamily="50" charset="-128"/>
                <a:cs typeface="Meiryo UI" pitchFamily="50" charset="-128"/>
              </a:rPr>
              <a:t>に密接した</a:t>
            </a:r>
            <a:r>
              <a:rPr lang="ja-JP" altLang="en-US" sz="1400" dirty="0" smtClean="0">
                <a:solidFill>
                  <a:schemeClr val="bg1"/>
                </a:solidFill>
                <a:latin typeface="Meiryo UI" pitchFamily="50" charset="-128"/>
                <a:ea typeface="Meiryo UI" pitchFamily="50" charset="-128"/>
                <a:cs typeface="Meiryo UI" pitchFamily="50" charset="-128"/>
              </a:rPr>
              <a:t>サービス</a:t>
            </a:r>
            <a:endParaRPr lang="en-US" altLang="ja-JP" sz="1400" dirty="0">
              <a:solidFill>
                <a:schemeClr val="bg1"/>
              </a:solidFill>
              <a:latin typeface="Meiryo UI" pitchFamily="50" charset="-128"/>
              <a:ea typeface="Meiryo UI" pitchFamily="50" charset="-128"/>
              <a:cs typeface="Meiryo UI" pitchFamily="50" charset="-128"/>
            </a:endParaRPr>
          </a:p>
          <a:p>
            <a:pPr algn="ctr"/>
            <a:r>
              <a:rPr lang="en-US" altLang="ja-JP" sz="1400" dirty="0" smtClean="0">
                <a:solidFill>
                  <a:schemeClr val="bg1"/>
                </a:solidFill>
                <a:latin typeface="Meiryo UI" pitchFamily="50" charset="-128"/>
                <a:ea typeface="Meiryo UI" pitchFamily="50" charset="-128"/>
                <a:cs typeface="Meiryo UI" pitchFamily="50" charset="-128"/>
              </a:rPr>
              <a:t>2,412</a:t>
            </a:r>
            <a:r>
              <a:rPr lang="ja-JP" altLang="en-US" sz="1400" dirty="0" smtClean="0">
                <a:solidFill>
                  <a:schemeClr val="bg1"/>
                </a:solidFill>
                <a:latin typeface="Meiryo UI" pitchFamily="50" charset="-128"/>
                <a:ea typeface="Meiryo UI" pitchFamily="50" charset="-128"/>
                <a:cs typeface="Meiryo UI" pitchFamily="50" charset="-128"/>
              </a:rPr>
              <a:t>人</a:t>
            </a:r>
            <a:endParaRPr lang="en-US" altLang="ja-JP" sz="1400" dirty="0" smtClean="0">
              <a:solidFill>
                <a:schemeClr val="bg1"/>
              </a:solidFill>
              <a:latin typeface="Meiryo UI" pitchFamily="50" charset="-128"/>
              <a:ea typeface="Meiryo UI" pitchFamily="50" charset="-128"/>
              <a:cs typeface="Meiryo UI" pitchFamily="50" charset="-128"/>
            </a:endParaRPr>
          </a:p>
          <a:p>
            <a:pPr algn="ctr"/>
            <a:endParaRPr lang="en-US" altLang="ja-JP" sz="1400" dirty="0" smtClean="0">
              <a:solidFill>
                <a:schemeClr val="bg1"/>
              </a:solid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323528" y="2126221"/>
            <a:ext cx="2088233" cy="338554"/>
          </a:xfrm>
          <a:prstGeom prst="rect">
            <a:avLst/>
          </a:prstGeom>
          <a:noFill/>
        </p:spPr>
        <p:txBody>
          <a:bodyPr wrap="square" rtlCol="0">
            <a:spAutoFit/>
          </a:bodyPr>
          <a:lstStyle/>
          <a:p>
            <a:pPr algn="ctr"/>
            <a:r>
              <a:rPr kumimoji="1" lang="en-US" altLang="ja-JP" sz="1600" b="1" dirty="0" smtClean="0">
                <a:latin typeface="Meiryo UI" pitchFamily="50" charset="-128"/>
                <a:ea typeface="Meiryo UI" pitchFamily="50" charset="-128"/>
                <a:cs typeface="Meiryo UI" pitchFamily="50" charset="-128"/>
              </a:rPr>
              <a:t>2016.4.1</a:t>
            </a:r>
            <a:r>
              <a:rPr kumimoji="1" lang="ja-JP" altLang="en-US" sz="1600" b="1" dirty="0" smtClean="0">
                <a:latin typeface="Meiryo UI" pitchFamily="50" charset="-128"/>
                <a:ea typeface="Meiryo UI" pitchFamily="50" charset="-128"/>
                <a:cs typeface="Meiryo UI" pitchFamily="50" charset="-128"/>
              </a:rPr>
              <a:t>時点</a:t>
            </a:r>
            <a:endParaRPr kumimoji="1" lang="en-US" altLang="ja-JP" sz="1600" b="1" dirty="0" smtClean="0">
              <a:latin typeface="Meiryo UI" pitchFamily="50" charset="-128"/>
              <a:ea typeface="Meiryo UI" pitchFamily="50" charset="-128"/>
              <a:cs typeface="Meiryo UI" pitchFamily="50" charset="-128"/>
            </a:endParaRPr>
          </a:p>
        </p:txBody>
      </p:sp>
      <p:sp>
        <p:nvSpPr>
          <p:cNvPr id="45" name="正方形/長方形 44"/>
          <p:cNvSpPr/>
          <p:nvPr/>
        </p:nvSpPr>
        <p:spPr>
          <a:xfrm>
            <a:off x="4191146" y="2504441"/>
            <a:ext cx="2016224" cy="2320359"/>
          </a:xfrm>
          <a:prstGeom prst="rect">
            <a:avLst/>
          </a:prstGeom>
          <a:solidFill>
            <a:schemeClr val="accent2">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保　健　所</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lang="en-US" altLang="ja-JP" sz="1400" dirty="0" smtClean="0">
                <a:solidFill>
                  <a:schemeClr val="tx1"/>
                </a:solidFill>
                <a:latin typeface="Meiryo UI" panose="020B0604030504040204" pitchFamily="50" charset="-128"/>
                <a:ea typeface="Meiryo UI" panose="020B0604030504040204" pitchFamily="50" charset="-128"/>
              </a:rPr>
              <a:t>346</a:t>
            </a:r>
            <a:r>
              <a:rPr lang="ja-JP" altLang="en-US" sz="1400" dirty="0" smtClean="0">
                <a:solidFill>
                  <a:schemeClr val="tx1"/>
                </a:solidFill>
                <a:latin typeface="Meiryo UI" panose="020B0604030504040204" pitchFamily="50" charset="-128"/>
                <a:ea typeface="Meiryo UI" panose="020B0604030504040204" pitchFamily="50" charset="-128"/>
              </a:rPr>
              <a:t>人</a:t>
            </a:r>
            <a:endParaRPr lang="en-US" altLang="ja-JP" sz="1400" dirty="0" smtClean="0">
              <a:solidFill>
                <a:schemeClr val="tx1"/>
              </a:solidFill>
              <a:latin typeface="Meiryo UI" panose="020B0604030504040204" pitchFamily="50" charset="-128"/>
              <a:ea typeface="Meiryo UI" panose="020B0604030504040204" pitchFamily="50" charset="-128"/>
            </a:endParaRPr>
          </a:p>
          <a:p>
            <a:pPr algn="ctr"/>
            <a:endParaRPr lang="en-US" altLang="ja-JP" sz="1400" dirty="0">
              <a:solidFill>
                <a:schemeClr val="tx1"/>
              </a:solidFill>
              <a:latin typeface="Meiryo UI" panose="020B0604030504040204" pitchFamily="50" charset="-128"/>
              <a:ea typeface="Meiryo UI" panose="020B0604030504040204" pitchFamily="50" charset="-128"/>
            </a:endParaRPr>
          </a:p>
          <a:p>
            <a:pPr algn="ctr"/>
            <a:endParaRPr lang="en-US" altLang="ja-JP" sz="1400" dirty="0" smtClean="0">
              <a:solidFill>
                <a:schemeClr val="tx1"/>
              </a:solidFill>
              <a:latin typeface="Meiryo UI" panose="020B0604030504040204" pitchFamily="50" charset="-128"/>
              <a:ea typeface="Meiryo UI" panose="020B0604030504040204" pitchFamily="50" charset="-128"/>
            </a:endParaRPr>
          </a:p>
          <a:p>
            <a:pPr algn="ctr"/>
            <a:endParaRPr lang="en-US" altLang="ja-JP" sz="1400" dirty="0" smtClean="0">
              <a:solidFill>
                <a:schemeClr val="tx1"/>
              </a:solidFill>
              <a:latin typeface="Meiryo UI" panose="020B0604030504040204" pitchFamily="50" charset="-128"/>
              <a:ea typeface="Meiryo UI" panose="020B0604030504040204" pitchFamily="50" charset="-128"/>
            </a:endParaRPr>
          </a:p>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4153790" y="2109799"/>
            <a:ext cx="2088233" cy="338554"/>
          </a:xfrm>
          <a:prstGeom prst="rect">
            <a:avLst/>
          </a:prstGeom>
          <a:noFill/>
        </p:spPr>
        <p:txBody>
          <a:bodyPr wrap="square" rtlCol="0">
            <a:spAutoFit/>
          </a:bodyPr>
          <a:lstStyle/>
          <a:p>
            <a:pPr algn="ctr"/>
            <a:r>
              <a:rPr kumimoji="1" lang="ja-JP" altLang="en-US" sz="1600" b="1" dirty="0" smtClean="0">
                <a:latin typeface="Meiryo UI" pitchFamily="50" charset="-128"/>
                <a:ea typeface="Meiryo UI" pitchFamily="50" charset="-128"/>
                <a:cs typeface="Meiryo UI" pitchFamily="50" charset="-128"/>
              </a:rPr>
              <a:t>特別区４区計</a:t>
            </a:r>
            <a:endParaRPr kumimoji="1" lang="en-US" altLang="ja-JP" sz="1600" b="1" dirty="0" smtClean="0">
              <a:latin typeface="Meiryo UI" pitchFamily="50" charset="-128"/>
              <a:ea typeface="Meiryo UI" pitchFamily="50" charset="-128"/>
              <a:cs typeface="Meiryo UI" pitchFamily="50" charset="-128"/>
            </a:endParaRPr>
          </a:p>
        </p:txBody>
      </p:sp>
      <p:sp>
        <p:nvSpPr>
          <p:cNvPr id="47" name="Rectangle 31"/>
          <p:cNvSpPr>
            <a:spLocks noChangeArrowheads="1"/>
          </p:cNvSpPr>
          <p:nvPr/>
        </p:nvSpPr>
        <p:spPr bwMode="auto">
          <a:xfrm>
            <a:off x="4189795" y="4923139"/>
            <a:ext cx="2016224" cy="1818229"/>
          </a:xfrm>
          <a:prstGeom prst="rect">
            <a:avLst/>
          </a:prstGeom>
          <a:solidFill>
            <a:schemeClr val="accent5">
              <a:lumMod val="75000"/>
            </a:schemeClr>
          </a:solidFill>
          <a:ln w="12700">
            <a:solidFill>
              <a:schemeClr val="tx2"/>
            </a:solidFill>
            <a:prstDash val="solid"/>
            <a:miter lim="800000"/>
            <a:headEnd/>
            <a:tailEnd/>
          </a:ln>
        </p:spPr>
        <p:txBody>
          <a:bodyPr lIns="0" rIns="72000" anchor="ctr"/>
          <a:lstStyle/>
          <a:p>
            <a:pPr algn="ctr"/>
            <a:r>
              <a:rPr lang="ja-JP" altLang="en-US" sz="1400" dirty="0" smtClean="0">
                <a:latin typeface="Meiryo UI" pitchFamily="50" charset="-128"/>
                <a:ea typeface="Meiryo UI" pitchFamily="50" charset="-128"/>
                <a:cs typeface="Meiryo UI" pitchFamily="50" charset="-128"/>
              </a:rPr>
              <a:t>　</a:t>
            </a:r>
            <a:r>
              <a:rPr lang="ja-JP" altLang="en-US" sz="1400" dirty="0">
                <a:solidFill>
                  <a:schemeClr val="bg1"/>
                </a:solidFill>
                <a:latin typeface="Meiryo UI" pitchFamily="50" charset="-128"/>
                <a:ea typeface="Meiryo UI" pitchFamily="50" charset="-128"/>
                <a:cs typeface="Meiryo UI" pitchFamily="50" charset="-128"/>
              </a:rPr>
              <a:t>保健</a:t>
            </a:r>
            <a:r>
              <a:rPr lang="ja-JP" altLang="en-US" sz="1400" dirty="0" smtClean="0">
                <a:solidFill>
                  <a:schemeClr val="bg1"/>
                </a:solidFill>
                <a:latin typeface="Meiryo UI" pitchFamily="50" charset="-128"/>
                <a:ea typeface="Meiryo UI" pitchFamily="50" charset="-128"/>
                <a:cs typeface="Meiryo UI" pitchFamily="50" charset="-128"/>
              </a:rPr>
              <a:t>福祉センター</a:t>
            </a:r>
            <a:endParaRPr lang="en-US" altLang="ja-JP" sz="1400" dirty="0" smtClean="0">
              <a:solidFill>
                <a:schemeClr val="bg1"/>
              </a:solidFill>
              <a:latin typeface="Meiryo UI" pitchFamily="50" charset="-128"/>
              <a:ea typeface="Meiryo UI" pitchFamily="50" charset="-128"/>
              <a:cs typeface="Meiryo UI" pitchFamily="50" charset="-128"/>
            </a:endParaRPr>
          </a:p>
          <a:p>
            <a:pPr algn="ctr"/>
            <a:endParaRPr lang="en-US" altLang="ja-JP" sz="1400" dirty="0" smtClean="0">
              <a:solidFill>
                <a:schemeClr val="bg1"/>
              </a:solidFill>
              <a:latin typeface="Meiryo UI" pitchFamily="50" charset="-128"/>
              <a:ea typeface="Meiryo UI" pitchFamily="50" charset="-128"/>
              <a:cs typeface="Meiryo UI" pitchFamily="50" charset="-128"/>
            </a:endParaRPr>
          </a:p>
          <a:p>
            <a:pPr algn="ctr"/>
            <a:endParaRPr lang="en-US" altLang="ja-JP" sz="1400" dirty="0">
              <a:solidFill>
                <a:schemeClr val="bg1"/>
              </a:solidFill>
              <a:latin typeface="Meiryo UI" pitchFamily="50" charset="-128"/>
              <a:ea typeface="Meiryo UI" pitchFamily="50" charset="-128"/>
              <a:cs typeface="Meiryo UI" pitchFamily="50" charset="-128"/>
            </a:endParaRPr>
          </a:p>
          <a:p>
            <a:pPr algn="ctr"/>
            <a:r>
              <a:rPr lang="en-US" altLang="ja-JP" sz="1400" dirty="0" smtClean="0">
                <a:solidFill>
                  <a:schemeClr val="bg1"/>
                </a:solidFill>
                <a:latin typeface="Meiryo UI" pitchFamily="50" charset="-128"/>
                <a:ea typeface="Meiryo UI" pitchFamily="50" charset="-128"/>
                <a:cs typeface="Meiryo UI" pitchFamily="50" charset="-128"/>
              </a:rPr>
              <a:t>2,412</a:t>
            </a:r>
            <a:r>
              <a:rPr lang="ja-JP" altLang="en-US" sz="1400" dirty="0" smtClean="0">
                <a:solidFill>
                  <a:schemeClr val="bg1"/>
                </a:solidFill>
                <a:latin typeface="Meiryo UI" pitchFamily="50" charset="-128"/>
                <a:ea typeface="Meiryo UI" pitchFamily="50" charset="-128"/>
                <a:cs typeface="Meiryo UI" pitchFamily="50" charset="-128"/>
              </a:rPr>
              <a:t>人</a:t>
            </a:r>
            <a:endParaRPr lang="en-US" altLang="ja-JP" sz="1400" dirty="0" smtClean="0">
              <a:solidFill>
                <a:schemeClr val="bg1"/>
              </a:solidFill>
              <a:latin typeface="Meiryo UI" pitchFamily="50" charset="-128"/>
              <a:ea typeface="Meiryo UI" pitchFamily="50" charset="-128"/>
              <a:cs typeface="Meiryo UI" pitchFamily="50" charset="-128"/>
            </a:endParaRPr>
          </a:p>
          <a:p>
            <a:pPr algn="ctr"/>
            <a:endParaRPr lang="en-US" altLang="ja-JP" sz="1400" dirty="0" smtClean="0">
              <a:solidFill>
                <a:schemeClr val="bg1"/>
              </a:solidFill>
              <a:latin typeface="Meiryo UI" pitchFamily="50" charset="-128"/>
              <a:ea typeface="Meiryo UI" pitchFamily="50" charset="-128"/>
              <a:cs typeface="Meiryo UI" pitchFamily="50" charset="-128"/>
            </a:endParaRPr>
          </a:p>
        </p:txBody>
      </p:sp>
      <p:sp>
        <p:nvSpPr>
          <p:cNvPr id="52" name="右矢印 51"/>
          <p:cNvSpPr/>
          <p:nvPr/>
        </p:nvSpPr>
        <p:spPr>
          <a:xfrm>
            <a:off x="2665967" y="2796948"/>
            <a:ext cx="1224000" cy="956727"/>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2627784" y="5128797"/>
            <a:ext cx="1264376" cy="1172967"/>
            <a:chOff x="2371519" y="4410739"/>
            <a:chExt cx="1264376" cy="1172967"/>
          </a:xfrm>
        </p:grpSpPr>
        <p:sp>
          <p:nvSpPr>
            <p:cNvPr id="49" name="右矢印 48"/>
            <p:cNvSpPr/>
            <p:nvPr/>
          </p:nvSpPr>
          <p:spPr>
            <a:xfrm>
              <a:off x="2412463" y="4410739"/>
              <a:ext cx="1223432" cy="1172967"/>
            </a:xfrm>
            <a:prstGeom prst="rightArrow">
              <a:avLst>
                <a:gd name="adj1" fmla="val 50000"/>
                <a:gd name="adj2" fmla="val 4797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2371519" y="4753887"/>
              <a:ext cx="1223432" cy="461665"/>
            </a:xfrm>
            <a:prstGeom prst="rect">
              <a:avLst/>
            </a:prstGeom>
            <a:noFill/>
            <a:ln>
              <a:noFill/>
            </a:ln>
          </p:spPr>
          <p:txBody>
            <a:bodyPr wrap="square" rtlCol="0" anchor="b" anchorCtr="0">
              <a:spAutoFit/>
            </a:bodyPr>
            <a:lstStyle/>
            <a:p>
              <a:pPr marL="0" lvl="2">
                <a:defRPr/>
              </a:pPr>
              <a:r>
                <a:rPr lang="ja-JP" altLang="en-US" sz="1200" dirty="0" smtClean="0">
                  <a:solidFill>
                    <a:prstClr val="black"/>
                  </a:solidFill>
                  <a:latin typeface="Meiryo UI" pitchFamily="50" charset="-128"/>
                  <a:ea typeface="Meiryo UI" pitchFamily="50" charset="-128"/>
                  <a:cs typeface="Meiryo UI" pitchFamily="50" charset="-128"/>
                </a:rPr>
                <a:t>引き続き</a:t>
              </a:r>
              <a:endParaRPr lang="en-US" altLang="ja-JP" sz="1200" dirty="0" smtClean="0">
                <a:solidFill>
                  <a:prstClr val="black"/>
                </a:solidFill>
                <a:latin typeface="Meiryo UI" pitchFamily="50" charset="-128"/>
                <a:ea typeface="Meiryo UI" pitchFamily="50" charset="-128"/>
                <a:cs typeface="Meiryo UI" pitchFamily="50" charset="-128"/>
              </a:endParaRPr>
            </a:p>
            <a:p>
              <a:pPr marL="0" lvl="2">
                <a:defRPr/>
              </a:pPr>
              <a:r>
                <a:rPr lang="ja-JP" altLang="en-US" sz="1200" dirty="0" smtClean="0">
                  <a:solidFill>
                    <a:prstClr val="black"/>
                  </a:solidFill>
                  <a:latin typeface="Meiryo UI" pitchFamily="50" charset="-128"/>
                  <a:ea typeface="Meiryo UI" pitchFamily="50" charset="-128"/>
                  <a:cs typeface="Meiryo UI" pitchFamily="50" charset="-128"/>
                </a:rPr>
                <a:t>同じ</a:t>
              </a:r>
              <a:r>
                <a:rPr lang="ja-JP" altLang="en-US" sz="1200" dirty="0">
                  <a:solidFill>
                    <a:prstClr val="black"/>
                  </a:solidFill>
                  <a:latin typeface="Meiryo UI" pitchFamily="50" charset="-128"/>
                  <a:ea typeface="Meiryo UI" pitchFamily="50" charset="-128"/>
                  <a:cs typeface="Meiryo UI" pitchFamily="50" charset="-128"/>
                </a:rPr>
                <a:t>場所</a:t>
              </a:r>
              <a:r>
                <a:rPr lang="ja-JP" altLang="en-US" sz="1200" dirty="0" smtClean="0">
                  <a:solidFill>
                    <a:prstClr val="black"/>
                  </a:solidFill>
                  <a:latin typeface="Meiryo UI" pitchFamily="50" charset="-128"/>
                  <a:ea typeface="Meiryo UI" pitchFamily="50" charset="-128"/>
                  <a:cs typeface="Meiryo UI" pitchFamily="50" charset="-128"/>
                </a:rPr>
                <a:t>で実施</a:t>
              </a:r>
              <a:endParaRPr lang="en-US" altLang="ja-JP" sz="1200" dirty="0" smtClean="0">
                <a:solidFill>
                  <a:prstClr val="black"/>
                </a:solidFill>
                <a:latin typeface="Meiryo UI" pitchFamily="50" charset="-128"/>
                <a:ea typeface="Meiryo UI" pitchFamily="50" charset="-128"/>
                <a:cs typeface="Meiryo UI" pitchFamily="50" charset="-128"/>
              </a:endParaRPr>
            </a:p>
          </p:txBody>
        </p:sp>
      </p:grpSp>
      <p:sp>
        <p:nvSpPr>
          <p:cNvPr id="56" name="フリーフォーム 55"/>
          <p:cNvSpPr/>
          <p:nvPr/>
        </p:nvSpPr>
        <p:spPr>
          <a:xfrm>
            <a:off x="359534" y="6330217"/>
            <a:ext cx="6001016" cy="153505"/>
          </a:xfrm>
          <a:custGeom>
            <a:avLst/>
            <a:gdLst>
              <a:gd name="connsiteX0" fmla="*/ 0 w 15240000"/>
              <a:gd name="connsiteY0" fmla="*/ 517103 h 517110"/>
              <a:gd name="connsiteX1" fmla="*/ 435428 w 15240000"/>
              <a:gd name="connsiteY1" fmla="*/ 31 h 517110"/>
              <a:gd name="connsiteX2" fmla="*/ 884464 w 15240000"/>
              <a:gd name="connsiteY2" fmla="*/ 503496 h 517110"/>
              <a:gd name="connsiteX3" fmla="*/ 1306285 w 15240000"/>
              <a:gd name="connsiteY3" fmla="*/ 31 h 517110"/>
              <a:gd name="connsiteX4" fmla="*/ 1728107 w 15240000"/>
              <a:gd name="connsiteY4" fmla="*/ 503496 h 517110"/>
              <a:gd name="connsiteX5" fmla="*/ 2163535 w 15240000"/>
              <a:gd name="connsiteY5" fmla="*/ 31 h 517110"/>
              <a:gd name="connsiteX6" fmla="*/ 2626178 w 15240000"/>
              <a:gd name="connsiteY6" fmla="*/ 503496 h 517110"/>
              <a:gd name="connsiteX7" fmla="*/ 3061607 w 15240000"/>
              <a:gd name="connsiteY7" fmla="*/ 31 h 517110"/>
              <a:gd name="connsiteX8" fmla="*/ 3497035 w 15240000"/>
              <a:gd name="connsiteY8" fmla="*/ 503496 h 517110"/>
              <a:gd name="connsiteX9" fmla="*/ 3918857 w 15240000"/>
              <a:gd name="connsiteY9" fmla="*/ 13638 h 517110"/>
              <a:gd name="connsiteX10" fmla="*/ 4354285 w 15240000"/>
              <a:gd name="connsiteY10" fmla="*/ 489888 h 517110"/>
              <a:gd name="connsiteX11" fmla="*/ 4803321 w 15240000"/>
              <a:gd name="connsiteY11" fmla="*/ 13638 h 517110"/>
              <a:gd name="connsiteX12" fmla="*/ 5225142 w 15240000"/>
              <a:gd name="connsiteY12" fmla="*/ 503496 h 517110"/>
              <a:gd name="connsiteX13" fmla="*/ 5674178 w 15240000"/>
              <a:gd name="connsiteY13" fmla="*/ 13638 h 517110"/>
              <a:gd name="connsiteX14" fmla="*/ 6109607 w 15240000"/>
              <a:gd name="connsiteY14" fmla="*/ 517103 h 517110"/>
              <a:gd name="connsiteX15" fmla="*/ 6545035 w 15240000"/>
              <a:gd name="connsiteY15" fmla="*/ 31 h 517110"/>
              <a:gd name="connsiteX16" fmla="*/ 6966857 w 15240000"/>
              <a:gd name="connsiteY16" fmla="*/ 489888 h 517110"/>
              <a:gd name="connsiteX17" fmla="*/ 7402285 w 15240000"/>
              <a:gd name="connsiteY17" fmla="*/ 13638 h 517110"/>
              <a:gd name="connsiteX18" fmla="*/ 7851321 w 15240000"/>
              <a:gd name="connsiteY18" fmla="*/ 503496 h 517110"/>
              <a:gd name="connsiteX19" fmla="*/ 8273142 w 15240000"/>
              <a:gd name="connsiteY19" fmla="*/ 13638 h 517110"/>
              <a:gd name="connsiteX20" fmla="*/ 8708571 w 15240000"/>
              <a:gd name="connsiteY20" fmla="*/ 503496 h 517110"/>
              <a:gd name="connsiteX21" fmla="*/ 9157607 w 15240000"/>
              <a:gd name="connsiteY21" fmla="*/ 13638 h 517110"/>
              <a:gd name="connsiteX22" fmla="*/ 9593035 w 15240000"/>
              <a:gd name="connsiteY22" fmla="*/ 503496 h 517110"/>
              <a:gd name="connsiteX23" fmla="*/ 10028464 w 15240000"/>
              <a:gd name="connsiteY23" fmla="*/ 31 h 517110"/>
              <a:gd name="connsiteX24" fmla="*/ 10450285 w 15240000"/>
              <a:gd name="connsiteY24" fmla="*/ 503496 h 517110"/>
              <a:gd name="connsiteX25" fmla="*/ 10885714 w 15240000"/>
              <a:gd name="connsiteY25" fmla="*/ 13638 h 517110"/>
              <a:gd name="connsiteX26" fmla="*/ 11321142 w 15240000"/>
              <a:gd name="connsiteY26" fmla="*/ 503496 h 517110"/>
              <a:gd name="connsiteX27" fmla="*/ 11756571 w 15240000"/>
              <a:gd name="connsiteY27" fmla="*/ 31 h 517110"/>
              <a:gd name="connsiteX28" fmla="*/ 12192000 w 15240000"/>
              <a:gd name="connsiteY28" fmla="*/ 517103 h 517110"/>
              <a:gd name="connsiteX29" fmla="*/ 12627428 w 15240000"/>
              <a:gd name="connsiteY29" fmla="*/ 13638 h 517110"/>
              <a:gd name="connsiteX30" fmla="*/ 13062857 w 15240000"/>
              <a:gd name="connsiteY30" fmla="*/ 503496 h 517110"/>
              <a:gd name="connsiteX31" fmla="*/ 13498285 w 15240000"/>
              <a:gd name="connsiteY31" fmla="*/ 13638 h 517110"/>
              <a:gd name="connsiteX32" fmla="*/ 13947321 w 15240000"/>
              <a:gd name="connsiteY32" fmla="*/ 489888 h 517110"/>
              <a:gd name="connsiteX33" fmla="*/ 14382750 w 15240000"/>
              <a:gd name="connsiteY33" fmla="*/ 13638 h 517110"/>
              <a:gd name="connsiteX34" fmla="*/ 14818178 w 15240000"/>
              <a:gd name="connsiteY34" fmla="*/ 517103 h 517110"/>
              <a:gd name="connsiteX35" fmla="*/ 15240000 w 15240000"/>
              <a:gd name="connsiteY35" fmla="*/ 31 h 51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240000" h="517110">
                <a:moveTo>
                  <a:pt x="0" y="517103"/>
                </a:moveTo>
                <a:cubicBezTo>
                  <a:pt x="144008" y="259701"/>
                  <a:pt x="288017" y="2299"/>
                  <a:pt x="435428" y="31"/>
                </a:cubicBezTo>
                <a:cubicBezTo>
                  <a:pt x="582839" y="-2237"/>
                  <a:pt x="739321" y="503496"/>
                  <a:pt x="884464" y="503496"/>
                </a:cubicBezTo>
                <a:cubicBezTo>
                  <a:pt x="1029607" y="503496"/>
                  <a:pt x="1165678" y="31"/>
                  <a:pt x="1306285" y="31"/>
                </a:cubicBezTo>
                <a:cubicBezTo>
                  <a:pt x="1446892" y="31"/>
                  <a:pt x="1585232" y="503496"/>
                  <a:pt x="1728107" y="503496"/>
                </a:cubicBezTo>
                <a:cubicBezTo>
                  <a:pt x="1870982" y="503496"/>
                  <a:pt x="2013857" y="31"/>
                  <a:pt x="2163535" y="31"/>
                </a:cubicBezTo>
                <a:cubicBezTo>
                  <a:pt x="2313213" y="31"/>
                  <a:pt x="2476499" y="503496"/>
                  <a:pt x="2626178" y="503496"/>
                </a:cubicBezTo>
                <a:cubicBezTo>
                  <a:pt x="2775857" y="503496"/>
                  <a:pt x="2916464" y="31"/>
                  <a:pt x="3061607" y="31"/>
                </a:cubicBezTo>
                <a:cubicBezTo>
                  <a:pt x="3206750" y="31"/>
                  <a:pt x="3354160" y="501228"/>
                  <a:pt x="3497035" y="503496"/>
                </a:cubicBezTo>
                <a:cubicBezTo>
                  <a:pt x="3639910" y="505764"/>
                  <a:pt x="3775982" y="15906"/>
                  <a:pt x="3918857" y="13638"/>
                </a:cubicBezTo>
                <a:cubicBezTo>
                  <a:pt x="4061732" y="11370"/>
                  <a:pt x="4206874" y="489888"/>
                  <a:pt x="4354285" y="489888"/>
                </a:cubicBezTo>
                <a:cubicBezTo>
                  <a:pt x="4501696" y="489888"/>
                  <a:pt x="4658178" y="11370"/>
                  <a:pt x="4803321" y="13638"/>
                </a:cubicBezTo>
                <a:cubicBezTo>
                  <a:pt x="4948464" y="15906"/>
                  <a:pt x="5079999" y="503496"/>
                  <a:pt x="5225142" y="503496"/>
                </a:cubicBezTo>
                <a:cubicBezTo>
                  <a:pt x="5370285" y="503496"/>
                  <a:pt x="5526767" y="11370"/>
                  <a:pt x="5674178" y="13638"/>
                </a:cubicBezTo>
                <a:cubicBezTo>
                  <a:pt x="5821589" y="15906"/>
                  <a:pt x="5964464" y="519371"/>
                  <a:pt x="6109607" y="517103"/>
                </a:cubicBezTo>
                <a:cubicBezTo>
                  <a:pt x="6254750" y="514835"/>
                  <a:pt x="6402160" y="4567"/>
                  <a:pt x="6545035" y="31"/>
                </a:cubicBezTo>
                <a:cubicBezTo>
                  <a:pt x="6687910" y="-4505"/>
                  <a:pt x="6823982" y="487620"/>
                  <a:pt x="6966857" y="489888"/>
                </a:cubicBezTo>
                <a:cubicBezTo>
                  <a:pt x="7109732" y="492156"/>
                  <a:pt x="7254874" y="11370"/>
                  <a:pt x="7402285" y="13638"/>
                </a:cubicBezTo>
                <a:cubicBezTo>
                  <a:pt x="7549696" y="15906"/>
                  <a:pt x="7706178" y="503496"/>
                  <a:pt x="7851321" y="503496"/>
                </a:cubicBezTo>
                <a:cubicBezTo>
                  <a:pt x="7996464" y="503496"/>
                  <a:pt x="8130267" y="13638"/>
                  <a:pt x="8273142" y="13638"/>
                </a:cubicBezTo>
                <a:cubicBezTo>
                  <a:pt x="8416017" y="13638"/>
                  <a:pt x="8561160" y="503496"/>
                  <a:pt x="8708571" y="503496"/>
                </a:cubicBezTo>
                <a:cubicBezTo>
                  <a:pt x="8855982" y="503496"/>
                  <a:pt x="9010196" y="13638"/>
                  <a:pt x="9157607" y="13638"/>
                </a:cubicBezTo>
                <a:cubicBezTo>
                  <a:pt x="9305018" y="13638"/>
                  <a:pt x="9447892" y="505764"/>
                  <a:pt x="9593035" y="503496"/>
                </a:cubicBezTo>
                <a:cubicBezTo>
                  <a:pt x="9738178" y="501228"/>
                  <a:pt x="9885589" y="31"/>
                  <a:pt x="10028464" y="31"/>
                </a:cubicBezTo>
                <a:cubicBezTo>
                  <a:pt x="10171339" y="31"/>
                  <a:pt x="10307410" y="501228"/>
                  <a:pt x="10450285" y="503496"/>
                </a:cubicBezTo>
                <a:cubicBezTo>
                  <a:pt x="10593160" y="505764"/>
                  <a:pt x="10740571" y="13638"/>
                  <a:pt x="10885714" y="13638"/>
                </a:cubicBezTo>
                <a:cubicBezTo>
                  <a:pt x="11030857" y="13638"/>
                  <a:pt x="11175999" y="505764"/>
                  <a:pt x="11321142" y="503496"/>
                </a:cubicBezTo>
                <a:cubicBezTo>
                  <a:pt x="11466285" y="501228"/>
                  <a:pt x="11611428" y="-2237"/>
                  <a:pt x="11756571" y="31"/>
                </a:cubicBezTo>
                <a:cubicBezTo>
                  <a:pt x="11901714" y="2299"/>
                  <a:pt x="12046857" y="514835"/>
                  <a:pt x="12192000" y="517103"/>
                </a:cubicBezTo>
                <a:cubicBezTo>
                  <a:pt x="12337143" y="519371"/>
                  <a:pt x="12482285" y="15906"/>
                  <a:pt x="12627428" y="13638"/>
                </a:cubicBezTo>
                <a:cubicBezTo>
                  <a:pt x="12772571" y="11370"/>
                  <a:pt x="12917714" y="503496"/>
                  <a:pt x="13062857" y="503496"/>
                </a:cubicBezTo>
                <a:cubicBezTo>
                  <a:pt x="13208000" y="503496"/>
                  <a:pt x="13350874" y="15906"/>
                  <a:pt x="13498285" y="13638"/>
                </a:cubicBezTo>
                <a:cubicBezTo>
                  <a:pt x="13645696" y="11370"/>
                  <a:pt x="13799910" y="489888"/>
                  <a:pt x="13947321" y="489888"/>
                </a:cubicBezTo>
                <a:cubicBezTo>
                  <a:pt x="14094732" y="489888"/>
                  <a:pt x="14237607" y="9102"/>
                  <a:pt x="14382750" y="13638"/>
                </a:cubicBezTo>
                <a:cubicBezTo>
                  <a:pt x="14527893" y="18174"/>
                  <a:pt x="14675303" y="519371"/>
                  <a:pt x="14818178" y="517103"/>
                </a:cubicBezTo>
                <a:cubicBezTo>
                  <a:pt x="14961053" y="514835"/>
                  <a:pt x="15100526" y="257433"/>
                  <a:pt x="15240000" y="31"/>
                </a:cubicBezTo>
              </a:path>
            </a:pathLst>
          </a:custGeom>
          <a:no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9" name="グループ化 8"/>
          <p:cNvGrpSpPr/>
          <p:nvPr/>
        </p:nvGrpSpPr>
        <p:grpSpPr>
          <a:xfrm>
            <a:off x="6419238" y="2113256"/>
            <a:ext cx="1955079" cy="1020023"/>
            <a:chOff x="5990776" y="1268760"/>
            <a:chExt cx="1955079" cy="1020023"/>
          </a:xfrm>
        </p:grpSpPr>
        <p:sp>
          <p:nvSpPr>
            <p:cNvPr id="57" name="テキスト ボックス 56"/>
            <p:cNvSpPr txBox="1"/>
            <p:nvPr/>
          </p:nvSpPr>
          <p:spPr>
            <a:xfrm>
              <a:off x="5990776" y="1268760"/>
              <a:ext cx="912513" cy="338554"/>
            </a:xfrm>
            <a:prstGeom prst="rect">
              <a:avLst/>
            </a:prstGeom>
            <a:noFill/>
          </p:spPr>
          <p:txBody>
            <a:bodyPr wrap="square" rtlCol="0">
              <a:spAutoFit/>
            </a:bodyPr>
            <a:lstStyle/>
            <a:p>
              <a:r>
                <a:rPr kumimoji="1" lang="ja-JP" altLang="en-US" sz="1600" b="1" dirty="0" smtClean="0">
                  <a:latin typeface="Meiryo UI" pitchFamily="50" charset="-128"/>
                  <a:ea typeface="Meiryo UI" pitchFamily="50" charset="-128"/>
                  <a:cs typeface="Meiryo UI" pitchFamily="50" charset="-128"/>
                </a:rPr>
                <a:t>淀川区</a:t>
              </a:r>
              <a:endParaRPr kumimoji="1" lang="en-US" altLang="ja-JP" sz="1600" b="1" dirty="0" smtClean="0">
                <a:latin typeface="Meiryo UI" pitchFamily="50" charset="-128"/>
                <a:ea typeface="Meiryo UI" pitchFamily="50" charset="-128"/>
                <a:cs typeface="Meiryo UI" pitchFamily="50" charset="-128"/>
              </a:endParaRPr>
            </a:p>
          </p:txBody>
        </p:sp>
        <p:grpSp>
          <p:nvGrpSpPr>
            <p:cNvPr id="8" name="グループ化 7"/>
            <p:cNvGrpSpPr/>
            <p:nvPr/>
          </p:nvGrpSpPr>
          <p:grpSpPr>
            <a:xfrm>
              <a:off x="6109854" y="1620279"/>
              <a:ext cx="1836001" cy="668504"/>
              <a:chOff x="5932086" y="2132501"/>
              <a:chExt cx="1836001" cy="668504"/>
            </a:xfrm>
          </p:grpSpPr>
          <p:sp>
            <p:nvSpPr>
              <p:cNvPr id="61" name="正方形/長方形 60"/>
              <p:cNvSpPr/>
              <p:nvPr/>
            </p:nvSpPr>
            <p:spPr>
              <a:xfrm>
                <a:off x="5932086" y="2132501"/>
                <a:ext cx="1836000" cy="288000"/>
              </a:xfrm>
              <a:prstGeom prst="rect">
                <a:avLst/>
              </a:prstGeom>
              <a:solidFill>
                <a:schemeClr val="accent2">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保健所　</a:t>
                </a:r>
                <a:r>
                  <a:rPr kumimoji="1" lang="en-US" altLang="ja-JP" sz="1200" dirty="0" smtClean="0">
                    <a:solidFill>
                      <a:schemeClr val="tx1"/>
                    </a:solidFill>
                    <a:latin typeface="Meiryo UI" panose="020B0604030504040204" pitchFamily="50" charset="-128"/>
                    <a:ea typeface="Meiryo UI" panose="020B0604030504040204" pitchFamily="50" charset="-128"/>
                  </a:rPr>
                  <a:t>76</a:t>
                </a:r>
                <a:r>
                  <a:rPr lang="ja-JP" altLang="en-US" sz="1200" dirty="0" smtClean="0">
                    <a:solidFill>
                      <a:schemeClr val="tx1"/>
                    </a:solidFill>
                    <a:latin typeface="Meiryo UI" panose="020B0604030504040204" pitchFamily="50" charset="-128"/>
                    <a:ea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2" name="Rectangle 31"/>
              <p:cNvSpPr>
                <a:spLocks noChangeArrowheads="1"/>
              </p:cNvSpPr>
              <p:nvPr/>
            </p:nvSpPr>
            <p:spPr bwMode="auto">
              <a:xfrm>
                <a:off x="5932087" y="2513005"/>
                <a:ext cx="1836000" cy="288000"/>
              </a:xfrm>
              <a:prstGeom prst="rect">
                <a:avLst/>
              </a:prstGeom>
              <a:solidFill>
                <a:schemeClr val="accent5">
                  <a:lumMod val="75000"/>
                </a:schemeClr>
              </a:solidFill>
              <a:ln w="12700">
                <a:solidFill>
                  <a:schemeClr val="tx2"/>
                </a:solidFill>
                <a:prstDash val="solid"/>
                <a:miter lim="800000"/>
                <a:headEnd/>
                <a:tailEnd/>
              </a:ln>
            </p:spPr>
            <p:txBody>
              <a:bodyPr lIns="0" rIns="72000" anchor="ctr"/>
              <a:lstStyle/>
              <a:p>
                <a:pPr algn="ctr"/>
                <a:r>
                  <a:rPr lang="ja-JP" altLang="en-US" sz="1200" dirty="0" smtClean="0">
                    <a:latin typeface="Meiryo UI" pitchFamily="50" charset="-128"/>
                    <a:ea typeface="Meiryo UI" pitchFamily="50" charset="-128"/>
                    <a:cs typeface="Meiryo UI" pitchFamily="50" charset="-128"/>
                  </a:rPr>
                  <a:t>　</a:t>
                </a:r>
                <a:r>
                  <a:rPr lang="ja-JP" altLang="en-US" sz="1200" dirty="0">
                    <a:solidFill>
                      <a:schemeClr val="bg1"/>
                    </a:solidFill>
                    <a:latin typeface="Meiryo UI" pitchFamily="50" charset="-128"/>
                    <a:ea typeface="Meiryo UI" pitchFamily="50" charset="-128"/>
                    <a:cs typeface="Meiryo UI" pitchFamily="50" charset="-128"/>
                  </a:rPr>
                  <a:t>保健</a:t>
                </a:r>
                <a:r>
                  <a:rPr lang="ja-JP" altLang="en-US" sz="1200" dirty="0" smtClean="0">
                    <a:solidFill>
                      <a:schemeClr val="bg1"/>
                    </a:solidFill>
                    <a:latin typeface="Meiryo UI" pitchFamily="50" charset="-128"/>
                    <a:ea typeface="Meiryo UI" pitchFamily="50" charset="-128"/>
                    <a:cs typeface="Meiryo UI" pitchFamily="50" charset="-128"/>
                  </a:rPr>
                  <a:t>福祉センター　</a:t>
                </a:r>
                <a:r>
                  <a:rPr lang="en-US" altLang="ja-JP" sz="1200" dirty="0" smtClean="0">
                    <a:solidFill>
                      <a:schemeClr val="bg1"/>
                    </a:solidFill>
                    <a:latin typeface="Meiryo UI" pitchFamily="50" charset="-128"/>
                    <a:ea typeface="Meiryo UI" pitchFamily="50" charset="-128"/>
                    <a:cs typeface="Meiryo UI" pitchFamily="50" charset="-128"/>
                  </a:rPr>
                  <a:t>489</a:t>
                </a:r>
                <a:r>
                  <a:rPr lang="ja-JP" altLang="en-US" sz="1200" dirty="0" smtClean="0">
                    <a:solidFill>
                      <a:schemeClr val="bg1"/>
                    </a:solidFill>
                    <a:latin typeface="Meiryo UI" pitchFamily="50" charset="-128"/>
                    <a:ea typeface="Meiryo UI" pitchFamily="50" charset="-128"/>
                    <a:cs typeface="Meiryo UI" pitchFamily="50" charset="-128"/>
                  </a:rPr>
                  <a:t>人</a:t>
                </a:r>
                <a:endParaRPr lang="en-US" altLang="ja-JP" sz="1200" dirty="0" smtClean="0">
                  <a:solidFill>
                    <a:schemeClr val="bg1"/>
                  </a:solidFill>
                  <a:latin typeface="Meiryo UI" pitchFamily="50" charset="-128"/>
                  <a:ea typeface="Meiryo UI" pitchFamily="50" charset="-128"/>
                  <a:cs typeface="Meiryo UI" pitchFamily="50" charset="-128"/>
                </a:endParaRPr>
              </a:p>
            </p:txBody>
          </p:sp>
        </p:grpSp>
      </p:grpSp>
      <p:grpSp>
        <p:nvGrpSpPr>
          <p:cNvPr id="10" name="グループ化 9"/>
          <p:cNvGrpSpPr/>
          <p:nvPr/>
        </p:nvGrpSpPr>
        <p:grpSpPr>
          <a:xfrm>
            <a:off x="6419238" y="3275312"/>
            <a:ext cx="1965600" cy="1036754"/>
            <a:chOff x="5990776" y="2442374"/>
            <a:chExt cx="1965600" cy="1036754"/>
          </a:xfrm>
        </p:grpSpPr>
        <p:sp>
          <p:nvSpPr>
            <p:cNvPr id="58" name="テキスト ボックス 57"/>
            <p:cNvSpPr txBox="1"/>
            <p:nvPr/>
          </p:nvSpPr>
          <p:spPr>
            <a:xfrm>
              <a:off x="5990776" y="2442374"/>
              <a:ext cx="912513" cy="338554"/>
            </a:xfrm>
            <a:prstGeom prst="rect">
              <a:avLst/>
            </a:prstGeom>
            <a:noFill/>
          </p:spPr>
          <p:txBody>
            <a:bodyPr wrap="square" rtlCol="0">
              <a:spAutoFit/>
            </a:bodyPr>
            <a:lstStyle/>
            <a:p>
              <a:r>
                <a:rPr lang="ja-JP" altLang="en-US" sz="1600" b="1" dirty="0" smtClean="0">
                  <a:latin typeface="Meiryo UI" pitchFamily="50" charset="-128"/>
                  <a:ea typeface="Meiryo UI" pitchFamily="50" charset="-128"/>
                  <a:cs typeface="Meiryo UI" pitchFamily="50" charset="-128"/>
                </a:rPr>
                <a:t>北</a:t>
              </a:r>
              <a:r>
                <a:rPr kumimoji="1" lang="ja-JP" altLang="en-US" sz="1600" b="1" dirty="0" smtClean="0">
                  <a:latin typeface="Meiryo UI" pitchFamily="50" charset="-128"/>
                  <a:ea typeface="Meiryo UI" pitchFamily="50" charset="-128"/>
                  <a:cs typeface="Meiryo UI" pitchFamily="50" charset="-128"/>
                </a:rPr>
                <a:t>区</a:t>
              </a:r>
              <a:endParaRPr kumimoji="1" lang="en-US" altLang="ja-JP" sz="1600" b="1" dirty="0" smtClean="0">
                <a:latin typeface="Meiryo UI" pitchFamily="50" charset="-128"/>
                <a:ea typeface="Meiryo UI" pitchFamily="50" charset="-128"/>
                <a:cs typeface="Meiryo UI" pitchFamily="50" charset="-128"/>
              </a:endParaRPr>
            </a:p>
          </p:txBody>
        </p:sp>
        <p:grpSp>
          <p:nvGrpSpPr>
            <p:cNvPr id="63" name="グループ化 62"/>
            <p:cNvGrpSpPr/>
            <p:nvPr/>
          </p:nvGrpSpPr>
          <p:grpSpPr>
            <a:xfrm>
              <a:off x="6120375" y="2810624"/>
              <a:ext cx="1836001" cy="668504"/>
              <a:chOff x="5932086" y="2132501"/>
              <a:chExt cx="1836001" cy="668504"/>
            </a:xfrm>
          </p:grpSpPr>
          <p:sp>
            <p:nvSpPr>
              <p:cNvPr id="64" name="正方形/長方形 63"/>
              <p:cNvSpPr/>
              <p:nvPr/>
            </p:nvSpPr>
            <p:spPr>
              <a:xfrm>
                <a:off x="5932086" y="2132501"/>
                <a:ext cx="1836000" cy="288000"/>
              </a:xfrm>
              <a:prstGeom prst="rect">
                <a:avLst/>
              </a:prstGeom>
              <a:solidFill>
                <a:schemeClr val="accent2">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保健所　</a:t>
                </a:r>
                <a:r>
                  <a:rPr kumimoji="1" lang="en-US" altLang="ja-JP" sz="1200" dirty="0" smtClean="0">
                    <a:solidFill>
                      <a:schemeClr val="tx1"/>
                    </a:solidFill>
                    <a:latin typeface="Meiryo UI" panose="020B0604030504040204" pitchFamily="50" charset="-128"/>
                    <a:ea typeface="Meiryo UI" panose="020B0604030504040204" pitchFamily="50" charset="-128"/>
                  </a:rPr>
                  <a:t>92</a:t>
                </a:r>
                <a:r>
                  <a:rPr lang="ja-JP" altLang="en-US" sz="1200" dirty="0" smtClean="0">
                    <a:solidFill>
                      <a:schemeClr val="tx1"/>
                    </a:solidFill>
                    <a:latin typeface="Meiryo UI" panose="020B0604030504040204" pitchFamily="50" charset="-128"/>
                    <a:ea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5" name="Rectangle 31"/>
              <p:cNvSpPr>
                <a:spLocks noChangeArrowheads="1"/>
              </p:cNvSpPr>
              <p:nvPr/>
            </p:nvSpPr>
            <p:spPr bwMode="auto">
              <a:xfrm>
                <a:off x="5932087" y="2513005"/>
                <a:ext cx="1836000" cy="288000"/>
              </a:xfrm>
              <a:prstGeom prst="rect">
                <a:avLst/>
              </a:prstGeom>
              <a:solidFill>
                <a:schemeClr val="accent5">
                  <a:lumMod val="75000"/>
                </a:schemeClr>
              </a:solidFill>
              <a:ln w="12700">
                <a:solidFill>
                  <a:schemeClr val="tx2"/>
                </a:solidFill>
                <a:prstDash val="solid"/>
                <a:miter lim="800000"/>
                <a:headEnd/>
                <a:tailEnd/>
              </a:ln>
            </p:spPr>
            <p:txBody>
              <a:bodyPr lIns="0" rIns="72000" anchor="ctr"/>
              <a:lstStyle/>
              <a:p>
                <a:pPr algn="ctr"/>
                <a:r>
                  <a:rPr lang="ja-JP" altLang="en-US" sz="1200" dirty="0" smtClean="0">
                    <a:latin typeface="Meiryo UI" pitchFamily="50" charset="-128"/>
                    <a:ea typeface="Meiryo UI" pitchFamily="50" charset="-128"/>
                    <a:cs typeface="Meiryo UI" pitchFamily="50" charset="-128"/>
                  </a:rPr>
                  <a:t>　</a:t>
                </a:r>
                <a:r>
                  <a:rPr lang="ja-JP" altLang="en-US" sz="1200" dirty="0">
                    <a:solidFill>
                      <a:schemeClr val="bg1"/>
                    </a:solidFill>
                    <a:latin typeface="Meiryo UI" pitchFamily="50" charset="-128"/>
                    <a:ea typeface="Meiryo UI" pitchFamily="50" charset="-128"/>
                    <a:cs typeface="Meiryo UI" pitchFamily="50" charset="-128"/>
                  </a:rPr>
                  <a:t>保健</a:t>
                </a:r>
                <a:r>
                  <a:rPr lang="ja-JP" altLang="en-US" sz="1200" dirty="0" smtClean="0">
                    <a:solidFill>
                      <a:schemeClr val="bg1"/>
                    </a:solidFill>
                    <a:latin typeface="Meiryo UI" pitchFamily="50" charset="-128"/>
                    <a:ea typeface="Meiryo UI" pitchFamily="50" charset="-128"/>
                    <a:cs typeface="Meiryo UI" pitchFamily="50" charset="-128"/>
                  </a:rPr>
                  <a:t>福祉センター　</a:t>
                </a:r>
                <a:r>
                  <a:rPr lang="en-US" altLang="ja-JP" sz="1200" dirty="0" smtClean="0">
                    <a:solidFill>
                      <a:schemeClr val="bg1"/>
                    </a:solidFill>
                    <a:latin typeface="Meiryo UI" pitchFamily="50" charset="-128"/>
                    <a:ea typeface="Meiryo UI" pitchFamily="50" charset="-128"/>
                    <a:cs typeface="Meiryo UI" pitchFamily="50" charset="-128"/>
                  </a:rPr>
                  <a:t>51</a:t>
                </a:r>
                <a:r>
                  <a:rPr lang="en-US" altLang="ja-JP" sz="1200" dirty="0">
                    <a:solidFill>
                      <a:schemeClr val="bg1"/>
                    </a:solidFill>
                    <a:latin typeface="Meiryo UI" pitchFamily="50" charset="-128"/>
                    <a:ea typeface="Meiryo UI" pitchFamily="50" charset="-128"/>
                    <a:cs typeface="Meiryo UI" pitchFamily="50" charset="-128"/>
                  </a:rPr>
                  <a:t>2</a:t>
                </a:r>
                <a:r>
                  <a:rPr lang="ja-JP" altLang="en-US" sz="1200" dirty="0" smtClean="0">
                    <a:solidFill>
                      <a:schemeClr val="bg1"/>
                    </a:solidFill>
                    <a:latin typeface="Meiryo UI" pitchFamily="50" charset="-128"/>
                    <a:ea typeface="Meiryo UI" pitchFamily="50" charset="-128"/>
                    <a:cs typeface="Meiryo UI" pitchFamily="50" charset="-128"/>
                  </a:rPr>
                  <a:t>人</a:t>
                </a:r>
                <a:endParaRPr lang="en-US" altLang="ja-JP" sz="1200" dirty="0" smtClean="0">
                  <a:solidFill>
                    <a:schemeClr val="bg1"/>
                  </a:solidFill>
                  <a:latin typeface="Meiryo UI" pitchFamily="50" charset="-128"/>
                  <a:ea typeface="Meiryo UI" pitchFamily="50" charset="-128"/>
                  <a:cs typeface="Meiryo UI" pitchFamily="50" charset="-128"/>
                </a:endParaRPr>
              </a:p>
            </p:txBody>
          </p:sp>
        </p:grpSp>
      </p:grpSp>
      <p:grpSp>
        <p:nvGrpSpPr>
          <p:cNvPr id="11" name="グループ化 10"/>
          <p:cNvGrpSpPr/>
          <p:nvPr/>
        </p:nvGrpSpPr>
        <p:grpSpPr>
          <a:xfrm>
            <a:off x="6437026" y="4486246"/>
            <a:ext cx="1912783" cy="1025281"/>
            <a:chOff x="6033072" y="3683926"/>
            <a:chExt cx="1912783" cy="1025281"/>
          </a:xfrm>
        </p:grpSpPr>
        <p:sp>
          <p:nvSpPr>
            <p:cNvPr id="59" name="テキスト ボックス 58"/>
            <p:cNvSpPr txBox="1"/>
            <p:nvPr/>
          </p:nvSpPr>
          <p:spPr>
            <a:xfrm>
              <a:off x="6033072" y="3683926"/>
              <a:ext cx="912513" cy="338554"/>
            </a:xfrm>
            <a:prstGeom prst="rect">
              <a:avLst/>
            </a:prstGeom>
            <a:noFill/>
          </p:spPr>
          <p:txBody>
            <a:bodyPr wrap="square" rtlCol="0">
              <a:spAutoFit/>
            </a:bodyPr>
            <a:lstStyle/>
            <a:p>
              <a:r>
                <a:rPr lang="ja-JP" altLang="en-US" sz="1600" b="1" dirty="0" smtClean="0">
                  <a:latin typeface="Meiryo UI" pitchFamily="50" charset="-128"/>
                  <a:ea typeface="Meiryo UI" pitchFamily="50" charset="-128"/>
                  <a:cs typeface="Meiryo UI" pitchFamily="50" charset="-128"/>
                </a:rPr>
                <a:t>中央区</a:t>
              </a:r>
              <a:endParaRPr kumimoji="1" lang="en-US" altLang="ja-JP" sz="1600" b="1" dirty="0" smtClean="0">
                <a:latin typeface="Meiryo UI" pitchFamily="50" charset="-128"/>
                <a:ea typeface="Meiryo UI" pitchFamily="50" charset="-128"/>
                <a:cs typeface="Meiryo UI" pitchFamily="50" charset="-128"/>
              </a:endParaRPr>
            </a:p>
          </p:txBody>
        </p:sp>
        <p:grpSp>
          <p:nvGrpSpPr>
            <p:cNvPr id="66" name="グループ化 65"/>
            <p:cNvGrpSpPr/>
            <p:nvPr/>
          </p:nvGrpSpPr>
          <p:grpSpPr>
            <a:xfrm>
              <a:off x="6109854" y="4040703"/>
              <a:ext cx="1836001" cy="668504"/>
              <a:chOff x="5932086" y="2132501"/>
              <a:chExt cx="1836001" cy="668504"/>
            </a:xfrm>
          </p:grpSpPr>
          <p:sp>
            <p:nvSpPr>
              <p:cNvPr id="67" name="正方形/長方形 66"/>
              <p:cNvSpPr/>
              <p:nvPr/>
            </p:nvSpPr>
            <p:spPr>
              <a:xfrm>
                <a:off x="5932086" y="2132501"/>
                <a:ext cx="1836000" cy="288000"/>
              </a:xfrm>
              <a:prstGeom prst="rect">
                <a:avLst/>
              </a:prstGeom>
              <a:solidFill>
                <a:schemeClr val="accent2">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保健所　</a:t>
                </a:r>
                <a:r>
                  <a:rPr lang="en-US" altLang="ja-JP" sz="1200" dirty="0" smtClean="0">
                    <a:solidFill>
                      <a:schemeClr val="tx1"/>
                    </a:solidFill>
                    <a:latin typeface="Meiryo UI" panose="020B0604030504040204" pitchFamily="50" charset="-128"/>
                    <a:ea typeface="Meiryo UI" panose="020B0604030504040204" pitchFamily="50" charset="-128"/>
                  </a:rPr>
                  <a:t>9</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smtClean="0">
                    <a:solidFill>
                      <a:schemeClr val="tx1"/>
                    </a:solidFill>
                    <a:latin typeface="Meiryo UI" panose="020B0604030504040204" pitchFamily="50" charset="-128"/>
                    <a:ea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8" name="Rectangle 31"/>
              <p:cNvSpPr>
                <a:spLocks noChangeArrowheads="1"/>
              </p:cNvSpPr>
              <p:nvPr/>
            </p:nvSpPr>
            <p:spPr bwMode="auto">
              <a:xfrm>
                <a:off x="5932087" y="2513005"/>
                <a:ext cx="1836000" cy="288000"/>
              </a:xfrm>
              <a:prstGeom prst="rect">
                <a:avLst/>
              </a:prstGeom>
              <a:solidFill>
                <a:schemeClr val="accent5">
                  <a:lumMod val="75000"/>
                </a:schemeClr>
              </a:solidFill>
              <a:ln w="12700">
                <a:solidFill>
                  <a:schemeClr val="tx2"/>
                </a:solidFill>
                <a:prstDash val="solid"/>
                <a:miter lim="800000"/>
                <a:headEnd/>
                <a:tailEnd/>
              </a:ln>
            </p:spPr>
            <p:txBody>
              <a:bodyPr lIns="0" rIns="72000" anchor="ctr"/>
              <a:lstStyle/>
              <a:p>
                <a:pPr algn="ctr"/>
                <a:r>
                  <a:rPr lang="ja-JP" altLang="en-US" sz="1200" dirty="0" smtClean="0">
                    <a:latin typeface="Meiryo UI" pitchFamily="50" charset="-128"/>
                    <a:ea typeface="Meiryo UI" pitchFamily="50" charset="-128"/>
                    <a:cs typeface="Meiryo UI" pitchFamily="50" charset="-128"/>
                  </a:rPr>
                  <a:t>　</a:t>
                </a:r>
                <a:r>
                  <a:rPr lang="ja-JP" altLang="en-US" sz="1200" dirty="0">
                    <a:solidFill>
                      <a:schemeClr val="bg1"/>
                    </a:solidFill>
                    <a:latin typeface="Meiryo UI" pitchFamily="50" charset="-128"/>
                    <a:ea typeface="Meiryo UI" pitchFamily="50" charset="-128"/>
                    <a:cs typeface="Meiryo UI" pitchFamily="50" charset="-128"/>
                  </a:rPr>
                  <a:t>保健</a:t>
                </a:r>
                <a:r>
                  <a:rPr lang="ja-JP" altLang="en-US" sz="1200" dirty="0" smtClean="0">
                    <a:solidFill>
                      <a:schemeClr val="bg1"/>
                    </a:solidFill>
                    <a:latin typeface="Meiryo UI" pitchFamily="50" charset="-128"/>
                    <a:ea typeface="Meiryo UI" pitchFamily="50" charset="-128"/>
                    <a:cs typeface="Meiryo UI" pitchFamily="50" charset="-128"/>
                  </a:rPr>
                  <a:t>福祉センター　</a:t>
                </a:r>
                <a:r>
                  <a:rPr lang="en-US" altLang="ja-JP" sz="1200" dirty="0" smtClean="0">
                    <a:solidFill>
                      <a:schemeClr val="bg1"/>
                    </a:solidFill>
                    <a:latin typeface="Meiryo UI" pitchFamily="50" charset="-128"/>
                    <a:ea typeface="Meiryo UI" pitchFamily="50" charset="-128"/>
                    <a:cs typeface="Meiryo UI" pitchFamily="50" charset="-128"/>
                  </a:rPr>
                  <a:t>82</a:t>
                </a:r>
                <a:r>
                  <a:rPr lang="en-US" altLang="ja-JP" sz="1200" dirty="0">
                    <a:solidFill>
                      <a:schemeClr val="bg1"/>
                    </a:solidFill>
                    <a:latin typeface="Meiryo UI" pitchFamily="50" charset="-128"/>
                    <a:ea typeface="Meiryo UI" pitchFamily="50" charset="-128"/>
                    <a:cs typeface="Meiryo UI" pitchFamily="50" charset="-128"/>
                  </a:rPr>
                  <a:t>7</a:t>
                </a:r>
                <a:r>
                  <a:rPr lang="ja-JP" altLang="en-US" sz="1200" dirty="0" smtClean="0">
                    <a:solidFill>
                      <a:schemeClr val="bg1"/>
                    </a:solidFill>
                    <a:latin typeface="Meiryo UI" pitchFamily="50" charset="-128"/>
                    <a:ea typeface="Meiryo UI" pitchFamily="50" charset="-128"/>
                    <a:cs typeface="Meiryo UI" pitchFamily="50" charset="-128"/>
                  </a:rPr>
                  <a:t>人</a:t>
                </a:r>
                <a:endParaRPr lang="en-US" altLang="ja-JP" sz="1200" dirty="0" smtClean="0">
                  <a:solidFill>
                    <a:schemeClr val="bg1"/>
                  </a:solidFill>
                  <a:latin typeface="Meiryo UI" pitchFamily="50" charset="-128"/>
                  <a:ea typeface="Meiryo UI" pitchFamily="50" charset="-128"/>
                  <a:cs typeface="Meiryo UI" pitchFamily="50" charset="-128"/>
                </a:endParaRPr>
              </a:p>
            </p:txBody>
          </p:sp>
        </p:grpSp>
      </p:grpSp>
      <p:grpSp>
        <p:nvGrpSpPr>
          <p:cNvPr id="12" name="グループ化 11"/>
          <p:cNvGrpSpPr/>
          <p:nvPr/>
        </p:nvGrpSpPr>
        <p:grpSpPr>
          <a:xfrm>
            <a:off x="6429757" y="5683482"/>
            <a:ext cx="1955079" cy="1035032"/>
            <a:chOff x="5990776" y="4824448"/>
            <a:chExt cx="1955079" cy="1035032"/>
          </a:xfrm>
        </p:grpSpPr>
        <p:sp>
          <p:nvSpPr>
            <p:cNvPr id="60" name="テキスト ボックス 59"/>
            <p:cNvSpPr txBox="1"/>
            <p:nvPr/>
          </p:nvSpPr>
          <p:spPr>
            <a:xfrm>
              <a:off x="5990776" y="4824448"/>
              <a:ext cx="1207264" cy="338554"/>
            </a:xfrm>
            <a:prstGeom prst="rect">
              <a:avLst/>
            </a:prstGeom>
            <a:noFill/>
          </p:spPr>
          <p:txBody>
            <a:bodyPr wrap="square" rtlCol="0">
              <a:spAutoFit/>
            </a:bodyPr>
            <a:lstStyle/>
            <a:p>
              <a:r>
                <a:rPr lang="ja-JP" altLang="en-US" sz="1600" b="1" dirty="0" smtClean="0">
                  <a:latin typeface="Meiryo UI" pitchFamily="50" charset="-128"/>
                  <a:ea typeface="Meiryo UI" pitchFamily="50" charset="-128"/>
                  <a:cs typeface="Meiryo UI" pitchFamily="50" charset="-128"/>
                </a:rPr>
                <a:t>天王寺区</a:t>
              </a:r>
              <a:endParaRPr kumimoji="1" lang="en-US" altLang="ja-JP" sz="1600" b="1" dirty="0" smtClean="0">
                <a:latin typeface="Meiryo UI" pitchFamily="50" charset="-128"/>
                <a:ea typeface="Meiryo UI" pitchFamily="50" charset="-128"/>
                <a:cs typeface="Meiryo UI" pitchFamily="50" charset="-128"/>
              </a:endParaRPr>
            </a:p>
          </p:txBody>
        </p:sp>
        <p:grpSp>
          <p:nvGrpSpPr>
            <p:cNvPr id="69" name="グループ化 68"/>
            <p:cNvGrpSpPr/>
            <p:nvPr/>
          </p:nvGrpSpPr>
          <p:grpSpPr>
            <a:xfrm>
              <a:off x="6109854" y="5190976"/>
              <a:ext cx="1836001" cy="668504"/>
              <a:chOff x="5932086" y="2132501"/>
              <a:chExt cx="1836001" cy="668504"/>
            </a:xfrm>
          </p:grpSpPr>
          <p:sp>
            <p:nvSpPr>
              <p:cNvPr id="70" name="正方形/長方形 69"/>
              <p:cNvSpPr/>
              <p:nvPr/>
            </p:nvSpPr>
            <p:spPr>
              <a:xfrm>
                <a:off x="5932086" y="2132501"/>
                <a:ext cx="1836000" cy="288000"/>
              </a:xfrm>
              <a:prstGeom prst="rect">
                <a:avLst/>
              </a:prstGeom>
              <a:solidFill>
                <a:schemeClr val="accent2">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保健所　</a:t>
                </a:r>
                <a:r>
                  <a:rPr lang="en-US" altLang="ja-JP" sz="1200" dirty="0" smtClean="0">
                    <a:solidFill>
                      <a:schemeClr val="tx1"/>
                    </a:solidFill>
                    <a:latin typeface="Meiryo UI" panose="020B0604030504040204" pitchFamily="50" charset="-128"/>
                    <a:ea typeface="Meiryo UI" panose="020B0604030504040204" pitchFamily="50" charset="-128"/>
                  </a:rPr>
                  <a:t>8</a:t>
                </a:r>
                <a:r>
                  <a:rPr lang="en-US" altLang="ja-JP" sz="1200" dirty="0">
                    <a:solidFill>
                      <a:schemeClr val="tx1"/>
                    </a:solidFill>
                    <a:latin typeface="Meiryo UI" panose="020B0604030504040204" pitchFamily="50" charset="-128"/>
                    <a:ea typeface="Meiryo UI" panose="020B0604030504040204" pitchFamily="50" charset="-128"/>
                  </a:rPr>
                  <a:t>6</a:t>
                </a:r>
                <a:r>
                  <a:rPr lang="ja-JP" altLang="en-US" sz="1200" dirty="0" smtClean="0">
                    <a:solidFill>
                      <a:schemeClr val="tx1"/>
                    </a:solidFill>
                    <a:latin typeface="Meiryo UI" panose="020B0604030504040204" pitchFamily="50" charset="-128"/>
                    <a:ea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71" name="Rectangle 31"/>
              <p:cNvSpPr>
                <a:spLocks noChangeArrowheads="1"/>
              </p:cNvSpPr>
              <p:nvPr/>
            </p:nvSpPr>
            <p:spPr bwMode="auto">
              <a:xfrm>
                <a:off x="5932087" y="2513005"/>
                <a:ext cx="1836000" cy="288000"/>
              </a:xfrm>
              <a:prstGeom prst="rect">
                <a:avLst/>
              </a:prstGeom>
              <a:solidFill>
                <a:schemeClr val="accent5">
                  <a:lumMod val="75000"/>
                </a:schemeClr>
              </a:solidFill>
              <a:ln w="12700">
                <a:solidFill>
                  <a:schemeClr val="tx2"/>
                </a:solidFill>
                <a:prstDash val="solid"/>
                <a:miter lim="800000"/>
                <a:headEnd/>
                <a:tailEnd/>
              </a:ln>
            </p:spPr>
            <p:txBody>
              <a:bodyPr lIns="0" rIns="72000" anchor="ctr"/>
              <a:lstStyle/>
              <a:p>
                <a:pPr algn="ctr"/>
                <a:r>
                  <a:rPr lang="ja-JP" altLang="en-US" sz="1200" dirty="0" smtClean="0">
                    <a:latin typeface="Meiryo UI" pitchFamily="50" charset="-128"/>
                    <a:ea typeface="Meiryo UI" pitchFamily="50" charset="-128"/>
                    <a:cs typeface="Meiryo UI" pitchFamily="50" charset="-128"/>
                  </a:rPr>
                  <a:t>　</a:t>
                </a:r>
                <a:r>
                  <a:rPr lang="ja-JP" altLang="en-US" sz="1200" dirty="0">
                    <a:solidFill>
                      <a:schemeClr val="bg1"/>
                    </a:solidFill>
                    <a:latin typeface="Meiryo UI" pitchFamily="50" charset="-128"/>
                    <a:ea typeface="Meiryo UI" pitchFamily="50" charset="-128"/>
                    <a:cs typeface="Meiryo UI" pitchFamily="50" charset="-128"/>
                  </a:rPr>
                  <a:t>保健</a:t>
                </a:r>
                <a:r>
                  <a:rPr lang="ja-JP" altLang="en-US" sz="1200" dirty="0" smtClean="0">
                    <a:solidFill>
                      <a:schemeClr val="bg1"/>
                    </a:solidFill>
                    <a:latin typeface="Meiryo UI" pitchFamily="50" charset="-128"/>
                    <a:ea typeface="Meiryo UI" pitchFamily="50" charset="-128"/>
                    <a:cs typeface="Meiryo UI" pitchFamily="50" charset="-128"/>
                  </a:rPr>
                  <a:t>福祉センター　</a:t>
                </a:r>
                <a:r>
                  <a:rPr lang="en-US" altLang="ja-JP" sz="1200" dirty="0" smtClean="0">
                    <a:solidFill>
                      <a:schemeClr val="bg1"/>
                    </a:solidFill>
                    <a:latin typeface="Meiryo UI" pitchFamily="50" charset="-128"/>
                    <a:ea typeface="Meiryo UI" pitchFamily="50" charset="-128"/>
                    <a:cs typeface="Meiryo UI" pitchFamily="50" charset="-128"/>
                  </a:rPr>
                  <a:t>58</a:t>
                </a:r>
                <a:r>
                  <a:rPr lang="en-US" altLang="ja-JP" sz="1200" dirty="0">
                    <a:solidFill>
                      <a:schemeClr val="bg1"/>
                    </a:solidFill>
                    <a:latin typeface="Meiryo UI" pitchFamily="50" charset="-128"/>
                    <a:ea typeface="Meiryo UI" pitchFamily="50" charset="-128"/>
                    <a:cs typeface="Meiryo UI" pitchFamily="50" charset="-128"/>
                  </a:rPr>
                  <a:t>4</a:t>
                </a:r>
                <a:r>
                  <a:rPr lang="ja-JP" altLang="en-US" sz="1200" dirty="0" smtClean="0">
                    <a:solidFill>
                      <a:schemeClr val="bg1"/>
                    </a:solidFill>
                    <a:latin typeface="Meiryo UI" pitchFamily="50" charset="-128"/>
                    <a:ea typeface="Meiryo UI" pitchFamily="50" charset="-128"/>
                    <a:cs typeface="Meiryo UI" pitchFamily="50" charset="-128"/>
                  </a:rPr>
                  <a:t>人</a:t>
                </a:r>
                <a:endParaRPr lang="en-US" altLang="ja-JP" sz="1200" dirty="0" smtClean="0">
                  <a:solidFill>
                    <a:schemeClr val="bg1"/>
                  </a:solidFill>
                  <a:latin typeface="Meiryo UI" pitchFamily="50" charset="-128"/>
                  <a:ea typeface="Meiryo UI" pitchFamily="50" charset="-128"/>
                  <a:cs typeface="Meiryo UI" pitchFamily="50" charset="-128"/>
                </a:endParaRPr>
              </a:p>
            </p:txBody>
          </p:sp>
        </p:grpSp>
      </p:grpSp>
      <p:sp>
        <p:nvSpPr>
          <p:cNvPr id="41" name="Rectangle 31"/>
          <p:cNvSpPr>
            <a:spLocks noChangeArrowheads="1"/>
          </p:cNvSpPr>
          <p:nvPr/>
        </p:nvSpPr>
        <p:spPr bwMode="auto">
          <a:xfrm>
            <a:off x="2339752" y="3931562"/>
            <a:ext cx="1866061" cy="792000"/>
          </a:xfrm>
          <a:prstGeom prst="rect">
            <a:avLst/>
          </a:prstGeom>
          <a:noFill/>
          <a:ln w="12700">
            <a:noFill/>
            <a:prstDash val="dash"/>
            <a:miter lim="800000"/>
            <a:headEnd/>
            <a:tailEnd/>
          </a:ln>
        </p:spPr>
        <p:txBody>
          <a:bodyPr lIns="0" rIns="72000" anchor="ctr"/>
          <a:lstStyle/>
          <a:p>
            <a:r>
              <a:rPr lang="ja-JP" altLang="en-US" sz="1300" dirty="0" smtClean="0">
                <a:latin typeface="Meiryo UI" pitchFamily="50" charset="-128"/>
                <a:ea typeface="Meiryo UI" pitchFamily="50" charset="-128"/>
                <a:cs typeface="Meiryo UI" pitchFamily="50" charset="-128"/>
              </a:rPr>
              <a:t> 区役所における内部事務</a:t>
            </a:r>
            <a:endParaRPr lang="en-US" altLang="ja-JP" sz="1300" dirty="0" smtClean="0">
              <a:latin typeface="Meiryo UI" pitchFamily="50" charset="-128"/>
              <a:ea typeface="Meiryo UI" pitchFamily="50" charset="-128"/>
              <a:cs typeface="Meiryo UI" pitchFamily="50" charset="-128"/>
            </a:endParaRPr>
          </a:p>
          <a:p>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・企画部門の集約化及び</a:t>
            </a:r>
            <a:endParaRPr lang="en-US" altLang="ja-JP" sz="1300" dirty="0" smtClean="0">
              <a:latin typeface="Meiryo UI" pitchFamily="50" charset="-128"/>
              <a:ea typeface="Meiryo UI" pitchFamily="50" charset="-128"/>
              <a:cs typeface="Meiryo UI" pitchFamily="50" charset="-128"/>
            </a:endParaRPr>
          </a:p>
          <a:p>
            <a:r>
              <a:rPr lang="en-US" altLang="ja-JP"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体制整備増　　　</a:t>
            </a: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74</a:t>
            </a:r>
            <a:r>
              <a:rPr lang="ja-JP" altLang="en-US" sz="1300" dirty="0" smtClean="0">
                <a:latin typeface="Meiryo UI" pitchFamily="50" charset="-128"/>
                <a:ea typeface="Meiryo UI" pitchFamily="50" charset="-128"/>
                <a:cs typeface="Meiryo UI" pitchFamily="50" charset="-128"/>
              </a:rPr>
              <a:t>人</a:t>
            </a:r>
            <a:endParaRPr lang="en-US" altLang="ja-JP" sz="1300" dirty="0" smtClean="0">
              <a:latin typeface="Meiryo UI" pitchFamily="50" charset="-128"/>
              <a:ea typeface="Meiryo UI" pitchFamily="50" charset="-128"/>
              <a:cs typeface="Meiryo UI" pitchFamily="50" charset="-128"/>
            </a:endParaRPr>
          </a:p>
        </p:txBody>
      </p:sp>
      <p:sp>
        <p:nvSpPr>
          <p:cNvPr id="42" name="正方形/長方形 41">
            <a:extLst>
              <a:ext uri="{FF2B5EF4-FFF2-40B4-BE49-F238E27FC236}">
                <a16:creationId xmlns:a16="http://schemas.microsoft.com/office/drawing/2014/main" id="{EAE3DAFB-9B69-45B1-B8A8-10B3D58B91BC}"/>
              </a:ext>
            </a:extLst>
          </p:cNvPr>
          <p:cNvSpPr/>
          <p:nvPr/>
        </p:nvSpPr>
        <p:spPr>
          <a:xfrm>
            <a:off x="0" y="627679"/>
            <a:ext cx="9132095" cy="954107"/>
          </a:xfrm>
          <a:prstGeom prst="rect">
            <a:avLst/>
          </a:prstGeom>
        </p:spPr>
        <p:txBody>
          <a:bodyPr wrap="square">
            <a:spAutoFit/>
          </a:bodyPr>
          <a:lstStyle/>
          <a:p>
            <a:pPr marL="85725" indent="-85725"/>
            <a:r>
              <a:rPr lang="ja-JP" altLang="en-US" sz="1400" dirty="0" smtClean="0">
                <a:solidFill>
                  <a:srgbClr val="000000"/>
                </a:solidFill>
                <a:latin typeface="Meiryo UI" panose="020B0604030504040204" pitchFamily="50" charset="-128"/>
                <a:ea typeface="Meiryo UI" panose="020B0604030504040204" pitchFamily="50" charset="-128"/>
              </a:rPr>
              <a:t>◆  特別区の職員数は、特別区の設置に伴い、原則、各課・事業所に体制整備の増員をする制度設計となっており、特別区の</a:t>
            </a:r>
            <a:endParaRPr lang="en-US" altLang="ja-JP" sz="1400" dirty="0" smtClean="0">
              <a:solidFill>
                <a:srgbClr val="000000"/>
              </a:solidFill>
              <a:latin typeface="Meiryo UI" panose="020B0604030504040204" pitchFamily="50" charset="-128"/>
              <a:ea typeface="Meiryo UI" panose="020B0604030504040204" pitchFamily="50" charset="-128"/>
            </a:endParaRPr>
          </a:p>
          <a:p>
            <a:pPr marL="85725" indent="-85725"/>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保健所職員数（４区計）も、大阪市の保健所職員数より増える</a:t>
            </a:r>
            <a:endParaRPr lang="en-US" altLang="ja-JP" sz="1400" dirty="0" smtClean="0">
              <a:solidFill>
                <a:srgbClr val="000000"/>
              </a:solidFill>
              <a:latin typeface="Meiryo UI" panose="020B0604030504040204" pitchFamily="50" charset="-128"/>
              <a:ea typeface="Meiryo UI" panose="020B0604030504040204" pitchFamily="50" charset="-128"/>
            </a:endParaRPr>
          </a:p>
          <a:p>
            <a:pPr marL="85725" indent="-85725"/>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区役所に</a:t>
            </a:r>
            <a:r>
              <a:rPr lang="ja-JP" altLang="en-US" sz="1400" dirty="0">
                <a:solidFill>
                  <a:srgbClr val="000000"/>
                </a:solidFill>
                <a:latin typeface="Meiryo UI" panose="020B0604030504040204" pitchFamily="50" charset="-128"/>
                <a:ea typeface="Meiryo UI" panose="020B0604030504040204" pitchFamily="50" charset="-128"/>
              </a:rPr>
              <a:t>設置する</a:t>
            </a:r>
            <a:r>
              <a:rPr lang="ja-JP" altLang="en-US" sz="1400" dirty="0" smtClean="0">
                <a:solidFill>
                  <a:srgbClr val="000000"/>
                </a:solidFill>
                <a:latin typeface="Meiryo UI" panose="020B0604030504040204" pitchFamily="50" charset="-128"/>
                <a:ea typeface="Meiryo UI" panose="020B0604030504040204" pitchFamily="50" charset="-128"/>
              </a:rPr>
              <a:t>保健福祉センター</a:t>
            </a:r>
            <a:r>
              <a:rPr lang="ja-JP" altLang="en-US" sz="1400" dirty="0">
                <a:solidFill>
                  <a:srgbClr val="000000"/>
                </a:solidFill>
                <a:latin typeface="Meiryo UI" panose="020B0604030504040204" pitchFamily="50" charset="-128"/>
                <a:ea typeface="Meiryo UI" panose="020B0604030504040204" pitchFamily="50" charset="-128"/>
              </a:rPr>
              <a:t>で窓口サービス・住民に密接したサービスに従事する職員数は変わらない</a:t>
            </a:r>
            <a:endParaRPr lang="en-US" altLang="ja-JP" sz="1400" dirty="0" smtClean="0">
              <a:solidFill>
                <a:srgbClr val="000000"/>
              </a:solidFill>
              <a:latin typeface="Meiryo UI" panose="020B0604030504040204" pitchFamily="50" charset="-128"/>
              <a:ea typeface="Meiryo UI" panose="020B0604030504040204" pitchFamily="50" charset="-128"/>
            </a:endParaRPr>
          </a:p>
          <a:p>
            <a:pPr marL="85725" indent="-85725"/>
            <a:r>
              <a:rPr lang="ja-JP" altLang="en-US" sz="1400" dirty="0" smtClean="0">
                <a:solidFill>
                  <a:srgbClr val="000000"/>
                </a:solidFill>
                <a:latin typeface="Meiryo UI" panose="020B0604030504040204" pitchFamily="50" charset="-128"/>
                <a:ea typeface="Meiryo UI" panose="020B0604030504040204" pitchFamily="50" charset="-128"/>
              </a:rPr>
              <a:t>◆  なお、</a:t>
            </a:r>
            <a:r>
              <a:rPr lang="en-US" altLang="ja-JP" sz="1400" dirty="0" smtClean="0">
                <a:solidFill>
                  <a:srgbClr val="000000"/>
                </a:solidFill>
                <a:latin typeface="Meiryo UI" panose="020B0604030504040204" pitchFamily="50" charset="-128"/>
                <a:ea typeface="Meiryo UI" panose="020B0604030504040204" pitchFamily="50" charset="-128"/>
              </a:rPr>
              <a:t>2016</a:t>
            </a:r>
            <a:r>
              <a:rPr lang="ja-JP" altLang="en-US" sz="1400" dirty="0" smtClean="0">
                <a:solidFill>
                  <a:srgbClr val="000000"/>
                </a:solidFill>
                <a:latin typeface="Meiryo UI" panose="020B0604030504040204" pitchFamily="50" charset="-128"/>
                <a:ea typeface="Meiryo UI" panose="020B0604030504040204" pitchFamily="50" charset="-128"/>
              </a:rPr>
              <a:t>年度の大阪市と特別区の保健所等の体制を比較すると以下のとおり</a:t>
            </a:r>
            <a:endParaRPr lang="en-US" altLang="ja-JP" sz="14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7490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0" y="2824826"/>
            <a:ext cx="9144000" cy="1540278"/>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住民サービスの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
            </a:r>
            <a:br>
              <a:rPr lang="ja-JP" altLang="en-US" sz="3000" b="1" dirty="0">
                <a:latin typeface="Meiryo UI" panose="020B0604030504040204" pitchFamily="50" charset="-128"/>
                <a:ea typeface="Meiryo UI" panose="020B0604030504040204" pitchFamily="50" charset="-128"/>
                <a:cs typeface="Meiryo UI" panose="020B0604030504040204" pitchFamily="50" charset="-128"/>
              </a:rPr>
            </a:br>
            <a:endParaRPr lang="ja-JP" altLang="en-US" sz="3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49605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555660439"/>
              </p:ext>
            </p:extLst>
          </p:nvPr>
        </p:nvGraphicFramePr>
        <p:xfrm>
          <a:off x="69452" y="4167064"/>
          <a:ext cx="8766399" cy="2619565"/>
        </p:xfrm>
        <a:graphic>
          <a:graphicData uri="http://schemas.openxmlformats.org/drawingml/2006/table">
            <a:tbl>
              <a:tblPr firstRow="1" bandRow="1">
                <a:tableStyleId>{BC89EF96-8CEA-46FF-86C4-4CE0E7609802}</a:tableStyleId>
              </a:tblPr>
              <a:tblGrid>
                <a:gridCol w="2922133">
                  <a:extLst>
                    <a:ext uri="{9D8B030D-6E8A-4147-A177-3AD203B41FA5}">
                      <a16:colId xmlns:a16="http://schemas.microsoft.com/office/drawing/2014/main" val="1244324935"/>
                    </a:ext>
                  </a:extLst>
                </a:gridCol>
                <a:gridCol w="2922133">
                  <a:extLst>
                    <a:ext uri="{9D8B030D-6E8A-4147-A177-3AD203B41FA5}">
                      <a16:colId xmlns:a16="http://schemas.microsoft.com/office/drawing/2014/main" val="4162652907"/>
                    </a:ext>
                  </a:extLst>
                </a:gridCol>
                <a:gridCol w="2922133">
                  <a:extLst>
                    <a:ext uri="{9D8B030D-6E8A-4147-A177-3AD203B41FA5}">
                      <a16:colId xmlns:a16="http://schemas.microsoft.com/office/drawing/2014/main" val="2301768561"/>
                    </a:ext>
                  </a:extLst>
                </a:gridCol>
              </a:tblGrid>
              <a:tr h="2619565">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57947578"/>
                  </a:ext>
                </a:extLst>
              </a:tr>
            </a:tbl>
          </a:graphicData>
        </a:graphic>
      </p:graphicFrame>
      <p:sp>
        <p:nvSpPr>
          <p:cNvPr id="14" name="タイトル 1"/>
          <p:cNvSpPr txBox="1">
            <a:spLocks/>
          </p:cNvSpPr>
          <p:nvPr/>
        </p:nvSpPr>
        <p:spPr>
          <a:xfrm>
            <a:off x="-81533" y="55002"/>
            <a:ext cx="8993883"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smtClean="0">
                <a:latin typeface="Meiryo UI" panose="020B0604030504040204" pitchFamily="50" charset="-128"/>
                <a:ea typeface="Meiryo UI" panose="020B0604030504040204" pitchFamily="50" charset="-128"/>
              </a:rPr>
              <a:t>■</a:t>
            </a:r>
            <a:r>
              <a:rPr lang="ja-JP" altLang="en-US" sz="2769" b="1" dirty="0">
                <a:latin typeface="Meiryo UI" panose="020B0604030504040204" pitchFamily="50" charset="-128"/>
                <a:ea typeface="Meiryo UI" panose="020B0604030504040204" pitchFamily="50" charset="-128"/>
              </a:rPr>
              <a:t>特別</a:t>
            </a:r>
            <a:r>
              <a:rPr lang="ja-JP" altLang="en-US" sz="2769" b="1" dirty="0" smtClean="0">
                <a:latin typeface="Meiryo UI" panose="020B0604030504040204" pitchFamily="50" charset="-128"/>
                <a:ea typeface="Meiryo UI" panose="020B0604030504040204" pitchFamily="50" charset="-128"/>
              </a:rPr>
              <a:t>区設置の効果（住民サービスの向上）</a:t>
            </a:r>
            <a:endParaRPr lang="ja-JP" altLang="en-US" sz="2769" b="1"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11905" y="57687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20938" y="544846"/>
            <a:ext cx="7020283" cy="867930"/>
          </a:xfrm>
          <a:prstGeom prst="rect">
            <a:avLst/>
          </a:prstGeom>
        </p:spPr>
        <p:txBody>
          <a:bodyPr wrap="square">
            <a:spAutoFit/>
          </a:bodyPr>
          <a:lstStyle/>
          <a:p>
            <a:pPr>
              <a:lnSpc>
                <a:spcPct val="140000"/>
              </a:lnSpc>
            </a:pPr>
            <a:r>
              <a:rPr lang="ja-JP" altLang="en-US" dirty="0" smtClean="0">
                <a:latin typeface="Meiryo UI" panose="020B0604030504040204" pitchFamily="50" charset="-128"/>
                <a:ea typeface="Meiryo UI" panose="020B0604030504040204" pitchFamily="50" charset="-128"/>
              </a:rPr>
              <a:t>◆大阪市をなくして４つの特別区を設置することで、「住民サービスは</a:t>
            </a:r>
            <a:endParaRPr lang="en-US" altLang="ja-JP" dirty="0" smtClean="0">
              <a:latin typeface="Meiryo UI" panose="020B0604030504040204" pitchFamily="50" charset="-128"/>
              <a:ea typeface="Meiryo UI" panose="020B0604030504040204" pitchFamily="50" charset="-128"/>
            </a:endParaRPr>
          </a:p>
          <a:p>
            <a:pPr>
              <a:lnSpc>
                <a:spcPct val="140000"/>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よくなるのか、低下するのではないか」との声もありますが。</a:t>
            </a:r>
            <a:endParaRPr lang="en-US" altLang="ja-JP"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46955" y="4005064"/>
            <a:ext cx="2299023" cy="324000"/>
          </a:xfrm>
          <a:prstGeom prst="rect">
            <a:avLst/>
          </a:prstGeom>
          <a:solidFill>
            <a:schemeClr val="tx2"/>
          </a:solidFill>
        </p:spPr>
        <p:txBody>
          <a:bodyPr wrap="square" lIns="0" tIns="0" rIns="0" bIns="0" rtlCol="0" anchor="ctr" anchorCtr="0">
            <a:noAutofit/>
          </a:bodyPr>
          <a:lstStyle/>
          <a:p>
            <a:pPr algn="ctr"/>
            <a:r>
              <a:rPr lang="ja-JP" altLang="en-US" b="1" dirty="0">
                <a:solidFill>
                  <a:prstClr val="white"/>
                </a:solidFill>
                <a:latin typeface="Meiryo UI" panose="020B0604030504040204" pitchFamily="50" charset="-128"/>
                <a:ea typeface="Meiryo UI" panose="020B0604030504040204" pitchFamily="50" charset="-128"/>
              </a:rPr>
              <a:t>住民</a:t>
            </a:r>
            <a:r>
              <a:rPr lang="ja-JP" altLang="en-US" b="1" dirty="0" smtClean="0">
                <a:solidFill>
                  <a:prstClr val="white"/>
                </a:solidFill>
                <a:latin typeface="Meiryo UI" panose="020B0604030504040204" pitchFamily="50" charset="-128"/>
                <a:ea typeface="Meiryo UI" panose="020B0604030504040204" pitchFamily="50" charset="-128"/>
              </a:rPr>
              <a:t>ニーズの反映</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6269090" y="4005064"/>
            <a:ext cx="2299023" cy="324000"/>
          </a:xfrm>
          <a:prstGeom prst="rect">
            <a:avLst/>
          </a:prstGeom>
          <a:solidFill>
            <a:schemeClr val="tx2"/>
          </a:solidFill>
        </p:spPr>
        <p:txBody>
          <a:bodyPr wrap="square" lIns="0" tIns="0" rIns="0" bIns="0" rtlCol="0" anchor="ctr" anchorCtr="0">
            <a:noAutofit/>
          </a:bodyPr>
          <a:lstStyle/>
          <a:p>
            <a:pPr algn="ctr"/>
            <a:r>
              <a:rPr lang="ja-JP" altLang="en-US" b="1" dirty="0" smtClean="0">
                <a:solidFill>
                  <a:prstClr val="white"/>
                </a:solidFill>
                <a:latin typeface="Meiryo UI" panose="020B0604030504040204" pitchFamily="50" charset="-128"/>
                <a:ea typeface="Meiryo UI" panose="020B0604030504040204" pitchFamily="50" charset="-128"/>
              </a:rPr>
              <a:t>きめ細かな対応</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303139" y="4006775"/>
            <a:ext cx="2299023" cy="324000"/>
          </a:xfrm>
          <a:prstGeom prst="rect">
            <a:avLst/>
          </a:prstGeom>
          <a:solidFill>
            <a:schemeClr val="tx2"/>
          </a:solidFill>
        </p:spPr>
        <p:txBody>
          <a:bodyPr wrap="square" lIns="0" tIns="0" rIns="0" bIns="0" rtlCol="0" anchor="ctr" anchorCtr="0">
            <a:noAutofit/>
          </a:bodyPr>
          <a:lstStyle/>
          <a:p>
            <a:pPr algn="ctr"/>
            <a:r>
              <a:rPr lang="ja-JP" altLang="en-US" b="1" dirty="0" smtClean="0">
                <a:solidFill>
                  <a:prstClr val="white"/>
                </a:solidFill>
                <a:latin typeface="Meiryo UI" panose="020B0604030504040204" pitchFamily="50" charset="-128"/>
                <a:ea typeface="Meiryo UI" panose="020B0604030504040204" pitchFamily="50" charset="-128"/>
              </a:rPr>
              <a:t>迅速な対応</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407351" y="5993957"/>
            <a:ext cx="2861739" cy="391582"/>
          </a:xfrm>
          <a:prstGeom prst="rect">
            <a:avLst/>
          </a:prstGeom>
        </p:spPr>
        <p:txBody>
          <a:bodyPr wrap="square">
            <a:spAutoFit/>
          </a:bodyPr>
          <a:lstStyle/>
          <a:p>
            <a:pPr>
              <a:lnSpc>
                <a:spcPct val="140000"/>
              </a:lnSpc>
            </a:pPr>
            <a:endParaRPr lang="en-US" altLang="ja-JP" sz="1600" dirty="0">
              <a:latin typeface="Meiryo UI" panose="020B0604030504040204" pitchFamily="50" charset="-128"/>
              <a:ea typeface="Meiryo UI" panose="020B0604030504040204" pitchFamily="50" charset="-128"/>
            </a:endParaRPr>
          </a:p>
        </p:txBody>
      </p:sp>
      <p:sp>
        <p:nvSpPr>
          <p:cNvPr id="27" name="二等辺三角形 26"/>
          <p:cNvSpPr/>
          <p:nvPr/>
        </p:nvSpPr>
        <p:spPr>
          <a:xfrm rot="10800000">
            <a:off x="260581" y="5425066"/>
            <a:ext cx="670669" cy="14401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207607" y="4416954"/>
            <a:ext cx="755729" cy="359089"/>
          </a:xfrm>
          <a:prstGeom prst="roundRect">
            <a:avLst>
              <a:gd name="adj" fmla="val 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sz="1200" dirty="0" smtClean="0">
                <a:solidFill>
                  <a:schemeClr val="tx1"/>
                </a:solidFill>
                <a:latin typeface="Meiryo UI" panose="020B0604030504040204" pitchFamily="50" charset="-128"/>
                <a:ea typeface="Meiryo UI" panose="020B0604030504040204" pitchFamily="50" charset="-128"/>
              </a:rPr>
              <a:t>現　在</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30" name="角丸四角形 29"/>
          <p:cNvSpPr/>
          <p:nvPr/>
        </p:nvSpPr>
        <p:spPr>
          <a:xfrm>
            <a:off x="218050" y="5634868"/>
            <a:ext cx="755729" cy="359089"/>
          </a:xfrm>
          <a:prstGeom prst="roundRect">
            <a:avLst>
              <a:gd name="adj" fmla="val 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sz="1200" dirty="0" smtClean="0">
                <a:solidFill>
                  <a:schemeClr val="tx1"/>
                </a:solidFill>
                <a:latin typeface="Meiryo UI" panose="020B0604030504040204" pitchFamily="50" charset="-128"/>
                <a:ea typeface="Meiryo UI" panose="020B0604030504040204" pitchFamily="50" charset="-128"/>
              </a:rPr>
              <a:t>今　後</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202618" y="6001130"/>
            <a:ext cx="2933943" cy="781752"/>
          </a:xfrm>
          <a:prstGeom prst="rect">
            <a:avLst/>
          </a:prstGeom>
        </p:spPr>
        <p:txBody>
          <a:bodyPr wrap="square">
            <a:spAutoFit/>
          </a:bodyPr>
          <a:lstStyle/>
          <a:p>
            <a:pPr>
              <a:lnSpc>
                <a:spcPct val="140000"/>
              </a:lnSpc>
            </a:pPr>
            <a:r>
              <a:rPr lang="ja-JP" altLang="en-US" sz="1600" dirty="0" smtClean="0">
                <a:latin typeface="Meiryo UI" panose="020B0604030504040204" pitchFamily="50" charset="-128"/>
                <a:ea typeface="Meiryo UI" panose="020B0604030504040204" pitchFamily="50" charset="-128"/>
              </a:rPr>
              <a:t>　　　住民により近い区長が</a:t>
            </a:r>
            <a:endParaRPr lang="en-US" altLang="ja-JP" sz="1600" dirty="0">
              <a:latin typeface="Meiryo UI" panose="020B0604030504040204" pitchFamily="50" charset="-128"/>
              <a:ea typeface="Meiryo UI" panose="020B0604030504040204" pitchFamily="50" charset="-128"/>
            </a:endParaRPr>
          </a:p>
          <a:p>
            <a:pPr>
              <a:lnSpc>
                <a:spcPct val="140000"/>
              </a:lnSpc>
            </a:pPr>
            <a:r>
              <a:rPr lang="ja-JP" altLang="en-US" sz="1600" dirty="0" smtClean="0">
                <a:latin typeface="Meiryo UI" panose="020B0604030504040204" pitchFamily="50" charset="-128"/>
                <a:ea typeface="Meiryo UI" panose="020B0604030504040204" pitchFamily="50" charset="-128"/>
              </a:rPr>
              <a:t>　　　特別</a:t>
            </a:r>
            <a:r>
              <a:rPr lang="ja-JP" altLang="en-US" sz="1600" dirty="0">
                <a:latin typeface="Meiryo UI" panose="020B0604030504040204" pitchFamily="50" charset="-128"/>
                <a:ea typeface="Meiryo UI" panose="020B0604030504040204" pitchFamily="50" charset="-128"/>
              </a:rPr>
              <a:t>区</a:t>
            </a:r>
            <a:r>
              <a:rPr lang="ja-JP" altLang="en-US" sz="1600" dirty="0" smtClean="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特性</a:t>
            </a:r>
            <a:r>
              <a:rPr lang="ja-JP" altLang="en-US" sz="1600" dirty="0" smtClean="0">
                <a:latin typeface="Meiryo UI" panose="020B0604030504040204" pitchFamily="50" charset="-128"/>
                <a:ea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rPr>
              <a:t>応</a:t>
            </a:r>
            <a:r>
              <a:rPr lang="ja-JP" altLang="en-US" sz="1600" dirty="0" smtClean="0">
                <a:latin typeface="Meiryo UI" panose="020B0604030504040204" pitchFamily="50" charset="-128"/>
                <a:ea typeface="Meiryo UI" panose="020B0604030504040204" pitchFamily="50" charset="-128"/>
              </a:rPr>
              <a:t>じた決定</a:t>
            </a:r>
            <a:endParaRPr lang="en-US" altLang="ja-JP" sz="1600" dirty="0" smtClean="0">
              <a:latin typeface="Meiryo UI" panose="020B0604030504040204" pitchFamily="50" charset="-128"/>
              <a:ea typeface="Meiryo UI" panose="020B0604030504040204" pitchFamily="50" charset="-128"/>
            </a:endParaRPr>
          </a:p>
        </p:txBody>
      </p:sp>
      <p:sp>
        <p:nvSpPr>
          <p:cNvPr id="37" name="二等辺三角形 36"/>
          <p:cNvSpPr/>
          <p:nvPr/>
        </p:nvSpPr>
        <p:spPr>
          <a:xfrm rot="10800000">
            <a:off x="3230535" y="5425065"/>
            <a:ext cx="670669" cy="14401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202618" y="4704986"/>
            <a:ext cx="3323246" cy="781752"/>
          </a:xfrm>
          <a:prstGeom prst="rect">
            <a:avLst/>
          </a:prstGeom>
        </p:spPr>
        <p:txBody>
          <a:bodyPr wrap="square">
            <a:spAutoFit/>
          </a:bodyPr>
          <a:lstStyle/>
          <a:p>
            <a:pPr>
              <a:lnSpc>
                <a:spcPct val="140000"/>
              </a:lnSpc>
            </a:pPr>
            <a:r>
              <a:rPr lang="ja-JP" altLang="en-US" sz="1600" dirty="0" smtClean="0">
                <a:latin typeface="Meiryo UI" panose="020B0604030504040204" pitchFamily="50" charset="-128"/>
                <a:ea typeface="Meiryo UI" panose="020B0604030504040204" pitchFamily="50" charset="-128"/>
              </a:rPr>
              <a:t>　　　住民から遠い市長が</a:t>
            </a:r>
            <a:endParaRPr lang="en-US" altLang="ja-JP" sz="1600" dirty="0" smtClean="0">
              <a:latin typeface="Meiryo UI" panose="020B0604030504040204" pitchFamily="50" charset="-128"/>
              <a:ea typeface="Meiryo UI" panose="020B0604030504040204" pitchFamily="50" charset="-128"/>
            </a:endParaRPr>
          </a:p>
          <a:p>
            <a:pPr algn="ctr">
              <a:lnSpc>
                <a:spcPct val="140000"/>
              </a:lnSpc>
            </a:pPr>
            <a:r>
              <a:rPr lang="ja-JP" altLang="en-US" sz="1600" dirty="0" smtClean="0">
                <a:latin typeface="Meiryo UI" panose="020B0604030504040204" pitchFamily="50" charset="-128"/>
                <a:ea typeface="Meiryo UI" panose="020B0604030504040204" pitchFamily="50" charset="-128"/>
              </a:rPr>
              <a:t>大阪市</a:t>
            </a:r>
            <a:r>
              <a:rPr lang="ja-JP" altLang="en-US" sz="1600" dirty="0">
                <a:latin typeface="Meiryo UI" panose="020B0604030504040204" pitchFamily="50" charset="-128"/>
                <a:ea typeface="Meiryo UI" panose="020B0604030504040204" pitchFamily="50" charset="-128"/>
              </a:rPr>
              <a:t>全域</a:t>
            </a:r>
            <a:r>
              <a:rPr lang="ja-JP" altLang="en-US" sz="1600" dirty="0" smtClean="0">
                <a:latin typeface="Meiryo UI" panose="020B0604030504040204" pitchFamily="50" charset="-128"/>
                <a:ea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rPr>
              <a:t>見渡</a:t>
            </a:r>
            <a:r>
              <a:rPr lang="ja-JP" altLang="en-US" sz="1600" dirty="0" smtClean="0">
                <a:latin typeface="Meiryo UI" panose="020B0604030504040204" pitchFamily="50" charset="-128"/>
                <a:ea typeface="Meiryo UI" panose="020B0604030504040204" pitchFamily="50" charset="-128"/>
              </a:rPr>
              <a:t>した決定</a:t>
            </a:r>
            <a:endParaRPr lang="en-US" altLang="ja-JP" sz="1600" dirty="0" smtClean="0">
              <a:latin typeface="Meiryo UI" panose="020B0604030504040204" pitchFamily="50" charset="-128"/>
              <a:ea typeface="Meiryo UI" panose="020B0604030504040204" pitchFamily="50" charset="-128"/>
            </a:endParaRPr>
          </a:p>
        </p:txBody>
      </p:sp>
      <p:sp>
        <p:nvSpPr>
          <p:cNvPr id="39" name="角丸四角形 38"/>
          <p:cNvSpPr/>
          <p:nvPr/>
        </p:nvSpPr>
        <p:spPr>
          <a:xfrm>
            <a:off x="3145475" y="4416954"/>
            <a:ext cx="755729" cy="359089"/>
          </a:xfrm>
          <a:prstGeom prst="roundRect">
            <a:avLst>
              <a:gd name="adj" fmla="val 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sz="1200" dirty="0" smtClean="0">
                <a:solidFill>
                  <a:schemeClr val="tx1"/>
                </a:solidFill>
                <a:latin typeface="Meiryo UI" panose="020B0604030504040204" pitchFamily="50" charset="-128"/>
                <a:ea typeface="Meiryo UI" panose="020B0604030504040204" pitchFamily="50" charset="-128"/>
              </a:rPr>
              <a:t>現　在</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40" name="角丸四角形 39"/>
          <p:cNvSpPr/>
          <p:nvPr/>
        </p:nvSpPr>
        <p:spPr>
          <a:xfrm>
            <a:off x="3205966" y="5635500"/>
            <a:ext cx="755729" cy="359089"/>
          </a:xfrm>
          <a:prstGeom prst="roundRect">
            <a:avLst>
              <a:gd name="adj" fmla="val 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sz="1200" dirty="0" smtClean="0">
                <a:solidFill>
                  <a:schemeClr val="tx1"/>
                </a:solidFill>
                <a:latin typeface="Meiryo UI" panose="020B0604030504040204" pitchFamily="50" charset="-128"/>
                <a:ea typeface="Meiryo UI" panose="020B0604030504040204" pitchFamily="50" charset="-128"/>
              </a:rPr>
              <a:t>今　後</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5736387" y="6017201"/>
            <a:ext cx="3056092" cy="781752"/>
          </a:xfrm>
          <a:prstGeom prst="rect">
            <a:avLst/>
          </a:prstGeom>
        </p:spPr>
        <p:txBody>
          <a:bodyPr wrap="square">
            <a:spAutoFit/>
          </a:bodyPr>
          <a:lstStyle/>
          <a:p>
            <a:pPr algn="ctr">
              <a:lnSpc>
                <a:spcPct val="140000"/>
              </a:lnSpc>
            </a:pPr>
            <a:r>
              <a:rPr lang="ja-JP" altLang="en-US" sz="1600" dirty="0" smtClean="0">
                <a:latin typeface="Meiryo UI" panose="020B0604030504040204" pitchFamily="50" charset="-128"/>
                <a:ea typeface="Meiryo UI" panose="020B0604030504040204" pitchFamily="50" charset="-128"/>
              </a:rPr>
              <a:t>　　４区ごとの実情や課題に応じた</a:t>
            </a:r>
            <a:endParaRPr lang="en-US" altLang="ja-JP" sz="1600" dirty="0">
              <a:latin typeface="Meiryo UI" panose="020B0604030504040204" pitchFamily="50" charset="-128"/>
              <a:ea typeface="Meiryo UI" panose="020B0604030504040204" pitchFamily="50" charset="-128"/>
            </a:endParaRPr>
          </a:p>
          <a:p>
            <a:pPr>
              <a:lnSpc>
                <a:spcPct val="140000"/>
              </a:lnSpc>
            </a:pPr>
            <a:r>
              <a:rPr lang="ja-JP" altLang="en-US" sz="1600" dirty="0" smtClean="0">
                <a:latin typeface="Meiryo UI" panose="020B0604030504040204" pitchFamily="50" charset="-128"/>
                <a:ea typeface="Meiryo UI" panose="020B0604030504040204" pitchFamily="50" charset="-128"/>
              </a:rPr>
              <a:t>　　 住民サービス</a:t>
            </a:r>
            <a:endParaRPr lang="en-US" altLang="ja-JP" sz="1600" dirty="0">
              <a:latin typeface="Meiryo UI" panose="020B0604030504040204" pitchFamily="50" charset="-128"/>
              <a:ea typeface="Meiryo UI" panose="020B0604030504040204" pitchFamily="50" charset="-128"/>
            </a:endParaRPr>
          </a:p>
        </p:txBody>
      </p:sp>
      <p:sp>
        <p:nvSpPr>
          <p:cNvPr id="42" name="二等辺三角形 41"/>
          <p:cNvSpPr/>
          <p:nvPr/>
        </p:nvSpPr>
        <p:spPr>
          <a:xfrm rot="10800000">
            <a:off x="6000392" y="5425065"/>
            <a:ext cx="670669" cy="14401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831896" y="4844007"/>
            <a:ext cx="2610694" cy="437043"/>
          </a:xfrm>
          <a:prstGeom prst="rect">
            <a:avLst/>
          </a:prstGeom>
        </p:spPr>
        <p:txBody>
          <a:bodyPr wrap="square">
            <a:spAutoFit/>
          </a:bodyPr>
          <a:lstStyle/>
          <a:p>
            <a:pPr algn="ctr">
              <a:lnSpc>
                <a:spcPct val="140000"/>
              </a:lnSpc>
            </a:pPr>
            <a:r>
              <a:rPr lang="ja-JP" altLang="en-US" sz="1600" dirty="0" smtClean="0">
                <a:latin typeface="Meiryo UI" panose="020B0604030504040204" pitchFamily="50" charset="-128"/>
                <a:ea typeface="Meiryo UI" panose="020B0604030504040204" pitchFamily="50" charset="-128"/>
              </a:rPr>
              <a:t>市一律のサービスが基本</a:t>
            </a:r>
            <a:endParaRPr lang="en-US" altLang="ja-JP" sz="1600" dirty="0" smtClean="0">
              <a:latin typeface="Meiryo UI" panose="020B0604030504040204" pitchFamily="50" charset="-128"/>
              <a:ea typeface="Meiryo UI" panose="020B0604030504040204" pitchFamily="50" charset="-128"/>
            </a:endParaRPr>
          </a:p>
        </p:txBody>
      </p:sp>
      <p:sp>
        <p:nvSpPr>
          <p:cNvPr id="44" name="角丸四角形 43"/>
          <p:cNvSpPr/>
          <p:nvPr/>
        </p:nvSpPr>
        <p:spPr>
          <a:xfrm>
            <a:off x="6006148" y="4416954"/>
            <a:ext cx="755729" cy="359089"/>
          </a:xfrm>
          <a:prstGeom prst="roundRect">
            <a:avLst>
              <a:gd name="adj" fmla="val 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sz="1200" dirty="0" smtClean="0">
                <a:solidFill>
                  <a:schemeClr val="tx1"/>
                </a:solidFill>
                <a:latin typeface="Meiryo UI" panose="020B0604030504040204" pitchFamily="50" charset="-128"/>
                <a:ea typeface="Meiryo UI" panose="020B0604030504040204" pitchFamily="50" charset="-128"/>
              </a:rPr>
              <a:t>現　在</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45" name="角丸四角形 44"/>
          <p:cNvSpPr/>
          <p:nvPr/>
        </p:nvSpPr>
        <p:spPr>
          <a:xfrm>
            <a:off x="6000391" y="5634868"/>
            <a:ext cx="755729" cy="359089"/>
          </a:xfrm>
          <a:prstGeom prst="roundRect">
            <a:avLst>
              <a:gd name="adj" fmla="val 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lang="ja-JP" altLang="en-US" sz="1200" dirty="0" smtClean="0">
                <a:solidFill>
                  <a:schemeClr val="tx1"/>
                </a:solidFill>
                <a:latin typeface="Meiryo UI" panose="020B0604030504040204" pitchFamily="50" charset="-128"/>
                <a:ea typeface="Meiryo UI" panose="020B0604030504040204" pitchFamily="50" charset="-128"/>
              </a:rPr>
              <a:t>今　後</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graphicFrame>
        <p:nvGraphicFramePr>
          <p:cNvPr id="31" name="表 30"/>
          <p:cNvGraphicFramePr/>
          <p:nvPr>
            <p:extLst/>
          </p:nvPr>
        </p:nvGraphicFramePr>
        <p:xfrm>
          <a:off x="7066274" y="995252"/>
          <a:ext cx="1797176" cy="2488895"/>
        </p:xfrm>
        <a:graphic>
          <a:graphicData uri="http://schemas.openxmlformats.org/drawingml/2006/table">
            <a:tbl>
              <a:tblPr firstRow="1" bandRow="1">
                <a:tableStyleId>{5C22544A-7EE6-4342-B048-85BDC9FD1C3A}</a:tableStyleId>
              </a:tblPr>
              <a:tblGrid>
                <a:gridCol w="449294">
                  <a:extLst>
                    <a:ext uri="{9D8B030D-6E8A-4147-A177-3AD203B41FA5}">
                      <a16:colId xmlns:a16="http://schemas.microsoft.com/office/drawing/2014/main" val="20000"/>
                    </a:ext>
                  </a:extLst>
                </a:gridCol>
                <a:gridCol w="449294">
                  <a:extLst>
                    <a:ext uri="{9D8B030D-6E8A-4147-A177-3AD203B41FA5}">
                      <a16:colId xmlns:a16="http://schemas.microsoft.com/office/drawing/2014/main" val="20001"/>
                    </a:ext>
                  </a:extLst>
                </a:gridCol>
                <a:gridCol w="449294">
                  <a:extLst>
                    <a:ext uri="{9D8B030D-6E8A-4147-A177-3AD203B41FA5}">
                      <a16:colId xmlns:a16="http://schemas.microsoft.com/office/drawing/2014/main" val="20002"/>
                    </a:ext>
                  </a:extLst>
                </a:gridCol>
                <a:gridCol w="449294">
                  <a:extLst>
                    <a:ext uri="{9D8B030D-6E8A-4147-A177-3AD203B41FA5}">
                      <a16:colId xmlns:a16="http://schemas.microsoft.com/office/drawing/2014/main" val="20003"/>
                    </a:ext>
                  </a:extLst>
                </a:gridCol>
              </a:tblGrid>
              <a:tr h="1151268">
                <a:tc>
                  <a:txBody>
                    <a:bodyPr/>
                    <a:lstStyle/>
                    <a:p>
                      <a:pPr algn="dist">
                        <a:buNone/>
                      </a:pPr>
                      <a:r>
                        <a:rPr lang="en-US" altLang="ja-JP" sz="1600" b="1" dirty="0">
                          <a:solidFill>
                            <a:schemeClr val="bg1"/>
                          </a:solidFill>
                          <a:latin typeface="Meiryo UI" panose="020B0604030504040204" pitchFamily="50" charset="-128"/>
                          <a:ea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rPr>
                        <a:t>淀川区</a:t>
                      </a:r>
                    </a:p>
                  </a:txBody>
                  <a:tcPr vert="eaVert" anchor="ctr">
                    <a:lnL w="38100">
                      <a:solidFill>
                        <a:schemeClr val="bg1"/>
                      </a:solidFill>
                      <a:prstDash val="solid"/>
                    </a:lnL>
                    <a:lnR w="38100">
                      <a:solidFill>
                        <a:schemeClr val="bg1"/>
                      </a:solidFill>
                      <a:prstDash val="solid"/>
                    </a:lnR>
                    <a:lnT w="38100">
                      <a:solidFill>
                        <a:schemeClr val="bg1"/>
                      </a:solidFill>
                      <a:prstDash val="solid"/>
                    </a:lnT>
                    <a:lnB w="38100" cmpd="sng">
                      <a:noFill/>
                    </a:lnB>
                    <a:solidFill>
                      <a:srgbClr val="FF4B4B"/>
                    </a:solidFill>
                  </a:tcPr>
                </a:tc>
                <a:tc>
                  <a:txBody>
                    <a:bodyPr/>
                    <a:lstStyle/>
                    <a:p>
                      <a:pPr algn="dist">
                        <a:buNone/>
                      </a:pPr>
                      <a:r>
                        <a:rPr lang="en-US" altLang="ja-JP" sz="1600" b="1" dirty="0">
                          <a:solidFill>
                            <a:schemeClr val="bg1"/>
                          </a:solidFill>
                          <a:latin typeface="Meiryo UI" panose="020B0604030504040204" pitchFamily="50" charset="-128"/>
                          <a:ea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rPr>
                        <a:t>北区</a:t>
                      </a:r>
                    </a:p>
                  </a:txBody>
                  <a:tcPr vert="eaVert" anchor="ctr">
                    <a:lnL w="38100">
                      <a:solidFill>
                        <a:schemeClr val="bg1"/>
                      </a:solidFill>
                      <a:prstDash val="solid"/>
                    </a:lnL>
                    <a:lnR w="38100">
                      <a:solidFill>
                        <a:schemeClr val="bg1"/>
                      </a:solidFill>
                      <a:prstDash val="solid"/>
                    </a:lnR>
                    <a:lnT w="38100">
                      <a:solidFill>
                        <a:schemeClr val="bg1"/>
                      </a:solidFill>
                      <a:prstDash val="solid"/>
                    </a:lnT>
                    <a:lnB w="38100" cmpd="sng">
                      <a:noFill/>
                    </a:lnB>
                    <a:solidFill>
                      <a:schemeClr val="accent1"/>
                    </a:solidFill>
                  </a:tcPr>
                </a:tc>
                <a:tc>
                  <a:txBody>
                    <a:bodyPr/>
                    <a:lstStyle/>
                    <a:p>
                      <a:pPr algn="dist">
                        <a:buNone/>
                      </a:pPr>
                      <a:r>
                        <a:rPr lang="en-US" altLang="ja-JP" sz="1600" b="1" dirty="0">
                          <a:solidFill>
                            <a:schemeClr val="bg1"/>
                          </a:solidFill>
                          <a:latin typeface="Meiryo UI" panose="020B0604030504040204" pitchFamily="50" charset="-128"/>
                          <a:ea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rPr>
                        <a:t>中央区</a:t>
                      </a:r>
                    </a:p>
                  </a:txBody>
                  <a:tcPr vert="eaVert" anchor="ctr">
                    <a:lnL w="38100">
                      <a:solidFill>
                        <a:schemeClr val="bg1"/>
                      </a:solidFill>
                      <a:prstDash val="solid"/>
                    </a:lnL>
                    <a:lnR w="38100">
                      <a:solidFill>
                        <a:schemeClr val="bg1"/>
                      </a:solidFill>
                      <a:prstDash val="solid"/>
                    </a:lnR>
                    <a:lnT w="38100">
                      <a:solidFill>
                        <a:schemeClr val="bg1"/>
                      </a:solidFill>
                      <a:prstDash val="solid"/>
                    </a:lnT>
                    <a:lnB w="38100" cmpd="sng">
                      <a:noFill/>
                    </a:lnB>
                    <a:solidFill>
                      <a:schemeClr val="accent6">
                        <a:lumMod val="75000"/>
                      </a:schemeClr>
                    </a:solidFill>
                  </a:tcPr>
                </a:tc>
                <a:tc>
                  <a:txBody>
                    <a:bodyPr/>
                    <a:lstStyle/>
                    <a:p>
                      <a:pPr algn="dist">
                        <a:buNone/>
                      </a:pPr>
                      <a:r>
                        <a:rPr lang="en-US" altLang="ja-JP" sz="1600" b="1" dirty="0">
                          <a:solidFill>
                            <a:schemeClr val="bg1"/>
                          </a:solidFill>
                          <a:latin typeface="Meiryo UI" panose="020B0604030504040204" pitchFamily="50" charset="-128"/>
                          <a:ea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rPr>
                        <a:t>天王寺区</a:t>
                      </a:r>
                    </a:p>
                  </a:txBody>
                  <a:tcPr vert="eaVert" anchor="ctr">
                    <a:lnL w="38100">
                      <a:solidFill>
                        <a:schemeClr val="bg1"/>
                      </a:solidFill>
                      <a:prstDash val="solid"/>
                    </a:lnL>
                    <a:lnR w="38100">
                      <a:solidFill>
                        <a:schemeClr val="bg1"/>
                      </a:solidFill>
                      <a:prstDash val="solid"/>
                    </a:lnR>
                    <a:lnT w="38100">
                      <a:solidFill>
                        <a:schemeClr val="bg1"/>
                      </a:solidFill>
                      <a:prstDash val="solid"/>
                    </a:lnT>
                    <a:lnB w="38100" cmpd="sng">
                      <a:noFill/>
                    </a:lnB>
                    <a:solidFill>
                      <a:schemeClr val="accent4"/>
                    </a:solidFill>
                  </a:tcPr>
                </a:tc>
                <a:extLst>
                  <a:ext uri="{0D108BD9-81ED-4DB2-BD59-A6C34878D82A}">
                    <a16:rowId xmlns:a16="http://schemas.microsoft.com/office/drawing/2014/main" val="10000"/>
                  </a:ext>
                </a:extLst>
              </a:tr>
              <a:tr h="1337627">
                <a:tc>
                  <a:txBody>
                    <a:bodyPr/>
                    <a:lstStyle/>
                    <a:p>
                      <a:pPr algn="l">
                        <a:buNone/>
                      </a:pPr>
                      <a:endParaRPr lang="ja-JP" altLang="en-US" sz="1600" b="1" dirty="0">
                        <a:solidFill>
                          <a:schemeClr val="bg1"/>
                        </a:solidFill>
                        <a:latin typeface="Meiryo UI" panose="020B0604030504040204" pitchFamily="50" charset="-128"/>
                        <a:ea typeface="Meiryo UI" panose="020B0604030504040204" pitchFamily="50" charset="-128"/>
                      </a:endParaRPr>
                    </a:p>
                  </a:txBody>
                  <a:tcPr vert="eaVert" anchor="ctr">
                    <a:lnL w="38100">
                      <a:solidFill>
                        <a:schemeClr val="bg1"/>
                      </a:solidFill>
                      <a:prstDash val="solid"/>
                    </a:lnL>
                    <a:lnR w="38100">
                      <a:solidFill>
                        <a:schemeClr val="bg1"/>
                      </a:solidFill>
                      <a:prstDash val="solid"/>
                    </a:lnR>
                    <a:lnT w="12700" cmpd="sng">
                      <a:noFill/>
                    </a:lnT>
                    <a:lnB w="38100">
                      <a:solidFill>
                        <a:schemeClr val="bg1"/>
                      </a:solidFill>
                      <a:prstDash val="solid"/>
                    </a:lnB>
                    <a:solidFill>
                      <a:srgbClr val="FF4B4B"/>
                    </a:solidFill>
                  </a:tcPr>
                </a:tc>
                <a:tc>
                  <a:txBody>
                    <a:bodyPr/>
                    <a:lstStyle/>
                    <a:p>
                      <a:pPr algn="l">
                        <a:buNone/>
                      </a:pPr>
                      <a:endParaRPr lang="ja-JP" altLang="en-US" sz="1600" b="1" dirty="0">
                        <a:solidFill>
                          <a:schemeClr val="bg1"/>
                        </a:solidFill>
                        <a:latin typeface="Meiryo UI" panose="020B0604030504040204" pitchFamily="50" charset="-128"/>
                        <a:ea typeface="Meiryo UI" panose="020B0604030504040204" pitchFamily="50" charset="-128"/>
                      </a:endParaRPr>
                    </a:p>
                  </a:txBody>
                  <a:tcPr vert="eaVert" anchor="ctr">
                    <a:lnL w="38100">
                      <a:solidFill>
                        <a:schemeClr val="bg1"/>
                      </a:solidFill>
                      <a:prstDash val="solid"/>
                    </a:lnL>
                    <a:lnR w="38100">
                      <a:solidFill>
                        <a:schemeClr val="bg1"/>
                      </a:solidFill>
                      <a:prstDash val="solid"/>
                    </a:lnR>
                    <a:lnT w="12700" cmpd="sng">
                      <a:noFill/>
                    </a:lnT>
                    <a:lnB w="38100">
                      <a:solidFill>
                        <a:schemeClr val="bg1"/>
                      </a:solidFill>
                      <a:prstDash val="solid"/>
                    </a:lnB>
                    <a:solidFill>
                      <a:schemeClr val="accent1"/>
                    </a:solidFill>
                  </a:tcPr>
                </a:tc>
                <a:tc>
                  <a:txBody>
                    <a:bodyPr/>
                    <a:lstStyle/>
                    <a:p>
                      <a:pPr algn="l">
                        <a:buNone/>
                      </a:pPr>
                      <a:endParaRPr lang="ja-JP" altLang="en-US" sz="1600" b="1">
                        <a:solidFill>
                          <a:schemeClr val="bg1"/>
                        </a:solidFill>
                        <a:latin typeface="Meiryo UI" panose="020B0604030504040204" pitchFamily="50" charset="-128"/>
                        <a:ea typeface="Meiryo UI" panose="020B0604030504040204" pitchFamily="50" charset="-128"/>
                      </a:endParaRPr>
                    </a:p>
                  </a:txBody>
                  <a:tcPr vert="eaVert" anchor="ctr">
                    <a:lnL w="38100">
                      <a:solidFill>
                        <a:schemeClr val="bg1"/>
                      </a:solidFill>
                      <a:prstDash val="solid"/>
                    </a:lnL>
                    <a:lnR w="38100">
                      <a:solidFill>
                        <a:schemeClr val="bg1"/>
                      </a:solidFill>
                      <a:prstDash val="solid"/>
                    </a:lnR>
                    <a:lnT w="12700" cmpd="sng">
                      <a:noFill/>
                    </a:lnT>
                    <a:lnB w="38100">
                      <a:solidFill>
                        <a:schemeClr val="bg1"/>
                      </a:solidFill>
                      <a:prstDash val="solid"/>
                    </a:lnB>
                    <a:solidFill>
                      <a:schemeClr val="accent6">
                        <a:lumMod val="75000"/>
                      </a:schemeClr>
                    </a:solidFill>
                  </a:tcPr>
                </a:tc>
                <a:tc>
                  <a:txBody>
                    <a:bodyPr/>
                    <a:lstStyle/>
                    <a:p>
                      <a:pPr algn="l">
                        <a:buNone/>
                      </a:pPr>
                      <a:endParaRPr lang="ja-JP" altLang="en-US" sz="1600" b="1" dirty="0">
                        <a:solidFill>
                          <a:schemeClr val="bg1"/>
                        </a:solidFill>
                        <a:latin typeface="Meiryo UI" panose="020B0604030504040204" pitchFamily="50" charset="-128"/>
                        <a:ea typeface="Meiryo UI" panose="020B0604030504040204" pitchFamily="50" charset="-128"/>
                      </a:endParaRPr>
                    </a:p>
                  </a:txBody>
                  <a:tcPr vert="eaVert" anchor="ctr">
                    <a:lnL w="38100">
                      <a:solidFill>
                        <a:schemeClr val="bg1"/>
                      </a:solidFill>
                      <a:prstDash val="solid"/>
                    </a:lnL>
                    <a:lnR w="38100">
                      <a:solidFill>
                        <a:schemeClr val="bg1"/>
                      </a:solidFill>
                      <a:prstDash val="solid"/>
                    </a:lnR>
                    <a:lnT w="12700" cmpd="sng">
                      <a:noFill/>
                    </a:lnT>
                    <a:lnB w="38100">
                      <a:solidFill>
                        <a:schemeClr val="bg1"/>
                      </a:solidFill>
                      <a:prstDash val="solid"/>
                    </a:lnB>
                    <a:solidFill>
                      <a:schemeClr val="accent4"/>
                    </a:solidFill>
                  </a:tcPr>
                </a:tc>
                <a:extLst>
                  <a:ext uri="{0D108BD9-81ED-4DB2-BD59-A6C34878D82A}">
                    <a16:rowId xmlns:a16="http://schemas.microsoft.com/office/drawing/2014/main" val="10001"/>
                  </a:ext>
                </a:extLst>
              </a:tr>
            </a:tbl>
          </a:graphicData>
        </a:graphic>
      </p:graphicFrame>
      <p:sp>
        <p:nvSpPr>
          <p:cNvPr id="32" name="角丸四角形 31"/>
          <p:cNvSpPr/>
          <p:nvPr/>
        </p:nvSpPr>
        <p:spPr>
          <a:xfrm>
            <a:off x="7137244" y="2304965"/>
            <a:ext cx="1655235" cy="1083437"/>
          </a:xfrm>
          <a:prstGeom prst="roundRect">
            <a:avLst>
              <a:gd name="adj" fmla="val 9705"/>
            </a:avLst>
          </a:prstGeom>
          <a:solidFill>
            <a:schemeClr val="tx2">
              <a:lumMod val="20000"/>
              <a:lumOff val="80000"/>
            </a:schemeClr>
          </a:solidFill>
          <a:ln w="1905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住民に身近な事務</a:t>
            </a:r>
            <a:r>
              <a:rPr kumimoji="1" lang="en-US" altLang="ja-JP"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戸籍、保育、子育て支援</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児童相談所、生活保護、</a:t>
            </a: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保健所</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地域のまちづくり、</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の企業支援、防災、</a:t>
            </a: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小中学校　　など</a:t>
            </a:r>
          </a:p>
        </p:txBody>
      </p:sp>
      <p:sp>
        <p:nvSpPr>
          <p:cNvPr id="33" name="角丸四角形 32"/>
          <p:cNvSpPr/>
          <p:nvPr/>
        </p:nvSpPr>
        <p:spPr>
          <a:xfrm>
            <a:off x="7180617" y="3504092"/>
            <a:ext cx="1655235" cy="399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nchorCtr="0"/>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各区に教育委員会、児童</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相談所、保健所を設置</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331455" y="1313028"/>
            <a:ext cx="6663848" cy="2634724"/>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r>
              <a:rPr lang="ja-JP" altLang="en-US" sz="1500" b="1" dirty="0" smtClean="0">
                <a:solidFill>
                  <a:schemeClr val="tx1"/>
                </a:solidFill>
                <a:latin typeface="Meiryo UI" panose="020B0604030504040204" pitchFamily="50" charset="-128"/>
                <a:ea typeface="Meiryo UI" panose="020B0604030504040204" pitchFamily="50" charset="-128"/>
              </a:rPr>
              <a:t>〇特別区では、</a:t>
            </a:r>
            <a:endParaRPr lang="en-US" altLang="ja-JP" sz="15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500" b="1" dirty="0">
                <a:solidFill>
                  <a:schemeClr val="tx1"/>
                </a:solidFill>
                <a:latin typeface="Meiryo UI" panose="020B0604030504040204" pitchFamily="50" charset="-128"/>
                <a:ea typeface="Meiryo UI" panose="020B0604030504040204" pitchFamily="50" charset="-128"/>
              </a:rPr>
              <a:t>　 </a:t>
            </a:r>
            <a:r>
              <a:rPr lang="ja-JP" altLang="en-US" sz="1500" b="1" dirty="0" smtClean="0">
                <a:solidFill>
                  <a:schemeClr val="tx1"/>
                </a:solidFill>
                <a:latin typeface="Meiryo UI" panose="020B0604030504040204" pitchFamily="50" charset="-128"/>
                <a:ea typeface="Meiryo UI" panose="020B0604030504040204" pitchFamily="50" charset="-128"/>
              </a:rPr>
              <a:t>住民に選ばれた区長が</a:t>
            </a:r>
            <a:endParaRPr lang="en-US" altLang="ja-JP" sz="15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500" b="1" dirty="0">
                <a:solidFill>
                  <a:schemeClr val="tx1"/>
                </a:solidFill>
                <a:latin typeface="Meiryo UI" panose="020B0604030504040204" pitchFamily="50" charset="-128"/>
                <a:ea typeface="Meiryo UI" panose="020B0604030504040204" pitchFamily="50" charset="-128"/>
              </a:rPr>
              <a:t>　 </a:t>
            </a:r>
            <a:r>
              <a:rPr lang="ja-JP" altLang="en-US" sz="1500" b="1" dirty="0" smtClean="0">
                <a:solidFill>
                  <a:schemeClr val="tx1"/>
                </a:solidFill>
                <a:latin typeface="Meiryo UI" panose="020B0604030504040204" pitchFamily="50" charset="-128"/>
                <a:ea typeface="Meiryo UI" panose="020B0604030504040204" pitchFamily="50" charset="-128"/>
              </a:rPr>
              <a:t>住民に身近な</a:t>
            </a:r>
            <a:r>
              <a:rPr lang="ja-JP" altLang="en-US" sz="1500" b="1" dirty="0">
                <a:solidFill>
                  <a:schemeClr val="tx1"/>
                </a:solidFill>
                <a:latin typeface="Meiryo UI" panose="020B0604030504040204" pitchFamily="50" charset="-128"/>
                <a:ea typeface="Meiryo UI" panose="020B0604030504040204" pitchFamily="50" charset="-128"/>
              </a:rPr>
              <a:t>仕事</a:t>
            </a:r>
            <a:r>
              <a:rPr lang="ja-JP" altLang="en-US" sz="1500" b="1" dirty="0" smtClean="0">
                <a:solidFill>
                  <a:schemeClr val="tx1"/>
                </a:solidFill>
                <a:latin typeface="Meiryo UI" panose="020B0604030504040204" pitchFamily="50" charset="-128"/>
                <a:ea typeface="Meiryo UI" panose="020B0604030504040204" pitchFamily="50" charset="-128"/>
              </a:rPr>
              <a:t>に専念</a:t>
            </a:r>
            <a:endParaRPr lang="en-US" altLang="ja-JP" sz="15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500" b="1" dirty="0" smtClean="0">
                <a:solidFill>
                  <a:schemeClr val="tx1"/>
                </a:solidFill>
                <a:latin typeface="Meiryo UI" panose="020B0604030504040204" pitchFamily="50" charset="-128"/>
                <a:ea typeface="Meiryo UI" panose="020B0604030504040204" pitchFamily="50" charset="-128"/>
              </a:rPr>
              <a:t>　　（広域的な仕事は大阪府へ）</a:t>
            </a:r>
            <a:endParaRPr lang="en-US" altLang="ja-JP" sz="15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500" b="1" dirty="0" smtClean="0">
                <a:solidFill>
                  <a:schemeClr val="tx1"/>
                </a:solidFill>
                <a:latin typeface="Meiryo UI" panose="020B0604030504040204" pitchFamily="50" charset="-128"/>
                <a:ea typeface="Meiryo UI" panose="020B0604030504040204" pitchFamily="50" charset="-128"/>
              </a:rPr>
              <a:t>〇それぞれの特徴に応じたサービス展開</a:t>
            </a:r>
            <a:r>
              <a:rPr lang="ja-JP" altLang="en-US" sz="1500" b="1" dirty="0">
                <a:solidFill>
                  <a:schemeClr val="tx1"/>
                </a:solidFill>
                <a:latin typeface="Meiryo UI" panose="020B0604030504040204" pitchFamily="50" charset="-128"/>
                <a:ea typeface="Meiryo UI" panose="020B0604030504040204" pitchFamily="50" charset="-128"/>
              </a:rPr>
              <a:t>　</a:t>
            </a:r>
            <a:endParaRPr lang="en-US" altLang="ja-JP" sz="15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500" b="1" dirty="0" smtClean="0">
                <a:solidFill>
                  <a:schemeClr val="tx1"/>
                </a:solidFill>
                <a:latin typeface="Meiryo UI" panose="020B0604030504040204" pitchFamily="50" charset="-128"/>
                <a:ea typeface="Meiryo UI" panose="020B0604030504040204" pitchFamily="50" charset="-128"/>
              </a:rPr>
              <a:t> </a:t>
            </a:r>
            <a:endParaRPr lang="en-US" altLang="ja-JP" sz="5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500" b="1" dirty="0" smtClean="0">
                <a:solidFill>
                  <a:schemeClr val="tx1"/>
                </a:solidFill>
                <a:latin typeface="Meiryo UI" panose="020B0604030504040204" pitchFamily="50" charset="-128"/>
                <a:ea typeface="Meiryo UI" panose="020B0604030504040204" pitchFamily="50" charset="-128"/>
              </a:rPr>
              <a:t>〇区長と住民の距離が近くなり、</a:t>
            </a:r>
            <a:endParaRPr lang="en-US" altLang="ja-JP" sz="15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500" b="1" dirty="0">
                <a:solidFill>
                  <a:schemeClr val="tx1"/>
                </a:solidFill>
                <a:latin typeface="Meiryo UI" panose="020B0604030504040204" pitchFamily="50" charset="-128"/>
                <a:ea typeface="Meiryo UI" panose="020B0604030504040204" pitchFamily="50" charset="-128"/>
              </a:rPr>
              <a:t>　</a:t>
            </a:r>
            <a:r>
              <a:rPr lang="ja-JP" altLang="en-US" sz="1500" b="1" dirty="0" smtClean="0">
                <a:solidFill>
                  <a:schemeClr val="tx1"/>
                </a:solidFill>
                <a:latin typeface="Meiryo UI" panose="020B0604030504040204" pitchFamily="50" charset="-128"/>
                <a:ea typeface="Meiryo UI" panose="020B0604030504040204" pitchFamily="50" charset="-128"/>
              </a:rPr>
              <a:t> ・ 住民ニーズ</a:t>
            </a:r>
            <a:r>
              <a:rPr lang="ja-JP" altLang="en-US" sz="1500" b="1" dirty="0">
                <a:solidFill>
                  <a:schemeClr val="tx1"/>
                </a:solidFill>
                <a:latin typeface="Meiryo UI" panose="020B0604030504040204" pitchFamily="50" charset="-128"/>
                <a:ea typeface="Meiryo UI" panose="020B0604030504040204" pitchFamily="50" charset="-128"/>
              </a:rPr>
              <a:t>の</a:t>
            </a:r>
            <a:r>
              <a:rPr lang="ja-JP" altLang="en-US" sz="1500" b="1" dirty="0" smtClean="0">
                <a:solidFill>
                  <a:schemeClr val="tx1"/>
                </a:solidFill>
                <a:latin typeface="Meiryo UI" panose="020B0604030504040204" pitchFamily="50" charset="-128"/>
                <a:ea typeface="Meiryo UI" panose="020B0604030504040204" pitchFamily="50" charset="-128"/>
              </a:rPr>
              <a:t>反映</a:t>
            </a:r>
            <a:endParaRPr lang="en-US" altLang="ja-JP" sz="15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500" b="1" dirty="0" smtClean="0">
                <a:solidFill>
                  <a:schemeClr val="tx1"/>
                </a:solidFill>
                <a:latin typeface="Meiryo UI" panose="020B0604030504040204" pitchFamily="50" charset="-128"/>
                <a:ea typeface="Meiryo UI" panose="020B0604030504040204" pitchFamily="50" charset="-128"/>
              </a:rPr>
              <a:t>　 ・ 迅速な対応</a:t>
            </a:r>
            <a:endParaRPr lang="en-US" altLang="ja-JP" sz="15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500" b="1" dirty="0" smtClean="0">
                <a:solidFill>
                  <a:schemeClr val="tx1"/>
                </a:solidFill>
                <a:latin typeface="Meiryo UI" panose="020B0604030504040204" pitchFamily="50" charset="-128"/>
                <a:ea typeface="Meiryo UI" panose="020B0604030504040204" pitchFamily="50" charset="-128"/>
              </a:rPr>
              <a:t>　 ・ きめ細かな対応　　　　　が可能に</a:t>
            </a:r>
            <a:endParaRPr lang="en-US" altLang="ja-JP" sz="15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500" b="1"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3534770" y="1616143"/>
            <a:ext cx="3356545" cy="2214697"/>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参考　現在のサービス</a:t>
            </a:r>
            <a:r>
              <a:rPr lang="en-US" altLang="ja-JP" sz="1100" b="1" dirty="0" smtClean="0">
                <a:solidFill>
                  <a:schemeClr val="tx1"/>
                </a:solidFill>
                <a:latin typeface="Meiryo UI" panose="020B0604030504040204" pitchFamily="50" charset="-128"/>
                <a:ea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100" b="1" dirty="0" smtClean="0">
                <a:solidFill>
                  <a:schemeClr val="tx1"/>
                </a:solidFill>
                <a:latin typeface="Meiryo UI" panose="020B0604030504040204" pitchFamily="50" charset="-128"/>
                <a:ea typeface="Meiryo UI" panose="020B0604030504040204" pitchFamily="50" charset="-128"/>
              </a:rPr>
              <a:t>〇大阪市が実施してきた特色あるサービスは維持</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100" b="1" dirty="0" smtClean="0">
                <a:solidFill>
                  <a:schemeClr val="tx1"/>
                </a:solidFill>
                <a:latin typeface="Meiryo UI" panose="020B0604030504040204" pitchFamily="50" charset="-128"/>
                <a:ea typeface="Meiryo UI" panose="020B0604030504040204" pitchFamily="50" charset="-128"/>
              </a:rPr>
              <a:t>（敬老パス、塾代助成、こども医療費助成など）</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100" b="1" dirty="0" smtClean="0">
                <a:solidFill>
                  <a:schemeClr val="tx1"/>
                </a:solidFill>
                <a:latin typeface="Meiryo UI" panose="020B0604030504040204" pitchFamily="50" charset="-128"/>
                <a:ea typeface="Meiryo UI" panose="020B0604030504040204" pitchFamily="50" charset="-128"/>
              </a:rPr>
              <a:t>〇現在の区役所で</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100" b="1" dirty="0">
                <a:solidFill>
                  <a:schemeClr val="tx1"/>
                </a:solidFill>
                <a:latin typeface="Meiryo UI" panose="020B0604030504040204" pitchFamily="50" charset="-128"/>
                <a:ea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rPr>
              <a:t>「窓口サービス」「保健福祉センター」</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100" b="1" dirty="0">
                <a:solidFill>
                  <a:schemeClr val="tx1"/>
                </a:solidFill>
                <a:latin typeface="Meiryo UI" panose="020B0604030504040204" pitchFamily="50" charset="-128"/>
                <a:ea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rPr>
              <a:t>「地域活動支援」　などを実施</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500" b="1" dirty="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特別区の事務分担に応じた財源配分と、</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設置後</a:t>
            </a:r>
            <a:r>
              <a:rPr lang="en-US" altLang="ja-JP" sz="1200" dirty="0" smtClean="0">
                <a:solidFill>
                  <a:schemeClr val="tx1"/>
                </a:solidFill>
                <a:latin typeface="Meiryo UI" panose="020B0604030504040204" pitchFamily="50" charset="-128"/>
                <a:ea typeface="Meiryo UI" panose="020B0604030504040204" pitchFamily="50" charset="-128"/>
              </a:rPr>
              <a:t>10</a:t>
            </a:r>
            <a:r>
              <a:rPr lang="ja-JP" altLang="en-US" sz="1200" dirty="0" smtClean="0">
                <a:solidFill>
                  <a:schemeClr val="tx1"/>
                </a:solidFill>
                <a:latin typeface="Meiryo UI" panose="020B0604030504040204" pitchFamily="50" charset="-128"/>
                <a:ea typeface="Meiryo UI" panose="020B0604030504040204" pitchFamily="50" charset="-128"/>
              </a:rPr>
              <a:t>年は、特別区</a:t>
            </a:r>
            <a:r>
              <a:rPr lang="ja-JP" altLang="en-US" sz="1200" dirty="0">
                <a:solidFill>
                  <a:schemeClr val="tx1"/>
                </a:solidFill>
                <a:latin typeface="Meiryo UI" panose="020B0604030504040204" pitchFamily="50" charset="-128"/>
                <a:ea typeface="Meiryo UI" panose="020B0604030504040204" pitchFamily="50" charset="-128"/>
              </a:rPr>
              <a:t>に</a:t>
            </a:r>
            <a:r>
              <a:rPr lang="ja-JP" altLang="en-US" sz="1200" dirty="0" smtClean="0">
                <a:solidFill>
                  <a:schemeClr val="tx1"/>
                </a:solidFill>
                <a:latin typeface="Meiryo UI" panose="020B0604030504040204" pitchFamily="50" charset="-128"/>
                <a:ea typeface="Meiryo UI" panose="020B0604030504040204" pitchFamily="50" charset="-128"/>
              </a:rPr>
              <a:t>毎年</a:t>
            </a:r>
            <a:r>
              <a:rPr lang="en-US" altLang="ja-JP" sz="1200" dirty="0" smtClean="0">
                <a:solidFill>
                  <a:schemeClr val="tx1"/>
                </a:solidFill>
                <a:latin typeface="Meiryo UI" panose="020B0604030504040204" pitchFamily="50" charset="-128"/>
                <a:ea typeface="Meiryo UI" panose="020B0604030504040204" pitchFamily="50" charset="-128"/>
              </a:rPr>
              <a:t>20</a:t>
            </a:r>
            <a:r>
              <a:rPr lang="ja-JP" altLang="en-US" sz="1200" dirty="0">
                <a:solidFill>
                  <a:schemeClr val="tx1"/>
                </a:solidFill>
                <a:latin typeface="Meiryo UI" panose="020B0604030504040204" pitchFamily="50" charset="-128"/>
                <a:ea typeface="Meiryo UI" panose="020B0604030504040204" pitchFamily="50" charset="-128"/>
              </a:rPr>
              <a:t>億</a:t>
            </a:r>
            <a:r>
              <a:rPr lang="ja-JP" altLang="en-US" sz="1200" dirty="0" smtClean="0">
                <a:solidFill>
                  <a:schemeClr val="tx1"/>
                </a:solidFill>
                <a:latin typeface="Meiryo UI" panose="020B0604030504040204" pitchFamily="50" charset="-128"/>
                <a:ea typeface="Meiryo UI" panose="020B0604030504040204" pitchFamily="50" charset="-128"/>
              </a:rPr>
              <a:t>円特別加算</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より安定的な住民サービス</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500" b="1" dirty="0">
                <a:solidFill>
                  <a:schemeClr val="tx1"/>
                </a:solidFill>
                <a:latin typeface="Meiryo UI" panose="020B0604030504040204" pitchFamily="50" charset="-128"/>
                <a:ea typeface="Meiryo UI" panose="020B0604030504040204" pitchFamily="50" charset="-128"/>
              </a:rPr>
              <a:t>　 </a:t>
            </a:r>
            <a:endParaRPr lang="en-US" altLang="ja-JP" sz="1500" b="1" dirty="0" smtClean="0">
              <a:solidFill>
                <a:schemeClr val="tx1"/>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2760922" y="4817460"/>
            <a:ext cx="3323246" cy="437043"/>
          </a:xfrm>
          <a:prstGeom prst="rect">
            <a:avLst/>
          </a:prstGeom>
        </p:spPr>
        <p:txBody>
          <a:bodyPr wrap="square">
            <a:spAutoFit/>
          </a:bodyPr>
          <a:lstStyle/>
          <a:p>
            <a:pPr>
              <a:lnSpc>
                <a:spcPct val="140000"/>
              </a:lnSpc>
            </a:pPr>
            <a:r>
              <a:rPr lang="ja-JP" altLang="en-US" sz="1600" dirty="0" smtClean="0">
                <a:latin typeface="Meiryo UI" panose="020B0604030504040204" pitchFamily="50" charset="-128"/>
                <a:ea typeface="Meiryo UI" panose="020B0604030504040204" pitchFamily="50" charset="-128"/>
              </a:rPr>
              <a:t>　　　 市</a:t>
            </a:r>
            <a:r>
              <a:rPr lang="ja-JP" altLang="en-US" sz="1600" dirty="0">
                <a:latin typeface="Meiryo UI" panose="020B0604030504040204" pitchFamily="50" charset="-128"/>
                <a:ea typeface="Meiryo UI" panose="020B0604030504040204" pitchFamily="50" charset="-128"/>
              </a:rPr>
              <a:t>役所</a:t>
            </a:r>
            <a:r>
              <a:rPr lang="ja-JP" altLang="en-US" sz="1600" dirty="0" smtClean="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組織</a:t>
            </a:r>
            <a:r>
              <a:rPr lang="ja-JP" altLang="en-US" sz="1600" dirty="0" smtClean="0">
                <a:latin typeface="Meiryo UI" panose="020B0604030504040204" pitchFamily="50" charset="-128"/>
                <a:ea typeface="Meiryo UI" panose="020B0604030504040204" pitchFamily="50" charset="-128"/>
              </a:rPr>
              <a:t>が大規模</a:t>
            </a:r>
            <a:endParaRPr lang="en-US" altLang="ja-JP" sz="1600" dirty="0" smtClean="0">
              <a:latin typeface="Meiryo UI" panose="020B0604030504040204" pitchFamily="50" charset="-128"/>
              <a:ea typeface="Meiryo UI" panose="020B0604030504040204" pitchFamily="50" charset="-128"/>
            </a:endParaRPr>
          </a:p>
        </p:txBody>
      </p:sp>
      <p:sp>
        <p:nvSpPr>
          <p:cNvPr id="49" name="正方形/長方形 48"/>
          <p:cNvSpPr/>
          <p:nvPr/>
        </p:nvSpPr>
        <p:spPr>
          <a:xfrm>
            <a:off x="2760922" y="6041596"/>
            <a:ext cx="3323246" cy="736292"/>
          </a:xfrm>
          <a:prstGeom prst="rect">
            <a:avLst/>
          </a:prstGeom>
        </p:spPr>
        <p:txBody>
          <a:bodyPr wrap="square">
            <a:spAutoFit/>
          </a:bodyPr>
          <a:lstStyle/>
          <a:p>
            <a:pPr>
              <a:lnSpc>
                <a:spcPct val="140000"/>
              </a:lnSpc>
            </a:pP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住民</a:t>
            </a:r>
            <a:r>
              <a:rPr lang="ja-JP" altLang="en-US" sz="1600" dirty="0">
                <a:latin typeface="Meiryo UI" panose="020B0604030504040204" pitchFamily="50" charset="-128"/>
                <a:ea typeface="Meiryo UI" panose="020B0604030504040204" pitchFamily="50" charset="-128"/>
              </a:rPr>
              <a:t>により</a:t>
            </a:r>
            <a:r>
              <a:rPr lang="ja-JP" altLang="en-US" sz="1600" dirty="0" smtClean="0">
                <a:latin typeface="Meiryo UI" panose="020B0604030504040204" pitchFamily="50" charset="-128"/>
                <a:ea typeface="Meiryo UI" panose="020B0604030504040204" pitchFamily="50" charset="-128"/>
              </a:rPr>
              <a:t>近い４つの特別区で</a:t>
            </a:r>
            <a:endParaRPr lang="en-US" altLang="ja-JP" sz="1600" dirty="0" smtClean="0">
              <a:latin typeface="Meiryo UI" panose="020B0604030504040204" pitchFamily="50" charset="-128"/>
              <a:ea typeface="Meiryo UI" panose="020B0604030504040204" pitchFamily="50" charset="-128"/>
            </a:endParaRPr>
          </a:p>
          <a:p>
            <a:pPr>
              <a:lnSpc>
                <a:spcPct val="14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より機動的に対応</a:t>
            </a:r>
            <a:endParaRPr lang="en-US" altLang="ja-JP" sz="1600" dirty="0" smtClean="0">
              <a:latin typeface="Meiryo UI" panose="020B0604030504040204" pitchFamily="50" charset="-128"/>
              <a:ea typeface="Meiryo UI" panose="020B0604030504040204" pitchFamily="50" charset="-128"/>
            </a:endParaRPr>
          </a:p>
        </p:txBody>
      </p:sp>
      <p:sp>
        <p:nvSpPr>
          <p:cNvPr id="47" name="スライド番号プレースホルダー 3"/>
          <p:cNvSpPr txBox="1">
            <a:spLocks/>
          </p:cNvSpPr>
          <p:nvPr/>
        </p:nvSpPr>
        <p:spPr>
          <a:xfrm>
            <a:off x="7089014" y="6531846"/>
            <a:ext cx="2057400" cy="365125"/>
          </a:xfrm>
          <a:prstGeom prst="rect">
            <a:avLst/>
          </a:prstGeom>
        </p:spPr>
        <p:txBody>
          <a:bodyPr anchor="b" anchorCtr="0"/>
          <a:lstStyle>
            <a:defPPr>
              <a:defRPr lang="ja-JP"/>
            </a:defPPr>
            <a:lvl1pPr marL="0" algn="r" defTabSz="914400" rtl="0" eaLnBrk="1" latinLnBrk="0" hangingPunct="1">
              <a:defRPr kumimoji="1" sz="1800" b="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E345106-ECE1-48D4-A140-3DD58F2A1A58}" type="slidenum">
              <a:rPr lang="ja-JP" altLang="en-US" sz="1600" b="1" smtClean="0">
                <a:ea typeface="Meiryo UI" panose="020B0604030504040204" pitchFamily="50" charset="-128"/>
              </a:rPr>
              <a:pPr/>
              <a:t>5</a:t>
            </a:fld>
            <a:endParaRPr lang="ja-JP" altLang="en-US" sz="1600" b="1" dirty="0">
              <a:ea typeface="Meiryo UI" panose="020B0604030504040204" pitchFamily="50" charset="-128"/>
            </a:endParaRPr>
          </a:p>
        </p:txBody>
      </p:sp>
    </p:spTree>
    <p:extLst>
      <p:ext uri="{BB962C8B-B14F-4D97-AF65-F5344CB8AC3E}">
        <p14:creationId xmlns:p14="http://schemas.microsoft.com/office/powerpoint/2010/main" val="2313705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3572044" y="908720"/>
            <a:ext cx="2019159" cy="582257"/>
          </a:xfrm>
          <a:prstGeom prst="rect">
            <a:avLst/>
          </a:prstGeom>
          <a:solidFill>
            <a:schemeClr val="accent6"/>
          </a:solid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各特別区には</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様々な差異が存在</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71072" y="6487244"/>
            <a:ext cx="2133600" cy="365125"/>
          </a:xfrm>
        </p:spPr>
        <p:txBody>
          <a:bodyPr/>
          <a:lstStyle/>
          <a:p>
            <a:pPr>
              <a:defRPr/>
            </a:pPr>
            <a:fld id="{4AC9B83D-17C3-4F2E-B0BA-D155CD364A7C}" type="slidenum">
              <a:rPr lang="ja-JP" altLang="en-US" sz="1600" smtClean="0"/>
              <a:pPr>
                <a:defRPr/>
              </a:pPr>
              <a:t>6</a:t>
            </a:fld>
            <a:endParaRPr lang="ja-JP" altLang="en-US" sz="1600" dirty="0"/>
          </a:p>
        </p:txBody>
      </p:sp>
      <p:cxnSp>
        <p:nvCxnSpPr>
          <p:cNvPr id="5" name="直線コネクタ 4"/>
          <p:cNvCxnSpPr/>
          <p:nvPr/>
        </p:nvCxnSpPr>
        <p:spPr>
          <a:xfrm>
            <a:off x="-8376" y="482046"/>
            <a:ext cx="918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324" y="-15808"/>
            <a:ext cx="7708668" cy="523220"/>
          </a:xfrm>
          <a:prstGeom prst="rect">
            <a:avLst/>
          </a:prstGeom>
          <a:noFill/>
        </p:spPr>
        <p:txBody>
          <a:bodyPr wrap="square" rtlCol="0">
            <a:spAutoFit/>
          </a:bodyPr>
          <a:lstStyle/>
          <a:p>
            <a:pPr>
              <a:defRPr/>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■特別区のすがた</a:t>
            </a:r>
            <a:endParaRPr lang="en-US" altLang="zh-TW" sz="2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r="12253" b="14080"/>
          <a:stretch/>
        </p:blipFill>
        <p:spPr>
          <a:xfrm>
            <a:off x="2771800" y="1981923"/>
            <a:ext cx="3219888" cy="2959245"/>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3109217485"/>
              </p:ext>
            </p:extLst>
          </p:nvPr>
        </p:nvGraphicFramePr>
        <p:xfrm>
          <a:off x="107505" y="527160"/>
          <a:ext cx="3240360" cy="1883082"/>
        </p:xfrm>
        <a:graphic>
          <a:graphicData uri="http://schemas.openxmlformats.org/drawingml/2006/table">
            <a:tbl>
              <a:tblPr firstRow="1" bandRow="1">
                <a:tableStyleId>{5C22544A-7EE6-4342-B048-85BDC9FD1C3A}</a:tableStyleId>
              </a:tblPr>
              <a:tblGrid>
                <a:gridCol w="602813">
                  <a:extLst>
                    <a:ext uri="{9D8B030D-6E8A-4147-A177-3AD203B41FA5}">
                      <a16:colId xmlns:a16="http://schemas.microsoft.com/office/drawing/2014/main" val="3783085073"/>
                    </a:ext>
                  </a:extLst>
                </a:gridCol>
                <a:gridCol w="1917740">
                  <a:extLst>
                    <a:ext uri="{9D8B030D-6E8A-4147-A177-3AD203B41FA5}">
                      <a16:colId xmlns:a16="http://schemas.microsoft.com/office/drawing/2014/main" val="175315182"/>
                    </a:ext>
                  </a:extLst>
                </a:gridCol>
                <a:gridCol w="719807">
                  <a:extLst>
                    <a:ext uri="{9D8B030D-6E8A-4147-A177-3AD203B41FA5}">
                      <a16:colId xmlns:a16="http://schemas.microsoft.com/office/drawing/2014/main" val="1095511694"/>
                    </a:ext>
                  </a:extLst>
                </a:gridCol>
              </a:tblGrid>
              <a:tr h="260022">
                <a:tc gridSpan="3">
                  <a:txBody>
                    <a:bodyPr/>
                    <a:lstStyle/>
                    <a:p>
                      <a:pPr algn="ctr"/>
                      <a:r>
                        <a:rPr kumimoji="1" lang="ja-JP" altLang="en-US" sz="1800" dirty="0" smtClean="0">
                          <a:solidFill>
                            <a:schemeClr val="tx1"/>
                          </a:solidFill>
                          <a:latin typeface="Meiryo UI" panose="020B0604030504040204" pitchFamily="50" charset="-128"/>
                          <a:ea typeface="Meiryo UI" panose="020B0604030504040204" pitchFamily="50" charset="-128"/>
                        </a:rPr>
                        <a:t>淀川区</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068369"/>
                  </a:ext>
                </a:extLst>
              </a:tr>
              <a:tr h="260022">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分類</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FDC7E"/>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項目</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FDC7E"/>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指標</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FDC7E"/>
                    </a:solidFill>
                  </a:tcPr>
                </a:tc>
                <a:extLst>
                  <a:ext uri="{0D108BD9-81ED-4DB2-BD59-A6C34878D82A}">
                    <a16:rowId xmlns:a16="http://schemas.microsoft.com/office/drawing/2014/main" val="2007010471"/>
                  </a:ext>
                </a:extLst>
              </a:tr>
              <a:tr h="216000">
                <a:tc rowSpan="2">
                  <a:txBody>
                    <a:bodyPr/>
                    <a:lstStyle/>
                    <a:p>
                      <a:pPr algn="ctr"/>
                      <a:r>
                        <a:rPr kumimoji="1" lang="ja-JP" altLang="en-US" sz="1050" dirty="0" smtClean="0">
                          <a:latin typeface="Meiryo UI" panose="020B0604030504040204" pitchFamily="50" charset="-128"/>
                          <a:ea typeface="Meiryo UI" panose="020B0604030504040204" pitchFamily="50" charset="-128"/>
                        </a:rPr>
                        <a:t>ひ　と</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dirty="0" smtClean="0">
                          <a:latin typeface="Meiryo UI" panose="020B0604030504040204" pitchFamily="50" charset="-128"/>
                          <a:ea typeface="Meiryo UI" panose="020B0604030504040204" pitchFamily="50" charset="-128"/>
                        </a:rPr>
                        <a:t>15</a:t>
                      </a:r>
                      <a:r>
                        <a:rPr kumimoji="1" lang="ja-JP" altLang="en-US" sz="1050" dirty="0" smtClean="0">
                          <a:latin typeface="Meiryo UI" panose="020B0604030504040204" pitchFamily="50" charset="-128"/>
                          <a:ea typeface="Meiryo UI" panose="020B0604030504040204" pitchFamily="50" charset="-128"/>
                        </a:rPr>
                        <a:t>歳未満人口（</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10.5</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992302"/>
                  </a:ext>
                </a:extLst>
              </a:tr>
              <a:tr h="224398">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latin typeface="Meiryo UI" panose="020B0604030504040204" pitchFamily="50" charset="-128"/>
                          <a:ea typeface="Meiryo UI" panose="020B0604030504040204" pitchFamily="50" charset="-128"/>
                        </a:rPr>
                        <a:t>高齢者単身世帯</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13.7</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473271"/>
                  </a:ext>
                </a:extLst>
              </a:tr>
              <a:tr h="216000">
                <a:tc rowSpan="2">
                  <a:txBody>
                    <a:bodyPr/>
                    <a:lstStyle/>
                    <a:p>
                      <a:pPr algn="ctr"/>
                      <a:r>
                        <a:rPr kumimoji="1" lang="ja-JP" altLang="en-US" sz="1050" dirty="0" smtClean="0">
                          <a:latin typeface="Meiryo UI" panose="020B0604030504040204" pitchFamily="50" charset="-128"/>
                          <a:ea typeface="Meiryo UI" panose="020B0604030504040204" pitchFamily="50" charset="-128"/>
                        </a:rPr>
                        <a:t>しごと</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latin typeface="Meiryo UI" panose="020B0604030504040204" pitchFamily="50" charset="-128"/>
                          <a:ea typeface="Meiryo UI" panose="020B0604030504040204" pitchFamily="50" charset="-128"/>
                        </a:rPr>
                        <a:t>事業所数（商業）</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4,637</a:t>
                      </a:r>
                      <a:r>
                        <a:rPr kumimoji="1" lang="ja-JP" altLang="en-US" sz="1050" dirty="0" smtClean="0">
                          <a:latin typeface="Meiryo UI" panose="020B0604030504040204" pitchFamily="50" charset="-128"/>
                          <a:ea typeface="Meiryo UI" panose="020B0604030504040204" pitchFamily="50" charset="-128"/>
                        </a:rPr>
                        <a:t>所</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0035772"/>
                  </a:ext>
                </a:extLst>
              </a:tr>
              <a:tr h="216000">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出荷額（工業）</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1.7</a:t>
                      </a:r>
                      <a:r>
                        <a:rPr kumimoji="1" lang="ja-JP" altLang="en-US" sz="1050" dirty="0" smtClean="0">
                          <a:solidFill>
                            <a:schemeClr val="tx1"/>
                          </a:solidFill>
                          <a:latin typeface="Meiryo UI" panose="020B0604030504040204" pitchFamily="50" charset="-128"/>
                          <a:ea typeface="Meiryo UI" panose="020B0604030504040204" pitchFamily="50" charset="-128"/>
                        </a:rPr>
                        <a:t>兆円</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264778"/>
                  </a:ext>
                </a:extLst>
              </a:tr>
              <a:tr h="125730">
                <a:tc>
                  <a:txBody>
                    <a:bodyPr/>
                    <a:lstStyle/>
                    <a:p>
                      <a:pPr algn="ctr"/>
                      <a:r>
                        <a:rPr kumimoji="1" lang="ja-JP" altLang="en-US" sz="1050" dirty="0" smtClean="0">
                          <a:latin typeface="Meiryo UI" panose="020B0604030504040204" pitchFamily="50" charset="-128"/>
                          <a:ea typeface="Meiryo UI" panose="020B0604030504040204" pitchFamily="50" charset="-128"/>
                        </a:rPr>
                        <a:t>ま　ち</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latin typeface="Meiryo UI" panose="020B0604030504040204" pitchFamily="50" charset="-128"/>
                          <a:ea typeface="Meiryo UI" panose="020B0604030504040204" pitchFamily="50" charset="-128"/>
                        </a:rPr>
                        <a:t>密集市街地重点整備エリア数</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dirty="0" smtClean="0">
                          <a:latin typeface="Meiryo UI" panose="020B0604030504040204" pitchFamily="50" charset="-128"/>
                          <a:ea typeface="Meiryo UI" panose="020B0604030504040204" pitchFamily="50" charset="-128"/>
                        </a:rPr>
                        <a:t>０</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0786029"/>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3282950135"/>
              </p:ext>
            </p:extLst>
          </p:nvPr>
        </p:nvGraphicFramePr>
        <p:xfrm>
          <a:off x="5781680" y="523378"/>
          <a:ext cx="3194830" cy="1931810"/>
        </p:xfrm>
        <a:graphic>
          <a:graphicData uri="http://schemas.openxmlformats.org/drawingml/2006/table">
            <a:tbl>
              <a:tblPr firstRow="1" bandRow="1">
                <a:tableStyleId>{5C22544A-7EE6-4342-B048-85BDC9FD1C3A}</a:tableStyleId>
              </a:tblPr>
              <a:tblGrid>
                <a:gridCol w="594342">
                  <a:extLst>
                    <a:ext uri="{9D8B030D-6E8A-4147-A177-3AD203B41FA5}">
                      <a16:colId xmlns:a16="http://schemas.microsoft.com/office/drawing/2014/main" val="3783085073"/>
                    </a:ext>
                  </a:extLst>
                </a:gridCol>
                <a:gridCol w="1890793">
                  <a:extLst>
                    <a:ext uri="{9D8B030D-6E8A-4147-A177-3AD203B41FA5}">
                      <a16:colId xmlns:a16="http://schemas.microsoft.com/office/drawing/2014/main" val="175315182"/>
                    </a:ext>
                  </a:extLst>
                </a:gridCol>
                <a:gridCol w="709695">
                  <a:extLst>
                    <a:ext uri="{9D8B030D-6E8A-4147-A177-3AD203B41FA5}">
                      <a16:colId xmlns:a16="http://schemas.microsoft.com/office/drawing/2014/main" val="1095511694"/>
                    </a:ext>
                  </a:extLst>
                </a:gridCol>
              </a:tblGrid>
              <a:tr h="260022">
                <a:tc gridSpan="3">
                  <a:txBody>
                    <a:bodyPr/>
                    <a:lstStyle/>
                    <a:p>
                      <a:pPr algn="ctr"/>
                      <a:r>
                        <a:rPr kumimoji="1" lang="ja-JP" altLang="en-US" sz="1800" dirty="0" smtClean="0">
                          <a:solidFill>
                            <a:schemeClr val="tx1"/>
                          </a:solidFill>
                          <a:latin typeface="Meiryo UI" panose="020B0604030504040204" pitchFamily="50" charset="-128"/>
                          <a:ea typeface="Meiryo UI" panose="020B0604030504040204" pitchFamily="50" charset="-128"/>
                        </a:rPr>
                        <a:t>北区</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068369"/>
                  </a:ext>
                </a:extLst>
              </a:tr>
              <a:tr h="260022">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分類</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FDC7E"/>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項目</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FDC7E"/>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指標</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FDC7E"/>
                    </a:solidFill>
                  </a:tcPr>
                </a:tc>
                <a:extLst>
                  <a:ext uri="{0D108BD9-81ED-4DB2-BD59-A6C34878D82A}">
                    <a16:rowId xmlns:a16="http://schemas.microsoft.com/office/drawing/2014/main" val="2007010471"/>
                  </a:ext>
                </a:extLst>
              </a:tr>
              <a:tr h="216000">
                <a:tc rowSpan="2">
                  <a:txBody>
                    <a:bodyPr/>
                    <a:lstStyle/>
                    <a:p>
                      <a:pPr algn="ctr"/>
                      <a:r>
                        <a:rPr kumimoji="1" lang="ja-JP" altLang="en-US" sz="1050" dirty="0" smtClean="0">
                          <a:latin typeface="Meiryo UI" panose="020B0604030504040204" pitchFamily="50" charset="-128"/>
                          <a:ea typeface="Meiryo UI" panose="020B0604030504040204" pitchFamily="50" charset="-128"/>
                        </a:rPr>
                        <a:t>ひ　と</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dirty="0" smtClean="0">
                          <a:solidFill>
                            <a:schemeClr val="tx1"/>
                          </a:solidFill>
                          <a:latin typeface="Meiryo UI" panose="020B0604030504040204" pitchFamily="50" charset="-128"/>
                          <a:ea typeface="Meiryo UI" panose="020B0604030504040204" pitchFamily="50" charset="-128"/>
                        </a:rPr>
                        <a:t>15</a:t>
                      </a:r>
                      <a:r>
                        <a:rPr kumimoji="1" lang="ja-JP" altLang="en-US" sz="1050" dirty="0" smtClean="0">
                          <a:solidFill>
                            <a:schemeClr val="tx1"/>
                          </a:solidFill>
                          <a:latin typeface="Meiryo UI" panose="020B0604030504040204" pitchFamily="50" charset="-128"/>
                          <a:ea typeface="Meiryo UI" panose="020B0604030504040204" pitchFamily="50" charset="-128"/>
                        </a:rPr>
                        <a:t>歳未満人口（</a:t>
                      </a:r>
                      <a:r>
                        <a:rPr kumimoji="1" lang="en-US" altLang="ja-JP" sz="1050" dirty="0" smtClean="0">
                          <a:solidFill>
                            <a:schemeClr val="tx1"/>
                          </a:solidFill>
                          <a:latin typeface="Meiryo UI" panose="020B0604030504040204" pitchFamily="50" charset="-128"/>
                          <a:ea typeface="Meiryo UI" panose="020B0604030504040204" pitchFamily="50" charset="-128"/>
                        </a:rPr>
                        <a:t>2025</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11.0</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992302"/>
                  </a:ext>
                </a:extLst>
              </a:tr>
              <a:tr h="300188">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latin typeface="Meiryo UI" panose="020B0604030504040204" pitchFamily="50" charset="-128"/>
                          <a:ea typeface="Meiryo UI" panose="020B0604030504040204" pitchFamily="50" charset="-128"/>
                        </a:rPr>
                        <a:t>高齢者単身世帯</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12.6</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473271"/>
                  </a:ext>
                </a:extLst>
              </a:tr>
              <a:tr h="216000">
                <a:tc rowSpan="2">
                  <a:txBody>
                    <a:bodyPr/>
                    <a:lstStyle/>
                    <a:p>
                      <a:pPr algn="ctr"/>
                      <a:r>
                        <a:rPr kumimoji="1" lang="ja-JP" altLang="en-US" sz="1050" dirty="0" smtClean="0">
                          <a:latin typeface="Meiryo UI" panose="020B0604030504040204" pitchFamily="50" charset="-128"/>
                          <a:ea typeface="Meiryo UI" panose="020B0604030504040204" pitchFamily="50" charset="-128"/>
                        </a:rPr>
                        <a:t>しごと</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事業所数（商業）</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9,418</a:t>
                      </a:r>
                      <a:r>
                        <a:rPr kumimoji="1" lang="ja-JP" altLang="en-US" sz="1050" dirty="0" smtClean="0">
                          <a:solidFill>
                            <a:schemeClr val="tx1"/>
                          </a:solidFill>
                          <a:latin typeface="Meiryo UI" panose="020B0604030504040204" pitchFamily="50" charset="-128"/>
                          <a:ea typeface="Meiryo UI" panose="020B0604030504040204" pitchFamily="50" charset="-128"/>
                        </a:rPr>
                        <a:t>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0035772"/>
                  </a:ext>
                </a:extLst>
              </a:tr>
              <a:tr h="216000">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latin typeface="Meiryo UI" panose="020B0604030504040204" pitchFamily="50" charset="-128"/>
                          <a:ea typeface="Meiryo UI" panose="020B0604030504040204" pitchFamily="50" charset="-128"/>
                        </a:rPr>
                        <a:t>出荷額（工業）</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0.7</a:t>
                      </a:r>
                      <a:r>
                        <a:rPr kumimoji="1" lang="ja-JP" altLang="en-US" sz="1050" dirty="0" smtClean="0">
                          <a:latin typeface="Meiryo UI" panose="020B0604030504040204" pitchFamily="50" charset="-128"/>
                          <a:ea typeface="Meiryo UI" panose="020B0604030504040204" pitchFamily="50" charset="-128"/>
                        </a:rPr>
                        <a:t>兆円</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264778"/>
                  </a:ext>
                </a:extLst>
              </a:tr>
              <a:tr h="216000">
                <a:tc>
                  <a:txBody>
                    <a:bodyPr/>
                    <a:lstStyle/>
                    <a:p>
                      <a:pPr algn="ctr"/>
                      <a:r>
                        <a:rPr kumimoji="1" lang="ja-JP" altLang="en-US" sz="1050" dirty="0" smtClean="0">
                          <a:latin typeface="Meiryo UI" panose="020B0604030504040204" pitchFamily="50" charset="-128"/>
                          <a:ea typeface="Meiryo UI" panose="020B0604030504040204" pitchFamily="50" charset="-128"/>
                        </a:rPr>
                        <a:t>ま　ち</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latin typeface="Meiryo UI" panose="020B0604030504040204" pitchFamily="50" charset="-128"/>
                          <a:ea typeface="Meiryo UI" panose="020B0604030504040204" pitchFamily="50" charset="-128"/>
                        </a:rPr>
                        <a:t>密集市街地重点整備エリア数</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dirty="0" smtClean="0">
                          <a:latin typeface="Meiryo UI" panose="020B0604030504040204" pitchFamily="50" charset="-128"/>
                          <a:ea typeface="Meiryo UI" panose="020B0604030504040204" pitchFamily="50" charset="-128"/>
                        </a:rPr>
                        <a:t>３</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0786029"/>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242541975"/>
              </p:ext>
            </p:extLst>
          </p:nvPr>
        </p:nvGraphicFramePr>
        <p:xfrm>
          <a:off x="137170" y="4378067"/>
          <a:ext cx="3240360" cy="1893545"/>
        </p:xfrm>
        <a:graphic>
          <a:graphicData uri="http://schemas.openxmlformats.org/drawingml/2006/table">
            <a:tbl>
              <a:tblPr firstRow="1" bandRow="1">
                <a:tableStyleId>{5C22544A-7EE6-4342-B048-85BDC9FD1C3A}</a:tableStyleId>
              </a:tblPr>
              <a:tblGrid>
                <a:gridCol w="602813">
                  <a:extLst>
                    <a:ext uri="{9D8B030D-6E8A-4147-A177-3AD203B41FA5}">
                      <a16:colId xmlns:a16="http://schemas.microsoft.com/office/drawing/2014/main" val="3783085073"/>
                    </a:ext>
                  </a:extLst>
                </a:gridCol>
                <a:gridCol w="1917740">
                  <a:extLst>
                    <a:ext uri="{9D8B030D-6E8A-4147-A177-3AD203B41FA5}">
                      <a16:colId xmlns:a16="http://schemas.microsoft.com/office/drawing/2014/main" val="175315182"/>
                    </a:ext>
                  </a:extLst>
                </a:gridCol>
                <a:gridCol w="719807">
                  <a:extLst>
                    <a:ext uri="{9D8B030D-6E8A-4147-A177-3AD203B41FA5}">
                      <a16:colId xmlns:a16="http://schemas.microsoft.com/office/drawing/2014/main" val="1095511694"/>
                    </a:ext>
                  </a:extLst>
                </a:gridCol>
              </a:tblGrid>
              <a:tr h="260022">
                <a:tc gridSpan="3">
                  <a:txBody>
                    <a:bodyPr/>
                    <a:lstStyle/>
                    <a:p>
                      <a:pPr algn="ctr"/>
                      <a:r>
                        <a:rPr kumimoji="1" lang="ja-JP" altLang="en-US" sz="1800" dirty="0" smtClean="0">
                          <a:solidFill>
                            <a:schemeClr val="tx1"/>
                          </a:solidFill>
                          <a:latin typeface="Meiryo UI" panose="020B0604030504040204" pitchFamily="50" charset="-128"/>
                          <a:ea typeface="Meiryo UI" panose="020B0604030504040204" pitchFamily="50" charset="-128"/>
                        </a:rPr>
                        <a:t>中央区</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068369"/>
                  </a:ext>
                </a:extLst>
              </a:tr>
              <a:tr h="260022">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分類</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FDC7E"/>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項目</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FDC7E"/>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指標</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FDC7E"/>
                    </a:solidFill>
                  </a:tcPr>
                </a:tc>
                <a:extLst>
                  <a:ext uri="{0D108BD9-81ED-4DB2-BD59-A6C34878D82A}">
                    <a16:rowId xmlns:a16="http://schemas.microsoft.com/office/drawing/2014/main" val="2007010471"/>
                  </a:ext>
                </a:extLst>
              </a:tr>
              <a:tr h="216000">
                <a:tc rowSpan="2">
                  <a:txBody>
                    <a:bodyPr/>
                    <a:lstStyle/>
                    <a:p>
                      <a:pPr algn="ctr"/>
                      <a:r>
                        <a:rPr kumimoji="1" lang="ja-JP" altLang="en-US" sz="1050" dirty="0" smtClean="0">
                          <a:latin typeface="Meiryo UI" panose="020B0604030504040204" pitchFamily="50" charset="-128"/>
                          <a:ea typeface="Meiryo UI" panose="020B0604030504040204" pitchFamily="50" charset="-128"/>
                        </a:rPr>
                        <a:t>ひ　と</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dirty="0" smtClean="0">
                          <a:latin typeface="Meiryo UI" panose="020B0604030504040204" pitchFamily="50" charset="-128"/>
                          <a:ea typeface="Meiryo UI" panose="020B0604030504040204" pitchFamily="50" charset="-128"/>
                        </a:rPr>
                        <a:t>15</a:t>
                      </a:r>
                      <a:r>
                        <a:rPr kumimoji="1" lang="ja-JP" altLang="en-US" sz="1050" dirty="0" smtClean="0">
                          <a:latin typeface="Meiryo UI" panose="020B0604030504040204" pitchFamily="50" charset="-128"/>
                          <a:ea typeface="Meiryo UI" panose="020B0604030504040204" pitchFamily="50" charset="-128"/>
                        </a:rPr>
                        <a:t>歳未満人口（</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9.2</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992302"/>
                  </a:ext>
                </a:extLst>
              </a:tr>
              <a:tr h="261923">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latin typeface="Meiryo UI" panose="020B0604030504040204" pitchFamily="50" charset="-128"/>
                          <a:ea typeface="Meiryo UI" panose="020B0604030504040204" pitchFamily="50" charset="-128"/>
                        </a:rPr>
                        <a:t>高齢者単身世帯</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16.5</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473271"/>
                  </a:ext>
                </a:extLst>
              </a:tr>
              <a:tr h="216000">
                <a:tc rowSpan="2">
                  <a:txBody>
                    <a:bodyPr/>
                    <a:lstStyle/>
                    <a:p>
                      <a:pPr algn="ctr"/>
                      <a:r>
                        <a:rPr kumimoji="1" lang="ja-JP" altLang="en-US" sz="1050" dirty="0" smtClean="0">
                          <a:latin typeface="Meiryo UI" panose="020B0604030504040204" pitchFamily="50" charset="-128"/>
                          <a:ea typeface="Meiryo UI" panose="020B0604030504040204" pitchFamily="50" charset="-128"/>
                        </a:rPr>
                        <a:t>しごと</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事業所数（商業）</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dirty="0" smtClean="0">
                          <a:solidFill>
                            <a:schemeClr val="tx1"/>
                          </a:solidFill>
                          <a:latin typeface="Meiryo UI" panose="020B0604030504040204" pitchFamily="50" charset="-128"/>
                          <a:ea typeface="Meiryo UI" panose="020B0604030504040204" pitchFamily="50" charset="-128"/>
                        </a:rPr>
                        <a:t>13,798</a:t>
                      </a:r>
                      <a:r>
                        <a:rPr kumimoji="1" lang="ja-JP" altLang="en-US" sz="900" dirty="0" smtClean="0">
                          <a:solidFill>
                            <a:schemeClr val="tx1"/>
                          </a:solidFill>
                          <a:latin typeface="Meiryo UI" panose="020B0604030504040204" pitchFamily="50" charset="-128"/>
                          <a:ea typeface="Meiryo UI" panose="020B0604030504040204" pitchFamily="50" charset="-128"/>
                        </a:rPr>
                        <a:t>所</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0035772"/>
                  </a:ext>
                </a:extLst>
              </a:tr>
              <a:tr h="216000">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latin typeface="Meiryo UI" panose="020B0604030504040204" pitchFamily="50" charset="-128"/>
                          <a:ea typeface="Meiryo UI" panose="020B0604030504040204" pitchFamily="50" charset="-128"/>
                        </a:rPr>
                        <a:t>出荷額（工業）</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0.8</a:t>
                      </a:r>
                      <a:r>
                        <a:rPr kumimoji="1" lang="ja-JP" altLang="en-US" sz="1050" dirty="0" smtClean="0">
                          <a:latin typeface="Meiryo UI" panose="020B0604030504040204" pitchFamily="50" charset="-128"/>
                          <a:ea typeface="Meiryo UI" panose="020B0604030504040204" pitchFamily="50" charset="-128"/>
                        </a:rPr>
                        <a:t>兆円</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264778"/>
                  </a:ext>
                </a:extLst>
              </a:tr>
              <a:tr h="216000">
                <a:tc>
                  <a:txBody>
                    <a:bodyPr/>
                    <a:lstStyle/>
                    <a:p>
                      <a:pPr algn="ctr"/>
                      <a:r>
                        <a:rPr kumimoji="1" lang="ja-JP" altLang="en-US" sz="1050" dirty="0" smtClean="0">
                          <a:latin typeface="Meiryo UI" panose="020B0604030504040204" pitchFamily="50" charset="-128"/>
                          <a:ea typeface="Meiryo UI" panose="020B0604030504040204" pitchFamily="50" charset="-128"/>
                        </a:rPr>
                        <a:t>ま　ち</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latin typeface="Meiryo UI" panose="020B0604030504040204" pitchFamily="50" charset="-128"/>
                          <a:ea typeface="Meiryo UI" panose="020B0604030504040204" pitchFamily="50" charset="-128"/>
                        </a:rPr>
                        <a:t>密集市街地重点整備エリア数</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dirty="0" smtClean="0">
                          <a:latin typeface="Meiryo UI" panose="020B0604030504040204" pitchFamily="50" charset="-128"/>
                          <a:ea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0786029"/>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2474473607"/>
              </p:ext>
            </p:extLst>
          </p:nvPr>
        </p:nvGraphicFramePr>
        <p:xfrm>
          <a:off x="5752271" y="4378067"/>
          <a:ext cx="3249348" cy="1893545"/>
        </p:xfrm>
        <a:graphic>
          <a:graphicData uri="http://schemas.openxmlformats.org/drawingml/2006/table">
            <a:tbl>
              <a:tblPr firstRow="1" bandRow="1">
                <a:tableStyleId>{5C22544A-7EE6-4342-B048-85BDC9FD1C3A}</a:tableStyleId>
              </a:tblPr>
              <a:tblGrid>
                <a:gridCol w="604485">
                  <a:extLst>
                    <a:ext uri="{9D8B030D-6E8A-4147-A177-3AD203B41FA5}">
                      <a16:colId xmlns:a16="http://schemas.microsoft.com/office/drawing/2014/main" val="3783085073"/>
                    </a:ext>
                  </a:extLst>
                </a:gridCol>
                <a:gridCol w="1923060">
                  <a:extLst>
                    <a:ext uri="{9D8B030D-6E8A-4147-A177-3AD203B41FA5}">
                      <a16:colId xmlns:a16="http://schemas.microsoft.com/office/drawing/2014/main" val="175315182"/>
                    </a:ext>
                  </a:extLst>
                </a:gridCol>
                <a:gridCol w="721803">
                  <a:extLst>
                    <a:ext uri="{9D8B030D-6E8A-4147-A177-3AD203B41FA5}">
                      <a16:colId xmlns:a16="http://schemas.microsoft.com/office/drawing/2014/main" val="1095511694"/>
                    </a:ext>
                  </a:extLst>
                </a:gridCol>
              </a:tblGrid>
              <a:tr h="260022">
                <a:tc gridSpan="3">
                  <a:txBody>
                    <a:bodyPr/>
                    <a:lstStyle/>
                    <a:p>
                      <a:pPr algn="ctr"/>
                      <a:r>
                        <a:rPr kumimoji="1" lang="ja-JP" altLang="en-US" sz="1800" dirty="0" smtClean="0">
                          <a:solidFill>
                            <a:schemeClr val="tx1"/>
                          </a:solidFill>
                          <a:latin typeface="Meiryo UI" panose="020B0604030504040204" pitchFamily="50" charset="-128"/>
                          <a:ea typeface="Meiryo UI" panose="020B0604030504040204" pitchFamily="50" charset="-128"/>
                        </a:rPr>
                        <a:t>天王寺区</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068369"/>
                  </a:ext>
                </a:extLst>
              </a:tr>
              <a:tr h="260022">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分類</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FDC7E"/>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項目</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FDC7E"/>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指標</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FDC7E"/>
                    </a:solidFill>
                  </a:tcPr>
                </a:tc>
                <a:extLst>
                  <a:ext uri="{0D108BD9-81ED-4DB2-BD59-A6C34878D82A}">
                    <a16:rowId xmlns:a16="http://schemas.microsoft.com/office/drawing/2014/main" val="2007010471"/>
                  </a:ext>
                </a:extLst>
              </a:tr>
              <a:tr h="216000">
                <a:tc rowSpan="2">
                  <a:txBody>
                    <a:bodyPr/>
                    <a:lstStyle/>
                    <a:p>
                      <a:pPr algn="ctr"/>
                      <a:r>
                        <a:rPr kumimoji="1" lang="ja-JP" altLang="en-US" sz="1050" dirty="0" smtClean="0">
                          <a:latin typeface="Meiryo UI" panose="020B0604030504040204" pitchFamily="50" charset="-128"/>
                          <a:ea typeface="Meiryo UI" panose="020B0604030504040204" pitchFamily="50" charset="-128"/>
                        </a:rPr>
                        <a:t>ひ　と</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dirty="0" smtClean="0">
                          <a:latin typeface="Meiryo UI" panose="020B0604030504040204" pitchFamily="50" charset="-128"/>
                          <a:ea typeface="Meiryo UI" panose="020B0604030504040204" pitchFamily="50" charset="-128"/>
                        </a:rPr>
                        <a:t>15</a:t>
                      </a:r>
                      <a:r>
                        <a:rPr kumimoji="1" lang="ja-JP" altLang="en-US" sz="1050" dirty="0" smtClean="0">
                          <a:latin typeface="Meiryo UI" panose="020B0604030504040204" pitchFamily="50" charset="-128"/>
                          <a:ea typeface="Meiryo UI" panose="020B0604030504040204" pitchFamily="50" charset="-128"/>
                        </a:rPr>
                        <a:t>歳未満人口（</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10.3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992302"/>
                  </a:ext>
                </a:extLst>
              </a:tr>
              <a:tr h="261923">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高齢者単身世帯</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16.7</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473271"/>
                  </a:ext>
                </a:extLst>
              </a:tr>
              <a:tr h="216000">
                <a:tc rowSpan="2">
                  <a:txBody>
                    <a:bodyPr/>
                    <a:lstStyle/>
                    <a:p>
                      <a:pPr algn="ctr"/>
                      <a:r>
                        <a:rPr kumimoji="1" lang="ja-JP" altLang="en-US" sz="1050" dirty="0" smtClean="0">
                          <a:latin typeface="Meiryo UI" panose="020B0604030504040204" pitchFamily="50" charset="-128"/>
                          <a:ea typeface="Meiryo UI" panose="020B0604030504040204" pitchFamily="50" charset="-128"/>
                        </a:rPr>
                        <a:t>しごと</a:t>
                      </a:r>
                      <a:endParaRPr kumimoji="1" lang="ja-JP" altLang="en-US" sz="105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事業所数（商業）</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6,345</a:t>
                      </a:r>
                      <a:r>
                        <a:rPr kumimoji="1" lang="ja-JP" altLang="en-US" sz="1050" dirty="0" smtClean="0">
                          <a:solidFill>
                            <a:schemeClr val="tx1"/>
                          </a:solidFill>
                          <a:latin typeface="Meiryo UI" panose="020B0604030504040204" pitchFamily="50" charset="-128"/>
                          <a:ea typeface="Meiryo UI" panose="020B0604030504040204" pitchFamily="50" charset="-128"/>
                        </a:rPr>
                        <a:t>所</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0035772"/>
                  </a:ext>
                </a:extLst>
              </a:tr>
              <a:tr h="216000">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出荷額（工業）</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0.5</a:t>
                      </a:r>
                      <a:r>
                        <a:rPr kumimoji="1" lang="ja-JP" altLang="en-US" sz="1050" dirty="0" smtClean="0">
                          <a:solidFill>
                            <a:schemeClr val="tx1"/>
                          </a:solidFill>
                          <a:latin typeface="Meiryo UI" panose="020B0604030504040204" pitchFamily="50" charset="-128"/>
                          <a:ea typeface="Meiryo UI" panose="020B0604030504040204" pitchFamily="50" charset="-128"/>
                        </a:rPr>
                        <a:t>兆円</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264778"/>
                  </a:ext>
                </a:extLst>
              </a:tr>
              <a:tr h="216000">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ま　ち</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密集市街地重点整備エリア数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dirty="0" smtClean="0">
                          <a:solidFill>
                            <a:schemeClr val="tx1"/>
                          </a:solidFill>
                          <a:latin typeface="Meiryo UI" panose="020B0604030504040204" pitchFamily="50" charset="-128"/>
                          <a:ea typeface="Meiryo UI" panose="020B0604030504040204" pitchFamily="50" charset="-128"/>
                        </a:rPr>
                        <a:t>５</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0786029"/>
                  </a:ext>
                </a:extLst>
              </a:tr>
            </a:tbl>
          </a:graphicData>
        </a:graphic>
      </p:graphicFrame>
      <p:sp>
        <p:nvSpPr>
          <p:cNvPr id="3" name="正方形/長方形 2"/>
          <p:cNvSpPr/>
          <p:nvPr/>
        </p:nvSpPr>
        <p:spPr>
          <a:xfrm>
            <a:off x="3572044" y="5305925"/>
            <a:ext cx="2019159" cy="13659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rPr>
              <a:t>・市一律では地域ニーズ</a:t>
            </a:r>
            <a:endParaRPr kumimoji="1"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に沿ったサービス提供に</a:t>
            </a:r>
            <a:endParaRPr kumimoji="1"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限界</a:t>
            </a:r>
            <a:endParaRPr kumimoji="1"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・市一律の予算執行に</a:t>
            </a:r>
            <a:endParaRPr lang="en-US" altLang="ja-JP" sz="1400" b="1" dirty="0" smtClean="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よる制約</a:t>
            </a:r>
            <a:endParaRPr kumimoji="1" lang="ja-JP" altLang="en-US" sz="1400" b="1" dirty="0">
              <a:latin typeface="Meiryo UI" panose="020B0604030504040204" pitchFamily="50" charset="-128"/>
              <a:ea typeface="Meiryo UI" panose="020B0604030504040204" pitchFamily="50" charset="-128"/>
            </a:endParaRPr>
          </a:p>
        </p:txBody>
      </p:sp>
      <p:sp>
        <p:nvSpPr>
          <p:cNvPr id="7" name="二等辺三角形 6"/>
          <p:cNvSpPr/>
          <p:nvPr/>
        </p:nvSpPr>
        <p:spPr>
          <a:xfrm rot="10800000">
            <a:off x="4139952" y="5013175"/>
            <a:ext cx="864096" cy="144016"/>
          </a:xfrm>
          <a:prstGeom prst="triangl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フローチャート: 結合子 7"/>
          <p:cNvSpPr/>
          <p:nvPr/>
        </p:nvSpPr>
        <p:spPr>
          <a:xfrm>
            <a:off x="4644008" y="347345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結合子 9"/>
          <p:cNvSpPr/>
          <p:nvPr/>
        </p:nvSpPr>
        <p:spPr>
          <a:xfrm>
            <a:off x="4670297" y="2492896"/>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結合子 14"/>
          <p:cNvSpPr/>
          <p:nvPr/>
        </p:nvSpPr>
        <p:spPr>
          <a:xfrm>
            <a:off x="4476750" y="2996953"/>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結合子 15"/>
          <p:cNvSpPr/>
          <p:nvPr/>
        </p:nvSpPr>
        <p:spPr>
          <a:xfrm>
            <a:off x="4711700" y="3933056"/>
            <a:ext cx="57150"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752271" y="3959345"/>
            <a:ext cx="916345" cy="41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t>天王寺・大阪阿部野橋駅</a:t>
            </a:r>
            <a:endParaRPr kumimoji="1" lang="ja-JP" altLang="en-US" sz="1050" dirty="0"/>
          </a:p>
        </p:txBody>
      </p:sp>
      <p:cxnSp>
        <p:nvCxnSpPr>
          <p:cNvPr id="13" name="直線コネクタ 12"/>
          <p:cNvCxnSpPr>
            <a:stCxn id="16" idx="6"/>
            <a:endCxn id="11" idx="1"/>
          </p:cNvCxnSpPr>
          <p:nvPr/>
        </p:nvCxnSpPr>
        <p:spPr>
          <a:xfrm>
            <a:off x="4768850" y="3955916"/>
            <a:ext cx="983421" cy="2127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5904671" y="3311273"/>
            <a:ext cx="763945" cy="261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t>難波駅</a:t>
            </a:r>
            <a:endParaRPr kumimoji="1" lang="ja-JP" altLang="en-US" sz="1050" dirty="0"/>
          </a:p>
        </p:txBody>
      </p:sp>
      <p:cxnSp>
        <p:nvCxnSpPr>
          <p:cNvPr id="28" name="直線コネクタ 27"/>
          <p:cNvCxnSpPr>
            <a:stCxn id="8" idx="7"/>
            <a:endCxn id="23" idx="1"/>
          </p:cNvCxnSpPr>
          <p:nvPr/>
        </p:nvCxnSpPr>
        <p:spPr>
          <a:xfrm flipV="1">
            <a:off x="4683032" y="3442145"/>
            <a:ext cx="1221639" cy="3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1835696" y="3212976"/>
            <a:ext cx="1059044" cy="261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t>大阪・梅田駅</a:t>
            </a:r>
            <a:endParaRPr kumimoji="1" lang="ja-JP" altLang="en-US" sz="1050" dirty="0"/>
          </a:p>
        </p:txBody>
      </p:sp>
      <p:cxnSp>
        <p:nvCxnSpPr>
          <p:cNvPr id="30" name="直線コネクタ 29"/>
          <p:cNvCxnSpPr>
            <a:endCxn id="15" idx="3"/>
          </p:cNvCxnSpPr>
          <p:nvPr/>
        </p:nvCxnSpPr>
        <p:spPr>
          <a:xfrm flipV="1">
            <a:off x="2915816" y="3035977"/>
            <a:ext cx="1567629" cy="2910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3491880" y="2015129"/>
            <a:ext cx="777633" cy="261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t>新大阪駅</a:t>
            </a:r>
            <a:endParaRPr kumimoji="1" lang="ja-JP" altLang="en-US" sz="1050" dirty="0"/>
          </a:p>
        </p:txBody>
      </p:sp>
      <p:cxnSp>
        <p:nvCxnSpPr>
          <p:cNvPr id="36" name="直線コネクタ 35"/>
          <p:cNvCxnSpPr>
            <a:stCxn id="32" idx="3"/>
            <a:endCxn id="10" idx="2"/>
          </p:cNvCxnSpPr>
          <p:nvPr/>
        </p:nvCxnSpPr>
        <p:spPr>
          <a:xfrm>
            <a:off x="4269513" y="2146001"/>
            <a:ext cx="400784" cy="36975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5121775" y="3232784"/>
            <a:ext cx="1971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6511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07505" y="5877272"/>
            <a:ext cx="8928990" cy="717263"/>
          </a:xfrm>
          <a:prstGeom prst="rect">
            <a:avLst/>
          </a:prstGeom>
          <a:solidFill>
            <a:schemeClr val="accent6"/>
          </a:solid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1600" b="1" dirty="0" smtClean="0">
                <a:solidFill>
                  <a:schemeClr val="tx1"/>
                </a:solidFill>
                <a:latin typeface="Meiryo UI" panose="020B0604030504040204" pitchFamily="50" charset="-128"/>
                <a:ea typeface="Meiryo UI" panose="020B0604030504040204" pitchFamily="50" charset="-128"/>
              </a:rPr>
              <a:t>◆行政区長ではなく、一つの自治体である特別区の区長であれば、地域の実情に応じた予算を編成し、</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b="1" dirty="0" smtClean="0">
                <a:solidFill>
                  <a:schemeClr val="tx1"/>
                </a:solidFill>
                <a:latin typeface="Meiryo UI" panose="020B0604030504040204" pitchFamily="50" charset="-128"/>
                <a:ea typeface="Meiryo UI" panose="020B0604030504040204" pitchFamily="50" charset="-128"/>
              </a:rPr>
              <a:t>きめ細かい住民サービスを提供（住民サービスの最適化）</a:t>
            </a:r>
            <a:endParaRPr lang="en-US" altLang="ja-JP" sz="1600" b="1" dirty="0" smtClean="0">
              <a:solidFill>
                <a:schemeClr val="tx1"/>
              </a:solidFill>
              <a:latin typeface="Meiryo UI" panose="020B0604030504040204" pitchFamily="50" charset="-128"/>
              <a:ea typeface="Meiryo UI" panose="020B0604030504040204" pitchFamily="50" charset="-128"/>
            </a:endParaRPr>
          </a:p>
        </p:txBody>
      </p:sp>
      <p:sp>
        <p:nvSpPr>
          <p:cNvPr id="57" name="正方形/長方形 56"/>
          <p:cNvSpPr/>
          <p:nvPr/>
        </p:nvSpPr>
        <p:spPr>
          <a:xfrm>
            <a:off x="107506" y="620688"/>
            <a:ext cx="8928990" cy="871523"/>
          </a:xfrm>
          <a:prstGeom prst="rect">
            <a:avLst/>
          </a:prstGeom>
          <a:solidFill>
            <a:schemeClr val="accent6">
              <a:lumMod val="40000"/>
              <a:lumOff val="60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40000"/>
              </a:lnSpc>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nSpc>
                <a:spcPct val="140000"/>
              </a:lnSpc>
            </a:pPr>
            <a:endParaRPr kumimoji="1"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71072" y="6487244"/>
            <a:ext cx="2133600" cy="365125"/>
          </a:xfrm>
        </p:spPr>
        <p:txBody>
          <a:bodyPr/>
          <a:lstStyle/>
          <a:p>
            <a:pPr>
              <a:defRPr/>
            </a:pPr>
            <a:fld id="{4AC9B83D-17C3-4F2E-B0BA-D155CD364A7C}" type="slidenum">
              <a:rPr lang="ja-JP" altLang="en-US" sz="1600" smtClean="0"/>
              <a:pPr>
                <a:defRPr/>
              </a:pPr>
              <a:t>7</a:t>
            </a:fld>
            <a:endParaRPr lang="ja-JP" altLang="en-US" sz="1600" dirty="0"/>
          </a:p>
        </p:txBody>
      </p:sp>
      <p:cxnSp>
        <p:nvCxnSpPr>
          <p:cNvPr id="5" name="直線コネクタ 4"/>
          <p:cNvCxnSpPr/>
          <p:nvPr/>
        </p:nvCxnSpPr>
        <p:spPr>
          <a:xfrm>
            <a:off x="0" y="457195"/>
            <a:ext cx="918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324" y="-15808"/>
            <a:ext cx="9796900" cy="523220"/>
          </a:xfrm>
          <a:prstGeom prst="rect">
            <a:avLst/>
          </a:prstGeom>
          <a:noFill/>
        </p:spPr>
        <p:txBody>
          <a:bodyPr wrap="square" rtlCol="0">
            <a:spAutoFit/>
          </a:bodyPr>
          <a:lstStyle/>
          <a:p>
            <a:pPr>
              <a:defRPr/>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■特別区の特徴・住民ニーズを反映した施策展開（概要）</a:t>
            </a:r>
            <a:endParaRPr lang="en-US" altLang="zh-TW"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421796" y="2041449"/>
            <a:ext cx="3147252" cy="543604"/>
          </a:xfrm>
          <a:prstGeom prst="roundRect">
            <a:avLst/>
          </a:prstGeom>
          <a:solidFill>
            <a:schemeClr val="accent6">
              <a:lumMod val="20000"/>
              <a:lumOff val="8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子育て世帯が多い</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50" name="角丸四角形 49"/>
          <p:cNvSpPr/>
          <p:nvPr/>
        </p:nvSpPr>
        <p:spPr>
          <a:xfrm>
            <a:off x="395536" y="5147237"/>
            <a:ext cx="3147252" cy="543038"/>
          </a:xfrm>
          <a:prstGeom prst="roundRect">
            <a:avLst/>
          </a:prstGeom>
          <a:solidFill>
            <a:schemeClr val="accent6">
              <a:lumMod val="20000"/>
              <a:lumOff val="8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高齢者</a:t>
            </a:r>
            <a:r>
              <a:rPr lang="ja-JP" altLang="en-US" sz="1600" b="1" dirty="0" smtClean="0">
                <a:solidFill>
                  <a:prstClr val="black"/>
                </a:solidFill>
                <a:latin typeface="Meiryo UI" pitchFamily="50" charset="-128"/>
                <a:ea typeface="Meiryo UI" pitchFamily="50" charset="-128"/>
                <a:cs typeface="Meiryo UI" pitchFamily="50" charset="-128"/>
              </a:rPr>
              <a:t>が多い</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23" name="正方形/長方形 22"/>
          <p:cNvSpPr/>
          <p:nvPr/>
        </p:nvSpPr>
        <p:spPr>
          <a:xfrm>
            <a:off x="4374884" y="2082623"/>
            <a:ext cx="4568815" cy="437043"/>
          </a:xfrm>
          <a:prstGeom prst="rect">
            <a:avLst/>
          </a:prstGeom>
          <a:solidFill>
            <a:schemeClr val="accent6">
              <a:lumMod val="20000"/>
              <a:lumOff val="80000"/>
            </a:schemeClr>
          </a:solidFill>
          <a:ln>
            <a:solidFill>
              <a:schemeClr val="tx1"/>
            </a:solidFill>
            <a:prstDash val="solid"/>
          </a:ln>
        </p:spPr>
        <p:txBody>
          <a:bodyPr wrap="square">
            <a:spAutoFit/>
          </a:bodyPr>
          <a:lstStyle/>
          <a:p>
            <a:pPr algn="ctr">
              <a:lnSpc>
                <a:spcPct val="140000"/>
              </a:lnSpc>
            </a:pPr>
            <a:r>
              <a:rPr lang="ja-JP" altLang="en-US" sz="1600"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福祉</a:t>
            </a:r>
            <a:r>
              <a:rPr lang="ja-JP" altLang="en-US" sz="1600" dirty="0" smtClean="0">
                <a:latin typeface="Meiryo UI" panose="020B0604030504040204" pitchFamily="50" charset="-128"/>
                <a:ea typeface="Meiryo UI" panose="020B0604030504040204" pitchFamily="50" charset="-128"/>
              </a:rPr>
              <a:t>」や「</a:t>
            </a:r>
            <a:r>
              <a:rPr lang="ja-JP" altLang="en-US" sz="1600" b="1" dirty="0" smtClean="0">
                <a:latin typeface="Meiryo UI" panose="020B0604030504040204" pitchFamily="50" charset="-128"/>
                <a:ea typeface="Meiryo UI" panose="020B0604030504040204" pitchFamily="50" charset="-128"/>
              </a:rPr>
              <a:t>教育</a:t>
            </a:r>
            <a:r>
              <a:rPr lang="ja-JP" altLang="en-US" sz="1600" dirty="0" smtClean="0">
                <a:latin typeface="Meiryo UI" panose="020B0604030504040204" pitchFamily="50" charset="-128"/>
                <a:ea typeface="Meiryo UI" panose="020B0604030504040204" pitchFamily="50" charset="-128"/>
              </a:rPr>
              <a:t>」に関する施策を</a:t>
            </a:r>
            <a:r>
              <a:rPr lang="ja-JP" altLang="en-US" sz="1600" dirty="0">
                <a:latin typeface="Meiryo UI" panose="020B0604030504040204" pitchFamily="50" charset="-128"/>
                <a:ea typeface="Meiryo UI" panose="020B0604030504040204" pitchFamily="50" charset="-128"/>
              </a:rPr>
              <a:t>充実</a:t>
            </a:r>
            <a:endParaRPr lang="en-US" altLang="ja-JP" sz="1600" dirty="0">
              <a:latin typeface="Meiryo UI" panose="020B0604030504040204" pitchFamily="50" charset="-128"/>
              <a:ea typeface="Meiryo UI" panose="020B0604030504040204" pitchFamily="50" charset="-128"/>
            </a:endParaRPr>
          </a:p>
        </p:txBody>
      </p:sp>
      <p:sp>
        <p:nvSpPr>
          <p:cNvPr id="29" name="正方形/長方形 28"/>
          <p:cNvSpPr/>
          <p:nvPr/>
        </p:nvSpPr>
        <p:spPr>
          <a:xfrm>
            <a:off x="4374884" y="5203179"/>
            <a:ext cx="4568815" cy="435600"/>
          </a:xfrm>
          <a:prstGeom prst="rect">
            <a:avLst/>
          </a:prstGeom>
          <a:solidFill>
            <a:schemeClr val="accent6">
              <a:lumMod val="20000"/>
              <a:lumOff val="80000"/>
            </a:schemeClr>
          </a:solidFill>
          <a:ln>
            <a:solidFill>
              <a:schemeClr val="tx1"/>
            </a:solidFill>
            <a:prstDash val="solid"/>
          </a:ln>
        </p:spPr>
        <p:txBody>
          <a:bodyPr wrap="square">
            <a:spAutoFit/>
          </a:bodyPr>
          <a:lstStyle/>
          <a:p>
            <a:pPr algn="ctr">
              <a:lnSpc>
                <a:spcPct val="140000"/>
              </a:lnSpc>
            </a:pPr>
            <a:r>
              <a:rPr lang="ja-JP" altLang="en-US" sz="1600"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福祉</a:t>
            </a:r>
            <a:r>
              <a:rPr lang="ja-JP" altLang="en-US" sz="1600" dirty="0" smtClean="0">
                <a:latin typeface="Meiryo UI" panose="020B0604030504040204" pitchFamily="50" charset="-128"/>
                <a:ea typeface="Meiryo UI" panose="020B0604030504040204" pitchFamily="50" charset="-128"/>
              </a:rPr>
              <a:t>」、健康づくりなど「</a:t>
            </a:r>
            <a:r>
              <a:rPr lang="ja-JP" altLang="en-US" sz="1600" b="1" dirty="0">
                <a:latin typeface="Meiryo UI" panose="020B0604030504040204" pitchFamily="50" charset="-128"/>
                <a:ea typeface="Meiryo UI" panose="020B0604030504040204" pitchFamily="50" charset="-128"/>
              </a:rPr>
              <a:t>保健</a:t>
            </a:r>
            <a:r>
              <a:rPr lang="ja-JP" altLang="en-US" sz="1600" dirty="0" smtClean="0">
                <a:latin typeface="Meiryo UI" panose="020B0604030504040204" pitchFamily="50" charset="-128"/>
                <a:ea typeface="Meiryo UI" panose="020B0604030504040204" pitchFamily="50" charset="-128"/>
              </a:rPr>
              <a:t>」に関する施策を</a:t>
            </a:r>
            <a:r>
              <a:rPr lang="ja-JP" altLang="en-US" sz="1600" dirty="0">
                <a:latin typeface="Meiryo UI" panose="020B0604030504040204" pitchFamily="50" charset="-128"/>
                <a:ea typeface="Meiryo UI" panose="020B0604030504040204" pitchFamily="50" charset="-128"/>
              </a:rPr>
              <a:t>充実</a:t>
            </a:r>
            <a:endParaRPr lang="en-US" altLang="ja-JP" sz="1600" dirty="0">
              <a:latin typeface="Meiryo UI" panose="020B0604030504040204" pitchFamily="50" charset="-128"/>
              <a:ea typeface="Meiryo UI" panose="020B0604030504040204" pitchFamily="50" charset="-128"/>
            </a:endParaRPr>
          </a:p>
        </p:txBody>
      </p:sp>
      <p:sp>
        <p:nvSpPr>
          <p:cNvPr id="31" name="正方形/長方形 30"/>
          <p:cNvSpPr/>
          <p:nvPr/>
        </p:nvSpPr>
        <p:spPr>
          <a:xfrm>
            <a:off x="77745" y="692696"/>
            <a:ext cx="8841455" cy="661720"/>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◆住民に</a:t>
            </a:r>
            <a:r>
              <a:rPr lang="ja-JP" altLang="en-US" sz="1600" dirty="0">
                <a:latin typeface="Meiryo UI" panose="020B0604030504040204" pitchFamily="50" charset="-128"/>
                <a:ea typeface="Meiryo UI" panose="020B0604030504040204" pitchFamily="50" charset="-128"/>
              </a:rPr>
              <a:t>選</a:t>
            </a:r>
            <a:r>
              <a:rPr lang="ja-JP" altLang="en-US" sz="1600" dirty="0" smtClean="0">
                <a:latin typeface="Meiryo UI" panose="020B0604030504040204" pitchFamily="50" charset="-128"/>
                <a:ea typeface="Meiryo UI" panose="020B0604030504040204" pitchFamily="50" charset="-128"/>
              </a:rPr>
              <a:t>ばれた区長は、</a:t>
            </a:r>
            <a:r>
              <a:rPr lang="en-US" altLang="ja-JP" sz="1600" dirty="0" smtClean="0">
                <a:latin typeface="Meiryo UI" panose="020B0604030504040204" pitchFamily="50" charset="-128"/>
                <a:ea typeface="Meiryo UI" panose="020B0604030504040204" pitchFamily="50" charset="-128"/>
              </a:rPr>
              <a:t>60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75</a:t>
            </a:r>
            <a:r>
              <a:rPr lang="ja-JP" altLang="en-US" sz="1600" dirty="0" smtClean="0">
                <a:latin typeface="Meiryo UI" panose="020B0604030504040204" pitchFamily="50" charset="-128"/>
                <a:ea typeface="Meiryo UI" panose="020B0604030504040204" pitchFamily="50" charset="-128"/>
              </a:rPr>
              <a:t>万人のニーズを踏まえ、特別区の特徴に応じた予算</a:t>
            </a:r>
            <a:r>
              <a:rPr lang="ja-JP" altLang="en-US" sz="1600" dirty="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編成が可能</a:t>
            </a:r>
            <a:endParaRPr lang="en-US" altLang="ja-JP" sz="1600" dirty="0" smtClean="0">
              <a:latin typeface="Meiryo UI" panose="020B0604030504040204" pitchFamily="50" charset="-128"/>
              <a:ea typeface="Meiryo UI" panose="020B0604030504040204" pitchFamily="50" charset="-128"/>
            </a:endParaRPr>
          </a:p>
          <a:p>
            <a:endParaRPr lang="en-US" altLang="ja-JP" sz="5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◆東京の特別区より幅広く住民に身近な仕事を実施することになる　</a:t>
            </a:r>
            <a:endParaRPr lang="ja-JP" altLang="en-US" sz="16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EAE3DAFB-9B69-45B1-B8A8-10B3D58B91BC}"/>
              </a:ext>
            </a:extLst>
          </p:cNvPr>
          <p:cNvSpPr/>
          <p:nvPr/>
        </p:nvSpPr>
        <p:spPr>
          <a:xfrm>
            <a:off x="5155985" y="2668773"/>
            <a:ext cx="3763215" cy="2169825"/>
          </a:xfrm>
          <a:prstGeom prst="rect">
            <a:avLst/>
          </a:prstGeom>
        </p:spPr>
        <p:txBody>
          <a:bodyPr wrap="square">
            <a:spAutoFit/>
          </a:bodyPr>
          <a:lstStyle/>
          <a:p>
            <a:pPr marL="85725" indent="-85725"/>
            <a:r>
              <a:rPr lang="ja-JP" altLang="en-US" sz="1500" dirty="0" smtClean="0">
                <a:solidFill>
                  <a:srgbClr val="000000"/>
                </a:solidFill>
                <a:latin typeface="Meiryo UI" panose="020B0604030504040204" pitchFamily="50" charset="-128"/>
                <a:ea typeface="Meiryo UI" panose="020B0604030504040204" pitchFamily="50" charset="-128"/>
              </a:rPr>
              <a:t>保育所等在籍児童数は、</a:t>
            </a:r>
            <a:endParaRPr lang="en-US" altLang="ja-JP" sz="1500" dirty="0" smtClean="0">
              <a:solidFill>
                <a:srgbClr val="000000"/>
              </a:solidFill>
              <a:latin typeface="Meiryo UI" panose="020B0604030504040204" pitchFamily="50" charset="-128"/>
              <a:ea typeface="Meiryo UI" panose="020B0604030504040204" pitchFamily="50" charset="-128"/>
            </a:endParaRPr>
          </a:p>
          <a:p>
            <a:pPr marL="85725" indent="-85725"/>
            <a:r>
              <a:rPr lang="ja-JP" altLang="en-US" sz="1500" dirty="0" smtClean="0">
                <a:solidFill>
                  <a:srgbClr val="000000"/>
                </a:solidFill>
                <a:latin typeface="Meiryo UI" panose="020B0604030504040204" pitchFamily="50" charset="-128"/>
                <a:ea typeface="Meiryo UI" panose="020B0604030504040204" pitchFamily="50" charset="-128"/>
              </a:rPr>
              <a:t>特別区の</a:t>
            </a:r>
            <a:r>
              <a:rPr lang="ja-JP" altLang="en-US" sz="1500" dirty="0">
                <a:solidFill>
                  <a:srgbClr val="000000"/>
                </a:solidFill>
                <a:latin typeface="Meiryo UI" panose="020B0604030504040204" pitchFamily="50" charset="-128"/>
                <a:ea typeface="Meiryo UI" panose="020B0604030504040204" pitchFamily="50" charset="-128"/>
              </a:rPr>
              <a:t>北</a:t>
            </a:r>
            <a:r>
              <a:rPr lang="ja-JP" altLang="en-US" sz="1500" dirty="0" smtClean="0">
                <a:solidFill>
                  <a:srgbClr val="000000"/>
                </a:solidFill>
                <a:latin typeface="Meiryo UI" panose="020B0604030504040204" pitchFamily="50" charset="-128"/>
                <a:ea typeface="Meiryo UI" panose="020B0604030504040204" pitchFamily="50" charset="-128"/>
              </a:rPr>
              <a:t>区となる区域</a:t>
            </a:r>
            <a:endParaRPr lang="en-US" altLang="ja-JP" sz="1500" dirty="0" smtClean="0">
              <a:solidFill>
                <a:srgbClr val="000000"/>
              </a:solidFill>
              <a:latin typeface="Meiryo UI" panose="020B0604030504040204" pitchFamily="50" charset="-128"/>
              <a:ea typeface="Meiryo UI" panose="020B0604030504040204" pitchFamily="50" charset="-128"/>
            </a:endParaRPr>
          </a:p>
          <a:p>
            <a:pPr marL="85725" indent="-85725"/>
            <a:r>
              <a:rPr lang="ja-JP" altLang="en-US" sz="1500" dirty="0" smtClean="0">
                <a:solidFill>
                  <a:srgbClr val="000000"/>
                </a:solidFill>
                <a:latin typeface="Meiryo UI" panose="020B0604030504040204" pitchFamily="50" charset="-128"/>
                <a:ea typeface="Meiryo UI" panose="020B0604030504040204" pitchFamily="50" charset="-128"/>
              </a:rPr>
              <a:t>（北、都島、福島、東成、旭、城東、鶴見）</a:t>
            </a:r>
            <a:endParaRPr lang="en-US" altLang="ja-JP" sz="1500" dirty="0" smtClean="0">
              <a:solidFill>
                <a:srgbClr val="000000"/>
              </a:solidFill>
              <a:latin typeface="Meiryo UI" panose="020B0604030504040204" pitchFamily="50" charset="-128"/>
              <a:ea typeface="Meiryo UI" panose="020B0604030504040204" pitchFamily="50" charset="-128"/>
            </a:endParaRPr>
          </a:p>
          <a:p>
            <a:pPr marL="85725" indent="-85725"/>
            <a:r>
              <a:rPr lang="ja-JP" altLang="en-US" sz="1500" dirty="0" smtClean="0">
                <a:solidFill>
                  <a:srgbClr val="000000"/>
                </a:solidFill>
                <a:latin typeface="Meiryo UI" panose="020B0604030504040204" pitchFamily="50" charset="-128"/>
                <a:ea typeface="Meiryo UI" panose="020B0604030504040204" pitchFamily="50" charset="-128"/>
              </a:rPr>
              <a:t>に</a:t>
            </a:r>
            <a:r>
              <a:rPr lang="ja-JP" altLang="en-US" sz="1500" dirty="0">
                <a:solidFill>
                  <a:srgbClr val="000000"/>
                </a:solidFill>
                <a:latin typeface="Meiryo UI" panose="020B0604030504040204" pitchFamily="50" charset="-128"/>
                <a:ea typeface="Meiryo UI" panose="020B0604030504040204" pitchFamily="50" charset="-128"/>
              </a:rPr>
              <a:t>多い（</a:t>
            </a:r>
            <a:r>
              <a:rPr lang="en-US" altLang="ja-JP" sz="1500" dirty="0">
                <a:solidFill>
                  <a:srgbClr val="000000"/>
                </a:solidFill>
                <a:latin typeface="Meiryo UI" panose="020B0604030504040204" pitchFamily="50" charset="-128"/>
                <a:ea typeface="Meiryo UI" panose="020B0604030504040204" pitchFamily="50" charset="-128"/>
              </a:rPr>
              <a:t>17,068</a:t>
            </a:r>
            <a:r>
              <a:rPr lang="ja-JP" altLang="en-US" sz="1500" dirty="0">
                <a:solidFill>
                  <a:srgbClr val="000000"/>
                </a:solidFill>
                <a:latin typeface="Meiryo UI" panose="020B0604030504040204" pitchFamily="50" charset="-128"/>
                <a:ea typeface="Meiryo UI" panose="020B0604030504040204" pitchFamily="50" charset="-128"/>
              </a:rPr>
              <a:t>人）</a:t>
            </a:r>
            <a:endParaRPr lang="en-US" altLang="ja-JP" sz="1500" dirty="0" smtClean="0">
              <a:solidFill>
                <a:srgbClr val="000000"/>
              </a:solidFill>
              <a:latin typeface="Meiryo UI" panose="020B0604030504040204" pitchFamily="50" charset="-128"/>
              <a:ea typeface="Meiryo UI" panose="020B0604030504040204" pitchFamily="50" charset="-128"/>
            </a:endParaRPr>
          </a:p>
          <a:p>
            <a:pPr marL="85725" indent="-85725"/>
            <a:endParaRPr lang="en-US" altLang="ja-JP" sz="1500" dirty="0">
              <a:solidFill>
                <a:srgbClr val="000000"/>
              </a:solidFill>
              <a:latin typeface="Meiryo UI" panose="020B0604030504040204" pitchFamily="50" charset="-128"/>
              <a:ea typeface="Meiryo UI" panose="020B0604030504040204" pitchFamily="50" charset="-128"/>
            </a:endParaRPr>
          </a:p>
          <a:p>
            <a:r>
              <a:rPr lang="ja-JP" altLang="en-US" sz="1500" dirty="0" smtClean="0">
                <a:solidFill>
                  <a:srgbClr val="000000"/>
                </a:solidFill>
                <a:latin typeface="Meiryo UI" panose="020B0604030504040204" pitchFamily="50" charset="-128"/>
                <a:ea typeface="Meiryo UI" panose="020B0604030504040204" pitchFamily="50" charset="-128"/>
              </a:rPr>
              <a:t>特別区になれば、住民に選ばれた区長が</a:t>
            </a:r>
            <a:endParaRPr lang="en-US" altLang="ja-JP" sz="1500" dirty="0" smtClean="0">
              <a:solidFill>
                <a:srgbClr val="000000"/>
              </a:solidFill>
              <a:latin typeface="Meiryo UI" panose="020B0604030504040204" pitchFamily="50" charset="-128"/>
              <a:ea typeface="Meiryo UI" panose="020B0604030504040204" pitchFamily="50" charset="-128"/>
            </a:endParaRPr>
          </a:p>
          <a:p>
            <a:r>
              <a:rPr lang="ja-JP" altLang="en-US" sz="1500" dirty="0" smtClean="0">
                <a:solidFill>
                  <a:srgbClr val="000000"/>
                </a:solidFill>
                <a:latin typeface="Meiryo UI" panose="020B0604030504040204" pitchFamily="50" charset="-128"/>
                <a:ea typeface="Meiryo UI" panose="020B0604030504040204" pitchFamily="50" charset="-128"/>
              </a:rPr>
              <a:t>自らの予算編成権に基づき、柔軟に予算を組んで、より迅速に独自の支援策</a:t>
            </a:r>
            <a:r>
              <a:rPr lang="ja-JP" altLang="en-US" sz="1500" dirty="0">
                <a:solidFill>
                  <a:srgbClr val="000000"/>
                </a:solidFill>
                <a:latin typeface="Meiryo UI" panose="020B0604030504040204" pitchFamily="50" charset="-128"/>
                <a:ea typeface="Meiryo UI" panose="020B0604030504040204" pitchFamily="50" charset="-128"/>
              </a:rPr>
              <a:t>を</a:t>
            </a:r>
            <a:r>
              <a:rPr lang="ja-JP" altLang="en-US" sz="1500" dirty="0" smtClean="0">
                <a:solidFill>
                  <a:srgbClr val="000000"/>
                </a:solidFill>
                <a:latin typeface="Meiryo UI" panose="020B0604030504040204" pitchFamily="50" charset="-128"/>
                <a:ea typeface="Meiryo UI" panose="020B0604030504040204" pitchFamily="50" charset="-128"/>
              </a:rPr>
              <a:t>積み重ねることが可能に</a:t>
            </a:r>
            <a:endParaRPr lang="en-US" altLang="ja-JP" sz="1500" dirty="0" smtClean="0">
              <a:solidFill>
                <a:srgbClr val="000000"/>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850253" y="1673025"/>
            <a:ext cx="2823527" cy="243807"/>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特別区</a:t>
            </a:r>
            <a:r>
              <a:rPr lang="ja-JP" altLang="en-US" b="1" dirty="0" smtClean="0">
                <a:solidFill>
                  <a:schemeClr val="tx1"/>
                </a:solidFill>
                <a:latin typeface="Meiryo UI" panose="020B0604030504040204" pitchFamily="50" charset="-128"/>
                <a:ea typeface="Meiryo UI" panose="020B0604030504040204" pitchFamily="50" charset="-128"/>
              </a:rPr>
              <a:t>の特徴（例）</a:t>
            </a:r>
            <a:r>
              <a:rPr lang="en-US" altLang="ja-JP" b="1" dirty="0" smtClean="0">
                <a:solidFill>
                  <a:schemeClr val="tx1"/>
                </a:solidFill>
                <a:latin typeface="Meiryo UI" panose="020B0604030504040204" pitchFamily="50" charset="-128"/>
                <a:ea typeface="Meiryo UI" panose="020B0604030504040204" pitchFamily="50" charset="-128"/>
              </a:rPr>
              <a:t>》</a:t>
            </a:r>
          </a:p>
        </p:txBody>
      </p:sp>
      <p:sp>
        <p:nvSpPr>
          <p:cNvPr id="20" name="二等辺三角形 19"/>
          <p:cNvSpPr/>
          <p:nvPr/>
        </p:nvSpPr>
        <p:spPr>
          <a:xfrm rot="5400000">
            <a:off x="3692398" y="2170137"/>
            <a:ext cx="535068" cy="360040"/>
          </a:xfrm>
          <a:prstGeom prst="triangle">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二等辺三角形 20"/>
          <p:cNvSpPr/>
          <p:nvPr/>
        </p:nvSpPr>
        <p:spPr>
          <a:xfrm rot="5400000">
            <a:off x="3692398" y="5265243"/>
            <a:ext cx="535068" cy="360040"/>
          </a:xfrm>
          <a:prstGeom prst="triangle">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正方形/長方形 23"/>
          <p:cNvSpPr/>
          <p:nvPr/>
        </p:nvSpPr>
        <p:spPr>
          <a:xfrm>
            <a:off x="5420881" y="1673025"/>
            <a:ext cx="2823527" cy="243807"/>
          </a:xfrm>
          <a:prstGeom prst="rect">
            <a:avLst/>
          </a:prstGeom>
          <a:no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施策</a:t>
            </a:r>
            <a:r>
              <a:rPr lang="ja-JP" altLang="en-US" b="1" dirty="0" smtClean="0">
                <a:solidFill>
                  <a:schemeClr val="tx1"/>
                </a:solidFill>
                <a:latin typeface="Meiryo UI" panose="020B0604030504040204" pitchFamily="50" charset="-128"/>
                <a:ea typeface="Meiryo UI" panose="020B0604030504040204" pitchFamily="50" charset="-128"/>
              </a:rPr>
              <a:t>の充実（例）</a:t>
            </a:r>
            <a:r>
              <a:rPr lang="en-US" altLang="ja-JP" b="1" dirty="0" smtClean="0">
                <a:solidFill>
                  <a:schemeClr val="tx1"/>
                </a:solidFill>
                <a:latin typeface="Meiryo UI" panose="020B0604030504040204" pitchFamily="50" charset="-128"/>
                <a:ea typeface="Meiryo UI" panose="020B0604030504040204" pitchFamily="50" charset="-128"/>
              </a:rPr>
              <a:t>》</a:t>
            </a:r>
          </a:p>
        </p:txBody>
      </p:sp>
      <p:pic>
        <p:nvPicPr>
          <p:cNvPr id="2" name="図 1"/>
          <p:cNvPicPr>
            <a:picLocks noChangeAspect="1"/>
          </p:cNvPicPr>
          <p:nvPr/>
        </p:nvPicPr>
        <p:blipFill>
          <a:blip r:embed="rId3"/>
          <a:stretch>
            <a:fillRect/>
          </a:stretch>
        </p:blipFill>
        <p:spPr>
          <a:xfrm>
            <a:off x="107505" y="2811132"/>
            <a:ext cx="4322439" cy="2219136"/>
          </a:xfrm>
          <a:prstGeom prst="rect">
            <a:avLst/>
          </a:prstGeom>
        </p:spPr>
      </p:pic>
    </p:spTree>
    <p:extLst>
      <p:ext uri="{BB962C8B-B14F-4D97-AF65-F5344CB8AC3E}">
        <p14:creationId xmlns:p14="http://schemas.microsoft.com/office/powerpoint/2010/main" val="618995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72008" y="77554"/>
            <a:ext cx="9540552"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smtClean="0">
                <a:latin typeface="Meiryo UI" panose="020B0604030504040204" pitchFamily="50" charset="-128"/>
                <a:ea typeface="Meiryo UI" panose="020B0604030504040204" pitchFamily="50" charset="-128"/>
              </a:rPr>
              <a:t>■特別区の特徴・住民ニーズを反映した施策展開（住環境等）</a:t>
            </a:r>
            <a:endParaRPr lang="ja-JP" altLang="en-US" sz="1846"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506292" y="603656"/>
            <a:ext cx="4587642" cy="795089"/>
          </a:xfrm>
          <a:prstGeom prst="rect">
            <a:avLst/>
          </a:prstGeom>
          <a:noFill/>
        </p:spPr>
        <p:txBody>
          <a:bodyPr wrap="square" rtlCol="0">
            <a:spAutoFit/>
          </a:bodyPr>
          <a:lstStyle/>
          <a:p>
            <a:pPr>
              <a:lnSpc>
                <a:spcPts val="1600"/>
              </a:lnSpc>
            </a:pPr>
            <a:r>
              <a:rPr lang="ja-JP" altLang="en-US" sz="1200" b="1" dirty="0">
                <a:latin typeface="Meiryo UI" panose="020B0604030504040204" pitchFamily="50" charset="-128"/>
                <a:ea typeface="Meiryo UI" panose="020B0604030504040204" pitchFamily="50" charset="-128"/>
              </a:rPr>
              <a:t>◆現在の</a:t>
            </a:r>
            <a:r>
              <a:rPr lang="ja-JP" altLang="en-US" sz="1200" b="1" dirty="0" smtClean="0">
                <a:latin typeface="Meiryo UI" panose="020B0604030504040204" pitchFamily="50" charset="-128"/>
                <a:ea typeface="Meiryo UI" panose="020B0604030504040204" pitchFamily="50" charset="-128"/>
              </a:rPr>
              <a:t>取組み</a:t>
            </a:r>
            <a:r>
              <a:rPr lang="ja-JP" altLang="en-US" sz="1100" b="1" dirty="0" smtClean="0">
                <a:latin typeface="Meiryo UI" panose="020B0604030504040204" pitchFamily="50" charset="-128"/>
                <a:ea typeface="Meiryo UI" panose="020B0604030504040204" pitchFamily="50" charset="-128"/>
              </a:rPr>
              <a:t>＜住宅密集市街地対策：生野区南部</a:t>
            </a:r>
            <a:r>
              <a:rPr lang="ja-JP" altLang="en-US" sz="1100" b="1" dirty="0">
                <a:latin typeface="Meiryo UI" panose="020B0604030504040204" pitchFamily="50" charset="-128"/>
                <a:ea typeface="Meiryo UI" panose="020B0604030504040204" pitchFamily="50" charset="-128"/>
              </a:rPr>
              <a:t>地区整備事業＞</a:t>
            </a:r>
            <a:endParaRPr lang="en-US" altLang="ja-JP" sz="1100" b="1" dirty="0">
              <a:latin typeface="Meiryo UI" panose="020B0604030504040204" pitchFamily="50" charset="-128"/>
              <a:ea typeface="Meiryo UI" panose="020B0604030504040204" pitchFamily="50" charset="-128"/>
            </a:endParaRPr>
          </a:p>
          <a:p>
            <a:pPr marL="144000" indent="-144000">
              <a:lnSpc>
                <a:spcPts val="1600"/>
              </a:lnSpc>
            </a:pPr>
            <a:r>
              <a:rPr lang="ja-JP" altLang="en-US" sz="1100" b="1" dirty="0">
                <a:latin typeface="Meiryo UI" panose="020B0604030504040204" pitchFamily="50" charset="-128"/>
                <a:ea typeface="Meiryo UI" panose="020B0604030504040204" pitchFamily="50" charset="-128"/>
              </a:rPr>
              <a:t>〇老朽住宅などが密集する市街地における住環境の改善と防災性の向上</a:t>
            </a:r>
            <a:endParaRPr lang="en-US" altLang="ja-JP" sz="1100" b="1" dirty="0">
              <a:latin typeface="Meiryo UI" panose="020B0604030504040204" pitchFamily="50" charset="-128"/>
              <a:ea typeface="Meiryo UI" panose="020B0604030504040204" pitchFamily="50" charset="-128"/>
            </a:endParaRPr>
          </a:p>
          <a:p>
            <a:pPr marL="144000" indent="-144000"/>
            <a:r>
              <a:rPr lang="ja-JP" altLang="en-US" sz="10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・民間老朽住宅の建替えや狭あい道路の拡幅整備を促進</a:t>
            </a:r>
            <a:endParaRPr lang="en-US" altLang="ja-JP" sz="900" dirty="0">
              <a:latin typeface="Meiryo UI" panose="020B0604030504040204" pitchFamily="50" charset="-128"/>
              <a:ea typeface="Meiryo UI" panose="020B0604030504040204" pitchFamily="50" charset="-128"/>
            </a:endParaRPr>
          </a:p>
          <a:p>
            <a:pPr marL="144000" indent="-144000"/>
            <a:r>
              <a:rPr lang="ja-JP" altLang="en-US" sz="900" dirty="0">
                <a:latin typeface="Meiryo UI" panose="020B0604030504040204" pitchFamily="50" charset="-128"/>
                <a:ea typeface="Meiryo UI" panose="020B0604030504040204" pitchFamily="50" charset="-128"/>
              </a:rPr>
              <a:t>　・市営住宅の建設や道路・公園等の公共施設整備</a:t>
            </a:r>
          </a:p>
        </p:txBody>
      </p:sp>
      <p:sp>
        <p:nvSpPr>
          <p:cNvPr id="41" name="正方形/長方形 40"/>
          <p:cNvSpPr/>
          <p:nvPr/>
        </p:nvSpPr>
        <p:spPr>
          <a:xfrm>
            <a:off x="58703" y="618836"/>
            <a:ext cx="4412150" cy="3717342"/>
          </a:xfrm>
          <a:prstGeom prst="rect">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正方形/長方形 41"/>
          <p:cNvSpPr/>
          <p:nvPr/>
        </p:nvSpPr>
        <p:spPr>
          <a:xfrm>
            <a:off x="149099" y="4684649"/>
            <a:ext cx="8868120" cy="2058068"/>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80000" indent="-180000"/>
            <a:endParaRPr lang="en-US" altLang="ja-JP" sz="13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300" b="1" dirty="0">
                <a:solidFill>
                  <a:schemeClr val="tx1"/>
                </a:solidFill>
                <a:latin typeface="Meiryo UI" panose="020B0604030504040204" pitchFamily="50" charset="-128"/>
                <a:ea typeface="Meiryo UI" panose="020B0604030504040204" pitchFamily="50" charset="-128"/>
              </a:rPr>
              <a:t>それぞれの特別区</a:t>
            </a:r>
            <a:r>
              <a:rPr lang="ja-JP" altLang="ja-JP" sz="1300" b="1" dirty="0" smtClean="0">
                <a:solidFill>
                  <a:schemeClr val="tx1"/>
                </a:solidFill>
                <a:latin typeface="Meiryo UI" panose="020B0604030504040204" pitchFamily="50" charset="-128"/>
                <a:ea typeface="Meiryo UI" panose="020B0604030504040204" pitchFamily="50" charset="-128"/>
              </a:rPr>
              <a:t>の</a:t>
            </a:r>
            <a:r>
              <a:rPr lang="ja-JP" altLang="en-US" sz="1300" b="1" dirty="0" smtClean="0">
                <a:solidFill>
                  <a:schemeClr val="tx1"/>
                </a:solidFill>
                <a:latin typeface="Meiryo UI" panose="020B0604030504040204" pitchFamily="50" charset="-128"/>
                <a:ea typeface="Meiryo UI" panose="020B0604030504040204" pitchFamily="50" charset="-128"/>
              </a:rPr>
              <a:t>実情に応じて、</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住宅密集市街地対策や空き家対策を強化するなど、</a:t>
            </a:r>
            <a:r>
              <a:rPr lang="ja-JP" altLang="ja-JP" sz="1300" b="1" dirty="0" smtClean="0">
                <a:solidFill>
                  <a:schemeClr val="tx1"/>
                </a:solidFill>
                <a:latin typeface="Meiryo UI" panose="020B0604030504040204" pitchFamily="50" charset="-128"/>
                <a:ea typeface="Meiryo UI" panose="020B0604030504040204" pitchFamily="50" charset="-128"/>
              </a:rPr>
              <a:t>優先</a:t>
            </a:r>
            <a:r>
              <a:rPr lang="ja-JP" altLang="ja-JP" sz="1300" b="1" dirty="0">
                <a:solidFill>
                  <a:schemeClr val="tx1"/>
                </a:solidFill>
                <a:latin typeface="Meiryo UI" panose="020B0604030504040204" pitchFamily="50" charset="-128"/>
                <a:ea typeface="Meiryo UI" panose="020B0604030504040204" pitchFamily="50" charset="-128"/>
              </a:rPr>
              <a:t>して解決すべき課題に重点的に取り組むことが可能</a:t>
            </a:r>
            <a:r>
              <a:rPr lang="ja-JP" altLang="ja-JP" sz="1300" b="1" dirty="0" smtClean="0">
                <a:solidFill>
                  <a:schemeClr val="tx1"/>
                </a:solidFill>
                <a:latin typeface="Meiryo UI" panose="020B0604030504040204" pitchFamily="50" charset="-128"/>
                <a:ea typeface="Meiryo UI" panose="020B0604030504040204" pitchFamily="50" charset="-128"/>
              </a:rPr>
              <a:t>に</a:t>
            </a:r>
            <a:endParaRPr lang="en-US" altLang="ja-JP" sz="1300" b="1" dirty="0" smtClean="0">
              <a:solidFill>
                <a:schemeClr val="tx1"/>
              </a:solidFill>
              <a:latin typeface="Meiryo UI" panose="020B0604030504040204" pitchFamily="50" charset="-128"/>
              <a:ea typeface="Meiryo UI" panose="020B0604030504040204" pitchFamily="50" charset="-128"/>
            </a:endParaRPr>
          </a:p>
          <a:p>
            <a:pPr marL="180000" indent="-180000"/>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a:solidFill>
                  <a:schemeClr val="tx1"/>
                </a:solidFill>
                <a:latin typeface="Meiryo UI" panose="020B0604030504040204" pitchFamily="50" charset="-128"/>
                <a:ea typeface="Meiryo UI" panose="020B0604030504040204" pitchFamily="50" charset="-128"/>
              </a:rPr>
              <a:t>24</a:t>
            </a:r>
            <a:r>
              <a:rPr lang="ja-JP" altLang="ja-JP" sz="1300" b="1" dirty="0">
                <a:solidFill>
                  <a:schemeClr val="tx1"/>
                </a:solidFill>
                <a:latin typeface="Meiryo UI" panose="020B0604030504040204" pitchFamily="50" charset="-128"/>
                <a:ea typeface="Meiryo UI" panose="020B0604030504040204" pitchFamily="50" charset="-128"/>
              </a:rPr>
              <a:t>区を</a:t>
            </a:r>
            <a:r>
              <a:rPr lang="ja-JP" altLang="ja-JP" sz="1300" b="1" dirty="0" smtClean="0">
                <a:solidFill>
                  <a:schemeClr val="tx1"/>
                </a:solidFill>
                <a:latin typeface="Meiryo UI" panose="020B0604030504040204" pitchFamily="50" charset="-128"/>
                <a:ea typeface="Meiryo UI" panose="020B0604030504040204" pitchFamily="50" charset="-128"/>
              </a:rPr>
              <a:t>所管</a:t>
            </a:r>
            <a:r>
              <a:rPr lang="ja-JP" altLang="en-US" sz="1300" b="1" dirty="0" smtClean="0">
                <a:solidFill>
                  <a:schemeClr val="tx1"/>
                </a:solidFill>
                <a:latin typeface="Meiryo UI" panose="020B0604030504040204" pitchFamily="50" charset="-128"/>
                <a:ea typeface="Meiryo UI" panose="020B0604030504040204" pitchFamily="50" charset="-128"/>
              </a:rPr>
              <a:t>する</a:t>
            </a:r>
            <a:r>
              <a:rPr lang="ja-JP" altLang="ja-JP" sz="1300" b="1" dirty="0" smtClean="0">
                <a:solidFill>
                  <a:schemeClr val="tx1"/>
                </a:solidFill>
                <a:latin typeface="Meiryo UI" panose="020B0604030504040204" pitchFamily="50" charset="-128"/>
                <a:ea typeface="Meiryo UI" panose="020B0604030504040204" pitchFamily="50" charset="-128"/>
              </a:rPr>
              <a:t>大阪</a:t>
            </a:r>
            <a:r>
              <a:rPr lang="ja-JP" altLang="ja-JP" sz="1300" b="1" dirty="0">
                <a:solidFill>
                  <a:schemeClr val="tx1"/>
                </a:solidFill>
                <a:latin typeface="Meiryo UI" panose="020B0604030504040204" pitchFamily="50" charset="-128"/>
                <a:ea typeface="Meiryo UI" panose="020B0604030504040204" pitchFamily="50" charset="-128"/>
              </a:rPr>
              <a:t>市長に</a:t>
            </a:r>
            <a:r>
              <a:rPr lang="ja-JP" altLang="ja-JP" sz="1300" b="1" dirty="0" smtClean="0">
                <a:solidFill>
                  <a:schemeClr val="tx1"/>
                </a:solidFill>
                <a:latin typeface="Meiryo UI" panose="020B0604030504040204" pitchFamily="50" charset="-128"/>
                <a:ea typeface="Meiryo UI" panose="020B0604030504040204" pitchFamily="50" charset="-128"/>
              </a:rPr>
              <a:t>比べて</a:t>
            </a:r>
            <a:r>
              <a:rPr lang="ja-JP" altLang="en-US" sz="1300" b="1" dirty="0" smtClean="0">
                <a:solidFill>
                  <a:schemeClr val="tx1"/>
                </a:solidFill>
                <a:latin typeface="Meiryo UI" panose="020B0604030504040204" pitchFamily="50" charset="-128"/>
                <a:ea typeface="Meiryo UI" panose="020B0604030504040204" pitchFamily="50" charset="-128"/>
              </a:rPr>
              <a:t>住民により身近な</a:t>
            </a:r>
            <a:r>
              <a:rPr lang="ja-JP" altLang="ja-JP" sz="1300" b="1" dirty="0" smtClean="0">
                <a:solidFill>
                  <a:schemeClr val="tx1"/>
                </a:solidFill>
                <a:latin typeface="Meiryo UI" panose="020B0604030504040204" pitchFamily="50" charset="-128"/>
                <a:ea typeface="Meiryo UI" panose="020B0604030504040204" pitchFamily="50" charset="-128"/>
              </a:rPr>
              <a:t>特別</a:t>
            </a:r>
            <a:r>
              <a:rPr lang="ja-JP" altLang="ja-JP" sz="1300" b="1" dirty="0">
                <a:solidFill>
                  <a:schemeClr val="tx1"/>
                </a:solidFill>
                <a:latin typeface="Meiryo UI" panose="020B0604030504040204" pitchFamily="50" charset="-128"/>
                <a:ea typeface="Meiryo UI" panose="020B0604030504040204" pitchFamily="50" charset="-128"/>
              </a:rPr>
              <a:t>区長</a:t>
            </a:r>
            <a:r>
              <a:rPr lang="ja-JP" altLang="ja-JP" sz="1300" b="1" dirty="0" smtClean="0">
                <a:solidFill>
                  <a:schemeClr val="tx1"/>
                </a:solidFill>
                <a:latin typeface="Meiryo UI" panose="020B0604030504040204" pitchFamily="50" charset="-128"/>
                <a:ea typeface="Meiryo UI" panose="020B0604030504040204" pitchFamily="50" charset="-128"/>
              </a:rPr>
              <a:t>の</a:t>
            </a:r>
            <a:r>
              <a:rPr lang="ja-JP" altLang="en-US" sz="1300" b="1" dirty="0" smtClean="0">
                <a:solidFill>
                  <a:schemeClr val="tx1"/>
                </a:solidFill>
                <a:latin typeface="Meiryo UI" panose="020B0604030504040204" pitchFamily="50" charset="-128"/>
                <a:ea typeface="Meiryo UI" panose="020B0604030504040204" pitchFamily="50" charset="-128"/>
              </a:rPr>
              <a:t>もと</a:t>
            </a:r>
            <a:r>
              <a:rPr lang="ja-JP" altLang="ja-JP" sz="1300" b="1" dirty="0" smtClean="0">
                <a:solidFill>
                  <a:schemeClr val="tx1"/>
                </a:solidFill>
                <a:latin typeface="Meiryo UI" panose="020B0604030504040204" pitchFamily="50" charset="-128"/>
                <a:ea typeface="Meiryo UI" panose="020B0604030504040204" pitchFamily="50" charset="-128"/>
              </a:rPr>
              <a:t>、地域</a:t>
            </a:r>
            <a:r>
              <a:rPr lang="ja-JP" altLang="en-US" sz="1300" b="1" dirty="0">
                <a:solidFill>
                  <a:schemeClr val="tx1"/>
                </a:solidFill>
                <a:latin typeface="Meiryo UI" panose="020B0604030504040204" pitchFamily="50" charset="-128"/>
                <a:ea typeface="Meiryo UI" panose="020B0604030504040204" pitchFamily="50" charset="-128"/>
              </a:rPr>
              <a:t>住民</a:t>
            </a:r>
            <a:r>
              <a:rPr lang="ja-JP" altLang="en-US" sz="1300" b="1" dirty="0" smtClean="0">
                <a:solidFill>
                  <a:schemeClr val="tx1"/>
                </a:solidFill>
                <a:latin typeface="Meiryo UI" panose="020B0604030504040204" pitchFamily="50" charset="-128"/>
                <a:ea typeface="Meiryo UI" panose="020B0604030504040204" pitchFamily="50" charset="-128"/>
              </a:rPr>
              <a:t>との協働の取組みを強化することが可能に</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a:r>
              <a:rPr lang="ja-JP" altLang="en-US" sz="1200" dirty="0" smtClean="0">
                <a:solidFill>
                  <a:schemeClr val="tx1"/>
                </a:solidFill>
                <a:latin typeface="Meiryo UI" pitchFamily="50" charset="-128"/>
                <a:ea typeface="Meiryo UI" pitchFamily="50" charset="-128"/>
                <a:cs typeface="Meiryo UI" pitchFamily="50" charset="-128"/>
              </a:rPr>
              <a:t>　</a:t>
            </a:r>
            <a:endParaRPr lang="en-US" altLang="ja-JP" sz="1200" dirty="0" smtClean="0">
              <a:solidFill>
                <a:schemeClr val="tx1"/>
              </a:solidFill>
              <a:latin typeface="Meiryo UI" pitchFamily="50" charset="-128"/>
              <a:ea typeface="Meiryo UI" pitchFamily="50" charset="-128"/>
              <a:cs typeface="Meiryo UI" pitchFamily="50" charset="-128"/>
            </a:endParaRPr>
          </a:p>
          <a:p>
            <a:pPr marL="180000" indent="-180000"/>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取組みの例</a:t>
            </a:r>
            <a:r>
              <a:rPr lang="en-US" altLang="ja-JP" sz="1200" b="1" dirty="0" smtClean="0">
                <a:solidFill>
                  <a:schemeClr val="tx1"/>
                </a:solidFill>
                <a:latin typeface="Meiryo UI" pitchFamily="50" charset="-128"/>
                <a:ea typeface="Meiryo UI" pitchFamily="50" charset="-128"/>
                <a:cs typeface="Meiryo UI" pitchFamily="50" charset="-128"/>
              </a:rPr>
              <a:t>】</a:t>
            </a:r>
          </a:p>
          <a:p>
            <a:pPr marL="180000" indent="-180000"/>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45" name="正方形/長方形 44"/>
          <p:cNvSpPr/>
          <p:nvPr/>
        </p:nvSpPr>
        <p:spPr>
          <a:xfrm>
            <a:off x="540770" y="1827851"/>
            <a:ext cx="3264217" cy="2253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7" name="Picture 4" descr="アクションエリア、優先地区、重点整備エリアの図"/>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2318" y="1833075"/>
            <a:ext cx="3276052" cy="227288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48" name="正方形/長方形 47"/>
          <p:cNvSpPr/>
          <p:nvPr/>
        </p:nvSpPr>
        <p:spPr>
          <a:xfrm>
            <a:off x="2980010" y="4111155"/>
            <a:ext cx="1526282" cy="239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600" dirty="0">
                <a:solidFill>
                  <a:schemeClr val="tx1"/>
                </a:solidFill>
                <a:latin typeface="Meiryo UI" panose="020B0604030504040204" pitchFamily="50" charset="-128"/>
                <a:ea typeface="Meiryo UI" panose="020B0604030504040204" pitchFamily="50" charset="-128"/>
              </a:rPr>
              <a:t>出典：住宅密集市街地の整備について</a:t>
            </a:r>
            <a:endParaRPr lang="en-US" altLang="ja-JP" sz="600" dirty="0">
              <a:solidFill>
                <a:schemeClr val="tx1"/>
              </a:solidFill>
              <a:latin typeface="Meiryo UI" panose="020B0604030504040204" pitchFamily="50" charset="-128"/>
              <a:ea typeface="Meiryo UI" panose="020B0604030504040204" pitchFamily="50" charset="-128"/>
            </a:endParaRPr>
          </a:p>
          <a:p>
            <a:r>
              <a:rPr lang="ja-JP" altLang="en-US" sz="600" dirty="0">
                <a:solidFill>
                  <a:schemeClr val="tx1"/>
                </a:solidFill>
                <a:latin typeface="Meiryo UI" panose="020B0604030504040204" pitchFamily="50" charset="-128"/>
                <a:ea typeface="Meiryo UI" panose="020B0604030504040204" pitchFamily="50" charset="-128"/>
              </a:rPr>
              <a:t>　　　　（大阪市都市整備局発表）</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4492658" y="2401511"/>
            <a:ext cx="4436101" cy="569387"/>
          </a:xfrm>
          <a:prstGeom prst="rect">
            <a:avLst/>
          </a:prstGeom>
          <a:noFill/>
        </p:spPr>
        <p:txBody>
          <a:bodyPr wrap="square" rtlCol="0">
            <a:spAutoFit/>
          </a:bodyPr>
          <a:lstStyle/>
          <a:p>
            <a:pPr marL="144000" indent="-144000"/>
            <a:r>
              <a:rPr lang="ja-JP" altLang="en-US" sz="1100" b="1" dirty="0">
                <a:latin typeface="Meiryo UI" panose="020B0604030504040204" pitchFamily="50" charset="-128"/>
                <a:ea typeface="Meiryo UI" panose="020B0604030504040204" pitchFamily="50" charset="-128"/>
              </a:rPr>
              <a:t>〇地域住民との協働によるまちづくり</a:t>
            </a:r>
            <a:endParaRPr lang="en-US" altLang="ja-JP" sz="1100" b="1" dirty="0">
              <a:latin typeface="Meiryo UI" panose="020B0604030504040204" pitchFamily="50" charset="-128"/>
              <a:ea typeface="Meiryo UI" panose="020B0604030504040204" pitchFamily="50" charset="-128"/>
            </a:endParaRPr>
          </a:p>
          <a:p>
            <a:pPr marL="144000" indent="-144000"/>
            <a:r>
              <a:rPr lang="ja-JP" altLang="en-US" sz="10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・地元の「まちづくり協議会」と連携し、ワークショップ方式を導入するなど、地域住民との協働により事業を推進</a:t>
            </a:r>
            <a:endParaRPr kumimoji="1" lang="ja-JP" altLang="en-US" sz="900" dirty="0">
              <a:latin typeface="Meiryo UI" panose="020B0604030504040204" pitchFamily="50" charset="-128"/>
              <a:ea typeface="Meiryo UI" panose="020B0604030504040204" pitchFamily="50" charset="-128"/>
            </a:endParaRPr>
          </a:p>
        </p:txBody>
      </p:sp>
      <p:sp>
        <p:nvSpPr>
          <p:cNvPr id="3" name="四角形吹き出し 2"/>
          <p:cNvSpPr/>
          <p:nvPr/>
        </p:nvSpPr>
        <p:spPr>
          <a:xfrm>
            <a:off x="4528098" y="844316"/>
            <a:ext cx="4489122" cy="3159522"/>
          </a:xfrm>
          <a:prstGeom prst="wedgeRectCallout">
            <a:avLst>
              <a:gd name="adj1" fmla="val -85179"/>
              <a:gd name="adj2" fmla="val 2814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48504" y="3353379"/>
            <a:ext cx="1292613" cy="38792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schemeClr val="bg1"/>
                </a:solidFill>
                <a:latin typeface="Meiryo UI" panose="020B0604030504040204" pitchFamily="50" charset="-128"/>
                <a:ea typeface="Meiryo UI" panose="020B0604030504040204" pitchFamily="50" charset="-128"/>
              </a:rPr>
              <a:t>住宅密集市街地が</a:t>
            </a:r>
            <a:endParaRPr lang="en-US" altLang="ja-JP" sz="10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000" b="1" dirty="0" smtClean="0">
                <a:solidFill>
                  <a:schemeClr val="bg1"/>
                </a:solidFill>
                <a:latin typeface="Meiryo UI" panose="020B0604030504040204" pitchFamily="50" charset="-128"/>
                <a:ea typeface="Meiryo UI" panose="020B0604030504040204" pitchFamily="50" charset="-128"/>
              </a:rPr>
              <a:t>特定のエリアに分布</a:t>
            </a:r>
            <a:endParaRPr kumimoji="1" lang="ja-JP" altLang="en-US" sz="1000" b="1" dirty="0">
              <a:solidFill>
                <a:schemeClr val="bg1"/>
              </a:solidFill>
              <a:latin typeface="Meiryo UI" panose="020B0604030504040204" pitchFamily="50" charset="-128"/>
              <a:ea typeface="Meiryo UI" panose="020B0604030504040204" pitchFamily="50" charset="-128"/>
            </a:endParaRPr>
          </a:p>
        </p:txBody>
      </p:sp>
      <p:sp>
        <p:nvSpPr>
          <p:cNvPr id="19" name="スライド番号プレースホルダー 3"/>
          <p:cNvSpPr>
            <a:spLocks noGrp="1"/>
          </p:cNvSpPr>
          <p:nvPr>
            <p:ph type="sldNum" sz="quarter" idx="12"/>
          </p:nvPr>
        </p:nvSpPr>
        <p:spPr>
          <a:xfrm>
            <a:off x="7089014" y="6525344"/>
            <a:ext cx="2057400" cy="365125"/>
          </a:xfrm>
        </p:spPr>
        <p:txBody>
          <a:bodyPr/>
          <a:lstStyle/>
          <a:p>
            <a:fld id="{9E345106-ECE1-48D4-A140-3DD58F2A1A58}" type="slidenum">
              <a:rPr kumimoji="1" lang="ja-JP" altLang="en-US" sz="1600" b="1" smtClean="0">
                <a:solidFill>
                  <a:schemeClr val="tx1"/>
                </a:solidFill>
                <a:ea typeface="Meiryo UI" panose="020B0604030504040204" pitchFamily="50" charset="-128"/>
              </a:rPr>
              <a:t>8</a:t>
            </a:fld>
            <a:endParaRPr kumimoji="1" lang="ja-JP" altLang="en-US" sz="1600" b="1" dirty="0">
              <a:solidFill>
                <a:schemeClr val="tx1"/>
              </a:solidFill>
              <a:ea typeface="Meiryo UI" panose="020B0604030504040204" pitchFamily="50" charset="-128"/>
            </a:endParaRPr>
          </a:p>
        </p:txBody>
      </p:sp>
      <p:pic>
        <p:nvPicPr>
          <p:cNvPr id="4" name="図 3"/>
          <p:cNvPicPr>
            <a:picLocks noChangeAspect="1"/>
          </p:cNvPicPr>
          <p:nvPr/>
        </p:nvPicPr>
        <p:blipFill>
          <a:blip r:embed="rId4"/>
          <a:stretch>
            <a:fillRect/>
          </a:stretch>
        </p:blipFill>
        <p:spPr>
          <a:xfrm>
            <a:off x="4754808" y="1368571"/>
            <a:ext cx="1238395" cy="1084725"/>
          </a:xfrm>
          <a:prstGeom prst="rect">
            <a:avLst/>
          </a:prstGeom>
        </p:spPr>
      </p:pic>
      <p:pic>
        <p:nvPicPr>
          <p:cNvPr id="6" name="図 5"/>
          <p:cNvPicPr>
            <a:picLocks noChangeAspect="1"/>
          </p:cNvPicPr>
          <p:nvPr/>
        </p:nvPicPr>
        <p:blipFill>
          <a:blip r:embed="rId5"/>
          <a:stretch>
            <a:fillRect/>
          </a:stretch>
        </p:blipFill>
        <p:spPr>
          <a:xfrm>
            <a:off x="6216411" y="1362717"/>
            <a:ext cx="1222933" cy="1082523"/>
          </a:xfrm>
          <a:prstGeom prst="rect">
            <a:avLst/>
          </a:prstGeom>
        </p:spPr>
      </p:pic>
      <p:pic>
        <p:nvPicPr>
          <p:cNvPr id="7" name="図 6"/>
          <p:cNvPicPr>
            <a:picLocks noChangeAspect="1"/>
          </p:cNvPicPr>
          <p:nvPr/>
        </p:nvPicPr>
        <p:blipFill>
          <a:blip r:embed="rId6"/>
          <a:stretch>
            <a:fillRect/>
          </a:stretch>
        </p:blipFill>
        <p:spPr>
          <a:xfrm>
            <a:off x="7629122" y="1362894"/>
            <a:ext cx="1168578" cy="987779"/>
          </a:xfrm>
          <a:prstGeom prst="rect">
            <a:avLst/>
          </a:prstGeom>
        </p:spPr>
      </p:pic>
      <p:pic>
        <p:nvPicPr>
          <p:cNvPr id="12" name="図 11"/>
          <p:cNvPicPr>
            <a:picLocks noChangeAspect="1"/>
          </p:cNvPicPr>
          <p:nvPr/>
        </p:nvPicPr>
        <p:blipFill>
          <a:blip r:embed="rId7"/>
          <a:stretch>
            <a:fillRect/>
          </a:stretch>
        </p:blipFill>
        <p:spPr>
          <a:xfrm>
            <a:off x="4763048" y="2916786"/>
            <a:ext cx="1209108" cy="939481"/>
          </a:xfrm>
          <a:prstGeom prst="rect">
            <a:avLst/>
          </a:prstGeom>
        </p:spPr>
      </p:pic>
      <p:pic>
        <p:nvPicPr>
          <p:cNvPr id="13" name="図 12"/>
          <p:cNvPicPr>
            <a:picLocks noChangeAspect="1"/>
          </p:cNvPicPr>
          <p:nvPr/>
        </p:nvPicPr>
        <p:blipFill>
          <a:blip r:embed="rId8"/>
          <a:stretch>
            <a:fillRect/>
          </a:stretch>
        </p:blipFill>
        <p:spPr>
          <a:xfrm>
            <a:off x="6215585" y="2927324"/>
            <a:ext cx="1197420" cy="923048"/>
          </a:xfrm>
          <a:prstGeom prst="rect">
            <a:avLst/>
          </a:prstGeom>
        </p:spPr>
      </p:pic>
      <p:pic>
        <p:nvPicPr>
          <p:cNvPr id="15" name="図 14"/>
          <p:cNvPicPr>
            <a:picLocks noChangeAspect="1"/>
          </p:cNvPicPr>
          <p:nvPr/>
        </p:nvPicPr>
        <p:blipFill>
          <a:blip r:embed="rId9"/>
          <a:stretch>
            <a:fillRect/>
          </a:stretch>
        </p:blipFill>
        <p:spPr>
          <a:xfrm>
            <a:off x="7639140" y="2925138"/>
            <a:ext cx="1186485" cy="916295"/>
          </a:xfrm>
          <a:prstGeom prst="rect">
            <a:avLst/>
          </a:prstGeom>
        </p:spPr>
      </p:pic>
      <p:sp>
        <p:nvSpPr>
          <p:cNvPr id="30" name="正方形/長方形 29"/>
          <p:cNvSpPr/>
          <p:nvPr/>
        </p:nvSpPr>
        <p:spPr>
          <a:xfrm>
            <a:off x="5013169" y="3796970"/>
            <a:ext cx="782529" cy="239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smtClean="0">
                <a:solidFill>
                  <a:schemeClr val="tx1"/>
                </a:solidFill>
                <a:latin typeface="HGS創英角ｺﾞｼｯｸUB" panose="020B0900000000000000" pitchFamily="50" charset="-128"/>
                <a:ea typeface="HGS創英角ｺﾞｼｯｸUB" panose="020B0900000000000000" pitchFamily="50" charset="-128"/>
              </a:rPr>
              <a:t>常任委員会</a:t>
            </a:r>
            <a:endParaRPr kumimoji="1" lang="ja-JP" altLang="en-US" sz="7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31" name="正方形/長方形 30"/>
          <p:cNvSpPr/>
          <p:nvPr/>
        </p:nvSpPr>
        <p:spPr>
          <a:xfrm>
            <a:off x="6408075" y="3777219"/>
            <a:ext cx="881091" cy="239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smtClean="0">
                <a:solidFill>
                  <a:schemeClr val="tx1"/>
                </a:solidFill>
                <a:latin typeface="HGS創英角ｺﾞｼｯｸUB" panose="020B0900000000000000" pitchFamily="50" charset="-128"/>
                <a:ea typeface="HGS創英角ｺﾞｼｯｸUB" panose="020B0900000000000000" pitchFamily="50" charset="-128"/>
              </a:rPr>
              <a:t>ワークショップ</a:t>
            </a:r>
            <a:endParaRPr kumimoji="1" lang="ja-JP" altLang="en-US" sz="7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32" name="正方形/長方形 31"/>
          <p:cNvSpPr/>
          <p:nvPr/>
        </p:nvSpPr>
        <p:spPr>
          <a:xfrm>
            <a:off x="7656434" y="3764281"/>
            <a:ext cx="1253004" cy="239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smtClean="0">
                <a:solidFill>
                  <a:schemeClr val="tx1"/>
                </a:solidFill>
                <a:latin typeface="HGS創英角ｺﾞｼｯｸUB" panose="020B0900000000000000" pitchFamily="50" charset="-128"/>
                <a:ea typeface="HGS創英角ｺﾞｼｯｸUB" panose="020B0900000000000000" pitchFamily="50" charset="-128"/>
              </a:rPr>
              <a:t>まちかど広場での防災訓練</a:t>
            </a:r>
            <a:endParaRPr kumimoji="1" lang="ja-JP" altLang="en-US" sz="7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33" name="二等辺三角形 32"/>
          <p:cNvSpPr/>
          <p:nvPr/>
        </p:nvSpPr>
        <p:spPr>
          <a:xfrm flipV="1">
            <a:off x="2598645" y="4381834"/>
            <a:ext cx="3744416" cy="233869"/>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sp>
        <p:nvSpPr>
          <p:cNvPr id="53" name="正方形/長方形 52"/>
          <p:cNvSpPr/>
          <p:nvPr/>
        </p:nvSpPr>
        <p:spPr>
          <a:xfrm>
            <a:off x="2682866" y="4284366"/>
            <a:ext cx="3508987" cy="424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dirty="0">
                <a:solidFill>
                  <a:schemeClr val="tx1"/>
                </a:solidFill>
                <a:latin typeface="Meiryo UI" panose="020B0604030504040204" pitchFamily="50" charset="-128"/>
                <a:ea typeface="Meiryo UI" panose="020B0604030504040204" pitchFamily="50" charset="-128"/>
              </a:rPr>
              <a:t>特別区制度（いわゆる「大阪都構想」）</a:t>
            </a:r>
            <a:r>
              <a:rPr lang="ja-JP" altLang="en-US" sz="1200" dirty="0" smtClean="0">
                <a:solidFill>
                  <a:schemeClr val="tx1"/>
                </a:solidFill>
                <a:latin typeface="Meiryo UI" panose="020B0604030504040204" pitchFamily="50" charset="-128"/>
                <a:ea typeface="Meiryo UI" panose="020B0604030504040204" pitchFamily="50" charset="-128"/>
              </a:rPr>
              <a:t>実現後</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1291411" y="4078702"/>
            <a:ext cx="1913241" cy="280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Meiryo UI" panose="020B0604030504040204" pitchFamily="50" charset="-128"/>
                <a:ea typeface="Meiryo UI" panose="020B0604030504040204" pitchFamily="50" charset="-128"/>
              </a:rPr>
              <a:t>住宅密集市街地の状況</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8" name="角丸四角形 27"/>
          <p:cNvSpPr/>
          <p:nvPr/>
        </p:nvSpPr>
        <p:spPr>
          <a:xfrm>
            <a:off x="197614" y="4514295"/>
            <a:ext cx="1410371" cy="29791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期待される効果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9" name="角丸四角形 28"/>
          <p:cNvSpPr/>
          <p:nvPr/>
        </p:nvSpPr>
        <p:spPr>
          <a:xfrm>
            <a:off x="177721" y="652499"/>
            <a:ext cx="3498603" cy="27387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大阪市</a:t>
            </a:r>
            <a:r>
              <a:rPr lang="ja-JP" altLang="en-US" sz="1400" b="1" dirty="0" smtClean="0">
                <a:solidFill>
                  <a:schemeClr val="bg1"/>
                </a:solidFill>
                <a:latin typeface="Meiryo UI" panose="020B0604030504040204" pitchFamily="50" charset="-128"/>
                <a:ea typeface="Meiryo UI" panose="020B0604030504040204" pitchFamily="50" charset="-128"/>
              </a:rPr>
              <a:t>における住環境等の課題</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4" name="角丸四角形 33"/>
          <p:cNvSpPr/>
          <p:nvPr/>
        </p:nvSpPr>
        <p:spPr>
          <a:xfrm>
            <a:off x="344226" y="6102750"/>
            <a:ext cx="4125836" cy="27432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r>
              <a:rPr lang="ja-JP" altLang="en-US" sz="1100" b="1" dirty="0" smtClean="0">
                <a:solidFill>
                  <a:schemeClr val="tx1"/>
                </a:solidFill>
                <a:latin typeface="Meiryo UI" pitchFamily="50" charset="-128"/>
                <a:ea typeface="Meiryo UI" pitchFamily="50" charset="-128"/>
                <a:cs typeface="Meiryo UI" pitchFamily="50" charset="-128"/>
              </a:rPr>
              <a:t>〇建築物</a:t>
            </a:r>
            <a:r>
              <a:rPr lang="ja-JP" altLang="en-US" sz="1100" b="1" dirty="0">
                <a:solidFill>
                  <a:schemeClr val="tx1"/>
                </a:solidFill>
                <a:latin typeface="Meiryo UI" pitchFamily="50" charset="-128"/>
                <a:ea typeface="Meiryo UI" pitchFamily="50" charset="-128"/>
                <a:cs typeface="Meiryo UI" pitchFamily="50" charset="-128"/>
              </a:rPr>
              <a:t>の規制・</a:t>
            </a:r>
            <a:r>
              <a:rPr lang="ja-JP" altLang="en-US" sz="1100" b="1" dirty="0" smtClean="0">
                <a:solidFill>
                  <a:schemeClr val="tx1"/>
                </a:solidFill>
                <a:latin typeface="Meiryo UI" pitchFamily="50" charset="-128"/>
                <a:ea typeface="Meiryo UI" pitchFamily="50" charset="-128"/>
                <a:cs typeface="Meiryo UI" pitchFamily="50" charset="-128"/>
              </a:rPr>
              <a:t>誘導　➡積極的な活用</a:t>
            </a:r>
            <a:endParaRPr lang="ja-JP" altLang="en-US" sz="1100" b="1" dirty="0">
              <a:solidFill>
                <a:schemeClr val="tx1"/>
              </a:solidFill>
              <a:latin typeface="Meiryo UI" pitchFamily="50" charset="-128"/>
              <a:ea typeface="Meiryo UI" pitchFamily="50" charset="-128"/>
              <a:cs typeface="Meiryo UI" pitchFamily="50" charset="-128"/>
            </a:endParaRPr>
          </a:p>
        </p:txBody>
      </p:sp>
      <p:sp>
        <p:nvSpPr>
          <p:cNvPr id="40" name="角丸四角形 39"/>
          <p:cNvSpPr/>
          <p:nvPr/>
        </p:nvSpPr>
        <p:spPr>
          <a:xfrm>
            <a:off x="344225" y="6422733"/>
            <a:ext cx="4125837" cy="27432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r>
              <a:rPr lang="ja-JP" altLang="en-US" sz="1100" b="1" dirty="0" smtClean="0">
                <a:solidFill>
                  <a:schemeClr val="tx1"/>
                </a:solidFill>
                <a:latin typeface="Meiryo UI" pitchFamily="50" charset="-128"/>
                <a:ea typeface="Meiryo UI" pitchFamily="50" charset="-128"/>
                <a:cs typeface="Meiryo UI" pitchFamily="50" charset="-128"/>
              </a:rPr>
              <a:t>〇建物の不燃化など、防災</a:t>
            </a:r>
            <a:r>
              <a:rPr lang="ja-JP" altLang="en-US" sz="1100" b="1" dirty="0">
                <a:solidFill>
                  <a:schemeClr val="tx1"/>
                </a:solidFill>
                <a:latin typeface="Meiryo UI" pitchFamily="50" charset="-128"/>
                <a:ea typeface="Meiryo UI" pitchFamily="50" charset="-128"/>
                <a:cs typeface="Meiryo UI" pitchFamily="50" charset="-128"/>
              </a:rPr>
              <a:t>を意識</a:t>
            </a:r>
            <a:r>
              <a:rPr lang="ja-JP" altLang="en-US" sz="1100" b="1" dirty="0" smtClean="0">
                <a:solidFill>
                  <a:schemeClr val="tx1"/>
                </a:solidFill>
                <a:latin typeface="Meiryo UI" pitchFamily="50" charset="-128"/>
                <a:ea typeface="Meiryo UI" pitchFamily="50" charset="-128"/>
                <a:cs typeface="Meiryo UI" pitchFamily="50" charset="-128"/>
              </a:rPr>
              <a:t>したまちづくり</a:t>
            </a:r>
            <a:r>
              <a:rPr lang="ja-JP" altLang="en-US" sz="1100" b="1" dirty="0">
                <a:solidFill>
                  <a:schemeClr val="tx1"/>
                </a:solidFill>
                <a:latin typeface="Meiryo UI" pitchFamily="50" charset="-128"/>
                <a:ea typeface="Meiryo UI" pitchFamily="50" charset="-128"/>
                <a:cs typeface="Meiryo UI" pitchFamily="50" charset="-128"/>
              </a:rPr>
              <a:t>　➡予算を重点配分</a:t>
            </a:r>
          </a:p>
        </p:txBody>
      </p:sp>
      <p:sp>
        <p:nvSpPr>
          <p:cNvPr id="44" name="角丸四角形 43"/>
          <p:cNvSpPr/>
          <p:nvPr/>
        </p:nvSpPr>
        <p:spPr>
          <a:xfrm>
            <a:off x="4647538" y="6102750"/>
            <a:ext cx="4150162" cy="27432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144000">
              <a:lnSpc>
                <a:spcPts val="1300"/>
              </a:lnSpc>
            </a:pPr>
            <a:r>
              <a:rPr lang="ja-JP" altLang="en-US" sz="1100" b="1" dirty="0">
                <a:solidFill>
                  <a:schemeClr val="tx1"/>
                </a:solidFill>
                <a:latin typeface="Meiryo UI" pitchFamily="50" charset="-128"/>
                <a:ea typeface="Meiryo UI" pitchFamily="50" charset="-128"/>
                <a:cs typeface="Meiryo UI" pitchFamily="50" charset="-128"/>
              </a:rPr>
              <a:t>〇地域住民との</a:t>
            </a:r>
            <a:r>
              <a:rPr lang="ja-JP" altLang="en-US" sz="1100" b="1" dirty="0" smtClean="0">
                <a:solidFill>
                  <a:schemeClr val="tx1"/>
                </a:solidFill>
                <a:latin typeface="Meiryo UI" pitchFamily="50" charset="-128"/>
                <a:ea typeface="Meiryo UI" pitchFamily="50" charset="-128"/>
                <a:cs typeface="Meiryo UI" pitchFamily="50" charset="-128"/>
              </a:rPr>
              <a:t>協働によるまちづくり</a:t>
            </a:r>
            <a:r>
              <a:rPr lang="ja-JP" altLang="en-US" sz="1100" b="1" dirty="0">
                <a:solidFill>
                  <a:schemeClr val="tx1"/>
                </a:solidFill>
                <a:latin typeface="Meiryo UI" pitchFamily="50" charset="-128"/>
                <a:ea typeface="Meiryo UI" pitchFamily="50" charset="-128"/>
                <a:cs typeface="Meiryo UI" pitchFamily="50" charset="-128"/>
              </a:rPr>
              <a:t>　➡強化</a:t>
            </a:r>
            <a:endParaRPr lang="en-US" altLang="ja-JP" sz="1100" b="1" dirty="0">
              <a:solidFill>
                <a:schemeClr val="tx1"/>
              </a:solidFill>
              <a:latin typeface="Meiryo UI" pitchFamily="50" charset="-128"/>
              <a:ea typeface="Meiryo UI" pitchFamily="50" charset="-128"/>
              <a:cs typeface="Meiryo UI" pitchFamily="50" charset="-128"/>
            </a:endParaRPr>
          </a:p>
        </p:txBody>
      </p:sp>
      <p:sp>
        <p:nvSpPr>
          <p:cNvPr id="49" name="角丸四角形 48"/>
          <p:cNvSpPr/>
          <p:nvPr/>
        </p:nvSpPr>
        <p:spPr>
          <a:xfrm>
            <a:off x="4647538" y="6410268"/>
            <a:ext cx="4150162" cy="27432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144000">
              <a:lnSpc>
                <a:spcPts val="1300"/>
              </a:lnSpc>
            </a:pPr>
            <a:r>
              <a:rPr lang="ja-JP" altLang="en-US" sz="1100" b="1" dirty="0">
                <a:solidFill>
                  <a:schemeClr val="tx1"/>
                </a:solidFill>
                <a:latin typeface="Meiryo UI" pitchFamily="50" charset="-128"/>
                <a:ea typeface="Meiryo UI" pitchFamily="50" charset="-128"/>
                <a:cs typeface="Meiryo UI" pitchFamily="50" charset="-128"/>
              </a:rPr>
              <a:t>〇空き家を活用した地域の活性化対策　➡推進</a:t>
            </a:r>
            <a:endParaRPr lang="en-US" altLang="ja-JP" sz="1100" b="1" dirty="0">
              <a:solidFill>
                <a:schemeClr val="tx1"/>
              </a:solidFill>
              <a:latin typeface="Meiryo UI" pitchFamily="50" charset="-128"/>
              <a:ea typeface="Meiryo UI" pitchFamily="50" charset="-128"/>
              <a:cs typeface="Meiryo UI" pitchFamily="50" charset="-128"/>
            </a:endParaRPr>
          </a:p>
        </p:txBody>
      </p:sp>
      <p:sp>
        <p:nvSpPr>
          <p:cNvPr id="35" name="角丸四角形 34"/>
          <p:cNvSpPr/>
          <p:nvPr/>
        </p:nvSpPr>
        <p:spPr>
          <a:xfrm>
            <a:off x="163410" y="947058"/>
            <a:ext cx="4202736" cy="471051"/>
          </a:xfrm>
          <a:prstGeom prst="roundRect">
            <a:avLst/>
          </a:prstGeom>
          <a:ln w="12700">
            <a:noFill/>
          </a:ln>
        </p:spPr>
        <p:style>
          <a:lnRef idx="2">
            <a:schemeClr val="dk1"/>
          </a:lnRef>
          <a:fillRef idx="1">
            <a:schemeClr val="lt1"/>
          </a:fillRef>
          <a:effectRef idx="0">
            <a:schemeClr val="dk1"/>
          </a:effectRef>
          <a:fontRef idx="minor">
            <a:schemeClr val="dk1"/>
          </a:fontRef>
        </p:style>
        <p:txBody>
          <a:bodyPr wrap="square">
            <a:spAutoFit/>
          </a:bodyPr>
          <a:lstStyle/>
          <a:p>
            <a:pPr marL="216000" indent="-216000">
              <a:lnSpc>
                <a:spcPts val="1300"/>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〇 建物の老朽化や</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狭あいな</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道路が多いなど住</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環境や防災の</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課題を抱えた密集住宅地が</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分布</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154910" y="1478065"/>
            <a:ext cx="3521414" cy="286603"/>
          </a:xfrm>
          <a:prstGeom prst="roundRect">
            <a:avLst>
              <a:gd name="adj" fmla="val 24643"/>
            </a:avLst>
          </a:prstGeom>
          <a:ln w="12700">
            <a:noFill/>
          </a:ln>
        </p:spPr>
        <p:style>
          <a:lnRef idx="2">
            <a:schemeClr val="dk1"/>
          </a:lnRef>
          <a:fillRef idx="1">
            <a:schemeClr val="lt1"/>
          </a:fillRef>
          <a:effectRef idx="0">
            <a:schemeClr val="dk1"/>
          </a:effectRef>
          <a:fontRef idx="minor">
            <a:schemeClr val="dk1"/>
          </a:fontRef>
        </p:style>
        <p:txBody>
          <a:bodyPr wrap="square">
            <a:spAutoFit/>
          </a:bodyPr>
          <a:lstStyle/>
          <a:p>
            <a:pPr marL="216000" indent="-216000">
              <a:lnSpc>
                <a:spcPts val="1300"/>
              </a:lnSpc>
              <a:spcBef>
                <a:spcPts val="300"/>
              </a:spcBef>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増加する空き家を活用したまちの活性化対策も必要</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曲折矢印 8"/>
          <p:cNvSpPr/>
          <p:nvPr/>
        </p:nvSpPr>
        <p:spPr>
          <a:xfrm rot="10800000">
            <a:off x="3862231" y="1443081"/>
            <a:ext cx="439503" cy="1115284"/>
          </a:xfrm>
          <a:prstGeom prst="bentArrow">
            <a:avLst>
              <a:gd name="adj1" fmla="val 38427"/>
              <a:gd name="adj2" fmla="val 50000"/>
              <a:gd name="adj3" fmla="val 28848"/>
              <a:gd name="adj4" fmla="val 458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5190790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9386</Words>
  <PresentationFormat>画面に合わせる (4:3)</PresentationFormat>
  <Paragraphs>1230</Paragraphs>
  <Slides>46</Slides>
  <Notes>19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46</vt:i4>
      </vt:variant>
    </vt:vector>
  </HeadingPairs>
  <TitlesOfParts>
    <vt:vector size="58" baseType="lpstr">
      <vt:lpstr>HGS創英角ｺﾞｼｯｸUB</vt:lpstr>
      <vt:lpstr>HGS創英角ﾎﾟｯﾌﾟ体</vt:lpstr>
      <vt:lpstr>HG丸ｺﾞｼｯｸM-PRO</vt:lpstr>
      <vt:lpstr>Meiryo UI</vt:lpstr>
      <vt:lpstr>ＭＳ Ｐゴシック</vt:lpstr>
      <vt:lpstr>ＭＳ ゴシック</vt:lpstr>
      <vt:lpstr>メイリオ</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特別区の都市拠点と発展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大阪府と特別区における都市計画の権限イメージ</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2016-05-16T05:07:20Z</dcterms:created>
  <dcterms:modified xsi:type="dcterms:W3CDTF">2020-08-14T00:12:47Z</dcterms:modified>
</cp:coreProperties>
</file>